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33.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4.xml" ContentType="application/vnd.openxmlformats-officedocument.theme+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5.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6.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37.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theme/theme38.xml" ContentType="application/vnd.openxmlformats-officedocument.theme+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41.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42.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43.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44.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45.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46.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theme/theme47.xml" ContentType="application/vnd.openxmlformats-officedocument.theme+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theme/theme48.xml" ContentType="application/vnd.openxmlformats-officedocument.theme+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50.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theme/theme52.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theme/theme53.xml" ContentType="application/vnd.openxmlformats-officedocument.theme+xml"/>
  <Override PartName="/ppt/slideLayouts/slideLayout575.xml" ContentType="application/vnd.openxmlformats-officedocument.presentationml.slideLayout+xml"/>
  <Override PartName="/ppt/theme/theme54.xml" ContentType="application/vnd.openxmlformats-officedocument.theme+xml"/>
  <Override PartName="/ppt/slideLayouts/slideLayout576.xml" ContentType="application/vnd.openxmlformats-officedocument.presentationml.slideLayout+xml"/>
  <Override PartName="/ppt/theme/theme55.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theme/theme56.xml" ContentType="application/vnd.openxmlformats-officedocument.theme+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charts/chart1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5.xml" ContentType="application/vnd.openxmlformats-officedocument.drawingml.chart+xml"/>
  <Override PartName="/ppt/theme/themeOverride2.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6.xml" ContentType="application/vnd.openxmlformats-officedocument.drawingml.chart+xml"/>
  <Override PartName="/ppt/theme/themeOverride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7.xml" ContentType="application/vnd.openxmlformats-officedocument.drawingml.chart+xml"/>
  <Override PartName="/ppt/theme/themeOverride4.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87" r:id="rId16"/>
    <p:sldMasterId id="2147484099" r:id="rId17"/>
    <p:sldMasterId id="2147484111" r:id="rId18"/>
    <p:sldMasterId id="2147484195" r:id="rId19"/>
    <p:sldMasterId id="2147484245" r:id="rId20"/>
    <p:sldMasterId id="2147484281" r:id="rId21"/>
    <p:sldMasterId id="2147484306" r:id="rId22"/>
    <p:sldMasterId id="2147484354" r:id="rId23"/>
    <p:sldMasterId id="2147484366" r:id="rId24"/>
    <p:sldMasterId id="2147484378" r:id="rId25"/>
    <p:sldMasterId id="2147484402" r:id="rId26"/>
    <p:sldMasterId id="2147484414" r:id="rId27"/>
    <p:sldMasterId id="2147484450" r:id="rId28"/>
    <p:sldMasterId id="2147484462" r:id="rId29"/>
    <p:sldMasterId id="2147484474" r:id="rId30"/>
    <p:sldMasterId id="2147484486" r:id="rId31"/>
    <p:sldMasterId id="2147484534" r:id="rId32"/>
    <p:sldMasterId id="2147484546" r:id="rId33"/>
    <p:sldMasterId id="2147484558" r:id="rId34"/>
    <p:sldMasterId id="2147484630" r:id="rId35"/>
    <p:sldMasterId id="2147484642" r:id="rId36"/>
    <p:sldMasterId id="2147484666" r:id="rId37"/>
    <p:sldMasterId id="2147484679" r:id="rId38"/>
    <p:sldMasterId id="2147484691" r:id="rId39"/>
    <p:sldMasterId id="2147484704" r:id="rId40"/>
    <p:sldMasterId id="2147484716" r:id="rId41"/>
    <p:sldMasterId id="2147484730" r:id="rId42"/>
    <p:sldMasterId id="2147484768" r:id="rId43"/>
    <p:sldMasterId id="2147484780" r:id="rId44"/>
    <p:sldMasterId id="2147484792" r:id="rId45"/>
    <p:sldMasterId id="2147484804" r:id="rId46"/>
    <p:sldMasterId id="2147484816" r:id="rId47"/>
    <p:sldMasterId id="2147484828" r:id="rId48"/>
    <p:sldMasterId id="2147484841" r:id="rId49"/>
    <p:sldMasterId id="2147484853" r:id="rId50"/>
    <p:sldMasterId id="2147484865" r:id="rId51"/>
    <p:sldMasterId id="2147484878" r:id="rId52"/>
    <p:sldMasterId id="2147484880" r:id="rId53"/>
    <p:sldMasterId id="2147484893" r:id="rId54"/>
    <p:sldMasterId id="2147484896" r:id="rId55"/>
    <p:sldMasterId id="2147484898" r:id="rId56"/>
    <p:sldMasterId id="2147484901" r:id="rId57"/>
  </p:sldMasterIdLst>
  <p:notesMasterIdLst>
    <p:notesMasterId r:id="rId223"/>
  </p:notesMasterIdLst>
  <p:handoutMasterIdLst>
    <p:handoutMasterId r:id="rId224"/>
  </p:handoutMasterIdLst>
  <p:sldIdLst>
    <p:sldId id="2057" r:id="rId58"/>
    <p:sldId id="2058" r:id="rId59"/>
    <p:sldId id="2059" r:id="rId60"/>
    <p:sldId id="1653" r:id="rId61"/>
    <p:sldId id="1863" r:id="rId62"/>
    <p:sldId id="1865" r:id="rId63"/>
    <p:sldId id="1667" r:id="rId64"/>
    <p:sldId id="1666" r:id="rId65"/>
    <p:sldId id="1866" r:id="rId66"/>
    <p:sldId id="1868" r:id="rId67"/>
    <p:sldId id="1867" r:id="rId68"/>
    <p:sldId id="1669" r:id="rId69"/>
    <p:sldId id="1670" r:id="rId70"/>
    <p:sldId id="1900" r:id="rId71"/>
    <p:sldId id="1901" r:id="rId72"/>
    <p:sldId id="1902" r:id="rId73"/>
    <p:sldId id="1903" r:id="rId74"/>
    <p:sldId id="1904" r:id="rId75"/>
    <p:sldId id="1905" r:id="rId76"/>
    <p:sldId id="1906" r:id="rId77"/>
    <p:sldId id="1907" r:id="rId78"/>
    <p:sldId id="1908" r:id="rId79"/>
    <p:sldId id="1909" r:id="rId80"/>
    <p:sldId id="1910" r:id="rId81"/>
    <p:sldId id="1911" r:id="rId82"/>
    <p:sldId id="1912" r:id="rId83"/>
    <p:sldId id="1913" r:id="rId84"/>
    <p:sldId id="1914" r:id="rId85"/>
    <p:sldId id="1915" r:id="rId86"/>
    <p:sldId id="1916" r:id="rId87"/>
    <p:sldId id="1917" r:id="rId88"/>
    <p:sldId id="1918" r:id="rId89"/>
    <p:sldId id="1919" r:id="rId90"/>
    <p:sldId id="1920" r:id="rId91"/>
    <p:sldId id="1921" r:id="rId92"/>
    <p:sldId id="2056" r:id="rId93"/>
    <p:sldId id="1922" r:id="rId94"/>
    <p:sldId id="1923" r:id="rId95"/>
    <p:sldId id="1924" r:id="rId96"/>
    <p:sldId id="1925" r:id="rId97"/>
    <p:sldId id="1926" r:id="rId98"/>
    <p:sldId id="1927" r:id="rId99"/>
    <p:sldId id="1928" r:id="rId100"/>
    <p:sldId id="1929" r:id="rId101"/>
    <p:sldId id="1930" r:id="rId102"/>
    <p:sldId id="1931" r:id="rId103"/>
    <p:sldId id="1932" r:id="rId104"/>
    <p:sldId id="1933" r:id="rId105"/>
    <p:sldId id="1934" r:id="rId106"/>
    <p:sldId id="1935" r:id="rId107"/>
    <p:sldId id="1936" r:id="rId108"/>
    <p:sldId id="1937" r:id="rId109"/>
    <p:sldId id="1938" r:id="rId110"/>
    <p:sldId id="2052" r:id="rId111"/>
    <p:sldId id="2053" r:id="rId112"/>
    <p:sldId id="2054" r:id="rId113"/>
    <p:sldId id="2055" r:id="rId114"/>
    <p:sldId id="1939" r:id="rId115"/>
    <p:sldId id="1967" r:id="rId116"/>
    <p:sldId id="1940" r:id="rId117"/>
    <p:sldId id="1941" r:id="rId118"/>
    <p:sldId id="1942" r:id="rId119"/>
    <p:sldId id="1943" r:id="rId120"/>
    <p:sldId id="1944" r:id="rId121"/>
    <p:sldId id="1945" r:id="rId122"/>
    <p:sldId id="1946" r:id="rId123"/>
    <p:sldId id="1947" r:id="rId124"/>
    <p:sldId id="1948" r:id="rId125"/>
    <p:sldId id="1949" r:id="rId126"/>
    <p:sldId id="1950" r:id="rId127"/>
    <p:sldId id="1951" r:id="rId128"/>
    <p:sldId id="1952" r:id="rId129"/>
    <p:sldId id="1953" r:id="rId130"/>
    <p:sldId id="1954" r:id="rId131"/>
    <p:sldId id="1955" r:id="rId132"/>
    <p:sldId id="1956" r:id="rId133"/>
    <p:sldId id="1957" r:id="rId134"/>
    <p:sldId id="1958" r:id="rId135"/>
    <p:sldId id="1959" r:id="rId136"/>
    <p:sldId id="1960" r:id="rId137"/>
    <p:sldId id="1961" r:id="rId138"/>
    <p:sldId id="1962" r:id="rId139"/>
    <p:sldId id="1963" r:id="rId140"/>
    <p:sldId id="1964" r:id="rId141"/>
    <p:sldId id="1966" r:id="rId142"/>
    <p:sldId id="1968" r:id="rId143"/>
    <p:sldId id="1969" r:id="rId144"/>
    <p:sldId id="1970" r:id="rId145"/>
    <p:sldId id="1971" r:id="rId146"/>
    <p:sldId id="1972" r:id="rId147"/>
    <p:sldId id="1973" r:id="rId148"/>
    <p:sldId id="1974" r:id="rId149"/>
    <p:sldId id="1975" r:id="rId150"/>
    <p:sldId id="1976" r:id="rId151"/>
    <p:sldId id="1977" r:id="rId152"/>
    <p:sldId id="1978" r:id="rId153"/>
    <p:sldId id="1979" r:id="rId154"/>
    <p:sldId id="1980" r:id="rId155"/>
    <p:sldId id="1981" r:id="rId156"/>
    <p:sldId id="1982" r:id="rId157"/>
    <p:sldId id="1983" r:id="rId158"/>
    <p:sldId id="1984" r:id="rId159"/>
    <p:sldId id="1985" r:id="rId160"/>
    <p:sldId id="1986" r:id="rId161"/>
    <p:sldId id="1987" r:id="rId162"/>
    <p:sldId id="1988" r:id="rId163"/>
    <p:sldId id="2033" r:id="rId164"/>
    <p:sldId id="2034" r:id="rId165"/>
    <p:sldId id="2035" r:id="rId166"/>
    <p:sldId id="2036" r:id="rId167"/>
    <p:sldId id="2037" r:id="rId168"/>
    <p:sldId id="2038" r:id="rId169"/>
    <p:sldId id="2039" r:id="rId170"/>
    <p:sldId id="2040" r:id="rId171"/>
    <p:sldId id="2041" r:id="rId172"/>
    <p:sldId id="2048" r:id="rId173"/>
    <p:sldId id="2046" r:id="rId174"/>
    <p:sldId id="2047" r:id="rId175"/>
    <p:sldId id="2049" r:id="rId176"/>
    <p:sldId id="2050" r:id="rId177"/>
    <p:sldId id="2051" r:id="rId178"/>
    <p:sldId id="1989" r:id="rId179"/>
    <p:sldId id="1990" r:id="rId180"/>
    <p:sldId id="1991" r:id="rId181"/>
    <p:sldId id="1992" r:id="rId182"/>
    <p:sldId id="1993" r:id="rId183"/>
    <p:sldId id="1994" r:id="rId184"/>
    <p:sldId id="1995" r:id="rId185"/>
    <p:sldId id="1996" r:id="rId186"/>
    <p:sldId id="1997" r:id="rId187"/>
    <p:sldId id="1998" r:id="rId188"/>
    <p:sldId id="1999" r:id="rId189"/>
    <p:sldId id="2000" r:id="rId190"/>
    <p:sldId id="2001" r:id="rId191"/>
    <p:sldId id="2002" r:id="rId192"/>
    <p:sldId id="2003" r:id="rId193"/>
    <p:sldId id="2004" r:id="rId194"/>
    <p:sldId id="2005" r:id="rId195"/>
    <p:sldId id="2006" r:id="rId196"/>
    <p:sldId id="2007" r:id="rId197"/>
    <p:sldId id="2008" r:id="rId198"/>
    <p:sldId id="2009" r:id="rId199"/>
    <p:sldId id="2010" r:id="rId200"/>
    <p:sldId id="2011" r:id="rId201"/>
    <p:sldId id="2012" r:id="rId202"/>
    <p:sldId id="2013" r:id="rId203"/>
    <p:sldId id="2014" r:id="rId204"/>
    <p:sldId id="2015" r:id="rId205"/>
    <p:sldId id="2016" r:id="rId206"/>
    <p:sldId id="2017" r:id="rId207"/>
    <p:sldId id="2018" r:id="rId208"/>
    <p:sldId id="2019" r:id="rId209"/>
    <p:sldId id="2020" r:id="rId210"/>
    <p:sldId id="2021" r:id="rId211"/>
    <p:sldId id="2022" r:id="rId212"/>
    <p:sldId id="2023" r:id="rId213"/>
    <p:sldId id="2024" r:id="rId214"/>
    <p:sldId id="2025" r:id="rId215"/>
    <p:sldId id="2026" r:id="rId216"/>
    <p:sldId id="2027" r:id="rId217"/>
    <p:sldId id="2028" r:id="rId218"/>
    <p:sldId id="2029" r:id="rId219"/>
    <p:sldId id="2030" r:id="rId220"/>
    <p:sldId id="2032" r:id="rId221"/>
    <p:sldId id="2060" r:id="rId2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3" autoAdjust="0"/>
    <p:restoredTop sz="99681" autoAdjust="0"/>
  </p:normalViewPr>
  <p:slideViewPr>
    <p:cSldViewPr>
      <p:cViewPr varScale="1">
        <p:scale>
          <a:sx n="107" d="100"/>
          <a:sy n="107" d="100"/>
        </p:scale>
        <p:origin x="-1016" y="-104"/>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85.xml"/><Relationship Id="rId143" Type="http://schemas.openxmlformats.org/officeDocument/2006/relationships/slide" Target="slides/slide86.xml"/><Relationship Id="rId144" Type="http://schemas.openxmlformats.org/officeDocument/2006/relationships/slide" Target="slides/slide87.xml"/><Relationship Id="rId145" Type="http://schemas.openxmlformats.org/officeDocument/2006/relationships/slide" Target="slides/slide88.xml"/><Relationship Id="rId146" Type="http://schemas.openxmlformats.org/officeDocument/2006/relationships/slide" Target="slides/slide89.xml"/><Relationship Id="rId147" Type="http://schemas.openxmlformats.org/officeDocument/2006/relationships/slide" Target="slides/slide90.xml"/><Relationship Id="rId148" Type="http://schemas.openxmlformats.org/officeDocument/2006/relationships/slide" Target="slides/slide91.xml"/><Relationship Id="rId149" Type="http://schemas.openxmlformats.org/officeDocument/2006/relationships/slide" Target="slides/slide92.xml"/><Relationship Id="rId180" Type="http://schemas.openxmlformats.org/officeDocument/2006/relationships/slide" Target="slides/slide123.xml"/><Relationship Id="rId181" Type="http://schemas.openxmlformats.org/officeDocument/2006/relationships/slide" Target="slides/slide124.xml"/><Relationship Id="rId182" Type="http://schemas.openxmlformats.org/officeDocument/2006/relationships/slide" Target="slides/slide125.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83" Type="http://schemas.openxmlformats.org/officeDocument/2006/relationships/slide" Target="slides/slide126.xml"/><Relationship Id="rId184" Type="http://schemas.openxmlformats.org/officeDocument/2006/relationships/slide" Target="slides/slide127.xml"/><Relationship Id="rId185" Type="http://schemas.openxmlformats.org/officeDocument/2006/relationships/slide" Target="slides/slide128.xml"/><Relationship Id="rId186" Type="http://schemas.openxmlformats.org/officeDocument/2006/relationships/slide" Target="slides/slide129.xml"/><Relationship Id="rId187" Type="http://schemas.openxmlformats.org/officeDocument/2006/relationships/slide" Target="slides/slide130.xml"/><Relationship Id="rId188" Type="http://schemas.openxmlformats.org/officeDocument/2006/relationships/slide" Target="slides/slide131.xml"/><Relationship Id="rId189" Type="http://schemas.openxmlformats.org/officeDocument/2006/relationships/slide" Target="slides/slide132.xml"/><Relationship Id="rId220" Type="http://schemas.openxmlformats.org/officeDocument/2006/relationships/slide" Target="slides/slide163.xml"/><Relationship Id="rId221" Type="http://schemas.openxmlformats.org/officeDocument/2006/relationships/slide" Target="slides/slide164.xml"/><Relationship Id="rId222" Type="http://schemas.openxmlformats.org/officeDocument/2006/relationships/slide" Target="slides/slide165.xml"/><Relationship Id="rId223" Type="http://schemas.openxmlformats.org/officeDocument/2006/relationships/notesMaster" Target="notesMasters/notesMaster1.xml"/><Relationship Id="rId80" Type="http://schemas.openxmlformats.org/officeDocument/2006/relationships/slide" Target="slides/slide23.xml"/><Relationship Id="rId81" Type="http://schemas.openxmlformats.org/officeDocument/2006/relationships/slide" Target="slides/slide24.xml"/><Relationship Id="rId82" Type="http://schemas.openxmlformats.org/officeDocument/2006/relationships/slide" Target="slides/slide25.xml"/><Relationship Id="rId83" Type="http://schemas.openxmlformats.org/officeDocument/2006/relationships/slide" Target="slides/slide26.xml"/><Relationship Id="rId84" Type="http://schemas.openxmlformats.org/officeDocument/2006/relationships/slide" Target="slides/slide27.xml"/><Relationship Id="rId85" Type="http://schemas.openxmlformats.org/officeDocument/2006/relationships/slide" Target="slides/slide28.xml"/><Relationship Id="rId86" Type="http://schemas.openxmlformats.org/officeDocument/2006/relationships/slide" Target="slides/slide29.xml"/><Relationship Id="rId87" Type="http://schemas.openxmlformats.org/officeDocument/2006/relationships/slide" Target="slides/slide30.xml"/><Relationship Id="rId88" Type="http://schemas.openxmlformats.org/officeDocument/2006/relationships/slide" Target="slides/slide31.xml"/><Relationship Id="rId89" Type="http://schemas.openxmlformats.org/officeDocument/2006/relationships/slide" Target="slides/slide32.xml"/><Relationship Id="rId224" Type="http://schemas.openxmlformats.org/officeDocument/2006/relationships/handoutMaster" Target="handoutMasters/handoutMaster1.xml"/><Relationship Id="rId225" Type="http://schemas.openxmlformats.org/officeDocument/2006/relationships/printerSettings" Target="printerSettings/printerSettings1.bin"/><Relationship Id="rId226" Type="http://schemas.openxmlformats.org/officeDocument/2006/relationships/presProps" Target="presProps.xml"/><Relationship Id="rId227" Type="http://schemas.openxmlformats.org/officeDocument/2006/relationships/viewProps" Target="viewProps.xml"/><Relationship Id="rId228" Type="http://schemas.openxmlformats.org/officeDocument/2006/relationships/theme" Target="theme/theme1.xml"/><Relationship Id="rId229" Type="http://schemas.openxmlformats.org/officeDocument/2006/relationships/tableStyles" Target="tableStyles.xml"/><Relationship Id="rId110" Type="http://schemas.openxmlformats.org/officeDocument/2006/relationships/slide" Target="slides/slide53.xml"/><Relationship Id="rId111" Type="http://schemas.openxmlformats.org/officeDocument/2006/relationships/slide" Target="slides/slide54.xml"/><Relationship Id="rId112" Type="http://schemas.openxmlformats.org/officeDocument/2006/relationships/slide" Target="slides/slide55.xml"/><Relationship Id="rId113" Type="http://schemas.openxmlformats.org/officeDocument/2006/relationships/slide" Target="slides/slide56.xml"/><Relationship Id="rId114" Type="http://schemas.openxmlformats.org/officeDocument/2006/relationships/slide" Target="slides/slide57.xml"/><Relationship Id="rId115" Type="http://schemas.openxmlformats.org/officeDocument/2006/relationships/slide" Target="slides/slide58.xml"/><Relationship Id="rId116" Type="http://schemas.openxmlformats.org/officeDocument/2006/relationships/slide" Target="slides/slide59.xml"/><Relationship Id="rId117" Type="http://schemas.openxmlformats.org/officeDocument/2006/relationships/slide" Target="slides/slide60.xml"/><Relationship Id="rId118" Type="http://schemas.openxmlformats.org/officeDocument/2006/relationships/slide" Target="slides/slide61.xml"/><Relationship Id="rId119" Type="http://schemas.openxmlformats.org/officeDocument/2006/relationships/slide" Target="slides/slide62.xml"/><Relationship Id="rId150" Type="http://schemas.openxmlformats.org/officeDocument/2006/relationships/slide" Target="slides/slide93.xml"/><Relationship Id="rId151" Type="http://schemas.openxmlformats.org/officeDocument/2006/relationships/slide" Target="slides/slide94.xml"/><Relationship Id="rId152" Type="http://schemas.openxmlformats.org/officeDocument/2006/relationships/slide" Target="slides/slide95.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53" Type="http://schemas.openxmlformats.org/officeDocument/2006/relationships/slide" Target="slides/slide96.xml"/><Relationship Id="rId154" Type="http://schemas.openxmlformats.org/officeDocument/2006/relationships/slide" Target="slides/slide97.xml"/><Relationship Id="rId155" Type="http://schemas.openxmlformats.org/officeDocument/2006/relationships/slide" Target="slides/slide98.xml"/><Relationship Id="rId156" Type="http://schemas.openxmlformats.org/officeDocument/2006/relationships/slide" Target="slides/slide99.xml"/><Relationship Id="rId157" Type="http://schemas.openxmlformats.org/officeDocument/2006/relationships/slide" Target="slides/slide100.xml"/><Relationship Id="rId158" Type="http://schemas.openxmlformats.org/officeDocument/2006/relationships/slide" Target="slides/slide101.xml"/><Relationship Id="rId159" Type="http://schemas.openxmlformats.org/officeDocument/2006/relationships/slide" Target="slides/slide102.xml"/><Relationship Id="rId190" Type="http://schemas.openxmlformats.org/officeDocument/2006/relationships/slide" Target="slides/slide133.xml"/><Relationship Id="rId191" Type="http://schemas.openxmlformats.org/officeDocument/2006/relationships/slide" Target="slides/slide134.xml"/><Relationship Id="rId192" Type="http://schemas.openxmlformats.org/officeDocument/2006/relationships/slide" Target="slides/slide135.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 Target="slides/slide1.xml"/><Relationship Id="rId59" Type="http://schemas.openxmlformats.org/officeDocument/2006/relationships/slide" Target="slides/slide2.xml"/><Relationship Id="rId193" Type="http://schemas.openxmlformats.org/officeDocument/2006/relationships/slide" Target="slides/slide136.xml"/><Relationship Id="rId194" Type="http://schemas.openxmlformats.org/officeDocument/2006/relationships/slide" Target="slides/slide137.xml"/><Relationship Id="rId195" Type="http://schemas.openxmlformats.org/officeDocument/2006/relationships/slide" Target="slides/slide138.xml"/><Relationship Id="rId196" Type="http://schemas.openxmlformats.org/officeDocument/2006/relationships/slide" Target="slides/slide139.xml"/><Relationship Id="rId197" Type="http://schemas.openxmlformats.org/officeDocument/2006/relationships/slide" Target="slides/slide140.xml"/><Relationship Id="rId198" Type="http://schemas.openxmlformats.org/officeDocument/2006/relationships/slide" Target="slides/slide141.xml"/><Relationship Id="rId199" Type="http://schemas.openxmlformats.org/officeDocument/2006/relationships/slide" Target="slides/slide142.xml"/><Relationship Id="rId90" Type="http://schemas.openxmlformats.org/officeDocument/2006/relationships/slide" Target="slides/slide33.xml"/><Relationship Id="rId91" Type="http://schemas.openxmlformats.org/officeDocument/2006/relationships/slide" Target="slides/slide34.xml"/><Relationship Id="rId92" Type="http://schemas.openxmlformats.org/officeDocument/2006/relationships/slide" Target="slides/slide35.xml"/><Relationship Id="rId93" Type="http://schemas.openxmlformats.org/officeDocument/2006/relationships/slide" Target="slides/slide36.xml"/><Relationship Id="rId94" Type="http://schemas.openxmlformats.org/officeDocument/2006/relationships/slide" Target="slides/slide37.xml"/><Relationship Id="rId95" Type="http://schemas.openxmlformats.org/officeDocument/2006/relationships/slide" Target="slides/slide38.xml"/><Relationship Id="rId96" Type="http://schemas.openxmlformats.org/officeDocument/2006/relationships/slide" Target="slides/slide39.xml"/><Relationship Id="rId97" Type="http://schemas.openxmlformats.org/officeDocument/2006/relationships/slide" Target="slides/slide40.xml"/><Relationship Id="rId98" Type="http://schemas.openxmlformats.org/officeDocument/2006/relationships/slide" Target="slides/slide41.xml"/><Relationship Id="rId99" Type="http://schemas.openxmlformats.org/officeDocument/2006/relationships/slide" Target="slides/slide42.xml"/><Relationship Id="rId120" Type="http://schemas.openxmlformats.org/officeDocument/2006/relationships/slide" Target="slides/slide63.xml"/><Relationship Id="rId121" Type="http://schemas.openxmlformats.org/officeDocument/2006/relationships/slide" Target="slides/slide64.xml"/><Relationship Id="rId122" Type="http://schemas.openxmlformats.org/officeDocument/2006/relationships/slide" Target="slides/slide65.xml"/><Relationship Id="rId123" Type="http://schemas.openxmlformats.org/officeDocument/2006/relationships/slide" Target="slides/slide66.xml"/><Relationship Id="rId124" Type="http://schemas.openxmlformats.org/officeDocument/2006/relationships/slide" Target="slides/slide67.xml"/><Relationship Id="rId125" Type="http://schemas.openxmlformats.org/officeDocument/2006/relationships/slide" Target="slides/slide68.xml"/><Relationship Id="rId126" Type="http://schemas.openxmlformats.org/officeDocument/2006/relationships/slide" Target="slides/slide69.xml"/><Relationship Id="rId127" Type="http://schemas.openxmlformats.org/officeDocument/2006/relationships/slide" Target="slides/slide70.xml"/><Relationship Id="rId128" Type="http://schemas.openxmlformats.org/officeDocument/2006/relationships/slide" Target="slides/slide71.xml"/><Relationship Id="rId129" Type="http://schemas.openxmlformats.org/officeDocument/2006/relationships/slide" Target="slides/slide72.xml"/><Relationship Id="rId160" Type="http://schemas.openxmlformats.org/officeDocument/2006/relationships/slide" Target="slides/slide103.xml"/><Relationship Id="rId161" Type="http://schemas.openxmlformats.org/officeDocument/2006/relationships/slide" Target="slides/slide104.xml"/><Relationship Id="rId162" Type="http://schemas.openxmlformats.org/officeDocument/2006/relationships/slide" Target="slides/slide10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63" Type="http://schemas.openxmlformats.org/officeDocument/2006/relationships/slide" Target="slides/slide106.xml"/><Relationship Id="rId164" Type="http://schemas.openxmlformats.org/officeDocument/2006/relationships/slide" Target="slides/slide107.xml"/><Relationship Id="rId165" Type="http://schemas.openxmlformats.org/officeDocument/2006/relationships/slide" Target="slides/slide108.xml"/><Relationship Id="rId166" Type="http://schemas.openxmlformats.org/officeDocument/2006/relationships/slide" Target="slides/slide109.xml"/><Relationship Id="rId167" Type="http://schemas.openxmlformats.org/officeDocument/2006/relationships/slide" Target="slides/slide110.xml"/><Relationship Id="rId168" Type="http://schemas.openxmlformats.org/officeDocument/2006/relationships/slide" Target="slides/slide111.xml"/><Relationship Id="rId169" Type="http://schemas.openxmlformats.org/officeDocument/2006/relationships/slide" Target="slides/slide112.xml"/><Relationship Id="rId200" Type="http://schemas.openxmlformats.org/officeDocument/2006/relationships/slide" Target="slides/slide143.xml"/><Relationship Id="rId201" Type="http://schemas.openxmlformats.org/officeDocument/2006/relationships/slide" Target="slides/slide144.xml"/><Relationship Id="rId202" Type="http://schemas.openxmlformats.org/officeDocument/2006/relationships/slide" Target="slides/slide145.xml"/><Relationship Id="rId203" Type="http://schemas.openxmlformats.org/officeDocument/2006/relationships/slide" Target="slides/slide146.xml"/><Relationship Id="rId60" Type="http://schemas.openxmlformats.org/officeDocument/2006/relationships/slide" Target="slides/slide3.xml"/><Relationship Id="rId61" Type="http://schemas.openxmlformats.org/officeDocument/2006/relationships/slide" Target="slides/slide4.xml"/><Relationship Id="rId62" Type="http://schemas.openxmlformats.org/officeDocument/2006/relationships/slide" Target="slides/slide5.xml"/><Relationship Id="rId63" Type="http://schemas.openxmlformats.org/officeDocument/2006/relationships/slide" Target="slides/slide6.xml"/><Relationship Id="rId64" Type="http://schemas.openxmlformats.org/officeDocument/2006/relationships/slide" Target="slides/slide7.xml"/><Relationship Id="rId65" Type="http://schemas.openxmlformats.org/officeDocument/2006/relationships/slide" Target="slides/slide8.xml"/><Relationship Id="rId66" Type="http://schemas.openxmlformats.org/officeDocument/2006/relationships/slide" Target="slides/slide9.xml"/><Relationship Id="rId67" Type="http://schemas.openxmlformats.org/officeDocument/2006/relationships/slide" Target="slides/slide10.xml"/><Relationship Id="rId68" Type="http://schemas.openxmlformats.org/officeDocument/2006/relationships/slide" Target="slides/slide11.xml"/><Relationship Id="rId69" Type="http://schemas.openxmlformats.org/officeDocument/2006/relationships/slide" Target="slides/slide12.xml"/><Relationship Id="rId204" Type="http://schemas.openxmlformats.org/officeDocument/2006/relationships/slide" Target="slides/slide147.xml"/><Relationship Id="rId205" Type="http://schemas.openxmlformats.org/officeDocument/2006/relationships/slide" Target="slides/slide148.xml"/><Relationship Id="rId206" Type="http://schemas.openxmlformats.org/officeDocument/2006/relationships/slide" Target="slides/slide149.xml"/><Relationship Id="rId207" Type="http://schemas.openxmlformats.org/officeDocument/2006/relationships/slide" Target="slides/slide150.xml"/><Relationship Id="rId208" Type="http://schemas.openxmlformats.org/officeDocument/2006/relationships/slide" Target="slides/slide151.xml"/><Relationship Id="rId209" Type="http://schemas.openxmlformats.org/officeDocument/2006/relationships/slide" Target="slides/slide152.xml"/><Relationship Id="rId130" Type="http://schemas.openxmlformats.org/officeDocument/2006/relationships/slide" Target="slides/slide73.xml"/><Relationship Id="rId131" Type="http://schemas.openxmlformats.org/officeDocument/2006/relationships/slide" Target="slides/slide74.xml"/><Relationship Id="rId132" Type="http://schemas.openxmlformats.org/officeDocument/2006/relationships/slide" Target="slides/slide75.xml"/><Relationship Id="rId133" Type="http://schemas.openxmlformats.org/officeDocument/2006/relationships/slide" Target="slides/slide76.xml"/><Relationship Id="rId134" Type="http://schemas.openxmlformats.org/officeDocument/2006/relationships/slide" Target="slides/slide77.xml"/><Relationship Id="rId135" Type="http://schemas.openxmlformats.org/officeDocument/2006/relationships/slide" Target="slides/slide78.xml"/><Relationship Id="rId136" Type="http://schemas.openxmlformats.org/officeDocument/2006/relationships/slide" Target="slides/slide79.xml"/><Relationship Id="rId137" Type="http://schemas.openxmlformats.org/officeDocument/2006/relationships/slide" Target="slides/slide80.xml"/><Relationship Id="rId138" Type="http://schemas.openxmlformats.org/officeDocument/2006/relationships/slide" Target="slides/slide81.xml"/><Relationship Id="rId139" Type="http://schemas.openxmlformats.org/officeDocument/2006/relationships/slide" Target="slides/slide82.xml"/><Relationship Id="rId170" Type="http://schemas.openxmlformats.org/officeDocument/2006/relationships/slide" Target="slides/slide113.xml"/><Relationship Id="rId171" Type="http://schemas.openxmlformats.org/officeDocument/2006/relationships/slide" Target="slides/slide114.xml"/><Relationship Id="rId172" Type="http://schemas.openxmlformats.org/officeDocument/2006/relationships/slide" Target="slides/slide11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73" Type="http://schemas.openxmlformats.org/officeDocument/2006/relationships/slide" Target="slides/slide116.xml"/><Relationship Id="rId174" Type="http://schemas.openxmlformats.org/officeDocument/2006/relationships/slide" Target="slides/slide117.xml"/><Relationship Id="rId175" Type="http://schemas.openxmlformats.org/officeDocument/2006/relationships/slide" Target="slides/slide118.xml"/><Relationship Id="rId176" Type="http://schemas.openxmlformats.org/officeDocument/2006/relationships/slide" Target="slides/slide119.xml"/><Relationship Id="rId177" Type="http://schemas.openxmlformats.org/officeDocument/2006/relationships/slide" Target="slides/slide120.xml"/><Relationship Id="rId178" Type="http://schemas.openxmlformats.org/officeDocument/2006/relationships/slide" Target="slides/slide121.xml"/><Relationship Id="rId179" Type="http://schemas.openxmlformats.org/officeDocument/2006/relationships/slide" Target="slides/slide122.xml"/><Relationship Id="rId210" Type="http://schemas.openxmlformats.org/officeDocument/2006/relationships/slide" Target="slides/slide153.xml"/><Relationship Id="rId211" Type="http://schemas.openxmlformats.org/officeDocument/2006/relationships/slide" Target="slides/slide154.xml"/><Relationship Id="rId212" Type="http://schemas.openxmlformats.org/officeDocument/2006/relationships/slide" Target="slides/slide155.xml"/><Relationship Id="rId213" Type="http://schemas.openxmlformats.org/officeDocument/2006/relationships/slide" Target="slides/slide156.xml"/><Relationship Id="rId70" Type="http://schemas.openxmlformats.org/officeDocument/2006/relationships/slide" Target="slides/slide13.xml"/><Relationship Id="rId71" Type="http://schemas.openxmlformats.org/officeDocument/2006/relationships/slide" Target="slides/slide14.xml"/><Relationship Id="rId72" Type="http://schemas.openxmlformats.org/officeDocument/2006/relationships/slide" Target="slides/slide15.xml"/><Relationship Id="rId73" Type="http://schemas.openxmlformats.org/officeDocument/2006/relationships/slide" Target="slides/slide16.xml"/><Relationship Id="rId74" Type="http://schemas.openxmlformats.org/officeDocument/2006/relationships/slide" Target="slides/slide17.xml"/><Relationship Id="rId75" Type="http://schemas.openxmlformats.org/officeDocument/2006/relationships/slide" Target="slides/slide18.xml"/><Relationship Id="rId76" Type="http://schemas.openxmlformats.org/officeDocument/2006/relationships/slide" Target="slides/slide19.xml"/><Relationship Id="rId77" Type="http://schemas.openxmlformats.org/officeDocument/2006/relationships/slide" Target="slides/slide20.xml"/><Relationship Id="rId78" Type="http://schemas.openxmlformats.org/officeDocument/2006/relationships/slide" Target="slides/slide21.xml"/><Relationship Id="rId79" Type="http://schemas.openxmlformats.org/officeDocument/2006/relationships/slide" Target="slides/slide22.xml"/><Relationship Id="rId214" Type="http://schemas.openxmlformats.org/officeDocument/2006/relationships/slide" Target="slides/slide157.xml"/><Relationship Id="rId215" Type="http://schemas.openxmlformats.org/officeDocument/2006/relationships/slide" Target="slides/slide158.xml"/><Relationship Id="rId216" Type="http://schemas.openxmlformats.org/officeDocument/2006/relationships/slide" Target="slides/slide159.xml"/><Relationship Id="rId217" Type="http://schemas.openxmlformats.org/officeDocument/2006/relationships/slide" Target="slides/slide160.xml"/><Relationship Id="rId218" Type="http://schemas.openxmlformats.org/officeDocument/2006/relationships/slide" Target="slides/slide161.xml"/><Relationship Id="rId219" Type="http://schemas.openxmlformats.org/officeDocument/2006/relationships/slide" Target="slides/slide16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100" Type="http://schemas.openxmlformats.org/officeDocument/2006/relationships/slide" Target="slides/slide43.xml"/><Relationship Id="rId101" Type="http://schemas.openxmlformats.org/officeDocument/2006/relationships/slide" Target="slides/slide44.xml"/><Relationship Id="rId102" Type="http://schemas.openxmlformats.org/officeDocument/2006/relationships/slide" Target="slides/slide45.xml"/><Relationship Id="rId103" Type="http://schemas.openxmlformats.org/officeDocument/2006/relationships/slide" Target="slides/slide46.xml"/><Relationship Id="rId104" Type="http://schemas.openxmlformats.org/officeDocument/2006/relationships/slide" Target="slides/slide47.xml"/><Relationship Id="rId105" Type="http://schemas.openxmlformats.org/officeDocument/2006/relationships/slide" Target="slides/slide48.xml"/><Relationship Id="rId106" Type="http://schemas.openxmlformats.org/officeDocument/2006/relationships/slide" Target="slides/slide49.xml"/><Relationship Id="rId107" Type="http://schemas.openxmlformats.org/officeDocument/2006/relationships/slide" Target="slides/slide50.xml"/><Relationship Id="rId108" Type="http://schemas.openxmlformats.org/officeDocument/2006/relationships/slide" Target="slides/slide51.xml"/><Relationship Id="rId109" Type="http://schemas.openxmlformats.org/officeDocument/2006/relationships/slide" Target="slides/slide52.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40" Type="http://schemas.openxmlformats.org/officeDocument/2006/relationships/slide" Target="slides/slide83.xml"/><Relationship Id="rId141"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jjm:Documents:SAFARI:hpl:cal:CAL:qual_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yucai\ICCD2012\camera_ready\Figures_pres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yucai\ICCD2012\camera_ready\Figures_presentation.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yucai\ICCD2012\camera_ready\ECC_speedup_comparison_new.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Book3"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yucai\SuperComputing2012\FlashResults_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oonh\Desktop\figs2-stacked-w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yoonh\Desktop\figs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jjm:Documents:SAFARI:hpl:cal:CAL:qual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71922143212"/>
          <c:y val="0.117320558177138"/>
          <c:w val="0.826468034858521"/>
          <c:h val="0.706636102624591"/>
        </c:manualLayout>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Sheet1!$C$27:$E$27</c:f>
              <c:numCache>
                <c:formatCode>General</c:formatCode>
                <c:ptCount val="3"/>
                <c:pt idx="0">
                  <c:v>0.955198767233418</c:v>
                </c:pt>
                <c:pt idx="1">
                  <c:v>1.04690252364578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Sheet1!$C$28:$E$28</c:f>
              <c:numCache>
                <c:formatCode>General</c:formatCode>
                <c:ptCount val="3"/>
                <c:pt idx="0">
                  <c:v>1.05024857095811</c:v>
                </c:pt>
                <c:pt idx="1">
                  <c:v>1.10738284840727</c:v>
                </c:pt>
                <c:pt idx="2">
                  <c:v>1.07843741313219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Sheet1!$C$29:$E$29</c:f>
              <c:numCache>
                <c:formatCode>General</c:formatCode>
                <c:ptCount val="3"/>
                <c:pt idx="0">
                  <c:v>1.07128921989386</c:v>
                </c:pt>
                <c:pt idx="1">
                  <c:v>1.09971070120103</c:v>
                </c:pt>
                <c:pt idx="2">
                  <c:v>1.0854069371432</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Sheet1!$C$30:$E$30</c:f>
              <c:numCache>
                <c:formatCode>General</c:formatCode>
                <c:ptCount val="3"/>
                <c:pt idx="0">
                  <c:v>1.12035130984795</c:v>
                </c:pt>
                <c:pt idx="1">
                  <c:v>1.15107899857966</c:v>
                </c:pt>
                <c:pt idx="2">
                  <c:v>1.13561122916128</c:v>
                </c:pt>
              </c:numCache>
            </c:numRef>
          </c:val>
        </c:ser>
        <c:dLbls>
          <c:showLegendKey val="0"/>
          <c:showVal val="0"/>
          <c:showCatName val="0"/>
          <c:showSerName val="0"/>
          <c:showPercent val="0"/>
          <c:showBubbleSize val="0"/>
        </c:dLbls>
        <c:gapWidth val="150"/>
        <c:axId val="1663558088"/>
        <c:axId val="1663454648"/>
      </c:barChart>
      <c:catAx>
        <c:axId val="1663558088"/>
        <c:scaling>
          <c:orientation val="minMax"/>
        </c:scaling>
        <c:delete val="0"/>
        <c:axPos val="b"/>
        <c:title>
          <c:tx>
            <c:rich>
              <a:bodyPr/>
              <a:lstStyle/>
              <a:p>
                <a:pPr>
                  <a:defRPr/>
                </a:pPr>
                <a:r>
                  <a:rPr lang="en-US"/>
                  <a:t>Workload</a:t>
                </a:r>
              </a:p>
            </c:rich>
          </c:tx>
          <c:overlay val="0"/>
        </c:title>
        <c:majorTickMark val="none"/>
        <c:minorTickMark val="none"/>
        <c:tickLblPos val="nextTo"/>
        <c:crossAx val="1663454648"/>
        <c:crosses val="autoZero"/>
        <c:auto val="1"/>
        <c:lblAlgn val="ctr"/>
        <c:lblOffset val="100"/>
        <c:noMultiLvlLbl val="0"/>
      </c:catAx>
      <c:valAx>
        <c:axId val="1663454648"/>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1663558088"/>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62767096"/>
        <c:axId val="1962762616"/>
      </c:barChart>
      <c:catAx>
        <c:axId val="1962767096"/>
        <c:scaling>
          <c:orientation val="minMax"/>
        </c:scaling>
        <c:delete val="0"/>
        <c:axPos val="b"/>
        <c:majorTickMark val="out"/>
        <c:minorTickMark val="none"/>
        <c:tickLblPos val="nextTo"/>
        <c:crossAx val="1962762616"/>
        <c:crosses val="autoZero"/>
        <c:auto val="1"/>
        <c:lblAlgn val="ctr"/>
        <c:lblOffset val="100"/>
        <c:noMultiLvlLbl val="0"/>
      </c:catAx>
      <c:valAx>
        <c:axId val="1962762616"/>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962767096"/>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62701192"/>
        <c:axId val="1962694296"/>
      </c:barChart>
      <c:catAx>
        <c:axId val="1962701192"/>
        <c:scaling>
          <c:orientation val="minMax"/>
        </c:scaling>
        <c:delete val="0"/>
        <c:axPos val="b"/>
        <c:majorTickMark val="out"/>
        <c:minorTickMark val="none"/>
        <c:tickLblPos val="nextTo"/>
        <c:crossAx val="1962694296"/>
        <c:crosses val="autoZero"/>
        <c:auto val="1"/>
        <c:lblAlgn val="ctr"/>
        <c:lblOffset val="100"/>
        <c:noMultiLvlLbl val="0"/>
      </c:catAx>
      <c:valAx>
        <c:axId val="1962694296"/>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962701192"/>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962622168"/>
        <c:axId val="1962625144"/>
      </c:barChart>
      <c:catAx>
        <c:axId val="1962622168"/>
        <c:scaling>
          <c:orientation val="minMax"/>
        </c:scaling>
        <c:delete val="0"/>
        <c:axPos val="b"/>
        <c:majorTickMark val="out"/>
        <c:minorTickMark val="none"/>
        <c:tickLblPos val="nextTo"/>
        <c:crossAx val="1962625144"/>
        <c:crosses val="autoZero"/>
        <c:auto val="1"/>
        <c:lblAlgn val="ctr"/>
        <c:lblOffset val="100"/>
        <c:noMultiLvlLbl val="0"/>
      </c:catAx>
      <c:valAx>
        <c:axId val="1962625144"/>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96262216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IPC!$Q$98:$U$98</c:f>
              <c:strCache>
                <c:ptCount val="5"/>
                <c:pt idx="0">
                  <c:v>SRAM</c:v>
                </c:pt>
                <c:pt idx="1">
                  <c:v>Region</c:v>
                </c:pt>
                <c:pt idx="2">
                  <c:v>TIM</c:v>
                </c:pt>
                <c:pt idx="3">
                  <c:v>TIMBER</c:v>
                </c:pt>
                <c:pt idx="4">
                  <c:v>TIMBER-Dyn</c:v>
                </c:pt>
              </c:strCache>
            </c:strRef>
          </c:cat>
          <c:val>
            <c:numRef>
              <c:f>IPC!$Q$113:$U$113</c:f>
              <c:numCache>
                <c:formatCode>General</c:formatCode>
                <c:ptCount val="5"/>
                <c:pt idx="0">
                  <c:v>1.0</c:v>
                </c:pt>
                <c:pt idx="1">
                  <c:v>0.516306445138219</c:v>
                </c:pt>
                <c:pt idx="2">
                  <c:v>0.700160115166448</c:v>
                </c:pt>
                <c:pt idx="3">
                  <c:v>0.857850560367025</c:v>
                </c:pt>
                <c:pt idx="4">
                  <c:v>0.944866132074654</c:v>
                </c:pt>
              </c:numCache>
            </c:numRef>
          </c:val>
        </c:ser>
        <c:dLbls>
          <c:showLegendKey val="0"/>
          <c:showVal val="0"/>
          <c:showCatName val="0"/>
          <c:showSerName val="0"/>
          <c:showPercent val="0"/>
          <c:showBubbleSize val="0"/>
        </c:dLbls>
        <c:gapWidth val="150"/>
        <c:axId val="1962577800"/>
        <c:axId val="1962591592"/>
      </c:barChart>
      <c:catAx>
        <c:axId val="1962577800"/>
        <c:scaling>
          <c:orientation val="minMax"/>
        </c:scaling>
        <c:delete val="0"/>
        <c:axPos val="b"/>
        <c:majorTickMark val="out"/>
        <c:minorTickMark val="none"/>
        <c:tickLblPos val="nextTo"/>
        <c:crossAx val="1962591592"/>
        <c:crosses val="autoZero"/>
        <c:auto val="1"/>
        <c:lblAlgn val="ctr"/>
        <c:lblOffset val="100"/>
        <c:noMultiLvlLbl val="0"/>
      </c:catAx>
      <c:valAx>
        <c:axId val="1962591592"/>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962577800"/>
        <c:crosses val="autoZero"/>
        <c:crossBetween val="between"/>
      </c:valAx>
    </c:plotArea>
    <c:plotVisOnly val="1"/>
    <c:dispBlanksAs val="gap"/>
    <c:showDLblsOverMax val="0"/>
  </c:chart>
  <c:txPr>
    <a:bodyPr/>
    <a:lstStyle/>
    <a:p>
      <a:pPr>
        <a:defRPr sz="20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EE!$Q$98:$U$98</c:f>
              <c:strCache>
                <c:ptCount val="5"/>
                <c:pt idx="0">
                  <c:v>SRAM</c:v>
                </c:pt>
                <c:pt idx="1">
                  <c:v>Region</c:v>
                </c:pt>
                <c:pt idx="2">
                  <c:v>TIM</c:v>
                </c:pt>
                <c:pt idx="3">
                  <c:v>TIMBER</c:v>
                </c:pt>
                <c:pt idx="4">
                  <c:v>TIMBER-Dyn</c:v>
                </c:pt>
              </c:strCache>
            </c:strRef>
          </c:cat>
          <c:val>
            <c:numRef>
              <c:f>EE!$Q$113:$U$113</c:f>
              <c:numCache>
                <c:formatCode>General</c:formatCode>
                <c:ptCount val="5"/>
                <c:pt idx="0">
                  <c:v>1.0</c:v>
                </c:pt>
                <c:pt idx="1">
                  <c:v>0.730821505858339</c:v>
                </c:pt>
                <c:pt idx="2">
                  <c:v>0.753835417367944</c:v>
                </c:pt>
                <c:pt idx="3">
                  <c:v>0.892491787352875</c:v>
                </c:pt>
                <c:pt idx="4">
                  <c:v>1.176931749862085</c:v>
                </c:pt>
              </c:numCache>
            </c:numRef>
          </c:val>
        </c:ser>
        <c:dLbls>
          <c:showLegendKey val="0"/>
          <c:showVal val="0"/>
          <c:showCatName val="0"/>
          <c:showSerName val="0"/>
          <c:showPercent val="0"/>
          <c:showBubbleSize val="0"/>
        </c:dLbls>
        <c:gapWidth val="150"/>
        <c:axId val="1962507912"/>
        <c:axId val="1962501640"/>
      </c:barChart>
      <c:catAx>
        <c:axId val="1962507912"/>
        <c:scaling>
          <c:orientation val="minMax"/>
        </c:scaling>
        <c:delete val="0"/>
        <c:axPos val="b"/>
        <c:majorTickMark val="out"/>
        <c:minorTickMark val="none"/>
        <c:tickLblPos val="nextTo"/>
        <c:crossAx val="1962501640"/>
        <c:crosses val="autoZero"/>
        <c:auto val="1"/>
        <c:lblAlgn val="ctr"/>
        <c:lblOffset val="100"/>
        <c:noMultiLvlLbl val="0"/>
      </c:catAx>
      <c:valAx>
        <c:axId val="1962501640"/>
        <c:scaling>
          <c:orientation val="minMax"/>
          <c:max val="1.2"/>
        </c:scaling>
        <c:delete val="0"/>
        <c:axPos val="l"/>
        <c:majorGridlines/>
        <c:title>
          <c:tx>
            <c:rich>
              <a:bodyPr rot="-5400000" vert="horz"/>
              <a:lstStyle/>
              <a:p>
                <a:pPr>
                  <a:defRPr/>
                </a:pPr>
                <a:r>
                  <a:rPr lang="en-US" dirty="0"/>
                  <a:t>Normalized </a:t>
                </a:r>
                <a:r>
                  <a:rPr lang="en-US" dirty="0" smtClean="0"/>
                  <a:t>Performance </a:t>
                </a:r>
                <a:r>
                  <a:rPr lang="en-US" dirty="0"/>
                  <a:t>per </a:t>
                </a:r>
                <a:r>
                  <a:rPr lang="en-US" dirty="0" smtClean="0"/>
                  <a:t>Watt (for Memory</a:t>
                </a:r>
                <a:r>
                  <a:rPr lang="en-US" baseline="0" dirty="0" smtClean="0"/>
                  <a:t> System)</a:t>
                </a:r>
                <a:endParaRPr lang="en-US" dirty="0"/>
              </a:p>
            </c:rich>
          </c:tx>
          <c:overlay val="0"/>
        </c:title>
        <c:numFmt formatCode="General" sourceLinked="1"/>
        <c:majorTickMark val="out"/>
        <c:minorTickMark val="none"/>
        <c:tickLblPos val="nextTo"/>
        <c:crossAx val="196250791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962103880"/>
        <c:axId val="1962086712"/>
      </c:barChart>
      <c:catAx>
        <c:axId val="1962103880"/>
        <c:scaling>
          <c:orientation val="minMax"/>
        </c:scaling>
        <c:delete val="0"/>
        <c:axPos val="b"/>
        <c:majorTickMark val="out"/>
        <c:minorTickMark val="none"/>
        <c:tickLblPos val="nextTo"/>
        <c:txPr>
          <a:bodyPr/>
          <a:lstStyle/>
          <a:p>
            <a:pPr>
              <a:defRPr sz="1800"/>
            </a:pPr>
            <a:endParaRPr lang="en-US"/>
          </a:p>
        </c:txPr>
        <c:crossAx val="1962086712"/>
        <c:crosses val="autoZero"/>
        <c:auto val="1"/>
        <c:lblAlgn val="ctr"/>
        <c:lblOffset val="100"/>
        <c:noMultiLvlLbl val="0"/>
      </c:catAx>
      <c:valAx>
        <c:axId val="1962086712"/>
        <c:scaling>
          <c:orientation val="minMax"/>
          <c:max val="100000.0"/>
        </c:scaling>
        <c:delete val="0"/>
        <c:axPos val="l"/>
        <c:majorGridlines/>
        <c:title>
          <c:tx>
            <c:rich>
              <a:bodyPr rot="-5400000" vert="horz"/>
              <a:lstStyle/>
              <a:p>
                <a:pPr>
                  <a:defRPr sz="1800"/>
                </a:pPr>
                <a:r>
                  <a:rPr lang="en-US" sz="1800" dirty="0"/>
                  <a:t>P/E Cycle Endurance</a:t>
                </a:r>
              </a:p>
            </c:rich>
          </c:tx>
          <c:overlay val="0"/>
        </c:title>
        <c:numFmt formatCode="#,##0" sourceLinked="0"/>
        <c:majorTickMark val="out"/>
        <c:minorTickMark val="none"/>
        <c:tickLblPos val="nextTo"/>
        <c:txPr>
          <a:bodyPr/>
          <a:lstStyle/>
          <a:p>
            <a:pPr>
              <a:defRPr sz="1200"/>
            </a:pPr>
            <a:endParaRPr lang="en-US"/>
          </a:p>
        </c:txPr>
        <c:crossAx val="1962103880"/>
        <c:crosses val="autoZero"/>
        <c:crossBetween val="between"/>
      </c:valAx>
    </c:plotArea>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chemeClr val="bg2">
                <a:lumMod val="25000"/>
              </a:schemeClr>
            </a:solidFill>
          </c:spPr>
          <c:invertIfNegative val="0"/>
          <c:cat>
            <c:strRef>
              <c:f>Sheet1!$C$3:$G$3</c:f>
              <c:strCache>
                <c:ptCount val="5"/>
                <c:pt idx="0">
                  <c:v>SLC</c:v>
                </c:pt>
                <c:pt idx="1">
                  <c:v>5x-nm MLC</c:v>
                </c:pt>
                <c:pt idx="2">
                  <c:v>3x-nm MLC</c:v>
                </c:pt>
                <c:pt idx="3">
                  <c:v>2x-nm MLC</c:v>
                </c:pt>
                <c:pt idx="4">
                  <c:v>3-bit-MLC</c:v>
                </c:pt>
              </c:strCache>
            </c:strRef>
          </c:cat>
          <c:val>
            <c:numRef>
              <c:f>Sheet1!$C$4:$G$4</c:f>
              <c:numCache>
                <c:formatCode>General</c:formatCode>
                <c:ptCount val="5"/>
                <c:pt idx="0">
                  <c:v>100000.0</c:v>
                </c:pt>
                <c:pt idx="1">
                  <c:v>10000.0</c:v>
                </c:pt>
                <c:pt idx="2">
                  <c:v>5000.0</c:v>
                </c:pt>
                <c:pt idx="3">
                  <c:v>3000.0</c:v>
                </c:pt>
                <c:pt idx="4">
                  <c:v>1000.0</c:v>
                </c:pt>
              </c:numCache>
            </c:numRef>
          </c:val>
        </c:ser>
        <c:dLbls>
          <c:showLegendKey val="0"/>
          <c:showVal val="0"/>
          <c:showCatName val="0"/>
          <c:showSerName val="0"/>
          <c:showPercent val="0"/>
          <c:showBubbleSize val="0"/>
        </c:dLbls>
        <c:gapWidth val="150"/>
        <c:overlap val="100"/>
        <c:axId val="1685962728"/>
        <c:axId val="1685952792"/>
      </c:barChart>
      <c:catAx>
        <c:axId val="1685962728"/>
        <c:scaling>
          <c:orientation val="minMax"/>
        </c:scaling>
        <c:delete val="0"/>
        <c:axPos val="b"/>
        <c:majorTickMark val="out"/>
        <c:minorTickMark val="none"/>
        <c:tickLblPos val="nextTo"/>
        <c:txPr>
          <a:bodyPr/>
          <a:lstStyle/>
          <a:p>
            <a:pPr>
              <a:defRPr sz="1800"/>
            </a:pPr>
            <a:endParaRPr lang="en-US"/>
          </a:p>
        </c:txPr>
        <c:crossAx val="1685952792"/>
        <c:crosses val="autoZero"/>
        <c:auto val="1"/>
        <c:lblAlgn val="ctr"/>
        <c:lblOffset val="100"/>
        <c:noMultiLvlLbl val="0"/>
      </c:catAx>
      <c:valAx>
        <c:axId val="1685952792"/>
        <c:scaling>
          <c:orientation val="minMax"/>
          <c:max val="100000.0"/>
        </c:scaling>
        <c:delete val="0"/>
        <c:axPos val="l"/>
        <c:majorGridlines/>
        <c:title>
          <c:tx>
            <c:rich>
              <a:bodyPr rot="-5400000" vert="horz"/>
              <a:lstStyle/>
              <a:p>
                <a:pPr>
                  <a:defRPr sz="1800"/>
                </a:pPr>
                <a:r>
                  <a:rPr lang="en-US" sz="1800" dirty="0"/>
                  <a:t>P/E Cycle Endurance</a:t>
                </a:r>
              </a:p>
            </c:rich>
          </c:tx>
          <c:overlay val="0"/>
        </c:title>
        <c:numFmt formatCode="#,##0" sourceLinked="0"/>
        <c:majorTickMark val="out"/>
        <c:minorTickMark val="none"/>
        <c:tickLblPos val="nextTo"/>
        <c:txPr>
          <a:bodyPr/>
          <a:lstStyle/>
          <a:p>
            <a:pPr>
              <a:defRPr sz="1200"/>
            </a:pPr>
            <a:endParaRPr lang="en-US"/>
          </a:p>
        </c:txPr>
        <c:crossAx val="1685962728"/>
        <c:crosses val="autoZero"/>
        <c:crossBetween val="between"/>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18375441909"/>
          <c:y val="0.0622148203961213"/>
          <c:w val="0.867046249413154"/>
          <c:h val="0.790470344522371"/>
        </c:manualLayout>
      </c:layout>
      <c:barChart>
        <c:barDir val="col"/>
        <c:grouping val="clustered"/>
        <c:varyColors val="0"/>
        <c:ser>
          <c:idx val="0"/>
          <c:order val="0"/>
          <c:tx>
            <c:strRef>
              <c:f>Sheet1!$A$4</c:f>
              <c:strCache>
                <c:ptCount val="1"/>
                <c:pt idx="0">
                  <c:v>Lifetime</c:v>
                </c:pt>
              </c:strCache>
            </c:strRef>
          </c:tx>
          <c:spPr>
            <a:solidFill>
              <a:srgbClr val="0066FF"/>
            </a:solidFill>
          </c:spPr>
          <c:invertIfNegative val="0"/>
          <c:cat>
            <c:strRef>
              <c:f>Sheet1!$B$3:$G$3</c:f>
              <c:strCache>
                <c:ptCount val="6"/>
                <c:pt idx="0">
                  <c:v>512b-BCH</c:v>
                </c:pt>
                <c:pt idx="1">
                  <c:v>1k-BCH</c:v>
                </c:pt>
                <c:pt idx="2">
                  <c:v>2k-BCH</c:v>
                </c:pt>
                <c:pt idx="3">
                  <c:v>4k-BCH</c:v>
                </c:pt>
                <c:pt idx="4">
                  <c:v>8k-BCH</c:v>
                </c:pt>
                <c:pt idx="5">
                  <c:v>32k-BCH</c:v>
                </c:pt>
              </c:strCache>
            </c:strRef>
          </c:cat>
          <c:val>
            <c:numRef>
              <c:f>Sheet1!$B$4:$G$4</c:f>
              <c:numCache>
                <c:formatCode>General</c:formatCode>
                <c:ptCount val="6"/>
                <c:pt idx="0">
                  <c:v>3000.0</c:v>
                </c:pt>
                <c:pt idx="1">
                  <c:v>7000.0</c:v>
                </c:pt>
                <c:pt idx="2">
                  <c:v>10000.0</c:v>
                </c:pt>
                <c:pt idx="3">
                  <c:v>10500.0</c:v>
                </c:pt>
                <c:pt idx="4">
                  <c:v>11200.0</c:v>
                </c:pt>
                <c:pt idx="5">
                  <c:v>12000.0</c:v>
                </c:pt>
              </c:numCache>
            </c:numRef>
          </c:val>
        </c:ser>
        <c:dLbls>
          <c:showLegendKey val="0"/>
          <c:showVal val="0"/>
          <c:showCatName val="0"/>
          <c:showSerName val="0"/>
          <c:showPercent val="0"/>
          <c:showBubbleSize val="0"/>
        </c:dLbls>
        <c:gapWidth val="150"/>
        <c:axId val="1685462760"/>
        <c:axId val="1685465896"/>
      </c:barChart>
      <c:catAx>
        <c:axId val="1685462760"/>
        <c:scaling>
          <c:orientation val="minMax"/>
        </c:scaling>
        <c:delete val="0"/>
        <c:axPos val="b"/>
        <c:majorTickMark val="out"/>
        <c:minorTickMark val="none"/>
        <c:tickLblPos val="nextTo"/>
        <c:txPr>
          <a:bodyPr/>
          <a:lstStyle/>
          <a:p>
            <a:pPr>
              <a:defRPr sz="1600"/>
            </a:pPr>
            <a:endParaRPr lang="en-US"/>
          </a:p>
        </c:txPr>
        <c:crossAx val="1685465896"/>
        <c:crosses val="autoZero"/>
        <c:auto val="1"/>
        <c:lblAlgn val="ctr"/>
        <c:lblOffset val="100"/>
        <c:noMultiLvlLbl val="0"/>
      </c:catAx>
      <c:valAx>
        <c:axId val="1685465896"/>
        <c:scaling>
          <c:orientation val="minMax"/>
        </c:scaling>
        <c:delete val="0"/>
        <c:axPos val="l"/>
        <c:majorGridlines/>
        <c:title>
          <c:tx>
            <c:rich>
              <a:bodyPr rot="-5400000" vert="horz"/>
              <a:lstStyle/>
              <a:p>
                <a:pPr>
                  <a:defRPr sz="1600" b="1"/>
                </a:pPr>
                <a:r>
                  <a:rPr lang="en-US" sz="1300" b="1" dirty="0"/>
                  <a:t>P/E </a:t>
                </a:r>
                <a:r>
                  <a:rPr lang="en-US" sz="1300" b="1" dirty="0" smtClean="0"/>
                  <a:t>Cycle  Endurance</a:t>
                </a:r>
                <a:endParaRPr lang="en-US" sz="1300" b="1" dirty="0"/>
              </a:p>
            </c:rich>
          </c:tx>
          <c:layout>
            <c:manualLayout>
              <c:xMode val="edge"/>
              <c:yMode val="edge"/>
              <c:x val="0.0182567728853859"/>
              <c:y val="0.0359599901243776"/>
            </c:manualLayout>
          </c:layout>
          <c:overlay val="0"/>
        </c:title>
        <c:numFmt formatCode="General" sourceLinked="1"/>
        <c:majorTickMark val="out"/>
        <c:minorTickMark val="none"/>
        <c:tickLblPos val="nextTo"/>
        <c:txPr>
          <a:bodyPr/>
          <a:lstStyle/>
          <a:p>
            <a:pPr>
              <a:defRPr sz="1200"/>
            </a:pPr>
            <a:endParaRPr lang="en-US"/>
          </a:p>
        </c:txPr>
        <c:crossAx val="1685462760"/>
        <c:crosses val="autoZero"/>
        <c:crossBetween val="between"/>
      </c:valAx>
    </c:plotArea>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923150187944"/>
          <c:y val="0.106912200491068"/>
          <c:w val="0.86976290706044"/>
          <c:h val="0.78998137329608"/>
        </c:manualLayout>
      </c:layout>
      <c:barChart>
        <c:barDir val="col"/>
        <c:grouping val="clustered"/>
        <c:varyColors val="0"/>
        <c:ser>
          <c:idx val="0"/>
          <c:order val="0"/>
          <c:tx>
            <c:strRef>
              <c:f>Sheet3!$K$6</c:f>
              <c:strCache>
                <c:ptCount val="1"/>
                <c:pt idx="0">
                  <c:v>Base (No-Refresh)</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Sheet3!$K$7:$K$12</c:f>
              <c:numCache>
                <c:formatCode>General</c:formatCode>
                <c:ptCount val="6"/>
                <c:pt idx="0">
                  <c:v>1.0</c:v>
                </c:pt>
                <c:pt idx="1">
                  <c:v>2.3</c:v>
                </c:pt>
                <c:pt idx="2">
                  <c:v>3.4</c:v>
                </c:pt>
                <c:pt idx="3">
                  <c:v>3.6</c:v>
                </c:pt>
                <c:pt idx="4">
                  <c:v>3.7</c:v>
                </c:pt>
                <c:pt idx="5">
                  <c:v>4.0</c:v>
                </c:pt>
              </c:numCache>
            </c:numRef>
          </c:val>
        </c:ser>
        <c:ser>
          <c:idx val="1"/>
          <c:order val="1"/>
          <c:tx>
            <c:strRef>
              <c:f>Sheet3!$L$6</c:f>
              <c:strCache>
                <c:ptCount val="1"/>
                <c:pt idx="0">
                  <c:v>Remapping-Based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Sheet3!$L$7:$L$12</c:f>
              <c:numCache>
                <c:formatCode>General</c:formatCode>
                <c:ptCount val="6"/>
                <c:pt idx="0">
                  <c:v>9.6244088042609</c:v>
                </c:pt>
                <c:pt idx="1">
                  <c:v>21.32900583686948</c:v>
                </c:pt>
                <c:pt idx="2">
                  <c:v>26.71108109507664</c:v>
                </c:pt>
                <c:pt idx="3">
                  <c:v>31.20275191375376</c:v>
                </c:pt>
                <c:pt idx="4">
                  <c:v>34.41247771668449</c:v>
                </c:pt>
                <c:pt idx="5">
                  <c:v>42.83041683542491</c:v>
                </c:pt>
              </c:numCache>
            </c:numRef>
          </c:val>
        </c:ser>
        <c:ser>
          <c:idx val="2"/>
          <c:order val="2"/>
          <c:tx>
            <c:strRef>
              <c:f>Sheet3!$M$6</c:f>
              <c:strCache>
                <c:ptCount val="1"/>
                <c:pt idx="0">
                  <c:v>Hybrid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Sheet3!$M$7:$M$12</c:f>
              <c:numCache>
                <c:formatCode>General</c:formatCode>
                <c:ptCount val="6"/>
                <c:pt idx="0">
                  <c:v>31.398108173635</c:v>
                </c:pt>
                <c:pt idx="1">
                  <c:v>68.25281867798235</c:v>
                </c:pt>
                <c:pt idx="2">
                  <c:v>85.47545950424523</c:v>
                </c:pt>
                <c:pt idx="3">
                  <c:v>99.84880612401203</c:v>
                </c:pt>
                <c:pt idx="4">
                  <c:v>110.1199286933904</c:v>
                </c:pt>
                <c:pt idx="5">
                  <c:v>137.0573338733597</c:v>
                </c:pt>
              </c:numCache>
            </c:numRef>
          </c:val>
        </c:ser>
        <c:ser>
          <c:idx val="3"/>
          <c:order val="3"/>
          <c:tx>
            <c:strRef>
              <c:f>Sheet3!$N$6</c:f>
              <c:strCache>
                <c:ptCount val="1"/>
                <c:pt idx="0">
                  <c:v>Adaptive FCR</c:v>
                </c:pt>
              </c:strCache>
            </c:strRef>
          </c:tx>
          <c:invertIfNegative val="0"/>
          <c:cat>
            <c:strRef>
              <c:f>Sheet3!$J$7:$J$12</c:f>
              <c:strCache>
                <c:ptCount val="6"/>
                <c:pt idx="0">
                  <c:v>512b-BCH</c:v>
                </c:pt>
                <c:pt idx="1">
                  <c:v>1k-BCH</c:v>
                </c:pt>
                <c:pt idx="2">
                  <c:v>2k-BCH</c:v>
                </c:pt>
                <c:pt idx="3">
                  <c:v>4k-BCH</c:v>
                </c:pt>
                <c:pt idx="4">
                  <c:v>8k-BCH</c:v>
                </c:pt>
                <c:pt idx="5">
                  <c:v>32k-BCH</c:v>
                </c:pt>
              </c:strCache>
            </c:strRef>
          </c:cat>
          <c:val>
            <c:numRef>
              <c:f>Sheet3!$N$7:$N$12</c:f>
              <c:numCache>
                <c:formatCode>General</c:formatCode>
                <c:ptCount val="6"/>
                <c:pt idx="0">
                  <c:v>46.5971622604525</c:v>
                </c:pt>
                <c:pt idx="1">
                  <c:v>102.3792280169735</c:v>
                </c:pt>
                <c:pt idx="2">
                  <c:v>128.2131892563677</c:v>
                </c:pt>
                <c:pt idx="3">
                  <c:v>149.773209186018</c:v>
                </c:pt>
                <c:pt idx="4">
                  <c:v>165.1798930400856</c:v>
                </c:pt>
                <c:pt idx="5">
                  <c:v>197.876525779663</c:v>
                </c:pt>
              </c:numCache>
            </c:numRef>
          </c:val>
        </c:ser>
        <c:dLbls>
          <c:showLegendKey val="0"/>
          <c:showVal val="0"/>
          <c:showCatName val="0"/>
          <c:showSerName val="0"/>
          <c:showPercent val="0"/>
          <c:showBubbleSize val="0"/>
        </c:dLbls>
        <c:gapWidth val="150"/>
        <c:axId val="-1999073208"/>
        <c:axId val="-1999070088"/>
      </c:barChart>
      <c:catAx>
        <c:axId val="-1999073208"/>
        <c:scaling>
          <c:orientation val="minMax"/>
        </c:scaling>
        <c:delete val="0"/>
        <c:axPos val="b"/>
        <c:majorTickMark val="out"/>
        <c:minorTickMark val="none"/>
        <c:tickLblPos val="nextTo"/>
        <c:txPr>
          <a:bodyPr/>
          <a:lstStyle/>
          <a:p>
            <a:pPr>
              <a:defRPr sz="2000"/>
            </a:pPr>
            <a:endParaRPr lang="en-US"/>
          </a:p>
        </c:txPr>
        <c:crossAx val="-1999070088"/>
        <c:crosses val="autoZero"/>
        <c:auto val="1"/>
        <c:lblAlgn val="ctr"/>
        <c:lblOffset val="100"/>
        <c:noMultiLvlLbl val="0"/>
      </c:catAx>
      <c:valAx>
        <c:axId val="-1999070088"/>
        <c:scaling>
          <c:orientation val="minMax"/>
          <c:max val="200.0"/>
        </c:scaling>
        <c:delete val="0"/>
        <c:axPos val="l"/>
        <c:majorGridlines/>
        <c:title>
          <c:tx>
            <c:rich>
              <a:bodyPr rot="-5400000" vert="horz"/>
              <a:lstStyle/>
              <a:p>
                <a:pPr>
                  <a:defRPr sz="2400"/>
                </a:pPr>
                <a:r>
                  <a:rPr lang="en-US" sz="2400" dirty="0" smtClean="0"/>
                  <a:t>Normalized Lifetime</a:t>
                </a:r>
                <a:endParaRPr lang="en-US" sz="2400" dirty="0"/>
              </a:p>
            </c:rich>
          </c:tx>
          <c:overlay val="0"/>
        </c:title>
        <c:numFmt formatCode="General" sourceLinked="1"/>
        <c:majorTickMark val="out"/>
        <c:minorTickMark val="none"/>
        <c:tickLblPos val="nextTo"/>
        <c:txPr>
          <a:bodyPr/>
          <a:lstStyle/>
          <a:p>
            <a:pPr>
              <a:defRPr sz="1800"/>
            </a:pPr>
            <a:endParaRPr lang="en-US"/>
          </a:p>
        </c:txPr>
        <c:crossAx val="-1999073208"/>
        <c:crosses val="autoZero"/>
        <c:crossBetween val="between"/>
      </c:valAx>
    </c:plotArea>
    <c:legend>
      <c:legendPos val="t"/>
      <c:layout>
        <c:manualLayout>
          <c:xMode val="edge"/>
          <c:yMode val="edge"/>
          <c:x val="0.119477604416213"/>
          <c:y val="0.11856767904012"/>
          <c:w val="0.353305490776485"/>
          <c:h val="0.284798931383577"/>
        </c:manualLayout>
      </c:layout>
      <c:overlay val="0"/>
      <c:spPr>
        <a:solidFill>
          <a:srgbClr val="FFFFFF"/>
        </a:solidFill>
      </c:spPr>
      <c:txPr>
        <a:bodyPr/>
        <a:lstStyle/>
        <a:p>
          <a:pPr>
            <a:defRPr sz="2000"/>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graphs!$T$122</c:f>
              <c:strCache>
                <c:ptCount val="1"/>
                <c:pt idx="0">
                  <c:v>Remapping-based Refresh</c:v>
                </c:pt>
              </c:strCache>
            </c:strRef>
          </c:tx>
          <c:spPr>
            <a:solidFill>
              <a:srgbClr val="0000FF"/>
            </a:solidFill>
            <a:ln>
              <a:solidFill>
                <a:srgbClr val="0000FF"/>
              </a:solidFill>
            </a:ln>
          </c:spPr>
          <c:invertIfNegative val="0"/>
          <c:cat>
            <c:strRef>
              <c:f>graphs!$U$121:$Y$121</c:f>
              <c:strCache>
                <c:ptCount val="5"/>
                <c:pt idx="0">
                  <c:v>1 Year</c:v>
                </c:pt>
                <c:pt idx="1">
                  <c:v>3 Months</c:v>
                </c:pt>
                <c:pt idx="2">
                  <c:v>3 Weeks</c:v>
                </c:pt>
                <c:pt idx="3">
                  <c:v>3 Days</c:v>
                </c:pt>
                <c:pt idx="4">
                  <c:v>1 Day</c:v>
                </c:pt>
              </c:strCache>
            </c:strRef>
          </c:cat>
          <c:val>
            <c:numRef>
              <c:f>graphs!$U$122:$Y$122</c:f>
              <c:numCache>
                <c:formatCode>0.00%</c:formatCode>
                <c:ptCount val="5"/>
                <c:pt idx="0">
                  <c:v>0.0002</c:v>
                </c:pt>
                <c:pt idx="1">
                  <c:v>0.000900000000000002</c:v>
                </c:pt>
                <c:pt idx="2">
                  <c:v>0.00370000000000001</c:v>
                </c:pt>
                <c:pt idx="3">
                  <c:v>0.0260000000000001</c:v>
                </c:pt>
                <c:pt idx="4">
                  <c:v>0.0780000000000001</c:v>
                </c:pt>
              </c:numCache>
            </c:numRef>
          </c:val>
        </c:ser>
        <c:ser>
          <c:idx val="1"/>
          <c:order val="1"/>
          <c:tx>
            <c:strRef>
              <c:f>graphs!$T$123</c:f>
              <c:strCache>
                <c:ptCount val="1"/>
                <c:pt idx="0">
                  <c:v>Hybrid Refresh</c:v>
                </c:pt>
              </c:strCache>
            </c:strRef>
          </c:tx>
          <c:spPr>
            <a:solidFill>
              <a:schemeClr val="tx2">
                <a:lumMod val="75000"/>
              </a:schemeClr>
            </a:solidFill>
          </c:spPr>
          <c:invertIfNegative val="0"/>
          <c:cat>
            <c:strRef>
              <c:f>graphs!$U$121:$Y$121</c:f>
              <c:strCache>
                <c:ptCount val="5"/>
                <c:pt idx="0">
                  <c:v>1 Year</c:v>
                </c:pt>
                <c:pt idx="1">
                  <c:v>3 Months</c:v>
                </c:pt>
                <c:pt idx="2">
                  <c:v>3 Weeks</c:v>
                </c:pt>
                <c:pt idx="3">
                  <c:v>3 Days</c:v>
                </c:pt>
                <c:pt idx="4">
                  <c:v>1 Day</c:v>
                </c:pt>
              </c:strCache>
            </c:strRef>
          </c:cat>
          <c:val>
            <c:numRef>
              <c:f>graphs!$U$123:$Y$123</c:f>
              <c:numCache>
                <c:formatCode>0.00%</c:formatCode>
                <c:ptCount val="5"/>
                <c:pt idx="0">
                  <c:v>0.0002</c:v>
                </c:pt>
                <c:pt idx="1">
                  <c:v>0.000500000000000001</c:v>
                </c:pt>
                <c:pt idx="2">
                  <c:v>0.00260000000000001</c:v>
                </c:pt>
                <c:pt idx="3">
                  <c:v>0.0183</c:v>
                </c:pt>
                <c:pt idx="4">
                  <c:v>0.0550000000000001</c:v>
                </c:pt>
              </c:numCache>
            </c:numRef>
          </c:val>
        </c:ser>
        <c:dLbls>
          <c:showLegendKey val="0"/>
          <c:showVal val="0"/>
          <c:showCatName val="0"/>
          <c:showSerName val="0"/>
          <c:showPercent val="0"/>
          <c:showBubbleSize val="0"/>
        </c:dLbls>
        <c:gapWidth val="150"/>
        <c:axId val="-1998922760"/>
        <c:axId val="-1998919784"/>
      </c:barChart>
      <c:catAx>
        <c:axId val="-1998922760"/>
        <c:scaling>
          <c:orientation val="minMax"/>
        </c:scaling>
        <c:delete val="0"/>
        <c:axPos val="b"/>
        <c:majorTickMark val="out"/>
        <c:minorTickMark val="none"/>
        <c:tickLblPos val="nextTo"/>
        <c:crossAx val="-1998919784"/>
        <c:crosses val="autoZero"/>
        <c:auto val="1"/>
        <c:lblAlgn val="ctr"/>
        <c:lblOffset val="100"/>
        <c:noMultiLvlLbl val="0"/>
      </c:catAx>
      <c:valAx>
        <c:axId val="-1998919784"/>
        <c:scaling>
          <c:orientation val="minMax"/>
        </c:scaling>
        <c:delete val="0"/>
        <c:axPos val="l"/>
        <c:majorGridlines/>
        <c:title>
          <c:tx>
            <c:rich>
              <a:bodyPr rot="-5400000" vert="horz"/>
              <a:lstStyle/>
              <a:p>
                <a:pPr>
                  <a:defRPr/>
                </a:pPr>
                <a:r>
                  <a:rPr lang="en-US"/>
                  <a:t>Energy Overhead</a:t>
                </a:r>
              </a:p>
            </c:rich>
          </c:tx>
          <c:layout>
            <c:manualLayout>
              <c:xMode val="edge"/>
              <c:yMode val="edge"/>
              <c:x val="0.0113636363636364"/>
              <c:y val="0.266537673644454"/>
            </c:manualLayout>
          </c:layout>
          <c:overlay val="0"/>
        </c:title>
        <c:numFmt formatCode="0%" sourceLinked="0"/>
        <c:majorTickMark val="out"/>
        <c:minorTickMark val="none"/>
        <c:tickLblPos val="nextTo"/>
        <c:crossAx val="-1998922760"/>
        <c:crosses val="autoZero"/>
        <c:crossBetween val="between"/>
      </c:valAx>
    </c:plotArea>
    <c:legend>
      <c:legendPos val="t"/>
      <c:layout>
        <c:manualLayout>
          <c:xMode val="edge"/>
          <c:yMode val="edge"/>
          <c:x val="0.16788684084944"/>
          <c:y val="0.0492666922732221"/>
          <c:w val="0.630867426536719"/>
          <c:h val="0.0825923194645986"/>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Sheet1!$C$137:$E$137</c:f>
              <c:numCache>
                <c:formatCode>General</c:formatCode>
                <c:ptCount val="3"/>
                <c:pt idx="0">
                  <c:v>1.10277667106904</c:v>
                </c:pt>
                <c:pt idx="1">
                  <c:v>0.906801917590976</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Sheet1!$C$138:$E$138</c:f>
              <c:numCache>
                <c:formatCode>General</c:formatCode>
                <c:ptCount val="3"/>
                <c:pt idx="0">
                  <c:v>1.01557151886864</c:v>
                </c:pt>
                <c:pt idx="1">
                  <c:v>0.857333454396682</c:v>
                </c:pt>
                <c:pt idx="2">
                  <c:v>0.933104194856359</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Sheet1!$C$139:$E$139</c:f>
              <c:numCache>
                <c:formatCode>General</c:formatCode>
                <c:ptCount val="3"/>
                <c:pt idx="0">
                  <c:v>1.00061235871435</c:v>
                </c:pt>
                <c:pt idx="1">
                  <c:v>0.870395066700915</c:v>
                </c:pt>
                <c:pt idx="2">
                  <c:v>0.93323526546361</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Sheet1!$C$140:$E$140</c:f>
              <c:numCache>
                <c:formatCode>General</c:formatCode>
                <c:ptCount val="3"/>
                <c:pt idx="0">
                  <c:v>0.946440033739185</c:v>
                </c:pt>
                <c:pt idx="1">
                  <c:v>0.822216917705469</c:v>
                </c:pt>
                <c:pt idx="2">
                  <c:v>0.882144550135687</c:v>
                </c:pt>
              </c:numCache>
            </c:numRef>
          </c:val>
        </c:ser>
        <c:dLbls>
          <c:showLegendKey val="0"/>
          <c:showVal val="0"/>
          <c:showCatName val="0"/>
          <c:showSerName val="0"/>
          <c:showPercent val="0"/>
          <c:showBubbleSize val="0"/>
        </c:dLbls>
        <c:gapWidth val="150"/>
        <c:axId val="1663205272"/>
        <c:axId val="1663210808"/>
      </c:barChart>
      <c:catAx>
        <c:axId val="1663205272"/>
        <c:scaling>
          <c:orientation val="minMax"/>
        </c:scaling>
        <c:delete val="0"/>
        <c:axPos val="b"/>
        <c:title>
          <c:tx>
            <c:rich>
              <a:bodyPr/>
              <a:lstStyle/>
              <a:p>
                <a:pPr>
                  <a:defRPr/>
                </a:pPr>
                <a:r>
                  <a:rPr lang="en-US"/>
                  <a:t>Workload</a:t>
                </a:r>
              </a:p>
            </c:rich>
          </c:tx>
          <c:overlay val="0"/>
        </c:title>
        <c:majorTickMark val="none"/>
        <c:minorTickMark val="none"/>
        <c:tickLblPos val="nextTo"/>
        <c:crossAx val="1663210808"/>
        <c:crosses val="autoZero"/>
        <c:auto val="1"/>
        <c:lblAlgn val="ctr"/>
        <c:lblOffset val="100"/>
        <c:noMultiLvlLbl val="0"/>
      </c:catAx>
      <c:valAx>
        <c:axId val="1663210808"/>
        <c:scaling>
          <c:orientation val="minMax"/>
        </c:scaling>
        <c:delete val="0"/>
        <c:axPos val="l"/>
        <c:majorGridlines/>
        <c:title>
          <c:tx>
            <c:rich>
              <a:bodyPr/>
              <a:lstStyle/>
              <a:p>
                <a:pPr>
                  <a:defRPr b="1"/>
                </a:pPr>
                <a:r>
                  <a:rPr lang="en-US" b="1"/>
                  <a:t>Normalized Avg Memory Latency</a:t>
                </a:r>
              </a:p>
            </c:rich>
          </c:tx>
          <c:overlay val="0"/>
        </c:title>
        <c:numFmt formatCode="General" sourceLinked="1"/>
        <c:majorTickMark val="out"/>
        <c:minorTickMark val="none"/>
        <c:tickLblPos val="nextTo"/>
        <c:crossAx val="1663205272"/>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Sheet1!$C$97:$E$97</c:f>
              <c:numCache>
                <c:formatCode>General</c:formatCode>
                <c:ptCount val="3"/>
                <c:pt idx="0">
                  <c:v>0.996881096968776</c:v>
                </c:pt>
                <c:pt idx="1">
                  <c:v>1.00312866102157</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Sheet1!$C$98:$E$98</c:f>
              <c:numCache>
                <c:formatCode>General</c:formatCode>
                <c:ptCount val="3"/>
                <c:pt idx="0">
                  <c:v>1.07857646295768</c:v>
                </c:pt>
                <c:pt idx="1">
                  <c:v>1.04749542345647</c:v>
                </c:pt>
                <c:pt idx="2">
                  <c:v>1.06292234372791</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Sheet1!$C$99:$E$99</c:f>
              <c:numCache>
                <c:formatCode>General</c:formatCode>
                <c:ptCount val="3"/>
                <c:pt idx="0">
                  <c:v>1.09012661542679</c:v>
                </c:pt>
                <c:pt idx="1">
                  <c:v>1.03858773949156</c:v>
                </c:pt>
                <c:pt idx="2">
                  <c:v>1.06404517633214</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Sheet1!$C$100:$E$100</c:f>
              <c:numCache>
                <c:formatCode>General</c:formatCode>
                <c:ptCount val="3"/>
                <c:pt idx="0">
                  <c:v>1.12805310484701</c:v>
                </c:pt>
                <c:pt idx="1">
                  <c:v>1.07310823603232</c:v>
                </c:pt>
                <c:pt idx="2">
                  <c:v>1.10023773680653</c:v>
                </c:pt>
              </c:numCache>
            </c:numRef>
          </c:val>
        </c:ser>
        <c:dLbls>
          <c:showLegendKey val="0"/>
          <c:showVal val="0"/>
          <c:showCatName val="0"/>
          <c:showSerName val="0"/>
          <c:showPercent val="0"/>
          <c:showBubbleSize val="0"/>
        </c:dLbls>
        <c:gapWidth val="150"/>
        <c:axId val="1848700952"/>
        <c:axId val="1848719720"/>
      </c:barChart>
      <c:catAx>
        <c:axId val="1848700952"/>
        <c:scaling>
          <c:orientation val="minMax"/>
        </c:scaling>
        <c:delete val="0"/>
        <c:axPos val="b"/>
        <c:title>
          <c:tx>
            <c:rich>
              <a:bodyPr/>
              <a:lstStyle/>
              <a:p>
                <a:pPr>
                  <a:defRPr/>
                </a:pPr>
                <a:r>
                  <a:rPr lang="en-US"/>
                  <a:t>Workload</a:t>
                </a:r>
              </a:p>
            </c:rich>
          </c:tx>
          <c:overlay val="0"/>
        </c:title>
        <c:majorTickMark val="none"/>
        <c:minorTickMark val="none"/>
        <c:tickLblPos val="nextTo"/>
        <c:crossAx val="1848719720"/>
        <c:crosses val="autoZero"/>
        <c:auto val="1"/>
        <c:lblAlgn val="ctr"/>
        <c:lblOffset val="100"/>
        <c:noMultiLvlLbl val="0"/>
      </c:catAx>
      <c:valAx>
        <c:axId val="1848719720"/>
        <c:scaling>
          <c:orientation val="minMax"/>
          <c:max val="1.2"/>
          <c:min val="0.0"/>
        </c:scaling>
        <c:delete val="0"/>
        <c:axPos val="l"/>
        <c:majorGridlines/>
        <c:title>
          <c:tx>
            <c:rich>
              <a:bodyPr/>
              <a:lstStyle/>
              <a:p>
                <a:pPr>
                  <a:defRPr b="1"/>
                </a:pPr>
                <a:r>
                  <a:rPr lang="en-US" b="1"/>
                  <a:t>Normalized Perf. per Watt</a:t>
                </a:r>
              </a:p>
            </c:rich>
          </c:tx>
          <c:overlay val="0"/>
        </c:title>
        <c:numFmt formatCode="General" sourceLinked="1"/>
        <c:majorTickMark val="out"/>
        <c:minorTickMark val="none"/>
        <c:tickLblPos val="nextTo"/>
        <c:crossAx val="1848700952"/>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Sheet1!$G$23</c:f>
              <c:strCache>
                <c:ptCount val="1"/>
                <c:pt idx="0">
                  <c:v>FREQ</c:v>
                </c:pt>
              </c:strCache>
            </c:strRef>
          </c:tx>
          <c:spPr>
            <a:solidFill>
              <a:srgbClr val="FF0000"/>
            </a:solidFill>
            <a:ln>
              <a:solidFill>
                <a:schemeClr val="tx1"/>
              </a:solidFill>
            </a:ln>
          </c:spPr>
          <c:invertIfNegative val="0"/>
          <c:cat>
            <c:strRef>
              <c:f>Sheet1!$C$9:$E$9</c:f>
              <c:strCache>
                <c:ptCount val="3"/>
                <c:pt idx="0">
                  <c:v>Server</c:v>
                </c:pt>
                <c:pt idx="1">
                  <c:v>Cloud</c:v>
                </c:pt>
                <c:pt idx="2">
                  <c:v>Avg</c:v>
                </c:pt>
              </c:strCache>
            </c:strRef>
          </c:cat>
          <c:val>
            <c:numRef>
              <c:f>Sheet1!$C$47:$E$47</c:f>
              <c:numCache>
                <c:formatCode>General</c:formatCode>
                <c:ptCount val="3"/>
                <c:pt idx="0">
                  <c:v>1.11450210285055</c:v>
                </c:pt>
                <c:pt idx="1">
                  <c:v>0.897261653829378</c:v>
                </c:pt>
                <c:pt idx="2">
                  <c:v>1.0</c:v>
                </c:pt>
              </c:numCache>
            </c:numRef>
          </c:val>
        </c:ser>
        <c:ser>
          <c:idx val="1"/>
          <c:order val="1"/>
          <c:tx>
            <c:strRef>
              <c:f>Sheet1!$G$24</c:f>
              <c:strCache>
                <c:ptCount val="1"/>
                <c:pt idx="0">
                  <c:v>FREQ-Dyn</c:v>
                </c:pt>
              </c:strCache>
            </c:strRef>
          </c:tx>
          <c:spPr>
            <a:solidFill>
              <a:srgbClr val="C00000"/>
            </a:solidFill>
            <a:ln>
              <a:solidFill>
                <a:schemeClr val="tx1"/>
              </a:solidFill>
            </a:ln>
          </c:spPr>
          <c:invertIfNegative val="0"/>
          <c:cat>
            <c:strRef>
              <c:f>Sheet1!$C$9:$E$9</c:f>
              <c:strCache>
                <c:ptCount val="3"/>
                <c:pt idx="0">
                  <c:v>Server</c:v>
                </c:pt>
                <c:pt idx="1">
                  <c:v>Cloud</c:v>
                </c:pt>
                <c:pt idx="2">
                  <c:v>Avg</c:v>
                </c:pt>
              </c:strCache>
            </c:strRef>
          </c:cat>
          <c:val>
            <c:numRef>
              <c:f>Sheet1!$C$48:$E$48</c:f>
              <c:numCache>
                <c:formatCode>General</c:formatCode>
                <c:ptCount val="3"/>
                <c:pt idx="0">
                  <c:v>1.04919327484584</c:v>
                </c:pt>
                <c:pt idx="1">
                  <c:v>0.877007610620513</c:v>
                </c:pt>
                <c:pt idx="2">
                  <c:v>0.959244748253366</c:v>
                </c:pt>
              </c:numCache>
            </c:numRef>
          </c:val>
        </c:ser>
        <c:ser>
          <c:idx val="2"/>
          <c:order val="2"/>
          <c:tx>
            <c:strRef>
              <c:f>Sheet1!$G$25</c:f>
              <c:strCache>
                <c:ptCount val="1"/>
                <c:pt idx="0">
                  <c:v>RBLA</c:v>
                </c:pt>
              </c:strCache>
            </c:strRef>
          </c:tx>
          <c:spPr>
            <a:solidFill>
              <a:srgbClr val="92D050"/>
            </a:solidFill>
            <a:ln>
              <a:solidFill>
                <a:schemeClr val="tx1"/>
              </a:solidFill>
            </a:ln>
          </c:spPr>
          <c:invertIfNegative val="0"/>
          <c:cat>
            <c:strRef>
              <c:f>Sheet1!$C$9:$E$9</c:f>
              <c:strCache>
                <c:ptCount val="3"/>
                <c:pt idx="0">
                  <c:v>Server</c:v>
                </c:pt>
                <c:pt idx="1">
                  <c:v>Cloud</c:v>
                </c:pt>
                <c:pt idx="2">
                  <c:v>Avg</c:v>
                </c:pt>
              </c:strCache>
            </c:strRef>
          </c:cat>
          <c:val>
            <c:numRef>
              <c:f>Sheet1!$C$49:$E$49</c:f>
              <c:numCache>
                <c:formatCode>General</c:formatCode>
                <c:ptCount val="3"/>
                <c:pt idx="0">
                  <c:v>1.07034998028596</c:v>
                </c:pt>
                <c:pt idx="1">
                  <c:v>0.869247751697983</c:v>
                </c:pt>
                <c:pt idx="2">
                  <c:v>0.96457208848979</c:v>
                </c:pt>
              </c:numCache>
            </c:numRef>
          </c:val>
        </c:ser>
        <c:ser>
          <c:idx val="3"/>
          <c:order val="3"/>
          <c:tx>
            <c:strRef>
              <c:f>Sheet1!$G$26</c:f>
              <c:strCache>
                <c:ptCount val="1"/>
                <c:pt idx="0">
                  <c:v>RBLA-Dyn</c:v>
                </c:pt>
              </c:strCache>
            </c:strRef>
          </c:tx>
          <c:spPr>
            <a:solidFill>
              <a:srgbClr val="00B050"/>
            </a:solidFill>
            <a:ln>
              <a:solidFill>
                <a:schemeClr val="tx1"/>
              </a:solidFill>
            </a:ln>
          </c:spPr>
          <c:invertIfNegative val="0"/>
          <c:cat>
            <c:strRef>
              <c:f>Sheet1!$C$9:$E$9</c:f>
              <c:strCache>
                <c:ptCount val="3"/>
                <c:pt idx="0">
                  <c:v>Server</c:v>
                </c:pt>
                <c:pt idx="1">
                  <c:v>Cloud</c:v>
                </c:pt>
                <c:pt idx="2">
                  <c:v>Avg</c:v>
                </c:pt>
              </c:strCache>
            </c:strRef>
          </c:cat>
          <c:val>
            <c:numRef>
              <c:f>Sheet1!$C$50:$E$50</c:f>
              <c:numCache>
                <c:formatCode>General</c:formatCode>
                <c:ptCount val="3"/>
                <c:pt idx="0">
                  <c:v>1.03033143009477</c:v>
                </c:pt>
                <c:pt idx="1">
                  <c:v>0.853857943506927</c:v>
                </c:pt>
                <c:pt idx="2">
                  <c:v>0.937953450887233</c:v>
                </c:pt>
              </c:numCache>
            </c:numRef>
          </c:val>
        </c:ser>
        <c:dLbls>
          <c:showLegendKey val="0"/>
          <c:showVal val="0"/>
          <c:showCatName val="0"/>
          <c:showSerName val="0"/>
          <c:showPercent val="0"/>
          <c:showBubbleSize val="0"/>
        </c:dLbls>
        <c:gapWidth val="150"/>
        <c:axId val="1663383688"/>
        <c:axId val="1663044776"/>
      </c:barChart>
      <c:catAx>
        <c:axId val="1663383688"/>
        <c:scaling>
          <c:orientation val="minMax"/>
        </c:scaling>
        <c:delete val="0"/>
        <c:axPos val="b"/>
        <c:title>
          <c:tx>
            <c:rich>
              <a:bodyPr/>
              <a:lstStyle/>
              <a:p>
                <a:pPr>
                  <a:defRPr/>
                </a:pPr>
                <a:r>
                  <a:rPr lang="en-US"/>
                  <a:t>Workload</a:t>
                </a:r>
              </a:p>
            </c:rich>
          </c:tx>
          <c:overlay val="0"/>
        </c:title>
        <c:majorTickMark val="none"/>
        <c:minorTickMark val="none"/>
        <c:tickLblPos val="nextTo"/>
        <c:crossAx val="1663044776"/>
        <c:crosses val="autoZero"/>
        <c:auto val="1"/>
        <c:lblAlgn val="ctr"/>
        <c:lblOffset val="100"/>
        <c:noMultiLvlLbl val="0"/>
      </c:catAx>
      <c:valAx>
        <c:axId val="1663044776"/>
        <c:scaling>
          <c:orientation val="minMax"/>
        </c:scaling>
        <c:delete val="0"/>
        <c:axPos val="l"/>
        <c:majorGridlines/>
        <c:title>
          <c:tx>
            <c:rich>
              <a:bodyPr/>
              <a:lstStyle/>
              <a:p>
                <a:pPr>
                  <a:defRPr b="1"/>
                </a:pPr>
                <a:r>
                  <a:rPr lang="en-US" b="1"/>
                  <a:t>Normalized Maximum Slowdown</a:t>
                </a:r>
              </a:p>
            </c:rich>
          </c:tx>
          <c:overlay val="0"/>
        </c:title>
        <c:numFmt formatCode="General" sourceLinked="1"/>
        <c:majorTickMark val="out"/>
        <c:minorTickMark val="none"/>
        <c:tickLblPos val="nextTo"/>
        <c:crossAx val="1663383688"/>
        <c:crosses val="autoZero"/>
        <c:crossBetween val="between"/>
      </c:valAx>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(Sheet1!$F$27,Sheet1!$F$47,Sheet1!$F$97)</c:f>
              <c:numCache>
                <c:formatCode>General</c:formatCode>
                <c:ptCount val="3"/>
                <c:pt idx="0">
                  <c:v>1.0</c:v>
                </c:pt>
                <c:pt idx="1">
                  <c:v>1.0</c:v>
                </c:pt>
                <c:pt idx="2">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(Sheet1!$F$28,Sheet1!$F$48,Sheet1!$F$98)</c:f>
              <c:numCache>
                <c:formatCode>General</c:formatCode>
                <c:ptCount val="3"/>
                <c:pt idx="0">
                  <c:v>1.31083660882258</c:v>
                </c:pt>
                <c:pt idx="1">
                  <c:v>0.81719489482245</c:v>
                </c:pt>
                <c:pt idx="2">
                  <c:v>0.465423705640499</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(Sheet1!$AK$4,Sheet1!$AK$5,Sheet1!$AK$6)</c:f>
              <c:strCache>
                <c:ptCount val="3"/>
                <c:pt idx="0">
                  <c:v>Weighted Speedup</c:v>
                </c:pt>
                <c:pt idx="1">
                  <c:v>Max. Slowdown</c:v>
                </c:pt>
                <c:pt idx="2">
                  <c:v>Perf. per Watt</c:v>
                </c:pt>
              </c:strCache>
            </c:strRef>
          </c:cat>
          <c:val>
            <c:numRef>
              <c:f>(Sheet1!$F$29,Sheet1!$F$49,Sheet1!$F$99)</c:f>
              <c:numCache>
                <c:formatCode>General</c:formatCode>
                <c:ptCount val="3"/>
                <c:pt idx="0">
                  <c:v>1.8423460201957</c:v>
                </c:pt>
                <c:pt idx="1">
                  <c:v>0.569207907349579</c:v>
                </c:pt>
                <c:pt idx="2">
                  <c:v>0.443071661584369</c:v>
                </c:pt>
              </c:numCache>
            </c:numRef>
          </c:val>
        </c:ser>
        <c:dLbls>
          <c:showLegendKey val="0"/>
          <c:showVal val="0"/>
          <c:showCatName val="0"/>
          <c:showSerName val="0"/>
          <c:showPercent val="0"/>
          <c:showBubbleSize val="0"/>
        </c:dLbls>
        <c:gapWidth val="150"/>
        <c:axId val="1663124984"/>
        <c:axId val="1663130504"/>
      </c:barChart>
      <c:catAx>
        <c:axId val="1663124984"/>
        <c:scaling>
          <c:orientation val="minMax"/>
        </c:scaling>
        <c:delete val="0"/>
        <c:axPos val="b"/>
        <c:title>
          <c:tx>
            <c:rich>
              <a:bodyPr/>
              <a:lstStyle/>
              <a:p>
                <a:pPr>
                  <a:defRPr/>
                </a:pPr>
                <a:r>
                  <a:rPr lang="en-US"/>
                  <a:t>Normalized Metric</a:t>
                </a:r>
              </a:p>
            </c:rich>
          </c:tx>
          <c:overlay val="0"/>
        </c:title>
        <c:majorTickMark val="none"/>
        <c:minorTickMark val="none"/>
        <c:tickLblPos val="nextTo"/>
        <c:crossAx val="1663130504"/>
        <c:crosses val="autoZero"/>
        <c:auto val="1"/>
        <c:lblAlgn val="ctr"/>
        <c:lblOffset val="100"/>
        <c:noMultiLvlLbl val="0"/>
      </c:catAx>
      <c:valAx>
        <c:axId val="1663130504"/>
        <c:scaling>
          <c:orientation val="minMax"/>
        </c:scaling>
        <c:delete val="0"/>
        <c:axPos val="l"/>
        <c:majorGridlines/>
        <c:numFmt formatCode="General" sourceLinked="1"/>
        <c:majorTickMark val="out"/>
        <c:minorTickMark val="none"/>
        <c:tickLblPos val="nextTo"/>
        <c:crossAx val="1663124984"/>
        <c:crosses val="autoZero"/>
        <c:crossBetween val="between"/>
      </c:valAx>
      <c:spPr>
        <a:noFill/>
        <a:ln w="25400">
          <a:noFill/>
        </a:ln>
      </c:spPr>
    </c:plotArea>
    <c:legend>
      <c:legendPos val="t"/>
      <c:overlay val="0"/>
    </c:legend>
    <c:plotVisOnly val="1"/>
    <c:dispBlanksAs val="gap"/>
    <c:showDLblsOverMax val="0"/>
  </c:chart>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Sheet1!$F$27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Sheet1!$F$28</c:f>
              <c:numCache>
                <c:formatCode>General</c:formatCode>
                <c:ptCount val="1"/>
                <c:pt idx="0">
                  <c:v>1.31083660882258</c:v>
                </c:pt>
              </c:numCache>
            </c:numRef>
          </c:val>
        </c:ser>
        <c:ser>
          <c:idx val="1"/>
          <c:order val="2"/>
          <c:tx>
            <c:strRef>
              <c:f>Sheet1!$G$21</c:f>
              <c:strCache>
                <c:ptCount val="1"/>
                <c:pt idx="0">
                  <c:v>16GB DRAM</c:v>
                </c:pt>
              </c:strCache>
            </c:strRef>
          </c:tx>
          <c:spPr>
            <a:solidFill>
              <a:srgbClr val="0070C0"/>
            </a:solidFill>
            <a:ln>
              <a:solidFill>
                <a:schemeClr val="tx1"/>
              </a:solidFill>
            </a:ln>
          </c:spPr>
          <c:invertIfNegative val="0"/>
          <c:dPt>
            <c:idx val="0"/>
            <c:invertIfNegative val="0"/>
            <c:bubble3D val="0"/>
            <c:spPr>
              <a:solidFill>
                <a:srgbClr val="FFC000"/>
              </a:solidFill>
              <a:ln>
                <a:solidFill>
                  <a:schemeClr val="tx1"/>
                </a:solidFill>
              </a:ln>
            </c:spPr>
          </c:dPt>
          <c:cat>
            <c:strRef>
              <c:f>Sheet1!$E$9</c:f>
              <c:strCache>
                <c:ptCount val="1"/>
                <c:pt idx="0">
                  <c:v>Avg</c:v>
                </c:pt>
              </c:strCache>
            </c:strRef>
          </c:cat>
          <c:val>
            <c:numRef>
              <c:f>Sheet1!$F$29</c:f>
              <c:numCache>
                <c:formatCode>General</c:formatCode>
                <c:ptCount val="1"/>
                <c:pt idx="0">
                  <c:v>1.8423460201957</c:v>
                </c:pt>
              </c:numCache>
            </c:numRef>
          </c:val>
        </c:ser>
        <c:dLbls>
          <c:showLegendKey val="0"/>
          <c:showVal val="0"/>
          <c:showCatName val="0"/>
          <c:showSerName val="0"/>
          <c:showPercent val="0"/>
          <c:showBubbleSize val="0"/>
        </c:dLbls>
        <c:gapWidth val="150"/>
        <c:axId val="1998669576"/>
        <c:axId val="1999106184"/>
      </c:barChart>
      <c:catAx>
        <c:axId val="1998669576"/>
        <c:scaling>
          <c:orientation val="minMax"/>
        </c:scaling>
        <c:delete val="1"/>
        <c:axPos val="b"/>
        <c:majorTickMark val="none"/>
        <c:minorTickMark val="none"/>
        <c:tickLblPos val="nextTo"/>
        <c:crossAx val="1999106184"/>
        <c:crosses val="autoZero"/>
        <c:auto val="1"/>
        <c:lblAlgn val="ctr"/>
        <c:lblOffset val="100"/>
        <c:noMultiLvlLbl val="0"/>
      </c:catAx>
      <c:valAx>
        <c:axId val="1999106184"/>
        <c:scaling>
          <c:orientation val="minMax"/>
        </c:scaling>
        <c:delete val="0"/>
        <c:axPos val="l"/>
        <c:majorGridlines/>
        <c:title>
          <c:tx>
            <c:rich>
              <a:bodyPr/>
              <a:lstStyle/>
              <a:p>
                <a:pPr>
                  <a:defRPr b="1"/>
                </a:pPr>
                <a:r>
                  <a:rPr lang="en-US" b="1"/>
                  <a:t>Normalized Weighted Speedup</a:t>
                </a:r>
              </a:p>
            </c:rich>
          </c:tx>
          <c:overlay val="0"/>
        </c:title>
        <c:numFmt formatCode="General" sourceLinked="1"/>
        <c:majorTickMark val="out"/>
        <c:minorTickMark val="none"/>
        <c:tickLblPos val="nextTo"/>
        <c:crossAx val="1998669576"/>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Sheet1!$G$22</c:f>
              <c:strCache>
                <c:ptCount val="1"/>
                <c:pt idx="0">
                  <c:v>16GB PCM</c:v>
                </c:pt>
              </c:strCache>
            </c:strRef>
          </c:tx>
          <c:spPr>
            <a:solidFill>
              <a:srgbClr val="7030A0"/>
            </a:solidFill>
            <a:ln>
              <a:solidFill>
                <a:schemeClr val="tx1"/>
              </a:solidFill>
            </a:ln>
          </c:spPr>
          <c:invertIfNegative val="0"/>
          <c:cat>
            <c:strRef>
              <c:f>Sheet1!$E$9</c:f>
              <c:strCache>
                <c:ptCount val="1"/>
                <c:pt idx="0">
                  <c:v>Avg</c:v>
                </c:pt>
              </c:strCache>
            </c:strRef>
          </c:cat>
          <c:val>
            <c:numRef>
              <c:f>Sheet1!$F$47</c:f>
              <c:numCache>
                <c:formatCode>General</c:formatCode>
                <c:ptCount val="1"/>
                <c:pt idx="0">
                  <c:v>1.0</c:v>
                </c:pt>
              </c:numCache>
            </c:numRef>
          </c:val>
        </c:ser>
        <c:ser>
          <c:idx val="3"/>
          <c:order val="1"/>
          <c:tx>
            <c:strRef>
              <c:f>Sheet1!$G$26</c:f>
              <c:strCache>
                <c:ptCount val="1"/>
                <c:pt idx="0">
                  <c:v>RBLA-Dyn</c:v>
                </c:pt>
              </c:strCache>
            </c:strRef>
          </c:tx>
          <c:spPr>
            <a:solidFill>
              <a:srgbClr val="00B050"/>
            </a:solidFill>
            <a:ln>
              <a:solidFill>
                <a:schemeClr val="tx1"/>
              </a:solidFill>
            </a:ln>
          </c:spPr>
          <c:invertIfNegative val="0"/>
          <c:cat>
            <c:strRef>
              <c:f>Sheet1!$E$9</c:f>
              <c:strCache>
                <c:ptCount val="1"/>
                <c:pt idx="0">
                  <c:v>Avg</c:v>
                </c:pt>
              </c:strCache>
            </c:strRef>
          </c:cat>
          <c:val>
            <c:numRef>
              <c:f>Sheet1!$F$48</c:f>
              <c:numCache>
                <c:formatCode>General</c:formatCode>
                <c:ptCount val="1"/>
                <c:pt idx="0">
                  <c:v>0.81719489482245</c:v>
                </c:pt>
              </c:numCache>
            </c:numRef>
          </c:val>
        </c:ser>
        <c:ser>
          <c:idx val="1"/>
          <c:order val="2"/>
          <c:tx>
            <c:strRef>
              <c:f>Sheet1!$G$21</c:f>
              <c:strCache>
                <c:ptCount val="1"/>
                <c:pt idx="0">
                  <c:v>16GB DRAM</c:v>
                </c:pt>
              </c:strCache>
            </c:strRef>
          </c:tx>
          <c:spPr>
            <a:solidFill>
              <a:srgbClr val="FFC000"/>
            </a:solidFill>
            <a:ln>
              <a:solidFill>
                <a:schemeClr val="tx1"/>
              </a:solidFill>
            </a:ln>
          </c:spPr>
          <c:invertIfNegative val="0"/>
          <c:cat>
            <c:strRef>
              <c:f>Sheet1!$E$9</c:f>
              <c:strCache>
                <c:ptCount val="1"/>
                <c:pt idx="0">
                  <c:v>Avg</c:v>
                </c:pt>
              </c:strCache>
            </c:strRef>
          </c:cat>
          <c:val>
            <c:numRef>
              <c:f>Sheet1!$F$49</c:f>
              <c:numCache>
                <c:formatCode>General</c:formatCode>
                <c:ptCount val="1"/>
                <c:pt idx="0">
                  <c:v>0.569207907349579</c:v>
                </c:pt>
              </c:numCache>
            </c:numRef>
          </c:val>
        </c:ser>
        <c:dLbls>
          <c:showLegendKey val="0"/>
          <c:showVal val="0"/>
          <c:showCatName val="0"/>
          <c:showSerName val="0"/>
          <c:showPercent val="0"/>
          <c:showBubbleSize val="0"/>
        </c:dLbls>
        <c:gapWidth val="150"/>
        <c:axId val="1663109864"/>
        <c:axId val="1663138456"/>
      </c:barChart>
      <c:catAx>
        <c:axId val="1663109864"/>
        <c:scaling>
          <c:orientation val="minMax"/>
        </c:scaling>
        <c:delete val="1"/>
        <c:axPos val="b"/>
        <c:majorTickMark val="none"/>
        <c:minorTickMark val="none"/>
        <c:tickLblPos val="nextTo"/>
        <c:crossAx val="1663138456"/>
        <c:crosses val="autoZero"/>
        <c:auto val="1"/>
        <c:lblAlgn val="ctr"/>
        <c:lblOffset val="100"/>
        <c:noMultiLvlLbl val="0"/>
      </c:catAx>
      <c:valAx>
        <c:axId val="1663138456"/>
        <c:scaling>
          <c:orientation val="minMax"/>
        </c:scaling>
        <c:delete val="0"/>
        <c:axPos val="l"/>
        <c:majorGridlines/>
        <c:title>
          <c:tx>
            <c:rich>
              <a:bodyPr/>
              <a:lstStyle/>
              <a:p>
                <a:pPr>
                  <a:defRPr b="1"/>
                </a:pPr>
                <a:r>
                  <a:rPr lang="en-US" b="1" dirty="0"/>
                  <a:t>Normalized </a:t>
                </a:r>
                <a:r>
                  <a:rPr lang="en-US" b="1" dirty="0" smtClean="0"/>
                  <a:t>Max. </a:t>
                </a:r>
                <a:r>
                  <a:rPr lang="en-US" b="1" dirty="0"/>
                  <a:t>Slowdown</a:t>
                </a:r>
              </a:p>
            </c:rich>
          </c:tx>
          <c:overlay val="0"/>
        </c:title>
        <c:numFmt formatCode="General" sourceLinked="1"/>
        <c:majorTickMark val="out"/>
        <c:minorTickMark val="none"/>
        <c:tickLblPos val="nextTo"/>
        <c:crossAx val="1663109864"/>
        <c:crosses val="autoZero"/>
        <c:crossBetween val="between"/>
      </c:valAx>
    </c:plotArea>
    <c:plotVisOnly val="1"/>
    <c:dispBlanksAs val="gap"/>
    <c:showDLblsOverMax val="0"/>
  </c:chart>
  <c:spPr>
    <a:solidFill>
      <a:schemeClr val="bg1"/>
    </a:solidFill>
  </c:spPr>
  <c:txPr>
    <a:bodyPr/>
    <a:lstStyle/>
    <a:p>
      <a:pPr>
        <a:defRPr sz="2000">
          <a:latin typeface="Times New Roman" pitchFamily="18" charset="0"/>
          <a:cs typeface="Times New Roman"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98677800"/>
        <c:axId val="1998753768"/>
      </c:barChart>
      <c:catAx>
        <c:axId val="1998677800"/>
        <c:scaling>
          <c:orientation val="minMax"/>
        </c:scaling>
        <c:delete val="0"/>
        <c:axPos val="b"/>
        <c:majorTickMark val="out"/>
        <c:minorTickMark val="none"/>
        <c:tickLblPos val="nextTo"/>
        <c:crossAx val="1998753768"/>
        <c:crosses val="autoZero"/>
        <c:auto val="1"/>
        <c:lblAlgn val="ctr"/>
        <c:lblOffset val="100"/>
        <c:noMultiLvlLbl val="0"/>
      </c:catAx>
      <c:valAx>
        <c:axId val="1998753768"/>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998677800"/>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dk1"/>
            </a:solidFill>
            <a:ln w="25400" cap="flat" cmpd="sng" algn="ctr">
              <a:solidFill>
                <a:schemeClr val="dk1">
                  <a:shade val="50000"/>
                </a:schemeClr>
              </a:solidFill>
              <a:prstDash val="solid"/>
            </a:ln>
            <a:effectLst/>
          </c:spPr>
          <c:invertIfNegative val="0"/>
          <c:cat>
            <c:strRef>
              <c:f>IPC!$Q$98:$T$98</c:f>
              <c:strCache>
                <c:ptCount val="4"/>
                <c:pt idx="0">
                  <c:v>SRAM</c:v>
                </c:pt>
                <c:pt idx="1">
                  <c:v>Region</c:v>
                </c:pt>
                <c:pt idx="2">
                  <c:v>TIM</c:v>
                </c:pt>
                <c:pt idx="3">
                  <c:v>TIMBER</c:v>
                </c:pt>
              </c:strCache>
            </c:strRef>
          </c:cat>
          <c:val>
            <c:numRef>
              <c:f>IPC!$Q$113:$T$113</c:f>
              <c:numCache>
                <c:formatCode>General</c:formatCode>
                <c:ptCount val="4"/>
                <c:pt idx="0">
                  <c:v>1.0</c:v>
                </c:pt>
                <c:pt idx="1">
                  <c:v>0.516306445138219</c:v>
                </c:pt>
                <c:pt idx="2">
                  <c:v>0.700160115166448</c:v>
                </c:pt>
                <c:pt idx="3">
                  <c:v>0.857850560367025</c:v>
                </c:pt>
              </c:numCache>
            </c:numRef>
          </c:val>
        </c:ser>
        <c:dLbls>
          <c:showLegendKey val="0"/>
          <c:showVal val="0"/>
          <c:showCatName val="0"/>
          <c:showSerName val="0"/>
          <c:showPercent val="0"/>
          <c:showBubbleSize val="0"/>
        </c:dLbls>
        <c:gapWidth val="150"/>
        <c:axId val="1962835608"/>
        <c:axId val="1962829576"/>
      </c:barChart>
      <c:catAx>
        <c:axId val="1962835608"/>
        <c:scaling>
          <c:orientation val="minMax"/>
        </c:scaling>
        <c:delete val="0"/>
        <c:axPos val="b"/>
        <c:majorTickMark val="out"/>
        <c:minorTickMark val="none"/>
        <c:tickLblPos val="nextTo"/>
        <c:crossAx val="1962829576"/>
        <c:crosses val="autoZero"/>
        <c:auto val="1"/>
        <c:lblAlgn val="ctr"/>
        <c:lblOffset val="100"/>
        <c:noMultiLvlLbl val="0"/>
      </c:catAx>
      <c:valAx>
        <c:axId val="1962829576"/>
        <c:scaling>
          <c:orientation val="minMax"/>
          <c:max val="1.0"/>
        </c:scaling>
        <c:delete val="0"/>
        <c:axPos val="l"/>
        <c:majorGridlines/>
        <c:title>
          <c:tx>
            <c:rich>
              <a:bodyPr rot="-5400000" vert="horz"/>
              <a:lstStyle/>
              <a:p>
                <a:pPr>
                  <a:defRPr/>
                </a:pPr>
                <a:r>
                  <a:rPr lang="en-US"/>
                  <a:t>Normalized Weighted Speedup</a:t>
                </a:r>
              </a:p>
            </c:rich>
          </c:tx>
          <c:overlay val="0"/>
        </c:title>
        <c:numFmt formatCode="General" sourceLinked="1"/>
        <c:majorTickMark val="out"/>
        <c:minorTickMark val="none"/>
        <c:tickLblPos val="nextTo"/>
        <c:crossAx val="1962835608"/>
        <c:crosses val="autoZero"/>
        <c:crossBetween val="between"/>
      </c:valAx>
    </c:plotArea>
    <c:plotVisOnly val="1"/>
    <c:dispBlanksAs val="gap"/>
    <c:showDLblsOverMax val="0"/>
  </c:chart>
  <c:txPr>
    <a:bodyPr/>
    <a:lstStyle/>
    <a:p>
      <a:pPr>
        <a:defRPr sz="2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9/21/13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9/21/13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 buffers affect memory</a:t>
            </a:r>
            <a:r>
              <a:rPr lang="en-US" baseline="0" dirty="0" smtClean="0"/>
              <a:t> latency is a profound way.</a:t>
            </a:r>
          </a:p>
          <a:p>
            <a:r>
              <a:rPr lang="en-US" dirty="0" smtClean="0"/>
              <a:t>Row buffers effectively</a:t>
            </a:r>
            <a:r>
              <a:rPr lang="en-US" baseline="0" dirty="0" smtClean="0"/>
              <a:t> store the most recently accessed row in memory.</a:t>
            </a:r>
          </a:p>
          <a:p>
            <a:r>
              <a:rPr lang="en-US" b="0" baseline="0" dirty="0" smtClean="0"/>
              <a:t>They are </a:t>
            </a:r>
            <a:r>
              <a:rPr lang="en-US" b="1" baseline="0" dirty="0" smtClean="0"/>
              <a:t>typically 2 to 8KB in length</a:t>
            </a:r>
            <a:r>
              <a:rPr lang="en-US" b="0" baseline="0" dirty="0" smtClean="0"/>
              <a:t>, for a single rank.</a:t>
            </a:r>
          </a:p>
          <a:p>
            <a:r>
              <a:rPr lang="en-US" baseline="0" dirty="0" smtClean="0"/>
              <a:t>When data is requested in memory, it is first checked to see if the data is in the row buffer. If the data is not in the row buffer, this is called a row buffer miss. In this case, we need to read a row full of data </a:t>
            </a:r>
            <a:r>
              <a:rPr lang="en-US" b="1" baseline="0" dirty="0" smtClean="0"/>
              <a:t>from the memory cell array</a:t>
            </a:r>
            <a:r>
              <a:rPr lang="en-US" baseline="0" dirty="0" smtClean="0"/>
              <a:t> into the row buffer, and the memory request is served. In a subsequent memory request, if the requested data is already latched in the row buffer, this is called a row buffer hit, and the data can be retrieved without having to access the memory cell array, which in the case of PCM, is a high latency operation.</a:t>
            </a:r>
          </a:p>
          <a:p>
            <a:r>
              <a:rPr lang="en-US" baseline="0" dirty="0" smtClean="0"/>
              <a:t>In summary, on a row hit, data is accessed from the row buffer, which is fast. On a row miss, data is accessed from the cell array, which is slow.</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3918527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observation is that row buffers exist in</a:t>
            </a:r>
            <a:r>
              <a:rPr lang="en-US" baseline="0" dirty="0" smtClean="0"/>
              <a:t> both DRAM and PCM.</a:t>
            </a:r>
          </a:p>
          <a:p>
            <a:r>
              <a:rPr lang="en-US" baseline="0" dirty="0" smtClean="0"/>
              <a:t>Row hit latency, which does not access the memory cell array, is similar in DRAM and PCM.</a:t>
            </a:r>
          </a:p>
          <a:p>
            <a:r>
              <a:rPr lang="en-US" baseline="0" dirty="0" smtClean="0"/>
              <a:t>It is for a row miss that the memory access latency is small in DRAM and large in PCM.</a:t>
            </a:r>
          </a:p>
          <a:p>
            <a:r>
              <a:rPr lang="en-US" baseline="0" dirty="0" smtClean="0"/>
              <a:t>Therefore we would like to place data in DRAM which:</a:t>
            </a:r>
          </a:p>
          <a:p>
            <a:r>
              <a:rPr lang="en-US" baseline="0" dirty="0" smtClean="0"/>
              <a:t>Is likely to miss in the row buffer, which we call as having low row buffer locality, since the row buffer miss penalty is small in DRAM than it is in PCM.</a:t>
            </a:r>
          </a:p>
          <a:p>
            <a:r>
              <a:rPr lang="en-US" baseline="0" dirty="0" smtClean="0"/>
              <a:t>And we would like to place data in DRAM which is reused many times, so that we cache only the data that is worth the movement cost.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165432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how row buffer</a:t>
            </a:r>
            <a:r>
              <a:rPr lang="en-US" baseline="0" dirty="0" smtClean="0"/>
              <a:t> locality affects hybrid memory performance.</a:t>
            </a:r>
          </a:p>
          <a:p>
            <a:r>
              <a:rPr lang="en-US" baseline="0" dirty="0" smtClean="0"/>
              <a:t>Let’s say a processor accesses four rows…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289781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different row buffer localities.</a:t>
            </a:r>
          </a:p>
          <a:p>
            <a:r>
              <a:rPr lang="en-US" dirty="0" smtClean="0"/>
              <a:t>Rows</a:t>
            </a:r>
            <a:r>
              <a:rPr lang="en-US" baseline="0" dirty="0" smtClean="0"/>
              <a:t> A and B have low row buffer locality, which means that they frequently miss in the row buffer, and rows C and D have high row buffer locality, which means that they frequently hit in the row buffer.</a:t>
            </a:r>
          </a:p>
          <a:p>
            <a:r>
              <a:rPr lang="en-US" baseline="0" dirty="0" smtClean="0"/>
              <a:t>We will look at two types of caching policies: Case 1 will be row buffer locality unaware, and case 2 will be row buffer locality aware.</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1778026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a:t>
            </a:r>
            <a:r>
              <a:rPr lang="en-US" baseline="0" dirty="0" smtClean="0"/>
              <a:t> 1: The row buffer locality unaware policy.</a:t>
            </a:r>
          </a:p>
          <a:p>
            <a:r>
              <a:rPr lang="en-US" baseline="0" dirty="0" smtClean="0"/>
              <a:t>A row buffer locality unaware policy could place rows A, B, C, and D in the following manner, where rows with high row buffer locality are placed in DRAM, and rows with low row buffer locality are placed in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259786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such a policy, this</a:t>
            </a:r>
            <a:r>
              <a:rPr lang="en-US" baseline="0" dirty="0" smtClean="0"/>
              <a:t> diagram shows the amount of time it takes to serve a stream of memory requests.</a:t>
            </a:r>
          </a:p>
          <a:p>
            <a:r>
              <a:rPr lang="en-US" b="1" baseline="0" dirty="0" smtClean="0"/>
              <a:t>This is the access pattern to memory.</a:t>
            </a:r>
          </a:p>
          <a:p>
            <a:r>
              <a:rPr lang="en-US" baseline="0" dirty="0" smtClean="0"/>
              <a:t>Clearly, the high row buffer miss latency of PCM acts as a bottleneck to serving all of the memory requests, and this happens </a:t>
            </a:r>
            <a:r>
              <a:rPr lang="en-US" b="1" baseline="0" dirty="0" smtClean="0"/>
              <a:t>because the rows with low row buffer locality is placed in PCM</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68</a:t>
            </a:fld>
            <a:endParaRPr lang="en-US">
              <a:solidFill>
                <a:prstClr val="black"/>
              </a:solidFill>
            </a:endParaRPr>
          </a:p>
        </p:txBody>
      </p:sp>
    </p:spTree>
    <p:extLst>
      <p:ext uri="{BB962C8B-B14F-4D97-AF65-F5344CB8AC3E}">
        <p14:creationId xmlns:p14="http://schemas.microsoft.com/office/powerpoint/2010/main" val="10096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Case 2: The row buffer locality</a:t>
            </a:r>
            <a:r>
              <a:rPr lang="en-US" baseline="0" dirty="0" smtClean="0"/>
              <a:t> aware policy, or RBLA.</a:t>
            </a:r>
          </a:p>
          <a:p>
            <a:r>
              <a:rPr lang="en-US" baseline="0" dirty="0" smtClean="0"/>
              <a:t>A row buffer locality aware policy would place these rows in the following manner, where the rows with low row buffer locality are placed in DRAM, since the data can be accessed at the lower row buffer miss latency of DRAM.</a:t>
            </a:r>
          </a:p>
          <a:p>
            <a:r>
              <a:rPr lang="en-US" baseline="0" dirty="0" smtClean="0"/>
              <a:t>Rows with high row buffer locality will be placed in PCM, since data can be frequently accessed at the low row buffer hit latency of PCM.</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69</a:t>
            </a:fld>
            <a:endParaRPr lang="en-US">
              <a:solidFill>
                <a:prstClr val="black"/>
              </a:solidFill>
            </a:endParaRPr>
          </a:p>
        </p:txBody>
      </p:sp>
    </p:spTree>
    <p:extLst>
      <p:ext uri="{BB962C8B-B14F-4D97-AF65-F5344CB8AC3E}">
        <p14:creationId xmlns:p14="http://schemas.microsoft.com/office/powerpoint/2010/main" val="706707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compare</a:t>
            </a:r>
            <a:r>
              <a:rPr lang="en-US" baseline="0" dirty="0" smtClean="0"/>
              <a:t> the two policies in terms of the time it takes to serve the same stream of memory requests.</a:t>
            </a:r>
          </a:p>
          <a:p>
            <a:r>
              <a:rPr lang="en-US" baseline="0" dirty="0" smtClean="0"/>
              <a:t>Remember, this was the timeline shown before for the row buffer locality-unaware policy.</a:t>
            </a:r>
          </a:p>
          <a:p>
            <a:r>
              <a:rPr lang="en-US" baseline="0" dirty="0" smtClean="0"/>
              <a:t>For case 2, the row buffer locality aware policy, although the PCM row buffer miss latency is high, many of the accesses to PCM are row buffer hit accesses that can be served quickly.</a:t>
            </a:r>
          </a:p>
          <a:p>
            <a:r>
              <a:rPr lang="en-US" baseline="0" dirty="0" smtClean="0"/>
              <a:t>And overall, it takes less time to serve all of the memory requests in the row buffer locality aware policy.</a:t>
            </a:r>
          </a:p>
          <a:p>
            <a:pPr defTabSz="465887" fontAlgn="base">
              <a:spcBef>
                <a:spcPct val="30000"/>
              </a:spcBef>
              <a:spcAft>
                <a:spcPct val="0"/>
              </a:spcAft>
              <a:defRPr/>
            </a:pPr>
            <a:r>
              <a:rPr lang="en-US" baseline="0" dirty="0" smtClean="0"/>
              <a:t>The row buffer locality aware policy </a:t>
            </a:r>
            <a:r>
              <a:rPr lang="en-US" b="1" baseline="0" dirty="0" smtClean="0"/>
              <a:t>gains because</a:t>
            </a:r>
            <a:r>
              <a:rPr lang="en-US" baseline="0" dirty="0" smtClean="0"/>
              <a:t> it places rows with low row buffer locality in DRAM.</a:t>
            </a:r>
          </a:p>
          <a:p>
            <a:pPr defTabSz="465887" fontAlgn="base">
              <a:spcBef>
                <a:spcPct val="30000"/>
              </a:spcBef>
              <a:spcAft>
                <a:spcPct val="0"/>
              </a:spcAft>
              <a:defRPr/>
            </a:pPr>
            <a:r>
              <a:rPr lang="en-US" baseline="0" dirty="0" smtClean="0"/>
              <a:t>This is the </a:t>
            </a:r>
            <a:r>
              <a:rPr lang="en-US" b="1" baseline="0" dirty="0" smtClean="0"/>
              <a:t>goal of our mechanism</a:t>
            </a:r>
            <a:r>
              <a:rPr lang="en-US" baseline="0" dirty="0" smtClean="0"/>
              <a:t>: To place rows with low row buffer locality in DRAM.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70</a:t>
            </a:fld>
            <a:endParaRPr lang="en-US">
              <a:solidFill>
                <a:prstClr val="black"/>
              </a:solidFill>
            </a:endParaRPr>
          </a:p>
        </p:txBody>
      </p:sp>
    </p:spTree>
    <p:extLst>
      <p:ext uri="{BB962C8B-B14F-4D97-AF65-F5344CB8AC3E}">
        <p14:creationId xmlns:p14="http://schemas.microsoft.com/office/powerpoint/2010/main" val="12533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 will talk about how we do that.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71</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Mechanism is called RBLA, which stands</a:t>
            </a:r>
            <a:r>
              <a:rPr lang="en-US" baseline="0" dirty="0" smtClean="0"/>
              <a:t> for row buffer locality aware.</a:t>
            </a:r>
          </a:p>
          <a:p>
            <a:r>
              <a:rPr lang="en-US" baseline="0" dirty="0" smtClean="0"/>
              <a:t>For recently used rows in PCM, our mechanism counts row buffer misses as indicator of row buffer locality of each row.</a:t>
            </a:r>
          </a:p>
          <a:p>
            <a:r>
              <a:rPr lang="en-US" baseline="0" dirty="0" smtClean="0"/>
              <a:t>I will talk more about how this is physically achieved.</a:t>
            </a:r>
          </a:p>
          <a:p>
            <a:r>
              <a:rPr lang="en-US" baseline="0" dirty="0" smtClean="0"/>
              <a:t>Then, we cache to DRAM rows with row buffer miss counts that exceed a certain threshold.</a:t>
            </a:r>
          </a:p>
          <a:p>
            <a:r>
              <a:rPr lang="en-US" baseline="0" dirty="0" smtClean="0"/>
              <a:t>And row buffer miss counts are periodically reset, so that we only cache rows with high reuse.</a:t>
            </a:r>
          </a:p>
          <a:p>
            <a:r>
              <a:rPr lang="en-US" baseline="0" dirty="0" smtClean="0"/>
              <a:t>That is our base mechanism, RBLA.</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72</a:t>
            </a:fld>
            <a:endParaRPr lang="en-US">
              <a:solidFill>
                <a:prstClr val="black"/>
              </a:solidFill>
            </a:endParaRPr>
          </a:p>
        </p:txBody>
      </p:sp>
    </p:spTree>
    <p:extLst>
      <p:ext uri="{BB962C8B-B14F-4D97-AF65-F5344CB8AC3E}">
        <p14:creationId xmlns:p14="http://schemas.microsoft.com/office/powerpoint/2010/main" val="38392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extend RBLA to RBLA-</a:t>
            </a:r>
            <a:r>
              <a:rPr lang="en-US" baseline="0" dirty="0" err="1" smtClean="0"/>
              <a:t>Dyn</a:t>
            </a:r>
            <a:r>
              <a:rPr lang="en-US" baseline="0" dirty="0" smtClean="0"/>
              <a:t>, which performs an extra step.</a:t>
            </a:r>
          </a:p>
          <a:p>
            <a:r>
              <a:rPr lang="en-US" baseline="0" dirty="0" smtClean="0"/>
              <a:t>RBLA-</a:t>
            </a:r>
            <a:r>
              <a:rPr lang="en-US" baseline="0" dirty="0" err="1" smtClean="0"/>
              <a:t>Dyn</a:t>
            </a:r>
            <a:r>
              <a:rPr lang="en-US" baseline="0" dirty="0" smtClean="0"/>
              <a:t> dynamically adjusts the threshold value to adapt to different workload and system characteristics.</a:t>
            </a:r>
          </a:p>
          <a:p>
            <a:r>
              <a:rPr lang="en-US" baseline="0" dirty="0" smtClean="0"/>
              <a:t>This is based on an interval-based cost-benefit analysis, for which the details can be found in the paper.</a:t>
            </a:r>
          </a:p>
          <a:p>
            <a:r>
              <a:rPr lang="en-US" b="1" baseline="0" dirty="0" smtClean="0"/>
              <a:t>I would encourage you to read the paper, and I’d be happy to answer any questions.</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3688333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 of our mechanism requires a statistics</a:t>
            </a:r>
            <a:r>
              <a:rPr lang="en-US" baseline="0" dirty="0" smtClean="0"/>
              <a:t> store, </a:t>
            </a:r>
            <a:r>
              <a:rPr lang="en-US" b="1" baseline="0" dirty="0" smtClean="0"/>
              <a:t>or what we simply call a stats store.</a:t>
            </a:r>
          </a:p>
          <a:p>
            <a:r>
              <a:rPr lang="en-US" baseline="0" dirty="0" smtClean="0"/>
              <a:t>The goal of the stats store is to keep count of the row buffer misses to recently used rows in PCM.</a:t>
            </a:r>
          </a:p>
          <a:p>
            <a:r>
              <a:rPr lang="en-US" baseline="0" dirty="0" smtClean="0"/>
              <a:t>The stats store is a hardware structure in the memory controller, and its operation is similar to a cache.</a:t>
            </a:r>
          </a:p>
          <a:p>
            <a:r>
              <a:rPr lang="en-US" baseline="0" dirty="0" smtClean="0"/>
              <a:t>It is organized into sets and ways, and is indexed using the row address of the row we wish to find the row buffer miss count for.</a:t>
            </a:r>
          </a:p>
          <a:p>
            <a:r>
              <a:rPr lang="en-US" dirty="0" smtClean="0"/>
              <a:t>If  the queried</a:t>
            </a:r>
            <a:r>
              <a:rPr lang="en-US" baseline="0" dirty="0" smtClean="0"/>
              <a:t> row is currently in the stats store, then its row buffer miss count will be output.</a:t>
            </a:r>
          </a:p>
          <a:p>
            <a:r>
              <a:rPr lang="en-US" baseline="0" dirty="0" smtClean="0"/>
              <a:t>We find that a 128-set 16-way stats store, 9.25KB in size, achieves system performance within 0.3% of an unlimited-sized stats store.</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val="800591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a:t>
            </a:r>
            <a:r>
              <a:rPr lang="en-US" baseline="0" dirty="0" smtClean="0"/>
              <a:t> a look at our results.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evaluation methodology.</a:t>
            </a:r>
            <a:endParaRPr lang="en-US" baseline="0" dirty="0" smtClean="0"/>
          </a:p>
          <a:p>
            <a:r>
              <a:rPr lang="en-US" baseline="0" dirty="0" smtClean="0"/>
              <a:t>We use a cycle-level x86 simulator to test our hybrid memory caching policies.</a:t>
            </a:r>
          </a:p>
          <a:p>
            <a:r>
              <a:rPr lang="en-US" baseline="0" dirty="0" smtClean="0"/>
              <a:t>We simulate a 16-core system with 1GB of DRAM and 16GB of PCM.</a:t>
            </a:r>
          </a:p>
          <a:p>
            <a:r>
              <a:rPr lang="en-US" baseline="0" dirty="0" smtClean="0"/>
              <a:t>We use 36 multi-programmed server and cloud workloads to test our caching policies.</a:t>
            </a:r>
          </a:p>
          <a:p>
            <a:r>
              <a:rPr lang="en-US" baseline="0" dirty="0" smtClean="0"/>
              <a:t>For server workloads, we use </a:t>
            </a:r>
            <a:r>
              <a:rPr lang="en-US" b="1" baseline="0" dirty="0" smtClean="0"/>
              <a:t>TPC-C</a:t>
            </a:r>
            <a:r>
              <a:rPr lang="en-US" baseline="0" dirty="0" smtClean="0"/>
              <a:t>, which is an online transaction processing benchmark, and </a:t>
            </a:r>
            <a:r>
              <a:rPr lang="en-US" b="1" baseline="0" dirty="0" smtClean="0"/>
              <a:t>TPC-H</a:t>
            </a:r>
            <a:r>
              <a:rPr lang="en-US" baseline="0" dirty="0" smtClean="0"/>
              <a:t>, which is a decision support benchmark.</a:t>
            </a:r>
          </a:p>
          <a:p>
            <a:r>
              <a:rPr lang="en-US" baseline="0" dirty="0" smtClean="0"/>
              <a:t>For cloud workloads, we use </a:t>
            </a:r>
            <a:r>
              <a:rPr lang="en-US" b="1" baseline="0" dirty="0" smtClean="0"/>
              <a:t>Apache</a:t>
            </a:r>
            <a:r>
              <a:rPr lang="en-US" baseline="0" dirty="0" smtClean="0"/>
              <a:t>, which is a webserver application, and </a:t>
            </a:r>
            <a:r>
              <a:rPr lang="en-US" b="1" baseline="0" dirty="0" smtClean="0"/>
              <a:t>H.264</a:t>
            </a:r>
            <a:r>
              <a:rPr lang="en-US" baseline="0" dirty="0" smtClean="0"/>
              <a:t>, a video processing application, as well as TPC-C and H.</a:t>
            </a:r>
          </a:p>
          <a:p>
            <a:r>
              <a:rPr lang="en-US" baseline="0" dirty="0" smtClean="0"/>
              <a:t>We report multi-core performance in terms of weighted speedup, multi-core fairness in terms of maximum slowdown, and energy efficiency in terms of performance per Watt.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val="1367799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are our comparison points.</a:t>
            </a:r>
          </a:p>
          <a:p>
            <a:r>
              <a:rPr lang="en-US" dirty="0" smtClean="0"/>
              <a:t>The</a:t>
            </a:r>
            <a:r>
              <a:rPr lang="en-US" baseline="0" dirty="0" smtClean="0"/>
              <a:t> standard conventional LRU caching caches any row from PCM to DRAM when the data is touched. We find this scheme to generate too much data movement between DRAM and PCM and consequently to not perform well. So we’re not going to use it as a comparison point in this talk.</a:t>
            </a:r>
            <a:endParaRPr lang="en-US" dirty="0" smtClean="0"/>
          </a:p>
          <a:p>
            <a:r>
              <a:rPr lang="en-US" dirty="0" err="1" smtClean="0"/>
              <a:t>Frek</a:t>
            </a:r>
            <a:r>
              <a:rPr lang="en-US" baseline="0" dirty="0" smtClean="0"/>
              <a:t> is access frequency based caching. It is inspired by prior work that selectively caches hot data.</a:t>
            </a:r>
          </a:p>
          <a:p>
            <a:r>
              <a:rPr lang="en-US" baseline="0" dirty="0" smtClean="0"/>
              <a:t>The downsides of </a:t>
            </a:r>
            <a:r>
              <a:rPr lang="en-US" baseline="0" dirty="0" err="1" smtClean="0"/>
              <a:t>frek</a:t>
            </a:r>
            <a:r>
              <a:rPr lang="en-US" baseline="0" dirty="0" smtClean="0"/>
              <a:t> is that it is row buffer locality aware. Hence, it would place a row with high row buffer locality in DRAM, although that row may be accessed as efficiently in PCM.</a:t>
            </a:r>
          </a:p>
          <a:p>
            <a:r>
              <a:rPr lang="en-US" baseline="0" dirty="0" err="1" smtClean="0"/>
              <a:t>Frek-Dyn</a:t>
            </a:r>
            <a:r>
              <a:rPr lang="en-US" baseline="0" dirty="0" smtClean="0"/>
              <a:t> augments </a:t>
            </a:r>
            <a:r>
              <a:rPr lang="en-US" baseline="0" dirty="0" err="1" smtClean="0"/>
              <a:t>frek</a:t>
            </a:r>
            <a:r>
              <a:rPr lang="en-US" baseline="0" dirty="0" smtClean="0"/>
              <a:t> with the adaptive threshold adjustment technique.</a:t>
            </a:r>
          </a:p>
          <a:p>
            <a:r>
              <a:rPr lang="en-US" baseline="0" dirty="0" smtClean="0"/>
              <a:t>It has the same drawback as </a:t>
            </a:r>
            <a:r>
              <a:rPr lang="en-US" baseline="0" dirty="0" err="1" smtClean="0"/>
              <a:t>frek</a:t>
            </a:r>
            <a:r>
              <a:rPr lang="en-US" baseline="0" dirty="0" smtClean="0"/>
              <a:t>, in that it is row buffer locality unaware.</a:t>
            </a:r>
          </a:p>
          <a:p>
            <a:r>
              <a:rPr lang="en-US" baseline="0" dirty="0" smtClean="0"/>
              <a:t>Our mechanisms, RBLA and RBLA-</a:t>
            </a:r>
            <a:r>
              <a:rPr lang="en-US" baseline="0" dirty="0" err="1" smtClean="0"/>
              <a:t>Dyn</a:t>
            </a:r>
            <a:r>
              <a:rPr lang="en-US" baseline="0" dirty="0" smtClean="0"/>
              <a:t>, are specifically designed to be aware of row buffer locality and to exploit it.</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77</a:t>
            </a:fld>
            <a:endParaRPr lang="en-US">
              <a:solidFill>
                <a:prstClr val="black"/>
              </a:solidFill>
            </a:endParaRPr>
          </a:p>
        </p:txBody>
      </p:sp>
    </p:spTree>
    <p:extLst>
      <p:ext uri="{BB962C8B-B14F-4D97-AF65-F5344CB8AC3E}">
        <p14:creationId xmlns:p14="http://schemas.microsoft.com/office/powerpoint/2010/main" val="2475037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system performance results</a:t>
            </a:r>
            <a:r>
              <a:rPr lang="en-US" baseline="0" dirty="0" smtClean="0"/>
              <a:t> of the different hybrid memory caching policies.</a:t>
            </a:r>
          </a:p>
          <a:p>
            <a:r>
              <a:rPr lang="en-US" baseline="0" dirty="0" smtClean="0"/>
              <a:t>RBLA-</a:t>
            </a:r>
            <a:r>
              <a:rPr lang="en-US" baseline="0" dirty="0" err="1" smtClean="0"/>
              <a:t>Dyn</a:t>
            </a:r>
            <a:r>
              <a:rPr lang="en-US" baseline="0" dirty="0" smtClean="0"/>
              <a:t> achieves 17% performance improvement over </a:t>
            </a:r>
            <a:r>
              <a:rPr lang="en-US" baseline="0" dirty="0" err="1" smtClean="0"/>
              <a:t>frek</a:t>
            </a:r>
            <a:r>
              <a:rPr lang="en-US" baseline="0" dirty="0" smtClean="0"/>
              <a:t> in server workloads, 10% in cloud, and 14% overall.</a:t>
            </a:r>
          </a:p>
          <a:p>
            <a:r>
              <a:rPr lang="en-US" baseline="0" dirty="0" smtClean="0"/>
              <a:t>This is due to a number of reasons.</a:t>
            </a:r>
          </a:p>
          <a:p>
            <a:r>
              <a:rPr lang="en-US" baseline="0" dirty="0" smtClean="0"/>
              <a:t>The first is that RBLA-</a:t>
            </a:r>
            <a:r>
              <a:rPr lang="en-US" baseline="0" dirty="0" err="1" smtClean="0"/>
              <a:t>Dyn</a:t>
            </a:r>
            <a:r>
              <a:rPr lang="en-US" baseline="0" dirty="0" smtClean="0"/>
              <a:t> increases row buffer locality in PCM by moving low row buffer locality data to DRAM.</a:t>
            </a:r>
          </a:p>
          <a:p>
            <a:r>
              <a:rPr lang="en-US" baseline="0" dirty="0" smtClean="0"/>
              <a:t>The second is that RBLA-</a:t>
            </a:r>
            <a:r>
              <a:rPr lang="en-US" baseline="0" dirty="0" err="1" smtClean="0"/>
              <a:t>Dyn</a:t>
            </a:r>
            <a:r>
              <a:rPr lang="en-US" baseline="0" dirty="0" smtClean="0"/>
              <a:t> reduces memory bandwidth consumption due its stricter caching criteria.</a:t>
            </a:r>
          </a:p>
          <a:p>
            <a:r>
              <a:rPr lang="en-US" baseline="0" dirty="0" smtClean="0"/>
              <a:t>And RBLA-</a:t>
            </a:r>
            <a:r>
              <a:rPr lang="en-US" baseline="0" dirty="0" err="1" smtClean="0"/>
              <a:t>Dyn</a:t>
            </a:r>
            <a:r>
              <a:rPr lang="en-US" baseline="0" dirty="0" smtClean="0"/>
              <a:t> also has the effect of balancing the memory request load between DRAM and PCM by letting rows with high row buffer locality remain in PCM, instead of fetching all accessed data to DRAM.</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78</a:t>
            </a:fld>
            <a:endParaRPr lang="en-US">
              <a:solidFill>
                <a:prstClr val="black"/>
              </a:solidFill>
            </a:endParaRPr>
          </a:p>
        </p:txBody>
      </p:sp>
    </p:spTree>
    <p:extLst>
      <p:ext uri="{BB962C8B-B14F-4D97-AF65-F5344CB8AC3E}">
        <p14:creationId xmlns:p14="http://schemas.microsoft.com/office/powerpoint/2010/main" val="839214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benefits</a:t>
            </a:r>
            <a:r>
              <a:rPr lang="en-US" baseline="0" dirty="0" smtClean="0"/>
              <a:t> are also reflected in the </a:t>
            </a:r>
            <a:r>
              <a:rPr lang="en-US" dirty="0" smtClean="0"/>
              <a:t>average memory latency, which RBLA-</a:t>
            </a:r>
            <a:r>
              <a:rPr lang="en-US" dirty="0" err="1" smtClean="0"/>
              <a:t>Dyn</a:t>
            </a:r>
            <a:r>
              <a:rPr lang="en-US" dirty="0" smtClean="0"/>
              <a:t> reduces by 14% over </a:t>
            </a:r>
            <a:r>
              <a:rPr lang="en-US" dirty="0" err="1" smtClean="0"/>
              <a:t>frek</a:t>
            </a:r>
            <a:r>
              <a:rPr lang="en-US" baseline="0" dirty="0" smtClean="0"/>
              <a:t> in server workloads, by 9% in cloud, and by 12% overall.</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79</a:t>
            </a:fld>
            <a:endParaRPr lang="en-US">
              <a:solidFill>
                <a:prstClr val="black"/>
              </a:solidFill>
            </a:endParaRPr>
          </a:p>
        </p:txBody>
      </p:sp>
    </p:spTree>
    <p:extLst>
      <p:ext uri="{BB962C8B-B14F-4D97-AF65-F5344CB8AC3E}">
        <p14:creationId xmlns:p14="http://schemas.microsoft.com/office/powerpoint/2010/main" val="2587105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RBLA-</a:t>
            </a:r>
            <a:r>
              <a:rPr lang="en-US" dirty="0" err="1" smtClean="0"/>
              <a:t>Dyn</a:t>
            </a:r>
            <a:r>
              <a:rPr lang="en-US" dirty="0" smtClean="0"/>
              <a:t> improves memory system energy efficiency by</a:t>
            </a:r>
            <a:r>
              <a:rPr lang="en-US" baseline="0" dirty="0" smtClean="0"/>
              <a:t> 13% in server workloads, 7% in cloud, and 10% overall.</a:t>
            </a:r>
            <a:endParaRPr lang="en-US" dirty="0" smtClean="0"/>
          </a:p>
          <a:p>
            <a:r>
              <a:rPr lang="en-US" dirty="0" smtClean="0"/>
              <a:t>This is partly due to the</a:t>
            </a:r>
            <a:r>
              <a:rPr lang="en-US" baseline="0" dirty="0" smtClean="0"/>
              <a:t> increased system performance, and partly due to the reduced data movement between DRAM and PCM because of RBLA-</a:t>
            </a:r>
            <a:r>
              <a:rPr lang="en-US" baseline="0" dirty="0" err="1" smtClean="0"/>
              <a:t>Dyn’s</a:t>
            </a:r>
            <a:r>
              <a:rPr lang="en-US" baseline="0" dirty="0" smtClean="0"/>
              <a:t> stricter caching criteria.</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80</a:t>
            </a:fld>
            <a:endParaRPr lang="en-US">
              <a:solidFill>
                <a:prstClr val="black"/>
              </a:solidFill>
            </a:endParaRPr>
          </a:p>
        </p:txBody>
      </p:sp>
    </p:spTree>
    <p:extLst>
      <p:ext uri="{BB962C8B-B14F-4D97-AF65-F5344CB8AC3E}">
        <p14:creationId xmlns:p14="http://schemas.microsoft.com/office/powerpoint/2010/main" val="2774087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fontAlgn="base">
              <a:spcBef>
                <a:spcPct val="30000"/>
              </a:spcBef>
              <a:spcAft>
                <a:spcPct val="0"/>
              </a:spcAft>
              <a:defRPr/>
            </a:pPr>
            <a:r>
              <a:rPr lang="en-US" dirty="0" smtClean="0"/>
              <a:t>And our mechanism </a:t>
            </a:r>
            <a:r>
              <a:rPr lang="en-US" b="1" dirty="0" smtClean="0"/>
              <a:t>also</a:t>
            </a:r>
            <a:r>
              <a:rPr lang="en-US" dirty="0" smtClean="0"/>
              <a:t> improves multi-core</a:t>
            </a:r>
            <a:r>
              <a:rPr lang="en-US" baseline="0" dirty="0" smtClean="0"/>
              <a:t> thread fairness </a:t>
            </a:r>
            <a:r>
              <a:rPr lang="en-US" dirty="0" smtClean="0"/>
              <a:t>by 7.6% </a:t>
            </a:r>
            <a:r>
              <a:rPr lang="en-US" baseline="0" dirty="0" smtClean="0"/>
              <a:t>in server workloads, by 4.8% in cloud, and by 6.2% overall.</a:t>
            </a:r>
            <a:endParaRPr lang="en-US" dirty="0" smtClean="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654150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compare our mechanism to a </a:t>
            </a:r>
            <a:r>
              <a:rPr lang="en-US" b="1" dirty="0" smtClean="0"/>
              <a:t>homogeneous</a:t>
            </a:r>
            <a:r>
              <a:rPr lang="en-US" baseline="0" dirty="0" smtClean="0"/>
              <a:t> memory system.</a:t>
            </a:r>
          </a:p>
          <a:p>
            <a:r>
              <a:rPr lang="en-US" baseline="0" dirty="0" smtClean="0"/>
              <a:t>Here the comparison points are a</a:t>
            </a:r>
            <a:r>
              <a:rPr lang="en-US" dirty="0" smtClean="0"/>
              <a:t> 16GB all-PCM and all-DRAM memory system.</a:t>
            </a:r>
          </a:p>
          <a:p>
            <a:r>
              <a:rPr lang="en-US" dirty="0" smtClean="0"/>
              <a:t>O</a:t>
            </a:r>
            <a:r>
              <a:rPr lang="en-US" baseline="0" dirty="0" smtClean="0"/>
              <a:t>ur mechanism achieves 31% better performance than the all-PCM memory system, and comes within 29% of the all-DRAM performance.</a:t>
            </a:r>
          </a:p>
          <a:p>
            <a:r>
              <a:rPr lang="en-US" baseline="0" dirty="0" smtClean="0"/>
              <a:t>Note that we </a:t>
            </a:r>
            <a:r>
              <a:rPr lang="en-US" b="1" baseline="0" dirty="0" smtClean="0"/>
              <a:t>do not assume any capacity benefits</a:t>
            </a:r>
            <a:r>
              <a:rPr lang="en-US" baseline="0" dirty="0" smtClean="0"/>
              <a:t> of PCM over DRAM.</a:t>
            </a:r>
          </a:p>
          <a:p>
            <a:r>
              <a:rPr lang="en-US" baseline="0" dirty="0" smtClean="0"/>
              <a:t>And yet, our mechanism bridges the performance gap between the two homogeneous memory systems.</a:t>
            </a:r>
          </a:p>
          <a:p>
            <a:r>
              <a:rPr lang="en-US" baseline="0" dirty="0" smtClean="0"/>
              <a:t>If the capacity benefit of PCM was included, the </a:t>
            </a:r>
            <a:r>
              <a:rPr lang="en-US" b="1" baseline="0" dirty="0" smtClean="0"/>
              <a:t>hybrid memory system</a:t>
            </a:r>
            <a:r>
              <a:rPr lang="en-US" baseline="0" dirty="0" smtClean="0"/>
              <a:t> will perform even better.</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1304768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5</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highlight of our</a:t>
            </a:r>
            <a:r>
              <a:rPr lang="en-US" baseline="0" dirty="0" smtClean="0"/>
              <a:t> other results in the paper.</a:t>
            </a:r>
          </a:p>
          <a:p>
            <a:r>
              <a:rPr lang="en-US" baseline="0" dirty="0" smtClean="0"/>
              <a:t>RBLA-</a:t>
            </a:r>
            <a:r>
              <a:rPr lang="en-US" baseline="0" dirty="0" err="1" smtClean="0"/>
              <a:t>Dyn</a:t>
            </a:r>
            <a:r>
              <a:rPr lang="en-US" baseline="0" dirty="0" smtClean="0"/>
              <a:t> increases the portion of PCM row buffer hit accesses significantly.</a:t>
            </a:r>
          </a:p>
          <a:p>
            <a:r>
              <a:rPr lang="en-US" dirty="0" smtClean="0"/>
              <a:t>It has the effect of balancing</a:t>
            </a:r>
            <a:r>
              <a:rPr lang="en-US" baseline="0" dirty="0" smtClean="0"/>
              <a:t> memory request load between DRAM and PCM.</a:t>
            </a:r>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83</a:t>
            </a:fld>
            <a:endParaRPr lang="en-US">
              <a:solidFill>
                <a:prstClr val="black"/>
              </a:solidFill>
            </a:endParaRPr>
          </a:p>
        </p:txBody>
      </p:sp>
    </p:spTree>
    <p:extLst>
      <p:ext uri="{BB962C8B-B14F-4D97-AF65-F5344CB8AC3E}">
        <p14:creationId xmlns:p14="http://schemas.microsoft.com/office/powerpoint/2010/main" val="3134236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one-slide summary of</a:t>
            </a:r>
            <a:r>
              <a:rPr lang="en-US" baseline="0" dirty="0" smtClean="0"/>
              <a:t> what I’ll describe.</a:t>
            </a:r>
          </a:p>
          <a:p>
            <a:r>
              <a:rPr lang="en-US" baseline="0" dirty="0" smtClean="0"/>
              <a:t>Different memory technologies have different strengths and weaknesses.</a:t>
            </a:r>
          </a:p>
          <a:p>
            <a:r>
              <a:rPr lang="en-US" baseline="0" dirty="0" smtClean="0"/>
              <a:t>A hybrid memory system, for example, one that combines DRAM and </a:t>
            </a:r>
            <a:r>
              <a:rPr lang="en-US" b="1" baseline="0" dirty="0" smtClean="0"/>
              <a:t>Phase Change Memory</a:t>
            </a:r>
            <a:r>
              <a:rPr lang="en-US" baseline="0" dirty="0" smtClean="0"/>
              <a:t>, aims for the best of both memory technologies.</a:t>
            </a:r>
          </a:p>
          <a:p>
            <a:r>
              <a:rPr lang="en-US" baseline="0" dirty="0" smtClean="0"/>
              <a:t>The Problem is how to place data between these heterogeneous devices in a way that exploits each memory technology’s strengths while minimizing its weaknesses.</a:t>
            </a:r>
          </a:p>
          <a:p>
            <a:r>
              <a:rPr lang="en-US" baseline="0" dirty="0" smtClean="0"/>
              <a:t>Our key observation is that PCM array access latency is higher than DRAM’s, but peripheral circuit access latencies, or what is called row buffer access latencies, are similar.</a:t>
            </a:r>
          </a:p>
          <a:p>
            <a:r>
              <a:rPr lang="en-US" baseline="0" dirty="0" smtClean="0"/>
              <a:t>Our key idea is to use row buffer locality as a key criterion for data placement in a hybrid memory system.</a:t>
            </a:r>
          </a:p>
          <a:p>
            <a:r>
              <a:rPr lang="en-US" baseline="0" dirty="0" smtClean="0"/>
              <a:t>Our solution is to cache to DRAM rows with low row buffer locality and high reuse </a:t>
            </a:r>
            <a:r>
              <a:rPr lang="en-US" b="1" baseline="0" dirty="0" smtClean="0"/>
              <a:t>because these are the rows that would benefit most from DRAM</a:t>
            </a:r>
            <a:r>
              <a:rPr lang="en-US" baseline="0" dirty="0" smtClean="0"/>
              <a:t>.</a:t>
            </a:r>
          </a:p>
          <a:p>
            <a:r>
              <a:rPr lang="en-US" baseline="0" dirty="0" smtClean="0"/>
              <a:t>This improves both performance and energy efficiency over state-of-the-art caching policies for hybrid memories.</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84</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107</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110</a:t>
            </a:fld>
            <a:endParaRPr lang="en-US" sz="120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1AA9AA-720A-384D-A4BF-F898010CFF66}" type="slidenum">
              <a:rPr lang="zh-CN" altLang="en-US" sz="1200">
                <a:solidFill>
                  <a:srgbClr val="000000"/>
                </a:solidFill>
                <a:ea typeface="宋体" charset="0"/>
                <a:cs typeface="宋体" charset="0"/>
              </a:rPr>
              <a:pPr eaLnBrk="1" hangingPunct="1"/>
              <a:t>111</a:t>
            </a:fld>
            <a:endParaRPr lang="en-US" altLang="zh-CN" sz="1200">
              <a:solidFill>
                <a:srgbClr val="000000"/>
              </a:solidFill>
              <a:ea typeface="宋体" charset="0"/>
              <a:cs typeface="宋体" charset="0"/>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01DB64-E0A0-8F4D-9F4F-2965A30A15A9}" type="slidenum">
              <a:rPr lang="zh-CN" altLang="en-US" sz="1200">
                <a:solidFill>
                  <a:srgbClr val="000000"/>
                </a:solidFill>
                <a:ea typeface="宋体" charset="0"/>
                <a:cs typeface="宋体" charset="0"/>
              </a:rPr>
              <a:pPr eaLnBrk="1" hangingPunct="1"/>
              <a:t>112</a:t>
            </a:fld>
            <a:endParaRPr lang="en-US" altLang="zh-CN" sz="1200">
              <a:solidFill>
                <a:srgbClr val="000000"/>
              </a:solidFill>
              <a:ea typeface="宋体" charset="0"/>
              <a:cs typeface="宋体"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latin typeface="Arial" charset="0"/>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13</a:t>
            </a:r>
          </a:p>
          <a:p>
            <a:r>
              <a:rPr lang="en-US">
                <a:latin typeface="Arial" charset="0"/>
                <a:ea typeface="MS PGothic" charset="0"/>
                <a:cs typeface="MS PGothic" charset="0"/>
              </a:rPr>
              <a:t>lots of diagrams of boxes and text, need to find a way to differentiate them</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C0A2BB-6EC8-2042-8A45-2E1C3198F68C}" type="slidenum">
              <a:rPr lang="zh-CN" altLang="en-US" sz="1200">
                <a:solidFill>
                  <a:srgbClr val="000000"/>
                </a:solidFill>
                <a:ea typeface="宋体" charset="0"/>
                <a:cs typeface="宋体" charset="0"/>
              </a:rPr>
              <a:pPr eaLnBrk="1" hangingPunct="1"/>
              <a:t>114</a:t>
            </a:fld>
            <a:endParaRPr lang="en-US" altLang="zh-CN" sz="1200">
              <a:solidFill>
                <a:srgbClr val="000000"/>
              </a:solidFill>
              <a:ea typeface="宋体" charset="0"/>
              <a:cs typeface="宋体"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116</a:t>
            </a:fld>
            <a:endParaRPr lang="en-US" sz="120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a:ln/>
        </p:spPr>
      </p:sp>
      <p:sp>
        <p:nvSpPr>
          <p:cNvPr id="155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MS PGothic" charset="0"/>
                <a:cs typeface="MS PGothic" charset="0"/>
              </a:rPr>
              <a:t>16</a:t>
            </a:r>
          </a:p>
          <a:p>
            <a:r>
              <a:rPr lang="en-US">
                <a:latin typeface="Arial" charset="0"/>
                <a:ea typeface="MS PGothic" charset="0"/>
                <a:cs typeface="MS PGothic" charset="0"/>
              </a:rPr>
              <a:t>explain what the diagram is showing</a:t>
            </a:r>
          </a:p>
          <a:p>
            <a:r>
              <a:rPr lang="en-US">
                <a:latin typeface="Arial" charset="0"/>
                <a:ea typeface="MS PGothic" charset="0"/>
                <a:cs typeface="MS PGothic" charset="0"/>
              </a:rPr>
              <a:t>animate in distribution spread</a:t>
            </a:r>
          </a:p>
        </p:txBody>
      </p:sp>
      <p:sp>
        <p:nvSpPr>
          <p:cNvPr id="155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13FF5A-E467-0D4F-8FE0-EE18B2C57B99}" type="slidenum">
              <a:rPr lang="zh-CN" altLang="en-US" sz="1200">
                <a:solidFill>
                  <a:srgbClr val="000000"/>
                </a:solidFill>
                <a:ea typeface="宋体" charset="0"/>
                <a:cs typeface="宋体" charset="0"/>
              </a:rPr>
              <a:pPr eaLnBrk="1" hangingPunct="1"/>
              <a:t>117</a:t>
            </a:fld>
            <a:endParaRPr lang="en-US" altLang="zh-CN" sz="1200">
              <a:solidFill>
                <a:srgbClr val="000000"/>
              </a:solidFill>
              <a:ea typeface="宋体" charset="0"/>
              <a:cs typeface="宋体"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a:ln/>
        </p:spPr>
      </p:sp>
      <p:sp>
        <p:nvSpPr>
          <p:cNvPr id="270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ea typeface="ＭＳ Ｐゴシック" charset="0"/>
                <a:cs typeface="ＭＳ Ｐゴシック" charset="0"/>
              </a:rPr>
              <a:t>This plot shows the probability density function of the cell threshold voltage as the number of program/erase cycles increases.</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the wear on the cells increase, we can see the distributions broadening and shifting to the right (higher voltages).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As around 30k cycles, the distributions in adjacent states begin to overlap, meaning that a read error is possible. </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However, we note that the manufacturer cell lifetime is typically only around 5k cycles, so errors due to wear would not be evident at those wear levels. </a:t>
            </a:r>
          </a:p>
        </p:txBody>
      </p:sp>
      <p:sp>
        <p:nvSpPr>
          <p:cNvPr id="270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478697-671A-5D4E-9EED-155F00525C28}" type="slidenum">
              <a:rPr lang="zh-CN" altLang="en-US" sz="1200">
                <a:solidFill>
                  <a:srgbClr val="000000"/>
                </a:solidFill>
                <a:ea typeface="宋体" charset="0"/>
                <a:cs typeface="宋体" charset="0"/>
              </a:rPr>
              <a:pPr eaLnBrk="1" hangingPunct="1"/>
              <a:t>120</a:t>
            </a:fld>
            <a:endParaRPr lang="en-US" altLang="zh-CN" sz="1200">
              <a:solidFill>
                <a:srgbClr val="000000"/>
              </a:solidFill>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13</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CB3494-5060-B549-8A7F-54A21E5BD00F}" type="slidenum">
              <a:rPr lang="en-US" sz="1200">
                <a:solidFill>
                  <a:srgbClr val="000000"/>
                </a:solidFill>
              </a:rPr>
              <a:pPr eaLnBrk="1" hangingPunct="1"/>
              <a:t>122</a:t>
            </a:fld>
            <a:endParaRPr lang="en-US" sz="1200">
              <a:solidFill>
                <a:srgbClr val="000000"/>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a:ln/>
        </p:spPr>
      </p:sp>
      <p:sp>
        <p:nvSpPr>
          <p:cNvPr id="174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4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BB176C8-481C-6F4C-A036-76276710CF5B}" type="slidenum">
              <a:rPr lang="en-US" sz="1200">
                <a:solidFill>
                  <a:prstClr val="black"/>
                </a:solidFill>
              </a:rPr>
              <a:pPr eaLnBrk="1" hangingPunct="1"/>
              <a:t>123</a:t>
            </a:fld>
            <a:endParaRPr lang="en-US" sz="120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ln/>
        </p:spPr>
      </p:sp>
      <p:sp>
        <p:nvSpPr>
          <p:cNvPr id="176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6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E7644-763C-DE44-BC6C-413AB6F7BEB0}" type="slidenum">
              <a:rPr lang="en-US" sz="1200">
                <a:solidFill>
                  <a:prstClr val="black"/>
                </a:solidFill>
              </a:rPr>
              <a:pPr eaLnBrk="1" hangingPunct="1"/>
              <a:t>124</a:t>
            </a:fld>
            <a:endParaRPr lang="en-US" sz="120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AD6277-60B3-D649-B36A-89868BC9FCAB}" type="slidenum">
              <a:rPr lang="en-US" sz="1200">
                <a:solidFill>
                  <a:prstClr val="black"/>
                </a:solidFill>
              </a:rPr>
              <a:pPr eaLnBrk="1" hangingPunct="1"/>
              <a:t>126</a:t>
            </a:fld>
            <a:endParaRPr lang="en-US" sz="120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noTextEdit="1"/>
          </p:cNvSpPr>
          <p:nvPr>
            <p:ph type="sldImg"/>
          </p:nvPr>
        </p:nvSpPr>
        <p:spPr>
          <a:ln/>
        </p:spPr>
      </p:sp>
      <p:sp>
        <p:nvSpPr>
          <p:cNvPr id="182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2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C3107B-9D50-EE41-BDE3-A1E193620C0A}" type="slidenum">
              <a:rPr lang="en-US" sz="1200">
                <a:solidFill>
                  <a:prstClr val="black"/>
                </a:solidFill>
              </a:rPr>
              <a:pPr eaLnBrk="1" hangingPunct="1"/>
              <a:t>128</a:t>
            </a:fld>
            <a:endParaRPr lang="en-US" sz="120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a:ln/>
        </p:spPr>
      </p:sp>
      <p:sp>
        <p:nvSpPr>
          <p:cNvPr id="186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6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F800D1-2FC5-4840-908D-E98FE3B149C1}" type="slidenum">
              <a:rPr lang="en-US" sz="1200">
                <a:solidFill>
                  <a:prstClr val="black"/>
                </a:solidFill>
              </a:rPr>
              <a:pPr eaLnBrk="1" hangingPunct="1"/>
              <a:t>131</a:t>
            </a:fld>
            <a:endParaRPr lang="en-US" sz="120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89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A4EFF5-3AF7-A540-8893-5BD54D80D5AA}" type="slidenum">
              <a:rPr lang="en-US" sz="1200">
                <a:solidFill>
                  <a:prstClr val="black"/>
                </a:solidFill>
              </a:rPr>
              <a:pPr eaLnBrk="1" hangingPunct="1"/>
              <a:t>133</a:t>
            </a:fld>
            <a:endParaRPr lang="en-US" sz="1200">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buFontTx/>
              <a:buChar char="-"/>
            </a:pPr>
            <a:endParaRPr lang="en-US">
              <a:latin typeface="Arial" charset="0"/>
              <a:ea typeface="ＭＳ Ｐゴシック" charset="0"/>
              <a:cs typeface="ＭＳ Ｐゴシック" charset="0"/>
            </a:endParaRPr>
          </a:p>
        </p:txBody>
      </p:sp>
      <p:sp>
        <p:nvSpPr>
          <p:cNvPr id="191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DA0071-D8DF-4F44-8592-EEFDE20F0A77}" type="slidenum">
              <a:rPr lang="en-US" sz="1200">
                <a:solidFill>
                  <a:prstClr val="black"/>
                </a:solidFill>
              </a:rPr>
              <a:pPr eaLnBrk="1" hangingPunct="1"/>
              <a:t>134</a:t>
            </a:fld>
            <a:endParaRPr lang="en-US" sz="120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a:ln/>
        </p:spPr>
      </p:sp>
      <p:sp>
        <p:nvSpPr>
          <p:cNvPr id="194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4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90E20-08F5-E64F-9D12-0032FD343069}" type="slidenum">
              <a:rPr lang="en-US" sz="1200">
                <a:solidFill>
                  <a:prstClr val="black"/>
                </a:solidFill>
              </a:rPr>
              <a:pPr eaLnBrk="1" hangingPunct="1"/>
              <a:t>136</a:t>
            </a:fld>
            <a:endParaRPr lang="en-US" sz="1200">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a:ln/>
        </p:spPr>
      </p:sp>
      <p:sp>
        <p:nvSpPr>
          <p:cNvPr id="199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199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AA5802-9329-5E48-A61E-67083695DDB1}" type="slidenum">
              <a:rPr lang="en-US" sz="1200">
                <a:solidFill>
                  <a:prstClr val="black"/>
                </a:solidFill>
              </a:rPr>
              <a:pPr eaLnBrk="1" hangingPunct="1"/>
              <a:t>140</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from DRAM to STT-RAM,</a:t>
            </a:r>
            <a:r>
              <a:rPr lang="en-US" baseline="0" dirty="0" smtClean="0"/>
              <a:t> instead of a capacitor that stores charge, now we have a magnetic tunnel junction that has one reference layer with a fixed magnetic orientation, and a free layer that can be parallel or anti parallel to the reference layer; which determines the resistance, and in turn, the data stored in the MTJ. In addition to the MTJ, the cell, again, has an access transistor. </a:t>
            </a:r>
          </a:p>
          <a:p>
            <a:r>
              <a:rPr lang="en-US" baseline="0" dirty="0" smtClean="0"/>
              <a:t>Reading requires a small voltage to be applied across the </a:t>
            </a:r>
            <a:r>
              <a:rPr lang="en-US" baseline="0" dirty="0" err="1" smtClean="0"/>
              <a:t>bitline</a:t>
            </a:r>
            <a:r>
              <a:rPr lang="en-US" baseline="0" dirty="0" smtClean="0"/>
              <a:t> and sense line; and the current is sensed. This current varies depending on the resistance of MTJ. To write data, we push a large current into the MTJ, which re-aligns the free layer. The direction of the current determines whether it becomes parallel or anti-parallel; i.e. logical 0 or 1. </a:t>
            </a:r>
          </a:p>
        </p:txBody>
      </p:sp>
      <p:sp>
        <p:nvSpPr>
          <p:cNvPr id="4" name="Slide Number Placeholder 3"/>
          <p:cNvSpPr>
            <a:spLocks noGrp="1"/>
          </p:cNvSpPr>
          <p:nvPr>
            <p:ph type="sldNum" sz="quarter" idx="10"/>
          </p:nvPr>
        </p:nvSpPr>
        <p:spPr/>
        <p:txBody>
          <a:bodyPr/>
          <a:lstStyle/>
          <a:p>
            <a:fld id="{8923B1BF-2DE4-4D7D-8ECD-16D20D21B23B}"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4015428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a:ln/>
        </p:spPr>
      </p:sp>
      <p:sp>
        <p:nvSpPr>
          <p:cNvPr id="201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1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208EB6-837D-9A46-AEF1-434075ED006B}" type="slidenum">
              <a:rPr lang="en-US" sz="1200">
                <a:solidFill>
                  <a:prstClr val="black"/>
                </a:solidFill>
              </a:rPr>
              <a:pPr eaLnBrk="1" hangingPunct="1"/>
              <a:t>141</a:t>
            </a:fld>
            <a:endParaRPr lang="en-US" sz="1200">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a:ln/>
        </p:spPr>
      </p:sp>
      <p:sp>
        <p:nvSpPr>
          <p:cNvPr id="204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04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C22312-1516-0341-9EB4-E1A453BCE930}" type="slidenum">
              <a:rPr lang="en-US" sz="1200">
                <a:solidFill>
                  <a:prstClr val="black"/>
                </a:solidFill>
              </a:rPr>
              <a:pPr eaLnBrk="1" hangingPunct="1"/>
              <a:t>143</a:t>
            </a:fld>
            <a:endParaRPr lang="en-US" sz="120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p:cNvSpPr>
          <p:nvPr>
            <p:ph type="sldImg"/>
          </p:nvPr>
        </p:nvSpPr>
        <p:spPr>
          <a:ln/>
        </p:spPr>
      </p:sp>
      <p:sp>
        <p:nvSpPr>
          <p:cNvPr id="206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ahoma" charset="0"/>
                <a:ea typeface="ＭＳ Ｐゴシック" charset="0"/>
                <a:cs typeface="ＭＳ Ｐゴシック" charset="0"/>
              </a:rPr>
              <a:t>Observations: </a:t>
            </a:r>
          </a:p>
          <a:p>
            <a:pPr lvl="1"/>
            <a:r>
              <a:rPr lang="en-US">
                <a:latin typeface="Tahoma" charset="0"/>
                <a:ea typeface="ＭＳ Ｐゴシック" charset="0"/>
              </a:rPr>
              <a:t>Retention errors occur due to loss of charge</a:t>
            </a:r>
          </a:p>
          <a:p>
            <a:pPr lvl="1"/>
            <a:r>
              <a:rPr lang="en-US">
                <a:solidFill>
                  <a:srgbClr val="0000FF"/>
                </a:solidFill>
                <a:latin typeface="Tahoma" charset="0"/>
                <a:ea typeface="ＭＳ Ｐゴシック" charset="0"/>
              </a:rPr>
              <a:t>Simply recharging the cells can correct the retention errors</a:t>
            </a:r>
          </a:p>
          <a:p>
            <a:pPr lvl="1"/>
            <a:r>
              <a:rPr lang="en-US">
                <a:solidFill>
                  <a:srgbClr val="0000FF"/>
                </a:solidFill>
                <a:latin typeface="Tahoma" charset="0"/>
                <a:ea typeface="ＭＳ Ｐゴシック" charset="0"/>
              </a:rPr>
              <a:t>Flash programming mechanisms can accomplish this recharging</a:t>
            </a:r>
          </a:p>
          <a:p>
            <a:pPr lvl="1"/>
            <a:endParaRPr lang="en-US">
              <a:solidFill>
                <a:srgbClr val="0000FF"/>
              </a:solidFill>
              <a:latin typeface="Tahoma" charset="0"/>
              <a:ea typeface="ＭＳ Ｐゴシック" charset="0"/>
            </a:endParaRPr>
          </a:p>
          <a:p>
            <a:r>
              <a:rPr lang="en-US">
                <a:latin typeface="Tahoma" charset="0"/>
                <a:ea typeface="ＭＳ Ｐゴシック" charset="0"/>
                <a:cs typeface="ＭＳ Ｐゴシック" charset="0"/>
              </a:rPr>
              <a:t>ISPP (Incremental Step Pulse Programming)</a:t>
            </a:r>
          </a:p>
          <a:p>
            <a:pPr lvl="1"/>
            <a:r>
              <a:rPr lang="en-US">
                <a:latin typeface="Tahoma" charset="0"/>
                <a:ea typeface="ＭＳ Ｐゴシック" charset="0"/>
              </a:rPr>
              <a:t>Iterative programming mechanism that increases the voltage level of a flash cell step by step</a:t>
            </a:r>
          </a:p>
          <a:p>
            <a:pPr lvl="1"/>
            <a:r>
              <a:rPr lang="en-US">
                <a:latin typeface="Tahoma" charset="0"/>
                <a:ea typeface="ＭＳ Ｐゴシック" charset="0"/>
              </a:rPr>
              <a:t>After each step, voltage level compared to desired voltage threshold</a:t>
            </a:r>
          </a:p>
          <a:p>
            <a:pPr lvl="1"/>
            <a:r>
              <a:rPr lang="en-US">
                <a:latin typeface="Tahoma" charset="0"/>
                <a:ea typeface="ＭＳ Ｐゴシック" charset="0"/>
              </a:rPr>
              <a:t>Can inject more electrons but cannot remove electrons</a:t>
            </a:r>
          </a:p>
          <a:p>
            <a:endParaRPr lang="en-US">
              <a:latin typeface="Arial" charset="0"/>
              <a:ea typeface="ＭＳ Ｐゴシック" charset="0"/>
              <a:cs typeface="ＭＳ Ｐゴシック" charset="0"/>
            </a:endParaRPr>
          </a:p>
        </p:txBody>
      </p:sp>
      <p:sp>
        <p:nvSpPr>
          <p:cNvPr id="206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D40D4-EA86-B04A-A0B9-5AC62152E5CE}" type="slidenum">
              <a:rPr lang="en-US" sz="1200">
                <a:solidFill>
                  <a:prstClr val="black"/>
                </a:solidFill>
              </a:rPr>
              <a:pPr eaLnBrk="1" hangingPunct="1"/>
              <a:t>144</a:t>
            </a:fld>
            <a:endParaRPr lang="en-US" sz="120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0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AADFA1-9DDB-604E-AC0F-F8414CD73705}" type="slidenum">
              <a:rPr lang="en-US" sz="1200">
                <a:solidFill>
                  <a:prstClr val="black"/>
                </a:solidFill>
              </a:rPr>
              <a:pPr eaLnBrk="1" hangingPunct="1"/>
              <a:t>147</a:t>
            </a:fld>
            <a:endParaRPr lang="en-US" sz="120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4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988830-09FE-8E4F-A1ED-2894A553E985}" type="slidenum">
              <a:rPr lang="en-US" sz="1200">
                <a:solidFill>
                  <a:prstClr val="black"/>
                </a:solidFill>
              </a:rPr>
              <a:pPr eaLnBrk="1" hangingPunct="1"/>
              <a:t>149</a:t>
            </a:fld>
            <a:endParaRPr lang="en-US" sz="120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8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781BE-9640-C046-836C-18C428E198B6}" type="slidenum">
              <a:rPr lang="en-US" sz="1200">
                <a:solidFill>
                  <a:prstClr val="black"/>
                </a:solidFill>
              </a:rPr>
              <a:pPr eaLnBrk="1" hangingPunct="1"/>
              <a:t>152</a:t>
            </a:fld>
            <a:endParaRPr lang="en-US" sz="120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45F8F5-5A71-294F-BCB0-C7EF8837E738}" type="slidenum">
              <a:rPr lang="en-US" sz="1200">
                <a:solidFill>
                  <a:prstClr val="black"/>
                </a:solidFill>
              </a:rPr>
              <a:pPr eaLnBrk="1" hangingPunct="1"/>
              <a:t>154</a:t>
            </a:fld>
            <a:endParaRPr lang="en-US" sz="120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3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03719F-E579-5541-B694-3A1812DF363C}" type="slidenum">
              <a:rPr lang="en-US" sz="1200">
                <a:solidFill>
                  <a:prstClr val="black"/>
                </a:solidFill>
              </a:rPr>
              <a:pPr eaLnBrk="1" hangingPunct="1"/>
              <a:t>155</a:t>
            </a:fld>
            <a:endParaRPr lang="en-US" sz="120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5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BC04A0-111D-1B4A-9063-4D6840352DAB}" type="slidenum">
              <a:rPr lang="en-US" sz="1200">
                <a:solidFill>
                  <a:prstClr val="black"/>
                </a:solidFill>
              </a:rPr>
              <a:pPr eaLnBrk="1" hangingPunct="1"/>
              <a:t>156</a:t>
            </a:fld>
            <a:endParaRPr lang="en-US" sz="120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p:cNvSpPr>
          <p:nvPr>
            <p:ph type="sldImg"/>
          </p:nvPr>
        </p:nvSpPr>
        <p:spPr>
          <a:ln/>
        </p:spPr>
      </p:sp>
      <p:sp>
        <p:nvSpPr>
          <p:cNvPr id="227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7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03EC15-EA04-7242-A9CA-3A60A9953812}" type="slidenum">
              <a:rPr lang="en-US" sz="1200">
                <a:solidFill>
                  <a:prstClr val="black"/>
                </a:solidFill>
              </a:rPr>
              <a:pPr eaLnBrk="1" hangingPunct="1"/>
              <a:t>157</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465887" indent="-465887"/>
            <a:r>
              <a:rPr lang="en-US" u="sng">
                <a:latin typeface="Calibri" charset="0"/>
                <a:ea typeface="ＭＳ Ｐゴシック" charset="0"/>
                <a:cs typeface="ＭＳ Ｐゴシック" charset="0"/>
              </a:rPr>
              <a:t>Workloads:</a:t>
            </a:r>
          </a:p>
          <a:p>
            <a:pPr marL="465887" indent="-465887"/>
            <a:r>
              <a:rPr lang="en-US">
                <a:latin typeface="Calibri" charset="0"/>
                <a:ea typeface="ＭＳ Ｐゴシック" charset="0"/>
                <a:cs typeface="ＭＳ Ｐゴシック" charset="0"/>
              </a:rPr>
              <a:t>Database workloads &amp; Data parallel kernels </a:t>
            </a:r>
          </a:p>
          <a:p>
            <a:pPr marL="465887" indent="-465887"/>
            <a:r>
              <a:rPr lang="en-US">
                <a:latin typeface="Calibri" charset="0"/>
                <a:ea typeface="ＭＳ Ｐゴシック" charset="0"/>
                <a:cs typeface="ＭＳ Ｐゴシック" charset="0"/>
              </a:rPr>
              <a:t>	1.  Database workloads: db1 and db2</a:t>
            </a:r>
          </a:p>
          <a:p>
            <a:pPr marL="465887" indent="-465887"/>
            <a:r>
              <a:rPr lang="en-US">
                <a:latin typeface="Calibri" charset="0"/>
                <a:ea typeface="ＭＳ Ｐゴシック" charset="0"/>
                <a:cs typeface="ＭＳ Ｐゴシック" charset="0"/>
              </a:rPr>
              <a:t>	2.  Unix utilities:  qsort and binary search</a:t>
            </a:r>
          </a:p>
          <a:p>
            <a:pPr marL="465887" indent="-465887"/>
            <a:r>
              <a:rPr lang="en-US">
                <a:latin typeface="Calibri" charset="0"/>
                <a:ea typeface="ＭＳ Ｐゴシック" charset="0"/>
                <a:cs typeface="ＭＳ Ｐゴシック" charset="0"/>
              </a:rPr>
              <a:t>	3.  Data Mining :  K-means and Gauss Seidal</a:t>
            </a:r>
          </a:p>
          <a:p>
            <a:pPr marL="465887" indent="-465887"/>
            <a:r>
              <a:rPr lang="en-US">
                <a:latin typeface="Calibri" charset="0"/>
                <a:ea typeface="ＭＳ Ｐゴシック" charset="0"/>
                <a:cs typeface="ＭＳ Ｐゴシック" charset="0"/>
              </a:rPr>
              <a:t>	4.  Streaming:   DAXPY and Vector Dot Product</a:t>
            </a:r>
            <a:endParaRPr lang="en-US" u="sng">
              <a:latin typeface="Calibri" charset="0"/>
              <a:ea typeface="ＭＳ Ｐゴシック" charset="0"/>
              <a:cs typeface="ＭＳ Ｐゴシック" charset="0"/>
            </a:endParaRPr>
          </a:p>
          <a:p>
            <a:pPr marL="465887" indent="-465887"/>
            <a:endParaRPr lang="en-US" u="sng">
              <a:latin typeface="Calibri" charset="0"/>
              <a:ea typeface="ＭＳ Ｐゴシック" charset="0"/>
              <a:cs typeface="ＭＳ Ｐゴシック" charset="0"/>
            </a:endParaRPr>
          </a:p>
          <a:p>
            <a:pPr marL="465887" indent="-465887"/>
            <a:endParaRPr lang="en-US">
              <a:latin typeface="Calibri" charset="0"/>
              <a:ea typeface="ＭＳ Ｐゴシック" charset="0"/>
              <a:cs typeface="ＭＳ Ｐゴシック"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652428" indent="-38186541"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887" eaLnBrk="0" fontAlgn="base" hangingPunct="0">
              <a:spcBef>
                <a:spcPct val="0"/>
              </a:spcBef>
              <a:spcAft>
                <a:spcPct val="0"/>
              </a:spcAft>
              <a:defRPr sz="2400">
                <a:solidFill>
                  <a:schemeClr val="tx1"/>
                </a:solidFill>
                <a:latin typeface="Arial" charset="0"/>
                <a:ea typeface="Arial" charset="0"/>
                <a:cs typeface="Arial" charset="0"/>
              </a:defRPr>
            </a:lvl6pPr>
            <a:lvl7pPr marL="931774" eaLnBrk="0" fontAlgn="base" hangingPunct="0">
              <a:spcBef>
                <a:spcPct val="0"/>
              </a:spcBef>
              <a:spcAft>
                <a:spcPct val="0"/>
              </a:spcAft>
              <a:defRPr sz="2400">
                <a:solidFill>
                  <a:schemeClr val="tx1"/>
                </a:solidFill>
                <a:latin typeface="Arial" charset="0"/>
                <a:ea typeface="Arial" charset="0"/>
                <a:cs typeface="Arial" charset="0"/>
              </a:defRPr>
            </a:lvl7pPr>
            <a:lvl8pPr marL="1397660" eaLnBrk="0" fontAlgn="base" hangingPunct="0">
              <a:spcBef>
                <a:spcPct val="0"/>
              </a:spcBef>
              <a:spcAft>
                <a:spcPct val="0"/>
              </a:spcAft>
              <a:defRPr sz="2400">
                <a:solidFill>
                  <a:schemeClr val="tx1"/>
                </a:solidFill>
                <a:latin typeface="Arial" charset="0"/>
                <a:ea typeface="Arial" charset="0"/>
                <a:cs typeface="Arial" charset="0"/>
              </a:defRPr>
            </a:lvl8pPr>
            <a:lvl9pPr marL="1863547"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6DCF63F-32D2-3C43-AAA3-286365289E8B}" type="slidenum">
              <a:rPr lang="en-US" sz="1200">
                <a:solidFill>
                  <a:prstClr val="black"/>
                </a:solidFill>
                <a:latin typeface="Calibri" charset="0"/>
              </a:rPr>
              <a:pPr eaLnBrk="1" hangingPunct="1"/>
              <a:t>56</a:t>
            </a:fld>
            <a:endParaRPr lang="en-US" sz="1200">
              <a:solidFill>
                <a:prstClr val="black"/>
              </a:solidFill>
              <a:latin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596239-242E-D04D-89BA-8ED2C663AB5F}" type="slidenum">
              <a:rPr lang="en-US" sz="1200">
                <a:solidFill>
                  <a:prstClr val="black"/>
                </a:solidFill>
              </a:rPr>
              <a:pPr eaLnBrk="1" hangingPunct="1"/>
              <a:t>162</a:t>
            </a:fld>
            <a:endParaRPr lang="en-US" sz="120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noTextEdit="1"/>
          </p:cNvSpPr>
          <p:nvPr>
            <p:ph type="sldImg"/>
          </p:nvPr>
        </p:nvSpPr>
        <p:spPr>
          <a:ln/>
        </p:spPr>
      </p:sp>
      <p:sp>
        <p:nvSpPr>
          <p:cNvPr id="2355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55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04DC31-E44E-924D-A3DE-ACE9F9E44915}" type="slidenum">
              <a:rPr lang="en-US" sz="1200">
                <a:solidFill>
                  <a:prstClr val="black"/>
                </a:solidFill>
              </a:rPr>
              <a:pPr eaLnBrk="1" hangingPunct="1"/>
              <a:t>163</a:t>
            </a:fld>
            <a:endParaRPr lang="en-US" sz="1200">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400EEA-382C-9A40-9F0D-F761D967D6CC}" type="slidenum">
              <a:rPr lang="en-US" sz="1200">
                <a:solidFill>
                  <a:srgbClr val="000000"/>
                </a:solidFill>
              </a:rPr>
              <a:pPr eaLnBrk="1" hangingPunct="1"/>
              <a:t>164</a:t>
            </a:fld>
            <a:endParaRPr lang="en-US" sz="1200">
              <a:solidFill>
                <a:srgbClr val="000000"/>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067F3B-8EE4-074B-B60C-8281764CC4EC}" type="slidenum">
              <a:rPr lang="en-US" sz="1200">
                <a:solidFill>
                  <a:srgbClr val="000000"/>
                </a:solidFill>
              </a:rPr>
              <a:pPr eaLnBrk="1" hangingPunct="1"/>
              <a:t>165</a:t>
            </a:fld>
            <a:endParaRPr lang="en-US" sz="1200">
              <a:solidFill>
                <a:srgbClr val="000000"/>
              </a:solidFill>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key question in the design of a hybrid memory system is: How to place data between the heterogeneous memory devices?</a:t>
            </a:r>
          </a:p>
          <a:p>
            <a:r>
              <a:rPr lang="en-US" b="1" baseline="0" dirty="0" smtClean="0"/>
              <a:t>Our goal in this work is to answer this question.</a:t>
            </a:r>
            <a:endParaRPr lang="en-US" b="1"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60</a:t>
            </a:fld>
            <a:endParaRPr lang="en-US">
              <a:solidFill>
                <a:prstClr val="black"/>
              </a:solidFill>
            </a:endParaRPr>
          </a:p>
        </p:txBody>
      </p:sp>
    </p:spTree>
    <p:extLst>
      <p:ext uri="{BB962C8B-B14F-4D97-AF65-F5344CB8AC3E}">
        <p14:creationId xmlns:p14="http://schemas.microsoft.com/office/powerpoint/2010/main" val="245198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outline for the talk.</a:t>
            </a:r>
            <a:endParaRPr lang="en-US" baseline="0" dirty="0" smtClean="0"/>
          </a:p>
          <a:p>
            <a:r>
              <a:rPr lang="en-US" baseline="0" dirty="0" smtClean="0"/>
              <a:t>I’ve talked about some background in hybrid memory systems.</a:t>
            </a:r>
          </a:p>
          <a:p>
            <a:r>
              <a:rPr lang="en-US" baseline="0" dirty="0" smtClean="0"/>
              <a:t>Next I will talk about row buffers and their implications on data placement.</a:t>
            </a:r>
            <a:endParaRPr lang="en-US" dirty="0"/>
          </a:p>
        </p:txBody>
      </p:sp>
      <p:sp>
        <p:nvSpPr>
          <p:cNvPr id="4" name="Slide Number Placeholder 3"/>
          <p:cNvSpPr>
            <a:spLocks noGrp="1"/>
          </p:cNvSpPr>
          <p:nvPr>
            <p:ph type="sldNum" sz="quarter" idx="10"/>
          </p:nvPr>
        </p:nvSpPr>
        <p:spPr/>
        <p:txBody>
          <a:bodyPr/>
          <a:lstStyle/>
          <a:p>
            <a:pPr>
              <a:defRPr/>
            </a:pPr>
            <a:fld id="{7F547B56-6240-4A47-937A-39B4CD6371F4}" type="slidenum">
              <a:rPr lang="en-US" smtClean="0">
                <a:solidFill>
                  <a:prstClr val="black"/>
                </a:solidFill>
              </a:rPr>
              <a:pPr>
                <a:defRPr/>
              </a:pPr>
              <a:t>61</a:t>
            </a:fld>
            <a:endParaRPr lang="en-US">
              <a:solidFill>
                <a:prstClr val="black"/>
              </a:solidFill>
            </a:endParaRPr>
          </a:p>
        </p:txBody>
      </p:sp>
    </p:spTree>
    <p:extLst>
      <p:ext uri="{BB962C8B-B14F-4D97-AF65-F5344CB8AC3E}">
        <p14:creationId xmlns:p14="http://schemas.microsoft.com/office/powerpoint/2010/main" val="2110669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Here’s a closer</a:t>
            </a:r>
            <a:r>
              <a:rPr lang="en-US" baseline="0" dirty="0" smtClean="0">
                <a:latin typeface="Calibri" charset="0"/>
              </a:rPr>
              <a:t> look at a hybrid memory system employing both DRAM and PCM.</a:t>
            </a:r>
          </a:p>
          <a:p>
            <a:pPr>
              <a:spcBef>
                <a:spcPct val="0"/>
              </a:spcBef>
            </a:pPr>
            <a:r>
              <a:rPr lang="en-US" baseline="0" dirty="0" smtClean="0">
                <a:latin typeface="Calibri" charset="0"/>
              </a:rPr>
              <a:t>Typically, the DRAM is used as a small capacity cache, and the PCM is used as a large capacity store.</a:t>
            </a:r>
          </a:p>
          <a:p>
            <a:pPr>
              <a:spcBef>
                <a:spcPct val="0"/>
              </a:spcBef>
            </a:pPr>
            <a:r>
              <a:rPr lang="en-US" baseline="0" dirty="0" smtClean="0">
                <a:latin typeface="Calibri" charset="0"/>
              </a:rPr>
              <a:t>When the processor needs data, it will first look to see if the data is in DRAM. If the data is indeed in DRAM, the processor will retrieve the data from there. If the data is not in DRAM, the processor will retrieve the data from PCM.</a:t>
            </a:r>
          </a:p>
          <a:p>
            <a:pPr>
              <a:spcBef>
                <a:spcPct val="0"/>
              </a:spcBef>
            </a:pPr>
            <a:r>
              <a:rPr lang="en-US" baseline="0" dirty="0" smtClean="0">
                <a:latin typeface="Calibri" charset="0"/>
              </a:rPr>
              <a:t>Both DRAM and PCM are organized into banks that are capable of operating independently. Also, in each bank, there are peripheral circuitries known as the row buffers.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57066" indent="-291179">
              <a:defRPr>
                <a:solidFill>
                  <a:schemeClr val="tx1"/>
                </a:solidFill>
                <a:latin typeface="Calibri" charset="0"/>
                <a:ea typeface="ＭＳ Ｐゴシック" charset="0"/>
              </a:defRPr>
            </a:lvl2pPr>
            <a:lvl3pPr marL="1164717" indent="-232943">
              <a:defRPr>
                <a:solidFill>
                  <a:schemeClr val="tx1"/>
                </a:solidFill>
                <a:latin typeface="Calibri" charset="0"/>
                <a:ea typeface="ＭＳ Ｐゴシック" charset="0"/>
              </a:defRPr>
            </a:lvl3pPr>
            <a:lvl4pPr marL="1630604" indent="-232943">
              <a:defRPr>
                <a:solidFill>
                  <a:schemeClr val="tx1"/>
                </a:solidFill>
                <a:latin typeface="Calibri" charset="0"/>
                <a:ea typeface="ＭＳ Ｐゴシック" charset="0"/>
              </a:defRPr>
            </a:lvl4pPr>
            <a:lvl5pPr marL="2096491" indent="-232943">
              <a:defRPr>
                <a:solidFill>
                  <a:schemeClr val="tx1"/>
                </a:solidFill>
                <a:latin typeface="Calibri" charset="0"/>
                <a:ea typeface="ＭＳ Ｐゴシック" charset="0"/>
              </a:defRPr>
            </a:lvl5pPr>
            <a:lvl6pPr marL="2562377" indent="-232943" fontAlgn="base">
              <a:spcBef>
                <a:spcPct val="0"/>
              </a:spcBef>
              <a:spcAft>
                <a:spcPct val="0"/>
              </a:spcAft>
              <a:defRPr>
                <a:solidFill>
                  <a:schemeClr val="tx1"/>
                </a:solidFill>
                <a:latin typeface="Calibri" charset="0"/>
                <a:ea typeface="ＭＳ Ｐゴシック" charset="0"/>
              </a:defRPr>
            </a:lvl6pPr>
            <a:lvl7pPr marL="3028264" indent="-232943" fontAlgn="base">
              <a:spcBef>
                <a:spcPct val="0"/>
              </a:spcBef>
              <a:spcAft>
                <a:spcPct val="0"/>
              </a:spcAft>
              <a:defRPr>
                <a:solidFill>
                  <a:schemeClr val="tx1"/>
                </a:solidFill>
                <a:latin typeface="Calibri" charset="0"/>
                <a:ea typeface="ＭＳ Ｐゴシック" charset="0"/>
              </a:defRPr>
            </a:lvl7pPr>
            <a:lvl8pPr marL="3494151" indent="-232943" fontAlgn="base">
              <a:spcBef>
                <a:spcPct val="0"/>
              </a:spcBef>
              <a:spcAft>
                <a:spcPct val="0"/>
              </a:spcAft>
              <a:defRPr>
                <a:solidFill>
                  <a:schemeClr val="tx1"/>
                </a:solidFill>
                <a:latin typeface="Calibri" charset="0"/>
                <a:ea typeface="ＭＳ Ｐゴシック" charset="0"/>
              </a:defRPr>
            </a:lvl8pPr>
            <a:lvl9pPr marL="3960038" indent="-232943" fontAlgn="base">
              <a:spcBef>
                <a:spcPct val="0"/>
              </a:spcBef>
              <a:spcAft>
                <a:spcPct val="0"/>
              </a:spcAft>
              <a:defRPr>
                <a:solidFill>
                  <a:schemeClr val="tx1"/>
                </a:solidFill>
                <a:latin typeface="Calibri" charset="0"/>
                <a:ea typeface="ＭＳ Ｐゴシック" charset="0"/>
              </a:defRPr>
            </a:lvl9pPr>
          </a:lstStyle>
          <a:p>
            <a:fld id="{503D771D-9800-EC44-80A5-B78A82B9E05F}" type="slidenum">
              <a:rPr lang="en-US">
                <a:solidFill>
                  <a:prstClr val="black"/>
                </a:solidFill>
              </a:rPr>
              <a:pPr/>
              <a:t>62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3.xml"/><Relationship Id="rId2" Type="http://schemas.openxmlformats.org/officeDocument/2006/relationships/image" Target="../media/image1.png"/></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1792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237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7819015"/>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70129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781384"/>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63961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88303"/>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5740747"/>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0002243"/>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0041058"/>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1577067"/>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985046358"/>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26175201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31659904"/>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166410348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03697392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1340928429"/>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830510588"/>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314006203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304511484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2791554704"/>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1904500668"/>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954397349"/>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ChangeArrowheads="1"/>
          </p:cNvSpPr>
          <p:nvPr userDrawn="1"/>
        </p:nvSpPr>
        <p:spPr bwMode="auto">
          <a:xfrm>
            <a:off x="457200" y="1123950"/>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5" name="Freeform 7"/>
          <p:cNvSpPr>
            <a:spLocks noChangeArrowheads="1"/>
          </p:cNvSpPr>
          <p:nvPr userDrawn="1"/>
        </p:nvSpPr>
        <p:spPr bwMode="auto">
          <a:xfrm flipH="1" flipV="1">
            <a:off x="439738" y="2030413"/>
            <a:ext cx="82296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defTabSz="457200" fontAlgn="base">
              <a:spcBef>
                <a:spcPct val="0"/>
              </a:spcBef>
              <a:spcAft>
                <a:spcPct val="0"/>
              </a:spcAft>
            </a:pPr>
            <a:endParaRPr lang="en-US">
              <a:solidFill>
                <a:prstClr val="black"/>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1303337"/>
            <a:ext cx="7772400" cy="1470025"/>
          </a:xfrm>
        </p:spPr>
        <p:txBody>
          <a:bodyPr/>
          <a:lstStyle>
            <a:lvl1pPr>
              <a:defRPr>
                <a:solidFill>
                  <a:srgbClr val="008000"/>
                </a:solidFill>
                <a:latin typeface="Times"/>
                <a:cs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10017"/>
            <a:ext cx="6400800" cy="2228783"/>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4325BA5A-0C7E-0E47-AAD1-834DC09CEE71}"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EED065CC-5CB7-1643-AA5A-DAE2BF11A34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2140237"/>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1300163"/>
            <a:ext cx="8229600" cy="1587"/>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l">
              <a:defRPr>
                <a:solidFill>
                  <a:srgbClr val="008000"/>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8F38B2D-C142-8E4D-BB16-E265621A6145}"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C939C16-5B41-F042-929B-C66C497D1AE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564823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E3B05B-CB03-C648-BB9E-4C7442322920}"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09F060B9-6451-1E41-8E8F-56AD61D4849C}"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694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138DA8-CF27-304E-8482-1399D4A5CA7D}"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B53F6C15-E818-6441-A5C6-104874361467}"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94643549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8C3CFA-1326-1A49-8F6E-B193261C6978}"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451019FE-EFC2-8A4B-888F-BF3C8C82B2F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548009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F64C0E-82B9-ED47-BA46-8629A4D5FB01}"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2B5EEBF2-AC42-FE4E-A86B-4688B4B613F9}"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04254629"/>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EF05CF-1B34-134E-AE7C-A15FAEDBB725}"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CEEE6B6E-057C-AD41-8B5B-C9D2BFE96164}"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81411"/>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67CE8-EBA1-0F45-A85A-ECC21B891591}"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1942CE9-9032-A644-9D70-9ED653CFEA78}"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6540116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65225F-0256-2E4A-A293-0ED9A2EED1FA}"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F0A3978-025E-4D4E-AEA2-D46532F764DB}"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0154810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B6ED78-0DC9-8942-B96C-695E7CB163A6}"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215FA89-537B-E34B-8F83-419EAC19CA41}"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1775229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0F659A-3D86-754F-BBC3-811CD5A704DC}" type="datetime1">
              <a:rPr lang="en-US">
                <a:solidFill>
                  <a:prstClr val="black">
                    <a:tint val="75000"/>
                  </a:prstClr>
                </a:solidFill>
                <a:latin typeface="Calibri"/>
              </a:rPr>
              <a:pPr>
                <a:def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D669826-498D-0D4E-B6FD-7530EF0F8133}"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8257844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F0FB4-93F8-7041-9B58-57B3DE8AF9EE}"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86043449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DCE4-4493-7D46-AA9E-037878F39054}"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1717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6FD4AA-D5CE-4A4B-8FDA-27D7DFD1B7FB}"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4623523"/>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7C548-8441-A34B-8E12-1E546B54B19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3473109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5DAC9F-AAF5-A048-9DDE-921038407E07}"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36952903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7A164-B94A-B144-9ED1-6AB5E03055DD}"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743376221"/>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A42E8-FCD6-F146-8E5D-1A16FA946820}"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36581842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1BFF3-12AA-5C48-A667-51BADC8E0021}"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48867261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8675CE-ADAA-664C-88EB-1F573D8828B5}"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0061453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888EA5-3453-EC42-BBB6-30331D56BB4A}"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4022364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A1619-BD34-FC4C-B5B7-66A68ED1C5C2}" type="datetime1">
              <a:rPr lang="en-US" smtClean="0">
                <a:solidFill>
                  <a:prstClr val="black">
                    <a:tint val="75000"/>
                  </a:prstClr>
                </a:solidFill>
                <a:latin typeface="Calibri"/>
              </a:rPr>
              <a:pPr/>
              <a:t>9/21/13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8804F6-1EC8-4F45-958E-1A743EB9638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533186662"/>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3762998916"/>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303915990"/>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2865454793"/>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39488285"/>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2969740158"/>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18035964"/>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241027740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2996386476"/>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180378232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633716345"/>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42115552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993033802"/>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32737448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EE72C9BE-E5F4-4C4D-A2E6-8C0248ACC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0649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798391"/>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1BF67AA-AE81-C945-8601-06951EFA2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980867"/>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CC518F6D-66A9-7548-8FEA-3AAEA8ABA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9094014"/>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DB0DABC3-D591-1741-A3C4-2DCAC7BE9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88422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4240C5D0-DE20-F44C-9199-26925A0CD7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8975977"/>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394E95E8-6B2D-E046-9715-7EB4F7541B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292958"/>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C178BC5-7996-F840-84FA-40F1399D13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22533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298E289-7A6A-0649-AE32-846A55D9B9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235124"/>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1855882-CF79-A248-88C2-2F45B3B2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591440"/>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5FE53D0-0C84-884F-9305-71FBD63281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378286"/>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3A4E8666-F172-8746-A4D3-B4623EB79F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88180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61163" cy="893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1430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848100"/>
            <a:ext cx="4040188"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619633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BC0420-7044-5C4F-9331-1FA825BD382A}" type="slidenum">
              <a:rPr lang="en-US"/>
              <a:pPr>
                <a:defRPr/>
              </a:pPr>
              <a:t>‹#›</a:t>
            </a:fld>
            <a:endParaRPr lang="en-US"/>
          </a:p>
        </p:txBody>
      </p:sp>
    </p:spTree>
    <p:extLst>
      <p:ext uri="{BB962C8B-B14F-4D97-AF65-F5344CB8AC3E}">
        <p14:creationId xmlns:p14="http://schemas.microsoft.com/office/powerpoint/2010/main" val="120945378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4241587296"/>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B66687-04FD-604F-BA40-37ECD87445B9}" type="slidenum">
              <a:rPr lang="en-US"/>
              <a:pPr>
                <a:defRPr/>
              </a:pPr>
              <a:t>‹#›</a:t>
            </a:fld>
            <a:endParaRPr lang="en-US"/>
          </a:p>
        </p:txBody>
      </p:sp>
    </p:spTree>
    <p:extLst>
      <p:ext uri="{BB962C8B-B14F-4D97-AF65-F5344CB8AC3E}">
        <p14:creationId xmlns:p14="http://schemas.microsoft.com/office/powerpoint/2010/main" val="1867895140"/>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6FF26340-CDE4-4E4A-9420-2A87E5020C2F}" type="slidenum">
              <a:rPr lang="en-US"/>
              <a:pPr>
                <a:defRPr/>
              </a:pPr>
              <a:t>‹#›</a:t>
            </a:fld>
            <a:endParaRPr lang="en-US"/>
          </a:p>
        </p:txBody>
      </p:sp>
    </p:spTree>
    <p:extLst>
      <p:ext uri="{BB962C8B-B14F-4D97-AF65-F5344CB8AC3E}">
        <p14:creationId xmlns:p14="http://schemas.microsoft.com/office/powerpoint/2010/main" val="988221880"/>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ED05617-4048-E541-B735-1995563B32A1}" type="slidenum">
              <a:rPr lang="en-US"/>
              <a:pPr/>
              <a:t>‹#›</a:t>
            </a:fld>
            <a:endParaRPr lang="en-US"/>
          </a:p>
        </p:txBody>
      </p:sp>
    </p:spTree>
    <p:extLst>
      <p:ext uri="{BB962C8B-B14F-4D97-AF65-F5344CB8AC3E}">
        <p14:creationId xmlns:p14="http://schemas.microsoft.com/office/powerpoint/2010/main" val="421748628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071BFAB-071F-6E4B-982F-C269CBF3E12F}" type="slidenum">
              <a:rPr lang="en-US"/>
              <a:pPr/>
              <a:t>‹#›</a:t>
            </a:fld>
            <a:endParaRPr lang="en-US"/>
          </a:p>
        </p:txBody>
      </p:sp>
    </p:spTree>
    <p:extLst>
      <p:ext uri="{BB962C8B-B14F-4D97-AF65-F5344CB8AC3E}">
        <p14:creationId xmlns:p14="http://schemas.microsoft.com/office/powerpoint/2010/main" val="3346933265"/>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6B1CC2FC-F970-8549-8DB4-E994EDA5E0F3}" type="slidenum">
              <a:rPr lang="en-US"/>
              <a:pPr/>
              <a:t>‹#›</a:t>
            </a:fld>
            <a:endParaRPr lang="en-US"/>
          </a:p>
        </p:txBody>
      </p:sp>
    </p:spTree>
    <p:extLst>
      <p:ext uri="{BB962C8B-B14F-4D97-AF65-F5344CB8AC3E}">
        <p14:creationId xmlns:p14="http://schemas.microsoft.com/office/powerpoint/2010/main" val="3504996212"/>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7FB6D97-2740-9E4E-93D3-D9290843580C}" type="slidenum">
              <a:rPr lang="en-US"/>
              <a:pPr/>
              <a:t>‹#›</a:t>
            </a:fld>
            <a:endParaRPr lang="en-US"/>
          </a:p>
        </p:txBody>
      </p:sp>
    </p:spTree>
    <p:extLst>
      <p:ext uri="{BB962C8B-B14F-4D97-AF65-F5344CB8AC3E}">
        <p14:creationId xmlns:p14="http://schemas.microsoft.com/office/powerpoint/2010/main" val="3127133028"/>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52067C18-50E6-2C4C-BCCC-2D24B1511EB9}" type="slidenum">
              <a:rPr lang="en-US"/>
              <a:pPr/>
              <a:t>‹#›</a:t>
            </a:fld>
            <a:endParaRPr lang="en-US"/>
          </a:p>
        </p:txBody>
      </p:sp>
    </p:spTree>
    <p:extLst>
      <p:ext uri="{BB962C8B-B14F-4D97-AF65-F5344CB8AC3E}">
        <p14:creationId xmlns:p14="http://schemas.microsoft.com/office/powerpoint/2010/main" val="3029603918"/>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0E9939B9-ADFB-5749-A3F1-53955916A4EC}" type="slidenum">
              <a:rPr lang="en-US"/>
              <a:pPr/>
              <a:t>‹#›</a:t>
            </a:fld>
            <a:endParaRPr lang="en-US"/>
          </a:p>
        </p:txBody>
      </p:sp>
    </p:spTree>
    <p:extLst>
      <p:ext uri="{BB962C8B-B14F-4D97-AF65-F5344CB8AC3E}">
        <p14:creationId xmlns:p14="http://schemas.microsoft.com/office/powerpoint/2010/main" val="918935472"/>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BAFFF9A-DBE9-0C4B-B35E-A40E73CCD597}" type="slidenum">
              <a:rPr lang="en-US"/>
              <a:pPr/>
              <a:t>‹#›</a:t>
            </a:fld>
            <a:endParaRPr lang="en-US"/>
          </a:p>
        </p:txBody>
      </p:sp>
    </p:spTree>
    <p:extLst>
      <p:ext uri="{BB962C8B-B14F-4D97-AF65-F5344CB8AC3E}">
        <p14:creationId xmlns:p14="http://schemas.microsoft.com/office/powerpoint/2010/main" val="2910349610"/>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0AA58B7-AD00-6940-92F3-EB28890B489B}" type="slidenum">
              <a:rPr lang="en-US"/>
              <a:pPr/>
              <a:t>‹#›</a:t>
            </a:fld>
            <a:endParaRPr lang="en-US"/>
          </a:p>
        </p:txBody>
      </p:sp>
    </p:spTree>
    <p:extLst>
      <p:ext uri="{BB962C8B-B14F-4D97-AF65-F5344CB8AC3E}">
        <p14:creationId xmlns:p14="http://schemas.microsoft.com/office/powerpoint/2010/main" val="1820205486"/>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145D94A0-67DC-F548-9CAC-C575E86338FC}" type="slidenum">
              <a:rPr lang="en-US"/>
              <a:pPr/>
              <a:t>‹#›</a:t>
            </a:fld>
            <a:endParaRPr lang="en-US"/>
          </a:p>
        </p:txBody>
      </p:sp>
    </p:spTree>
    <p:extLst>
      <p:ext uri="{BB962C8B-B14F-4D97-AF65-F5344CB8AC3E}">
        <p14:creationId xmlns:p14="http://schemas.microsoft.com/office/powerpoint/2010/main" val="3589029674"/>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AFE5AF8-8609-E243-8344-3F787E2B3A5A}" type="slidenum">
              <a:rPr lang="en-US"/>
              <a:pPr/>
              <a:t>‹#›</a:t>
            </a:fld>
            <a:endParaRPr lang="en-US"/>
          </a:p>
        </p:txBody>
      </p:sp>
    </p:spTree>
    <p:extLst>
      <p:ext uri="{BB962C8B-B14F-4D97-AF65-F5344CB8AC3E}">
        <p14:creationId xmlns:p14="http://schemas.microsoft.com/office/powerpoint/2010/main" val="2062195504"/>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6052430-AF50-344A-BAB4-F64D2947B0CB}" type="slidenum">
              <a:rPr lang="en-US"/>
              <a:pPr/>
              <a:t>‹#›</a:t>
            </a:fld>
            <a:endParaRPr lang="en-US"/>
          </a:p>
        </p:txBody>
      </p:sp>
    </p:spTree>
    <p:extLst>
      <p:ext uri="{BB962C8B-B14F-4D97-AF65-F5344CB8AC3E}">
        <p14:creationId xmlns:p14="http://schemas.microsoft.com/office/powerpoint/2010/main" val="57457104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028206C6-F6EB-404A-BED2-BFE02C53A95C}" type="slidenum">
              <a:rPr lang="en-US"/>
              <a:pPr/>
              <a:t>‹#›</a:t>
            </a:fld>
            <a:endParaRPr lang="en-US"/>
          </a:p>
        </p:txBody>
      </p:sp>
    </p:spTree>
    <p:extLst>
      <p:ext uri="{BB962C8B-B14F-4D97-AF65-F5344CB8AC3E}">
        <p14:creationId xmlns:p14="http://schemas.microsoft.com/office/powerpoint/2010/main" val="64102461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theme" Target="../theme/theme16.xml"/><Relationship Id="rId13"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9.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69.xml"/><Relationship Id="rId2" Type="http://schemas.openxmlformats.org/officeDocument/2006/relationships/slideLayout" Target="../slideLayouts/slideLayout170.xml"/><Relationship Id="rId3" Type="http://schemas.openxmlformats.org/officeDocument/2006/relationships/slideLayout" Target="../slideLayouts/slideLayout171.xml"/><Relationship Id="rId4" Type="http://schemas.openxmlformats.org/officeDocument/2006/relationships/slideLayout" Target="../slideLayouts/slideLayout172.xml"/><Relationship Id="rId5" Type="http://schemas.openxmlformats.org/officeDocument/2006/relationships/slideLayout" Target="../slideLayouts/slideLayout173.xml"/><Relationship Id="rId6" Type="http://schemas.openxmlformats.org/officeDocument/2006/relationships/slideLayout" Target="../slideLayouts/slideLayout174.xml"/><Relationship Id="rId7" Type="http://schemas.openxmlformats.org/officeDocument/2006/relationships/slideLayout" Target="../slideLayouts/slideLayout175.xml"/><Relationship Id="rId8" Type="http://schemas.openxmlformats.org/officeDocument/2006/relationships/slideLayout" Target="../slideLayouts/slideLayout176.xml"/><Relationship Id="rId9" Type="http://schemas.openxmlformats.org/officeDocument/2006/relationships/slideLayout" Target="../slideLayouts/slideLayout177.xml"/><Relationship Id="rId10" Type="http://schemas.openxmlformats.org/officeDocument/2006/relationships/slideLayout" Target="../slideLayouts/slideLayout178.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0.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0.xml"/><Relationship Id="rId2" Type="http://schemas.openxmlformats.org/officeDocument/2006/relationships/slideLayout" Target="../slideLayouts/slideLayout181.xml"/><Relationship Id="rId3" Type="http://schemas.openxmlformats.org/officeDocument/2006/relationships/slideLayout" Target="../slideLayouts/slideLayout182.xml"/><Relationship Id="rId4" Type="http://schemas.openxmlformats.org/officeDocument/2006/relationships/slideLayout" Target="../slideLayouts/slideLayout183.xml"/><Relationship Id="rId5" Type="http://schemas.openxmlformats.org/officeDocument/2006/relationships/slideLayout" Target="../slideLayouts/slideLayout184.xml"/><Relationship Id="rId6" Type="http://schemas.openxmlformats.org/officeDocument/2006/relationships/slideLayout" Target="../slideLayouts/slideLayout185.xml"/><Relationship Id="rId7" Type="http://schemas.openxmlformats.org/officeDocument/2006/relationships/slideLayout" Target="../slideLayouts/slideLayout186.xml"/><Relationship Id="rId8" Type="http://schemas.openxmlformats.org/officeDocument/2006/relationships/slideLayout" Target="../slideLayouts/slideLayout187.xml"/><Relationship Id="rId9" Type="http://schemas.openxmlformats.org/officeDocument/2006/relationships/slideLayout" Target="../slideLayouts/slideLayout188.xml"/><Relationship Id="rId10" Type="http://schemas.openxmlformats.org/officeDocument/2006/relationships/slideLayout" Target="../slideLayouts/slideLayout189.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1.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1.xml"/><Relationship Id="rId2" Type="http://schemas.openxmlformats.org/officeDocument/2006/relationships/slideLayout" Target="../slideLayouts/slideLayout192.xml"/><Relationship Id="rId3" Type="http://schemas.openxmlformats.org/officeDocument/2006/relationships/slideLayout" Target="../slideLayouts/slideLayout193.xml"/><Relationship Id="rId4" Type="http://schemas.openxmlformats.org/officeDocument/2006/relationships/slideLayout" Target="../slideLayouts/slideLayout194.xml"/><Relationship Id="rId5" Type="http://schemas.openxmlformats.org/officeDocument/2006/relationships/slideLayout" Target="../slideLayouts/slideLayout195.xml"/><Relationship Id="rId6" Type="http://schemas.openxmlformats.org/officeDocument/2006/relationships/slideLayout" Target="../slideLayouts/slideLayout196.xml"/><Relationship Id="rId7" Type="http://schemas.openxmlformats.org/officeDocument/2006/relationships/slideLayout" Target="../slideLayouts/slideLayout197.xml"/><Relationship Id="rId8" Type="http://schemas.openxmlformats.org/officeDocument/2006/relationships/slideLayout" Target="../slideLayouts/slideLayout198.xml"/><Relationship Id="rId9" Type="http://schemas.openxmlformats.org/officeDocument/2006/relationships/slideLayout" Target="../slideLayouts/slideLayout199.xml"/><Relationship Id="rId10"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2.xml"/><Relationship Id="rId12" Type="http://schemas.openxmlformats.org/officeDocument/2006/relationships/theme" Target="../theme/theme20.xml"/><Relationship Id="rId13" Type="http://schemas.openxmlformats.org/officeDocument/2006/relationships/image" Target="../media/image1.png"/><Relationship Id="rId1" Type="http://schemas.openxmlformats.org/officeDocument/2006/relationships/slideLayout" Target="../slideLayouts/slideLayout202.xml"/><Relationship Id="rId2" Type="http://schemas.openxmlformats.org/officeDocument/2006/relationships/slideLayout" Target="../slideLayouts/slideLayout203.xml"/><Relationship Id="rId3" Type="http://schemas.openxmlformats.org/officeDocument/2006/relationships/slideLayout" Target="../slideLayouts/slideLayout204.xml"/><Relationship Id="rId4" Type="http://schemas.openxmlformats.org/officeDocument/2006/relationships/slideLayout" Target="../slideLayouts/slideLayout205.xml"/><Relationship Id="rId5" Type="http://schemas.openxmlformats.org/officeDocument/2006/relationships/slideLayout" Target="../slideLayouts/slideLayout206.xml"/><Relationship Id="rId6" Type="http://schemas.openxmlformats.org/officeDocument/2006/relationships/slideLayout" Target="../slideLayouts/slideLayout207.xml"/><Relationship Id="rId7" Type="http://schemas.openxmlformats.org/officeDocument/2006/relationships/slideLayout" Target="../slideLayouts/slideLayout208.xml"/><Relationship Id="rId8" Type="http://schemas.openxmlformats.org/officeDocument/2006/relationships/slideLayout" Target="../slideLayouts/slideLayout209.xml"/><Relationship Id="rId9" Type="http://schemas.openxmlformats.org/officeDocument/2006/relationships/slideLayout" Target="../slideLayouts/slideLayout210.xml"/><Relationship Id="rId10" Type="http://schemas.openxmlformats.org/officeDocument/2006/relationships/slideLayout" Target="../slideLayouts/slideLayout211.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3.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3.xml"/><Relationship Id="rId2" Type="http://schemas.openxmlformats.org/officeDocument/2006/relationships/slideLayout" Target="../slideLayouts/slideLayout214.xml"/><Relationship Id="rId3" Type="http://schemas.openxmlformats.org/officeDocument/2006/relationships/slideLayout" Target="../slideLayouts/slideLayout215.xml"/><Relationship Id="rId4" Type="http://schemas.openxmlformats.org/officeDocument/2006/relationships/slideLayout" Target="../slideLayouts/slideLayout216.xml"/><Relationship Id="rId5" Type="http://schemas.openxmlformats.org/officeDocument/2006/relationships/slideLayout" Target="../slideLayouts/slideLayout217.xml"/><Relationship Id="rId6" Type="http://schemas.openxmlformats.org/officeDocument/2006/relationships/slideLayout" Target="../slideLayouts/slideLayout218.xml"/><Relationship Id="rId7" Type="http://schemas.openxmlformats.org/officeDocument/2006/relationships/slideLayout" Target="../slideLayouts/slideLayout219.xml"/><Relationship Id="rId8" Type="http://schemas.openxmlformats.org/officeDocument/2006/relationships/slideLayout" Target="../slideLayouts/slideLayout220.xml"/><Relationship Id="rId9" Type="http://schemas.openxmlformats.org/officeDocument/2006/relationships/slideLayout" Target="../slideLayouts/slideLayout221.xml"/><Relationship Id="rId10" Type="http://schemas.openxmlformats.org/officeDocument/2006/relationships/slideLayout" Target="../slideLayouts/slideLayout222.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4.xml"/><Relationship Id="rId12" Type="http://schemas.openxmlformats.org/officeDocument/2006/relationships/theme" Target="../theme/theme22.xml"/><Relationship Id="rId13" Type="http://schemas.openxmlformats.org/officeDocument/2006/relationships/image" Target="../media/image1.png"/><Relationship Id="rId1" Type="http://schemas.openxmlformats.org/officeDocument/2006/relationships/slideLayout" Target="../slideLayouts/slideLayout224.xml"/><Relationship Id="rId2" Type="http://schemas.openxmlformats.org/officeDocument/2006/relationships/slideLayout" Target="../slideLayouts/slideLayout225.xml"/><Relationship Id="rId3" Type="http://schemas.openxmlformats.org/officeDocument/2006/relationships/slideLayout" Target="../slideLayouts/slideLayout226.xml"/><Relationship Id="rId4" Type="http://schemas.openxmlformats.org/officeDocument/2006/relationships/slideLayout" Target="../slideLayouts/slideLayout227.xml"/><Relationship Id="rId5" Type="http://schemas.openxmlformats.org/officeDocument/2006/relationships/slideLayout" Target="../slideLayouts/slideLayout228.xml"/><Relationship Id="rId6" Type="http://schemas.openxmlformats.org/officeDocument/2006/relationships/slideLayout" Target="../slideLayouts/slideLayout229.xml"/><Relationship Id="rId7" Type="http://schemas.openxmlformats.org/officeDocument/2006/relationships/slideLayout" Target="../slideLayouts/slideLayout230.xml"/><Relationship Id="rId8" Type="http://schemas.openxmlformats.org/officeDocument/2006/relationships/slideLayout" Target="../slideLayouts/slideLayout231.xml"/><Relationship Id="rId9" Type="http://schemas.openxmlformats.org/officeDocument/2006/relationships/slideLayout" Target="../slideLayouts/slideLayout232.xml"/><Relationship Id="rId10" Type="http://schemas.openxmlformats.org/officeDocument/2006/relationships/slideLayout" Target="../slideLayouts/slideLayout233.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5.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5.xml"/><Relationship Id="rId2" Type="http://schemas.openxmlformats.org/officeDocument/2006/relationships/slideLayout" Target="../slideLayouts/slideLayout236.xml"/><Relationship Id="rId3" Type="http://schemas.openxmlformats.org/officeDocument/2006/relationships/slideLayout" Target="../slideLayouts/slideLayout237.xml"/><Relationship Id="rId4" Type="http://schemas.openxmlformats.org/officeDocument/2006/relationships/slideLayout" Target="../slideLayouts/slideLayout238.xml"/><Relationship Id="rId5" Type="http://schemas.openxmlformats.org/officeDocument/2006/relationships/slideLayout" Target="../slideLayouts/slideLayout239.xml"/><Relationship Id="rId6" Type="http://schemas.openxmlformats.org/officeDocument/2006/relationships/slideLayout" Target="../slideLayouts/slideLayout240.xml"/><Relationship Id="rId7" Type="http://schemas.openxmlformats.org/officeDocument/2006/relationships/slideLayout" Target="../slideLayouts/slideLayout241.xml"/><Relationship Id="rId8" Type="http://schemas.openxmlformats.org/officeDocument/2006/relationships/slideLayout" Target="../slideLayouts/slideLayout242.xml"/><Relationship Id="rId9" Type="http://schemas.openxmlformats.org/officeDocument/2006/relationships/slideLayout" Target="../slideLayouts/slideLayout243.xml"/><Relationship Id="rId10" Type="http://schemas.openxmlformats.org/officeDocument/2006/relationships/slideLayout" Target="../slideLayouts/slideLayout244.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6.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6.xml"/><Relationship Id="rId2" Type="http://schemas.openxmlformats.org/officeDocument/2006/relationships/slideLayout" Target="../slideLayouts/slideLayout247.xml"/><Relationship Id="rId3" Type="http://schemas.openxmlformats.org/officeDocument/2006/relationships/slideLayout" Target="../slideLayouts/slideLayout248.xml"/><Relationship Id="rId4" Type="http://schemas.openxmlformats.org/officeDocument/2006/relationships/slideLayout" Target="../slideLayouts/slideLayout249.xml"/><Relationship Id="rId5" Type="http://schemas.openxmlformats.org/officeDocument/2006/relationships/slideLayout" Target="../slideLayouts/slideLayout250.xml"/><Relationship Id="rId6" Type="http://schemas.openxmlformats.org/officeDocument/2006/relationships/slideLayout" Target="../slideLayouts/slideLayout251.xml"/><Relationship Id="rId7" Type="http://schemas.openxmlformats.org/officeDocument/2006/relationships/slideLayout" Target="../slideLayouts/slideLayout252.xml"/><Relationship Id="rId8" Type="http://schemas.openxmlformats.org/officeDocument/2006/relationships/slideLayout" Target="../slideLayouts/slideLayout253.xml"/><Relationship Id="rId9" Type="http://schemas.openxmlformats.org/officeDocument/2006/relationships/slideLayout" Target="../slideLayouts/slideLayout254.xml"/><Relationship Id="rId10" Type="http://schemas.openxmlformats.org/officeDocument/2006/relationships/slideLayout" Target="../slideLayouts/slideLayout255.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7.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7.xml"/><Relationship Id="rId2" Type="http://schemas.openxmlformats.org/officeDocument/2006/relationships/slideLayout" Target="../slideLayouts/slideLayout258.xml"/><Relationship Id="rId3" Type="http://schemas.openxmlformats.org/officeDocument/2006/relationships/slideLayout" Target="../slideLayouts/slideLayout259.xml"/><Relationship Id="rId4" Type="http://schemas.openxmlformats.org/officeDocument/2006/relationships/slideLayout" Target="../slideLayouts/slideLayout260.xml"/><Relationship Id="rId5" Type="http://schemas.openxmlformats.org/officeDocument/2006/relationships/slideLayout" Target="../slideLayouts/slideLayout261.xml"/><Relationship Id="rId6" Type="http://schemas.openxmlformats.org/officeDocument/2006/relationships/slideLayout" Target="../slideLayouts/slideLayout262.xml"/><Relationship Id="rId7" Type="http://schemas.openxmlformats.org/officeDocument/2006/relationships/slideLayout" Target="../slideLayouts/slideLayout263.xml"/><Relationship Id="rId8" Type="http://schemas.openxmlformats.org/officeDocument/2006/relationships/slideLayout" Target="../slideLayouts/slideLayout264.xml"/><Relationship Id="rId9" Type="http://schemas.openxmlformats.org/officeDocument/2006/relationships/slideLayout" Target="../slideLayouts/slideLayout265.xml"/><Relationship Id="rId10" Type="http://schemas.openxmlformats.org/officeDocument/2006/relationships/slideLayout" Target="../slideLayouts/slideLayout266.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78.xml"/><Relationship Id="rId12" Type="http://schemas.openxmlformats.org/officeDocument/2006/relationships/theme" Target="../theme/theme26.xml"/><Relationship Id="rId13" Type="http://schemas.openxmlformats.org/officeDocument/2006/relationships/image" Target="../media/image1.png"/><Relationship Id="rId1" Type="http://schemas.openxmlformats.org/officeDocument/2006/relationships/slideLayout" Target="../slideLayouts/slideLayout268.xml"/><Relationship Id="rId2" Type="http://schemas.openxmlformats.org/officeDocument/2006/relationships/slideLayout" Target="../slideLayouts/slideLayout269.xml"/><Relationship Id="rId3" Type="http://schemas.openxmlformats.org/officeDocument/2006/relationships/slideLayout" Target="../slideLayouts/slideLayout270.xml"/><Relationship Id="rId4" Type="http://schemas.openxmlformats.org/officeDocument/2006/relationships/slideLayout" Target="../slideLayouts/slideLayout271.xml"/><Relationship Id="rId5" Type="http://schemas.openxmlformats.org/officeDocument/2006/relationships/slideLayout" Target="../slideLayouts/slideLayout272.xml"/><Relationship Id="rId6" Type="http://schemas.openxmlformats.org/officeDocument/2006/relationships/slideLayout" Target="../slideLayouts/slideLayout273.xml"/><Relationship Id="rId7" Type="http://schemas.openxmlformats.org/officeDocument/2006/relationships/slideLayout" Target="../slideLayouts/slideLayout274.xml"/><Relationship Id="rId8" Type="http://schemas.openxmlformats.org/officeDocument/2006/relationships/slideLayout" Target="../slideLayouts/slideLayout275.xml"/><Relationship Id="rId9" Type="http://schemas.openxmlformats.org/officeDocument/2006/relationships/slideLayout" Target="../slideLayouts/slideLayout276.xml"/><Relationship Id="rId10" Type="http://schemas.openxmlformats.org/officeDocument/2006/relationships/slideLayout" Target="../slideLayouts/slideLayout277.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89.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79.xml"/><Relationship Id="rId2" Type="http://schemas.openxmlformats.org/officeDocument/2006/relationships/slideLayout" Target="../slideLayouts/slideLayout280.xml"/><Relationship Id="rId3" Type="http://schemas.openxmlformats.org/officeDocument/2006/relationships/slideLayout" Target="../slideLayouts/slideLayout281.xml"/><Relationship Id="rId4" Type="http://schemas.openxmlformats.org/officeDocument/2006/relationships/slideLayout" Target="../slideLayouts/slideLayout282.xml"/><Relationship Id="rId5" Type="http://schemas.openxmlformats.org/officeDocument/2006/relationships/slideLayout" Target="../slideLayouts/slideLayout283.xml"/><Relationship Id="rId6" Type="http://schemas.openxmlformats.org/officeDocument/2006/relationships/slideLayout" Target="../slideLayouts/slideLayout284.xml"/><Relationship Id="rId7" Type="http://schemas.openxmlformats.org/officeDocument/2006/relationships/slideLayout" Target="../slideLayouts/slideLayout285.xml"/><Relationship Id="rId8" Type="http://schemas.openxmlformats.org/officeDocument/2006/relationships/slideLayout" Target="../slideLayouts/slideLayout286.xml"/><Relationship Id="rId9" Type="http://schemas.openxmlformats.org/officeDocument/2006/relationships/slideLayout" Target="../slideLayouts/slideLayout287.xml"/><Relationship Id="rId10" Type="http://schemas.openxmlformats.org/officeDocument/2006/relationships/slideLayout" Target="../slideLayouts/slideLayout288.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0.xml"/><Relationship Id="rId12" Type="http://schemas.openxmlformats.org/officeDocument/2006/relationships/theme" Target="../theme/theme28.xml"/><Relationship Id="rId1" Type="http://schemas.openxmlformats.org/officeDocument/2006/relationships/slideLayout" Target="../slideLayouts/slideLayout290.xml"/><Relationship Id="rId2" Type="http://schemas.openxmlformats.org/officeDocument/2006/relationships/slideLayout" Target="../slideLayouts/slideLayout291.xml"/><Relationship Id="rId3" Type="http://schemas.openxmlformats.org/officeDocument/2006/relationships/slideLayout" Target="../slideLayouts/slideLayout292.xml"/><Relationship Id="rId4" Type="http://schemas.openxmlformats.org/officeDocument/2006/relationships/slideLayout" Target="../slideLayouts/slideLayout293.xml"/><Relationship Id="rId5" Type="http://schemas.openxmlformats.org/officeDocument/2006/relationships/slideLayout" Target="../slideLayouts/slideLayout294.xml"/><Relationship Id="rId6" Type="http://schemas.openxmlformats.org/officeDocument/2006/relationships/slideLayout" Target="../slideLayouts/slideLayout295.xml"/><Relationship Id="rId7" Type="http://schemas.openxmlformats.org/officeDocument/2006/relationships/slideLayout" Target="../slideLayouts/slideLayout296.xml"/><Relationship Id="rId8" Type="http://schemas.openxmlformats.org/officeDocument/2006/relationships/slideLayout" Target="../slideLayouts/slideLayout297.xml"/><Relationship Id="rId9" Type="http://schemas.openxmlformats.org/officeDocument/2006/relationships/slideLayout" Target="../slideLayouts/slideLayout298.xml"/><Relationship Id="rId10" Type="http://schemas.openxmlformats.org/officeDocument/2006/relationships/slideLayout" Target="../slideLayouts/slideLayout299.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1.xml"/><Relationship Id="rId12" Type="http://schemas.openxmlformats.org/officeDocument/2006/relationships/theme" Target="../theme/theme29.xml"/><Relationship Id="rId1" Type="http://schemas.openxmlformats.org/officeDocument/2006/relationships/slideLayout" Target="../slideLayouts/slideLayout301.xml"/><Relationship Id="rId2" Type="http://schemas.openxmlformats.org/officeDocument/2006/relationships/slideLayout" Target="../slideLayouts/slideLayout302.xml"/><Relationship Id="rId3" Type="http://schemas.openxmlformats.org/officeDocument/2006/relationships/slideLayout" Target="../slideLayouts/slideLayout303.xml"/><Relationship Id="rId4" Type="http://schemas.openxmlformats.org/officeDocument/2006/relationships/slideLayout" Target="../slideLayouts/slideLayout304.xml"/><Relationship Id="rId5" Type="http://schemas.openxmlformats.org/officeDocument/2006/relationships/slideLayout" Target="../slideLayouts/slideLayout305.xml"/><Relationship Id="rId6" Type="http://schemas.openxmlformats.org/officeDocument/2006/relationships/slideLayout" Target="../slideLayouts/slideLayout306.xml"/><Relationship Id="rId7" Type="http://schemas.openxmlformats.org/officeDocument/2006/relationships/slideLayout" Target="../slideLayouts/slideLayout307.xml"/><Relationship Id="rId8" Type="http://schemas.openxmlformats.org/officeDocument/2006/relationships/slideLayout" Target="../slideLayouts/slideLayout308.xml"/><Relationship Id="rId9" Type="http://schemas.openxmlformats.org/officeDocument/2006/relationships/slideLayout" Target="../slideLayouts/slideLayout309.xml"/><Relationship Id="rId10" Type="http://schemas.openxmlformats.org/officeDocument/2006/relationships/slideLayout" Target="../slideLayouts/slideLayout31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2.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2.xml"/><Relationship Id="rId2" Type="http://schemas.openxmlformats.org/officeDocument/2006/relationships/slideLayout" Target="../slideLayouts/slideLayout313.xml"/><Relationship Id="rId3" Type="http://schemas.openxmlformats.org/officeDocument/2006/relationships/slideLayout" Target="../slideLayouts/slideLayout314.xml"/><Relationship Id="rId4" Type="http://schemas.openxmlformats.org/officeDocument/2006/relationships/slideLayout" Target="../slideLayouts/slideLayout315.xml"/><Relationship Id="rId5" Type="http://schemas.openxmlformats.org/officeDocument/2006/relationships/slideLayout" Target="../slideLayouts/slideLayout316.xml"/><Relationship Id="rId6" Type="http://schemas.openxmlformats.org/officeDocument/2006/relationships/slideLayout" Target="../slideLayouts/slideLayout317.xml"/><Relationship Id="rId7" Type="http://schemas.openxmlformats.org/officeDocument/2006/relationships/slideLayout" Target="../slideLayouts/slideLayout318.xml"/><Relationship Id="rId8" Type="http://schemas.openxmlformats.org/officeDocument/2006/relationships/slideLayout" Target="../slideLayouts/slideLayout319.xml"/><Relationship Id="rId9" Type="http://schemas.openxmlformats.org/officeDocument/2006/relationships/slideLayout" Target="../slideLayouts/slideLayout320.xml"/><Relationship Id="rId10" Type="http://schemas.openxmlformats.org/officeDocument/2006/relationships/slideLayout" Target="../slideLayouts/slideLayout321.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3.xml"/><Relationship Id="rId12" Type="http://schemas.openxmlformats.org/officeDocument/2006/relationships/theme" Target="../theme/theme31.xml"/><Relationship Id="rId1" Type="http://schemas.openxmlformats.org/officeDocument/2006/relationships/slideLayout" Target="../slideLayouts/slideLayout323.xml"/><Relationship Id="rId2" Type="http://schemas.openxmlformats.org/officeDocument/2006/relationships/slideLayout" Target="../slideLayouts/slideLayout324.xml"/><Relationship Id="rId3" Type="http://schemas.openxmlformats.org/officeDocument/2006/relationships/slideLayout" Target="../slideLayouts/slideLayout325.xml"/><Relationship Id="rId4" Type="http://schemas.openxmlformats.org/officeDocument/2006/relationships/slideLayout" Target="../slideLayouts/slideLayout326.xml"/><Relationship Id="rId5" Type="http://schemas.openxmlformats.org/officeDocument/2006/relationships/slideLayout" Target="../slideLayouts/slideLayout327.xml"/><Relationship Id="rId6" Type="http://schemas.openxmlformats.org/officeDocument/2006/relationships/slideLayout" Target="../slideLayouts/slideLayout328.xml"/><Relationship Id="rId7" Type="http://schemas.openxmlformats.org/officeDocument/2006/relationships/slideLayout" Target="../slideLayouts/slideLayout329.xml"/><Relationship Id="rId8" Type="http://schemas.openxmlformats.org/officeDocument/2006/relationships/slideLayout" Target="../slideLayouts/slideLayout330.xml"/><Relationship Id="rId9" Type="http://schemas.openxmlformats.org/officeDocument/2006/relationships/slideLayout" Target="../slideLayouts/slideLayout331.xml"/><Relationship Id="rId10" Type="http://schemas.openxmlformats.org/officeDocument/2006/relationships/slideLayout" Target="../slideLayouts/slideLayout33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4.xml"/><Relationship Id="rId12" Type="http://schemas.openxmlformats.org/officeDocument/2006/relationships/theme" Target="../theme/theme32.xml"/><Relationship Id="rId13" Type="http://schemas.openxmlformats.org/officeDocument/2006/relationships/image" Target="../media/image1.png"/><Relationship Id="rId1" Type="http://schemas.openxmlformats.org/officeDocument/2006/relationships/slideLayout" Target="../slideLayouts/slideLayout334.xml"/><Relationship Id="rId2" Type="http://schemas.openxmlformats.org/officeDocument/2006/relationships/slideLayout" Target="../slideLayouts/slideLayout335.xml"/><Relationship Id="rId3" Type="http://schemas.openxmlformats.org/officeDocument/2006/relationships/slideLayout" Target="../slideLayouts/slideLayout336.xml"/><Relationship Id="rId4" Type="http://schemas.openxmlformats.org/officeDocument/2006/relationships/slideLayout" Target="../slideLayouts/slideLayout337.xml"/><Relationship Id="rId5" Type="http://schemas.openxmlformats.org/officeDocument/2006/relationships/slideLayout" Target="../slideLayouts/slideLayout338.xml"/><Relationship Id="rId6" Type="http://schemas.openxmlformats.org/officeDocument/2006/relationships/slideLayout" Target="../slideLayouts/slideLayout339.xml"/><Relationship Id="rId7" Type="http://schemas.openxmlformats.org/officeDocument/2006/relationships/slideLayout" Target="../slideLayouts/slideLayout340.xml"/><Relationship Id="rId8" Type="http://schemas.openxmlformats.org/officeDocument/2006/relationships/slideLayout" Target="../slideLayouts/slideLayout341.xml"/><Relationship Id="rId9" Type="http://schemas.openxmlformats.org/officeDocument/2006/relationships/slideLayout" Target="../slideLayouts/slideLayout342.xml"/><Relationship Id="rId10" Type="http://schemas.openxmlformats.org/officeDocument/2006/relationships/slideLayout" Target="../slideLayouts/slideLayout343.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5.xml"/><Relationship Id="rId12" Type="http://schemas.openxmlformats.org/officeDocument/2006/relationships/theme" Target="../theme/theme33.xml"/><Relationship Id="rId13" Type="http://schemas.openxmlformats.org/officeDocument/2006/relationships/image" Target="../media/image1.png"/><Relationship Id="rId1" Type="http://schemas.openxmlformats.org/officeDocument/2006/relationships/slideLayout" Target="../slideLayouts/slideLayout345.xml"/><Relationship Id="rId2" Type="http://schemas.openxmlformats.org/officeDocument/2006/relationships/slideLayout" Target="../slideLayouts/slideLayout346.xml"/><Relationship Id="rId3" Type="http://schemas.openxmlformats.org/officeDocument/2006/relationships/slideLayout" Target="../slideLayouts/slideLayout347.xml"/><Relationship Id="rId4" Type="http://schemas.openxmlformats.org/officeDocument/2006/relationships/slideLayout" Target="../slideLayouts/slideLayout348.xml"/><Relationship Id="rId5" Type="http://schemas.openxmlformats.org/officeDocument/2006/relationships/slideLayout" Target="../slideLayouts/slideLayout349.xml"/><Relationship Id="rId6" Type="http://schemas.openxmlformats.org/officeDocument/2006/relationships/slideLayout" Target="../slideLayouts/slideLayout350.xml"/><Relationship Id="rId7" Type="http://schemas.openxmlformats.org/officeDocument/2006/relationships/slideLayout" Target="../slideLayouts/slideLayout351.xml"/><Relationship Id="rId8" Type="http://schemas.openxmlformats.org/officeDocument/2006/relationships/slideLayout" Target="../slideLayouts/slideLayout352.xml"/><Relationship Id="rId9" Type="http://schemas.openxmlformats.org/officeDocument/2006/relationships/slideLayout" Target="../slideLayouts/slideLayout353.xml"/><Relationship Id="rId10" Type="http://schemas.openxmlformats.org/officeDocument/2006/relationships/slideLayout" Target="../slideLayouts/slideLayout354.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6.xml"/><Relationship Id="rId12" Type="http://schemas.openxmlformats.org/officeDocument/2006/relationships/theme" Target="../theme/theme34.xml"/><Relationship Id="rId13" Type="http://schemas.openxmlformats.org/officeDocument/2006/relationships/image" Target="../media/image1.png"/><Relationship Id="rId1" Type="http://schemas.openxmlformats.org/officeDocument/2006/relationships/slideLayout" Target="../slideLayouts/slideLayout356.xml"/><Relationship Id="rId2" Type="http://schemas.openxmlformats.org/officeDocument/2006/relationships/slideLayout" Target="../slideLayouts/slideLayout357.xml"/><Relationship Id="rId3" Type="http://schemas.openxmlformats.org/officeDocument/2006/relationships/slideLayout" Target="../slideLayouts/slideLayout358.xml"/><Relationship Id="rId4" Type="http://schemas.openxmlformats.org/officeDocument/2006/relationships/slideLayout" Target="../slideLayouts/slideLayout359.xml"/><Relationship Id="rId5" Type="http://schemas.openxmlformats.org/officeDocument/2006/relationships/slideLayout" Target="../slideLayouts/slideLayout360.xml"/><Relationship Id="rId6" Type="http://schemas.openxmlformats.org/officeDocument/2006/relationships/slideLayout" Target="../slideLayouts/slideLayout361.xml"/><Relationship Id="rId7" Type="http://schemas.openxmlformats.org/officeDocument/2006/relationships/slideLayout" Target="../slideLayouts/slideLayout362.xml"/><Relationship Id="rId8" Type="http://schemas.openxmlformats.org/officeDocument/2006/relationships/slideLayout" Target="../slideLayouts/slideLayout363.xml"/><Relationship Id="rId9" Type="http://schemas.openxmlformats.org/officeDocument/2006/relationships/slideLayout" Target="../slideLayouts/slideLayout364.xml"/><Relationship Id="rId10" Type="http://schemas.openxmlformats.org/officeDocument/2006/relationships/slideLayout" Target="../slideLayouts/slideLayout365.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7.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7.xml"/><Relationship Id="rId2" Type="http://schemas.openxmlformats.org/officeDocument/2006/relationships/slideLayout" Target="../slideLayouts/slideLayout368.xml"/><Relationship Id="rId3" Type="http://schemas.openxmlformats.org/officeDocument/2006/relationships/slideLayout" Target="../slideLayouts/slideLayout369.xml"/><Relationship Id="rId4" Type="http://schemas.openxmlformats.org/officeDocument/2006/relationships/slideLayout" Target="../slideLayouts/slideLayout370.xml"/><Relationship Id="rId5" Type="http://schemas.openxmlformats.org/officeDocument/2006/relationships/slideLayout" Target="../slideLayouts/slideLayout371.xml"/><Relationship Id="rId6" Type="http://schemas.openxmlformats.org/officeDocument/2006/relationships/slideLayout" Target="../slideLayouts/slideLayout372.xml"/><Relationship Id="rId7" Type="http://schemas.openxmlformats.org/officeDocument/2006/relationships/slideLayout" Target="../slideLayouts/slideLayout373.xml"/><Relationship Id="rId8" Type="http://schemas.openxmlformats.org/officeDocument/2006/relationships/slideLayout" Target="../slideLayouts/slideLayout374.xml"/><Relationship Id="rId9" Type="http://schemas.openxmlformats.org/officeDocument/2006/relationships/slideLayout" Target="../slideLayouts/slideLayout375.xml"/><Relationship Id="rId10" Type="http://schemas.openxmlformats.org/officeDocument/2006/relationships/slideLayout" Target="../slideLayouts/slideLayout376.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6.xml"/><Relationship Id="rId13" Type="http://schemas.openxmlformats.org/officeDocument/2006/relationships/image" Target="../media/image1.png"/><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slideLayout" Target="../slideLayouts/slideLayout400.xml"/><Relationship Id="rId13" Type="http://schemas.openxmlformats.org/officeDocument/2006/relationships/theme" Target="../theme/theme37.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1.xml"/><Relationship Id="rId12" Type="http://schemas.openxmlformats.org/officeDocument/2006/relationships/theme" Target="../theme/theme38.xml"/><Relationship Id="rId13" Type="http://schemas.openxmlformats.org/officeDocument/2006/relationships/image" Target="../media/image1.png"/><Relationship Id="rId1" Type="http://schemas.openxmlformats.org/officeDocument/2006/relationships/slideLayout" Target="../slideLayouts/slideLayout401.xml"/><Relationship Id="rId2" Type="http://schemas.openxmlformats.org/officeDocument/2006/relationships/slideLayout" Target="../slideLayouts/slideLayout402.xml"/><Relationship Id="rId3" Type="http://schemas.openxmlformats.org/officeDocument/2006/relationships/slideLayout" Target="../slideLayouts/slideLayout403.xml"/><Relationship Id="rId4" Type="http://schemas.openxmlformats.org/officeDocument/2006/relationships/slideLayout" Target="../slideLayouts/slideLayout404.xml"/><Relationship Id="rId5" Type="http://schemas.openxmlformats.org/officeDocument/2006/relationships/slideLayout" Target="../slideLayouts/slideLayout405.xml"/><Relationship Id="rId6" Type="http://schemas.openxmlformats.org/officeDocument/2006/relationships/slideLayout" Target="../slideLayouts/slideLayout406.xml"/><Relationship Id="rId7" Type="http://schemas.openxmlformats.org/officeDocument/2006/relationships/slideLayout" Target="../slideLayouts/slideLayout407.xml"/><Relationship Id="rId8" Type="http://schemas.openxmlformats.org/officeDocument/2006/relationships/slideLayout" Target="../slideLayouts/slideLayout408.xml"/><Relationship Id="rId9" Type="http://schemas.openxmlformats.org/officeDocument/2006/relationships/slideLayout" Target="../slideLayouts/slideLayout409.xml"/><Relationship Id="rId10" Type="http://schemas.openxmlformats.org/officeDocument/2006/relationships/slideLayout" Target="../slideLayouts/slideLayout410.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2.xml"/><Relationship Id="rId12" Type="http://schemas.openxmlformats.org/officeDocument/2006/relationships/slideLayout" Target="../slideLayouts/slideLayout423.xml"/><Relationship Id="rId13" Type="http://schemas.openxmlformats.org/officeDocument/2006/relationships/theme" Target="../theme/theme39.xml"/><Relationship Id="rId1" Type="http://schemas.openxmlformats.org/officeDocument/2006/relationships/slideLayout" Target="../slideLayouts/slideLayout412.xml"/><Relationship Id="rId2" Type="http://schemas.openxmlformats.org/officeDocument/2006/relationships/slideLayout" Target="../slideLayouts/slideLayout413.xml"/><Relationship Id="rId3" Type="http://schemas.openxmlformats.org/officeDocument/2006/relationships/slideLayout" Target="../slideLayouts/slideLayout414.xml"/><Relationship Id="rId4" Type="http://schemas.openxmlformats.org/officeDocument/2006/relationships/slideLayout" Target="../slideLayouts/slideLayout415.xml"/><Relationship Id="rId5" Type="http://schemas.openxmlformats.org/officeDocument/2006/relationships/slideLayout" Target="../slideLayouts/slideLayout416.xml"/><Relationship Id="rId6" Type="http://schemas.openxmlformats.org/officeDocument/2006/relationships/slideLayout" Target="../slideLayouts/slideLayout417.xml"/><Relationship Id="rId7" Type="http://schemas.openxmlformats.org/officeDocument/2006/relationships/slideLayout" Target="../slideLayouts/slideLayout418.xml"/><Relationship Id="rId8" Type="http://schemas.openxmlformats.org/officeDocument/2006/relationships/slideLayout" Target="../slideLayouts/slideLayout419.xml"/><Relationship Id="rId9" Type="http://schemas.openxmlformats.org/officeDocument/2006/relationships/slideLayout" Target="../slideLayouts/slideLayout420.xml"/><Relationship Id="rId10" Type="http://schemas.openxmlformats.org/officeDocument/2006/relationships/slideLayout" Target="../slideLayouts/slideLayout4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slideLayout" Target="../slideLayouts/slideLayout446.xml"/><Relationship Id="rId13" Type="http://schemas.openxmlformats.org/officeDocument/2006/relationships/slideLayout" Target="../slideLayouts/slideLayout447.xml"/><Relationship Id="rId14" Type="http://schemas.openxmlformats.org/officeDocument/2006/relationships/theme" Target="../theme/theme41.xml"/><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8.xml"/><Relationship Id="rId12" Type="http://schemas.openxmlformats.org/officeDocument/2006/relationships/slideLayout" Target="../slideLayouts/slideLayout459.xml"/><Relationship Id="rId13" Type="http://schemas.openxmlformats.org/officeDocument/2006/relationships/theme" Target="../theme/theme42.xml"/><Relationship Id="rId1" Type="http://schemas.openxmlformats.org/officeDocument/2006/relationships/slideLayout" Target="../slideLayouts/slideLayout448.xml"/><Relationship Id="rId2" Type="http://schemas.openxmlformats.org/officeDocument/2006/relationships/slideLayout" Target="../slideLayouts/slideLayout449.xml"/><Relationship Id="rId3" Type="http://schemas.openxmlformats.org/officeDocument/2006/relationships/slideLayout" Target="../slideLayouts/slideLayout450.xml"/><Relationship Id="rId4" Type="http://schemas.openxmlformats.org/officeDocument/2006/relationships/slideLayout" Target="../slideLayouts/slideLayout451.xml"/><Relationship Id="rId5" Type="http://schemas.openxmlformats.org/officeDocument/2006/relationships/slideLayout" Target="../slideLayouts/slideLayout452.xml"/><Relationship Id="rId6" Type="http://schemas.openxmlformats.org/officeDocument/2006/relationships/slideLayout" Target="../slideLayouts/slideLayout453.xml"/><Relationship Id="rId7" Type="http://schemas.openxmlformats.org/officeDocument/2006/relationships/slideLayout" Target="../slideLayouts/slideLayout454.xml"/><Relationship Id="rId8" Type="http://schemas.openxmlformats.org/officeDocument/2006/relationships/slideLayout" Target="../slideLayouts/slideLayout455.xml"/><Relationship Id="rId9" Type="http://schemas.openxmlformats.org/officeDocument/2006/relationships/slideLayout" Target="../slideLayouts/slideLayout456.xml"/><Relationship Id="rId10" Type="http://schemas.openxmlformats.org/officeDocument/2006/relationships/slideLayout" Target="../slideLayouts/slideLayout457.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0.xml"/><Relationship Id="rId12" Type="http://schemas.openxmlformats.org/officeDocument/2006/relationships/theme" Target="../theme/theme43.xml"/><Relationship Id="rId1" Type="http://schemas.openxmlformats.org/officeDocument/2006/relationships/slideLayout" Target="../slideLayouts/slideLayout460.xml"/><Relationship Id="rId2" Type="http://schemas.openxmlformats.org/officeDocument/2006/relationships/slideLayout" Target="../slideLayouts/slideLayout461.xml"/><Relationship Id="rId3" Type="http://schemas.openxmlformats.org/officeDocument/2006/relationships/slideLayout" Target="../slideLayouts/slideLayout462.xml"/><Relationship Id="rId4" Type="http://schemas.openxmlformats.org/officeDocument/2006/relationships/slideLayout" Target="../slideLayouts/slideLayout463.xml"/><Relationship Id="rId5" Type="http://schemas.openxmlformats.org/officeDocument/2006/relationships/slideLayout" Target="../slideLayouts/slideLayout464.xml"/><Relationship Id="rId6" Type="http://schemas.openxmlformats.org/officeDocument/2006/relationships/slideLayout" Target="../slideLayouts/slideLayout465.xml"/><Relationship Id="rId7" Type="http://schemas.openxmlformats.org/officeDocument/2006/relationships/slideLayout" Target="../slideLayouts/slideLayout466.xml"/><Relationship Id="rId8" Type="http://schemas.openxmlformats.org/officeDocument/2006/relationships/slideLayout" Target="../slideLayouts/slideLayout467.xml"/><Relationship Id="rId9" Type="http://schemas.openxmlformats.org/officeDocument/2006/relationships/slideLayout" Target="../slideLayouts/slideLayout468.xml"/><Relationship Id="rId10" Type="http://schemas.openxmlformats.org/officeDocument/2006/relationships/slideLayout" Target="../slideLayouts/slideLayout46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1.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71.xml"/><Relationship Id="rId2" Type="http://schemas.openxmlformats.org/officeDocument/2006/relationships/slideLayout" Target="../slideLayouts/slideLayout472.xml"/><Relationship Id="rId3" Type="http://schemas.openxmlformats.org/officeDocument/2006/relationships/slideLayout" Target="../slideLayouts/slideLayout473.xml"/><Relationship Id="rId4" Type="http://schemas.openxmlformats.org/officeDocument/2006/relationships/slideLayout" Target="../slideLayouts/slideLayout474.xml"/><Relationship Id="rId5" Type="http://schemas.openxmlformats.org/officeDocument/2006/relationships/slideLayout" Target="../slideLayouts/slideLayout475.xml"/><Relationship Id="rId6" Type="http://schemas.openxmlformats.org/officeDocument/2006/relationships/slideLayout" Target="../slideLayouts/slideLayout476.xml"/><Relationship Id="rId7" Type="http://schemas.openxmlformats.org/officeDocument/2006/relationships/slideLayout" Target="../slideLayouts/slideLayout477.xml"/><Relationship Id="rId8" Type="http://schemas.openxmlformats.org/officeDocument/2006/relationships/slideLayout" Target="../slideLayouts/slideLayout478.xml"/><Relationship Id="rId9" Type="http://schemas.openxmlformats.org/officeDocument/2006/relationships/slideLayout" Target="../slideLayouts/slideLayout479.xml"/><Relationship Id="rId10" Type="http://schemas.openxmlformats.org/officeDocument/2006/relationships/slideLayout" Target="../slideLayouts/slideLayout48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2.xml"/><Relationship Id="rId12" Type="http://schemas.openxmlformats.org/officeDocument/2006/relationships/theme" Target="../theme/theme45.xml"/><Relationship Id="rId13" Type="http://schemas.openxmlformats.org/officeDocument/2006/relationships/image" Target="../media/image1.png"/><Relationship Id="rId1" Type="http://schemas.openxmlformats.org/officeDocument/2006/relationships/slideLayout" Target="../slideLayouts/slideLayout482.xml"/><Relationship Id="rId2" Type="http://schemas.openxmlformats.org/officeDocument/2006/relationships/slideLayout" Target="../slideLayouts/slideLayout483.xml"/><Relationship Id="rId3" Type="http://schemas.openxmlformats.org/officeDocument/2006/relationships/slideLayout" Target="../slideLayouts/slideLayout484.xml"/><Relationship Id="rId4" Type="http://schemas.openxmlformats.org/officeDocument/2006/relationships/slideLayout" Target="../slideLayouts/slideLayout485.xml"/><Relationship Id="rId5" Type="http://schemas.openxmlformats.org/officeDocument/2006/relationships/slideLayout" Target="../slideLayouts/slideLayout486.xml"/><Relationship Id="rId6" Type="http://schemas.openxmlformats.org/officeDocument/2006/relationships/slideLayout" Target="../slideLayouts/slideLayout487.xml"/><Relationship Id="rId7" Type="http://schemas.openxmlformats.org/officeDocument/2006/relationships/slideLayout" Target="../slideLayouts/slideLayout488.xml"/><Relationship Id="rId8" Type="http://schemas.openxmlformats.org/officeDocument/2006/relationships/slideLayout" Target="../slideLayouts/slideLayout489.xml"/><Relationship Id="rId9" Type="http://schemas.openxmlformats.org/officeDocument/2006/relationships/slideLayout" Target="../slideLayouts/slideLayout490.xml"/><Relationship Id="rId10" Type="http://schemas.openxmlformats.org/officeDocument/2006/relationships/slideLayout" Target="../slideLayouts/slideLayout491.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3.xml"/><Relationship Id="rId12" Type="http://schemas.openxmlformats.org/officeDocument/2006/relationships/theme" Target="../theme/theme46.xml"/><Relationship Id="rId1" Type="http://schemas.openxmlformats.org/officeDocument/2006/relationships/slideLayout" Target="../slideLayouts/slideLayout493.xml"/><Relationship Id="rId2" Type="http://schemas.openxmlformats.org/officeDocument/2006/relationships/slideLayout" Target="../slideLayouts/slideLayout494.xml"/><Relationship Id="rId3" Type="http://schemas.openxmlformats.org/officeDocument/2006/relationships/slideLayout" Target="../slideLayouts/slideLayout495.xml"/><Relationship Id="rId4" Type="http://schemas.openxmlformats.org/officeDocument/2006/relationships/slideLayout" Target="../slideLayouts/slideLayout496.xml"/><Relationship Id="rId5" Type="http://schemas.openxmlformats.org/officeDocument/2006/relationships/slideLayout" Target="../slideLayouts/slideLayout497.xml"/><Relationship Id="rId6" Type="http://schemas.openxmlformats.org/officeDocument/2006/relationships/slideLayout" Target="../slideLayouts/slideLayout498.xml"/><Relationship Id="rId7" Type="http://schemas.openxmlformats.org/officeDocument/2006/relationships/slideLayout" Target="../slideLayouts/slideLayout499.xml"/><Relationship Id="rId8" Type="http://schemas.openxmlformats.org/officeDocument/2006/relationships/slideLayout" Target="../slideLayouts/slideLayout500.xml"/><Relationship Id="rId9" Type="http://schemas.openxmlformats.org/officeDocument/2006/relationships/slideLayout" Target="../slideLayouts/slideLayout501.xml"/><Relationship Id="rId10" Type="http://schemas.openxmlformats.org/officeDocument/2006/relationships/slideLayout" Target="../slideLayouts/slideLayout502.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4.xml"/><Relationship Id="rId12" Type="http://schemas.openxmlformats.org/officeDocument/2006/relationships/theme" Target="../theme/theme47.xml"/><Relationship Id="rId13" Type="http://schemas.openxmlformats.org/officeDocument/2006/relationships/image" Target="../media/image1.png"/><Relationship Id="rId1" Type="http://schemas.openxmlformats.org/officeDocument/2006/relationships/slideLayout" Target="../slideLayouts/slideLayout504.xml"/><Relationship Id="rId2" Type="http://schemas.openxmlformats.org/officeDocument/2006/relationships/slideLayout" Target="../slideLayouts/slideLayout505.xml"/><Relationship Id="rId3" Type="http://schemas.openxmlformats.org/officeDocument/2006/relationships/slideLayout" Target="../slideLayouts/slideLayout506.xml"/><Relationship Id="rId4" Type="http://schemas.openxmlformats.org/officeDocument/2006/relationships/slideLayout" Target="../slideLayouts/slideLayout507.xml"/><Relationship Id="rId5" Type="http://schemas.openxmlformats.org/officeDocument/2006/relationships/slideLayout" Target="../slideLayouts/slideLayout508.xml"/><Relationship Id="rId6" Type="http://schemas.openxmlformats.org/officeDocument/2006/relationships/slideLayout" Target="../slideLayouts/slideLayout509.xml"/><Relationship Id="rId7" Type="http://schemas.openxmlformats.org/officeDocument/2006/relationships/slideLayout" Target="../slideLayouts/slideLayout510.xml"/><Relationship Id="rId8" Type="http://schemas.openxmlformats.org/officeDocument/2006/relationships/slideLayout" Target="../slideLayouts/slideLayout511.xml"/><Relationship Id="rId9" Type="http://schemas.openxmlformats.org/officeDocument/2006/relationships/slideLayout" Target="../slideLayouts/slideLayout512.xml"/><Relationship Id="rId10" Type="http://schemas.openxmlformats.org/officeDocument/2006/relationships/slideLayout" Target="../slideLayouts/slideLayout513.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5.xml"/><Relationship Id="rId12" Type="http://schemas.openxmlformats.org/officeDocument/2006/relationships/slideLayout" Target="../slideLayouts/slideLayout526.xml"/><Relationship Id="rId13" Type="http://schemas.openxmlformats.org/officeDocument/2006/relationships/theme" Target="../theme/theme48.xml"/><Relationship Id="rId14" Type="http://schemas.openxmlformats.org/officeDocument/2006/relationships/image" Target="../media/image1.png"/><Relationship Id="rId1" Type="http://schemas.openxmlformats.org/officeDocument/2006/relationships/slideLayout" Target="../slideLayouts/slideLayout515.xml"/><Relationship Id="rId2" Type="http://schemas.openxmlformats.org/officeDocument/2006/relationships/slideLayout" Target="../slideLayouts/slideLayout516.xml"/><Relationship Id="rId3" Type="http://schemas.openxmlformats.org/officeDocument/2006/relationships/slideLayout" Target="../slideLayouts/slideLayout517.xml"/><Relationship Id="rId4" Type="http://schemas.openxmlformats.org/officeDocument/2006/relationships/slideLayout" Target="../slideLayouts/slideLayout518.xml"/><Relationship Id="rId5" Type="http://schemas.openxmlformats.org/officeDocument/2006/relationships/slideLayout" Target="../slideLayouts/slideLayout519.xml"/><Relationship Id="rId6" Type="http://schemas.openxmlformats.org/officeDocument/2006/relationships/slideLayout" Target="../slideLayouts/slideLayout520.xml"/><Relationship Id="rId7" Type="http://schemas.openxmlformats.org/officeDocument/2006/relationships/slideLayout" Target="../slideLayouts/slideLayout521.xml"/><Relationship Id="rId8" Type="http://schemas.openxmlformats.org/officeDocument/2006/relationships/slideLayout" Target="../slideLayouts/slideLayout522.xml"/><Relationship Id="rId9" Type="http://schemas.openxmlformats.org/officeDocument/2006/relationships/slideLayout" Target="../slideLayouts/slideLayout523.xml"/><Relationship Id="rId10" Type="http://schemas.openxmlformats.org/officeDocument/2006/relationships/slideLayout" Target="../slideLayouts/slideLayout52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7.xml"/><Relationship Id="rId12" Type="http://schemas.openxmlformats.org/officeDocument/2006/relationships/theme" Target="../theme/theme49.xml"/><Relationship Id="rId1" Type="http://schemas.openxmlformats.org/officeDocument/2006/relationships/slideLayout" Target="../slideLayouts/slideLayout527.xml"/><Relationship Id="rId2" Type="http://schemas.openxmlformats.org/officeDocument/2006/relationships/slideLayout" Target="../slideLayouts/slideLayout528.xml"/><Relationship Id="rId3" Type="http://schemas.openxmlformats.org/officeDocument/2006/relationships/slideLayout" Target="../slideLayouts/slideLayout529.xml"/><Relationship Id="rId4" Type="http://schemas.openxmlformats.org/officeDocument/2006/relationships/slideLayout" Target="../slideLayouts/slideLayout530.xml"/><Relationship Id="rId5" Type="http://schemas.openxmlformats.org/officeDocument/2006/relationships/slideLayout" Target="../slideLayouts/slideLayout531.xml"/><Relationship Id="rId6" Type="http://schemas.openxmlformats.org/officeDocument/2006/relationships/slideLayout" Target="../slideLayouts/slideLayout532.xml"/><Relationship Id="rId7" Type="http://schemas.openxmlformats.org/officeDocument/2006/relationships/slideLayout" Target="../slideLayouts/slideLayout533.xml"/><Relationship Id="rId8" Type="http://schemas.openxmlformats.org/officeDocument/2006/relationships/slideLayout" Target="../slideLayouts/slideLayout534.xml"/><Relationship Id="rId9" Type="http://schemas.openxmlformats.org/officeDocument/2006/relationships/slideLayout" Target="../slideLayouts/slideLayout535.xml"/><Relationship Id="rId10" Type="http://schemas.openxmlformats.org/officeDocument/2006/relationships/slideLayout" Target="../slideLayouts/slideLayout53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59.xml"/><Relationship Id="rId12" Type="http://schemas.openxmlformats.org/officeDocument/2006/relationships/slideLayout" Target="../slideLayouts/slideLayout560.xml"/><Relationship Id="rId13" Type="http://schemas.openxmlformats.org/officeDocument/2006/relationships/theme" Target="../theme/theme51.xml"/><Relationship Id="rId14" Type="http://schemas.openxmlformats.org/officeDocument/2006/relationships/image" Target="../media/image1.png"/><Relationship Id="rId1" Type="http://schemas.openxmlformats.org/officeDocument/2006/relationships/slideLayout" Target="../slideLayouts/slideLayout549.xml"/><Relationship Id="rId2" Type="http://schemas.openxmlformats.org/officeDocument/2006/relationships/slideLayout" Target="../slideLayouts/slideLayout550.xml"/><Relationship Id="rId3" Type="http://schemas.openxmlformats.org/officeDocument/2006/relationships/slideLayout" Target="../slideLayouts/slideLayout551.xml"/><Relationship Id="rId4" Type="http://schemas.openxmlformats.org/officeDocument/2006/relationships/slideLayout" Target="../slideLayouts/slideLayout552.xml"/><Relationship Id="rId5" Type="http://schemas.openxmlformats.org/officeDocument/2006/relationships/slideLayout" Target="../slideLayouts/slideLayout553.xml"/><Relationship Id="rId6" Type="http://schemas.openxmlformats.org/officeDocument/2006/relationships/slideLayout" Target="../slideLayouts/slideLayout554.xml"/><Relationship Id="rId7" Type="http://schemas.openxmlformats.org/officeDocument/2006/relationships/slideLayout" Target="../slideLayouts/slideLayout555.xml"/><Relationship Id="rId8" Type="http://schemas.openxmlformats.org/officeDocument/2006/relationships/slideLayout" Target="../slideLayouts/slideLayout556.xml"/><Relationship Id="rId9" Type="http://schemas.openxmlformats.org/officeDocument/2006/relationships/slideLayout" Target="../slideLayouts/slideLayout557.xml"/><Relationship Id="rId10" Type="http://schemas.openxmlformats.org/officeDocument/2006/relationships/slideLayout" Target="../slideLayouts/slideLayout558.xml"/></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561.xml"/><Relationship Id="rId2"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72.xml"/><Relationship Id="rId12" Type="http://schemas.openxmlformats.org/officeDocument/2006/relationships/slideLayout" Target="../slideLayouts/slideLayout573.xml"/><Relationship Id="rId13" Type="http://schemas.openxmlformats.org/officeDocument/2006/relationships/slideLayout" Target="../slideLayouts/slideLayout574.xml"/><Relationship Id="rId14" Type="http://schemas.openxmlformats.org/officeDocument/2006/relationships/theme" Target="../theme/theme53.xml"/><Relationship Id="rId15" Type="http://schemas.openxmlformats.org/officeDocument/2006/relationships/image" Target="../media/image7.jpeg"/><Relationship Id="rId16" Type="http://schemas.openxmlformats.org/officeDocument/2006/relationships/image" Target="../media/image1.png"/><Relationship Id="rId1" Type="http://schemas.openxmlformats.org/officeDocument/2006/relationships/slideLayout" Target="../slideLayouts/slideLayout562.xml"/><Relationship Id="rId2" Type="http://schemas.openxmlformats.org/officeDocument/2006/relationships/slideLayout" Target="../slideLayouts/slideLayout563.xml"/><Relationship Id="rId3" Type="http://schemas.openxmlformats.org/officeDocument/2006/relationships/slideLayout" Target="../slideLayouts/slideLayout564.xml"/><Relationship Id="rId4" Type="http://schemas.openxmlformats.org/officeDocument/2006/relationships/slideLayout" Target="../slideLayouts/slideLayout565.xml"/><Relationship Id="rId5" Type="http://schemas.openxmlformats.org/officeDocument/2006/relationships/slideLayout" Target="../slideLayouts/slideLayout566.xml"/><Relationship Id="rId6" Type="http://schemas.openxmlformats.org/officeDocument/2006/relationships/slideLayout" Target="../slideLayouts/slideLayout567.xml"/><Relationship Id="rId7" Type="http://schemas.openxmlformats.org/officeDocument/2006/relationships/slideLayout" Target="../slideLayouts/slideLayout568.xml"/><Relationship Id="rId8" Type="http://schemas.openxmlformats.org/officeDocument/2006/relationships/slideLayout" Target="../slideLayouts/slideLayout569.xml"/><Relationship Id="rId9" Type="http://schemas.openxmlformats.org/officeDocument/2006/relationships/slideLayout" Target="../slideLayouts/slideLayout570.xml"/><Relationship Id="rId10" Type="http://schemas.openxmlformats.org/officeDocument/2006/relationships/slideLayout" Target="../slideLayouts/slideLayout571.xml"/></Relationships>
</file>

<file path=ppt/slideMasters/_rels/slideMaster54.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1" Type="http://schemas.openxmlformats.org/officeDocument/2006/relationships/slideLayout" Target="../slideLayouts/slideLayout576.xml"/><Relationship Id="rId2"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1" Type="http://schemas.openxmlformats.org/officeDocument/2006/relationships/slideLayout" Target="../slideLayouts/slideLayout577.xml"/><Relationship Id="rId2" Type="http://schemas.openxmlformats.org/officeDocument/2006/relationships/slideLayout" Target="../slideLayouts/slideLayout578.xml"/><Relationship Id="rId3"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589.xml"/><Relationship Id="rId12" Type="http://schemas.openxmlformats.org/officeDocument/2006/relationships/slideLayout" Target="../slideLayouts/slideLayout590.xml"/><Relationship Id="rId13" Type="http://schemas.openxmlformats.org/officeDocument/2006/relationships/theme" Target="../theme/theme57.xml"/><Relationship Id="rId1" Type="http://schemas.openxmlformats.org/officeDocument/2006/relationships/slideLayout" Target="../slideLayouts/slideLayout579.xml"/><Relationship Id="rId2" Type="http://schemas.openxmlformats.org/officeDocument/2006/relationships/slideLayout" Target="../slideLayouts/slideLayout580.xml"/><Relationship Id="rId3" Type="http://schemas.openxmlformats.org/officeDocument/2006/relationships/slideLayout" Target="../slideLayouts/slideLayout581.xml"/><Relationship Id="rId4" Type="http://schemas.openxmlformats.org/officeDocument/2006/relationships/slideLayout" Target="../slideLayouts/slideLayout582.xml"/><Relationship Id="rId5" Type="http://schemas.openxmlformats.org/officeDocument/2006/relationships/slideLayout" Target="../slideLayouts/slideLayout583.xml"/><Relationship Id="rId6" Type="http://schemas.openxmlformats.org/officeDocument/2006/relationships/slideLayout" Target="../slideLayouts/slideLayout584.xml"/><Relationship Id="rId7" Type="http://schemas.openxmlformats.org/officeDocument/2006/relationships/slideLayout" Target="../slideLayouts/slideLayout585.xml"/><Relationship Id="rId8" Type="http://schemas.openxmlformats.org/officeDocument/2006/relationships/slideLayout" Target="../slideLayouts/slideLayout586.xml"/><Relationship Id="rId9" Type="http://schemas.openxmlformats.org/officeDocument/2006/relationships/slideLayout" Target="../slideLayouts/slideLayout587.xml"/><Relationship Id="rId10" Type="http://schemas.openxmlformats.org/officeDocument/2006/relationships/slideLayout" Target="../slideLayouts/slideLayout58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2112542"/>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1881714152"/>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CE593E5-F38D-FD40-A93F-456A3E799E50}" type="datetime1">
              <a:rPr lang="en-US">
                <a:solidFill>
                  <a:prstClr val="black">
                    <a:tint val="75000"/>
                  </a:prstClr>
                </a:solidFill>
                <a:latin typeface="Calibri"/>
              </a:rPr>
              <a:pPr defTabSz="457200">
                <a:defRPr/>
              </a:pPr>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2000" smtClean="0">
                <a:solidFill>
                  <a:schemeClr val="tx1">
                    <a:tint val="75000"/>
                  </a:schemeClr>
                </a:solidFill>
                <a:latin typeface="+mn-lt"/>
                <a:ea typeface="+mn-ea"/>
                <a:cs typeface="+mn-cs"/>
              </a:defRPr>
            </a:lvl1pPr>
          </a:lstStyle>
          <a:p>
            <a:pPr defTabSz="457200">
              <a:defRPr/>
            </a:pPr>
            <a:fld id="{8A7AAB5F-675F-1E47-950A-8D7D15C05443}" type="slidenum">
              <a:rPr lang="en-US">
                <a:solidFill>
                  <a:prstClr val="black">
                    <a:tint val="75000"/>
                  </a:prstClr>
                </a:solidFill>
                <a:latin typeface="Calibri"/>
              </a:rPr>
              <a:pPr defTabSz="457200">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75197233"/>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C7E841-AE8A-4D48-907F-BD90423245B6}" type="datetime1">
              <a:rPr lang="en-US" smtClean="0">
                <a:solidFill>
                  <a:prstClr val="black">
                    <a:tint val="75000"/>
                  </a:prstClr>
                </a:solidFill>
                <a:latin typeface="Calibri"/>
              </a:rPr>
              <a:pPr defTabSz="457200"/>
              <a:t>9/21/13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pPr defTabSz="457200"/>
            <a:fld id="{938804F6-1EC8-4F45-958E-1A743EB96386}" type="slidenum">
              <a:rPr lang="en-US" smtClean="0">
                <a:latin typeface="Calibri"/>
              </a:rPr>
              <a:pPr defTabSz="457200"/>
              <a:t>‹#›</a:t>
            </a:fld>
            <a:endParaRPr lang="en-US">
              <a:latin typeface="Calibri"/>
            </a:endParaRPr>
          </a:p>
        </p:txBody>
      </p:sp>
    </p:spTree>
    <p:extLst>
      <p:ext uri="{BB962C8B-B14F-4D97-AF65-F5344CB8AC3E}">
        <p14:creationId xmlns:p14="http://schemas.microsoft.com/office/powerpoint/2010/main" val="424744806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536713451"/>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045246392"/>
      </p:ext>
    </p:extLst>
  </p:cSld>
  <p:clrMap bg1="lt1" tx1="dk1" bg2="lt2" tx2="dk2" accent1="accent1" accent2="accent2" accent3="accent3" accent4="accent4" accent5="accent5" accent6="accent6" hlink="hlink" folHlink="folHlink"/>
  <p:sldLayoutIdLst>
    <p:sldLayoutId id="2147484879"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descr="Burgundy_CMU_JPG_Logo.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162800" y="6488113"/>
            <a:ext cx="1549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Text Placeholder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2690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3603C470-0343-5644-A9B5-95349323097B}"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1" name="Line 1032"/>
          <p:cNvSpPr>
            <a:spLocks noChangeShapeType="1"/>
          </p:cNvSpPr>
          <p:nvPr/>
        </p:nvSpPr>
        <p:spPr bwMode="auto">
          <a:xfrm>
            <a:off x="228600" y="6248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2"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3" name="Picture 7" descr="safari.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632248"/>
      </p:ext>
    </p:extLst>
  </p:cSld>
  <p:clrMap bg1="lt1" tx1="dk1" bg2="lt2" tx2="dk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 id="2147484892" r:id="rId12"/>
    <p:sldLayoutId id="214748489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65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765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ea typeface="+mn-ea"/>
                <a:cs typeface="+mn-cs"/>
              </a:defRPr>
            </a:lvl1pPr>
          </a:lstStyle>
          <a:p>
            <a:pPr fontAlgn="base">
              <a:spcBef>
                <a:spcPct val="0"/>
              </a:spcBef>
              <a:spcAft>
                <a:spcPct val="0"/>
              </a:spcAft>
              <a:defRPr/>
            </a:pPr>
            <a:r>
              <a:rPr lang="en-US">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2D48118-C85A-8346-A308-D7686941111E}"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62785973"/>
      </p:ext>
    </p:extLst>
  </p:cSld>
  <p:clrMap bg1="lt1" tx1="dk1" bg2="lt2" tx2="dk2" accent1="accent1" accent2="accent2" accent3="accent3" accent4="accent4" accent5="accent5" accent6="accent6" hlink="hlink" folHlink="folHlink"/>
  <p:sldLayoutIdLst>
    <p:sldLayoutId id="2147484894"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994857177"/>
      </p:ext>
    </p:extLst>
  </p:cSld>
  <p:clrMap bg1="lt1" tx1="dk1" bg2="lt2" tx2="dk2" accent1="accent1" accent2="accent2" accent3="accent3" accent4="accent4" accent5="accent5" accent6="accent6" hlink="hlink" folHlink="folHlink"/>
  <p:sldLayoutIdLst>
    <p:sldLayoutId id="2147484897" r:id="rId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1"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2"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3494"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559D6C4E-5E10-8D45-B291-D2068DCF2063}"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91536955"/>
      </p:ext>
    </p:extLst>
  </p:cSld>
  <p:clrMap bg1="lt1" tx1="dk1" bg2="lt2" tx2="dk2" accent1="accent1" accent2="accent2" accent3="accent3" accent4="accent4" accent5="accent5" accent6="accent6" hlink="hlink" folHlink="folHlink"/>
  <p:sldLayoutIdLst>
    <p:sldLayoutId id="2147484899" r:id="rId1"/>
    <p:sldLayoutId id="2147484900" r:id="rId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AD8CF3B-ADDF-BB47-B3DA-CCE66D25C26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613052118"/>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5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15.xml"/><Relationship Id="rId2" Type="http://schemas.openxmlformats.org/officeDocument/2006/relationships/notesSlide" Target="../notesSlides/notesSlide32.xml"/></Relationships>
</file>

<file path=ppt/slides/_rels/slide108.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1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31.png"/></Relationships>
</file>

<file path=ppt/slides/_rels/slide11.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43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3.xml"/><Relationship Id="rId3" Type="http://schemas.openxmlformats.org/officeDocument/2006/relationships/chart" Target="../charts/char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574.xml"/><Relationship Id="rId2" Type="http://schemas.openxmlformats.org/officeDocument/2006/relationships/notesSlide" Target="../notesSlides/notesSlide3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34.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78.xml"/><Relationship Id="rId2" Type="http://schemas.openxmlformats.org/officeDocument/2006/relationships/notesSlide" Target="../notesSlides/notesSlide37.xml"/><Relationship Id="rId3" Type="http://schemas.openxmlformats.org/officeDocument/2006/relationships/image" Target="../media/image35.png"/></Relationships>
</file>

<file path=ppt/slides/_rels/slide1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63.xml"/><Relationship Id="rId2" Type="http://schemas.openxmlformats.org/officeDocument/2006/relationships/notesSlide" Target="../notesSlides/notesSlide3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38.png"/><Relationship Id="rId3" Type="http://schemas.openxmlformats.org/officeDocument/2006/relationships/image" Target="../media/image39.png"/></Relationships>
</file>

<file path=ppt/slides/_rels/slide119.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2_talk.ppt" TargetMode="External"/><Relationship Id="rId1" Type="http://schemas.openxmlformats.org/officeDocument/2006/relationships/slideLayout" Target="../slideLayouts/slideLayout563.xml"/><Relationship Id="rId2" Type="http://schemas.openxmlformats.org/officeDocument/2006/relationships/hyperlink" Target="http://users.ece.cmu.edu/~omutlu/pub/flash-error-patterns_date12.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413.xml"/><Relationship Id="rId2" Type="http://schemas.openxmlformats.org/officeDocument/2006/relationships/hyperlink" Target="http://www.youtube.com/playlist?list=PL5PHm2jkkXmidJOd59REog9jDnPDTG6IJ"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39.xml"/><Relationship Id="rId3" Type="http://schemas.openxmlformats.org/officeDocument/2006/relationships/image" Target="../media/image40.emf"/></Relationships>
</file>

<file path=ppt/slides/_rels/slide121.xml.rels><?xml version="1.0" encoding="UTF-8" standalone="yes"?>
<Relationships xmlns="http://schemas.openxmlformats.org/package/2006/relationships"><Relationship Id="rId3" Type="http://schemas.openxmlformats.org/officeDocument/2006/relationships/hyperlink" Target="http://www.date-conference.com/" TargetMode="External"/><Relationship Id="rId4" Type="http://schemas.openxmlformats.org/officeDocument/2006/relationships/hyperlink" Target="http://users.ece.cmu.edu/~omutlu/pub/cai_date13_talk.ppt" TargetMode="External"/><Relationship Id="rId1" Type="http://schemas.openxmlformats.org/officeDocument/2006/relationships/slideLayout" Target="../slideLayouts/slideLayout563.xml"/><Relationship Id="rId2" Type="http://schemas.openxmlformats.org/officeDocument/2006/relationships/hyperlink" Target="http://users.ece.cmu.edu/~omutlu/pub/flash-memory-voltage-characterization_date13.pdf"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1.jpeg"/><Relationship Id="rId5" Type="http://schemas.openxmlformats.org/officeDocument/2006/relationships/image" Target="../media/image1.png"/><Relationship Id="rId1" Type="http://schemas.openxmlformats.org/officeDocument/2006/relationships/slideLayout" Target="../slideLayouts/slideLayout561.xml"/><Relationship Id="rId2" Type="http://schemas.openxmlformats.org/officeDocument/2006/relationships/notesSlide" Target="../notesSlides/notesSlide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3.xml"/><Relationship Id="rId3" Type="http://schemas.openxmlformats.org/officeDocument/2006/relationships/chart" Target="../charts/chart1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8.xml"/><Relationship Id="rId2" Type="http://schemas.openxmlformats.org/officeDocument/2006/relationships/notesSlide" Target="../notesSlides/notesSlide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6.xml"/><Relationship Id="rId3" Type="http://schemas.openxmlformats.org/officeDocument/2006/relationships/image" Target="../media/image42.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7.xml"/><Relationship Id="rId3" Type="http://schemas.openxmlformats.org/officeDocument/2006/relationships/chart" Target="../charts/chart1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4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43.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2.xml"/><Relationship Id="rId3" Type="http://schemas.openxmlformats.org/officeDocument/2006/relationships/image" Target="../media/image43.png"/></Relationships>
</file>

<file path=ppt/slides/_rels/slide14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563.xml"/><Relationship Id="rId2" Type="http://schemas.openxmlformats.org/officeDocument/2006/relationships/image" Target="../media/image44.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4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563.xml"/><Relationship Id="rId2" Type="http://schemas.openxmlformats.org/officeDocument/2006/relationships/notesSlide" Target="../notesSlides/notesSlide5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image" Target="../media/image47.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59.xml"/><Relationship Id="rId3" Type="http://schemas.openxmlformats.org/officeDocument/2006/relationships/chart" Target="../charts/chart1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90.xml"/><Relationship Id="rId2"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6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6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63.xml"/><Relationship Id="rId2" Type="http://schemas.openxmlformats.org/officeDocument/2006/relationships/notesSlide" Target="../notesSlides/notesSlide61.xml"/></Relationships>
</file>

<file path=ppt/slides/_rels/slide16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1.jpeg"/><Relationship Id="rId5" Type="http://schemas.openxmlformats.org/officeDocument/2006/relationships/image" Target="../media/image1.png"/><Relationship Id="rId1" Type="http://schemas.openxmlformats.org/officeDocument/2006/relationships/slideLayout" Target="../slideLayouts/slideLayout575.xml"/><Relationship Id="rId2" Type="http://schemas.openxmlformats.org/officeDocument/2006/relationships/notesSlide" Target="../notesSlides/notesSlide6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75.xml"/><Relationship Id="rId2" Type="http://schemas.openxmlformats.org/officeDocument/2006/relationships/notesSlide" Target="../notesSlides/notesSlide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1.png"/><Relationship Id="rId3" Type="http://schemas.openxmlformats.org/officeDocument/2006/relationships/image" Target="../media/image12.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ruWLwMANUE&amp;list=PLVngZ7BemHHV6N0ejHhwOfLwTr8Q-UKXj&amp;index=10" TargetMode="External"/><Relationship Id="rId4" Type="http://schemas.openxmlformats.org/officeDocument/2006/relationships/hyperlink" Target="https://www.youtube.com/watch?v=L4eUl93nPqI&amp;list=PLVngZ7BemHHV6N0ejHhwOfLwTr8Q-UKXj&amp;index=11" TargetMode="External"/><Relationship Id="rId5" Type="http://schemas.openxmlformats.org/officeDocument/2006/relationships/hyperlink" Target="https://www.youtube.com/watch?v=pbRu9b8VFa4&amp;list=PLVngZ7BemHHV6N0ejHhwOfLwTr8Q-UKXj&amp;index=12" TargetMode="External"/><Relationship Id="rId1" Type="http://schemas.openxmlformats.org/officeDocument/2006/relationships/slideLayout" Target="../slideLayouts/slideLayout2.xml"/><Relationship Id="rId2" Type="http://schemas.openxmlformats.org/officeDocument/2006/relationships/hyperlink" Target="http://www.youtube.com/playlist?list=PLVngZ7BemHHV6N0ejHhwOfLwTr8Q-UKXj"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7.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390.xml"/><Relationship Id="rId2"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0.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1.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1.png"/><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0.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0.xml"/><Relationship Id="rId2"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580.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29.emf"/><Relationship Id="rId1" Type="http://schemas.openxmlformats.org/officeDocument/2006/relationships/vmlDrawing" Target="../drawings/vmlDrawing2.vml"/><Relationship Id="rId2" Type="http://schemas.openxmlformats.org/officeDocument/2006/relationships/slideLayout" Target="../slideLayouts/slideLayout58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436.xml"/><Relationship Id="rId2" Type="http://schemas.openxmlformats.org/officeDocument/2006/relationships/hyperlink" Target="http://www.youtube.com/watch?v=JBdfZ5i21cs&amp;list=PL5PHm2jkkXmidJOd59REog9jDnPDTG6IJ&amp;index=22"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8.xml"/></Relationships>
</file>

<file path=ppt/slides/_rels/slide6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528.xml"/><Relationship Id="rId3" Type="http://schemas.openxmlformats.org/officeDocument/2006/relationships/notesSlide" Target="../notesSlides/notesSlide9.xml"/></Relationships>
</file>

<file path=ppt/slides/_rels/slide6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528.xml"/><Relationship Id="rId3" Type="http://schemas.openxmlformats.org/officeDocument/2006/relationships/notesSlide" Target="../notesSlides/notesSlide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5.xml"/><Relationship Id="rId3" Type="http://schemas.openxmlformats.org/officeDocument/2006/relationships/chart" Target="../charts/char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6.xml"/><Relationship Id="rId3"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7.xml"/><Relationship Id="rId3" Type="http://schemas.openxmlformats.org/officeDocument/2006/relationships/chart" Target="../charts/char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8.xml"/><Relationship Id="rId3" Type="http://schemas.openxmlformats.org/officeDocument/2006/relationships/chart" Target="../charts/chart4.xml"/></Relationships>
</file>

<file path=ppt/slides/_rels/slide82.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528.xml"/><Relationship Id="rId2" Type="http://schemas.openxmlformats.org/officeDocument/2006/relationships/notesSlide" Target="../notesSlides/notesSlide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3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3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3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26876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Emerging Memory Technologies</a:t>
            </a:r>
            <a:br>
              <a:rPr lang="en-US" sz="4000" dirty="0" smtClean="0">
                <a:latin typeface="Garamond" charset="0"/>
              </a:rPr>
            </a:br>
            <a:r>
              <a:rPr lang="en-US" sz="4000" dirty="0" smtClean="0">
                <a:latin typeface="Garamond" charset="0"/>
              </a:rPr>
              <a:t>(Alternate Version)</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59056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endParaRPr lang="en-US" sz="2000" dirty="0"/>
          </a:p>
          <a:p>
            <a:r>
              <a:rPr lang="en-US" sz="2000" dirty="0"/>
              <a:t>More to come in next lecture…</a:t>
            </a:r>
          </a:p>
          <a:p>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10</a:t>
            </a:fld>
            <a:endParaRPr lang="en-US"/>
          </a:p>
        </p:txBody>
      </p:sp>
    </p:spTree>
    <p:extLst>
      <p:ext uri="{BB962C8B-B14F-4D97-AF65-F5344CB8AC3E}">
        <p14:creationId xmlns:p14="http://schemas.microsoft.com/office/powerpoint/2010/main" val="31322478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1213700644"/>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100</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TIMBER Performance</a:t>
            </a:r>
            <a:endParaRPr lang="en-US" sz="4600" cap="none" dirty="0">
              <a:latin typeface="Calibri"/>
            </a:endParaRPr>
          </a:p>
        </p:txBody>
      </p:sp>
      <p:sp>
        <p:nvSpPr>
          <p:cNvPr id="9" name="TextBox 8"/>
          <p:cNvSpPr txBox="1"/>
          <p:nvPr/>
        </p:nvSpPr>
        <p:spPr>
          <a:xfrm>
            <a:off x="4469199" y="1443382"/>
            <a:ext cx="811640" cy="584776"/>
          </a:xfrm>
          <a:prstGeom prst="rect">
            <a:avLst/>
          </a:prstGeom>
          <a:noFill/>
        </p:spPr>
        <p:txBody>
          <a:bodyPr wrap="none" rtlCol="0">
            <a:spAutoFit/>
          </a:bodyPr>
          <a:lstStyle/>
          <a:p>
            <a:pPr defTabSz="457200"/>
            <a:r>
              <a:rPr lang="en-US" sz="3200" dirty="0">
                <a:solidFill>
                  <a:srgbClr val="000000"/>
                </a:solidFill>
                <a:latin typeface="Calibri"/>
              </a:rPr>
              <a:t>-</a:t>
            </a:r>
            <a:r>
              <a:rPr lang="en-US" sz="3200" dirty="0" smtClean="0">
                <a:solidFill>
                  <a:srgbClr val="000000"/>
                </a:solidFill>
                <a:latin typeface="Calibri"/>
              </a:rPr>
              <a:t>6%</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flipV="1">
            <a:off x="2442831" y="1388822"/>
            <a:ext cx="5072428" cy="263300"/>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4055245939"/>
      </p:ext>
    </p:extLst>
  </p:cSld>
  <p:clrMapOvr>
    <a:masterClrMapping/>
  </p:clrMapOvr>
  <mc:AlternateContent xmlns:mc="http://schemas.openxmlformats.org/markup-compatibility/2006" xmlns:p14="http://schemas.microsoft.com/office/powerpoint/2010/main">
    <mc:Choice Requires="p14">
      <p:transition spd="slow" p14:dur="2000" advTm="5098"/>
    </mc:Choice>
    <mc:Fallback xmlns="">
      <p:transition xmlns:p14="http://schemas.microsoft.com/office/powerpoint/2010/main" spd="slow" advTm="5098"/>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3285812636"/>
              </p:ext>
            </p:extLst>
          </p:nvPr>
        </p:nvGraphicFramePr>
        <p:xfrm>
          <a:off x="339724" y="1205424"/>
          <a:ext cx="8347075" cy="50082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101</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100" cap="none" dirty="0" smtClean="0">
                <a:latin typeface="Calibri"/>
              </a:rPr>
              <a:t>TIMBER Energy Efficiency</a:t>
            </a:r>
            <a:endParaRPr lang="en-US" sz="4100" cap="none" dirty="0">
              <a:latin typeface="Calibri"/>
            </a:endParaRPr>
          </a:p>
        </p:txBody>
      </p:sp>
      <p:sp>
        <p:nvSpPr>
          <p:cNvPr id="7" name="Rounded Rectangular Callout 6"/>
          <p:cNvSpPr/>
          <p:nvPr/>
        </p:nvSpPr>
        <p:spPr>
          <a:xfrm>
            <a:off x="1876753" y="3828482"/>
            <a:ext cx="3360168" cy="1113273"/>
          </a:xfrm>
          <a:prstGeom prst="wedgeRoundRectCallout">
            <a:avLst>
              <a:gd name="adj1" fmla="val 340"/>
              <a:gd name="adj2" fmla="val 162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Fewer migrations reduce transmitted data and channel contention</a:t>
            </a:r>
            <a:endParaRPr lang="en-US" sz="2200" dirty="0">
              <a:solidFill>
                <a:prstClr val="black"/>
              </a:solidFill>
              <a:latin typeface="Calibri"/>
            </a:endParaRPr>
          </a:p>
        </p:txBody>
      </p:sp>
      <p:sp>
        <p:nvSpPr>
          <p:cNvPr id="10" name="TextBox 9"/>
          <p:cNvSpPr txBox="1"/>
          <p:nvPr/>
        </p:nvSpPr>
        <p:spPr>
          <a:xfrm>
            <a:off x="4350397" y="1250250"/>
            <a:ext cx="893995" cy="584776"/>
          </a:xfrm>
          <a:prstGeom prst="rect">
            <a:avLst/>
          </a:prstGeom>
          <a:noFill/>
        </p:spPr>
        <p:txBody>
          <a:bodyPr wrap="none" rtlCol="0">
            <a:spAutoFit/>
          </a:bodyPr>
          <a:lstStyle/>
          <a:p>
            <a:pPr defTabSz="457200"/>
            <a:r>
              <a:rPr lang="en-US" sz="3200" dirty="0" smtClean="0">
                <a:solidFill>
                  <a:srgbClr val="000000"/>
                </a:solidFill>
                <a:latin typeface="Calibri"/>
              </a:rPr>
              <a:t>18%</a:t>
            </a:r>
            <a:endParaRPr lang="en-US" sz="3200" dirty="0">
              <a:solidFill>
                <a:srgbClr val="000000"/>
              </a:solidFill>
              <a:latin typeface="Calibri"/>
            </a:endParaRPr>
          </a:p>
        </p:txBody>
      </p:sp>
      <p:cxnSp>
        <p:nvCxnSpPr>
          <p:cNvPr id="14" name="Straight Arrow Connector 13"/>
          <p:cNvCxnSpPr/>
          <p:nvPr/>
        </p:nvCxnSpPr>
        <p:spPr>
          <a:xfrm flipH="1">
            <a:off x="2731242" y="1516529"/>
            <a:ext cx="4836464" cy="58789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619672" y="6239053"/>
            <a:ext cx="6696744" cy="646331"/>
          </a:xfrm>
          <a:prstGeom prst="rect">
            <a:avLst/>
          </a:prstGeom>
        </p:spPr>
        <p:txBody>
          <a:bodyPr wrap="square">
            <a:spAutoFit/>
          </a:bodyPr>
          <a:lstStyle/>
          <a:p>
            <a:r>
              <a:rPr lang="en-US" dirty="0">
                <a:solidFill>
                  <a:prstClr val="black"/>
                </a:solidFill>
                <a:latin typeface="Calibri"/>
              </a:rPr>
              <a:t>Meza, Chang, Yoon, Mutlu, </a:t>
            </a:r>
            <a:r>
              <a:rPr lang="en-US" dirty="0" err="1">
                <a:solidFill>
                  <a:prstClr val="black"/>
                </a:solidFill>
                <a:latin typeface="Calibri"/>
              </a:rPr>
              <a:t>Ranganathan</a:t>
            </a:r>
            <a:r>
              <a:rPr lang="en-US" dirty="0">
                <a:solidFill>
                  <a:prstClr val="black"/>
                </a:solidFill>
                <a:latin typeface="Calibri"/>
              </a:rPr>
              <a:t>, “</a:t>
            </a:r>
            <a:r>
              <a:rPr lang="en-US" dirty="0">
                <a:solidFill>
                  <a:srgbClr val="0000FF"/>
                </a:solidFill>
                <a:latin typeface="Calibri"/>
              </a:rPr>
              <a:t>Enabling Efficient and Scalable Hybrid Memories</a:t>
            </a:r>
            <a:r>
              <a:rPr lang="en-US" dirty="0">
                <a:solidFill>
                  <a:prstClr val="black"/>
                </a:solidFill>
                <a:latin typeface="Calibri"/>
              </a:rPr>
              <a:t>,” IEEE Comp. Arch. Letters, 2012.</a:t>
            </a:r>
          </a:p>
        </p:txBody>
      </p:sp>
    </p:spTree>
    <p:extLst>
      <p:ext uri="{BB962C8B-B14F-4D97-AF65-F5344CB8AC3E}">
        <p14:creationId xmlns:p14="http://schemas.microsoft.com/office/powerpoint/2010/main" val="2921023350"/>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xmlns:p14="http://schemas.microsoft.com/office/powerpoint/2010/main" spd="slow" advTm="16380"/>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z="3800" dirty="0" smtClean="0">
                <a:solidFill>
                  <a:srgbClr val="006633"/>
                </a:solidFill>
                <a:latin typeface="Garamond" charset="0"/>
                <a:ea typeface="ＭＳ Ｐゴシック" charset="0"/>
                <a:cs typeface="ＭＳ Ｐゴシック" charset="0"/>
              </a:rPr>
              <a:t>Enabling and Exploiting NVM: Issues</a:t>
            </a:r>
            <a:endParaRPr lang="en-US" sz="3800" dirty="0">
              <a:latin typeface="Garamond" charset="0"/>
              <a:ea typeface="ＭＳ Ｐゴシック" charset="0"/>
              <a:cs typeface="ＭＳ Ｐゴシック" charset="0"/>
            </a:endParaRPr>
          </a:p>
        </p:txBody>
      </p:sp>
      <p:sp>
        <p:nvSpPr>
          <p:cNvPr id="69635" name="Content Placeholder 2"/>
          <p:cNvSpPr>
            <a:spLocks noGrp="1"/>
          </p:cNvSpPr>
          <p:nvPr>
            <p:ph idx="1"/>
          </p:nvPr>
        </p:nvSpPr>
        <p:spPr>
          <a:xfrm>
            <a:off x="228600" y="914400"/>
            <a:ext cx="5791200" cy="5194300"/>
          </a:xfrm>
        </p:spPr>
        <p:txBody>
          <a:bodyPr/>
          <a:lstStyle/>
          <a:p>
            <a:r>
              <a:rPr lang="en-US" dirty="0" smtClean="0">
                <a:solidFill>
                  <a:srgbClr val="0000FF"/>
                </a:solidFill>
                <a:latin typeface="Tahoma" charset="0"/>
                <a:ea typeface="ＭＳ Ｐゴシック" charset="0"/>
                <a:cs typeface="ＭＳ Ｐゴシック" charset="0"/>
              </a:rPr>
              <a:t>Many issues and ideas from </a:t>
            </a:r>
            <a:r>
              <a:rPr lang="en-US" dirty="0">
                <a:solidFill>
                  <a:srgbClr val="0000FF"/>
                </a:solidFill>
                <a:latin typeface="Tahoma" charset="0"/>
                <a:ea typeface="ＭＳ Ｐゴシック" charset="0"/>
                <a:cs typeface="ＭＳ Ｐゴシック" charset="0"/>
              </a:rPr>
              <a:t>technology layer to algorithms layer</a:t>
            </a:r>
          </a:p>
          <a:p>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Enabling </a:t>
            </a:r>
            <a:r>
              <a:rPr lang="en-US" dirty="0" smtClean="0">
                <a:latin typeface="Tahoma" charset="0"/>
                <a:ea typeface="ＭＳ Ｐゴシック" charset="0"/>
                <a:cs typeface="ＭＳ Ｐゴシック" charset="0"/>
              </a:rPr>
              <a:t>NVM and hybrid memory</a:t>
            </a:r>
            <a:endParaRPr lang="en-US" dirty="0">
              <a:latin typeface="Tahoma" charset="0"/>
              <a:ea typeface="ＭＳ Ｐゴシック" charset="0"/>
              <a:cs typeface="ＭＳ Ｐゴシック" charset="0"/>
            </a:endParaRP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errors</a:t>
            </a:r>
            <a:r>
              <a:rPr lang="en-US" dirty="0" smtClean="0">
                <a:latin typeface="Tahoma" charset="0"/>
                <a:ea typeface="ＭＳ Ｐゴシック" charset="0"/>
                <a:cs typeface="ＭＳ Ｐゴシック" charset="0"/>
              </a:rPr>
              <a:t>?</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a:t>
            </a:r>
            <a:r>
              <a:rPr lang="en-US" dirty="0" smtClean="0">
                <a:latin typeface="Tahoma" charset="0"/>
                <a:ea typeface="ＭＳ Ｐゴシック" charset="0"/>
                <a:cs typeface="ＭＳ Ｐゴシック" charset="0"/>
              </a:rPr>
              <a:t>to </a:t>
            </a:r>
            <a:r>
              <a:rPr lang="en-US" dirty="0" smtClean="0">
                <a:solidFill>
                  <a:srgbClr val="FF0000"/>
                </a:solidFill>
                <a:latin typeface="Tahoma" charset="0"/>
                <a:ea typeface="ＭＳ Ｐゴシック" charset="0"/>
                <a:cs typeface="ＭＳ Ｐゴシック" charset="0"/>
              </a:rPr>
              <a:t>enable secure operation</a:t>
            </a:r>
            <a:r>
              <a:rPr lang="en-US" dirty="0" smtClean="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FF0000"/>
                </a:solidFill>
                <a:latin typeface="Tahoma" charset="0"/>
                <a:ea typeface="ＭＳ Ｐゴシック" charset="0"/>
                <a:cs typeface="ＭＳ Ｐゴシック" charset="0"/>
              </a:rPr>
              <a:t>tolerate performance and power shortcomings</a:t>
            </a:r>
            <a:r>
              <a:rPr lang="en-US" dirty="0" smtClean="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cost</a:t>
            </a:r>
            <a:r>
              <a:rPr lang="en-US" dirty="0">
                <a:latin typeface="Tahoma" charset="0"/>
                <a:ea typeface="ＭＳ Ｐゴシック" charset="0"/>
                <a:cs typeface="ＭＳ Ｐゴシック" charset="0"/>
              </a:rPr>
              <a:t>?</a:t>
            </a:r>
          </a:p>
          <a:p>
            <a:pPr marL="344487" lvl="1" indent="0">
              <a:buNone/>
            </a:pPr>
            <a:endParaRPr lang="en-US" sz="19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Exploiting </a:t>
            </a:r>
            <a:r>
              <a:rPr lang="en-US" dirty="0" smtClean="0">
                <a:latin typeface="Tahoma" charset="0"/>
                <a:ea typeface="ＭＳ Ｐゴシック" charset="0"/>
                <a:cs typeface="ＭＳ Ｐゴシック" charset="0"/>
              </a:rPr>
              <a:t>emerging technologies</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exploit non-volatility</a:t>
            </a:r>
            <a:r>
              <a:rPr lang="en-US" dirty="0">
                <a:latin typeface="Tahoma" charset="0"/>
                <a:ea typeface="ＭＳ Ｐゴシック" charset="0"/>
                <a:cs typeface="ＭＳ Ｐゴシック" charset="0"/>
              </a:rPr>
              <a:t>?</a:t>
            </a:r>
          </a:p>
          <a:p>
            <a:pPr lvl="1"/>
            <a:r>
              <a:rPr lang="en-US" dirty="0">
                <a:latin typeface="Tahoma" charset="0"/>
                <a:ea typeface="ＭＳ Ｐゴシック" charset="0"/>
                <a:cs typeface="ＭＳ Ｐゴシック" charset="0"/>
              </a:rPr>
              <a:t>How to </a:t>
            </a:r>
            <a:r>
              <a:rPr lang="en-US" dirty="0">
                <a:solidFill>
                  <a:srgbClr val="0000FF"/>
                </a:solidFill>
                <a:latin typeface="Tahoma" charset="0"/>
                <a:ea typeface="ＭＳ Ｐゴシック" charset="0"/>
                <a:cs typeface="ＭＳ Ｐゴシック" charset="0"/>
              </a:rPr>
              <a:t>minimize energy consumption</a:t>
            </a:r>
            <a:r>
              <a:rPr lang="en-US" dirty="0">
                <a:latin typeface="Tahoma" charset="0"/>
                <a:ea typeface="ＭＳ Ｐゴシック" charset="0"/>
                <a:cs typeface="ＭＳ Ｐゴシック" charset="0"/>
              </a:rPr>
              <a:t>?</a:t>
            </a:r>
          </a:p>
          <a:p>
            <a:pPr lvl="1"/>
            <a:r>
              <a:rPr lang="en-US" dirty="0" smtClean="0">
                <a:latin typeface="Tahoma" charset="0"/>
                <a:ea typeface="ＭＳ Ｐゴシック" charset="0"/>
                <a:cs typeface="ＭＳ Ｐゴシック" charset="0"/>
              </a:rPr>
              <a:t>How to </a:t>
            </a:r>
            <a:r>
              <a:rPr lang="en-US" dirty="0" smtClean="0">
                <a:solidFill>
                  <a:srgbClr val="0000FF"/>
                </a:solidFill>
                <a:latin typeface="Tahoma" charset="0"/>
                <a:ea typeface="ＭＳ Ｐゴシック" charset="0"/>
                <a:cs typeface="ＭＳ Ｐゴシック" charset="0"/>
              </a:rPr>
              <a:t>exploit </a:t>
            </a:r>
            <a:r>
              <a:rPr lang="en-US" dirty="0">
                <a:solidFill>
                  <a:srgbClr val="0000FF"/>
                </a:solidFill>
                <a:latin typeface="Tahoma" charset="0"/>
                <a:ea typeface="ＭＳ Ｐゴシック" charset="0"/>
                <a:cs typeface="ＭＳ Ｐゴシック" charset="0"/>
              </a:rPr>
              <a:t>NVM on chip</a:t>
            </a:r>
            <a:r>
              <a:rPr lang="en-US" dirty="0">
                <a:latin typeface="Tahoma" charset="0"/>
                <a:ea typeface="ＭＳ Ｐゴシック" charset="0"/>
                <a:cs typeface="ＭＳ Ｐゴシック" charset="0"/>
              </a:rPr>
              <a: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696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6630CD5-416B-7D40-A938-8E0C95961B61}"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grpSp>
        <p:nvGrpSpPr>
          <p:cNvPr id="69637" name="Group 16"/>
          <p:cNvGrpSpPr>
            <a:grpSpLocks/>
          </p:cNvGrpSpPr>
          <p:nvPr/>
        </p:nvGrpSpPr>
        <p:grpSpPr bwMode="auto">
          <a:xfrm>
            <a:off x="5867400" y="1600200"/>
            <a:ext cx="3054350" cy="3898900"/>
            <a:chOff x="1863" y="1035"/>
            <a:chExt cx="1924" cy="2456"/>
          </a:xfrm>
        </p:grpSpPr>
        <p:sp>
          <p:nvSpPr>
            <p:cNvPr id="6" name="Text Box 17"/>
            <p:cNvSpPr txBox="1">
              <a:spLocks noChangeArrowheads="1"/>
            </p:cNvSpPr>
            <p:nvPr/>
          </p:nvSpPr>
          <p:spPr bwMode="auto">
            <a:xfrm>
              <a:off x="2307" y="2774"/>
              <a:ext cx="1226" cy="237"/>
            </a:xfrm>
            <a:prstGeom prst="rect">
              <a:avLst/>
            </a:prstGeom>
            <a:solidFill>
              <a:srgbClr val="00FF00"/>
            </a:solidFill>
            <a:ln w="9525">
              <a:solidFill>
                <a:schemeClr val="tx1"/>
              </a:solidFill>
              <a:miter lim="800000"/>
              <a:headEnd/>
              <a:tailEnd/>
            </a:ln>
            <a:effectLst/>
          </p:spPr>
          <p:txBody>
            <a:bodyPr wrap="none">
              <a:spAutoFit/>
            </a:bodyPr>
            <a:lstStyle/>
            <a:p>
              <a:pPr>
                <a:defRPr/>
              </a:pPr>
              <a:r>
                <a:rPr lang="en-US">
                  <a:solidFill>
                    <a:srgbClr val="000000"/>
                  </a:solidFill>
                  <a:latin typeface="Arial" pitchFamily="-105" charset="0"/>
                </a:rPr>
                <a:t>Microarchitecture</a:t>
              </a:r>
            </a:p>
          </p:txBody>
        </p:sp>
        <p:sp>
          <p:nvSpPr>
            <p:cNvPr id="7" name="Text Box 18"/>
            <p:cNvSpPr txBox="1">
              <a:spLocks noChangeAspect="1" noChangeArrowheads="1"/>
            </p:cNvSpPr>
            <p:nvPr/>
          </p:nvSpPr>
          <p:spPr bwMode="auto">
            <a:xfrm>
              <a:off x="2307" y="2534"/>
              <a:ext cx="1226" cy="237"/>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ISA</a:t>
              </a:r>
            </a:p>
          </p:txBody>
        </p:sp>
        <p:sp>
          <p:nvSpPr>
            <p:cNvPr id="8" name="Text Box 19"/>
            <p:cNvSpPr txBox="1">
              <a:spLocks noChangeAspect="1" noChangeArrowheads="1"/>
            </p:cNvSpPr>
            <p:nvPr/>
          </p:nvSpPr>
          <p:spPr bwMode="auto">
            <a:xfrm>
              <a:off x="1863" y="151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Programs</a:t>
              </a:r>
            </a:p>
          </p:txBody>
        </p:sp>
        <p:sp>
          <p:nvSpPr>
            <p:cNvPr id="9" name="Text Box 20"/>
            <p:cNvSpPr txBox="1">
              <a:spLocks noChangeAspect="1" noChangeArrowheads="1"/>
            </p:cNvSpPr>
            <p:nvPr/>
          </p:nvSpPr>
          <p:spPr bwMode="auto">
            <a:xfrm>
              <a:off x="1863" y="1272"/>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Algorithms</a:t>
              </a:r>
            </a:p>
          </p:txBody>
        </p:sp>
        <p:sp>
          <p:nvSpPr>
            <p:cNvPr id="10" name="Text Box 21"/>
            <p:cNvSpPr txBox="1">
              <a:spLocks noChangeAspect="1" noChangeArrowheads="1"/>
            </p:cNvSpPr>
            <p:nvPr/>
          </p:nvSpPr>
          <p:spPr bwMode="auto">
            <a:xfrm>
              <a:off x="1863" y="1035"/>
              <a:ext cx="1226" cy="237"/>
            </a:xfrm>
            <a:prstGeom prst="rect">
              <a:avLst/>
            </a:prstGeom>
            <a:solidFill>
              <a:srgbClr val="00FFFF"/>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Problems</a:t>
              </a:r>
            </a:p>
          </p:txBody>
        </p:sp>
        <p:sp>
          <p:nvSpPr>
            <p:cNvPr id="11" name="Text Box 22"/>
            <p:cNvSpPr txBox="1">
              <a:spLocks noChangeAspect="1" noChangeArrowheads="1"/>
            </p:cNvSpPr>
            <p:nvPr/>
          </p:nvSpPr>
          <p:spPr bwMode="auto">
            <a:xfrm>
              <a:off x="2307" y="301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Logic</a:t>
              </a:r>
            </a:p>
          </p:txBody>
        </p:sp>
        <p:sp>
          <p:nvSpPr>
            <p:cNvPr id="12" name="Text Box 23"/>
            <p:cNvSpPr txBox="1">
              <a:spLocks noChangeAspect="1" noChangeArrowheads="1"/>
            </p:cNvSpPr>
            <p:nvPr/>
          </p:nvSpPr>
          <p:spPr bwMode="auto">
            <a:xfrm>
              <a:off x="2307" y="3254"/>
              <a:ext cx="1226" cy="237"/>
            </a:xfrm>
            <a:prstGeom prst="rect">
              <a:avLst/>
            </a:prstGeom>
            <a:solidFill>
              <a:srgbClr val="00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Devices</a:t>
              </a:r>
            </a:p>
          </p:txBody>
        </p:sp>
        <p:sp>
          <p:nvSpPr>
            <p:cNvPr id="13" name="Text Box 24"/>
            <p:cNvSpPr txBox="1">
              <a:spLocks noChangeAspect="1" noChangeArrowheads="1"/>
            </p:cNvSpPr>
            <p:nvPr/>
          </p:nvSpPr>
          <p:spPr bwMode="auto">
            <a:xfrm>
              <a:off x="2307" y="2102"/>
              <a:ext cx="1226" cy="432"/>
            </a:xfrm>
            <a:prstGeom prst="rect">
              <a:avLst/>
            </a:prstGeom>
            <a:solidFill>
              <a:srgbClr val="FFFF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Runtime System</a:t>
              </a:r>
            </a:p>
            <a:p>
              <a:pPr>
                <a:defRPr/>
              </a:pPr>
              <a:r>
                <a:rPr lang="en-US">
                  <a:solidFill>
                    <a:srgbClr val="000000"/>
                  </a:solidFill>
                  <a:latin typeface="Arial" pitchFamily="-105" charset="0"/>
                </a:rPr>
                <a:t>(VM, OS, MM)</a:t>
              </a:r>
            </a:p>
          </p:txBody>
        </p:sp>
        <p:sp>
          <p:nvSpPr>
            <p:cNvPr id="14" name="Text Box 25"/>
            <p:cNvSpPr txBox="1">
              <a:spLocks noChangeAspect="1" noChangeArrowheads="1"/>
            </p:cNvSpPr>
            <p:nvPr/>
          </p:nvSpPr>
          <p:spPr bwMode="auto">
            <a:xfrm>
              <a:off x="3351" y="1505"/>
              <a:ext cx="436" cy="237"/>
            </a:xfrm>
            <a:prstGeom prst="rect">
              <a:avLst/>
            </a:prstGeom>
            <a:solidFill>
              <a:srgbClr val="FF0000"/>
            </a:solidFill>
            <a:ln w="9525">
              <a:solidFill>
                <a:schemeClr val="tx1"/>
              </a:solidFill>
              <a:miter lim="800000"/>
              <a:headEnd/>
              <a:tailEnd/>
            </a:ln>
            <a:effectLst/>
          </p:spPr>
          <p:txBody>
            <a:bodyPr wrap="none"/>
            <a:lstStyle/>
            <a:p>
              <a:pPr>
                <a:defRPr/>
              </a:pPr>
              <a:r>
                <a:rPr lang="en-US">
                  <a:solidFill>
                    <a:srgbClr val="000000"/>
                  </a:solidFill>
                  <a:latin typeface="Arial" pitchFamily="-105" charset="0"/>
                </a:rPr>
                <a:t>User</a:t>
              </a:r>
            </a:p>
          </p:txBody>
        </p:sp>
        <p:sp>
          <p:nvSpPr>
            <p:cNvPr id="15" name="Line 26"/>
            <p:cNvSpPr>
              <a:spLocks noChangeShapeType="1"/>
            </p:cNvSpPr>
            <p:nvPr/>
          </p:nvSpPr>
          <p:spPr bwMode="auto">
            <a:xfrm>
              <a:off x="2444" y="1749"/>
              <a:ext cx="218"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6" name="Line 27"/>
            <p:cNvSpPr>
              <a:spLocks noChangeShapeType="1"/>
            </p:cNvSpPr>
            <p:nvPr/>
          </p:nvSpPr>
          <p:spPr bwMode="auto">
            <a:xfrm flipH="1">
              <a:off x="3097" y="1619"/>
              <a:ext cx="254" cy="0"/>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sp>
          <p:nvSpPr>
            <p:cNvPr id="17" name="Line 28"/>
            <p:cNvSpPr>
              <a:spLocks noChangeShapeType="1"/>
            </p:cNvSpPr>
            <p:nvPr/>
          </p:nvSpPr>
          <p:spPr bwMode="auto">
            <a:xfrm flipH="1">
              <a:off x="3242" y="1749"/>
              <a:ext cx="327" cy="363"/>
            </a:xfrm>
            <a:prstGeom prst="line">
              <a:avLst/>
            </a:prstGeom>
            <a:noFill/>
            <a:ln w="9525">
              <a:solidFill>
                <a:schemeClr val="tx1"/>
              </a:solidFill>
              <a:round/>
              <a:headEnd/>
              <a:tailEnd type="triangle" w="med" len="med"/>
            </a:ln>
            <a:effectLst/>
          </p:spPr>
          <p:txBody>
            <a:bodyPr/>
            <a:lstStyle/>
            <a:p>
              <a:pPr>
                <a:defRPr/>
              </a:pPr>
              <a:endParaRPr lang="en-US">
                <a:solidFill>
                  <a:srgbClr val="000000"/>
                </a:solidFill>
                <a:latin typeface="Arial" pitchFamily="-105" charset="0"/>
              </a:endParaRPr>
            </a:p>
          </p:txBody>
        </p:sp>
      </p:grpSp>
    </p:spTree>
    <p:extLst>
      <p:ext uri="{BB962C8B-B14F-4D97-AF65-F5344CB8AC3E}">
        <p14:creationId xmlns:p14="http://schemas.microsoft.com/office/powerpoint/2010/main" val="33212489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smtClean="0"/>
              <a:t>Security Challenges of Emerging Technologies</a:t>
            </a:r>
            <a:endParaRPr lang="en-US" sz="3800" dirty="0"/>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smtClean="0">
                <a:solidFill>
                  <a:srgbClr val="FF0000"/>
                </a:solidFill>
                <a:sym typeface="Wingdings"/>
              </a:rPr>
              <a:t>Easy retrieval of privileged or private information</a:t>
            </a:r>
          </a:p>
          <a:p>
            <a:pPr marL="0" indent="0">
              <a:buNone/>
            </a:pPr>
            <a:endParaRPr lang="en-US" dirty="0" smtClean="0">
              <a:solidFill>
                <a:srgbClr val="FF0000"/>
              </a:solidFill>
              <a:sym typeface="Wingdings"/>
            </a:endParaRPr>
          </a:p>
          <a:p>
            <a:pPr marL="0" indent="0">
              <a:buNone/>
            </a:pPr>
            <a:endParaRPr lang="en-US" dirty="0" smtClean="0">
              <a:solidFill>
                <a:srgbClr val="FF0000"/>
              </a:solidFill>
              <a:sym typeface="Wingdings"/>
            </a:endParaRP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103</a:t>
            </a:fld>
            <a:endParaRPr lang="en-US" altLang="en-US" dirty="0"/>
          </a:p>
        </p:txBody>
      </p:sp>
    </p:spTree>
    <p:extLst>
      <p:ext uri="{BB962C8B-B14F-4D97-AF65-F5344CB8AC3E}">
        <p14:creationId xmlns:p14="http://schemas.microsoft.com/office/powerpoint/2010/main" val="3452399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800" dirty="0"/>
              <a:t>Securing Emerging Memory Technologies</a:t>
            </a:r>
          </a:p>
        </p:txBody>
      </p:sp>
      <p:sp>
        <p:nvSpPr>
          <p:cNvPr id="3" name="Content Placeholder 2"/>
          <p:cNvSpPr>
            <a:spLocks noGrp="1"/>
          </p:cNvSpPr>
          <p:nvPr>
            <p:ph idx="1"/>
          </p:nvPr>
        </p:nvSpPr>
        <p:spPr>
          <a:xfrm>
            <a:off x="228600" y="1196752"/>
            <a:ext cx="8915400" cy="5051648"/>
          </a:xfrm>
        </p:spPr>
        <p:txBody>
          <a:bodyPr/>
          <a:lstStyle/>
          <a:p>
            <a:pPr marL="0" indent="0">
              <a:buNone/>
            </a:pPr>
            <a:r>
              <a:rPr lang="en-US" dirty="0" smtClean="0"/>
              <a:t>1. Limited endurance </a:t>
            </a:r>
            <a:r>
              <a:rPr lang="en-US" dirty="0" smtClean="0">
                <a:sym typeface="Wingdings"/>
              </a:rPr>
              <a:t> </a:t>
            </a:r>
            <a:r>
              <a:rPr lang="en-US" dirty="0" smtClean="0">
                <a:solidFill>
                  <a:srgbClr val="FF0000"/>
                </a:solidFill>
              </a:rPr>
              <a:t>Wearout attacks</a:t>
            </a:r>
          </a:p>
          <a:p>
            <a:pPr marL="0" indent="0">
              <a:buNone/>
            </a:pPr>
            <a:r>
              <a:rPr lang="en-US" dirty="0" smtClean="0">
                <a:solidFill>
                  <a:srgbClr val="0000FF"/>
                </a:solidFill>
              </a:rPr>
              <a:t>    Better architecting of memory chips to absorb writes</a:t>
            </a:r>
          </a:p>
          <a:p>
            <a:pPr marL="0" indent="0">
              <a:buNone/>
            </a:pPr>
            <a:r>
              <a:rPr lang="en-US" dirty="0" smtClean="0">
                <a:solidFill>
                  <a:srgbClr val="0000FF"/>
                </a:solidFill>
              </a:rPr>
              <a:t>    Hybrid memory system management</a:t>
            </a:r>
          </a:p>
          <a:p>
            <a:pPr marL="0" indent="0">
              <a:buNone/>
            </a:pPr>
            <a:r>
              <a:rPr lang="en-US" dirty="0" smtClean="0">
                <a:solidFill>
                  <a:srgbClr val="0000FF"/>
                </a:solidFill>
              </a:rPr>
              <a:t>    Online wearout attack detection</a:t>
            </a:r>
          </a:p>
          <a:p>
            <a:pPr marL="0" indent="0">
              <a:buNone/>
            </a:pPr>
            <a:endParaRPr lang="en-US" dirty="0" smtClean="0"/>
          </a:p>
          <a:p>
            <a:pPr marL="0" indent="0">
              <a:buNone/>
            </a:pPr>
            <a:r>
              <a:rPr lang="en-US" dirty="0" smtClean="0"/>
              <a:t>2. Non-volatility </a:t>
            </a:r>
            <a:r>
              <a:rPr lang="en-US" dirty="0" smtClean="0">
                <a:sym typeface="Wingdings"/>
              </a:rPr>
              <a:t> Data persists in memory after powerdown</a:t>
            </a:r>
          </a:p>
          <a:p>
            <a:pPr marL="0" indent="0">
              <a:buNone/>
            </a:pPr>
            <a:r>
              <a:rPr lang="en-US" dirty="0" smtClean="0">
                <a:sym typeface="Wingdings"/>
              </a:rPr>
              <a:t>     </a:t>
            </a:r>
            <a:r>
              <a:rPr lang="en-US" dirty="0">
                <a:solidFill>
                  <a:srgbClr val="FF0000"/>
                </a:solidFill>
                <a:sym typeface="Wingdings"/>
              </a:rPr>
              <a:t>E</a:t>
            </a:r>
            <a:r>
              <a:rPr lang="en-US" dirty="0" smtClean="0">
                <a:solidFill>
                  <a:srgbClr val="FF0000"/>
                </a:solidFill>
                <a:sym typeface="Wingdings"/>
              </a:rPr>
              <a:t>asy retrieval of privileged or private information</a:t>
            </a:r>
          </a:p>
          <a:p>
            <a:pPr marL="0" indent="0">
              <a:buNone/>
            </a:pPr>
            <a:r>
              <a:rPr lang="en-US" dirty="0" smtClean="0">
                <a:solidFill>
                  <a:srgbClr val="FF0000"/>
                </a:solidFill>
                <a:sym typeface="Wingdings"/>
              </a:rPr>
              <a:t>    </a:t>
            </a:r>
            <a:r>
              <a:rPr lang="en-US" dirty="0" smtClean="0">
                <a:solidFill>
                  <a:srgbClr val="0000FF"/>
                </a:solidFill>
                <a:sym typeface="Wingdings"/>
              </a:rPr>
              <a:t>Efficient encryption/decryption of whole main memory</a:t>
            </a:r>
            <a:endParaRPr lang="en-US" dirty="0" smtClean="0">
              <a:solidFill>
                <a:srgbClr val="FF0000"/>
              </a:solidFill>
              <a:sym typeface="Wingdings"/>
            </a:endParaRPr>
          </a:p>
          <a:p>
            <a:pPr marL="0" indent="0">
              <a:buNone/>
            </a:pPr>
            <a:r>
              <a:rPr lang="en-US" dirty="0" smtClean="0">
                <a:solidFill>
                  <a:srgbClr val="0000FF"/>
                </a:solidFill>
              </a:rPr>
              <a:t>    Hybrid memory system management</a:t>
            </a:r>
          </a:p>
          <a:p>
            <a:pPr marL="0" indent="0">
              <a:buNone/>
            </a:pPr>
            <a:endParaRPr lang="en-US" dirty="0">
              <a:solidFill>
                <a:srgbClr val="FF0000"/>
              </a:solidFill>
              <a:sym typeface="Wingdings"/>
            </a:endParaRPr>
          </a:p>
          <a:p>
            <a:pPr marL="0" indent="0">
              <a:buNone/>
            </a:pPr>
            <a:r>
              <a:rPr lang="en-US" dirty="0" smtClean="0">
                <a:sym typeface="Wingdings"/>
              </a:rPr>
              <a:t>3. Multiple bits per cell  </a:t>
            </a:r>
            <a:r>
              <a:rPr lang="en-US" dirty="0" smtClean="0">
                <a:solidFill>
                  <a:srgbClr val="FF0000"/>
                </a:solidFill>
                <a:sym typeface="Wingdings"/>
              </a:rPr>
              <a:t>Information leakage (via side channel)</a:t>
            </a:r>
          </a:p>
          <a:p>
            <a:pPr marL="0" indent="0">
              <a:buNone/>
            </a:pPr>
            <a:r>
              <a:rPr lang="en-US" dirty="0">
                <a:solidFill>
                  <a:srgbClr val="0000FF"/>
                </a:solidFill>
              </a:rPr>
              <a:t> </a:t>
            </a:r>
            <a:r>
              <a:rPr lang="en-US" dirty="0" smtClean="0">
                <a:solidFill>
                  <a:srgbClr val="0000FF"/>
                </a:solidFill>
              </a:rPr>
              <a:t>   System design to hide side channel information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104</a:t>
            </a:fld>
            <a:endParaRPr lang="en-US" altLang="en-US" dirty="0"/>
          </a:p>
        </p:txBody>
      </p:sp>
    </p:spTree>
    <p:extLst>
      <p:ext uri="{BB962C8B-B14F-4D97-AF65-F5344CB8AC3E}">
        <p14:creationId xmlns:p14="http://schemas.microsoft.com/office/powerpoint/2010/main" val="191328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00"/>
                </a:solidFill>
                <a:latin typeface="Tahoma" charset="0"/>
                <a:ea typeface="ＭＳ Ｐゴシック" charset="0"/>
                <a:cs typeface="ＭＳ Ｐゴシック" charset="0"/>
              </a:rPr>
              <a:t>Opportunity: Emerging Memory </a:t>
            </a:r>
            <a:r>
              <a:rPr lang="en-US" dirty="0" smtClean="0">
                <a:solidFill>
                  <a:srgbClr val="000000"/>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spTree>
    <p:extLst>
      <p:ext uri="{BB962C8B-B14F-4D97-AF65-F5344CB8AC3E}">
        <p14:creationId xmlns:p14="http://schemas.microsoft.com/office/powerpoint/2010/main" val="4009424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Summary: Memory Scaling (with NVM)</a:t>
            </a:r>
            <a:endParaRPr lang="en-US" dirty="0"/>
          </a:p>
        </p:txBody>
      </p:sp>
      <p:sp>
        <p:nvSpPr>
          <p:cNvPr id="3" name="Content Placeholder 2"/>
          <p:cNvSpPr>
            <a:spLocks noGrp="1"/>
          </p:cNvSpPr>
          <p:nvPr>
            <p:ph idx="1"/>
          </p:nvPr>
        </p:nvSpPr>
        <p:spPr>
          <a:xfrm>
            <a:off x="228600" y="908720"/>
            <a:ext cx="8915400" cy="5193723"/>
          </a:xfrm>
        </p:spPr>
        <p:txBody>
          <a:bodyPr/>
          <a:lstStyle/>
          <a:p>
            <a:r>
              <a:rPr lang="en-US" dirty="0" smtClean="0">
                <a:solidFill>
                  <a:srgbClr val="0000FF"/>
                </a:solidFill>
              </a:rPr>
              <a:t>Main memory scaling problems are a critical bottleneck for system performance, efficiency, and usability</a:t>
            </a:r>
          </a:p>
          <a:p>
            <a:endParaRPr lang="en-US" sz="1600" dirty="0">
              <a:solidFill>
                <a:srgbClr val="0000FF"/>
              </a:solidFill>
            </a:endParaRPr>
          </a:p>
          <a:p>
            <a:r>
              <a:rPr lang="en-US" dirty="0" smtClean="0">
                <a:solidFill>
                  <a:srgbClr val="0000FF"/>
                </a:solidFill>
              </a:rPr>
              <a:t>Solution 1: Tolerate DRAM (yesterday)</a:t>
            </a:r>
            <a:endParaRPr lang="en-US" sz="1600" dirty="0" smtClean="0"/>
          </a:p>
          <a:p>
            <a:r>
              <a:rPr lang="en-US" dirty="0">
                <a:solidFill>
                  <a:srgbClr val="0000FF"/>
                </a:solidFill>
              </a:rPr>
              <a:t>Solution </a:t>
            </a:r>
            <a:r>
              <a:rPr lang="en-US" dirty="0" smtClean="0">
                <a:solidFill>
                  <a:srgbClr val="0000FF"/>
                </a:solidFill>
              </a:rPr>
              <a:t>2: </a:t>
            </a:r>
            <a:r>
              <a:rPr lang="en-US" dirty="0">
                <a:solidFill>
                  <a:srgbClr val="0000FF"/>
                </a:solidFill>
              </a:rPr>
              <a:t>Enable </a:t>
            </a:r>
            <a:r>
              <a:rPr lang="en-US" dirty="0" smtClean="0">
                <a:solidFill>
                  <a:srgbClr val="0000FF"/>
                </a:solidFill>
              </a:rPr>
              <a:t>emerging memory technologies </a:t>
            </a:r>
          </a:p>
          <a:p>
            <a:pPr lvl="1"/>
            <a:r>
              <a:rPr lang="en-US" dirty="0" smtClean="0"/>
              <a:t>Replace DRAM with NVM by architecting NVM chips well</a:t>
            </a:r>
          </a:p>
          <a:p>
            <a:pPr lvl="1"/>
            <a:r>
              <a:rPr lang="en-US" dirty="0"/>
              <a:t>H</a:t>
            </a:r>
            <a:r>
              <a:rPr lang="en-US" dirty="0" smtClean="0"/>
              <a:t>ybrid memory systems</a:t>
            </a:r>
            <a:r>
              <a:rPr lang="en-US" dirty="0"/>
              <a:t> </a:t>
            </a:r>
            <a:r>
              <a:rPr lang="en-US" dirty="0" smtClean="0"/>
              <a:t>with automatic data management</a:t>
            </a:r>
          </a:p>
          <a:p>
            <a:pPr lvl="1"/>
            <a:endParaRPr lang="en-US" dirty="0"/>
          </a:p>
          <a:p>
            <a:r>
              <a:rPr lang="en-US" dirty="0" smtClean="0">
                <a:solidFill>
                  <a:srgbClr val="008000"/>
                </a:solidFill>
              </a:rPr>
              <a:t>We are examining many other solution directions and ideas</a:t>
            </a:r>
          </a:p>
          <a:p>
            <a:pPr lvl="1"/>
            <a:r>
              <a:rPr lang="en-US" dirty="0" smtClean="0"/>
              <a:t>Hardware</a:t>
            </a:r>
            <a:r>
              <a:rPr lang="en-US" dirty="0"/>
              <a:t>/software/device </a:t>
            </a:r>
            <a:r>
              <a:rPr lang="en-US" dirty="0" smtClean="0"/>
              <a:t>cooperation essential</a:t>
            </a:r>
          </a:p>
          <a:p>
            <a:pPr lvl="1"/>
            <a:r>
              <a:rPr lang="en-US" dirty="0" smtClean="0"/>
              <a:t>Memory, storage, controller, software/app co-design needed</a:t>
            </a:r>
            <a:endParaRPr lang="en-US" dirty="0"/>
          </a:p>
          <a:p>
            <a:pPr lvl="1"/>
            <a:r>
              <a:rPr lang="en-US" dirty="0" smtClean="0"/>
              <a:t>Coordinated management of persistent memory and storage</a:t>
            </a:r>
          </a:p>
          <a:p>
            <a:pPr lvl="1"/>
            <a:r>
              <a:rPr lang="en-US" dirty="0" smtClean="0"/>
              <a:t>Application and hardware cooperative management of NVM</a:t>
            </a:r>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106</a:t>
            </a:fld>
            <a:endParaRPr lang="en-US"/>
          </a:p>
        </p:txBody>
      </p:sp>
    </p:spTree>
    <p:extLst>
      <p:ext uri="{BB962C8B-B14F-4D97-AF65-F5344CB8AC3E}">
        <p14:creationId xmlns:p14="http://schemas.microsoft.com/office/powerpoint/2010/main" val="678814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Flash Memory Scaling</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780989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108</a:t>
            </a:fld>
            <a:endParaRPr lang="en-US"/>
          </a:p>
        </p:txBody>
      </p:sp>
    </p:spTree>
    <p:extLst>
      <p:ext uri="{BB962C8B-B14F-4D97-AF65-F5344CB8AC3E}">
        <p14:creationId xmlns:p14="http://schemas.microsoft.com/office/powerpoint/2010/main" val="24168398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Arial" charset="0"/>
                <a:ea typeface="MS PGothic" charset="0"/>
              </a:rPr>
              <a:t>Evolution of NAND Flash Memory</a:t>
            </a:r>
          </a:p>
        </p:txBody>
      </p:sp>
      <p:sp>
        <p:nvSpPr>
          <p:cNvPr id="142338" name="Content Placeholder 2"/>
          <p:cNvSpPr>
            <a:spLocks noGrp="1"/>
          </p:cNvSpPr>
          <p:nvPr>
            <p:ph idx="1"/>
          </p:nvPr>
        </p:nvSpPr>
        <p:spPr>
          <a:xfrm>
            <a:off x="85725" y="5303838"/>
            <a:ext cx="8972550" cy="841375"/>
          </a:xfrm>
        </p:spPr>
        <p:txBody>
          <a:bodyPr/>
          <a:lstStyle/>
          <a:p>
            <a:r>
              <a:rPr lang="en-US">
                <a:latin typeface="Arial" charset="0"/>
                <a:ea typeface="MS PGothic" charset="0"/>
              </a:rPr>
              <a:t>Flash memory widening its range of applications</a:t>
            </a:r>
          </a:p>
          <a:p>
            <a:pPr lvl="1"/>
            <a:r>
              <a:rPr lang="en-US">
                <a:latin typeface="Arial" charset="0"/>
                <a:ea typeface="MS PGothic" charset="0"/>
              </a:rPr>
              <a:t>Portable consumer devices, laptop PCs and enterprise servers</a:t>
            </a:r>
          </a:p>
        </p:txBody>
      </p:sp>
      <p:sp>
        <p:nvSpPr>
          <p:cNvPr id="142339" name="Text Box 6"/>
          <p:cNvSpPr txBox="1">
            <a:spLocks noChangeArrowheads="1"/>
          </p:cNvSpPr>
          <p:nvPr/>
        </p:nvSpPr>
        <p:spPr bwMode="auto">
          <a:xfrm>
            <a:off x="1212850" y="4887913"/>
            <a:ext cx="6718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CN" sz="1200">
                <a:solidFill>
                  <a:srgbClr val="000000"/>
                </a:solidFill>
                <a:ea typeface="宋体" charset="0"/>
                <a:cs typeface="宋体" charset="0"/>
              </a:rPr>
              <a:t>Seaung Suk Lee, “Emerging Challenges in NAND Flash Technology”, Flash Summit 2011 (Hynix)</a:t>
            </a:r>
          </a:p>
        </p:txBody>
      </p:sp>
      <p:pic>
        <p:nvPicPr>
          <p:cNvPr id="142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008063"/>
            <a:ext cx="7689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extBox 5"/>
          <p:cNvSpPr txBox="1">
            <a:spLocks noChangeArrowheads="1"/>
          </p:cNvSpPr>
          <p:nvPr/>
        </p:nvSpPr>
        <p:spPr bwMode="auto">
          <a:xfrm>
            <a:off x="6327775" y="2547938"/>
            <a:ext cx="212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CMOS scaling</a:t>
            </a:r>
          </a:p>
          <a:p>
            <a:pPr eaLnBrk="1" hangingPunct="1"/>
            <a:r>
              <a:rPr lang="en-US" sz="1800" b="1">
                <a:solidFill>
                  <a:srgbClr val="FF0000"/>
                </a:solidFill>
                <a:ea typeface="MS PGothic" charset="0"/>
                <a:cs typeface="MS PGothic" charset="0"/>
              </a:rPr>
              <a:t>More bits per Cell</a:t>
            </a:r>
          </a:p>
        </p:txBody>
      </p:sp>
    </p:spTree>
    <p:extLst>
      <p:ext uri="{BB962C8B-B14F-4D97-AF65-F5344CB8AC3E}">
        <p14:creationId xmlns:p14="http://schemas.microsoft.com/office/powerpoint/2010/main" val="33317624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11</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110</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40608809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108520" y="158973"/>
            <a:ext cx="9144000" cy="893763"/>
          </a:xfrm>
        </p:spPr>
        <p:txBody>
          <a:bodyPr/>
          <a:lstStyle/>
          <a:p>
            <a:pPr eaLnBrk="1" hangingPunct="1"/>
            <a:r>
              <a:rPr lang="en-US" altLang="zh-CN" sz="3800" dirty="0">
                <a:latin typeface="Arial" charset="0"/>
                <a:ea typeface="宋体" charset="0"/>
                <a:cs typeface="宋体" charset="0"/>
              </a:rPr>
              <a:t>Future NAND Flash Storage Architecture</a:t>
            </a:r>
          </a:p>
        </p:txBody>
      </p:sp>
      <p:pic>
        <p:nvPicPr>
          <p:cNvPr id="144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844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36663"/>
            <a:ext cx="19050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5867400" y="1531938"/>
            <a:ext cx="1676400"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cxnSp>
        <p:nvCxnSpPr>
          <p:cNvPr id="37" name="Straight Connector 36"/>
          <p:cNvCxnSpPr>
            <a:cxnSpLocks noChangeShapeType="1"/>
          </p:cNvCxnSpPr>
          <p:nvPr/>
        </p:nvCxnSpPr>
        <p:spPr bwMode="auto">
          <a:xfrm>
            <a:off x="2057400" y="2674938"/>
            <a:ext cx="9144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4803775" y="2674938"/>
            <a:ext cx="987425"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7620000" y="2674938"/>
            <a:ext cx="609600" cy="0"/>
          </a:xfrm>
          <a:prstGeom prst="line">
            <a:avLst/>
          </a:prstGeom>
          <a:noFill/>
          <a:ln w="57150">
            <a:solidFill>
              <a:schemeClr val="tx1"/>
            </a:solidFill>
            <a:round/>
            <a:headEn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144392" name="Group 16"/>
          <p:cNvGrpSpPr>
            <a:grpSpLocks/>
          </p:cNvGrpSpPr>
          <p:nvPr/>
        </p:nvGrpSpPr>
        <p:grpSpPr bwMode="auto">
          <a:xfrm>
            <a:off x="3021013" y="1531938"/>
            <a:ext cx="1709737" cy="2362200"/>
            <a:chOff x="2971800" y="1531938"/>
            <a:chExt cx="1709738" cy="2362200"/>
          </a:xfrm>
        </p:grpSpPr>
        <p:sp>
          <p:nvSpPr>
            <p:cNvPr id="35" name="Rectangle 34"/>
            <p:cNvSpPr/>
            <p:nvPr/>
          </p:nvSpPr>
          <p:spPr>
            <a:xfrm>
              <a:off x="2971800" y="1531938"/>
              <a:ext cx="1676401"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4401" name="TextBox 16"/>
            <p:cNvSpPr txBox="1">
              <a:spLocks noChangeArrowheads="1"/>
            </p:cNvSpPr>
            <p:nvPr/>
          </p:nvSpPr>
          <p:spPr bwMode="auto">
            <a:xfrm>
              <a:off x="2971800" y="2063750"/>
              <a:ext cx="1709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Memory</a:t>
              </a:r>
            </a:p>
            <a:p>
              <a:pPr algn="ctr"/>
              <a:r>
                <a:rPr lang="en-US">
                  <a:solidFill>
                    <a:srgbClr val="000000"/>
                  </a:solidFill>
                  <a:ea typeface="MS PGothic" charset="0"/>
                  <a:cs typeface="MS PGothic" charset="0"/>
                </a:rPr>
                <a:t>Signal </a:t>
              </a:r>
            </a:p>
            <a:p>
              <a:pPr algn="ctr"/>
              <a:r>
                <a:rPr lang="en-US">
                  <a:solidFill>
                    <a:srgbClr val="000000"/>
                  </a:solidFill>
                  <a:ea typeface="MS PGothic" charset="0"/>
                  <a:cs typeface="MS PGothic" charset="0"/>
                </a:rPr>
                <a:t>Processing</a:t>
              </a:r>
            </a:p>
          </p:txBody>
        </p:sp>
      </p:grpSp>
      <p:sp>
        <p:nvSpPr>
          <p:cNvPr id="144393" name="TextBox 17"/>
          <p:cNvSpPr txBox="1">
            <a:spLocks noChangeArrowheads="1"/>
          </p:cNvSpPr>
          <p:nvPr/>
        </p:nvSpPr>
        <p:spPr bwMode="auto">
          <a:xfrm>
            <a:off x="5867400" y="2217738"/>
            <a:ext cx="16065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solidFill>
                  <a:srgbClr val="000000"/>
                </a:solidFill>
                <a:ea typeface="MS PGothic" charset="0"/>
                <a:cs typeface="MS PGothic" charset="0"/>
              </a:rPr>
              <a:t>Error</a:t>
            </a:r>
          </a:p>
          <a:p>
            <a:pPr algn="ctr"/>
            <a:r>
              <a:rPr lang="en-US">
                <a:solidFill>
                  <a:srgbClr val="000000"/>
                </a:solidFill>
                <a:ea typeface="MS PGothic" charset="0"/>
                <a:cs typeface="MS PGothic" charset="0"/>
              </a:rPr>
              <a:t>Correction</a:t>
            </a:r>
          </a:p>
        </p:txBody>
      </p:sp>
      <p:sp>
        <p:nvSpPr>
          <p:cNvPr id="144394" name="TextBox 18"/>
          <p:cNvSpPr txBox="1">
            <a:spLocks noChangeArrowheads="1"/>
          </p:cNvSpPr>
          <p:nvPr/>
        </p:nvSpPr>
        <p:spPr bwMode="auto">
          <a:xfrm>
            <a:off x="4648200" y="1952625"/>
            <a:ext cx="124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Raw Bit </a:t>
            </a:r>
          </a:p>
          <a:p>
            <a:pPr algn="ctr"/>
            <a:r>
              <a:rPr lang="en-US" sz="1800">
                <a:solidFill>
                  <a:srgbClr val="000000"/>
                </a:solidFill>
                <a:ea typeface="MS PGothic" charset="0"/>
                <a:cs typeface="MS PGothic" charset="0"/>
              </a:rPr>
              <a:t>Error Rate</a:t>
            </a:r>
          </a:p>
        </p:txBody>
      </p:sp>
      <p:sp>
        <p:nvSpPr>
          <p:cNvPr id="144395" name="TextBox 19"/>
          <p:cNvSpPr txBox="1">
            <a:spLocks noChangeArrowheads="1"/>
          </p:cNvSpPr>
          <p:nvPr/>
        </p:nvSpPr>
        <p:spPr bwMode="auto">
          <a:xfrm>
            <a:off x="5619750" y="4019550"/>
            <a:ext cx="2709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Hamming codes</a:t>
            </a:r>
          </a:p>
          <a:p>
            <a:pPr>
              <a:buFont typeface="Arial" charset="0"/>
              <a:buChar char="•"/>
            </a:pPr>
            <a:r>
              <a:rPr lang="en-US" sz="1600">
                <a:solidFill>
                  <a:srgbClr val="000000"/>
                </a:solidFill>
                <a:ea typeface="MS PGothic" charset="0"/>
                <a:cs typeface="MS PGothic" charset="0"/>
              </a:rPr>
              <a:t> BCH codes </a:t>
            </a:r>
          </a:p>
          <a:p>
            <a:pPr>
              <a:buFont typeface="Arial" charset="0"/>
              <a:buChar char="•"/>
            </a:pPr>
            <a:r>
              <a:rPr lang="en-US" sz="1600">
                <a:solidFill>
                  <a:srgbClr val="000000"/>
                </a:solidFill>
                <a:ea typeface="MS PGothic" charset="0"/>
                <a:cs typeface="MS PGothic" charset="0"/>
              </a:rPr>
              <a:t> Reed-Solomon codes</a:t>
            </a:r>
          </a:p>
          <a:p>
            <a:pPr>
              <a:buFont typeface="Arial" charset="0"/>
              <a:buChar char="•"/>
            </a:pPr>
            <a:r>
              <a:rPr lang="en-US" sz="1600">
                <a:solidFill>
                  <a:srgbClr val="000000"/>
                </a:solidFill>
                <a:ea typeface="MS PGothic" charset="0"/>
                <a:cs typeface="MS PGothic" charset="0"/>
              </a:rPr>
              <a:t> LDPC codes</a:t>
            </a:r>
          </a:p>
          <a:p>
            <a:pPr>
              <a:buFont typeface="Arial" charset="0"/>
              <a:buChar char="•"/>
            </a:pPr>
            <a:r>
              <a:rPr lang="en-US" sz="1600">
                <a:solidFill>
                  <a:srgbClr val="000000"/>
                </a:solidFill>
                <a:ea typeface="MS PGothic" charset="0"/>
                <a:cs typeface="MS PGothic" charset="0"/>
              </a:rPr>
              <a:t> Other Flash friendly codes</a:t>
            </a:r>
          </a:p>
        </p:txBody>
      </p:sp>
      <p:sp>
        <p:nvSpPr>
          <p:cNvPr id="144396" name="TextBox 20"/>
          <p:cNvSpPr txBox="1">
            <a:spLocks noChangeArrowheads="1"/>
          </p:cNvSpPr>
          <p:nvPr/>
        </p:nvSpPr>
        <p:spPr bwMode="auto">
          <a:xfrm>
            <a:off x="7515225" y="2230438"/>
            <a:ext cx="140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000000"/>
                </a:solidFill>
                <a:ea typeface="MS PGothic" charset="0"/>
                <a:cs typeface="MS PGothic" charset="0"/>
              </a:rPr>
              <a:t>BER &lt; 10</a:t>
            </a:r>
            <a:r>
              <a:rPr lang="en-US" sz="1800" baseline="30000">
                <a:solidFill>
                  <a:srgbClr val="000000"/>
                </a:solidFill>
                <a:ea typeface="MS PGothic" charset="0"/>
                <a:cs typeface="MS PGothic" charset="0"/>
              </a:rPr>
              <a:t>-15</a:t>
            </a:r>
          </a:p>
        </p:txBody>
      </p:sp>
      <p:sp>
        <p:nvSpPr>
          <p:cNvPr id="45" name="TextBox 21"/>
          <p:cNvSpPr txBox="1">
            <a:spLocks noChangeArrowheads="1"/>
          </p:cNvSpPr>
          <p:nvPr/>
        </p:nvSpPr>
        <p:spPr bwMode="auto">
          <a:xfrm>
            <a:off x="1228725" y="5557838"/>
            <a:ext cx="65516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ea typeface="MS PGothic" charset="0"/>
                <a:cs typeface="MS PGothic" charset="0"/>
              </a:rPr>
              <a:t>Need to understand NAND flash error patterns</a:t>
            </a:r>
          </a:p>
        </p:txBody>
      </p:sp>
      <p:sp>
        <p:nvSpPr>
          <p:cNvPr id="144398" name="TextBox 19"/>
          <p:cNvSpPr txBox="1">
            <a:spLocks noChangeArrowheads="1"/>
          </p:cNvSpPr>
          <p:nvPr/>
        </p:nvSpPr>
        <p:spPr bwMode="auto">
          <a:xfrm>
            <a:off x="2581275" y="4019550"/>
            <a:ext cx="2755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1600">
                <a:solidFill>
                  <a:srgbClr val="000000"/>
                </a:solidFill>
                <a:ea typeface="MS PGothic" charset="0"/>
                <a:cs typeface="MS PGothic" charset="0"/>
              </a:rPr>
              <a:t> Read voltage adjusting</a:t>
            </a:r>
          </a:p>
          <a:p>
            <a:pPr>
              <a:buFont typeface="Arial" charset="0"/>
              <a:buChar char="•"/>
            </a:pPr>
            <a:r>
              <a:rPr lang="en-US" sz="1600">
                <a:solidFill>
                  <a:srgbClr val="000000"/>
                </a:solidFill>
                <a:ea typeface="MS PGothic" charset="0"/>
                <a:cs typeface="MS PGothic" charset="0"/>
              </a:rPr>
              <a:t> Data scrambler</a:t>
            </a:r>
          </a:p>
          <a:p>
            <a:pPr>
              <a:buFont typeface="Arial" charset="0"/>
              <a:buChar char="•"/>
            </a:pPr>
            <a:r>
              <a:rPr lang="en-US" sz="1600">
                <a:solidFill>
                  <a:srgbClr val="000000"/>
                </a:solidFill>
                <a:ea typeface="MS PGothic" charset="0"/>
                <a:cs typeface="MS PGothic" charset="0"/>
              </a:rPr>
              <a:t> Data recovery</a:t>
            </a:r>
          </a:p>
          <a:p>
            <a:pPr>
              <a:buFont typeface="Arial" charset="0"/>
              <a:buChar char="•"/>
            </a:pPr>
            <a:r>
              <a:rPr lang="en-US" sz="1600">
                <a:solidFill>
                  <a:srgbClr val="000000"/>
                </a:solidFill>
                <a:ea typeface="MS PGothic" charset="0"/>
                <a:cs typeface="MS PGothic" charset="0"/>
              </a:rPr>
              <a:t> Soft-information estimation</a:t>
            </a:r>
          </a:p>
        </p:txBody>
      </p:sp>
      <p:sp>
        <p:nvSpPr>
          <p:cNvPr id="144399" name="TextBox 17"/>
          <p:cNvSpPr txBox="1">
            <a:spLocks noChangeArrowheads="1"/>
          </p:cNvSpPr>
          <p:nvPr/>
        </p:nvSpPr>
        <p:spPr bwMode="auto">
          <a:xfrm>
            <a:off x="400050" y="226695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ea typeface="MS PGothic" charset="0"/>
                <a:cs typeface="MS PGothic" charset="0"/>
              </a:rPr>
              <a:t>Noisy</a:t>
            </a:r>
          </a:p>
        </p:txBody>
      </p:sp>
    </p:spTree>
    <p:extLst>
      <p:ext uri="{BB962C8B-B14F-4D97-AF65-F5344CB8AC3E}">
        <p14:creationId xmlns:p14="http://schemas.microsoft.com/office/powerpoint/2010/main" val="334004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Test System Infrastructure</a:t>
            </a:r>
          </a:p>
        </p:txBody>
      </p:sp>
      <p:sp>
        <p:nvSpPr>
          <p:cNvPr id="146434" name="Rectangle 5"/>
          <p:cNvSpPr>
            <a:spLocks noChangeArrowheads="1"/>
          </p:cNvSpPr>
          <p:nvPr/>
        </p:nvSpPr>
        <p:spPr bwMode="auto">
          <a:xfrm>
            <a:off x="304800" y="48006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Host USB PHY</a:t>
            </a:r>
          </a:p>
        </p:txBody>
      </p:sp>
      <p:sp>
        <p:nvSpPr>
          <p:cNvPr id="146435" name="Rectangle 6"/>
          <p:cNvSpPr>
            <a:spLocks noChangeArrowheads="1"/>
          </p:cNvSpPr>
          <p:nvPr/>
        </p:nvSpPr>
        <p:spPr bwMode="auto">
          <a:xfrm>
            <a:off x="304800" y="4191000"/>
            <a:ext cx="1905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en-US" sz="1600">
                <a:solidFill>
                  <a:srgbClr val="000000"/>
                </a:solidFill>
                <a:ea typeface="MS PGothic" charset="0"/>
                <a:cs typeface="MS PGothic" charset="0"/>
              </a:rPr>
              <a:t>USB Driver</a:t>
            </a:r>
          </a:p>
        </p:txBody>
      </p:sp>
      <p:sp>
        <p:nvSpPr>
          <p:cNvPr id="146436" name="Rectangle 7"/>
          <p:cNvSpPr>
            <a:spLocks noChangeArrowheads="1"/>
          </p:cNvSpPr>
          <p:nvPr/>
        </p:nvSpPr>
        <p:spPr bwMode="auto">
          <a:xfrm>
            <a:off x="304800" y="3581400"/>
            <a:ext cx="1905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Software Platform</a:t>
            </a:r>
          </a:p>
        </p:txBody>
      </p:sp>
      <p:sp>
        <p:nvSpPr>
          <p:cNvPr id="146437" name="Rectangle 8"/>
          <p:cNvSpPr>
            <a:spLocks noChangeArrowheads="1"/>
          </p:cNvSpPr>
          <p:nvPr/>
        </p:nvSpPr>
        <p:spPr bwMode="auto">
          <a:xfrm>
            <a:off x="304800" y="1295400"/>
            <a:ext cx="1905000" cy="2286000"/>
          </a:xfrm>
          <a:prstGeom prst="rect">
            <a:avLst/>
          </a:prstGeom>
          <a:solidFill>
            <a:schemeClr val="bg1"/>
          </a:solidFill>
          <a:ln w="9525">
            <a:solidFill>
              <a:schemeClr val="tx1"/>
            </a:solidFill>
            <a:prstDash val="lgDashDotDot"/>
            <a:miter lim="800000"/>
            <a:headEnd/>
            <a:tailEnd/>
          </a:ln>
        </p:spPr>
        <p:txBody>
          <a:bodyPr wrap="none" anchor="ctr"/>
          <a:lstStyle/>
          <a:p>
            <a:pPr algn="ctr" eaLnBrk="0" hangingPunct="0"/>
            <a:endParaRPr lang="en-US" sz="1600">
              <a:solidFill>
                <a:srgbClr val="000000"/>
              </a:solidFill>
              <a:ea typeface="MS PGothic" charset="0"/>
              <a:cs typeface="MS PGothic" charset="0"/>
            </a:endParaRPr>
          </a:p>
        </p:txBody>
      </p:sp>
      <p:sp>
        <p:nvSpPr>
          <p:cNvPr id="146438" name="Rectangle 9"/>
          <p:cNvSpPr>
            <a:spLocks noChangeArrowheads="1"/>
          </p:cNvSpPr>
          <p:nvPr/>
        </p:nvSpPr>
        <p:spPr bwMode="auto">
          <a:xfrm>
            <a:off x="27432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USB </a:t>
            </a:r>
          </a:p>
          <a:p>
            <a:pPr algn="ctr" eaLnBrk="0" hangingPunct="0"/>
            <a:r>
              <a:rPr lang="en-US">
                <a:solidFill>
                  <a:srgbClr val="000000"/>
                </a:solidFill>
                <a:ea typeface="MS PGothic" charset="0"/>
                <a:cs typeface="MS PGothic" charset="0"/>
              </a:rPr>
              <a:t>PHYChip</a:t>
            </a:r>
          </a:p>
        </p:txBody>
      </p:sp>
      <p:sp>
        <p:nvSpPr>
          <p:cNvPr id="146439" name="Rectangle 10"/>
          <p:cNvSpPr>
            <a:spLocks noChangeArrowheads="1"/>
          </p:cNvSpPr>
          <p:nvPr/>
        </p:nvSpPr>
        <p:spPr bwMode="auto">
          <a:xfrm>
            <a:off x="2743200" y="2743200"/>
            <a:ext cx="1143000" cy="6096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Control </a:t>
            </a:r>
          </a:p>
          <a:p>
            <a:pPr algn="ctr" eaLnBrk="0" hangingPunct="0"/>
            <a:r>
              <a:rPr lang="en-US" sz="1600">
                <a:solidFill>
                  <a:srgbClr val="000000"/>
                </a:solidFill>
                <a:ea typeface="MS PGothic" charset="0"/>
                <a:cs typeface="MS PGothic" charset="0"/>
              </a:rPr>
              <a:t>Firmware</a:t>
            </a:r>
          </a:p>
        </p:txBody>
      </p:sp>
      <p:sp>
        <p:nvSpPr>
          <p:cNvPr id="146440" name="Rectangle 11"/>
          <p:cNvSpPr>
            <a:spLocks noChangeArrowheads="1"/>
          </p:cNvSpPr>
          <p:nvPr/>
        </p:nvSpPr>
        <p:spPr bwMode="auto">
          <a:xfrm>
            <a:off x="4343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FPGA</a:t>
            </a:r>
          </a:p>
          <a:p>
            <a:pPr algn="ctr" eaLnBrk="0" hangingPunct="0"/>
            <a:r>
              <a:rPr lang="en-US" sz="1200">
                <a:solidFill>
                  <a:srgbClr val="000000"/>
                </a:solidFill>
                <a:ea typeface="MS PGothic" charset="0"/>
                <a:cs typeface="MS PGothic" charset="0"/>
              </a:rPr>
              <a:t>USB controller</a:t>
            </a:r>
          </a:p>
        </p:txBody>
      </p:sp>
      <p:sp>
        <p:nvSpPr>
          <p:cNvPr id="146441" name="Rectangle 12"/>
          <p:cNvSpPr>
            <a:spLocks noChangeArrowheads="1"/>
          </p:cNvSpPr>
          <p:nvPr/>
        </p:nvSpPr>
        <p:spPr bwMode="auto">
          <a:xfrm>
            <a:off x="60198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sz="1600">
                <a:solidFill>
                  <a:srgbClr val="000000"/>
                </a:solidFill>
                <a:ea typeface="MS PGothic" charset="0"/>
                <a:cs typeface="MS PGothic" charset="0"/>
              </a:rPr>
              <a:t>NAND </a:t>
            </a:r>
          </a:p>
          <a:p>
            <a:pPr algn="ctr" eaLnBrk="0" hangingPunct="0"/>
            <a:r>
              <a:rPr lang="en-US" sz="1600">
                <a:solidFill>
                  <a:srgbClr val="000000"/>
                </a:solidFill>
                <a:ea typeface="MS PGothic" charset="0"/>
                <a:cs typeface="MS PGothic" charset="0"/>
              </a:rPr>
              <a:t>Controller</a:t>
            </a:r>
          </a:p>
        </p:txBody>
      </p:sp>
      <p:sp>
        <p:nvSpPr>
          <p:cNvPr id="146442" name="Text Box 13"/>
          <p:cNvSpPr txBox="1">
            <a:spLocks noChangeArrowheads="1"/>
          </p:cNvSpPr>
          <p:nvPr/>
        </p:nvSpPr>
        <p:spPr bwMode="auto">
          <a:xfrm>
            <a:off x="457200" y="3124200"/>
            <a:ext cx="1600200" cy="284163"/>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Signal Processing</a:t>
            </a:r>
          </a:p>
        </p:txBody>
      </p:sp>
      <p:sp>
        <p:nvSpPr>
          <p:cNvPr id="146443" name="Text Box 14"/>
          <p:cNvSpPr txBox="1">
            <a:spLocks noChangeArrowheads="1"/>
          </p:cNvSpPr>
          <p:nvPr/>
        </p:nvSpPr>
        <p:spPr bwMode="auto">
          <a:xfrm>
            <a:off x="461963" y="1785938"/>
            <a:ext cx="1595437" cy="652462"/>
          </a:xfrm>
          <a:prstGeom prst="rect">
            <a:avLst/>
          </a:prstGeom>
          <a:noFill/>
          <a:ln w="12700">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a:solidFill>
                  <a:srgbClr val="000000"/>
                </a:solidFill>
                <a:ea typeface="MS PGothic" charset="0"/>
                <a:cs typeface="MS PGothic" charset="0"/>
              </a:rPr>
              <a:t>Wear Leveling</a:t>
            </a:r>
          </a:p>
          <a:p>
            <a:r>
              <a:rPr lang="en-US" sz="1200" b="1">
                <a:solidFill>
                  <a:srgbClr val="000000"/>
                </a:solidFill>
                <a:ea typeface="MS PGothic" charset="0"/>
                <a:cs typeface="MS PGothic" charset="0"/>
              </a:rPr>
              <a:t>Address Mapping</a:t>
            </a:r>
          </a:p>
          <a:p>
            <a:r>
              <a:rPr lang="en-US" sz="1200" b="1">
                <a:solidFill>
                  <a:srgbClr val="000000"/>
                </a:solidFill>
                <a:ea typeface="MS PGothic" charset="0"/>
                <a:cs typeface="MS PGothic" charset="0"/>
              </a:rPr>
              <a:t>Garbage Collection</a:t>
            </a:r>
          </a:p>
        </p:txBody>
      </p:sp>
      <p:sp>
        <p:nvSpPr>
          <p:cNvPr id="146444" name="Text Box 16"/>
          <p:cNvSpPr txBox="1">
            <a:spLocks noChangeArrowheads="1"/>
          </p:cNvSpPr>
          <p:nvPr/>
        </p:nvSpPr>
        <p:spPr bwMode="auto">
          <a:xfrm>
            <a:off x="685800" y="13716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Algorithms</a:t>
            </a:r>
          </a:p>
        </p:txBody>
      </p:sp>
      <p:sp>
        <p:nvSpPr>
          <p:cNvPr id="146445" name="Text Box 17"/>
          <p:cNvSpPr txBox="1">
            <a:spLocks noChangeArrowheads="1"/>
          </p:cNvSpPr>
          <p:nvPr/>
        </p:nvSpPr>
        <p:spPr bwMode="auto">
          <a:xfrm>
            <a:off x="457200" y="2514600"/>
            <a:ext cx="1600200" cy="466725"/>
          </a:xfrm>
          <a:prstGeom prst="rect">
            <a:avLst/>
          </a:prstGeom>
          <a:noFill/>
          <a:ln w="9525">
            <a:solidFill>
              <a:schemeClr val="tx1"/>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0000"/>
                </a:solidFill>
                <a:ea typeface="MS PGothic" charset="0"/>
                <a:cs typeface="MS PGothic" charset="0"/>
              </a:rPr>
              <a:t>ECC</a:t>
            </a:r>
          </a:p>
          <a:p>
            <a:pPr algn="ctr"/>
            <a:r>
              <a:rPr lang="en-US" sz="1200" b="1">
                <a:solidFill>
                  <a:srgbClr val="000000"/>
                </a:solidFill>
                <a:ea typeface="MS PGothic" charset="0"/>
                <a:cs typeface="MS PGothic" charset="0"/>
              </a:rPr>
              <a:t>(BCH, RS, LDPC)</a:t>
            </a:r>
          </a:p>
        </p:txBody>
      </p:sp>
      <p:cxnSp>
        <p:nvCxnSpPr>
          <p:cNvPr id="22" name="Straight Arrow Connector 21"/>
          <p:cNvCxnSpPr>
            <a:stCxn id="146439" idx="2"/>
            <a:endCxn id="146438" idx="0"/>
          </p:cNvCxnSpPr>
          <p:nvPr/>
        </p:nvCxnSpPr>
        <p:spPr bwMode="auto">
          <a:xfrm rot="5400000">
            <a:off x="3009901" y="3657600"/>
            <a:ext cx="609600" cy="31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Left-Right Arrow 22"/>
          <p:cNvSpPr/>
          <p:nvPr/>
        </p:nvSpPr>
        <p:spPr bwMode="auto">
          <a:xfrm>
            <a:off x="2209800" y="4495800"/>
            <a:ext cx="533400" cy="255588"/>
          </a:xfrm>
          <a:prstGeom prst="lef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146448" name="Rectangle 12"/>
          <p:cNvSpPr>
            <a:spLocks noChangeArrowheads="1"/>
          </p:cNvSpPr>
          <p:nvPr/>
        </p:nvSpPr>
        <p:spPr bwMode="auto">
          <a:xfrm>
            <a:off x="7772400" y="3962400"/>
            <a:ext cx="1143000" cy="1295400"/>
          </a:xfrm>
          <a:prstGeom prst="rect">
            <a:avLst/>
          </a:prstGeom>
          <a:solidFill>
            <a:schemeClr val="bg1"/>
          </a:solidFill>
          <a:ln w="9525">
            <a:solidFill>
              <a:schemeClr val="tx1"/>
            </a:solidFill>
            <a:miter lim="800000"/>
            <a:headEnd/>
            <a:tailEnd/>
          </a:ln>
        </p:spPr>
        <p:txBody>
          <a:bodyPr wrap="none" anchor="ctr"/>
          <a:lstStyle/>
          <a:p>
            <a:pPr algn="ctr" eaLnBrk="0" hangingPunct="0"/>
            <a:r>
              <a:rPr lang="en-US">
                <a:solidFill>
                  <a:srgbClr val="000000"/>
                </a:solidFill>
                <a:ea typeface="MS PGothic" charset="0"/>
                <a:cs typeface="MS PGothic" charset="0"/>
              </a:rPr>
              <a:t>Flash </a:t>
            </a:r>
          </a:p>
          <a:p>
            <a:pPr algn="ctr" eaLnBrk="0" hangingPunct="0"/>
            <a:r>
              <a:rPr lang="en-US">
                <a:solidFill>
                  <a:srgbClr val="000000"/>
                </a:solidFill>
                <a:ea typeface="MS PGothic" charset="0"/>
                <a:cs typeface="MS PGothic" charset="0"/>
              </a:rPr>
              <a:t>Memories</a:t>
            </a:r>
          </a:p>
        </p:txBody>
      </p:sp>
      <p:sp>
        <p:nvSpPr>
          <p:cNvPr id="25" name="Left-Right Arrow 24"/>
          <p:cNvSpPr/>
          <p:nvPr/>
        </p:nvSpPr>
        <p:spPr bwMode="auto">
          <a:xfrm>
            <a:off x="5486400" y="4495800"/>
            <a:ext cx="5334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6" name="Left-Right Arrow 25"/>
          <p:cNvSpPr/>
          <p:nvPr/>
        </p:nvSpPr>
        <p:spPr bwMode="auto">
          <a:xfrm>
            <a:off x="7162800" y="4495800"/>
            <a:ext cx="6096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sp>
        <p:nvSpPr>
          <p:cNvPr id="27" name="Left-Right Arrow 26"/>
          <p:cNvSpPr/>
          <p:nvPr/>
        </p:nvSpPr>
        <p:spPr bwMode="auto">
          <a:xfrm>
            <a:off x="3886200" y="4495800"/>
            <a:ext cx="457200" cy="255588"/>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latin typeface="Arial" charset="0"/>
              <a:ea typeface="MS PGothic" charset="0"/>
              <a:cs typeface="MS PGothic" charset="0"/>
            </a:endParaRPr>
          </a:p>
        </p:txBody>
      </p:sp>
      <p:grpSp>
        <p:nvGrpSpPr>
          <p:cNvPr id="146452" name="Group 35"/>
          <p:cNvGrpSpPr>
            <a:grpSpLocks/>
          </p:cNvGrpSpPr>
          <p:nvPr/>
        </p:nvGrpSpPr>
        <p:grpSpPr bwMode="auto">
          <a:xfrm>
            <a:off x="381000" y="5605463"/>
            <a:ext cx="8547100" cy="338137"/>
            <a:chOff x="457200" y="5529263"/>
            <a:chExt cx="8547100" cy="338137"/>
          </a:xfrm>
        </p:grpSpPr>
        <p:sp>
          <p:nvSpPr>
            <p:cNvPr id="146455" name="TextBox 30"/>
            <p:cNvSpPr txBox="1">
              <a:spLocks noChangeArrowheads="1"/>
            </p:cNvSpPr>
            <p:nvPr/>
          </p:nvSpPr>
          <p:spPr bwMode="auto">
            <a:xfrm>
              <a:off x="457200" y="5529263"/>
              <a:ext cx="1565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Host Computer</a:t>
              </a:r>
            </a:p>
          </p:txBody>
        </p:sp>
        <p:sp>
          <p:nvSpPr>
            <p:cNvPr id="146456" name="TextBox 33"/>
            <p:cNvSpPr txBox="1">
              <a:spLocks noChangeArrowheads="1"/>
            </p:cNvSpPr>
            <p:nvPr/>
          </p:nvSpPr>
          <p:spPr bwMode="auto">
            <a:xfrm>
              <a:off x="3148013" y="5529263"/>
              <a:ext cx="21097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USB Daughter Board</a:t>
              </a:r>
            </a:p>
          </p:txBody>
        </p:sp>
        <p:sp>
          <p:nvSpPr>
            <p:cNvPr id="146457" name="TextBox 34"/>
            <p:cNvSpPr txBox="1">
              <a:spLocks noChangeArrowheads="1"/>
            </p:cNvSpPr>
            <p:nvPr/>
          </p:nvSpPr>
          <p:spPr bwMode="auto">
            <a:xfrm>
              <a:off x="5886450" y="5529263"/>
              <a:ext cx="1428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Mother Board</a:t>
              </a:r>
            </a:p>
          </p:txBody>
        </p:sp>
        <p:sp>
          <p:nvSpPr>
            <p:cNvPr id="146458" name="TextBox 35"/>
            <p:cNvSpPr txBox="1">
              <a:spLocks noChangeArrowheads="1"/>
            </p:cNvSpPr>
            <p:nvPr/>
          </p:nvSpPr>
          <p:spPr bwMode="auto">
            <a:xfrm>
              <a:off x="7715250" y="5529263"/>
              <a:ext cx="1289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000000"/>
                  </a:solidFill>
                  <a:ea typeface="MS PGothic" charset="0"/>
                  <a:cs typeface="MS PGothic" charset="0"/>
                </a:rPr>
                <a:t>Flash Board</a:t>
              </a:r>
            </a:p>
          </p:txBody>
        </p:sp>
      </p:grpSp>
      <p:sp>
        <p:nvSpPr>
          <p:cNvPr id="146453" name="Rectangle 27"/>
          <p:cNvSpPr>
            <a:spLocks noChangeArrowheads="1"/>
          </p:cNvSpPr>
          <p:nvPr/>
        </p:nvSpPr>
        <p:spPr bwMode="auto">
          <a:xfrm>
            <a:off x="2543175" y="2524125"/>
            <a:ext cx="3143250" cy="295275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46454" name="TextBox 27"/>
          <p:cNvSpPr txBox="1">
            <a:spLocks noChangeArrowheads="1"/>
          </p:cNvSpPr>
          <p:nvPr/>
        </p:nvSpPr>
        <p:spPr bwMode="auto">
          <a:xfrm>
            <a:off x="5876925" y="2647950"/>
            <a:ext cx="1992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AutoNum type="arabicPeriod"/>
            </a:pPr>
            <a:r>
              <a:rPr lang="en-US" sz="1800">
                <a:solidFill>
                  <a:srgbClr val="000000"/>
                </a:solidFill>
                <a:ea typeface="MS PGothic" charset="0"/>
                <a:cs typeface="MS PGothic" charset="0"/>
              </a:rPr>
              <a:t>Reset</a:t>
            </a:r>
          </a:p>
          <a:p>
            <a:pPr eaLnBrk="1" hangingPunct="1">
              <a:buFontTx/>
              <a:buAutoNum type="arabicPeriod"/>
            </a:pPr>
            <a:r>
              <a:rPr lang="en-US" sz="1800">
                <a:solidFill>
                  <a:srgbClr val="000000"/>
                </a:solidFill>
                <a:ea typeface="MS PGothic" charset="0"/>
                <a:cs typeface="MS PGothic" charset="0"/>
              </a:rPr>
              <a:t>Erase block</a:t>
            </a:r>
          </a:p>
          <a:p>
            <a:pPr eaLnBrk="1" hangingPunct="1">
              <a:buFontTx/>
              <a:buAutoNum type="arabicPeriod"/>
            </a:pPr>
            <a:r>
              <a:rPr lang="en-US" sz="1800">
                <a:solidFill>
                  <a:srgbClr val="000000"/>
                </a:solidFill>
                <a:ea typeface="MS PGothic" charset="0"/>
                <a:cs typeface="MS PGothic" charset="0"/>
              </a:rPr>
              <a:t>Program page</a:t>
            </a:r>
          </a:p>
          <a:p>
            <a:pPr eaLnBrk="1" hangingPunct="1">
              <a:buFontTx/>
              <a:buAutoNum type="arabicPeriod"/>
            </a:pPr>
            <a:r>
              <a:rPr lang="en-US" sz="1800">
                <a:solidFill>
                  <a:srgbClr val="000000"/>
                </a:solidFill>
                <a:ea typeface="MS PGothic" charset="0"/>
                <a:cs typeface="MS PGothic" charset="0"/>
              </a:rPr>
              <a:t>Read page</a:t>
            </a:r>
          </a:p>
        </p:txBody>
      </p:sp>
    </p:spTree>
    <p:extLst>
      <p:ext uri="{BB962C8B-B14F-4D97-AF65-F5344CB8AC3E}">
        <p14:creationId xmlns:p14="http://schemas.microsoft.com/office/powerpoint/2010/main" val="39137833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altLang="zh-CN">
                <a:latin typeface="Arial" charset="0"/>
                <a:ea typeface="宋体" charset="0"/>
                <a:cs typeface="宋体" charset="0"/>
              </a:rPr>
              <a:t>NAND Flash Testing Platform</a:t>
            </a:r>
          </a:p>
        </p:txBody>
      </p:sp>
      <p:pic>
        <p:nvPicPr>
          <p:cNvPr id="14848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81088"/>
            <a:ext cx="68580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6"/>
          <p:cNvGrpSpPr>
            <a:grpSpLocks/>
          </p:cNvGrpSpPr>
          <p:nvPr/>
        </p:nvGrpSpPr>
        <p:grpSpPr bwMode="auto">
          <a:xfrm>
            <a:off x="5181600" y="1995488"/>
            <a:ext cx="2101850" cy="1066800"/>
            <a:chOff x="3264" y="1536"/>
            <a:chExt cx="1324" cy="672"/>
          </a:xfrm>
        </p:grpSpPr>
        <p:sp>
          <p:nvSpPr>
            <p:cNvPr id="148507" name="Rectangle 21"/>
            <p:cNvSpPr>
              <a:spLocks noChangeArrowheads="1"/>
            </p:cNvSpPr>
            <p:nvPr/>
          </p:nvSpPr>
          <p:spPr bwMode="auto">
            <a:xfrm>
              <a:off x="3264" y="2016"/>
              <a:ext cx="288" cy="19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508" name="Text Box 22"/>
            <p:cNvSpPr txBox="1">
              <a:spLocks noChangeArrowheads="1"/>
            </p:cNvSpPr>
            <p:nvPr/>
          </p:nvSpPr>
          <p:spPr bwMode="auto">
            <a:xfrm>
              <a:off x="3840" y="1536"/>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FFFF00"/>
                  </a:solidFill>
                  <a:ea typeface="MS PGothic" charset="0"/>
                  <a:cs typeface="MS PGothic" charset="0"/>
                </a:rPr>
                <a:t>USB Jack</a:t>
              </a:r>
            </a:p>
          </p:txBody>
        </p:sp>
        <p:sp>
          <p:nvSpPr>
            <p:cNvPr id="148509" name="Line 23"/>
            <p:cNvSpPr>
              <a:spLocks noChangeShapeType="1"/>
            </p:cNvSpPr>
            <p:nvPr/>
          </p:nvSpPr>
          <p:spPr bwMode="auto">
            <a:xfrm flipH="1">
              <a:off x="3552" y="1728"/>
              <a:ext cx="384" cy="288"/>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47"/>
          <p:cNvGrpSpPr>
            <a:grpSpLocks/>
          </p:cNvGrpSpPr>
          <p:nvPr/>
        </p:nvGrpSpPr>
        <p:grpSpPr bwMode="auto">
          <a:xfrm>
            <a:off x="5538788" y="3233738"/>
            <a:ext cx="2392362" cy="984250"/>
            <a:chOff x="3489" y="2316"/>
            <a:chExt cx="1507" cy="620"/>
          </a:xfrm>
        </p:grpSpPr>
        <p:sp>
          <p:nvSpPr>
            <p:cNvPr id="148504" name="Rectangle 24"/>
            <p:cNvSpPr>
              <a:spLocks noChangeArrowheads="1"/>
            </p:cNvSpPr>
            <p:nvPr/>
          </p:nvSpPr>
          <p:spPr bwMode="auto">
            <a:xfrm>
              <a:off x="3489" y="2696"/>
              <a:ext cx="288" cy="24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148505" name="Text Box 25"/>
            <p:cNvSpPr txBox="1">
              <a:spLocks noChangeArrowheads="1"/>
            </p:cNvSpPr>
            <p:nvPr/>
          </p:nvSpPr>
          <p:spPr bwMode="auto">
            <a:xfrm>
              <a:off x="3846" y="2316"/>
              <a:ext cx="11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Virtex-II Pro</a:t>
              </a:r>
            </a:p>
            <a:p>
              <a:pPr algn="ctr"/>
              <a:r>
                <a:rPr lang="en-US" sz="1800">
                  <a:solidFill>
                    <a:srgbClr val="FFFF00"/>
                  </a:solidFill>
                  <a:ea typeface="MS PGothic" charset="0"/>
                  <a:cs typeface="MS PGothic" charset="0"/>
                </a:rPr>
                <a:t>(USB controller)</a:t>
              </a:r>
            </a:p>
          </p:txBody>
        </p:sp>
        <p:sp>
          <p:nvSpPr>
            <p:cNvPr id="148506" name="Line 26"/>
            <p:cNvSpPr>
              <a:spLocks noChangeShapeType="1"/>
            </p:cNvSpPr>
            <p:nvPr/>
          </p:nvSpPr>
          <p:spPr bwMode="auto">
            <a:xfrm flipH="1">
              <a:off x="3738" y="2529"/>
              <a:ext cx="198" cy="15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 name="Rectangle 27"/>
          <p:cNvSpPr>
            <a:spLocks noChangeArrowheads="1"/>
          </p:cNvSpPr>
          <p:nvPr/>
        </p:nvSpPr>
        <p:spPr bwMode="auto">
          <a:xfrm>
            <a:off x="5232400" y="4533900"/>
            <a:ext cx="838200" cy="8382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FFFF00"/>
              </a:solidFill>
              <a:ea typeface="MS PGothic" charset="0"/>
              <a:cs typeface="MS PGothic" charset="0"/>
            </a:endParaRPr>
          </a:p>
        </p:txBody>
      </p:sp>
      <p:sp>
        <p:nvSpPr>
          <p:cNvPr id="28" name="Text Box 28"/>
          <p:cNvSpPr txBox="1">
            <a:spLocks noChangeArrowheads="1"/>
          </p:cNvSpPr>
          <p:nvPr/>
        </p:nvSpPr>
        <p:spPr bwMode="auto">
          <a:xfrm>
            <a:off x="2857500" y="4021138"/>
            <a:ext cx="2038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Virtex-V FPGA</a:t>
            </a:r>
          </a:p>
          <a:p>
            <a:pPr algn="ctr"/>
            <a:r>
              <a:rPr lang="en-US" sz="1800">
                <a:solidFill>
                  <a:srgbClr val="FFFF00"/>
                </a:solidFill>
                <a:ea typeface="MS PGothic" charset="0"/>
                <a:cs typeface="MS PGothic" charset="0"/>
              </a:rPr>
              <a:t>(NAND Controller)</a:t>
            </a:r>
          </a:p>
        </p:txBody>
      </p:sp>
      <p:sp>
        <p:nvSpPr>
          <p:cNvPr id="29" name="Line 29"/>
          <p:cNvSpPr>
            <a:spLocks noChangeShapeType="1"/>
          </p:cNvSpPr>
          <p:nvPr/>
        </p:nvSpPr>
        <p:spPr bwMode="auto">
          <a:xfrm>
            <a:off x="4000500" y="4586288"/>
            <a:ext cx="12192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30"/>
          <p:cNvSpPr>
            <a:spLocks noChangeArrowheads="1"/>
          </p:cNvSpPr>
          <p:nvPr/>
        </p:nvSpPr>
        <p:spPr bwMode="auto">
          <a:xfrm>
            <a:off x="6629400" y="4738688"/>
            <a:ext cx="381000" cy="2286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32" name="Line 32"/>
          <p:cNvSpPr>
            <a:spLocks noChangeShapeType="1"/>
          </p:cNvSpPr>
          <p:nvPr/>
        </p:nvSpPr>
        <p:spPr bwMode="auto">
          <a:xfrm flipH="1">
            <a:off x="6858000" y="4357688"/>
            <a:ext cx="228600" cy="381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37"/>
          <p:cNvGrpSpPr>
            <a:grpSpLocks/>
          </p:cNvGrpSpPr>
          <p:nvPr/>
        </p:nvGrpSpPr>
        <p:grpSpPr bwMode="auto">
          <a:xfrm>
            <a:off x="228600" y="2833688"/>
            <a:ext cx="6858000" cy="2895600"/>
            <a:chOff x="144" y="2064"/>
            <a:chExt cx="4320" cy="1824"/>
          </a:xfrm>
        </p:grpSpPr>
        <p:sp>
          <p:nvSpPr>
            <p:cNvPr id="148501" name="Rectangle 33"/>
            <p:cNvSpPr>
              <a:spLocks noChangeArrowheads="1"/>
            </p:cNvSpPr>
            <p:nvPr/>
          </p:nvSpPr>
          <p:spPr bwMode="auto">
            <a:xfrm>
              <a:off x="1056" y="2400"/>
              <a:ext cx="3408" cy="14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0066CC"/>
                </a:solidFill>
                <a:ea typeface="MS PGothic" charset="0"/>
                <a:cs typeface="MS PGothic" charset="0"/>
              </a:endParaRPr>
            </a:p>
          </p:txBody>
        </p:sp>
        <p:sp>
          <p:nvSpPr>
            <p:cNvPr id="148502" name="Text Box 34"/>
            <p:cNvSpPr txBox="1">
              <a:spLocks noChangeArrowheads="1"/>
            </p:cNvSpPr>
            <p:nvPr/>
          </p:nvSpPr>
          <p:spPr bwMode="auto">
            <a:xfrm>
              <a:off x="144" y="2064"/>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HAPS-52 Mother Board</a:t>
              </a:r>
            </a:p>
          </p:txBody>
        </p:sp>
        <p:sp>
          <p:nvSpPr>
            <p:cNvPr id="148503" name="Line 35"/>
            <p:cNvSpPr>
              <a:spLocks noChangeShapeType="1"/>
            </p:cNvSpPr>
            <p:nvPr/>
          </p:nvSpPr>
          <p:spPr bwMode="auto">
            <a:xfrm>
              <a:off x="480" y="2256"/>
              <a:ext cx="528" cy="86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1"/>
          <p:cNvGrpSpPr>
            <a:grpSpLocks/>
          </p:cNvGrpSpPr>
          <p:nvPr/>
        </p:nvGrpSpPr>
        <p:grpSpPr bwMode="auto">
          <a:xfrm>
            <a:off x="3276600" y="1309688"/>
            <a:ext cx="2819400" cy="3048000"/>
            <a:chOff x="2064" y="1104"/>
            <a:chExt cx="1776" cy="1920"/>
          </a:xfrm>
        </p:grpSpPr>
        <p:sp>
          <p:nvSpPr>
            <p:cNvPr id="148498" name="Rectangle 38"/>
            <p:cNvSpPr>
              <a:spLocks noChangeArrowheads="1"/>
            </p:cNvSpPr>
            <p:nvPr/>
          </p:nvSpPr>
          <p:spPr bwMode="auto">
            <a:xfrm>
              <a:off x="3216" y="1680"/>
              <a:ext cx="624" cy="134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9" name="Text Box 39"/>
            <p:cNvSpPr txBox="1">
              <a:spLocks noChangeArrowheads="1"/>
            </p:cNvSpPr>
            <p:nvPr/>
          </p:nvSpPr>
          <p:spPr bwMode="auto">
            <a:xfrm>
              <a:off x="2064" y="1104"/>
              <a:ext cx="14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USB Daughter Board</a:t>
              </a:r>
            </a:p>
          </p:txBody>
        </p:sp>
        <p:sp>
          <p:nvSpPr>
            <p:cNvPr id="148500" name="Line 40"/>
            <p:cNvSpPr>
              <a:spLocks noChangeShapeType="1"/>
            </p:cNvSpPr>
            <p:nvPr/>
          </p:nvSpPr>
          <p:spPr bwMode="auto">
            <a:xfrm>
              <a:off x="2688" y="1296"/>
              <a:ext cx="528" cy="384"/>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45"/>
          <p:cNvGrpSpPr>
            <a:grpSpLocks/>
          </p:cNvGrpSpPr>
          <p:nvPr/>
        </p:nvGrpSpPr>
        <p:grpSpPr bwMode="auto">
          <a:xfrm>
            <a:off x="5867400" y="4433888"/>
            <a:ext cx="2508250" cy="1814512"/>
            <a:chOff x="3696" y="3072"/>
            <a:chExt cx="1580" cy="1143"/>
          </a:xfrm>
        </p:grpSpPr>
        <p:sp>
          <p:nvSpPr>
            <p:cNvPr id="148495" name="Rectangle 42"/>
            <p:cNvSpPr>
              <a:spLocks noChangeArrowheads="1"/>
            </p:cNvSpPr>
            <p:nvPr/>
          </p:nvSpPr>
          <p:spPr bwMode="auto">
            <a:xfrm>
              <a:off x="3888" y="3072"/>
              <a:ext cx="528" cy="76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solidFill>
                  <a:srgbClr val="333399"/>
                </a:solidFill>
                <a:ea typeface="MS PGothic" charset="0"/>
                <a:cs typeface="MS PGothic" charset="0"/>
              </a:endParaRPr>
            </a:p>
          </p:txBody>
        </p:sp>
        <p:sp>
          <p:nvSpPr>
            <p:cNvPr id="148496" name="Text Box 43"/>
            <p:cNvSpPr txBox="1">
              <a:spLocks noChangeArrowheads="1"/>
            </p:cNvSpPr>
            <p:nvPr/>
          </p:nvSpPr>
          <p:spPr bwMode="auto">
            <a:xfrm>
              <a:off x="3696" y="3984"/>
              <a:ext cx="1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FF"/>
                  </a:solidFill>
                  <a:ea typeface="MS PGothic" charset="0"/>
                  <a:cs typeface="MS PGothic" charset="0"/>
                </a:rPr>
                <a:t>NAND Daughter Board</a:t>
              </a:r>
            </a:p>
          </p:txBody>
        </p:sp>
        <p:sp>
          <p:nvSpPr>
            <p:cNvPr id="148497" name="Line 44"/>
            <p:cNvSpPr>
              <a:spLocks noChangeShapeType="1"/>
            </p:cNvSpPr>
            <p:nvPr/>
          </p:nvSpPr>
          <p:spPr bwMode="auto">
            <a:xfrm flipH="1" flipV="1">
              <a:off x="4176" y="3840"/>
              <a:ext cx="384" cy="192"/>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8493" name="Rectangle 32"/>
          <p:cNvSpPr>
            <a:spLocks noChangeArrowheads="1"/>
          </p:cNvSpPr>
          <p:nvPr/>
        </p:nvSpPr>
        <p:spPr bwMode="auto">
          <a:xfrm>
            <a:off x="6388100" y="4511675"/>
            <a:ext cx="366713" cy="120650"/>
          </a:xfrm>
          <a:prstGeom prst="rect">
            <a:avLst/>
          </a:prstGeom>
          <a:solidFill>
            <a:srgbClr val="317131"/>
          </a:solidFill>
          <a:ln w="9525">
            <a:solidFill>
              <a:srgbClr val="006600"/>
            </a:solidFill>
            <a:round/>
            <a:headEnd/>
            <a:tailEnd/>
          </a:ln>
        </p:spPr>
        <p:txBody>
          <a:bodyPr/>
          <a:lstStyle/>
          <a:p>
            <a:pPr eaLnBrk="0" hangingPunct="0"/>
            <a:endParaRPr lang="en-US">
              <a:solidFill>
                <a:srgbClr val="000000"/>
              </a:solidFill>
              <a:ea typeface="MS PGothic" charset="0"/>
              <a:cs typeface="MS PGothic" charset="0"/>
            </a:endParaRPr>
          </a:p>
        </p:txBody>
      </p:sp>
      <p:sp>
        <p:nvSpPr>
          <p:cNvPr id="31" name="Text Box 31"/>
          <p:cNvSpPr txBox="1">
            <a:spLocks noChangeArrowheads="1"/>
          </p:cNvSpPr>
          <p:nvPr/>
        </p:nvSpPr>
        <p:spPr bwMode="auto">
          <a:xfrm>
            <a:off x="6400800" y="3805238"/>
            <a:ext cx="1466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a:solidFill>
                  <a:srgbClr val="FFFF00"/>
                </a:solidFill>
                <a:ea typeface="MS PGothic" charset="0"/>
                <a:cs typeface="MS PGothic" charset="0"/>
              </a:rPr>
              <a:t>3x-nm</a:t>
            </a:r>
          </a:p>
          <a:p>
            <a:pPr algn="ctr"/>
            <a:r>
              <a:rPr lang="en-US" sz="1800">
                <a:solidFill>
                  <a:srgbClr val="FFFF00"/>
                </a:solidFill>
                <a:ea typeface="MS PGothic" charset="0"/>
                <a:cs typeface="MS PGothic" charset="0"/>
              </a:rPr>
              <a:t>NAND Flash</a:t>
            </a:r>
          </a:p>
        </p:txBody>
      </p:sp>
    </p:spTree>
    <p:extLst>
      <p:ext uri="{BB962C8B-B14F-4D97-AF65-F5344CB8AC3E}">
        <p14:creationId xmlns:p14="http://schemas.microsoft.com/office/powerpoint/2010/main" val="24792894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blinds(horizontal)">
                                      <p:cBhvr>
                                        <p:cTn id="60" dur="500"/>
                                        <p:tgtEl>
                                          <p:spTgt spid="29"/>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linds(horizontal)">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5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linds(horizont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xit" presetSubtype="10" fill="hold" grpId="1" nodeType="clickEffect">
                                  <p:stCondLst>
                                    <p:cond delay="0"/>
                                  </p:stCondLst>
                                  <p:childTnLst>
                                    <p:animEffect transition="out" filter="blinds(horizontal)">
                                      <p:cBhvr>
                                        <p:cTn id="89" dur="500"/>
                                        <p:tgtEl>
                                          <p:spTgt spid="31"/>
                                        </p:tgtEl>
                                      </p:cBhvr>
                                    </p:animEffect>
                                    <p:set>
                                      <p:cBhvr>
                                        <p:cTn id="90" dur="1" fill="hold">
                                          <p:stCondLst>
                                            <p:cond delay="499"/>
                                          </p:stCondLst>
                                        </p:cTn>
                                        <p:tgtEl>
                                          <p:spTgt spid="31"/>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3" presetClass="exit" presetSubtype="10" fill="hold" grpId="1" nodeType="withEffect">
                                  <p:stCondLst>
                                    <p:cond delay="0"/>
                                  </p:stCondLst>
                                  <p:childTnLst>
                                    <p:animEffect transition="out" filter="blinds(horizontal)">
                                      <p:cBhvr>
                                        <p:cTn id="95" dur="500"/>
                                        <p:tgtEl>
                                          <p:spTgt spid="30"/>
                                        </p:tgtEl>
                                      </p:cBhvr>
                                    </p:animEffect>
                                    <p:set>
                                      <p:cBhvr>
                                        <p:cTn id="96"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p:bldP spid="28" grpId="1"/>
      <p:bldP spid="29" grpId="0" animBg="1"/>
      <p:bldP spid="29" grpId="1" animBg="1"/>
      <p:bldP spid="30" grpId="0" animBg="1"/>
      <p:bldP spid="30" grpId="1" animBg="1"/>
      <p:bldP spid="32" grpId="0" animBg="1"/>
      <p:bldP spid="32" grpId="1" animBg="1"/>
      <p:bldP spid="31" grpId="0"/>
      <p:bldP spid="31"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r>
              <a:rPr lang="en-US">
                <a:latin typeface="Arial" charset="0"/>
                <a:ea typeface="MS PGothic" charset="0"/>
              </a:rPr>
              <a:t>NAND Flash Usage and Error Model</a:t>
            </a:r>
          </a:p>
        </p:txBody>
      </p:sp>
      <p:sp>
        <p:nvSpPr>
          <p:cNvPr id="149506" name="Rounded Rectangle 21"/>
          <p:cNvSpPr>
            <a:spLocks noChangeArrowheads="1"/>
          </p:cNvSpPr>
          <p:nvPr/>
        </p:nvSpPr>
        <p:spPr bwMode="auto">
          <a:xfrm>
            <a:off x="2571750" y="1438275"/>
            <a:ext cx="5926138" cy="4365625"/>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07" name="TextBox 37"/>
          <p:cNvSpPr txBox="1">
            <a:spLocks noChangeArrowheads="1"/>
          </p:cNvSpPr>
          <p:nvPr/>
        </p:nvSpPr>
        <p:spPr bwMode="auto">
          <a:xfrm>
            <a:off x="5522913" y="4048125"/>
            <a:ext cx="54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00"/>
                </a:solidFill>
                <a:ea typeface="MS PGothic" charset="0"/>
                <a:cs typeface="MS PGothic" charset="0"/>
              </a:rPr>
              <a:t>…</a:t>
            </a:r>
          </a:p>
        </p:txBody>
      </p:sp>
      <p:cxnSp>
        <p:nvCxnSpPr>
          <p:cNvPr id="149508" name="Straight Connector 54"/>
          <p:cNvCxnSpPr>
            <a:cxnSpLocks noChangeShapeType="1"/>
            <a:endCxn id="149510" idx="1"/>
          </p:cNvCxnSpPr>
          <p:nvPr/>
        </p:nvCxnSpPr>
        <p:spPr bwMode="auto">
          <a:xfrm>
            <a:off x="4376738" y="2160588"/>
            <a:ext cx="79533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09" name="Rounded Rectangle 21"/>
          <p:cNvSpPr>
            <a:spLocks noChangeArrowheads="1"/>
          </p:cNvSpPr>
          <p:nvPr/>
        </p:nvSpPr>
        <p:spPr bwMode="auto">
          <a:xfrm>
            <a:off x="2862263" y="1708150"/>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400">
              <a:solidFill>
                <a:srgbClr val="000000"/>
              </a:solidFill>
              <a:ea typeface="MS PGothic" charset="0"/>
              <a:cs typeface="MS PGothic" charset="0"/>
            </a:endParaRPr>
          </a:p>
        </p:txBody>
      </p:sp>
      <p:sp>
        <p:nvSpPr>
          <p:cNvPr id="149510" name="Rounded Rectangle 21"/>
          <p:cNvSpPr>
            <a:spLocks noChangeArrowheads="1"/>
          </p:cNvSpPr>
          <p:nvPr/>
        </p:nvSpPr>
        <p:spPr bwMode="auto">
          <a:xfrm>
            <a:off x="5172075" y="1701800"/>
            <a:ext cx="1525588" cy="915988"/>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cxnSp>
        <p:nvCxnSpPr>
          <p:cNvPr id="149511" name="Straight Connector 53"/>
          <p:cNvCxnSpPr>
            <a:cxnSpLocks noChangeShapeType="1"/>
          </p:cNvCxnSpPr>
          <p:nvPr/>
        </p:nvCxnSpPr>
        <p:spPr bwMode="auto">
          <a:xfrm>
            <a:off x="7351713" y="2163763"/>
            <a:ext cx="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9512" name="TextBox 57"/>
          <p:cNvSpPr txBox="1">
            <a:spLocks noChangeArrowheads="1"/>
          </p:cNvSpPr>
          <p:nvPr/>
        </p:nvSpPr>
        <p:spPr bwMode="auto">
          <a:xfrm>
            <a:off x="6615113" y="2017713"/>
            <a:ext cx="174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a:solidFill>
                  <a:srgbClr val="000000"/>
                </a:solidFill>
                <a:ea typeface="MS PGothic" charset="0"/>
                <a:cs typeface="MS PGothic" charset="0"/>
              </a:rPr>
              <a:t>(Page0  - Page128)</a:t>
            </a:r>
          </a:p>
        </p:txBody>
      </p:sp>
      <p:sp>
        <p:nvSpPr>
          <p:cNvPr id="149513" name="TextBox 60"/>
          <p:cNvSpPr txBox="1">
            <a:spLocks noChangeArrowheads="1"/>
          </p:cNvSpPr>
          <p:nvPr/>
        </p:nvSpPr>
        <p:spPr bwMode="auto">
          <a:xfrm>
            <a:off x="5326063" y="1822450"/>
            <a:ext cx="1236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Program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sp>
        <p:nvSpPr>
          <p:cNvPr id="149514" name="TextBox 61"/>
          <p:cNvSpPr txBox="1">
            <a:spLocks noChangeArrowheads="1"/>
          </p:cNvSpPr>
          <p:nvPr/>
        </p:nvSpPr>
        <p:spPr bwMode="auto">
          <a:xfrm>
            <a:off x="3201988" y="1809750"/>
            <a:ext cx="925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Erase </a:t>
            </a:r>
          </a:p>
          <a:p>
            <a:pPr algn="ctr" eaLnBrk="1" hangingPunct="1"/>
            <a:r>
              <a:rPr lang="en-US" sz="2000">
                <a:solidFill>
                  <a:srgbClr val="000000"/>
                </a:solidFill>
                <a:ea typeface="MS PGothic" charset="0"/>
                <a:cs typeface="MS PGothic" charset="0"/>
              </a:rPr>
              <a:t>Block</a:t>
            </a:r>
            <a:endParaRPr lang="en-US" sz="1800">
              <a:solidFill>
                <a:srgbClr val="000000"/>
              </a:solidFill>
              <a:ea typeface="MS PGothic" charset="0"/>
              <a:cs typeface="MS PGothic" charset="0"/>
            </a:endParaRPr>
          </a:p>
        </p:txBody>
      </p:sp>
      <p:grpSp>
        <p:nvGrpSpPr>
          <p:cNvPr id="149515" name="Group 69"/>
          <p:cNvGrpSpPr>
            <a:grpSpLocks/>
          </p:cNvGrpSpPr>
          <p:nvPr/>
        </p:nvGrpSpPr>
        <p:grpSpPr bwMode="auto">
          <a:xfrm>
            <a:off x="3925888" y="3055938"/>
            <a:ext cx="4035425" cy="1101725"/>
            <a:chOff x="3011424" y="2885470"/>
            <a:chExt cx="4035552" cy="1101313"/>
          </a:xfrm>
        </p:grpSpPr>
        <p:sp>
          <p:nvSpPr>
            <p:cNvPr id="149567"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8" name="Group 65"/>
            <p:cNvGrpSpPr>
              <a:grpSpLocks/>
            </p:cNvGrpSpPr>
            <p:nvPr/>
          </p:nvGrpSpPr>
          <p:grpSpPr bwMode="auto">
            <a:xfrm>
              <a:off x="3124990" y="2970815"/>
              <a:ext cx="1524000" cy="914400"/>
              <a:chOff x="3381022" y="2970815"/>
              <a:chExt cx="1524000" cy="914400"/>
            </a:xfrm>
          </p:grpSpPr>
          <p:sp>
            <p:nvSpPr>
              <p:cNvPr id="149573"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4" name="TextBox 59"/>
              <p:cNvSpPr txBox="1">
                <a:spLocks noChangeArrowheads="1"/>
              </p:cNvSpPr>
              <p:nvPr/>
            </p:nvSpPr>
            <p:spPr bwMode="auto">
              <a:xfrm>
                <a:off x="3401568" y="3108960"/>
                <a:ext cx="148951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Retention1</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1</a:t>
                </a:r>
                <a:r>
                  <a:rPr lang="en-US" sz="1800">
                    <a:solidFill>
                      <a:srgbClr val="000000"/>
                    </a:solidFill>
                    <a:ea typeface="MS PGothic" charset="0"/>
                    <a:cs typeface="MS PGothic" charset="0"/>
                  </a:rPr>
                  <a:t> days)</a:t>
                </a:r>
              </a:p>
            </p:txBody>
          </p:sp>
        </p:grpSp>
        <p:grpSp>
          <p:nvGrpSpPr>
            <p:cNvPr id="149569" name="Group 66"/>
            <p:cNvGrpSpPr>
              <a:grpSpLocks/>
            </p:cNvGrpSpPr>
            <p:nvPr/>
          </p:nvGrpSpPr>
          <p:grpSpPr bwMode="auto">
            <a:xfrm>
              <a:off x="5386606" y="2976911"/>
              <a:ext cx="1524000" cy="914400"/>
              <a:chOff x="5471950" y="2976911"/>
              <a:chExt cx="1524000" cy="914400"/>
            </a:xfrm>
          </p:grpSpPr>
          <p:sp>
            <p:nvSpPr>
              <p:cNvPr id="149571"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72" name="TextBox 63"/>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70"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cxnSp>
        <p:nvCxnSpPr>
          <p:cNvPr id="149516" name="Straight Connector 75"/>
          <p:cNvCxnSpPr>
            <a:cxnSpLocks noChangeShapeType="1"/>
            <a:stCxn id="149510" idx="2"/>
            <a:endCxn id="149567" idx="0"/>
          </p:cNvCxnSpPr>
          <p:nvPr/>
        </p:nvCxnSpPr>
        <p:spPr bwMode="auto">
          <a:xfrm rot="16200000" flipH="1">
            <a:off x="5720557" y="2832894"/>
            <a:ext cx="438150" cy="79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49517" name="Group 69"/>
          <p:cNvGrpSpPr>
            <a:grpSpLocks/>
          </p:cNvGrpSpPr>
          <p:nvPr/>
        </p:nvGrpSpPr>
        <p:grpSpPr bwMode="auto">
          <a:xfrm>
            <a:off x="3930650" y="4573588"/>
            <a:ext cx="4037013" cy="1101725"/>
            <a:chOff x="3011424" y="2885470"/>
            <a:chExt cx="4035552" cy="1101313"/>
          </a:xfrm>
        </p:grpSpPr>
        <p:sp>
          <p:nvSpPr>
            <p:cNvPr id="149559" name="Rounded Rectangle 21"/>
            <p:cNvSpPr>
              <a:spLocks noChangeArrowheads="1"/>
            </p:cNvSpPr>
            <p:nvPr/>
          </p:nvSpPr>
          <p:spPr bwMode="auto">
            <a:xfrm>
              <a:off x="3011424" y="2885470"/>
              <a:ext cx="4035552" cy="1101313"/>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grpSp>
          <p:nvGrpSpPr>
            <p:cNvPr id="149560" name="Group 65"/>
            <p:cNvGrpSpPr>
              <a:grpSpLocks/>
            </p:cNvGrpSpPr>
            <p:nvPr/>
          </p:nvGrpSpPr>
          <p:grpSpPr bwMode="auto">
            <a:xfrm>
              <a:off x="3124990" y="2970815"/>
              <a:ext cx="1524000" cy="914400"/>
              <a:chOff x="3381022" y="2970815"/>
              <a:chExt cx="1524000" cy="914400"/>
            </a:xfrm>
          </p:grpSpPr>
          <p:sp>
            <p:nvSpPr>
              <p:cNvPr id="149565" name="Rounded Rectangle 21"/>
              <p:cNvSpPr>
                <a:spLocks noChangeArrowheads="1"/>
              </p:cNvSpPr>
              <p:nvPr/>
            </p:nvSpPr>
            <p:spPr bwMode="auto">
              <a:xfrm>
                <a:off x="3381022" y="2970815"/>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6" name="TextBox 87"/>
              <p:cNvSpPr txBox="1">
                <a:spLocks noChangeArrowheads="1"/>
              </p:cNvSpPr>
              <p:nvPr/>
            </p:nvSpPr>
            <p:spPr bwMode="auto">
              <a:xfrm>
                <a:off x="3408781" y="3108960"/>
                <a:ext cx="14750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Retention j</a:t>
                </a:r>
                <a:r>
                  <a:rPr lang="en-US" sz="1800">
                    <a:solidFill>
                      <a:srgbClr val="000000"/>
                    </a:solidFill>
                    <a:ea typeface="MS PGothic" charset="0"/>
                    <a:cs typeface="MS PGothic" charset="0"/>
                  </a:rPr>
                  <a:t> </a:t>
                </a:r>
              </a:p>
              <a:p>
                <a:pPr algn="ctr" eaLnBrk="1" hangingPunct="1"/>
                <a:r>
                  <a:rPr lang="en-US" sz="1800">
                    <a:solidFill>
                      <a:srgbClr val="000000"/>
                    </a:solidFill>
                    <a:ea typeface="MS PGothic" charset="0"/>
                    <a:cs typeface="MS PGothic" charset="0"/>
                  </a:rPr>
                  <a:t>(t</a:t>
                </a:r>
                <a:r>
                  <a:rPr lang="en-US" sz="1800" baseline="-25000">
                    <a:solidFill>
                      <a:srgbClr val="000000"/>
                    </a:solidFill>
                    <a:ea typeface="MS PGothic" charset="0"/>
                    <a:cs typeface="MS PGothic" charset="0"/>
                  </a:rPr>
                  <a:t>j</a:t>
                </a:r>
                <a:r>
                  <a:rPr lang="en-US" sz="1800">
                    <a:solidFill>
                      <a:srgbClr val="000000"/>
                    </a:solidFill>
                    <a:ea typeface="MS PGothic" charset="0"/>
                    <a:cs typeface="MS PGothic" charset="0"/>
                  </a:rPr>
                  <a:t> days)</a:t>
                </a:r>
              </a:p>
            </p:txBody>
          </p:sp>
        </p:grpSp>
        <p:grpSp>
          <p:nvGrpSpPr>
            <p:cNvPr id="149561" name="Group 66"/>
            <p:cNvGrpSpPr>
              <a:grpSpLocks/>
            </p:cNvGrpSpPr>
            <p:nvPr/>
          </p:nvGrpSpPr>
          <p:grpSpPr bwMode="auto">
            <a:xfrm>
              <a:off x="5386606" y="2976911"/>
              <a:ext cx="1524000" cy="914400"/>
              <a:chOff x="5471950" y="2976911"/>
              <a:chExt cx="1524000" cy="914400"/>
            </a:xfrm>
          </p:grpSpPr>
          <p:sp>
            <p:nvSpPr>
              <p:cNvPr id="149563" name="Rounded Rectangle 21"/>
              <p:cNvSpPr>
                <a:spLocks noChangeArrowheads="1"/>
              </p:cNvSpPr>
              <p:nvPr/>
            </p:nvSpPr>
            <p:spPr bwMode="auto">
              <a:xfrm>
                <a:off x="5471950" y="2976911"/>
                <a:ext cx="1524000" cy="914400"/>
              </a:xfrm>
              <a:prstGeom prst="roundRect">
                <a:avLst>
                  <a:gd name="adj" fmla="val 16667"/>
                </a:avLst>
              </a:prstGeom>
              <a:solidFill>
                <a:schemeClr val="bg1"/>
              </a:solidFill>
              <a:ln w="9525">
                <a:solidFill>
                  <a:schemeClr val="tx1"/>
                </a:solidFill>
                <a:round/>
                <a:headEnd/>
                <a:tailEnd/>
              </a:ln>
            </p:spPr>
            <p:txBody>
              <a:bodyPr/>
              <a:lstStyle/>
              <a:p>
                <a:pPr algn="ctr" eaLnBrk="0" hangingPunct="0"/>
                <a:endParaRPr lang="en-US" sz="2000">
                  <a:solidFill>
                    <a:srgbClr val="000000"/>
                  </a:solidFill>
                  <a:ea typeface="MS PGothic" charset="0"/>
                  <a:cs typeface="MS PGothic" charset="0"/>
                </a:endParaRPr>
              </a:p>
            </p:txBody>
          </p:sp>
          <p:sp>
            <p:nvSpPr>
              <p:cNvPr id="149564" name="TextBox 85"/>
              <p:cNvSpPr txBox="1">
                <a:spLocks noChangeArrowheads="1"/>
              </p:cNvSpPr>
              <p:nvPr/>
            </p:nvSpPr>
            <p:spPr bwMode="auto">
              <a:xfrm>
                <a:off x="5802678" y="3115056"/>
                <a:ext cx="8691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000000"/>
                    </a:solidFill>
                    <a:ea typeface="MS PGothic" charset="0"/>
                    <a:cs typeface="MS PGothic" charset="0"/>
                  </a:rPr>
                  <a:t>Read </a:t>
                </a:r>
              </a:p>
              <a:p>
                <a:pPr algn="ctr" eaLnBrk="1" hangingPunct="1"/>
                <a:r>
                  <a:rPr lang="en-US" sz="2000">
                    <a:solidFill>
                      <a:srgbClr val="000000"/>
                    </a:solidFill>
                    <a:ea typeface="MS PGothic" charset="0"/>
                    <a:cs typeface="MS PGothic" charset="0"/>
                  </a:rPr>
                  <a:t>Page</a:t>
                </a:r>
                <a:endParaRPr lang="en-US" sz="1800">
                  <a:solidFill>
                    <a:srgbClr val="000000"/>
                  </a:solidFill>
                  <a:ea typeface="MS PGothic" charset="0"/>
                  <a:cs typeface="MS PGothic" charset="0"/>
                </a:endParaRPr>
              </a:p>
            </p:txBody>
          </p:sp>
        </p:grpSp>
        <p:cxnSp>
          <p:nvCxnSpPr>
            <p:cNvPr id="149562" name="Straight Connector 54"/>
            <p:cNvCxnSpPr>
              <a:cxnSpLocks noChangeShapeType="1"/>
            </p:cNvCxnSpPr>
            <p:nvPr/>
          </p:nvCxnSpPr>
          <p:spPr bwMode="auto">
            <a:xfrm>
              <a:off x="4636798" y="3415823"/>
              <a:ext cx="75206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49518" name="Group 117"/>
          <p:cNvGrpSpPr>
            <a:grpSpLocks/>
          </p:cNvGrpSpPr>
          <p:nvPr/>
        </p:nvGrpSpPr>
        <p:grpSpPr bwMode="auto">
          <a:xfrm>
            <a:off x="652463" y="1292225"/>
            <a:ext cx="1404937" cy="4673600"/>
            <a:chOff x="371856" y="1292352"/>
            <a:chExt cx="1405884" cy="4672810"/>
          </a:xfrm>
        </p:grpSpPr>
        <p:grpSp>
          <p:nvGrpSpPr>
            <p:cNvPr id="149540" name="Group 93"/>
            <p:cNvGrpSpPr>
              <a:grpSpLocks/>
            </p:cNvGrpSpPr>
            <p:nvPr/>
          </p:nvGrpSpPr>
          <p:grpSpPr bwMode="auto">
            <a:xfrm>
              <a:off x="377952" y="1938528"/>
              <a:ext cx="1387596" cy="536448"/>
              <a:chOff x="377952" y="1548384"/>
              <a:chExt cx="1387596" cy="536448"/>
            </a:xfrm>
          </p:grpSpPr>
          <p:sp>
            <p:nvSpPr>
              <p:cNvPr id="149557" name="Rectangle 91"/>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8" name="TextBox 92"/>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0</a:t>
                </a:r>
              </a:p>
            </p:txBody>
          </p:sp>
        </p:grpSp>
        <p:grpSp>
          <p:nvGrpSpPr>
            <p:cNvPr id="149541" name="Group 94"/>
            <p:cNvGrpSpPr>
              <a:grpSpLocks/>
            </p:cNvGrpSpPr>
            <p:nvPr/>
          </p:nvGrpSpPr>
          <p:grpSpPr bwMode="auto">
            <a:xfrm>
              <a:off x="371856" y="3346704"/>
              <a:ext cx="1365504" cy="536448"/>
              <a:chOff x="377952" y="1548384"/>
              <a:chExt cx="1365504" cy="536448"/>
            </a:xfrm>
          </p:grpSpPr>
          <p:sp>
            <p:nvSpPr>
              <p:cNvPr id="149555" name="Rectangle 95"/>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6" name="TextBox 96"/>
              <p:cNvSpPr txBox="1">
                <a:spLocks noChangeArrowheads="1"/>
              </p:cNvSpPr>
              <p:nvPr/>
            </p:nvSpPr>
            <p:spPr bwMode="auto">
              <a:xfrm>
                <a:off x="426720" y="1633728"/>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i</a:t>
                </a:r>
              </a:p>
            </p:txBody>
          </p:sp>
        </p:grpSp>
        <p:cxnSp>
          <p:nvCxnSpPr>
            <p:cNvPr id="149542" name="Straight Connector 98"/>
            <p:cNvCxnSpPr>
              <a:cxnSpLocks noChangeShapeType="1"/>
            </p:cNvCxnSpPr>
            <p:nvPr/>
          </p:nvCxnSpPr>
          <p:spPr bwMode="auto">
            <a:xfrm rot="5400000" flipH="1" flipV="1">
              <a:off x="902208" y="178003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3" name="TextBox 99"/>
            <p:cNvSpPr txBox="1">
              <a:spLocks noChangeArrowheads="1"/>
            </p:cNvSpPr>
            <p:nvPr/>
          </p:nvSpPr>
          <p:spPr bwMode="auto">
            <a:xfrm>
              <a:off x="743712" y="1292352"/>
              <a:ext cx="61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Start</a:t>
              </a:r>
            </a:p>
          </p:txBody>
        </p:sp>
        <p:cxnSp>
          <p:nvCxnSpPr>
            <p:cNvPr id="149544" name="Straight Connector 100"/>
            <p:cNvCxnSpPr>
              <a:cxnSpLocks noChangeShapeType="1"/>
            </p:cNvCxnSpPr>
            <p:nvPr/>
          </p:nvCxnSpPr>
          <p:spPr bwMode="auto">
            <a:xfrm rot="5400000" flipH="1" flipV="1">
              <a:off x="896112" y="2627376"/>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5" name="Straight Connector 101"/>
            <p:cNvCxnSpPr>
              <a:cxnSpLocks noChangeShapeType="1"/>
            </p:cNvCxnSpPr>
            <p:nvPr/>
          </p:nvCxnSpPr>
          <p:spPr bwMode="auto">
            <a:xfrm rot="5400000" flipH="1" flipV="1">
              <a:off x="896112" y="3200400"/>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46" name="TextBox 102"/>
            <p:cNvSpPr txBox="1">
              <a:spLocks noChangeArrowheads="1"/>
            </p:cNvSpPr>
            <p:nvPr/>
          </p:nvSpPr>
          <p:spPr bwMode="auto">
            <a:xfrm>
              <a:off x="841248" y="2645664"/>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grpSp>
          <p:nvGrpSpPr>
            <p:cNvPr id="149547" name="Group 103"/>
            <p:cNvGrpSpPr>
              <a:grpSpLocks/>
            </p:cNvGrpSpPr>
            <p:nvPr/>
          </p:nvGrpSpPr>
          <p:grpSpPr bwMode="auto">
            <a:xfrm>
              <a:off x="390144" y="4767072"/>
              <a:ext cx="1387596" cy="536448"/>
              <a:chOff x="377952" y="1548384"/>
              <a:chExt cx="1387596" cy="536448"/>
            </a:xfrm>
          </p:grpSpPr>
          <p:sp>
            <p:nvSpPr>
              <p:cNvPr id="149553" name="Rectangle 104"/>
              <p:cNvSpPr>
                <a:spLocks noChangeArrowheads="1"/>
              </p:cNvSpPr>
              <p:nvPr/>
            </p:nvSpPr>
            <p:spPr bwMode="auto">
              <a:xfrm>
                <a:off x="377952" y="1548384"/>
                <a:ext cx="1365504" cy="536448"/>
              </a:xfrm>
              <a:prstGeom prst="rect">
                <a:avLst/>
              </a:prstGeom>
              <a:solidFill>
                <a:schemeClr val="bg1"/>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49554" name="TextBox 105"/>
              <p:cNvSpPr txBox="1">
                <a:spLocks noChangeArrowheads="1"/>
              </p:cNvSpPr>
              <p:nvPr/>
            </p:nvSpPr>
            <p:spPr bwMode="auto">
              <a:xfrm>
                <a:off x="426720" y="163372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P/E cycle n</a:t>
                </a:r>
              </a:p>
            </p:txBody>
          </p:sp>
        </p:grpSp>
        <p:cxnSp>
          <p:nvCxnSpPr>
            <p:cNvPr id="149548" name="Straight Connector 106"/>
            <p:cNvCxnSpPr>
              <a:cxnSpLocks noChangeShapeType="1"/>
            </p:cNvCxnSpPr>
            <p:nvPr/>
          </p:nvCxnSpPr>
          <p:spPr bwMode="auto">
            <a:xfrm rot="5400000" flipH="1" flipV="1">
              <a:off x="914400" y="4047744"/>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49549" name="Straight Connector 107"/>
            <p:cNvCxnSpPr>
              <a:cxnSpLocks noChangeShapeType="1"/>
            </p:cNvCxnSpPr>
            <p:nvPr/>
          </p:nvCxnSpPr>
          <p:spPr bwMode="auto">
            <a:xfrm rot="5400000" flipH="1" flipV="1">
              <a:off x="914400" y="4620768"/>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0" name="TextBox 108"/>
            <p:cNvSpPr txBox="1">
              <a:spLocks noChangeArrowheads="1"/>
            </p:cNvSpPr>
            <p:nvPr/>
          </p:nvSpPr>
          <p:spPr bwMode="auto">
            <a:xfrm>
              <a:off x="859536" y="406603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00"/>
                  </a:solidFill>
                  <a:ea typeface="MS PGothic" charset="0"/>
                  <a:cs typeface="MS PGothic" charset="0"/>
                </a:rPr>
                <a:t>…</a:t>
              </a:r>
            </a:p>
          </p:txBody>
        </p:sp>
        <p:cxnSp>
          <p:nvCxnSpPr>
            <p:cNvPr id="149551" name="Straight Connector 109"/>
            <p:cNvCxnSpPr>
              <a:cxnSpLocks noChangeShapeType="1"/>
            </p:cNvCxnSpPr>
            <p:nvPr/>
          </p:nvCxnSpPr>
          <p:spPr bwMode="auto">
            <a:xfrm rot="5400000" flipH="1" flipV="1">
              <a:off x="920496" y="5468112"/>
              <a:ext cx="316992"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149552" name="TextBox 110"/>
            <p:cNvSpPr txBox="1">
              <a:spLocks noChangeArrowheads="1"/>
            </p:cNvSpPr>
            <p:nvPr/>
          </p:nvSpPr>
          <p:spPr bwMode="auto">
            <a:xfrm>
              <a:off x="591312" y="5626608"/>
              <a:ext cx="10967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End of life</a:t>
              </a:r>
            </a:p>
          </p:txBody>
        </p:sp>
      </p:grpSp>
      <p:cxnSp>
        <p:nvCxnSpPr>
          <p:cNvPr id="149519" name="Straight Connector 112"/>
          <p:cNvCxnSpPr>
            <a:cxnSpLocks noChangeShapeType="1"/>
          </p:cNvCxnSpPr>
          <p:nvPr/>
        </p:nvCxnSpPr>
        <p:spPr bwMode="auto">
          <a:xfrm>
            <a:off x="2017713" y="3614738"/>
            <a:ext cx="554037" cy="6350"/>
          </a:xfrm>
          <a:prstGeom prst="line">
            <a:avLst/>
          </a:prstGeom>
          <a:noFill/>
          <a:ln w="38100">
            <a:solidFill>
              <a:schemeClr val="tx1"/>
            </a:solidFill>
            <a:prstDash val="sysDash"/>
            <a:round/>
            <a:headEnd type="triangle" w="med" len="med"/>
            <a:tailEnd/>
          </a:ln>
          <a:extLst>
            <a:ext uri="{909E8E84-426E-40dd-AFC4-6F175D3DCCD1}">
              <a14:hiddenFill xmlns:a14="http://schemas.microsoft.com/office/drawing/2010/main">
                <a:noFill/>
              </a14:hiddenFill>
            </a:ext>
          </a:extLst>
        </p:spPr>
      </p:cxnSp>
      <p:sp>
        <p:nvSpPr>
          <p:cNvPr id="54" name="Arc 53"/>
          <p:cNvSpPr/>
          <p:nvPr/>
        </p:nvSpPr>
        <p:spPr bwMode="auto">
          <a:xfrm>
            <a:off x="5999163" y="1836738"/>
            <a:ext cx="1404937" cy="495300"/>
          </a:xfrm>
          <a:prstGeom prst="arc">
            <a:avLst/>
          </a:prstGeom>
          <a:noFill/>
          <a:ln w="50800" cap="flat" cmpd="sng" algn="ctr">
            <a:solidFill>
              <a:schemeClr val="tx1"/>
            </a:solidFill>
            <a:prstDash val="solid"/>
            <a:round/>
            <a:headEnd type="non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sp>
        <p:nvSpPr>
          <p:cNvPr id="55" name="Arc 54"/>
          <p:cNvSpPr/>
          <p:nvPr/>
        </p:nvSpPr>
        <p:spPr bwMode="auto">
          <a:xfrm flipV="1">
            <a:off x="5999163" y="2020888"/>
            <a:ext cx="1406525" cy="487362"/>
          </a:xfrm>
          <a:prstGeom prst="arc">
            <a:avLst/>
          </a:prstGeom>
          <a:noFill/>
          <a:ln w="50800" cap="flat" cmpd="sng" algn="ctr">
            <a:solidFill>
              <a:schemeClr val="tx1"/>
            </a:solidFill>
            <a:prstDash val="solid"/>
            <a:round/>
            <a:headEnd type="triangle" w="med" len="med"/>
            <a:tailEnd type="none" w="med" len="med"/>
          </a:ln>
          <a:effectLst/>
        </p:spPr>
        <p:txBody>
          <a:bodyPr/>
          <a:lstStyle/>
          <a:p>
            <a:pPr eaLnBrk="0" hangingPunct="0">
              <a:defRPr/>
            </a:pPr>
            <a:endParaRPr lang="en-US">
              <a:solidFill>
                <a:srgbClr val="000000"/>
              </a:solidFill>
              <a:ea typeface="ＭＳ Ｐゴシック" charset="-128"/>
              <a:cs typeface="ＭＳ Ｐゴシック" charset="-128"/>
            </a:endParaRPr>
          </a:p>
        </p:txBody>
      </p:sp>
      <p:grpSp>
        <p:nvGrpSpPr>
          <p:cNvPr id="12" name="Group 58"/>
          <p:cNvGrpSpPr>
            <a:grpSpLocks/>
          </p:cNvGrpSpPr>
          <p:nvPr/>
        </p:nvGrpSpPr>
        <p:grpSpPr bwMode="auto">
          <a:xfrm>
            <a:off x="2263775" y="1016000"/>
            <a:ext cx="1570038" cy="928688"/>
            <a:chOff x="2264228" y="1016000"/>
            <a:chExt cx="1569660" cy="928914"/>
          </a:xfrm>
        </p:grpSpPr>
        <p:sp>
          <p:nvSpPr>
            <p:cNvPr id="149538" name="TextBox 55"/>
            <p:cNvSpPr txBox="1">
              <a:spLocks noChangeArrowheads="1"/>
            </p:cNvSpPr>
            <p:nvPr/>
          </p:nvSpPr>
          <p:spPr bwMode="auto">
            <a:xfrm>
              <a:off x="2264228" y="101600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Erase Errors</a:t>
              </a:r>
            </a:p>
          </p:txBody>
        </p:sp>
        <p:cxnSp>
          <p:nvCxnSpPr>
            <p:cNvPr id="149539" name="Straight Arrow Connector 57"/>
            <p:cNvCxnSpPr>
              <a:cxnSpLocks noChangeShapeType="1"/>
              <a:stCxn id="149538" idx="2"/>
            </p:cNvCxnSpPr>
            <p:nvPr/>
          </p:nvCxnSpPr>
          <p:spPr bwMode="auto">
            <a:xfrm>
              <a:off x="3049058" y="1385332"/>
              <a:ext cx="100542" cy="559582"/>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3" name="Group 59"/>
          <p:cNvGrpSpPr>
            <a:grpSpLocks/>
          </p:cNvGrpSpPr>
          <p:nvPr/>
        </p:nvGrpSpPr>
        <p:grpSpPr bwMode="auto">
          <a:xfrm>
            <a:off x="5681663" y="1052513"/>
            <a:ext cx="1890712" cy="835025"/>
            <a:chOff x="2264228" y="1016000"/>
            <a:chExt cx="1890261" cy="834571"/>
          </a:xfrm>
        </p:grpSpPr>
        <p:sp>
          <p:nvSpPr>
            <p:cNvPr id="149536" name="TextBox 60"/>
            <p:cNvSpPr txBox="1">
              <a:spLocks noChangeArrowheads="1"/>
            </p:cNvSpPr>
            <p:nvPr/>
          </p:nvSpPr>
          <p:spPr bwMode="auto">
            <a:xfrm>
              <a:off x="2264228" y="1016000"/>
              <a:ext cx="1890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Program Errors</a:t>
              </a:r>
            </a:p>
          </p:txBody>
        </p:sp>
        <p:cxnSp>
          <p:nvCxnSpPr>
            <p:cNvPr id="149537" name="Straight Arrow Connector 61"/>
            <p:cNvCxnSpPr>
              <a:cxnSpLocks noChangeShapeType="1"/>
            </p:cNvCxnSpPr>
            <p:nvPr/>
          </p:nvCxnSpPr>
          <p:spPr bwMode="auto">
            <a:xfrm flipH="1">
              <a:off x="2735945" y="1410377"/>
              <a:ext cx="219445" cy="440194"/>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4" name="Group 63"/>
          <p:cNvGrpSpPr>
            <a:grpSpLocks/>
          </p:cNvGrpSpPr>
          <p:nvPr/>
        </p:nvGrpSpPr>
        <p:grpSpPr bwMode="auto">
          <a:xfrm>
            <a:off x="2428875" y="2689225"/>
            <a:ext cx="2006600" cy="812800"/>
            <a:chOff x="2264228" y="1016000"/>
            <a:chExt cx="2005677" cy="812800"/>
          </a:xfrm>
        </p:grpSpPr>
        <p:sp>
          <p:nvSpPr>
            <p:cNvPr id="149534" name="TextBox 64"/>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35" name="Straight Arrow Connector 65"/>
            <p:cNvCxnSpPr>
              <a:cxnSpLocks noChangeShapeType="1"/>
              <a:stCxn id="149534"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5" name="Group 67"/>
          <p:cNvGrpSpPr>
            <a:grpSpLocks/>
          </p:cNvGrpSpPr>
          <p:nvPr/>
        </p:nvGrpSpPr>
        <p:grpSpPr bwMode="auto">
          <a:xfrm>
            <a:off x="7061200" y="2590800"/>
            <a:ext cx="1504950" cy="820738"/>
            <a:chOff x="2264228" y="1016000"/>
            <a:chExt cx="1505540" cy="820058"/>
          </a:xfrm>
        </p:grpSpPr>
        <p:sp>
          <p:nvSpPr>
            <p:cNvPr id="149532" name="TextBox 68"/>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3" name="Straight Arrow Connector 69"/>
            <p:cNvCxnSpPr>
              <a:cxnSpLocks noChangeShapeType="1"/>
              <a:stCxn id="149532"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6" name="Group 72"/>
          <p:cNvGrpSpPr>
            <a:grpSpLocks/>
          </p:cNvGrpSpPr>
          <p:nvPr/>
        </p:nvGrpSpPr>
        <p:grpSpPr bwMode="auto">
          <a:xfrm>
            <a:off x="7069138" y="4179888"/>
            <a:ext cx="1504950" cy="820737"/>
            <a:chOff x="2264228" y="1016000"/>
            <a:chExt cx="1505540" cy="820058"/>
          </a:xfrm>
        </p:grpSpPr>
        <p:sp>
          <p:nvSpPr>
            <p:cNvPr id="149530" name="TextBox 73"/>
            <p:cNvSpPr txBox="1">
              <a:spLocks noChangeArrowheads="1"/>
            </p:cNvSpPr>
            <p:nvPr/>
          </p:nvSpPr>
          <p:spPr bwMode="auto">
            <a:xfrm>
              <a:off x="2264228" y="1016000"/>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Read Errors</a:t>
              </a:r>
            </a:p>
          </p:txBody>
        </p:sp>
        <p:cxnSp>
          <p:nvCxnSpPr>
            <p:cNvPr id="149531" name="Straight Arrow Connector 74"/>
            <p:cNvCxnSpPr>
              <a:cxnSpLocks noChangeShapeType="1"/>
              <a:stCxn id="149530" idx="2"/>
            </p:cNvCxnSpPr>
            <p:nvPr/>
          </p:nvCxnSpPr>
          <p:spPr bwMode="auto">
            <a:xfrm flipH="1">
              <a:off x="2677890" y="1385332"/>
              <a:ext cx="339108" cy="450726"/>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17" name="Group 75"/>
          <p:cNvGrpSpPr>
            <a:grpSpLocks/>
          </p:cNvGrpSpPr>
          <p:nvPr/>
        </p:nvGrpSpPr>
        <p:grpSpPr bwMode="auto">
          <a:xfrm>
            <a:off x="2503488" y="4071938"/>
            <a:ext cx="2006600" cy="812800"/>
            <a:chOff x="2264228" y="1016000"/>
            <a:chExt cx="2005677" cy="812800"/>
          </a:xfrm>
        </p:grpSpPr>
        <p:sp>
          <p:nvSpPr>
            <p:cNvPr id="149528" name="TextBox 76"/>
            <p:cNvSpPr txBox="1">
              <a:spLocks noChangeArrowheads="1"/>
            </p:cNvSpPr>
            <p:nvPr/>
          </p:nvSpPr>
          <p:spPr bwMode="auto">
            <a:xfrm>
              <a:off x="2264228" y="1016000"/>
              <a:ext cx="2005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ea typeface="MS PGothic" charset="0"/>
                  <a:cs typeface="MS PGothic" charset="0"/>
                </a:rPr>
                <a:t>Retention Errors</a:t>
              </a:r>
            </a:p>
          </p:txBody>
        </p:sp>
        <p:cxnSp>
          <p:nvCxnSpPr>
            <p:cNvPr id="149529" name="Straight Arrow Connector 77"/>
            <p:cNvCxnSpPr>
              <a:cxnSpLocks noChangeShapeType="1"/>
              <a:stCxn id="149528" idx="2"/>
            </p:cNvCxnSpPr>
            <p:nvPr/>
          </p:nvCxnSpPr>
          <p:spPr bwMode="auto">
            <a:xfrm>
              <a:off x="3267067" y="1385332"/>
              <a:ext cx="709848" cy="443468"/>
            </a:xfrm>
            <a:prstGeom prst="straightConnector1">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652736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en-US" sz="3800" dirty="0" smtClean="0">
                <a:latin typeface="Arial" charset="0"/>
                <a:ea typeface="MS PGothic" charset="0"/>
              </a:rPr>
              <a:t>Error Types and Testing </a:t>
            </a:r>
            <a:r>
              <a:rPr lang="en-US" sz="3800" dirty="0">
                <a:latin typeface="Arial" charset="0"/>
                <a:ea typeface="MS PGothic" charset="0"/>
              </a:rPr>
              <a:t>Methodology</a:t>
            </a:r>
          </a:p>
        </p:txBody>
      </p:sp>
      <p:sp>
        <p:nvSpPr>
          <p:cNvPr id="151554" name="Content Placeholder 2"/>
          <p:cNvSpPr>
            <a:spLocks noGrp="1"/>
          </p:cNvSpPr>
          <p:nvPr>
            <p:ph idx="1"/>
          </p:nvPr>
        </p:nvSpPr>
        <p:spPr>
          <a:xfrm>
            <a:off x="107504" y="980728"/>
            <a:ext cx="8712968" cy="5420072"/>
          </a:xfrm>
        </p:spPr>
        <p:txBody>
          <a:bodyPr/>
          <a:lstStyle/>
          <a:p>
            <a:r>
              <a:rPr lang="en-US" sz="2000" dirty="0">
                <a:ea typeface="MS PGothic" charset="0"/>
              </a:rPr>
              <a:t>Erase errors</a:t>
            </a:r>
          </a:p>
          <a:p>
            <a:pPr lvl="1"/>
            <a:r>
              <a:rPr lang="en-US" sz="2000" dirty="0">
                <a:ea typeface="MS PGothic" charset="0"/>
              </a:rPr>
              <a:t> Count the number of cells that fail to be erased to </a:t>
            </a:r>
            <a:r>
              <a:rPr lang="ja-JP" altLang="en-US" sz="2000" dirty="0">
                <a:ea typeface="MS PGothic" charset="0"/>
              </a:rPr>
              <a:t>“</a:t>
            </a:r>
            <a:r>
              <a:rPr lang="en-US" altLang="ja-JP" sz="2000" dirty="0">
                <a:ea typeface="MS PGothic" charset="0"/>
              </a:rPr>
              <a:t>11</a:t>
            </a:r>
            <a:r>
              <a:rPr lang="ja-JP" altLang="en-US" sz="2000" dirty="0">
                <a:ea typeface="MS PGothic" charset="0"/>
              </a:rPr>
              <a:t>”</a:t>
            </a:r>
            <a:r>
              <a:rPr lang="en-US" altLang="ja-JP" sz="2000" dirty="0">
                <a:ea typeface="MS PGothic" charset="0"/>
              </a:rPr>
              <a:t> state</a:t>
            </a:r>
          </a:p>
          <a:p>
            <a:pPr lvl="1"/>
            <a:endParaRPr lang="en-US" sz="1200" dirty="0">
              <a:ea typeface="MS PGothic" charset="0"/>
            </a:endParaRPr>
          </a:p>
          <a:p>
            <a:r>
              <a:rPr lang="en-US" sz="2000" dirty="0">
                <a:ea typeface="MS PGothic" charset="0"/>
              </a:rPr>
              <a:t>Program interference errors</a:t>
            </a:r>
          </a:p>
          <a:p>
            <a:pPr lvl="1"/>
            <a:r>
              <a:rPr lang="en-US" sz="2000" dirty="0">
                <a:ea typeface="MS PGothic" charset="0"/>
              </a:rPr>
              <a:t>Compare the data immediately after page programming and the data after the whole block being programmed</a:t>
            </a:r>
          </a:p>
          <a:p>
            <a:pPr lvl="1"/>
            <a:endParaRPr lang="en-US" sz="1200" dirty="0">
              <a:ea typeface="MS PGothic" charset="0"/>
            </a:endParaRPr>
          </a:p>
          <a:p>
            <a:r>
              <a:rPr lang="en-US" sz="2000" dirty="0">
                <a:ea typeface="MS PGothic" charset="0"/>
              </a:rPr>
              <a:t>Read errors</a:t>
            </a:r>
          </a:p>
          <a:p>
            <a:pPr lvl="1"/>
            <a:r>
              <a:rPr lang="en-US" sz="2000" dirty="0">
                <a:ea typeface="MS PGothic" charset="0"/>
              </a:rPr>
              <a:t>Continuously read a given block and compare the data between consecutive read sequences</a:t>
            </a:r>
          </a:p>
          <a:p>
            <a:pPr lvl="1"/>
            <a:endParaRPr lang="en-US" sz="1200" dirty="0">
              <a:ea typeface="MS PGothic" charset="0"/>
            </a:endParaRPr>
          </a:p>
          <a:p>
            <a:r>
              <a:rPr lang="en-US" sz="2000" dirty="0">
                <a:ea typeface="MS PGothic" charset="0"/>
              </a:rPr>
              <a:t>Retention errors</a:t>
            </a:r>
          </a:p>
          <a:p>
            <a:pPr lvl="1"/>
            <a:r>
              <a:rPr lang="en-US" sz="2000" dirty="0">
                <a:ea typeface="MS PGothic" charset="0"/>
              </a:rPr>
              <a:t>Compare the data read </a:t>
            </a:r>
            <a:r>
              <a:rPr lang="en-US" sz="2000" dirty="0" smtClean="0">
                <a:ea typeface="MS PGothic" charset="0"/>
              </a:rPr>
              <a:t>after an amount of time to data written</a:t>
            </a:r>
            <a:endParaRPr lang="en-US" sz="2000" dirty="0">
              <a:ea typeface="MS PGothic" charset="0"/>
            </a:endParaRPr>
          </a:p>
          <a:p>
            <a:pPr lvl="2"/>
            <a:r>
              <a:rPr lang="en-US" dirty="0">
                <a:ea typeface="MS PGothic" charset="0"/>
              </a:rPr>
              <a:t>Characterize short term retention errors under room temperature</a:t>
            </a:r>
          </a:p>
          <a:p>
            <a:pPr lvl="2"/>
            <a:r>
              <a:rPr lang="en-US" dirty="0">
                <a:ea typeface="MS PGothic" charset="0"/>
              </a:rPr>
              <a:t>Characterize long term retention errors by baking in the oven under 125℃</a:t>
            </a:r>
          </a:p>
        </p:txBody>
      </p:sp>
    </p:spTree>
    <p:extLst>
      <p:ext uri="{BB962C8B-B14F-4D97-AF65-F5344CB8AC3E}">
        <p14:creationId xmlns:p14="http://schemas.microsoft.com/office/powerpoint/2010/main" val="34748144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dirty="0">
                <a:solidFill>
                  <a:srgbClr val="0000FF"/>
                </a:solidFill>
                <a:latin typeface="Tahoma" charset="0"/>
                <a:ea typeface="ＭＳ Ｐゴシック" charset="0"/>
                <a:cs typeface="ＭＳ Ｐゴシック" charset="0"/>
              </a:rPr>
              <a:t>Raw bit error rate increases exponentially with P/E cycles</a:t>
            </a:r>
          </a:p>
          <a:p>
            <a:r>
              <a:rPr lang="en-US" dirty="0">
                <a:solidFill>
                  <a:srgbClr val="0000FF"/>
                </a:solidFill>
                <a:latin typeface="Tahoma" charset="0"/>
                <a:ea typeface="ＭＳ Ｐゴシック" charset="0"/>
                <a:cs typeface="ＭＳ Ｐゴシック" charset="0"/>
              </a:rPr>
              <a:t>Retention errors are dominant </a:t>
            </a:r>
            <a:r>
              <a:rPr lang="en-US" dirty="0">
                <a:latin typeface="Tahoma" charset="0"/>
                <a:ea typeface="ＭＳ Ｐゴシック" charset="0"/>
                <a:cs typeface="ＭＳ Ｐゴシック" charset="0"/>
              </a:rPr>
              <a:t>(&gt;99% for 1-year ret. time)</a:t>
            </a:r>
          </a:p>
          <a:p>
            <a:r>
              <a:rPr lang="en-US" dirty="0">
                <a:solidFill>
                  <a:srgbClr val="0000FF"/>
                </a:solidFill>
                <a:latin typeface="Tahoma" charset="0"/>
                <a:ea typeface="ＭＳ Ｐゴシック" charset="0"/>
                <a:cs typeface="ＭＳ Ｐゴシック" charset="0"/>
              </a:rPr>
              <a:t>Retention errors increase with retention time requirement</a:t>
            </a:r>
          </a:p>
          <a:p>
            <a:endParaRPr lang="en-US" dirty="0">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116</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852071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a:latin typeface="Arial" charset="0"/>
                <a:ea typeface="MS PGothic" charset="0"/>
              </a:rPr>
              <a:t>Retention Error Mechanism</a:t>
            </a:r>
          </a:p>
        </p:txBody>
      </p:sp>
      <p:sp>
        <p:nvSpPr>
          <p:cNvPr id="154626" name="TextBox 54"/>
          <p:cNvSpPr txBox="1">
            <a:spLocks noChangeArrowheads="1"/>
          </p:cNvSpPr>
          <p:nvPr/>
        </p:nvSpPr>
        <p:spPr bwMode="auto">
          <a:xfrm>
            <a:off x="523875" y="896169"/>
            <a:ext cx="1073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LSB/MSB</a:t>
            </a:r>
          </a:p>
        </p:txBody>
      </p:sp>
      <p:sp>
        <p:nvSpPr>
          <p:cNvPr id="154627" name="Content Placeholder 2"/>
          <p:cNvSpPr>
            <a:spLocks noGrp="1"/>
          </p:cNvSpPr>
          <p:nvPr>
            <p:ph idx="1"/>
          </p:nvPr>
        </p:nvSpPr>
        <p:spPr>
          <a:xfrm>
            <a:off x="179512" y="4293096"/>
            <a:ext cx="8856984" cy="1265237"/>
          </a:xfrm>
        </p:spPr>
        <p:txBody>
          <a:bodyPr/>
          <a:lstStyle/>
          <a:p>
            <a:r>
              <a:rPr lang="en-US" dirty="0" smtClean="0">
                <a:latin typeface="Arial" charset="0"/>
                <a:ea typeface="MS PGothic" charset="0"/>
              </a:rPr>
              <a:t>Electron </a:t>
            </a:r>
            <a:r>
              <a:rPr lang="en-US" dirty="0">
                <a:latin typeface="Arial" charset="0"/>
                <a:ea typeface="MS PGothic" charset="0"/>
              </a:rPr>
              <a:t>loss from the floating gate causes retention errors</a:t>
            </a:r>
          </a:p>
          <a:p>
            <a:pPr lvl="1"/>
            <a:r>
              <a:rPr lang="en-US" dirty="0">
                <a:latin typeface="Arial" charset="0"/>
                <a:ea typeface="MS PGothic" charset="0"/>
              </a:rPr>
              <a:t> Cells with more programmed electrons suffer more from retention errors</a:t>
            </a:r>
          </a:p>
          <a:p>
            <a:pPr lvl="1"/>
            <a:r>
              <a:rPr lang="en-US" dirty="0">
                <a:latin typeface="Arial" charset="0"/>
                <a:ea typeface="MS PGothic" charset="0"/>
              </a:rPr>
              <a:t> Threshold voltage is more likely to shift  </a:t>
            </a:r>
            <a:r>
              <a:rPr lang="en-US" dirty="0" smtClean="0">
                <a:latin typeface="Arial" charset="0"/>
                <a:ea typeface="MS PGothic" charset="0"/>
              </a:rPr>
              <a:t>by one window than by multiple</a:t>
            </a:r>
            <a:endParaRPr lang="en-US" dirty="0">
              <a:latin typeface="Arial" charset="0"/>
              <a:ea typeface="MS PGothic" charset="0"/>
            </a:endParaRPr>
          </a:p>
          <a:p>
            <a:pPr lvl="1"/>
            <a:endParaRPr lang="en-US" dirty="0">
              <a:latin typeface="Arial" charset="0"/>
              <a:ea typeface="MS PGothic" charset="0"/>
            </a:endParaRPr>
          </a:p>
          <a:p>
            <a:pPr>
              <a:buFont typeface="Wingdings" charset="0"/>
              <a:buNone/>
            </a:pPr>
            <a:endParaRPr lang="en-US" dirty="0">
              <a:latin typeface="Arial" charset="0"/>
              <a:ea typeface="MS PGothic" charset="0"/>
            </a:endParaRPr>
          </a:p>
        </p:txBody>
      </p:sp>
      <p:cxnSp>
        <p:nvCxnSpPr>
          <p:cNvPr id="154628" name="Straight Connector 31"/>
          <p:cNvCxnSpPr>
            <a:cxnSpLocks noChangeShapeType="1"/>
          </p:cNvCxnSpPr>
          <p:nvPr/>
        </p:nvCxnSpPr>
        <p:spPr bwMode="auto">
          <a:xfrm>
            <a:off x="1536700" y="3539356"/>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9"/>
          <p:cNvGrpSpPr>
            <a:grpSpLocks/>
          </p:cNvGrpSpPr>
          <p:nvPr/>
        </p:nvGrpSpPr>
        <p:grpSpPr bwMode="auto">
          <a:xfrm>
            <a:off x="1528763" y="2350319"/>
            <a:ext cx="942975" cy="1163637"/>
            <a:chOff x="1528763" y="2661513"/>
            <a:chExt cx="942904" cy="1164418"/>
          </a:xfrm>
        </p:grpSpPr>
        <p:pic>
          <p:nvPicPr>
            <p:cNvPr id="154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763" y="2661513"/>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7" name="TextBox 35"/>
            <p:cNvSpPr txBox="1">
              <a:spLocks noChangeArrowheads="1"/>
            </p:cNvSpPr>
            <p:nvPr/>
          </p:nvSpPr>
          <p:spPr bwMode="auto">
            <a:xfrm>
              <a:off x="1744202" y="3082897"/>
              <a:ext cx="504844"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11</a:t>
              </a:r>
            </a:p>
          </p:txBody>
        </p:sp>
      </p:grpSp>
      <p:grpSp>
        <p:nvGrpSpPr>
          <p:cNvPr id="3" name="Group 48"/>
          <p:cNvGrpSpPr>
            <a:grpSpLocks/>
          </p:cNvGrpSpPr>
          <p:nvPr/>
        </p:nvGrpSpPr>
        <p:grpSpPr bwMode="auto">
          <a:xfrm>
            <a:off x="2973388" y="2369369"/>
            <a:ext cx="942975" cy="1165225"/>
            <a:chOff x="2973406" y="2643241"/>
            <a:chExt cx="942904" cy="1164418"/>
          </a:xfrm>
        </p:grpSpPr>
        <p:pic>
          <p:nvPicPr>
            <p:cNvPr id="154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406"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5" name="TextBox 36"/>
            <p:cNvSpPr txBox="1">
              <a:spLocks noChangeArrowheads="1"/>
            </p:cNvSpPr>
            <p:nvPr/>
          </p:nvSpPr>
          <p:spPr bwMode="auto">
            <a:xfrm>
              <a:off x="3176653"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10</a:t>
              </a:r>
            </a:p>
          </p:txBody>
        </p:sp>
      </p:grpSp>
      <p:grpSp>
        <p:nvGrpSpPr>
          <p:cNvPr id="4" name="Group 47"/>
          <p:cNvGrpSpPr>
            <a:grpSpLocks/>
          </p:cNvGrpSpPr>
          <p:nvPr/>
        </p:nvGrpSpPr>
        <p:grpSpPr bwMode="auto">
          <a:xfrm>
            <a:off x="4400550" y="2369369"/>
            <a:ext cx="941388" cy="1165225"/>
            <a:chOff x="4399762" y="2643241"/>
            <a:chExt cx="942904" cy="1164418"/>
          </a:xfrm>
        </p:grpSpPr>
        <p:pic>
          <p:nvPicPr>
            <p:cNvPr id="1546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62"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3" name="TextBox 37"/>
            <p:cNvSpPr txBox="1">
              <a:spLocks noChangeArrowheads="1"/>
            </p:cNvSpPr>
            <p:nvPr/>
          </p:nvSpPr>
          <p:spPr bwMode="auto">
            <a:xfrm>
              <a:off x="4603010" y="3088987"/>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01</a:t>
              </a:r>
            </a:p>
          </p:txBody>
        </p:sp>
      </p:grpSp>
      <p:grpSp>
        <p:nvGrpSpPr>
          <p:cNvPr id="5" name="Group 46"/>
          <p:cNvGrpSpPr>
            <a:grpSpLocks/>
          </p:cNvGrpSpPr>
          <p:nvPr/>
        </p:nvGrpSpPr>
        <p:grpSpPr bwMode="auto">
          <a:xfrm>
            <a:off x="5813425" y="2369369"/>
            <a:ext cx="942975" cy="1165225"/>
            <a:chOff x="5813927" y="2643241"/>
            <a:chExt cx="942904" cy="1164418"/>
          </a:xfrm>
        </p:grpSpPr>
        <p:pic>
          <p:nvPicPr>
            <p:cNvPr id="1546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927" y="2643241"/>
              <a:ext cx="942904" cy="116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61" name="TextBox 38"/>
            <p:cNvSpPr txBox="1">
              <a:spLocks noChangeArrowheads="1"/>
            </p:cNvSpPr>
            <p:nvPr/>
          </p:nvSpPr>
          <p:spPr bwMode="auto">
            <a:xfrm>
              <a:off x="6029366" y="3076806"/>
              <a:ext cx="527669" cy="46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00"/>
                  </a:solidFill>
                  <a:ea typeface="MS PGothic" charset="0"/>
                  <a:cs typeface="MS PGothic" charset="0"/>
                </a:rPr>
                <a:t>00</a:t>
              </a:r>
            </a:p>
          </p:txBody>
        </p:sp>
      </p:grpSp>
      <p:sp>
        <p:nvSpPr>
          <p:cNvPr id="154633" name="TextBox 39"/>
          <p:cNvSpPr txBox="1">
            <a:spLocks noChangeArrowheads="1"/>
          </p:cNvSpPr>
          <p:nvPr/>
        </p:nvSpPr>
        <p:spPr bwMode="auto">
          <a:xfrm>
            <a:off x="6900863" y="3137719"/>
            <a:ext cx="43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V</a:t>
            </a:r>
            <a:r>
              <a:rPr lang="en-US" sz="1600" baseline="-25000">
                <a:solidFill>
                  <a:srgbClr val="000000"/>
                </a:solidFill>
                <a:ea typeface="MS PGothic" charset="0"/>
                <a:cs typeface="MS PGothic" charset="0"/>
              </a:rPr>
              <a:t>th</a:t>
            </a:r>
          </a:p>
        </p:txBody>
      </p:sp>
      <p:cxnSp>
        <p:nvCxnSpPr>
          <p:cNvPr id="154634" name="Straight Connector 40"/>
          <p:cNvCxnSpPr>
            <a:cxnSpLocks noChangeShapeType="1"/>
          </p:cNvCxnSpPr>
          <p:nvPr/>
        </p:nvCxnSpPr>
        <p:spPr bwMode="auto">
          <a:xfrm rot="5400000" flipH="1" flipV="1">
            <a:off x="2060575" y="2882132"/>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5" name="Straight Connector 41"/>
          <p:cNvCxnSpPr>
            <a:cxnSpLocks noChangeShapeType="1"/>
          </p:cNvCxnSpPr>
          <p:nvPr/>
        </p:nvCxnSpPr>
        <p:spPr bwMode="auto">
          <a:xfrm rot="5400000" flipH="1" flipV="1">
            <a:off x="3505994"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154636" name="Straight Connector 42"/>
          <p:cNvCxnSpPr>
            <a:cxnSpLocks noChangeShapeType="1"/>
          </p:cNvCxnSpPr>
          <p:nvPr/>
        </p:nvCxnSpPr>
        <p:spPr bwMode="auto">
          <a:xfrm rot="5400000" flipH="1" flipV="1">
            <a:off x="4933156" y="2876575"/>
            <a:ext cx="1290638"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154637" name="TextBox 43"/>
          <p:cNvSpPr txBox="1">
            <a:spLocks noChangeArrowheads="1"/>
          </p:cNvSpPr>
          <p:nvPr/>
        </p:nvSpPr>
        <p:spPr bwMode="auto">
          <a:xfrm>
            <a:off x="2044700" y="2097906"/>
            <a:ext cx="708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REF1</a:t>
            </a:r>
          </a:p>
        </p:txBody>
      </p:sp>
      <p:sp>
        <p:nvSpPr>
          <p:cNvPr id="154638" name="TextBox 44"/>
          <p:cNvSpPr txBox="1">
            <a:spLocks noChangeArrowheads="1"/>
          </p:cNvSpPr>
          <p:nvPr/>
        </p:nvSpPr>
        <p:spPr bwMode="auto">
          <a:xfrm>
            <a:off x="3503613" y="2085206"/>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REF2</a:t>
            </a:r>
          </a:p>
        </p:txBody>
      </p:sp>
      <p:sp>
        <p:nvSpPr>
          <p:cNvPr id="154639" name="TextBox 45"/>
          <p:cNvSpPr txBox="1">
            <a:spLocks noChangeArrowheads="1"/>
          </p:cNvSpPr>
          <p:nvPr/>
        </p:nvSpPr>
        <p:spPr bwMode="auto">
          <a:xfrm>
            <a:off x="4941888" y="2132831"/>
            <a:ext cx="706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REF3</a:t>
            </a:r>
          </a:p>
        </p:txBody>
      </p:sp>
      <p:sp>
        <p:nvSpPr>
          <p:cNvPr id="154640" name="TextBox 55"/>
          <p:cNvSpPr txBox="1">
            <a:spLocks noChangeArrowheads="1"/>
          </p:cNvSpPr>
          <p:nvPr/>
        </p:nvSpPr>
        <p:spPr bwMode="auto">
          <a:xfrm>
            <a:off x="1603375" y="3594919"/>
            <a:ext cx="833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Erased</a:t>
            </a:r>
          </a:p>
        </p:txBody>
      </p:sp>
      <p:sp>
        <p:nvSpPr>
          <p:cNvPr id="154641" name="TextBox 57"/>
          <p:cNvSpPr txBox="1">
            <a:spLocks noChangeArrowheads="1"/>
          </p:cNvSpPr>
          <p:nvPr/>
        </p:nvSpPr>
        <p:spPr bwMode="auto">
          <a:xfrm>
            <a:off x="5645150" y="3573016"/>
            <a:ext cx="1836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Fully programmed</a:t>
            </a:r>
          </a:p>
        </p:txBody>
      </p:sp>
      <p:grpSp>
        <p:nvGrpSpPr>
          <p:cNvPr id="154642" name="Group 31"/>
          <p:cNvGrpSpPr>
            <a:grpSpLocks/>
          </p:cNvGrpSpPr>
          <p:nvPr/>
        </p:nvGrpSpPr>
        <p:grpSpPr bwMode="auto">
          <a:xfrm>
            <a:off x="5776913" y="1783581"/>
            <a:ext cx="904875" cy="247650"/>
            <a:chOff x="5815013" y="1390650"/>
            <a:chExt cx="904875" cy="247650"/>
          </a:xfrm>
        </p:grpSpPr>
        <p:pic>
          <p:nvPicPr>
            <p:cNvPr id="1546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4643" name="Rectangle 32"/>
          <p:cNvSpPr>
            <a:spLocks noChangeArrowheads="1"/>
          </p:cNvSpPr>
          <p:nvPr/>
        </p:nvSpPr>
        <p:spPr bwMode="auto">
          <a:xfrm>
            <a:off x="57150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388" y="176453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1783581"/>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9" name="Rectangle 53"/>
          <p:cNvSpPr>
            <a:spLocks noChangeArrowheads="1"/>
          </p:cNvSpPr>
          <p:nvPr/>
        </p:nvSpPr>
        <p:spPr bwMode="auto">
          <a:xfrm>
            <a:off x="4267200"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pic>
        <p:nvPicPr>
          <p:cNvPr id="154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8" y="1774056"/>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51" name="Rectangle 56"/>
          <p:cNvSpPr>
            <a:spLocks noChangeArrowheads="1"/>
          </p:cNvSpPr>
          <p:nvPr/>
        </p:nvSpPr>
        <p:spPr bwMode="auto">
          <a:xfrm>
            <a:off x="28098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2" name="Rectangle 57"/>
          <p:cNvSpPr>
            <a:spLocks noChangeArrowheads="1"/>
          </p:cNvSpPr>
          <p:nvPr/>
        </p:nvSpPr>
        <p:spPr bwMode="auto">
          <a:xfrm>
            <a:off x="1400175" y="1735956"/>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solidFill>
                <a:srgbClr val="000000"/>
              </a:solidFill>
              <a:ea typeface="MS PGothic" charset="0"/>
              <a:cs typeface="MS PGothic" charset="0"/>
            </a:endParaRPr>
          </a:p>
        </p:txBody>
      </p:sp>
      <p:sp>
        <p:nvSpPr>
          <p:cNvPr id="154653" name="Left Arrow 59"/>
          <p:cNvSpPr>
            <a:spLocks noChangeArrowheads="1"/>
          </p:cNvSpPr>
          <p:nvPr/>
        </p:nvSpPr>
        <p:spPr bwMode="auto">
          <a:xfrm>
            <a:off x="2284413" y="1173981"/>
            <a:ext cx="977900" cy="323850"/>
          </a:xfrm>
          <a:prstGeom prst="leftArrow">
            <a:avLst>
              <a:gd name="adj1" fmla="val 50000"/>
              <a:gd name="adj2" fmla="val 49977"/>
            </a:avLst>
          </a:prstGeom>
          <a:solidFill>
            <a:srgbClr val="FF0000"/>
          </a:solidFill>
          <a:ln w="9525">
            <a:solidFill>
              <a:schemeClr val="tx1"/>
            </a:solidFill>
            <a:round/>
            <a:headEnd/>
            <a:tailEnd/>
          </a:ln>
        </p:spPr>
        <p:txBody>
          <a:bodyPr/>
          <a:lstStyle/>
          <a:p>
            <a:pPr eaLnBrk="0" hangingPunct="0"/>
            <a:endParaRPr lang="en-US">
              <a:solidFill>
                <a:srgbClr val="000000"/>
              </a:solidFill>
              <a:ea typeface="MS PGothic" charset="0"/>
              <a:cs typeface="MS PGothic" charset="0"/>
            </a:endParaRPr>
          </a:p>
        </p:txBody>
      </p:sp>
      <p:sp>
        <p:nvSpPr>
          <p:cNvPr id="154654" name="TextBox 60"/>
          <p:cNvSpPr txBox="1">
            <a:spLocks noChangeArrowheads="1"/>
          </p:cNvSpPr>
          <p:nvPr/>
        </p:nvSpPr>
        <p:spPr bwMode="auto">
          <a:xfrm>
            <a:off x="3360738" y="1135881"/>
            <a:ext cx="4237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0000"/>
                </a:solidFill>
                <a:ea typeface="MS PGothic" charset="0"/>
                <a:cs typeface="MS PGothic" charset="0"/>
              </a:rPr>
              <a:t>Stress Induced Leakage Current (SILC)</a:t>
            </a:r>
          </a:p>
        </p:txBody>
      </p:sp>
      <p:sp>
        <p:nvSpPr>
          <p:cNvPr id="154655" name="TextBox 44"/>
          <p:cNvSpPr txBox="1">
            <a:spLocks noChangeArrowheads="1"/>
          </p:cNvSpPr>
          <p:nvPr/>
        </p:nvSpPr>
        <p:spPr bwMode="auto">
          <a:xfrm>
            <a:off x="203200" y="1569269"/>
            <a:ext cx="1004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000000"/>
                </a:solidFill>
                <a:ea typeface="MS PGothic" charset="0"/>
                <a:cs typeface="MS PGothic" charset="0"/>
              </a:rPr>
              <a:t>Floating</a:t>
            </a:r>
          </a:p>
          <a:p>
            <a:pPr algn="ctr" eaLnBrk="1" hangingPunct="1"/>
            <a:r>
              <a:rPr lang="en-US" sz="1800">
                <a:solidFill>
                  <a:srgbClr val="000000"/>
                </a:solidFill>
                <a:ea typeface="MS PGothic" charset="0"/>
                <a:cs typeface="MS PGothic" charset="0"/>
              </a:rPr>
              <a:t>Gate</a:t>
            </a:r>
          </a:p>
        </p:txBody>
      </p:sp>
    </p:spTree>
    <p:extLst>
      <p:ext uri="{BB962C8B-B14F-4D97-AF65-F5344CB8AC3E}">
        <p14:creationId xmlns:p14="http://schemas.microsoft.com/office/powerpoint/2010/main" val="3832752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61111E-6 -3.7037E-7 L -0.06146 -3.7037E-7 " pathEditMode="relative" rAng="0" ptsTypes="AA">
                                      <p:cBhvr>
                                        <p:cTn id="6" dur="1000" fill="hold"/>
                                        <p:tgtEl>
                                          <p:spTgt spid="5"/>
                                        </p:tgtEl>
                                        <p:attrNameLst>
                                          <p:attrName>ppt_x</p:attrName>
                                          <p:attrName>ppt_y</p:attrName>
                                        </p:attrNameLst>
                                      </p:cBhvr>
                                      <p:rCtr x="-307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11111E-6 -3.7037E-7 L -0.05729 -3.7037E-7 " pathEditMode="relative" rAng="0" ptsTypes="AA">
                                      <p:cBhvr>
                                        <p:cTn id="10" dur="1000" fill="hold"/>
                                        <p:tgtEl>
                                          <p:spTgt spid="4"/>
                                        </p:tgtEl>
                                        <p:attrNameLst>
                                          <p:attrName>ppt_x</p:attrName>
                                          <p:attrName>ppt_y</p:attrName>
                                        </p:attrNameLst>
                                      </p:cBhvr>
                                      <p:rCtr x="-2865"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3.88889E-6 -3.7037E-7 L -0.0375 -3.7037E-7 " pathEditMode="relative" rAng="0" ptsTypes="AA">
                                      <p:cBhvr>
                                        <p:cTn id="14" dur="1000" fill="hold"/>
                                        <p:tgtEl>
                                          <p:spTgt spid="3"/>
                                        </p:tgtEl>
                                        <p:attrNameLst>
                                          <p:attrName>ppt_x</p:attrName>
                                          <p:attrName>ppt_y</p:attrName>
                                        </p:attrNameLst>
                                      </p:cBhvr>
                                      <p:rCtr x="-1875"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77556E-17 -1.11111E-6 L -0.03021 -1.11111E-6 " pathEditMode="relative" rAng="0" ptsTypes="AA">
                                      <p:cBhvr>
                                        <p:cTn id="18" dur="1000" fill="hold"/>
                                        <p:tgtEl>
                                          <p:spTgt spid="2"/>
                                        </p:tgtEl>
                                        <p:attrNameLst>
                                          <p:attrName>ppt_x</p:attrName>
                                          <p:attrName>ppt_y</p:attrName>
                                        </p:attrNameLst>
                                      </p:cBhvr>
                                      <p:rCtr x="-15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0"/>
            <a:ext cx="8676456" cy="893763"/>
          </a:xfrm>
        </p:spPr>
        <p:txBody>
          <a:bodyPr/>
          <a:lstStyle/>
          <a:p>
            <a:r>
              <a:rPr lang="en-US" dirty="0">
                <a:latin typeface="Arial" charset="0"/>
                <a:ea typeface="MS PGothic" charset="0"/>
              </a:rPr>
              <a:t>Retention Error Value Dependency </a:t>
            </a:r>
          </a:p>
        </p:txBody>
      </p:sp>
      <p:grpSp>
        <p:nvGrpSpPr>
          <p:cNvPr id="156674" name="Group 9"/>
          <p:cNvGrpSpPr>
            <a:grpSpLocks/>
          </p:cNvGrpSpPr>
          <p:nvPr/>
        </p:nvGrpSpPr>
        <p:grpSpPr bwMode="auto">
          <a:xfrm>
            <a:off x="300038" y="898748"/>
            <a:ext cx="8542337" cy="4762500"/>
            <a:chOff x="300038" y="1047750"/>
            <a:chExt cx="8542337" cy="4762500"/>
          </a:xfrm>
        </p:grpSpPr>
        <p:pic>
          <p:nvPicPr>
            <p:cNvPr id="15667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47750"/>
              <a:ext cx="8542337"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77" name="Group 8"/>
            <p:cNvGrpSpPr>
              <a:grpSpLocks/>
            </p:cNvGrpSpPr>
            <p:nvPr/>
          </p:nvGrpSpPr>
          <p:grpSpPr bwMode="auto">
            <a:xfrm>
              <a:off x="1999897" y="1337909"/>
              <a:ext cx="2381250" cy="1649413"/>
              <a:chOff x="1890713" y="1228725"/>
              <a:chExt cx="2381250" cy="1649413"/>
            </a:xfrm>
          </p:grpSpPr>
          <p:pic>
            <p:nvPicPr>
              <p:cNvPr id="156678"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28725"/>
                <a:ext cx="2381250"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9" name="TextBox 42"/>
              <p:cNvSpPr txBox="1">
                <a:spLocks noChangeArrowheads="1"/>
              </p:cNvSpPr>
              <p:nvPr/>
            </p:nvSpPr>
            <p:spPr bwMode="auto">
              <a:xfrm>
                <a:off x="2044700" y="181133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00</a:t>
                </a:r>
                <a:r>
                  <a:rPr lang="en-US" altLang="ja-JP" sz="1600">
                    <a:solidFill>
                      <a:srgbClr val="000000"/>
                    </a:solidFill>
                    <a:ea typeface="MS PGothic" charset="0"/>
                    <a:cs typeface="MS PGothic" charset="0"/>
                    <a:sym typeface="Wingdings" charset="0"/>
                  </a:rPr>
                  <a:t> </a:t>
                </a:r>
                <a:r>
                  <a:rPr lang="en-US" sz="1600">
                    <a:solidFill>
                      <a:srgbClr val="000000"/>
                    </a:solidFill>
                    <a:ea typeface="MS PGothic" charset="0"/>
                    <a:cs typeface="MS PGothic" charset="0"/>
                  </a:rPr>
                  <a:t>01</a:t>
                </a:r>
              </a:p>
            </p:txBody>
          </p:sp>
          <p:sp>
            <p:nvSpPr>
              <p:cNvPr id="156680" name="TextBox 42"/>
              <p:cNvSpPr txBox="1">
                <a:spLocks noChangeArrowheads="1"/>
              </p:cNvSpPr>
              <p:nvPr/>
            </p:nvSpPr>
            <p:spPr bwMode="auto">
              <a:xfrm>
                <a:off x="3282950" y="1639888"/>
                <a:ext cx="898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ea typeface="MS PGothic" charset="0"/>
                    <a:cs typeface="MS PGothic" charset="0"/>
                  </a:rPr>
                  <a:t>01</a:t>
                </a:r>
                <a:r>
                  <a:rPr lang="en-US" altLang="ja-JP" sz="1600">
                    <a:solidFill>
                      <a:srgbClr val="000000"/>
                    </a:solidFill>
                    <a:ea typeface="MS PGothic" charset="0"/>
                    <a:cs typeface="MS PGothic" charset="0"/>
                    <a:sym typeface="Wingdings" charset="0"/>
                  </a:rPr>
                  <a:t> 10</a:t>
                </a:r>
                <a:endParaRPr lang="en-US" sz="1600">
                  <a:solidFill>
                    <a:srgbClr val="000000"/>
                  </a:solidFill>
                  <a:ea typeface="MS PGothic" charset="0"/>
                  <a:cs typeface="MS PGothic" charset="0"/>
                </a:endParaRPr>
              </a:p>
            </p:txBody>
          </p:sp>
        </p:grpSp>
      </p:grpSp>
      <p:sp>
        <p:nvSpPr>
          <p:cNvPr id="156675" name="Content Placeholder 2"/>
          <p:cNvSpPr>
            <a:spLocks noGrp="1"/>
          </p:cNvSpPr>
          <p:nvPr>
            <p:ph idx="1"/>
          </p:nvPr>
        </p:nvSpPr>
        <p:spPr>
          <a:xfrm>
            <a:off x="354013" y="5445224"/>
            <a:ext cx="8407400" cy="784225"/>
          </a:xfrm>
        </p:spPr>
        <p:txBody>
          <a:bodyPr/>
          <a:lstStyle/>
          <a:p>
            <a:r>
              <a:rPr lang="en-US" dirty="0">
                <a:latin typeface="Arial" charset="0"/>
                <a:ea typeface="MS PGothic" charset="0"/>
              </a:rPr>
              <a:t>Cells with more programmed electrons tend to suffer more from retention noise (i.e. 00 and 01)</a:t>
            </a:r>
          </a:p>
        </p:txBody>
      </p:sp>
    </p:spTree>
    <p:extLst>
      <p:ext uri="{BB962C8B-B14F-4D97-AF65-F5344CB8AC3E}">
        <p14:creationId xmlns:p14="http://schemas.microsoft.com/office/powerpoint/2010/main" val="289863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Flash Error Analysis</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"Error Patterns in MLC NAND Flash Memory: Measurement, Characterization, and Analysis"</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Dresden, Germany, March 2012. </a:t>
            </a:r>
            <a:r>
              <a:rPr lang="en-US" dirty="0" smtClean="0">
                <a:hlinkClick r:id="rId4"/>
              </a:rPr>
              <a:t>Slides (ppt)</a:t>
            </a:r>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119</a:t>
            </a:fld>
            <a:endParaRPr lang="en-US">
              <a:solidFill>
                <a:srgbClr val="000000"/>
              </a:solidFill>
            </a:endParaRPr>
          </a:p>
        </p:txBody>
      </p:sp>
    </p:spTree>
    <p:extLst>
      <p:ext uri="{BB962C8B-B14F-4D97-AF65-F5344CB8AC3E}">
        <p14:creationId xmlns:p14="http://schemas.microsoft.com/office/powerpoint/2010/main" val="1346273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12</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altLang="zh-CN" dirty="0" smtClean="0">
                <a:latin typeface="Arial" charset="0"/>
                <a:ea typeface="ＭＳ Ｐゴシック" charset="0"/>
              </a:rPr>
              <a:t>Threshold Voltage Distribution Shifts</a:t>
            </a:r>
            <a:endParaRPr lang="en-US" altLang="zh-CN" dirty="0">
              <a:latin typeface="Arial" charset="0"/>
              <a:ea typeface="ＭＳ Ｐゴシック" charset="0"/>
            </a:endParaRPr>
          </a:p>
        </p:txBody>
      </p:sp>
      <p:sp>
        <p:nvSpPr>
          <p:cNvPr id="269314" name="Content Placeholder 2"/>
          <p:cNvSpPr>
            <a:spLocks noGrp="1"/>
          </p:cNvSpPr>
          <p:nvPr>
            <p:ph idx="1"/>
          </p:nvPr>
        </p:nvSpPr>
        <p:spPr>
          <a:xfrm>
            <a:off x="203200" y="4462463"/>
            <a:ext cx="8713788" cy="1328737"/>
          </a:xfrm>
        </p:spPr>
        <p:txBody>
          <a:bodyPr/>
          <a:lstStyle/>
          <a:p>
            <a:pPr marL="0" indent="0">
              <a:buFont typeface="Wingdings" charset="0"/>
              <a:buNone/>
            </a:pPr>
            <a:r>
              <a:rPr lang="en-US" altLang="zh-CN">
                <a:latin typeface="Arial" charset="0"/>
                <a:ea typeface="ＭＳ Ｐゴシック" charset="0"/>
              </a:rPr>
              <a:t>As P/E cycles increase ...</a:t>
            </a:r>
          </a:p>
          <a:p>
            <a:pPr marL="0" indent="0"/>
            <a:r>
              <a:rPr lang="en-US" altLang="zh-CN">
                <a:latin typeface="Arial" charset="0"/>
                <a:ea typeface="ＭＳ Ｐゴシック" charset="0"/>
              </a:rPr>
              <a:t>Distribution shifts to the right </a:t>
            </a:r>
          </a:p>
          <a:p>
            <a:pPr marL="0" indent="0"/>
            <a:r>
              <a:rPr lang="en-US" altLang="zh-CN">
                <a:latin typeface="Arial" charset="0"/>
                <a:ea typeface="ＭＳ Ｐゴシック" charset="0"/>
              </a:rPr>
              <a:t>Distribution becomes wider</a:t>
            </a:r>
          </a:p>
          <a:p>
            <a:pPr marL="0" indent="0"/>
            <a:endParaRPr lang="en-US" altLang="zh-CN">
              <a:latin typeface="Arial" charset="0"/>
              <a:ea typeface="ＭＳ Ｐゴシック" charset="0"/>
            </a:endParaRPr>
          </a:p>
        </p:txBody>
      </p:sp>
      <p:pic>
        <p:nvPicPr>
          <p:cNvPr id="269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231900"/>
            <a:ext cx="90297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918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3" name="Content Placeholder 2"/>
          <p:cNvSpPr>
            <a:spLocks noGrp="1"/>
          </p:cNvSpPr>
          <p:nvPr>
            <p:ph idx="1"/>
          </p:nvPr>
        </p:nvSpPr>
        <p:spPr/>
        <p:txBody>
          <a:bodyPr/>
          <a:lstStyle/>
          <a:p>
            <a:r>
              <a:rPr lang="en-US" dirty="0" smtClean="0"/>
              <a:t>Yu </a:t>
            </a:r>
            <a:r>
              <a:rPr lang="en-US" dirty="0" err="1" smtClean="0"/>
              <a:t>Cai</a:t>
            </a:r>
            <a:r>
              <a:rPr lang="en-US" dirty="0" smtClean="0"/>
              <a:t>, Erich F. </a:t>
            </a:r>
            <a:r>
              <a:rPr lang="en-US" dirty="0" err="1" smtClean="0"/>
              <a:t>Haratsch</a:t>
            </a:r>
            <a:r>
              <a:rPr lang="en-US" dirty="0" smtClean="0"/>
              <a:t>, </a:t>
            </a:r>
            <a:r>
              <a:rPr lang="en-US" u="sng" dirty="0" smtClean="0"/>
              <a:t>Onur Mutlu</a:t>
            </a:r>
            <a:r>
              <a:rPr lang="en-US" dirty="0" smtClean="0"/>
              <a:t>, and Ken Mai,</a:t>
            </a:r>
            <a:br>
              <a:rPr lang="en-US" dirty="0" smtClean="0"/>
            </a:br>
            <a:r>
              <a:rPr lang="en-US" b="1" dirty="0" smtClean="0">
                <a:hlinkClick r:id="rId2"/>
              </a:rPr>
              <a:t>"Threshold Voltage Distribution in MLC NAND Flash Memory: Characterization, Analysis and Modeling"</a:t>
            </a:r>
            <a:r>
              <a:rPr lang="en-US" dirty="0" smtClean="0"/>
              <a:t> </a:t>
            </a:r>
            <a:br>
              <a:rPr lang="en-US" dirty="0" smtClean="0"/>
            </a:br>
            <a:r>
              <a:rPr lang="en-US" i="1" dirty="0" smtClean="0"/>
              <a:t>Proceedings of the </a:t>
            </a:r>
            <a:r>
              <a:rPr lang="en-US" i="1" dirty="0" smtClean="0">
                <a:hlinkClick r:id="rId3"/>
              </a:rPr>
              <a:t>Design, Automation, and Test in Europe Conference</a:t>
            </a:r>
            <a:r>
              <a:rPr lang="en-US" i="1" dirty="0" smtClean="0"/>
              <a:t> (</a:t>
            </a:r>
            <a:r>
              <a:rPr lang="en-US" b="1" i="1" dirty="0" smtClean="0"/>
              <a:t>DATE</a:t>
            </a:r>
            <a:r>
              <a:rPr lang="en-US" i="1" dirty="0" smtClean="0"/>
              <a:t>)</a:t>
            </a:r>
            <a:r>
              <a:rPr lang="en-US" dirty="0" smtClean="0"/>
              <a:t>, Grenoble, France, March 2013. </a:t>
            </a:r>
            <a:r>
              <a:rPr lang="en-US" dirty="0" smtClean="0">
                <a:hlinkClick r:id="rId4"/>
              </a:rPr>
              <a:t>Slides (ppt)</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6FF26340-CDE4-4E4A-9420-2A87E5020C2F}" type="slidenum">
              <a:rPr lang="en-US" smtClean="0">
                <a:solidFill>
                  <a:srgbClr val="000000"/>
                </a:solidFill>
              </a:rPr>
              <a:pPr>
                <a:defRPr/>
              </a:pPr>
              <a:t>121</a:t>
            </a:fld>
            <a:endParaRPr lang="en-US">
              <a:solidFill>
                <a:srgbClr val="000000"/>
              </a:solidFill>
            </a:endParaRPr>
          </a:p>
        </p:txBody>
      </p:sp>
    </p:spTree>
    <p:extLst>
      <p:ext uri="{BB962C8B-B14F-4D97-AF65-F5344CB8AC3E}">
        <p14:creationId xmlns:p14="http://schemas.microsoft.com/office/powerpoint/2010/main" val="4156395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171010"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171011"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2"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17101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5"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19830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Executive Summary</a:t>
            </a:r>
          </a:p>
        </p:txBody>
      </p:sp>
      <p:sp>
        <p:nvSpPr>
          <p:cNvPr id="3" name="Content Placeholder 2"/>
          <p:cNvSpPr>
            <a:spLocks noGrp="1"/>
          </p:cNvSpPr>
          <p:nvPr>
            <p:ph idx="1"/>
          </p:nvPr>
        </p:nvSpPr>
        <p:spPr>
          <a:xfrm>
            <a:off x="41275" y="876300"/>
            <a:ext cx="8936038" cy="5308600"/>
          </a:xfrm>
        </p:spPr>
        <p:txBody>
          <a:bodyPr/>
          <a:lstStyle/>
          <a:p>
            <a:pPr eaLnBrk="1" hangingPunct="1"/>
            <a:r>
              <a:rPr lang="en-US" sz="2000">
                <a:solidFill>
                  <a:srgbClr val="000000"/>
                </a:solidFill>
                <a:latin typeface="Tahoma" charset="0"/>
                <a:ea typeface="ＭＳ Ｐゴシック" charset="0"/>
                <a:cs typeface="ＭＳ Ｐゴシック" charset="0"/>
              </a:rPr>
              <a:t>NAND flash memory has low endurance: a flash cell dies after 3k P/E cycles vs. 50k desired </a:t>
            </a:r>
            <a:r>
              <a:rPr lang="en-US" sz="2000">
                <a:solidFill>
                  <a:srgbClr val="000000"/>
                </a:solidFill>
                <a:latin typeface="Tahoma" charset="0"/>
                <a:ea typeface="ＭＳ Ｐゴシック" charset="0"/>
                <a:cs typeface="ＭＳ Ｐゴシック" charset="0"/>
                <a:sym typeface="Wingdings" charset="0"/>
              </a:rPr>
              <a:t> Major scaling challenge for flash memory</a:t>
            </a:r>
            <a:endParaRPr lang="en-US" sz="2000">
              <a:solidFill>
                <a:srgbClr val="000000"/>
              </a:solidFill>
              <a:latin typeface="Tahoma" charset="0"/>
              <a:ea typeface="ＭＳ Ｐゴシック" charset="0"/>
              <a:cs typeface="ＭＳ Ｐゴシック" charset="0"/>
            </a:endParaRPr>
          </a:p>
          <a:p>
            <a:pPr eaLnBrk="1" hangingPunct="1"/>
            <a:r>
              <a:rPr lang="en-US" sz="2000">
                <a:solidFill>
                  <a:srgbClr val="000000"/>
                </a:solidFill>
                <a:latin typeface="Tahoma" charset="0"/>
                <a:ea typeface="ＭＳ Ｐゴシック" charset="0"/>
                <a:cs typeface="ＭＳ Ｐゴシック" charset="0"/>
              </a:rPr>
              <a:t>Flash error rate increases exponentially over flash lifetime</a:t>
            </a:r>
          </a:p>
          <a:p>
            <a:pPr eaLnBrk="1" hangingPunct="1"/>
            <a:r>
              <a:rPr lang="en-US" sz="2000">
                <a:solidFill>
                  <a:srgbClr val="FF0000"/>
                </a:solidFill>
                <a:latin typeface="Tahoma" charset="0"/>
                <a:ea typeface="ＭＳ Ｐゴシック" charset="0"/>
                <a:cs typeface="ＭＳ Ｐゴシック" charset="0"/>
              </a:rPr>
              <a:t>Problem: </a:t>
            </a:r>
            <a:r>
              <a:rPr lang="en-US" sz="2000">
                <a:solidFill>
                  <a:srgbClr val="0000FF"/>
                </a:solidFill>
                <a:latin typeface="Tahoma" charset="0"/>
                <a:ea typeface="ＭＳ Ｐゴシック" charset="0"/>
                <a:cs typeface="ＭＳ Ｐゴシック" charset="0"/>
              </a:rPr>
              <a:t>Stronger error correction codes (ECC) are ineffective and undesirable for improving flash lifetime due to</a:t>
            </a:r>
          </a:p>
          <a:p>
            <a:pPr lvl="1" eaLnBrk="1" hangingPunct="1"/>
            <a:r>
              <a:rPr lang="en-US" sz="1800">
                <a:latin typeface="Tahoma" charset="0"/>
                <a:ea typeface="ＭＳ Ｐゴシック" charset="0"/>
                <a:cs typeface="ＭＳ Ｐゴシック" charset="0"/>
              </a:rPr>
              <a:t>diminishing returns on lifetime with increased correction strength</a:t>
            </a:r>
          </a:p>
          <a:p>
            <a:pPr lvl="1" eaLnBrk="1" hangingPunct="1"/>
            <a:r>
              <a:rPr lang="en-US" sz="1800">
                <a:latin typeface="Tahoma" charset="0"/>
                <a:ea typeface="ＭＳ Ｐゴシック" charset="0"/>
                <a:cs typeface="ＭＳ Ｐゴシック" charset="0"/>
              </a:rPr>
              <a:t>prohibitively high power, area, latency overheads</a:t>
            </a:r>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Develop techniques to tolerate high error rates w/o strong ECC</a:t>
            </a:r>
            <a:endParaRPr lang="en-US" sz="2000">
              <a:solidFill>
                <a:srgbClr val="FF0000"/>
              </a:solidFill>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Observation: </a:t>
            </a:r>
            <a:r>
              <a:rPr lang="en-US" sz="200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a:latin typeface="Tahoma" charset="0"/>
                <a:ea typeface="ＭＳ Ｐゴシック" charset="0"/>
                <a:cs typeface="ＭＳ Ｐゴシック" charset="0"/>
              </a:rPr>
              <a:t>flash cell loses charge over time; retention errors increase as cell gets worn out</a:t>
            </a: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Flash Correct-and-Refresh (FCR)</a:t>
            </a:r>
          </a:p>
          <a:p>
            <a:pPr lvl="1" eaLnBrk="1" hangingPunct="1"/>
            <a:r>
              <a:rPr lang="en-US" sz="180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a:latin typeface="Tahoma" charset="0"/>
                <a:ea typeface="ＭＳ Ｐゴシック" charset="0"/>
                <a:cs typeface="ＭＳ Ｐゴシック" charset="0"/>
              </a:rPr>
              <a:t>Adapt “refresh” rate to the severity of retention errors (i.e., # of P/E cycles)</a:t>
            </a:r>
          </a:p>
          <a:p>
            <a:pPr eaLnBrk="1" hangingPunct="1"/>
            <a:r>
              <a:rPr lang="en-US" sz="2000">
                <a:solidFill>
                  <a:srgbClr val="FF0000"/>
                </a:solidFill>
                <a:latin typeface="Tahoma" charset="0"/>
                <a:ea typeface="ＭＳ Ｐゴシック" charset="0"/>
                <a:cs typeface="ＭＳ Ｐゴシック" charset="0"/>
              </a:rPr>
              <a:t>Results: </a:t>
            </a:r>
            <a:r>
              <a:rPr lang="en-US" sz="2000">
                <a:solidFill>
                  <a:srgbClr val="0000FF"/>
                </a:solidFill>
                <a:latin typeface="Tahoma" charset="0"/>
                <a:ea typeface="ＭＳ Ｐゴシック" charset="0"/>
                <a:cs typeface="ＭＳ Ｐゴシック" charset="0"/>
              </a:rPr>
              <a:t>FCR improves flash memory lifetime by 46X </a:t>
            </a:r>
            <a:r>
              <a:rPr lang="en-US" sz="2000">
                <a:latin typeface="Tahoma" charset="0"/>
                <a:ea typeface="ＭＳ Ｐゴシック" charset="0"/>
                <a:cs typeface="ＭＳ Ｐゴシック" charset="0"/>
              </a:rPr>
              <a:t>with no hardware changes and low energy overhead; </a:t>
            </a:r>
            <a:r>
              <a:rPr lang="en-US" sz="2000">
                <a:solidFill>
                  <a:srgbClr val="0000FF"/>
                </a:solidFill>
                <a:latin typeface="Tahoma" charset="0"/>
                <a:ea typeface="ＭＳ Ｐゴシック" charset="0"/>
                <a:cs typeface="ＭＳ Ｐゴシック" charset="0"/>
              </a:rPr>
              <a:t>outperforms strong ECCs</a:t>
            </a:r>
          </a:p>
          <a:p>
            <a:pPr lvl="1" eaLnBrk="1" hangingPunct="1"/>
            <a:endParaRPr lang="en-US" sz="2000">
              <a:latin typeface="Tahoma" charset="0"/>
              <a:ea typeface="ＭＳ Ｐゴシック" charset="0"/>
            </a:endParaRPr>
          </a:p>
        </p:txBody>
      </p:sp>
      <p:sp>
        <p:nvSpPr>
          <p:cNvPr id="173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122DE9-4A9B-A345-ABCD-20EF7878FB57}" type="slidenum">
              <a:rPr lang="en-US" sz="1600">
                <a:solidFill>
                  <a:srgbClr val="000000"/>
                </a:solidFill>
                <a:latin typeface="Garamond" charset="0"/>
              </a:rPr>
              <a:pPr eaLnBrk="1" hangingPunct="1"/>
              <a:t>123</a:t>
            </a:fld>
            <a:endParaRPr lang="en-US" sz="1600">
              <a:solidFill>
                <a:srgbClr val="000000"/>
              </a:solidFill>
              <a:latin typeface="Garamond" charset="0"/>
            </a:endParaRPr>
          </a:p>
        </p:txBody>
      </p:sp>
    </p:spTree>
    <p:extLst>
      <p:ext uri="{BB962C8B-B14F-4D97-AF65-F5344CB8AC3E}">
        <p14:creationId xmlns:p14="http://schemas.microsoft.com/office/powerpoint/2010/main" val="4495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751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solidFill>
                  <a:srgbClr val="0000FF"/>
                </a:solidFill>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751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508272-5E01-0744-B4AD-1E4562301474}"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spTree>
    <p:extLst>
      <p:ext uri="{BB962C8B-B14F-4D97-AF65-F5344CB8AC3E}">
        <p14:creationId xmlns:p14="http://schemas.microsoft.com/office/powerpoint/2010/main" val="2320993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p:txBody>
          <a:bodyPr/>
          <a:lstStyle/>
          <a:p>
            <a:r>
              <a:rPr lang="en-US" sz="3600">
                <a:latin typeface="Garamond" charset="0"/>
                <a:ea typeface="ＭＳ Ｐゴシック" charset="0"/>
                <a:cs typeface="ＭＳ Ｐゴシック" charset="0"/>
              </a:rPr>
              <a:t>Problem: Limited Endurance of Flash Memory</a:t>
            </a:r>
          </a:p>
        </p:txBody>
      </p:sp>
      <p:sp>
        <p:nvSpPr>
          <p:cNvPr id="3" name="Content Placeholder 2"/>
          <p:cNvSpPr>
            <a:spLocks noGrp="1"/>
          </p:cNvSpPr>
          <p:nvPr>
            <p:ph idx="1"/>
          </p:nvPr>
        </p:nvSpPr>
        <p:spPr>
          <a:xfrm>
            <a:off x="228600" y="901700"/>
            <a:ext cx="8915400" cy="5016500"/>
          </a:xfrm>
        </p:spPr>
        <p:txBody>
          <a:bodyPr/>
          <a:lstStyle/>
          <a:p>
            <a:r>
              <a:rPr lang="en-US">
                <a:solidFill>
                  <a:srgbClr val="0000FF"/>
                </a:solidFill>
                <a:latin typeface="Tahoma" charset="0"/>
                <a:ea typeface="ＭＳ Ｐゴシック" charset="0"/>
                <a:cs typeface="ＭＳ Ｐゴシック" charset="0"/>
              </a:rPr>
              <a:t>NAND flash has limited endurance</a:t>
            </a:r>
          </a:p>
          <a:p>
            <a:pPr lvl="1"/>
            <a:r>
              <a:rPr lang="en-US">
                <a:latin typeface="Tahoma" charset="0"/>
                <a:ea typeface="ＭＳ Ｐゴシック" charset="0"/>
              </a:rPr>
              <a:t>A cell can tolerate a small number of Program/Erase (P/E) cycles</a:t>
            </a:r>
          </a:p>
          <a:p>
            <a:pPr lvl="1"/>
            <a:r>
              <a:rPr lang="en-US">
                <a:latin typeface="Tahoma" charset="0"/>
                <a:ea typeface="ＭＳ Ｐゴシック" charset="0"/>
              </a:rPr>
              <a:t>3x-nm flash with 2 bits/cell </a:t>
            </a:r>
            <a:r>
              <a:rPr lang="en-US">
                <a:latin typeface="Tahoma" charset="0"/>
                <a:ea typeface="ＭＳ Ｐゴシック" charset="0"/>
                <a:sym typeface="Wingdings" charset="0"/>
              </a:rPr>
              <a:t> 3K P/E cycles</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Enterprise data storage requirements demand very high endurance</a:t>
            </a:r>
          </a:p>
          <a:p>
            <a:pPr lvl="1"/>
            <a:r>
              <a:rPr lang="en-US">
                <a:latin typeface="Tahoma" charset="0"/>
                <a:ea typeface="ＭＳ Ｐゴシック" charset="0"/>
                <a:sym typeface="Wingdings" charset="0"/>
              </a:rPr>
              <a:t>&gt;50K P/E cycles (10 full disk writes per day for 3-5 years)</a:t>
            </a:r>
          </a:p>
          <a:p>
            <a:pPr lvl="1"/>
            <a:endParaRPr lang="en-US">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Continued process scaling and more bits per cell will reduce flash endurance</a:t>
            </a:r>
          </a:p>
          <a:p>
            <a:endParaRPr lang="en-US">
              <a:latin typeface="Tahoma" charset="0"/>
              <a:ea typeface="ＭＳ Ｐゴシック" charset="0"/>
              <a:cs typeface="ＭＳ Ｐゴシック" charset="0"/>
              <a:sym typeface="Wingdings" charset="0"/>
            </a:endParaRPr>
          </a:p>
          <a:p>
            <a:r>
              <a:rPr lang="en-US">
                <a:latin typeface="Tahoma" charset="0"/>
                <a:ea typeface="ＭＳ Ｐゴシック" charset="0"/>
                <a:cs typeface="ＭＳ Ｐゴシック" charset="0"/>
                <a:sym typeface="Wingdings" charset="0"/>
              </a:rPr>
              <a:t>One potential solution: stronger error correction codes (ECC)</a:t>
            </a:r>
          </a:p>
          <a:p>
            <a:pPr lvl="1"/>
            <a:r>
              <a:rPr lang="en-US">
                <a:solidFill>
                  <a:srgbClr val="0000FF"/>
                </a:solidFill>
                <a:latin typeface="Tahoma" charset="0"/>
                <a:ea typeface="ＭＳ Ｐゴシック" charset="0"/>
                <a:sym typeface="Wingdings" charset="0"/>
              </a:rPr>
              <a:t>Stronger ECC not effective enough and inefficient</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p:txBody>
      </p:sp>
      <p:sp>
        <p:nvSpPr>
          <p:cNvPr id="1771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112BEB-29BB-F34A-BD65-6BA7C88B8E86}"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1031337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2400" y="6337300"/>
            <a:ext cx="7261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500" smtClean="0">
                <a:solidFill>
                  <a:srgbClr val="000000"/>
                </a:solidFill>
              </a:rPr>
              <a:t>UBER: Uncorrectable bit error rate. Fraction of erroneous bits after error correction.</a:t>
            </a:r>
          </a:p>
        </p:txBody>
      </p:sp>
      <p:sp>
        <p:nvSpPr>
          <p:cNvPr id="178178"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Decreasing Endurance with Flash Scaling</a:t>
            </a:r>
          </a:p>
        </p:txBody>
      </p:sp>
      <p:sp>
        <p:nvSpPr>
          <p:cNvPr id="17411" name="Content Placeholder 2"/>
          <p:cNvSpPr>
            <a:spLocks noGrp="1"/>
          </p:cNvSpPr>
          <p:nvPr>
            <p:ph idx="1"/>
          </p:nvPr>
        </p:nvSpPr>
        <p:spPr>
          <a:xfrm>
            <a:off x="228600" y="5118100"/>
            <a:ext cx="8610600" cy="1093788"/>
          </a:xfrm>
        </p:spPr>
        <p:txBody>
          <a:bodyPr/>
          <a:lstStyle/>
          <a:p>
            <a:r>
              <a:rPr lang="en-US" sz="2000">
                <a:solidFill>
                  <a:srgbClr val="FF0000"/>
                </a:solidFill>
                <a:latin typeface="Tahoma" charset="0"/>
                <a:ea typeface="ＭＳ Ｐゴシック" charset="0"/>
                <a:cs typeface="ＭＳ Ｐゴシック" charset="0"/>
              </a:rPr>
              <a:t>Endurance of flash memory decreasing with scaling and multi-level cells</a:t>
            </a:r>
          </a:p>
          <a:p>
            <a:r>
              <a:rPr lang="en-US" sz="2000">
                <a:solidFill>
                  <a:srgbClr val="FF0000"/>
                </a:solidFill>
                <a:latin typeface="Tahoma" charset="0"/>
                <a:ea typeface="ＭＳ Ｐゴシック" charset="0"/>
                <a:cs typeface="ＭＳ Ｐゴシック" charset="0"/>
              </a:rPr>
              <a:t>Error correction capability </a:t>
            </a:r>
            <a:r>
              <a:rPr lang="en-US" sz="2000">
                <a:latin typeface="Tahoma" charset="0"/>
                <a:ea typeface="ＭＳ Ｐゴシック" charset="0"/>
                <a:cs typeface="ＭＳ Ｐゴシック" charset="0"/>
              </a:rPr>
              <a:t>required to guarantee storage-class reliability  (UBER &lt; 10</a:t>
            </a:r>
            <a:r>
              <a:rPr lang="en-US" sz="2000" baseline="30000">
                <a:latin typeface="Tahoma" charset="0"/>
                <a:ea typeface="ＭＳ Ｐゴシック" charset="0"/>
                <a:cs typeface="ＭＳ Ｐゴシック" charset="0"/>
              </a:rPr>
              <a:t>-15</a:t>
            </a:r>
            <a:r>
              <a:rPr lang="en-US" sz="2000">
                <a:latin typeface="Tahoma" charset="0"/>
                <a:ea typeface="ＭＳ Ｐゴシック" charset="0"/>
                <a:cs typeface="ＭＳ Ｐゴシック" charset="0"/>
              </a:rPr>
              <a:t>) is </a:t>
            </a:r>
            <a:r>
              <a:rPr lang="en-US" sz="2000">
                <a:solidFill>
                  <a:srgbClr val="FF0000"/>
                </a:solidFill>
                <a:latin typeface="Tahoma" charset="0"/>
                <a:ea typeface="ＭＳ Ｐゴシック" charset="0"/>
                <a:cs typeface="ＭＳ Ｐゴシック" charset="0"/>
              </a:rPr>
              <a:t>increasing exponentially </a:t>
            </a:r>
            <a:r>
              <a:rPr lang="en-US" sz="2000">
                <a:latin typeface="Tahoma" charset="0"/>
                <a:ea typeface="ＭＳ Ｐゴシック" charset="0"/>
                <a:cs typeface="ＭＳ Ｐゴシック" charset="0"/>
              </a:rPr>
              <a:t>to reach </a:t>
            </a:r>
            <a:r>
              <a:rPr lang="en-US" sz="2000" i="1">
                <a:latin typeface="Tahoma" charset="0"/>
                <a:ea typeface="ＭＳ Ｐゴシック" charset="0"/>
                <a:cs typeface="ＭＳ Ｐゴシック" charset="0"/>
              </a:rPr>
              <a:t>less </a:t>
            </a:r>
            <a:r>
              <a:rPr lang="en-US" sz="2000">
                <a:latin typeface="Tahoma" charset="0"/>
                <a:ea typeface="ＭＳ Ｐゴシック" charset="0"/>
                <a:cs typeface="ＭＳ Ｐゴシック" charset="0"/>
              </a:rPr>
              <a:t>endurance</a:t>
            </a:r>
          </a:p>
          <a:p>
            <a:endParaRPr lang="en-US" sz="2000">
              <a:latin typeface="Tahoma" charset="0"/>
              <a:ea typeface="ＭＳ Ｐゴシック" charset="0"/>
              <a:cs typeface="ＭＳ Ｐゴシック" charset="0"/>
            </a:endParaRPr>
          </a:p>
        </p:txBody>
      </p:sp>
      <p:sp>
        <p:nvSpPr>
          <p:cNvPr id="1781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2DAF3-654E-BB4D-9DA9-476A2871464F}"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sp>
        <p:nvSpPr>
          <p:cNvPr id="178181" name="TextBox 5"/>
          <p:cNvSpPr txBox="1">
            <a:spLocks noChangeArrowheads="1"/>
          </p:cNvSpPr>
          <p:nvPr/>
        </p:nvSpPr>
        <p:spPr bwMode="auto">
          <a:xfrm>
            <a:off x="1122363" y="4659313"/>
            <a:ext cx="6858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rPr>
              <a:t>Ariel Maislos, </a:t>
            </a:r>
            <a:r>
              <a:rPr lang="ja-JP" altLang="en-US" sz="1400" smtClean="0">
                <a:solidFill>
                  <a:srgbClr val="000000"/>
                </a:solidFill>
              </a:rPr>
              <a:t>“</a:t>
            </a:r>
            <a:r>
              <a:rPr lang="en-US" altLang="ja-JP" sz="1400" smtClean="0">
                <a:solidFill>
                  <a:srgbClr val="000000"/>
                </a:solidFill>
              </a:rPr>
              <a:t>A New Era in Embedded Flash Memory</a:t>
            </a:r>
            <a:r>
              <a:rPr lang="ja-JP" altLang="en-US" sz="1400" smtClean="0">
                <a:solidFill>
                  <a:srgbClr val="000000"/>
                </a:solidFill>
              </a:rPr>
              <a:t>”</a:t>
            </a:r>
            <a:r>
              <a:rPr lang="en-US" altLang="ja-JP" sz="1400" smtClean="0">
                <a:solidFill>
                  <a:srgbClr val="000000"/>
                </a:solidFill>
              </a:rPr>
              <a:t>, Flash Summit 2011 (Anobit)</a:t>
            </a:r>
            <a:endParaRPr lang="en-US" sz="1400" smtClean="0">
              <a:solidFill>
                <a:srgbClr val="000000"/>
              </a:solidFill>
            </a:endParaRPr>
          </a:p>
        </p:txBody>
      </p:sp>
      <p:graphicFrame>
        <p:nvGraphicFramePr>
          <p:cNvPr id="7" name="Chart 6"/>
          <p:cNvGraphicFramePr/>
          <p:nvPr/>
        </p:nvGraphicFramePr>
        <p:xfrm>
          <a:off x="117664" y="1289304"/>
          <a:ext cx="8645844" cy="3436620"/>
        </p:xfrm>
        <a:graphic>
          <a:graphicData uri="http://schemas.openxmlformats.org/drawingml/2006/chart">
            <c:chart xmlns:c="http://schemas.openxmlformats.org/drawingml/2006/chart" xmlns:r="http://schemas.openxmlformats.org/officeDocument/2006/relationships" r:id="rId3"/>
          </a:graphicData>
        </a:graphic>
      </p:graphicFrame>
      <p:sp>
        <p:nvSpPr>
          <p:cNvPr id="178183" name="TextBox 7"/>
          <p:cNvSpPr txBox="1">
            <a:spLocks noChangeArrowheads="1"/>
          </p:cNvSpPr>
          <p:nvPr/>
        </p:nvSpPr>
        <p:spPr bwMode="auto">
          <a:xfrm>
            <a:off x="1722438" y="10795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100k</a:t>
            </a:r>
          </a:p>
        </p:txBody>
      </p:sp>
      <p:sp>
        <p:nvSpPr>
          <p:cNvPr id="178184" name="TextBox 8"/>
          <p:cNvSpPr txBox="1">
            <a:spLocks noChangeArrowheads="1"/>
          </p:cNvSpPr>
          <p:nvPr/>
        </p:nvSpPr>
        <p:spPr bwMode="auto">
          <a:xfrm>
            <a:off x="3190875" y="3594100"/>
            <a:ext cx="555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10k</a:t>
            </a:r>
          </a:p>
        </p:txBody>
      </p:sp>
      <p:sp>
        <p:nvSpPr>
          <p:cNvPr id="178185" name="TextBox 9"/>
          <p:cNvSpPr txBox="1">
            <a:spLocks noChangeArrowheads="1"/>
          </p:cNvSpPr>
          <p:nvPr/>
        </p:nvSpPr>
        <p:spPr bwMode="auto">
          <a:xfrm>
            <a:off x="4743450" y="3746500"/>
            <a:ext cx="427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5k</a:t>
            </a:r>
          </a:p>
        </p:txBody>
      </p:sp>
      <p:sp>
        <p:nvSpPr>
          <p:cNvPr id="178186" name="TextBox 10"/>
          <p:cNvSpPr txBox="1">
            <a:spLocks noChangeArrowheads="1"/>
          </p:cNvSpPr>
          <p:nvPr/>
        </p:nvSpPr>
        <p:spPr bwMode="auto">
          <a:xfrm>
            <a:off x="6199188" y="38354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3k</a:t>
            </a:r>
          </a:p>
        </p:txBody>
      </p:sp>
      <p:sp>
        <p:nvSpPr>
          <p:cNvPr id="178187" name="TextBox 11"/>
          <p:cNvSpPr txBox="1">
            <a:spLocks noChangeArrowheads="1"/>
          </p:cNvSpPr>
          <p:nvPr/>
        </p:nvSpPr>
        <p:spPr bwMode="auto">
          <a:xfrm>
            <a:off x="7723188" y="38735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1k</a:t>
            </a:r>
          </a:p>
        </p:txBody>
      </p:sp>
      <p:grpSp>
        <p:nvGrpSpPr>
          <p:cNvPr id="2" name="Group 18"/>
          <p:cNvGrpSpPr>
            <a:grpSpLocks/>
          </p:cNvGrpSpPr>
          <p:nvPr/>
        </p:nvGrpSpPr>
        <p:grpSpPr bwMode="auto">
          <a:xfrm>
            <a:off x="2060575" y="954088"/>
            <a:ext cx="6815138" cy="2719387"/>
            <a:chOff x="2060448" y="877824"/>
            <a:chExt cx="6815237" cy="2718816"/>
          </a:xfrm>
        </p:grpSpPr>
        <p:sp>
          <p:nvSpPr>
            <p:cNvPr id="13" name="Freeform 12"/>
            <p:cNvSpPr>
              <a:spLocks/>
            </p:cNvSpPr>
            <p:nvPr/>
          </p:nvSpPr>
          <p:spPr bwMode="auto">
            <a:xfrm>
              <a:off x="2060448" y="1169863"/>
              <a:ext cx="5999250" cy="2426777"/>
            </a:xfrm>
            <a:custGeom>
              <a:avLst/>
              <a:gdLst>
                <a:gd name="T0" fmla="*/ 0 w 5998464"/>
                <a:gd name="T1" fmla="*/ 2426777 h 2426208"/>
                <a:gd name="T2" fmla="*/ 1451038 w 5998464"/>
                <a:gd name="T3" fmla="*/ 2280439 h 2426208"/>
                <a:gd name="T4" fmla="*/ 2902076 w 5998464"/>
                <a:gd name="T5" fmla="*/ 1829229 h 2426208"/>
                <a:gd name="T6" fmla="*/ 4316534 w 5998464"/>
                <a:gd name="T7" fmla="*/ 1219486 h 2426208"/>
                <a:gd name="T8" fmla="*/ 5999250 w 5998464"/>
                <a:gd name="T9" fmla="*/ 0 h 2426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98464" h="2426208">
                  <a:moveTo>
                    <a:pt x="0" y="2426208"/>
                  </a:moveTo>
                  <a:cubicBezTo>
                    <a:pt x="483616" y="2402840"/>
                    <a:pt x="967232" y="2379472"/>
                    <a:pt x="1450848" y="2279904"/>
                  </a:cubicBezTo>
                  <a:cubicBezTo>
                    <a:pt x="1934464" y="2180336"/>
                    <a:pt x="2424176" y="2005584"/>
                    <a:pt x="2901696" y="1828800"/>
                  </a:cubicBezTo>
                  <a:cubicBezTo>
                    <a:pt x="3379216" y="1652016"/>
                    <a:pt x="3799840" y="1524000"/>
                    <a:pt x="4315968" y="1219200"/>
                  </a:cubicBezTo>
                  <a:cubicBezTo>
                    <a:pt x="4832096" y="914400"/>
                    <a:pt x="5415280" y="457200"/>
                    <a:pt x="5998464" y="0"/>
                  </a:cubicBezTo>
                </a:path>
              </a:pathLst>
            </a:custGeom>
            <a:noFill/>
            <a:ln w="57150" cap="flat" cmpd="sng">
              <a:solidFill>
                <a:srgbClr val="FF0000"/>
              </a:solidFill>
              <a:prstDash val="solid"/>
              <a:round/>
              <a:headEnd type="non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78190" name="TextBox 13"/>
            <p:cNvSpPr txBox="1">
              <a:spLocks noChangeArrowheads="1"/>
            </p:cNvSpPr>
            <p:nvPr/>
          </p:nvSpPr>
          <p:spPr bwMode="auto">
            <a:xfrm>
              <a:off x="2840736" y="2974848"/>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4-bit ECC</a:t>
              </a:r>
            </a:p>
          </p:txBody>
        </p:sp>
        <p:sp>
          <p:nvSpPr>
            <p:cNvPr id="178191" name="TextBox 14"/>
            <p:cNvSpPr txBox="1">
              <a:spLocks noChangeArrowheads="1"/>
            </p:cNvSpPr>
            <p:nvPr/>
          </p:nvSpPr>
          <p:spPr bwMode="auto">
            <a:xfrm>
              <a:off x="4200144" y="2529840"/>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8-bit ECC</a:t>
              </a:r>
            </a:p>
          </p:txBody>
        </p:sp>
        <p:sp>
          <p:nvSpPr>
            <p:cNvPr id="178192" name="TextBox 15"/>
            <p:cNvSpPr txBox="1">
              <a:spLocks noChangeArrowheads="1"/>
            </p:cNvSpPr>
            <p:nvPr/>
          </p:nvSpPr>
          <p:spPr bwMode="auto">
            <a:xfrm>
              <a:off x="5827776" y="1633728"/>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15-bit ECC</a:t>
              </a:r>
            </a:p>
          </p:txBody>
        </p:sp>
        <p:sp>
          <p:nvSpPr>
            <p:cNvPr id="178193" name="TextBox 16"/>
            <p:cNvSpPr txBox="1">
              <a:spLocks noChangeArrowheads="1"/>
            </p:cNvSpPr>
            <p:nvPr/>
          </p:nvSpPr>
          <p:spPr bwMode="auto">
            <a:xfrm>
              <a:off x="7242048" y="877824"/>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24-bit ECC</a:t>
              </a:r>
            </a:p>
          </p:txBody>
        </p:sp>
        <p:sp>
          <p:nvSpPr>
            <p:cNvPr id="178194" name="TextBox 17"/>
            <p:cNvSpPr txBox="1">
              <a:spLocks noChangeArrowheads="1"/>
            </p:cNvSpPr>
            <p:nvPr/>
          </p:nvSpPr>
          <p:spPr bwMode="auto">
            <a:xfrm>
              <a:off x="5728669" y="2670048"/>
              <a:ext cx="3147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rPr>
                <a:t>Error Correction Capability</a:t>
              </a:r>
            </a:p>
            <a:p>
              <a:pPr algn="ctr" eaLnBrk="1" fontAlgn="base" hangingPunct="1">
                <a:spcBef>
                  <a:spcPct val="0"/>
                </a:spcBef>
                <a:spcAft>
                  <a:spcPct val="0"/>
                </a:spcAft>
              </a:pPr>
              <a:r>
                <a:rPr lang="en-US" sz="1800" b="1" smtClean="0">
                  <a:solidFill>
                    <a:srgbClr val="FF0000"/>
                  </a:solidFill>
                </a:rPr>
                <a:t>(per 1 kB of data)</a:t>
              </a:r>
            </a:p>
          </p:txBody>
        </p:sp>
      </p:grpSp>
    </p:spTree>
    <p:extLst>
      <p:ext uri="{BB962C8B-B14F-4D97-AF65-F5344CB8AC3E}">
        <p14:creationId xmlns:p14="http://schemas.microsoft.com/office/powerpoint/2010/main" val="2442830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The Problem with Stronger Error Correction</a:t>
            </a:r>
          </a:p>
        </p:txBody>
      </p:sp>
      <p:sp>
        <p:nvSpPr>
          <p:cNvPr id="3" name="Content Placeholder 2"/>
          <p:cNvSpPr>
            <a:spLocks noGrp="1"/>
          </p:cNvSpPr>
          <p:nvPr>
            <p:ph idx="1"/>
          </p:nvPr>
        </p:nvSpPr>
        <p:spPr>
          <a:xfrm>
            <a:off x="228600" y="1130300"/>
            <a:ext cx="8915400" cy="5118100"/>
          </a:xfrm>
        </p:spPr>
        <p:txBody>
          <a:bodyPr/>
          <a:lstStyle/>
          <a:p>
            <a:pPr>
              <a:defRPr/>
            </a:pPr>
            <a:r>
              <a:rPr lang="en-US" dirty="0">
                <a:solidFill>
                  <a:schemeClr val="tx2">
                    <a:lumMod val="75000"/>
                  </a:schemeClr>
                </a:solidFill>
                <a:latin typeface="Tahoma" charset="0"/>
                <a:ea typeface="ＭＳ Ｐゴシック" charset="0"/>
                <a:cs typeface="ＭＳ Ｐゴシック" charset="0"/>
              </a:rPr>
              <a:t>Stronger ECC detects and corrects more raw bit errors </a:t>
            </a:r>
            <a:r>
              <a:rPr lang="en-US" dirty="0">
                <a:solidFill>
                  <a:schemeClr val="tx2">
                    <a:lumMod val="75000"/>
                  </a:schemeClr>
                </a:solidFill>
                <a:latin typeface="Tahoma" charset="0"/>
                <a:ea typeface="ＭＳ Ｐゴシック" charset="0"/>
                <a:cs typeface="ＭＳ Ｐゴシック" charset="0"/>
                <a:sym typeface="Wingdings" charset="0"/>
              </a:rPr>
              <a:t> increases P/E cycles endured</a:t>
            </a:r>
          </a:p>
          <a:p>
            <a:pPr>
              <a:defRPr/>
            </a:pPr>
            <a:endParaRPr lang="en-US" dirty="0">
              <a:latin typeface="Tahoma" charset="0"/>
              <a:ea typeface="ＭＳ Ｐゴシック" charset="0"/>
              <a:cs typeface="ＭＳ Ｐゴシック" charset="0"/>
              <a:sym typeface="Wingdings" charset="0"/>
            </a:endParaRPr>
          </a:p>
          <a:p>
            <a:pPr>
              <a:defRPr/>
            </a:pPr>
            <a:r>
              <a:rPr lang="en-US" dirty="0">
                <a:latin typeface="Tahoma" charset="0"/>
                <a:ea typeface="ＭＳ Ｐゴシック" charset="0"/>
                <a:cs typeface="ＭＳ Ｐゴシック" charset="0"/>
                <a:sym typeface="Wingdings" charset="0"/>
              </a:rPr>
              <a:t>Two shortcomings of stronger ECC:</a:t>
            </a:r>
          </a:p>
          <a:p>
            <a:pPr marL="342900" lvl="1" indent="0">
              <a:buFont typeface="Wingdings" charset="0"/>
              <a:buNone/>
              <a:defRPr/>
            </a:pPr>
            <a:endParaRPr lang="en-US" dirty="0">
              <a:latin typeface="Tahoma" charset="0"/>
              <a:ea typeface="ＭＳ Ｐゴシック" charset="0"/>
              <a:sym typeface="Wingdings" charset="0"/>
            </a:endParaRPr>
          </a:p>
          <a:p>
            <a:pPr marL="342900" lvl="1" indent="0">
              <a:buFont typeface="Wingdings" charset="0"/>
              <a:buNone/>
              <a:defRPr/>
            </a:pPr>
            <a:r>
              <a:rPr lang="en-US" dirty="0">
                <a:solidFill>
                  <a:srgbClr val="FF0000"/>
                </a:solidFill>
                <a:latin typeface="Tahoma" charset="0"/>
                <a:ea typeface="ＭＳ Ｐゴシック" charset="0"/>
                <a:sym typeface="Wingdings" charset="0"/>
              </a:rPr>
              <a:t>1. High implementation complexity</a:t>
            </a:r>
          </a:p>
          <a:p>
            <a:pPr marL="342900" lvl="1" indent="0">
              <a:buFont typeface="Wingdings" charset="0"/>
              <a:buNone/>
              <a:defRPr/>
            </a:pPr>
            <a:r>
              <a:rPr lang="en-US" dirty="0">
                <a:latin typeface="Tahoma" charset="0"/>
                <a:ea typeface="ＭＳ Ｐゴシック" charset="0"/>
                <a:sym typeface="Wingdings" charset="0"/>
              </a:rPr>
              <a:t>     Power and area </a:t>
            </a:r>
            <a:r>
              <a:rPr lang="en-US" dirty="0" smtClean="0">
                <a:solidFill>
                  <a:srgbClr val="0000FF"/>
                </a:solidFill>
                <a:latin typeface="Tahoma" charset="0"/>
                <a:ea typeface="ＭＳ Ｐゴシック" charset="0"/>
                <a:sym typeface="Wingdings" charset="0"/>
              </a:rPr>
              <a:t>overheads </a:t>
            </a:r>
            <a:r>
              <a:rPr lang="en-US" dirty="0">
                <a:solidFill>
                  <a:srgbClr val="0000FF"/>
                </a:solidFill>
                <a:latin typeface="Tahoma" charset="0"/>
                <a:ea typeface="ＭＳ Ｐゴシック" charset="0"/>
                <a:sym typeface="Wingdings" charset="0"/>
              </a:rPr>
              <a:t>increase </a:t>
            </a:r>
            <a:r>
              <a:rPr lang="en-US" dirty="0" smtClean="0">
                <a:solidFill>
                  <a:srgbClr val="0000FF"/>
                </a:solidFill>
                <a:latin typeface="Tahoma" charset="0"/>
                <a:ea typeface="ＭＳ Ｐゴシック" charset="0"/>
                <a:sym typeface="Wingdings" charset="0"/>
              </a:rPr>
              <a:t>super-linearly, </a:t>
            </a:r>
            <a:r>
              <a:rPr lang="en-US" dirty="0" smtClean="0">
                <a:latin typeface="Tahoma" charset="0"/>
                <a:ea typeface="ＭＳ Ｐゴシック" charset="0"/>
                <a:sym typeface="Wingdings" charset="0"/>
              </a:rPr>
              <a:t>but</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correction</a:t>
            </a:r>
            <a:r>
              <a:rPr lang="en-US" dirty="0">
                <a:latin typeface="Tahoma" charset="0"/>
                <a:ea typeface="ＭＳ Ｐゴシック" charset="0"/>
                <a:sym typeface="Wingdings" charset="0"/>
              </a:rPr>
              <a:t>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ECC strength</a:t>
            </a:r>
          </a:p>
          <a:p>
            <a:pPr marL="342900" lvl="1" indent="0">
              <a:buFont typeface="Wingdings" charset="0"/>
              <a:buNone/>
              <a:defRPr/>
            </a:pPr>
            <a:r>
              <a:rPr lang="en-US" dirty="0">
                <a:latin typeface="Tahoma" charset="0"/>
                <a:ea typeface="ＭＳ Ｐゴシック" charset="0"/>
                <a:sym typeface="Wingdings" charset="0"/>
              </a:rPr>
              <a:t>	</a:t>
            </a:r>
          </a:p>
          <a:p>
            <a:pPr marL="342900" lvl="1" indent="0">
              <a:buFont typeface="Wingdings" charset="0"/>
              <a:buNone/>
              <a:defRPr/>
            </a:pPr>
            <a:r>
              <a:rPr lang="en-US" dirty="0">
                <a:solidFill>
                  <a:srgbClr val="FF0000"/>
                </a:solidFill>
                <a:latin typeface="Tahoma" charset="0"/>
                <a:ea typeface="ＭＳ Ｐゴシック" charset="0"/>
              </a:rPr>
              <a:t>2. Diminishing returns on flash lifetime improvement</a:t>
            </a:r>
          </a:p>
          <a:p>
            <a:pPr marL="342900" lvl="1" indent="0">
              <a:buFont typeface="Wingdings" charset="0"/>
              <a:buNone/>
              <a:defRPr/>
            </a:pPr>
            <a:r>
              <a:rPr lang="en-US" dirty="0">
                <a:latin typeface="Tahoma" charset="0"/>
                <a:ea typeface="ＭＳ Ｐゴシック" charset="0"/>
              </a:rPr>
              <a:t>    </a:t>
            </a:r>
            <a:r>
              <a:rPr lang="en-US" dirty="0">
                <a:latin typeface="Tahoma" charset="0"/>
                <a:ea typeface="ＭＳ Ｐゴシック" charset="0"/>
                <a:sym typeface="Wingdings" charset="0"/>
              </a:rPr>
              <a:t> Raw bit </a:t>
            </a:r>
            <a:r>
              <a:rPr lang="en-US" dirty="0">
                <a:solidFill>
                  <a:srgbClr val="0000FF"/>
                </a:solidFill>
                <a:latin typeface="Tahoma" charset="0"/>
                <a:ea typeface="ＭＳ Ｐゴシック" charset="0"/>
                <a:sym typeface="Wingdings" charset="0"/>
              </a:rPr>
              <a:t>error rate increases exponentially</a:t>
            </a:r>
            <a:r>
              <a:rPr lang="en-US" dirty="0">
                <a:latin typeface="Tahoma" charset="0"/>
                <a:ea typeface="ＭＳ Ｐゴシック" charset="0"/>
                <a:sym typeface="Wingdings" charset="0"/>
              </a:rPr>
              <a:t> with P/E cycles, </a:t>
            </a:r>
            <a:r>
              <a:rPr lang="en-US" dirty="0" smtClean="0">
                <a:latin typeface="Tahoma" charset="0"/>
                <a:ea typeface="ＭＳ Ｐゴシック" charset="0"/>
                <a:sym typeface="Wingdings" charset="0"/>
              </a:rPr>
              <a:t>but 	  </a:t>
            </a:r>
            <a:r>
              <a:rPr lang="en-US" dirty="0" smtClean="0">
                <a:solidFill>
                  <a:srgbClr val="0000FF"/>
                </a:solidFill>
                <a:latin typeface="Tahoma" charset="0"/>
                <a:ea typeface="ＭＳ Ｐゴシック" charset="0"/>
                <a:sym typeface="Wingdings" charset="0"/>
              </a:rPr>
              <a:t>correction </a:t>
            </a:r>
            <a:r>
              <a:rPr lang="en-US" dirty="0">
                <a:solidFill>
                  <a:srgbClr val="0000FF"/>
                </a:solidFill>
                <a:latin typeface="Tahoma" charset="0"/>
                <a:ea typeface="ＭＳ Ｐゴシック" charset="0"/>
                <a:sym typeface="Wingdings" charset="0"/>
              </a:rPr>
              <a:t>capability increases </a:t>
            </a:r>
            <a:r>
              <a:rPr lang="en-US" dirty="0" smtClean="0">
                <a:solidFill>
                  <a:srgbClr val="0000FF"/>
                </a:solidFill>
                <a:latin typeface="Tahoma" charset="0"/>
                <a:ea typeface="ＭＳ Ｐゴシック" charset="0"/>
                <a:sym typeface="Wingdings" charset="0"/>
              </a:rPr>
              <a:t>sub-linearly </a:t>
            </a:r>
            <a:r>
              <a:rPr lang="en-US" dirty="0">
                <a:latin typeface="Tahoma" charset="0"/>
                <a:ea typeface="ＭＳ Ｐゴシック" charset="0"/>
                <a:sym typeface="Wingdings" charset="0"/>
              </a:rPr>
              <a:t>with </a:t>
            </a:r>
            <a:r>
              <a:rPr lang="en-US" dirty="0" smtClean="0">
                <a:latin typeface="Tahoma" charset="0"/>
                <a:ea typeface="ＭＳ Ｐゴシック" charset="0"/>
                <a:sym typeface="Wingdings" charset="0"/>
              </a:rPr>
              <a:t>ECC strength</a:t>
            </a:r>
            <a:endParaRPr lang="en-US" dirty="0">
              <a:latin typeface="Tahoma" charset="0"/>
              <a:ea typeface="ＭＳ Ｐゴシック" charset="0"/>
            </a:endParaRPr>
          </a:p>
        </p:txBody>
      </p:sp>
      <p:sp>
        <p:nvSpPr>
          <p:cNvPr id="1802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0EAA81-E457-2F44-A907-C40B24052C6F}"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21646999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812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solidFill>
                  <a:srgbClr val="0000FF"/>
                </a:solidFill>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81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51DB9-7A53-CA43-AA0D-A66CED5F8A67}"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2832065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3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B6DBC-2276-3D42-B55F-5C9D81C685CB}" type="slidenum">
              <a:rPr lang="en-US" sz="1600">
                <a:solidFill>
                  <a:srgbClr val="000000"/>
                </a:solidFill>
                <a:latin typeface="Garamond" charset="0"/>
              </a:rPr>
              <a:pPr eaLnBrk="1" hangingPunct="1"/>
              <a:t>129</a:t>
            </a:fld>
            <a:endParaRPr lang="en-US" sz="1600">
              <a:solidFill>
                <a:srgbClr val="000000"/>
              </a:solidFill>
              <a:latin typeface="Garamond" charset="0"/>
            </a:endParaRPr>
          </a:p>
        </p:txBody>
      </p:sp>
      <p:sp>
        <p:nvSpPr>
          <p:cNvPr id="5" name="Rectangle 4"/>
          <p:cNvSpPr>
            <a:spLocks noChangeArrowheads="1"/>
          </p:cNvSpPr>
          <p:nvPr/>
        </p:nvSpPr>
        <p:spPr bwMode="auto">
          <a:xfrm>
            <a:off x="220663" y="1109663"/>
            <a:ext cx="8669337" cy="78263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Rectangle 5"/>
          <p:cNvSpPr>
            <a:spLocks noChangeArrowheads="1"/>
          </p:cNvSpPr>
          <p:nvPr/>
        </p:nvSpPr>
        <p:spPr bwMode="auto">
          <a:xfrm>
            <a:off x="220663" y="2705100"/>
            <a:ext cx="8669337"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571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Emerging Memory Technologies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461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latin typeface="Garamond" charset="0"/>
                <a:ea typeface="ＭＳ Ｐゴシック" charset="0"/>
                <a:cs typeface="ＭＳ Ｐゴシック" charset="0"/>
              </a:rPr>
              <a:t>NAND Flash Error Types</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Four types of errors [Cai+, DATE 2012]</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Caused by </a:t>
            </a:r>
            <a:r>
              <a:rPr lang="en-US">
                <a:solidFill>
                  <a:srgbClr val="FF0000"/>
                </a:solidFill>
                <a:latin typeface="Tahoma" charset="0"/>
                <a:ea typeface="ＭＳ Ｐゴシック" charset="0"/>
                <a:cs typeface="ＭＳ Ｐゴシック" charset="0"/>
              </a:rPr>
              <a:t>common flash operations</a:t>
            </a:r>
          </a:p>
          <a:p>
            <a:pPr lvl="1"/>
            <a:r>
              <a:rPr lang="en-US">
                <a:solidFill>
                  <a:srgbClr val="0000FF"/>
                </a:solidFill>
                <a:latin typeface="Tahoma" charset="0"/>
                <a:ea typeface="ＭＳ Ｐゴシック" charset="0"/>
              </a:rPr>
              <a:t>Read</a:t>
            </a:r>
            <a:r>
              <a:rPr lang="en-US">
                <a:latin typeface="Tahoma" charset="0"/>
                <a:ea typeface="ＭＳ Ｐゴシック" charset="0"/>
              </a:rPr>
              <a:t> errors</a:t>
            </a:r>
          </a:p>
          <a:p>
            <a:pPr lvl="1"/>
            <a:r>
              <a:rPr lang="en-US">
                <a:solidFill>
                  <a:srgbClr val="0000FF"/>
                </a:solidFill>
                <a:latin typeface="Tahoma" charset="0"/>
                <a:ea typeface="ＭＳ Ｐゴシック" charset="0"/>
              </a:rPr>
              <a:t>Erase</a:t>
            </a:r>
            <a:r>
              <a:rPr lang="en-US">
                <a:latin typeface="Tahoma" charset="0"/>
                <a:ea typeface="ＭＳ Ｐゴシック" charset="0"/>
              </a:rPr>
              <a:t> errors</a:t>
            </a:r>
          </a:p>
          <a:p>
            <a:pPr lvl="1"/>
            <a:r>
              <a:rPr lang="en-US">
                <a:solidFill>
                  <a:srgbClr val="0000FF"/>
                </a:solidFill>
                <a:latin typeface="Tahoma" charset="0"/>
                <a:ea typeface="ＭＳ Ｐゴシック" charset="0"/>
              </a:rPr>
              <a:t>Program</a:t>
            </a:r>
            <a:r>
              <a:rPr lang="en-US">
                <a:latin typeface="Tahoma" charset="0"/>
                <a:ea typeface="ＭＳ Ｐゴシック" charset="0"/>
              </a:rPr>
              <a:t> (interference) errors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Caused by flash </a:t>
            </a:r>
            <a:r>
              <a:rPr lang="en-US">
                <a:solidFill>
                  <a:srgbClr val="FF0000"/>
                </a:solidFill>
                <a:latin typeface="Tahoma" charset="0"/>
                <a:ea typeface="ＭＳ Ｐゴシック" charset="0"/>
                <a:cs typeface="ＭＳ Ｐゴシック" charset="0"/>
              </a:rPr>
              <a:t>cell losing charge over time</a:t>
            </a:r>
          </a:p>
          <a:p>
            <a:pPr lvl="1"/>
            <a:r>
              <a:rPr lang="en-US">
                <a:solidFill>
                  <a:srgbClr val="0000FF"/>
                </a:solidFill>
                <a:latin typeface="Tahoma" charset="0"/>
                <a:ea typeface="ＭＳ Ｐゴシック" charset="0"/>
              </a:rPr>
              <a:t>Retention</a:t>
            </a:r>
            <a:r>
              <a:rPr lang="en-US">
                <a:latin typeface="Tahoma" charset="0"/>
                <a:ea typeface="ＭＳ Ｐゴシック" charset="0"/>
              </a:rPr>
              <a:t> errors</a:t>
            </a:r>
          </a:p>
          <a:p>
            <a:pPr lvl="2"/>
            <a:r>
              <a:rPr lang="en-US">
                <a:latin typeface="Tahoma" charset="0"/>
                <a:ea typeface="ＭＳ Ｐゴシック" charset="0"/>
              </a:rPr>
              <a:t>Whether an error happens depends on required retention time</a:t>
            </a:r>
          </a:p>
          <a:p>
            <a:pPr lvl="2"/>
            <a:r>
              <a:rPr lang="en-US">
                <a:latin typeface="Tahoma" charset="0"/>
                <a:ea typeface="ＭＳ Ｐゴシック" charset="0"/>
              </a:rPr>
              <a:t>Especially problematic in MLC flash because voltage threshold window to determine stored value is smaller</a:t>
            </a:r>
          </a:p>
          <a:p>
            <a:pPr lvl="2"/>
            <a:endParaRPr lang="en-US">
              <a:latin typeface="Tahoma" charset="0"/>
              <a:ea typeface="ＭＳ Ｐゴシック" charset="0"/>
            </a:endParaRPr>
          </a:p>
        </p:txBody>
      </p:sp>
      <p:sp>
        <p:nvSpPr>
          <p:cNvPr id="184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A47728-1843-9F4D-93A2-A53267B14A77}"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spTree>
    <p:extLst>
      <p:ext uri="{BB962C8B-B14F-4D97-AF65-F5344CB8AC3E}">
        <p14:creationId xmlns:p14="http://schemas.microsoft.com/office/powerpoint/2010/main" val="2271849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5" name="Group 7"/>
          <p:cNvGrpSpPr>
            <a:grpSpLocks/>
          </p:cNvGrpSpPr>
          <p:nvPr/>
        </p:nvGrpSpPr>
        <p:grpSpPr bwMode="auto">
          <a:xfrm>
            <a:off x="63500" y="815975"/>
            <a:ext cx="9144000" cy="4351338"/>
            <a:chOff x="0" y="906463"/>
            <a:chExt cx="9144000" cy="4351337"/>
          </a:xfrm>
        </p:grpSpPr>
        <p:pic>
          <p:nvPicPr>
            <p:cNvPr id="185351" name="Picture 24" descr="all_errors.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6463"/>
              <a:ext cx="91440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2" name="Oval 15"/>
            <p:cNvSpPr>
              <a:spLocks noChangeArrowheads="1"/>
            </p:cNvSpPr>
            <p:nvPr/>
          </p:nvSpPr>
          <p:spPr bwMode="auto">
            <a:xfrm>
              <a:off x="7099300" y="1435100"/>
              <a:ext cx="469900" cy="1284288"/>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5353" name="TextBox 16"/>
            <p:cNvSpPr txBox="1">
              <a:spLocks noChangeArrowheads="1"/>
            </p:cNvSpPr>
            <p:nvPr/>
          </p:nvSpPr>
          <p:spPr bwMode="auto">
            <a:xfrm>
              <a:off x="5118100" y="1104900"/>
              <a:ext cx="1749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a:t>
              </a:r>
            </a:p>
          </p:txBody>
        </p:sp>
        <p:cxnSp>
          <p:nvCxnSpPr>
            <p:cNvPr id="185354" name="Straight Arrow Connector 22"/>
            <p:cNvCxnSpPr>
              <a:cxnSpLocks noChangeShapeType="1"/>
            </p:cNvCxnSpPr>
            <p:nvPr/>
          </p:nvCxnSpPr>
          <p:spPr bwMode="auto">
            <a:xfrm>
              <a:off x="6223000" y="1423988"/>
              <a:ext cx="876300" cy="469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0483" name="Content Placeholder 14"/>
          <p:cNvSpPr>
            <a:spLocks noGrp="1"/>
          </p:cNvSpPr>
          <p:nvPr>
            <p:ph idx="1"/>
          </p:nvPr>
        </p:nvSpPr>
        <p:spPr>
          <a:xfrm>
            <a:off x="117475" y="4962525"/>
            <a:ext cx="8850313" cy="1344613"/>
          </a:xfrm>
        </p:spPr>
        <p:txBody>
          <a:bodyPr/>
          <a:lstStyle/>
          <a:p>
            <a:r>
              <a:rPr lang="en-US">
                <a:solidFill>
                  <a:srgbClr val="0000FF"/>
                </a:solidFill>
                <a:latin typeface="Tahoma" charset="0"/>
                <a:ea typeface="ＭＳ Ｐゴシック" charset="0"/>
                <a:cs typeface="ＭＳ Ｐゴシック" charset="0"/>
              </a:rPr>
              <a:t>Raw bit error rate increases exponentially with P/E cycles</a:t>
            </a:r>
          </a:p>
          <a:p>
            <a:r>
              <a:rPr lang="en-US">
                <a:solidFill>
                  <a:srgbClr val="0000FF"/>
                </a:solidFill>
                <a:latin typeface="Tahoma" charset="0"/>
                <a:ea typeface="ＭＳ Ｐゴシック" charset="0"/>
                <a:cs typeface="ＭＳ Ｐゴシック" charset="0"/>
              </a:rPr>
              <a:t>Retention errors are dominant </a:t>
            </a:r>
            <a:r>
              <a:rPr lang="en-US">
                <a:latin typeface="Tahoma" charset="0"/>
                <a:ea typeface="ＭＳ Ｐゴシック" charset="0"/>
                <a:cs typeface="ＭＳ Ｐゴシック" charset="0"/>
              </a:rPr>
              <a:t>(&gt;99% for 1-year ret. time)</a:t>
            </a:r>
          </a:p>
          <a:p>
            <a:r>
              <a:rPr lang="en-US">
                <a:solidFill>
                  <a:srgbClr val="0000FF"/>
                </a:solidFill>
                <a:latin typeface="Tahoma" charset="0"/>
                <a:ea typeface="ＭＳ Ｐゴシック" charset="0"/>
                <a:cs typeface="ＭＳ Ｐゴシック" charset="0"/>
              </a:rPr>
              <a:t>Retention errors increase with retention time requirement</a:t>
            </a:r>
          </a:p>
          <a:p>
            <a:endParaRPr lang="en-US">
              <a:latin typeface="Tahoma" charset="0"/>
              <a:ea typeface="ＭＳ Ｐゴシック" charset="0"/>
              <a:cs typeface="ＭＳ Ｐゴシック" charset="0"/>
            </a:endParaRPr>
          </a:p>
        </p:txBody>
      </p:sp>
      <p:sp>
        <p:nvSpPr>
          <p:cNvPr id="185347"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Observations: Flash Error Analysis</a:t>
            </a:r>
          </a:p>
        </p:txBody>
      </p:sp>
      <p:sp>
        <p:nvSpPr>
          <p:cNvPr id="185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3AB05D-5981-E24D-9997-1BD14142AA7D}"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
        <p:nvSpPr>
          <p:cNvPr id="185349" name="TextBox 1"/>
          <p:cNvSpPr txBox="1">
            <a:spLocks noChangeArrowheads="1"/>
          </p:cNvSpPr>
          <p:nvPr/>
        </p:nvSpPr>
        <p:spPr bwMode="auto">
          <a:xfrm>
            <a:off x="3543300" y="46736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11" name="TextBox 10"/>
          <p:cNvSpPr txBox="1"/>
          <p:nvPr/>
        </p:nvSpPr>
        <p:spPr>
          <a:xfrm>
            <a:off x="-850900" y="26797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Tree>
    <p:extLst>
      <p:ext uri="{BB962C8B-B14F-4D97-AF65-F5344CB8AC3E}">
        <p14:creationId xmlns:p14="http://schemas.microsoft.com/office/powerpoint/2010/main" val="15894667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p:txBody>
          <a:bodyPr/>
          <a:lstStyle/>
          <a:p>
            <a:r>
              <a:rPr lang="en-US">
                <a:latin typeface="Garamond" charset="0"/>
                <a:ea typeface="ＭＳ Ｐゴシック" charset="0"/>
                <a:cs typeface="ＭＳ Ｐゴシック" charset="0"/>
              </a:rPr>
              <a:t>Methodology: Error and ECC Analysis</a:t>
            </a:r>
          </a:p>
        </p:txBody>
      </p:sp>
      <p:sp>
        <p:nvSpPr>
          <p:cNvPr id="3" name="Content Placeholder 2"/>
          <p:cNvSpPr>
            <a:spLocks noGrp="1"/>
          </p:cNvSpPr>
          <p:nvPr>
            <p:ph idx="1"/>
          </p:nvPr>
        </p:nvSpPr>
        <p:spPr>
          <a:xfrm>
            <a:off x="228600" y="1092200"/>
            <a:ext cx="8610600" cy="5092700"/>
          </a:xfrm>
        </p:spPr>
        <p:txBody>
          <a:bodyPr/>
          <a:lstStyle/>
          <a:p>
            <a:pPr>
              <a:defRPr/>
            </a:pPr>
            <a:r>
              <a:rPr lang="en-US" dirty="0" smtClean="0">
                <a:solidFill>
                  <a:srgbClr val="FF0000"/>
                </a:solidFill>
              </a:rPr>
              <a:t>Characterized errors and error rates </a:t>
            </a:r>
            <a:r>
              <a:rPr lang="en-US" dirty="0" smtClean="0"/>
              <a:t>of 3x-nm MLC NAND flash using an experimental FPGA-based flash platform</a:t>
            </a:r>
          </a:p>
          <a:p>
            <a:pPr lvl="1">
              <a:defRPr/>
            </a:pPr>
            <a:r>
              <a:rPr lang="en-US" sz="2000" dirty="0" err="1" smtClean="0"/>
              <a:t>Cai</a:t>
            </a:r>
            <a:r>
              <a:rPr lang="en-US" sz="2000" dirty="0" smtClean="0"/>
              <a:t> et al., “</a:t>
            </a:r>
            <a:r>
              <a:rPr lang="en-US" sz="2000" dirty="0" smtClean="0">
                <a:solidFill>
                  <a:srgbClr val="0000FF"/>
                </a:solidFill>
              </a:rPr>
              <a:t>Error Patterns in MLC NAND Flash Memory: Measurement, Characterization, and Analysis</a:t>
            </a:r>
            <a:r>
              <a:rPr lang="en-US" sz="2000" dirty="0" smtClean="0"/>
              <a:t>,” DATE 2012.</a:t>
            </a:r>
            <a:endParaRPr lang="en-US" sz="2000" dirty="0"/>
          </a:p>
          <a:p>
            <a:pPr>
              <a:defRPr/>
            </a:pPr>
            <a:endParaRPr lang="en-US" sz="1000" dirty="0" smtClean="0"/>
          </a:p>
          <a:p>
            <a:pPr>
              <a:defRPr/>
            </a:pPr>
            <a:r>
              <a:rPr lang="en-US" dirty="0" smtClean="0">
                <a:solidFill>
                  <a:srgbClr val="FF0000"/>
                </a:solidFill>
              </a:rPr>
              <a:t>Quantified Raw Bit Error Rate (RBER) at a given P/E cycle</a:t>
            </a:r>
          </a:p>
          <a:p>
            <a:pPr lvl="1">
              <a:defRPr/>
            </a:pPr>
            <a:r>
              <a:rPr lang="en-US" sz="2000" dirty="0" smtClean="0"/>
              <a:t>Raw Bit Error Rate: Fraction of erroneous bits without any correction</a:t>
            </a:r>
          </a:p>
          <a:p>
            <a:pPr lvl="1">
              <a:defRPr/>
            </a:pPr>
            <a:endParaRPr lang="en-US" sz="1000" dirty="0" smtClean="0"/>
          </a:p>
          <a:p>
            <a:pPr>
              <a:defRPr/>
            </a:pPr>
            <a:endParaRPr lang="en-US" dirty="0">
              <a:solidFill>
                <a:srgbClr val="FF0000"/>
              </a:solidFill>
            </a:endParaRPr>
          </a:p>
          <a:p>
            <a:pPr>
              <a:defRPr/>
            </a:pPr>
            <a:r>
              <a:rPr lang="en-US" dirty="0" smtClean="0">
                <a:solidFill>
                  <a:srgbClr val="FF0000"/>
                </a:solidFill>
              </a:rPr>
              <a:t>Quantified error correction capability </a:t>
            </a:r>
            <a:r>
              <a:rPr lang="en-US" dirty="0" smtClean="0"/>
              <a:t>(and area and power consumption) of various BCH-code implementations</a:t>
            </a:r>
          </a:p>
          <a:p>
            <a:pPr lvl="1">
              <a:defRPr/>
            </a:pPr>
            <a:r>
              <a:rPr lang="en-US" sz="2000" dirty="0" smtClean="0"/>
              <a:t>Identified how much RBER each code can tolerate </a:t>
            </a:r>
          </a:p>
          <a:p>
            <a:pPr marL="344487" lvl="1" indent="0">
              <a:buFont typeface="Wingdings" charset="0"/>
              <a:buNone/>
              <a:defRPr/>
            </a:pPr>
            <a:r>
              <a:rPr lang="en-US" dirty="0" smtClean="0">
                <a:sym typeface="Wingdings"/>
              </a:rPr>
              <a:t>    </a:t>
            </a:r>
            <a:r>
              <a:rPr lang="en-US" sz="2000" dirty="0" smtClean="0">
                <a:sym typeface="Wingdings"/>
              </a:rPr>
              <a:t> how many P/E cycles (flash lifetime) each code can sustain </a:t>
            </a:r>
          </a:p>
          <a:p>
            <a:pPr>
              <a:defRPr/>
            </a:pPr>
            <a:endParaRPr lang="en-US" dirty="0"/>
          </a:p>
          <a:p>
            <a:pPr>
              <a:defRPr/>
            </a:pPr>
            <a:endParaRPr lang="en-US" dirty="0" smtClean="0"/>
          </a:p>
          <a:p>
            <a:pPr>
              <a:defRPr/>
            </a:pPr>
            <a:endParaRPr lang="en-US" dirty="0"/>
          </a:p>
          <a:p>
            <a:pPr>
              <a:defRPr/>
            </a:pPr>
            <a:endParaRPr lang="en-US" dirty="0" smtClean="0"/>
          </a:p>
          <a:p>
            <a:pPr lvl="1">
              <a:defRPr/>
            </a:pPr>
            <a:endParaRPr lang="en-US" dirty="0"/>
          </a:p>
          <a:p>
            <a:pPr>
              <a:defRPr/>
            </a:pPr>
            <a:endParaRPr lang="en-US" dirty="0"/>
          </a:p>
        </p:txBody>
      </p:sp>
      <p:sp>
        <p:nvSpPr>
          <p:cNvPr id="187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E5F98-77F5-0042-8CF3-9486589B19FA}"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sp>
        <p:nvSpPr>
          <p:cNvPr id="5" name="Rectangle 4"/>
          <p:cNvSpPr>
            <a:spLocks noChangeArrowheads="1"/>
          </p:cNvSpPr>
          <p:nvPr/>
        </p:nvSpPr>
        <p:spPr bwMode="auto">
          <a:xfrm>
            <a:off x="169863" y="4140200"/>
            <a:ext cx="8669337" cy="8890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14689903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latin typeface="Garamond" charset="0"/>
                <a:ea typeface="ＭＳ Ｐゴシック" charset="0"/>
                <a:cs typeface="ＭＳ Ｐゴシック" charset="0"/>
              </a:rPr>
              <a:t>ECC Strength Analysis</a:t>
            </a:r>
          </a:p>
        </p:txBody>
      </p:sp>
      <p:sp>
        <p:nvSpPr>
          <p:cNvPr id="21507" name="Content Placeholder 2"/>
          <p:cNvSpPr>
            <a:spLocks noGrp="1"/>
          </p:cNvSpPr>
          <p:nvPr>
            <p:ph idx="1"/>
          </p:nvPr>
        </p:nvSpPr>
        <p:spPr>
          <a:xfrm>
            <a:off x="217488" y="987425"/>
            <a:ext cx="8610600" cy="4876800"/>
          </a:xfrm>
        </p:spPr>
        <p:txBody>
          <a:bodyPr/>
          <a:lstStyle/>
          <a:p>
            <a:r>
              <a:rPr lang="en-US">
                <a:latin typeface="Tahoma" charset="0"/>
                <a:ea typeface="ＭＳ Ｐゴシック" charset="0"/>
                <a:cs typeface="ＭＳ Ｐゴシック" charset="0"/>
              </a:rPr>
              <a:t>Examined characteristics of various-strength BCH codes with the following criteria</a:t>
            </a:r>
          </a:p>
          <a:p>
            <a:pPr lvl="1"/>
            <a:r>
              <a:rPr lang="en-US" sz="2000">
                <a:latin typeface="Tahoma" charset="0"/>
                <a:ea typeface="ＭＳ Ｐゴシック" charset="0"/>
              </a:rPr>
              <a:t>Storage efficiency: &gt;89% coding rate (user data/total storage)</a:t>
            </a:r>
          </a:p>
          <a:p>
            <a:pPr lvl="1"/>
            <a:r>
              <a:rPr lang="en-US" sz="2000">
                <a:latin typeface="Tahoma" charset="0"/>
                <a:ea typeface="ＭＳ Ｐゴシック" charset="0"/>
              </a:rPr>
              <a:t>Reliability: &lt;10</a:t>
            </a:r>
            <a:r>
              <a:rPr lang="en-US" sz="2000" baseline="30000">
                <a:latin typeface="Tahoma" charset="0"/>
                <a:ea typeface="ＭＳ Ｐゴシック" charset="0"/>
              </a:rPr>
              <a:t>-15</a:t>
            </a:r>
            <a:r>
              <a:rPr lang="en-US" sz="2000">
                <a:latin typeface="Tahoma" charset="0"/>
                <a:ea typeface="ＭＳ Ｐゴシック" charset="0"/>
              </a:rPr>
              <a:t> uncorrectable bit error rate</a:t>
            </a:r>
          </a:p>
          <a:p>
            <a:pPr lvl="1"/>
            <a:r>
              <a:rPr lang="en-US" sz="2000">
                <a:latin typeface="Tahoma" charset="0"/>
                <a:ea typeface="ＭＳ Ｐゴシック" charset="0"/>
              </a:rPr>
              <a:t>Code length: segment of one flash page (e.g., 4kB)</a:t>
            </a:r>
          </a:p>
          <a:p>
            <a:pPr lvl="1"/>
            <a:endParaRPr lang="en-US" sz="800">
              <a:latin typeface="Tahoma" charset="0"/>
              <a:ea typeface="ＭＳ Ｐゴシック" charset="0"/>
            </a:endParaRPr>
          </a:p>
        </p:txBody>
      </p:sp>
      <p:sp>
        <p:nvSpPr>
          <p:cNvPr id="188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125783-8092-9445-87F8-CFF29FE39D35}" type="slidenum">
              <a:rPr lang="en-US" sz="1600">
                <a:solidFill>
                  <a:srgbClr val="000000"/>
                </a:solidFill>
                <a:latin typeface="Garamond" charset="0"/>
              </a:rPr>
              <a:pPr eaLnBrk="1" hangingPunct="1"/>
              <a:t>133</a:t>
            </a:fld>
            <a:endParaRPr lang="en-US" sz="1600">
              <a:solidFill>
                <a:srgbClr val="000000"/>
              </a:solidFill>
              <a:latin typeface="Garamond" charset="0"/>
            </a:endParaRP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089275"/>
            <a:ext cx="78581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838200" y="3140075"/>
            <a:ext cx="11271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7" name="Oval 6"/>
          <p:cNvSpPr>
            <a:spLocks noChangeArrowheads="1"/>
          </p:cNvSpPr>
          <p:nvPr/>
        </p:nvSpPr>
        <p:spPr bwMode="auto">
          <a:xfrm>
            <a:off x="2108200" y="3152775"/>
            <a:ext cx="33782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8" name="Oval 7"/>
          <p:cNvSpPr>
            <a:spLocks noChangeArrowheads="1"/>
          </p:cNvSpPr>
          <p:nvPr/>
        </p:nvSpPr>
        <p:spPr bwMode="auto">
          <a:xfrm>
            <a:off x="5575300" y="3178175"/>
            <a:ext cx="2755900" cy="31686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0000"/>
              </a:solidFill>
              <a:latin typeface="Tahoma"/>
              <a:ea typeface="ＭＳ Ｐゴシック" charset="0"/>
              <a:cs typeface="ＭＳ Ｐゴシック" charset="0"/>
            </a:endParaRPr>
          </a:p>
        </p:txBody>
      </p:sp>
      <p:sp>
        <p:nvSpPr>
          <p:cNvPr id="10" name="Flowchart: Process 127"/>
          <p:cNvSpPr/>
          <p:nvPr/>
        </p:nvSpPr>
        <p:spPr>
          <a:xfrm>
            <a:off x="304800" y="1066800"/>
            <a:ext cx="8178800" cy="876300"/>
          </a:xfrm>
          <a:prstGeom prst="flowChartProcess">
            <a:avLst/>
          </a:prstGeom>
          <a:solidFill>
            <a:sysClr val="window" lastClr="FFFFFF"/>
          </a:solidFill>
          <a:ln w="25400" cap="flat" cmpd="sng" algn="ctr">
            <a:solidFill>
              <a:srgbClr val="0000FF"/>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Error correction capability increases sub-linearly</a:t>
            </a:r>
          </a:p>
        </p:txBody>
      </p:sp>
      <p:sp>
        <p:nvSpPr>
          <p:cNvPr id="11" name="Flowchart: Process 127"/>
          <p:cNvSpPr/>
          <p:nvPr/>
        </p:nvSpPr>
        <p:spPr>
          <a:xfrm>
            <a:off x="292100" y="1955800"/>
            <a:ext cx="8191500" cy="9398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Power and area overheads increase super-linearly</a:t>
            </a:r>
          </a:p>
        </p:txBody>
      </p:sp>
    </p:spTree>
    <p:extLst>
      <p:ext uri="{BB962C8B-B14F-4D97-AF65-F5344CB8AC3E}">
        <p14:creationId xmlns:p14="http://schemas.microsoft.com/office/powerpoint/2010/main" val="3227029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21507">
                                            <p:txEl>
                                              <p:pRg st="0" end="0"/>
                                            </p:txEl>
                                          </p:spTgt>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21507">
                                            <p:txEl>
                                              <p:pRg st="1" end="1"/>
                                            </p:txEl>
                                          </p:spTgt>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1507">
                                            <p:txEl>
                                              <p:pRg st="2" end="2"/>
                                            </p:txEl>
                                          </p:spTgt>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21507">
                                            <p:txEl>
                                              <p:pRg st="3" end="3"/>
                                            </p:txEl>
                                          </p:spTgt>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animBg="1"/>
      <p:bldP spid="7" grpId="0" animBg="1"/>
      <p:bldP spid="8" grpId="0" animBg="1"/>
      <p:bldP spid="10" grpId="0" animBg="1"/>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Content Placeholder 2"/>
          <p:cNvSpPr>
            <a:spLocks noGrp="1"/>
          </p:cNvSpPr>
          <p:nvPr>
            <p:ph idx="1"/>
          </p:nvPr>
        </p:nvSpPr>
        <p:spPr>
          <a:xfrm>
            <a:off x="217488" y="914400"/>
            <a:ext cx="8610600" cy="5132388"/>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Lifetime improvement comparison of various BCH codes</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sz="800">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90466" name="Title 1"/>
          <p:cNvSpPr>
            <a:spLocks noGrp="1"/>
          </p:cNvSpPr>
          <p:nvPr>
            <p:ph type="title"/>
          </p:nvPr>
        </p:nvSpPr>
        <p:spPr/>
        <p:txBody>
          <a:bodyPr/>
          <a:lstStyle/>
          <a:p>
            <a:r>
              <a:rPr lang="en-US">
                <a:latin typeface="Garamond" charset="0"/>
                <a:ea typeface="ＭＳ Ｐゴシック" charset="0"/>
                <a:cs typeface="ＭＳ Ｐゴシック" charset="0"/>
              </a:rPr>
              <a:t>Resulting Flash Lifetime with Strong ECC</a:t>
            </a:r>
          </a:p>
        </p:txBody>
      </p:sp>
      <p:sp>
        <p:nvSpPr>
          <p:cNvPr id="1904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5FFF3-8E05-4C4D-BA88-FD43D5A8AA90}" type="slidenum">
              <a:rPr lang="en-US" sz="1600">
                <a:solidFill>
                  <a:srgbClr val="000000"/>
                </a:solidFill>
                <a:latin typeface="Garamond" charset="0"/>
              </a:rPr>
              <a:pPr eaLnBrk="1" hangingPunct="1"/>
              <a:t>134</a:t>
            </a:fld>
            <a:endParaRPr lang="en-US" sz="1600">
              <a:solidFill>
                <a:srgbClr val="000000"/>
              </a:solidFill>
              <a:latin typeface="Garamond" charset="0"/>
            </a:endParaRPr>
          </a:p>
        </p:txBody>
      </p:sp>
      <p:graphicFrame>
        <p:nvGraphicFramePr>
          <p:cNvPr id="6" name="Chart 5"/>
          <p:cNvGraphicFramePr/>
          <p:nvPr/>
        </p:nvGraphicFramePr>
        <p:xfrm>
          <a:off x="324465" y="2194591"/>
          <a:ext cx="8347587" cy="249908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a:off x="1295400" y="3905250"/>
            <a:ext cx="7277100" cy="0"/>
          </a:xfrm>
          <a:prstGeom prst="line">
            <a:avLst/>
          </a:prstGeom>
          <a:noFill/>
          <a:ln w="25400">
            <a:solidFill>
              <a:schemeClr val="tx2"/>
            </a:solidFill>
            <a:prstDash val="sysDash"/>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8372475" y="2628900"/>
            <a:ext cx="28575" cy="1276350"/>
          </a:xfrm>
          <a:prstGeom prst="line">
            <a:avLst/>
          </a:prstGeom>
          <a:noFill/>
          <a:ln w="25400">
            <a:solidFill>
              <a:srgbClr val="008000"/>
            </a:solidFill>
            <a:round/>
            <a:headEnd type="triangle" w="med" len="med"/>
            <a:tailEnd type="triangle"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536" name="TextBox 12"/>
          <p:cNvSpPr txBox="1">
            <a:spLocks noChangeArrowheads="1"/>
          </p:cNvSpPr>
          <p:nvPr/>
        </p:nvSpPr>
        <p:spPr bwMode="auto">
          <a:xfrm>
            <a:off x="7283450" y="1939925"/>
            <a:ext cx="1795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defRPr/>
            </a:pPr>
            <a:r>
              <a:rPr lang="en-US" sz="2000" b="1" dirty="0" smtClean="0">
                <a:solidFill>
                  <a:srgbClr val="006633">
                    <a:lumMod val="75000"/>
                  </a:srgbClr>
                </a:solidFill>
              </a:rPr>
              <a:t>4X Lifetime </a:t>
            </a:r>
          </a:p>
          <a:p>
            <a:pPr eaLnBrk="1" fontAlgn="base" hangingPunct="1">
              <a:spcBef>
                <a:spcPct val="0"/>
              </a:spcBef>
              <a:spcAft>
                <a:spcPct val="0"/>
              </a:spcAft>
              <a:defRPr/>
            </a:pPr>
            <a:r>
              <a:rPr lang="en-US" sz="2000" b="1" dirty="0" smtClean="0">
                <a:solidFill>
                  <a:srgbClr val="006633">
                    <a:lumMod val="75000"/>
                  </a:srgbClr>
                </a:solidFill>
              </a:rPr>
              <a:t>Improvement</a:t>
            </a:r>
          </a:p>
        </p:txBody>
      </p:sp>
      <p:grpSp>
        <p:nvGrpSpPr>
          <p:cNvPr id="2" name="Group 16"/>
          <p:cNvGrpSpPr>
            <a:grpSpLocks/>
          </p:cNvGrpSpPr>
          <p:nvPr/>
        </p:nvGrpSpPr>
        <p:grpSpPr bwMode="auto">
          <a:xfrm>
            <a:off x="1412875" y="4302125"/>
            <a:ext cx="6981825" cy="542925"/>
            <a:chOff x="1400175" y="3438525"/>
            <a:chExt cx="6981825" cy="542925"/>
          </a:xfrm>
        </p:grpSpPr>
        <p:sp>
          <p:nvSpPr>
            <p:cNvPr id="14" name="Oval 13"/>
            <p:cNvSpPr>
              <a:spLocks noChangeArrowheads="1"/>
            </p:cNvSpPr>
            <p:nvPr/>
          </p:nvSpPr>
          <p:spPr bwMode="auto">
            <a:xfrm>
              <a:off x="1400175" y="3486150"/>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5" name="Oval 14"/>
            <p:cNvSpPr>
              <a:spLocks noChangeArrowheads="1"/>
            </p:cNvSpPr>
            <p:nvPr/>
          </p:nvSpPr>
          <p:spPr bwMode="auto">
            <a:xfrm>
              <a:off x="7467600" y="3438525"/>
              <a:ext cx="914400" cy="495300"/>
            </a:xfrm>
            <a:prstGeom prst="ellipse">
              <a:avLst/>
            </a:prstGeom>
            <a:noFill/>
            <a:ln w="28575">
              <a:solidFill>
                <a:srgbClr val="FF0000"/>
              </a:solidFill>
              <a:prstDash val="sysDash"/>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sp>
        <p:nvSpPr>
          <p:cNvPr id="16" name="TextBox 15"/>
          <p:cNvSpPr txBox="1">
            <a:spLocks noChangeArrowheads="1"/>
          </p:cNvSpPr>
          <p:nvPr/>
        </p:nvSpPr>
        <p:spPr bwMode="auto">
          <a:xfrm>
            <a:off x="5267325" y="4676775"/>
            <a:ext cx="32051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rPr>
              <a:t>71X Power Consumption</a:t>
            </a:r>
          </a:p>
          <a:p>
            <a:pPr eaLnBrk="1" fontAlgn="base" hangingPunct="1">
              <a:spcBef>
                <a:spcPct val="0"/>
              </a:spcBef>
              <a:spcAft>
                <a:spcPct val="0"/>
              </a:spcAft>
            </a:pPr>
            <a:r>
              <a:rPr lang="en-US" sz="2000" b="1" smtClean="0">
                <a:solidFill>
                  <a:srgbClr val="FF0000"/>
                </a:solidFill>
              </a:rPr>
              <a:t>85X Area Consumption</a:t>
            </a:r>
          </a:p>
        </p:txBody>
      </p:sp>
      <p:sp>
        <p:nvSpPr>
          <p:cNvPr id="13" name="Flowchart: Process 127"/>
          <p:cNvSpPr/>
          <p:nvPr/>
        </p:nvSpPr>
        <p:spPr>
          <a:xfrm>
            <a:off x="419100" y="5422900"/>
            <a:ext cx="81915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800" kern="0" dirty="0">
                <a:solidFill>
                  <a:srgbClr val="080808"/>
                </a:solidFill>
                <a:latin typeface="Calibri"/>
                <a:ea typeface="ＭＳ Ｐゴシック" charset="0"/>
                <a:cs typeface="ＭＳ Ｐゴシック" charset="0"/>
              </a:rPr>
              <a:t>Strong ECC is very inefficient at improving lifetime</a:t>
            </a:r>
          </a:p>
        </p:txBody>
      </p:sp>
    </p:spTree>
    <p:extLst>
      <p:ext uri="{BB962C8B-B14F-4D97-AF65-F5344CB8AC3E}">
        <p14:creationId xmlns:p14="http://schemas.microsoft.com/office/powerpoint/2010/main" val="519777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P spid="16" grpId="0"/>
      <p:bldP spid="1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192514" name="Content Placeholder 2"/>
          <p:cNvSpPr>
            <a:spLocks noGrp="1"/>
          </p:cNvSpPr>
          <p:nvPr>
            <p:ph idx="1"/>
          </p:nvPr>
        </p:nvSpPr>
        <p:spPr/>
        <p:txBody>
          <a:bodyPr/>
          <a:lstStyle/>
          <a:p>
            <a:pPr marL="0" indent="0">
              <a:buFont typeface="Wingdings" charset="0"/>
              <a:buNone/>
            </a:pPr>
            <a:r>
              <a:rPr lang="en-US">
                <a:latin typeface="Tahoma" charset="0"/>
                <a:ea typeface="ＭＳ Ｐゴシック" charset="0"/>
                <a:cs typeface="ＭＳ Ｐゴシック" charset="0"/>
              </a:rPr>
              <a:t>    </a:t>
            </a:r>
          </a:p>
          <a:p>
            <a:pPr marL="0" indent="0">
              <a:buFont typeface="Wingdings" charset="0"/>
              <a:buNone/>
            </a:pPr>
            <a:endParaRPr lang="en-US" sz="2800">
              <a:latin typeface="Tahoma" charset="0"/>
              <a:ea typeface="ＭＳ Ｐゴシック" charset="0"/>
              <a:cs typeface="ＭＳ Ｐゴシック" charset="0"/>
            </a:endParaRPr>
          </a:p>
          <a:p>
            <a:pPr marL="0" indent="0">
              <a:buFont typeface="Wingdings" charset="0"/>
              <a:buNone/>
            </a:pPr>
            <a:r>
              <a:rPr lang="en-US" sz="2800">
                <a:latin typeface="Tahoma" charset="0"/>
                <a:ea typeface="ＭＳ Ｐゴシック" charset="0"/>
                <a:cs typeface="ＭＳ Ｐゴシック" charset="0"/>
              </a:rPr>
              <a:t>    Develop new techniques </a:t>
            </a:r>
          </a:p>
          <a:p>
            <a:pPr marL="0" indent="0">
              <a:buFont typeface="Wingdings" charset="0"/>
              <a:buNone/>
            </a:pPr>
            <a:r>
              <a:rPr lang="en-US" sz="2800">
                <a:latin typeface="Tahoma" charset="0"/>
                <a:ea typeface="ＭＳ Ｐゴシック" charset="0"/>
                <a:cs typeface="ＭＳ Ｐゴシック" charset="0"/>
              </a:rPr>
              <a:t>    to </a:t>
            </a:r>
            <a:r>
              <a:rPr lang="en-US" sz="2800">
                <a:solidFill>
                  <a:srgbClr val="0000FF"/>
                </a:solidFill>
                <a:latin typeface="Tahoma" charset="0"/>
                <a:ea typeface="ＭＳ Ｐゴシック" charset="0"/>
                <a:cs typeface="ＭＳ Ｐゴシック" charset="0"/>
              </a:rPr>
              <a:t>improve flash lifetime  </a:t>
            </a:r>
          </a:p>
          <a:p>
            <a:pPr marL="0" indent="0">
              <a:buFont typeface="Wingdings" charset="0"/>
              <a:buNone/>
            </a:pPr>
            <a:r>
              <a:rPr lang="en-US" sz="2800">
                <a:latin typeface="Tahoma" charset="0"/>
                <a:ea typeface="ＭＳ Ｐゴシック" charset="0"/>
                <a:cs typeface="ＭＳ Ｐゴシック" charset="0"/>
              </a:rPr>
              <a:t>   </a:t>
            </a:r>
            <a:r>
              <a:rPr lang="en-US" sz="2800">
                <a:solidFill>
                  <a:srgbClr val="FF0000"/>
                </a:solidFill>
                <a:latin typeface="Tahoma" charset="0"/>
                <a:ea typeface="ＭＳ Ｐゴシック" charset="0"/>
                <a:cs typeface="ＭＳ Ｐゴシック" charset="0"/>
              </a:rPr>
              <a:t> without relying on stronger ECC</a:t>
            </a:r>
          </a:p>
        </p:txBody>
      </p:sp>
      <p:sp>
        <p:nvSpPr>
          <p:cNvPr id="192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AE1F46-EF44-3F42-9952-01925653E36A}" type="slidenum">
              <a:rPr lang="en-US" sz="1600">
                <a:solidFill>
                  <a:srgbClr val="000000"/>
                </a:solidFill>
                <a:latin typeface="Garamond" charset="0"/>
              </a:rPr>
              <a:pPr eaLnBrk="1" hangingPunct="1"/>
              <a:t>135</a:t>
            </a:fld>
            <a:endParaRPr lang="en-US" sz="1600">
              <a:solidFill>
                <a:srgbClr val="000000"/>
              </a:solidFill>
              <a:latin typeface="Garamond" charset="0"/>
            </a:endParaRPr>
          </a:p>
        </p:txBody>
      </p:sp>
    </p:spTree>
    <p:extLst>
      <p:ext uri="{BB962C8B-B14F-4D97-AF65-F5344CB8AC3E}">
        <p14:creationId xmlns:p14="http://schemas.microsoft.com/office/powerpoint/2010/main" val="257682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353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3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DFBD2D-5DE3-AC4C-A27D-D58DD6E70383}" type="slidenum">
              <a:rPr lang="en-US" sz="1600">
                <a:solidFill>
                  <a:srgbClr val="000000"/>
                </a:solidFill>
                <a:latin typeface="Garamond" charset="0"/>
              </a:rPr>
              <a:pPr eaLnBrk="1" hangingPunct="1"/>
              <a:t>136</a:t>
            </a:fld>
            <a:endParaRPr lang="en-US" sz="1600">
              <a:solidFill>
                <a:srgbClr val="000000"/>
              </a:solidFill>
              <a:latin typeface="Garamond" charset="0"/>
            </a:endParaRPr>
          </a:p>
        </p:txBody>
      </p:sp>
    </p:spTree>
    <p:extLst>
      <p:ext uri="{BB962C8B-B14F-4D97-AF65-F5344CB8AC3E}">
        <p14:creationId xmlns:p14="http://schemas.microsoft.com/office/powerpoint/2010/main" val="431456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Garamond" charset="0"/>
                <a:ea typeface="ＭＳ Ｐゴシック" charset="0"/>
                <a:cs typeface="ＭＳ Ｐゴシック" charset="0"/>
              </a:rPr>
              <a:t>Flash Correct-and-Refresh (FCR)</a:t>
            </a:r>
          </a:p>
        </p:txBody>
      </p:sp>
      <p:sp>
        <p:nvSpPr>
          <p:cNvPr id="3" name="Content Placeholder 2"/>
          <p:cNvSpPr>
            <a:spLocks noGrp="1"/>
          </p:cNvSpPr>
          <p:nvPr>
            <p:ph idx="1"/>
          </p:nvPr>
        </p:nvSpPr>
        <p:spPr>
          <a:xfrm>
            <a:off x="228600" y="1079500"/>
            <a:ext cx="8801100" cy="5080000"/>
          </a:xfrm>
        </p:spPr>
        <p:txBody>
          <a:bodyPr/>
          <a:lstStyle/>
          <a:p>
            <a:pPr>
              <a:defRPr/>
            </a:pPr>
            <a:r>
              <a:rPr lang="en-US" dirty="0" smtClean="0"/>
              <a:t>Key Observations:</a:t>
            </a:r>
          </a:p>
          <a:p>
            <a:pPr lvl="1">
              <a:defRPr/>
            </a:pPr>
            <a:r>
              <a:rPr lang="en-US" dirty="0" smtClean="0">
                <a:solidFill>
                  <a:srgbClr val="0000FF"/>
                </a:solidFill>
              </a:rPr>
              <a:t>Retention errors are the dominant source of errors</a:t>
            </a:r>
            <a:r>
              <a:rPr lang="en-US" dirty="0" smtClean="0"/>
              <a:t> in flash memory </a:t>
            </a:r>
            <a:r>
              <a:rPr lang="en-US" sz="1600" b="1" dirty="0" smtClean="0">
                <a:solidFill>
                  <a:schemeClr val="tx2">
                    <a:lumMod val="75000"/>
                  </a:schemeClr>
                </a:solidFill>
              </a:rPr>
              <a:t>[</a:t>
            </a:r>
            <a:r>
              <a:rPr lang="en-US" sz="1600" b="1" dirty="0" err="1" smtClean="0">
                <a:solidFill>
                  <a:schemeClr val="tx2">
                    <a:lumMod val="75000"/>
                  </a:schemeClr>
                </a:solidFill>
              </a:rPr>
              <a:t>Cai</a:t>
            </a:r>
            <a:r>
              <a:rPr lang="en-US" sz="1600" b="1" dirty="0" smtClean="0">
                <a:solidFill>
                  <a:schemeClr val="tx2">
                    <a:lumMod val="75000"/>
                  </a:schemeClr>
                </a:solidFill>
              </a:rPr>
              <a:t>+ DATE 2012][</a:t>
            </a:r>
            <a:r>
              <a:rPr lang="en-US" sz="1600" b="1" dirty="0" err="1" smtClean="0">
                <a:solidFill>
                  <a:schemeClr val="tx2">
                    <a:lumMod val="75000"/>
                  </a:schemeClr>
                </a:solidFill>
              </a:rPr>
              <a:t>Tanakamaru</a:t>
            </a:r>
            <a:r>
              <a:rPr lang="en-US" sz="1600" b="1" dirty="0" smtClean="0">
                <a:solidFill>
                  <a:schemeClr val="tx2">
                    <a:lumMod val="75000"/>
                  </a:schemeClr>
                </a:solidFill>
              </a:rPr>
              <a:t>+ ISSCC 2011]</a:t>
            </a:r>
          </a:p>
          <a:p>
            <a:pPr marL="344487" lvl="1" indent="0">
              <a:buFont typeface="Wingdings" charset="0"/>
              <a:buNone/>
              <a:defRPr/>
            </a:pPr>
            <a:r>
              <a:rPr lang="en-US" dirty="0">
                <a:sym typeface="Wingdings"/>
              </a:rPr>
              <a:t> </a:t>
            </a:r>
            <a:r>
              <a:rPr lang="en-US" dirty="0" smtClean="0">
                <a:sym typeface="Wingdings"/>
              </a:rPr>
              <a:t>    limit flash lifetime as they increase over time</a:t>
            </a:r>
          </a:p>
          <a:p>
            <a:pPr lvl="1">
              <a:defRPr/>
            </a:pPr>
            <a:r>
              <a:rPr lang="en-US" dirty="0" smtClean="0">
                <a:solidFill>
                  <a:srgbClr val="0000FF"/>
                </a:solidFill>
              </a:rPr>
              <a:t>Retention errors can be corrected by “refreshing” each flash page periodically </a:t>
            </a:r>
          </a:p>
          <a:p>
            <a:pPr lvl="1">
              <a:defRPr/>
            </a:pPr>
            <a:endParaRPr lang="en-US" dirty="0">
              <a:solidFill>
                <a:srgbClr val="0000FF"/>
              </a:solidFill>
            </a:endParaRPr>
          </a:p>
          <a:p>
            <a:pPr>
              <a:defRPr/>
            </a:pPr>
            <a:r>
              <a:rPr lang="en-US" dirty="0" smtClean="0"/>
              <a:t>Key Idea:</a:t>
            </a:r>
          </a:p>
          <a:p>
            <a:pPr lvl="1">
              <a:defRPr/>
            </a:pPr>
            <a:r>
              <a:rPr lang="en-US" dirty="0" smtClean="0">
                <a:solidFill>
                  <a:srgbClr val="0000FF"/>
                </a:solidFill>
              </a:rPr>
              <a:t>Periodically read each flash page</a:t>
            </a:r>
            <a:r>
              <a:rPr lang="en-US" dirty="0" smtClean="0"/>
              <a:t>,</a:t>
            </a:r>
          </a:p>
          <a:p>
            <a:pPr lvl="1">
              <a:defRPr/>
            </a:pPr>
            <a:r>
              <a:rPr lang="en-US" dirty="0">
                <a:solidFill>
                  <a:srgbClr val="0000FF"/>
                </a:solidFill>
              </a:rPr>
              <a:t>C</a:t>
            </a:r>
            <a:r>
              <a:rPr lang="en-US" dirty="0" smtClean="0">
                <a:solidFill>
                  <a:srgbClr val="0000FF"/>
                </a:solidFill>
              </a:rPr>
              <a:t>orrect its errors</a:t>
            </a:r>
            <a:r>
              <a:rPr lang="en-US" dirty="0" smtClean="0"/>
              <a:t> using “weak” ECC, and </a:t>
            </a:r>
          </a:p>
          <a:p>
            <a:pPr lvl="1">
              <a:defRPr/>
            </a:pPr>
            <a:r>
              <a:rPr lang="en-US" dirty="0"/>
              <a:t>E</a:t>
            </a:r>
            <a:r>
              <a:rPr lang="en-US" dirty="0" smtClean="0"/>
              <a:t>ither </a:t>
            </a:r>
            <a:r>
              <a:rPr lang="en-US" dirty="0" smtClean="0">
                <a:solidFill>
                  <a:srgbClr val="0000FF"/>
                </a:solidFill>
              </a:rPr>
              <a:t>remap it </a:t>
            </a:r>
            <a:r>
              <a:rPr lang="en-US" dirty="0" smtClean="0"/>
              <a:t>to a new physical page </a:t>
            </a:r>
            <a:r>
              <a:rPr lang="en-US" dirty="0" smtClean="0">
                <a:solidFill>
                  <a:srgbClr val="0000FF"/>
                </a:solidFill>
              </a:rPr>
              <a:t>or reprogram it </a:t>
            </a:r>
            <a:r>
              <a:rPr lang="en-US" dirty="0" smtClean="0"/>
              <a:t>in-place,</a:t>
            </a:r>
          </a:p>
          <a:p>
            <a:pPr lvl="1">
              <a:defRPr/>
            </a:pPr>
            <a:r>
              <a:rPr lang="en-US" dirty="0" smtClean="0">
                <a:solidFill>
                  <a:srgbClr val="FF0000"/>
                </a:solidFill>
              </a:rPr>
              <a:t>Before the page accumulates more errors than ECC-correctable</a:t>
            </a:r>
          </a:p>
          <a:p>
            <a:pPr lvl="1">
              <a:defRPr/>
            </a:pPr>
            <a:r>
              <a:rPr lang="en-US" dirty="0" smtClean="0"/>
              <a:t>Optimization: </a:t>
            </a:r>
            <a:r>
              <a:rPr lang="en-US" dirty="0" smtClean="0">
                <a:solidFill>
                  <a:srgbClr val="0000FF"/>
                </a:solidFill>
              </a:rPr>
              <a:t>Adapt refresh rate to endured P/E cycles</a:t>
            </a:r>
            <a:endParaRPr lang="en-US" dirty="0">
              <a:solidFill>
                <a:srgbClr val="0000FF"/>
              </a:solidFill>
            </a:endParaRPr>
          </a:p>
        </p:txBody>
      </p:sp>
      <p:sp>
        <p:nvSpPr>
          <p:cNvPr id="1955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9A55CC-7436-8C4E-9225-A1A28A108D00}" type="slidenum">
              <a:rPr lang="en-US" sz="1600">
                <a:solidFill>
                  <a:srgbClr val="000000"/>
                </a:solidFill>
                <a:latin typeface="Garamond" charset="0"/>
              </a:rPr>
              <a:pPr eaLnBrk="1" hangingPunct="1"/>
              <a:t>137</a:t>
            </a:fld>
            <a:endParaRPr lang="en-US" sz="1600">
              <a:solidFill>
                <a:srgbClr val="000000"/>
              </a:solidFill>
              <a:latin typeface="Garamond" charset="0"/>
            </a:endParaRPr>
          </a:p>
        </p:txBody>
      </p:sp>
    </p:spTree>
    <p:extLst>
      <p:ext uri="{BB962C8B-B14F-4D97-AF65-F5344CB8AC3E}">
        <p14:creationId xmlns:p14="http://schemas.microsoft.com/office/powerpoint/2010/main" val="4084271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a:latin typeface="Garamond" charset="0"/>
                <a:ea typeface="ＭＳ Ｐゴシック" charset="0"/>
                <a:cs typeface="ＭＳ Ｐゴシック" charset="0"/>
              </a:rPr>
              <a:t>FCR Intuition</a:t>
            </a:r>
          </a:p>
        </p:txBody>
      </p:sp>
      <p:sp>
        <p:nvSpPr>
          <p:cNvPr id="1966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F17E72-3375-4B40-96AB-476C63C2AE43}" type="slidenum">
              <a:rPr lang="en-US" sz="1600">
                <a:solidFill>
                  <a:srgbClr val="000000"/>
                </a:solidFill>
                <a:latin typeface="Garamond" charset="0"/>
              </a:rPr>
              <a:pPr eaLnBrk="1" hangingPunct="1"/>
              <a:t>138</a:t>
            </a:fld>
            <a:endParaRPr lang="en-US" sz="1600">
              <a:solidFill>
                <a:srgbClr val="000000"/>
              </a:solidFill>
              <a:latin typeface="Garamond" charset="0"/>
            </a:endParaRPr>
          </a:p>
        </p:txBody>
      </p:sp>
      <p:sp>
        <p:nvSpPr>
          <p:cNvPr id="5" name="Content Placeholder 2"/>
          <p:cNvSpPr txBox="1">
            <a:spLocks/>
          </p:cNvSpPr>
          <p:nvPr/>
        </p:nvSpPr>
        <p:spPr bwMode="auto">
          <a:xfrm>
            <a:off x="2000250" y="1173163"/>
            <a:ext cx="2247900"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No refresh</a:t>
            </a:r>
          </a:p>
        </p:txBody>
      </p:sp>
      <p:grpSp>
        <p:nvGrpSpPr>
          <p:cNvPr id="2" name="Group 61"/>
          <p:cNvGrpSpPr>
            <a:grpSpLocks/>
          </p:cNvGrpSpPr>
          <p:nvPr/>
        </p:nvGrpSpPr>
        <p:grpSpPr bwMode="auto">
          <a:xfrm>
            <a:off x="257175" y="2052638"/>
            <a:ext cx="4248150" cy="522287"/>
            <a:chOff x="257175" y="2052638"/>
            <a:chExt cx="4248150" cy="522287"/>
          </a:xfrm>
        </p:grpSpPr>
        <p:grpSp>
          <p:nvGrpSpPr>
            <p:cNvPr id="196669" name="Group 59"/>
            <p:cNvGrpSpPr>
              <a:grpSpLocks/>
            </p:cNvGrpSpPr>
            <p:nvPr/>
          </p:nvGrpSpPr>
          <p:grpSpPr bwMode="auto">
            <a:xfrm>
              <a:off x="257175" y="2074863"/>
              <a:ext cx="4248150" cy="485774"/>
              <a:chOff x="257175" y="2074863"/>
              <a:chExt cx="4248150" cy="485774"/>
            </a:xfrm>
          </p:grpSpPr>
          <p:sp>
            <p:nvSpPr>
              <p:cNvPr id="196671" name="Rectangle 5"/>
              <p:cNvSpPr>
                <a:spLocks noChangeArrowheads="1"/>
              </p:cNvSpPr>
              <p:nvPr/>
            </p:nvSpPr>
            <p:spPr bwMode="auto">
              <a:xfrm>
                <a:off x="257175" y="20748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ProgramPage</a:t>
                </a:r>
              </a:p>
            </p:txBody>
          </p:sp>
          <p:sp>
            <p:nvSpPr>
              <p:cNvPr id="196672" name="Rectangle 7"/>
              <p:cNvSpPr>
                <a:spLocks noChangeArrowheads="1"/>
              </p:cNvSpPr>
              <p:nvPr/>
            </p:nvSpPr>
            <p:spPr bwMode="auto">
              <a:xfrm>
                <a:off x="1485900" y="2084388"/>
                <a:ext cx="3019425" cy="476249"/>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sp>
          <p:nvSpPr>
            <p:cNvPr id="196670" name="Rectangle 1"/>
            <p:cNvSpPr>
              <a:spLocks noChangeArrowheads="1"/>
            </p:cNvSpPr>
            <p:nvPr/>
          </p:nvSpPr>
          <p:spPr bwMode="auto">
            <a:xfrm>
              <a:off x="2593976"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grpSp>
        <p:nvGrpSpPr>
          <p:cNvPr id="4" name="Group 63"/>
          <p:cNvGrpSpPr>
            <a:grpSpLocks/>
          </p:cNvGrpSpPr>
          <p:nvPr/>
        </p:nvGrpSpPr>
        <p:grpSpPr bwMode="auto">
          <a:xfrm>
            <a:off x="257175" y="2979738"/>
            <a:ext cx="4248150" cy="485775"/>
            <a:chOff x="257175" y="2979738"/>
            <a:chExt cx="4248150" cy="485775"/>
          </a:xfrm>
        </p:grpSpPr>
        <p:sp>
          <p:nvSpPr>
            <p:cNvPr id="196667" name="Rectangle 9"/>
            <p:cNvSpPr>
              <a:spLocks noChangeArrowheads="1"/>
            </p:cNvSpPr>
            <p:nvPr/>
          </p:nvSpPr>
          <p:spPr bwMode="auto">
            <a:xfrm>
              <a:off x="257175" y="29797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T</a:t>
              </a:r>
            </a:p>
          </p:txBody>
        </p:sp>
        <p:sp>
          <p:nvSpPr>
            <p:cNvPr id="196668" name="Rectangle 10"/>
            <p:cNvSpPr>
              <a:spLocks noChangeArrowheads="1"/>
            </p:cNvSpPr>
            <p:nvPr/>
          </p:nvSpPr>
          <p:spPr bwMode="auto">
            <a:xfrm>
              <a:off x="148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6" name="Group 11"/>
          <p:cNvGrpSpPr>
            <a:grpSpLocks/>
          </p:cNvGrpSpPr>
          <p:nvPr/>
        </p:nvGrpSpPr>
        <p:grpSpPr bwMode="auto">
          <a:xfrm>
            <a:off x="2260600" y="2957513"/>
            <a:ext cx="1120775" cy="522287"/>
            <a:chOff x="2260600" y="2730500"/>
            <a:chExt cx="1120775" cy="522288"/>
          </a:xfrm>
        </p:grpSpPr>
        <p:sp>
          <p:nvSpPr>
            <p:cNvPr id="196664" name="Rectangle 1"/>
            <p:cNvSpPr>
              <a:spLocks noChangeArrowheads="1"/>
            </p:cNvSpPr>
            <p:nvPr/>
          </p:nvSpPr>
          <p:spPr bwMode="auto">
            <a:xfrm>
              <a:off x="259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65" name="Rectangle 1"/>
            <p:cNvSpPr>
              <a:spLocks noChangeArrowheads="1"/>
            </p:cNvSpPr>
            <p:nvPr/>
          </p:nvSpPr>
          <p:spPr bwMode="auto">
            <a:xfrm>
              <a:off x="296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6" name="Rectangle 1"/>
            <p:cNvSpPr>
              <a:spLocks noChangeArrowheads="1"/>
            </p:cNvSpPr>
            <p:nvPr/>
          </p:nvSpPr>
          <p:spPr bwMode="auto">
            <a:xfrm>
              <a:off x="226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7" name="Group 64"/>
          <p:cNvGrpSpPr>
            <a:grpSpLocks/>
          </p:cNvGrpSpPr>
          <p:nvPr/>
        </p:nvGrpSpPr>
        <p:grpSpPr bwMode="auto">
          <a:xfrm>
            <a:off x="257175" y="3894138"/>
            <a:ext cx="4248150" cy="485775"/>
            <a:chOff x="257175" y="3894138"/>
            <a:chExt cx="4248150" cy="485775"/>
          </a:xfrm>
        </p:grpSpPr>
        <p:sp>
          <p:nvSpPr>
            <p:cNvPr id="196662" name="Rectangle 15"/>
            <p:cNvSpPr>
              <a:spLocks noChangeArrowheads="1"/>
            </p:cNvSpPr>
            <p:nvPr/>
          </p:nvSpPr>
          <p:spPr bwMode="auto">
            <a:xfrm>
              <a:off x="257175" y="3894138"/>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2T</a:t>
              </a:r>
            </a:p>
          </p:txBody>
        </p:sp>
        <p:sp>
          <p:nvSpPr>
            <p:cNvPr id="196663" name="Rectangle 16"/>
            <p:cNvSpPr>
              <a:spLocks noChangeArrowheads="1"/>
            </p:cNvSpPr>
            <p:nvPr/>
          </p:nvSpPr>
          <p:spPr bwMode="auto">
            <a:xfrm>
              <a:off x="1485900" y="39036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8" name="Group 17"/>
          <p:cNvGrpSpPr>
            <a:grpSpLocks/>
          </p:cNvGrpSpPr>
          <p:nvPr/>
        </p:nvGrpSpPr>
        <p:grpSpPr bwMode="auto">
          <a:xfrm>
            <a:off x="1584325" y="3881438"/>
            <a:ext cx="2587625" cy="522287"/>
            <a:chOff x="1793875" y="3835400"/>
            <a:chExt cx="2587625" cy="522288"/>
          </a:xfrm>
        </p:grpSpPr>
        <p:sp>
          <p:nvSpPr>
            <p:cNvPr id="196657" name="Rectangle 1"/>
            <p:cNvSpPr>
              <a:spLocks noChangeArrowheads="1"/>
            </p:cNvSpPr>
            <p:nvPr/>
          </p:nvSpPr>
          <p:spPr bwMode="auto">
            <a:xfrm>
              <a:off x="280352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58" name="Rectangle 1"/>
            <p:cNvSpPr>
              <a:spLocks noChangeArrowheads="1"/>
            </p:cNvSpPr>
            <p:nvPr/>
          </p:nvSpPr>
          <p:spPr bwMode="auto">
            <a:xfrm>
              <a:off x="317500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9" name="Rectangle 1"/>
            <p:cNvSpPr>
              <a:spLocks noChangeArrowheads="1"/>
            </p:cNvSpPr>
            <p:nvPr/>
          </p:nvSpPr>
          <p:spPr bwMode="auto">
            <a:xfrm>
              <a:off x="2470150"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0" name="Rectangle 1"/>
            <p:cNvSpPr>
              <a:spLocks noChangeArrowheads="1"/>
            </p:cNvSpPr>
            <p:nvPr/>
          </p:nvSpPr>
          <p:spPr bwMode="auto">
            <a:xfrm>
              <a:off x="17938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61" name="Rectangle 1"/>
            <p:cNvSpPr>
              <a:spLocks noChangeArrowheads="1"/>
            </p:cNvSpPr>
            <p:nvPr/>
          </p:nvSpPr>
          <p:spPr bwMode="auto">
            <a:xfrm>
              <a:off x="3965575" y="38354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grpSp>
        <p:nvGrpSpPr>
          <p:cNvPr id="9" name="Group 65"/>
          <p:cNvGrpSpPr>
            <a:grpSpLocks/>
          </p:cNvGrpSpPr>
          <p:nvPr/>
        </p:nvGrpSpPr>
        <p:grpSpPr bwMode="auto">
          <a:xfrm>
            <a:off x="257175" y="4818063"/>
            <a:ext cx="4248150" cy="485775"/>
            <a:chOff x="257175" y="4818063"/>
            <a:chExt cx="4248150" cy="485775"/>
          </a:xfrm>
        </p:grpSpPr>
        <p:sp>
          <p:nvSpPr>
            <p:cNvPr id="196655" name="Rectangle 23"/>
            <p:cNvSpPr>
              <a:spLocks noChangeArrowheads="1"/>
            </p:cNvSpPr>
            <p:nvPr/>
          </p:nvSpPr>
          <p:spPr bwMode="auto">
            <a:xfrm>
              <a:off x="257175" y="4818063"/>
              <a:ext cx="914400" cy="476250"/>
            </a:xfrm>
            <a:prstGeom prst="rect">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r>
                <a:rPr lang="en-US" sz="1400" smtClean="0">
                  <a:solidFill>
                    <a:srgbClr val="000000"/>
                  </a:solidFill>
                  <a:latin typeface="Arial" charset="0"/>
                  <a:ea typeface="ＭＳ Ｐゴシック" charset="0"/>
                  <a:cs typeface="ＭＳ Ｐゴシック" charset="0"/>
                </a:rPr>
                <a:t>After time 3T</a:t>
              </a:r>
            </a:p>
          </p:txBody>
        </p:sp>
        <p:sp>
          <p:nvSpPr>
            <p:cNvPr id="196656" name="Rectangle 24"/>
            <p:cNvSpPr>
              <a:spLocks noChangeArrowheads="1"/>
            </p:cNvSpPr>
            <p:nvPr/>
          </p:nvSpPr>
          <p:spPr bwMode="auto">
            <a:xfrm>
              <a:off x="1485900" y="48275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grpSp>
        <p:nvGrpSpPr>
          <p:cNvPr id="10" name="Group 25"/>
          <p:cNvGrpSpPr>
            <a:grpSpLocks/>
          </p:cNvGrpSpPr>
          <p:nvPr/>
        </p:nvGrpSpPr>
        <p:grpSpPr bwMode="auto">
          <a:xfrm>
            <a:off x="1584325" y="4805363"/>
            <a:ext cx="2587625" cy="522287"/>
            <a:chOff x="1793875" y="4759325"/>
            <a:chExt cx="2587625" cy="522288"/>
          </a:xfrm>
        </p:grpSpPr>
        <p:sp>
          <p:nvSpPr>
            <p:cNvPr id="196648" name="Rectangle 1"/>
            <p:cNvSpPr>
              <a:spLocks noChangeArrowheads="1"/>
            </p:cNvSpPr>
            <p:nvPr/>
          </p:nvSpPr>
          <p:spPr bwMode="auto">
            <a:xfrm>
              <a:off x="2803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9" name="Rectangle 1"/>
            <p:cNvSpPr>
              <a:spLocks noChangeArrowheads="1"/>
            </p:cNvSpPr>
            <p:nvPr/>
          </p:nvSpPr>
          <p:spPr bwMode="auto">
            <a:xfrm>
              <a:off x="317500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0" name="Rectangle 1"/>
            <p:cNvSpPr>
              <a:spLocks noChangeArrowheads="1"/>
            </p:cNvSpPr>
            <p:nvPr/>
          </p:nvSpPr>
          <p:spPr bwMode="auto">
            <a:xfrm>
              <a:off x="2470150"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1" name="Rectangle 1"/>
            <p:cNvSpPr>
              <a:spLocks noChangeArrowheads="1"/>
            </p:cNvSpPr>
            <p:nvPr/>
          </p:nvSpPr>
          <p:spPr bwMode="auto">
            <a:xfrm>
              <a:off x="17938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2" name="Rectangle 1"/>
            <p:cNvSpPr>
              <a:spLocks noChangeArrowheads="1"/>
            </p:cNvSpPr>
            <p:nvPr/>
          </p:nvSpPr>
          <p:spPr bwMode="auto">
            <a:xfrm>
              <a:off x="396557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3" name="Rectangle 1"/>
            <p:cNvSpPr>
              <a:spLocks noChangeArrowheads="1"/>
            </p:cNvSpPr>
            <p:nvPr/>
          </p:nvSpPr>
          <p:spPr bwMode="auto">
            <a:xfrm>
              <a:off x="21177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54" name="Rectangle 1"/>
            <p:cNvSpPr>
              <a:spLocks noChangeArrowheads="1"/>
            </p:cNvSpPr>
            <p:nvPr/>
          </p:nvSpPr>
          <p:spPr bwMode="auto">
            <a:xfrm>
              <a:off x="3565525" y="47593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cxnSp>
        <p:nvCxnSpPr>
          <p:cNvPr id="196619" name="Straight Arrow Connector 33"/>
          <p:cNvCxnSpPr>
            <a:cxnSpLocks noChangeShapeType="1"/>
            <a:stCxn id="196671" idx="2"/>
            <a:endCxn id="196667" idx="0"/>
          </p:cNvCxnSpPr>
          <p:nvPr/>
        </p:nvCxnSpPr>
        <p:spPr bwMode="auto">
          <a:xfrm>
            <a:off x="714375" y="255111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0" name="Straight Arrow Connector 34"/>
          <p:cNvCxnSpPr>
            <a:cxnSpLocks noChangeShapeType="1"/>
          </p:cNvCxnSpPr>
          <p:nvPr/>
        </p:nvCxnSpPr>
        <p:spPr bwMode="auto">
          <a:xfrm>
            <a:off x="714375" y="34464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96621" name="Straight Arrow Connector 35"/>
          <p:cNvCxnSpPr>
            <a:cxnSpLocks noChangeShapeType="1"/>
          </p:cNvCxnSpPr>
          <p:nvPr/>
        </p:nvCxnSpPr>
        <p:spPr bwMode="auto">
          <a:xfrm>
            <a:off x="714375" y="4360863"/>
            <a:ext cx="0" cy="428625"/>
          </a:xfrm>
          <a:prstGeom prst="straightConnector1">
            <a:avLst/>
          </a:prstGeom>
          <a:noFill/>
          <a:ln w="28575">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11" name="Group 66"/>
          <p:cNvGrpSpPr>
            <a:grpSpLocks/>
          </p:cNvGrpSpPr>
          <p:nvPr/>
        </p:nvGrpSpPr>
        <p:grpSpPr bwMode="auto">
          <a:xfrm>
            <a:off x="5305425" y="2052638"/>
            <a:ext cx="3019425" cy="522287"/>
            <a:chOff x="5305425" y="2052638"/>
            <a:chExt cx="3019425" cy="522287"/>
          </a:xfrm>
        </p:grpSpPr>
        <p:sp>
          <p:nvSpPr>
            <p:cNvPr id="196646" name="Rectangle 37"/>
            <p:cNvSpPr>
              <a:spLocks noChangeArrowheads="1"/>
            </p:cNvSpPr>
            <p:nvPr/>
          </p:nvSpPr>
          <p:spPr bwMode="auto">
            <a:xfrm>
              <a:off x="5305425" y="208438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
          <p:nvSpPr>
            <p:cNvPr id="196647" name="Rectangle 1"/>
            <p:cNvSpPr>
              <a:spLocks noChangeArrowheads="1"/>
            </p:cNvSpPr>
            <p:nvPr/>
          </p:nvSpPr>
          <p:spPr bwMode="auto">
            <a:xfrm>
              <a:off x="6413500" y="205263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grpSp>
      <p:sp>
        <p:nvSpPr>
          <p:cNvPr id="108564" name="Rectangle 39"/>
          <p:cNvSpPr>
            <a:spLocks noChangeArrowheads="1"/>
          </p:cNvSpPr>
          <p:nvPr/>
        </p:nvSpPr>
        <p:spPr bwMode="auto">
          <a:xfrm>
            <a:off x="5295900" y="29892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2" name="Group 40"/>
          <p:cNvGrpSpPr>
            <a:grpSpLocks/>
          </p:cNvGrpSpPr>
          <p:nvPr/>
        </p:nvGrpSpPr>
        <p:grpSpPr bwMode="auto">
          <a:xfrm>
            <a:off x="6070600" y="2957513"/>
            <a:ext cx="1120775" cy="522287"/>
            <a:chOff x="6070600" y="2730500"/>
            <a:chExt cx="1120775" cy="522288"/>
          </a:xfrm>
        </p:grpSpPr>
        <p:sp>
          <p:nvSpPr>
            <p:cNvPr id="196643" name="Rectangle 1"/>
            <p:cNvSpPr>
              <a:spLocks noChangeArrowheads="1"/>
            </p:cNvSpPr>
            <p:nvPr/>
          </p:nvSpPr>
          <p:spPr bwMode="auto">
            <a:xfrm>
              <a:off x="6403975"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4" name="Rectangle 1"/>
            <p:cNvSpPr>
              <a:spLocks noChangeArrowheads="1"/>
            </p:cNvSpPr>
            <p:nvPr/>
          </p:nvSpPr>
          <p:spPr bwMode="auto">
            <a:xfrm>
              <a:off x="677545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5" name="Rectangle 1"/>
            <p:cNvSpPr>
              <a:spLocks noChangeArrowheads="1"/>
            </p:cNvSpPr>
            <p:nvPr/>
          </p:nvSpPr>
          <p:spPr bwMode="auto">
            <a:xfrm>
              <a:off x="6070600" y="27305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6" name="Rectangle 44"/>
          <p:cNvSpPr>
            <a:spLocks noChangeArrowheads="1"/>
          </p:cNvSpPr>
          <p:nvPr/>
        </p:nvSpPr>
        <p:spPr bwMode="auto">
          <a:xfrm>
            <a:off x="5295900" y="3894138"/>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3" name="Group 45"/>
          <p:cNvGrpSpPr>
            <a:grpSpLocks/>
          </p:cNvGrpSpPr>
          <p:nvPr/>
        </p:nvGrpSpPr>
        <p:grpSpPr bwMode="auto">
          <a:xfrm>
            <a:off x="5727700" y="3862388"/>
            <a:ext cx="2339975" cy="522287"/>
            <a:chOff x="5727700" y="3635375"/>
            <a:chExt cx="2339975" cy="522288"/>
          </a:xfrm>
        </p:grpSpPr>
        <p:sp>
          <p:nvSpPr>
            <p:cNvPr id="196640" name="Rectangle 1"/>
            <p:cNvSpPr>
              <a:spLocks noChangeArrowheads="1"/>
            </p:cNvSpPr>
            <p:nvPr/>
          </p:nvSpPr>
          <p:spPr bwMode="auto">
            <a:xfrm>
              <a:off x="765175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41" name="Rectangle 1"/>
            <p:cNvSpPr>
              <a:spLocks noChangeArrowheads="1"/>
            </p:cNvSpPr>
            <p:nvPr/>
          </p:nvSpPr>
          <p:spPr bwMode="auto">
            <a:xfrm>
              <a:off x="7204075"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42" name="Rectangle 1"/>
            <p:cNvSpPr>
              <a:spLocks noChangeArrowheads="1"/>
            </p:cNvSpPr>
            <p:nvPr/>
          </p:nvSpPr>
          <p:spPr bwMode="auto">
            <a:xfrm>
              <a:off x="5727700" y="363537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108568" name="Rectangle 49"/>
          <p:cNvSpPr>
            <a:spLocks noChangeArrowheads="1"/>
          </p:cNvSpPr>
          <p:nvPr/>
        </p:nvSpPr>
        <p:spPr bwMode="auto">
          <a:xfrm>
            <a:off x="5295900" y="4818063"/>
            <a:ext cx="3019425" cy="476250"/>
          </a:xfrm>
          <a:prstGeom prst="rect">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grpSp>
        <p:nvGrpSpPr>
          <p:cNvPr id="14" name="Group 50"/>
          <p:cNvGrpSpPr>
            <a:grpSpLocks/>
          </p:cNvGrpSpPr>
          <p:nvPr/>
        </p:nvGrpSpPr>
        <p:grpSpPr bwMode="auto">
          <a:xfrm>
            <a:off x="5422900" y="4786313"/>
            <a:ext cx="1968500" cy="522287"/>
            <a:chOff x="5422900" y="4559300"/>
            <a:chExt cx="1968500" cy="522288"/>
          </a:xfrm>
        </p:grpSpPr>
        <p:sp>
          <p:nvSpPr>
            <p:cNvPr id="196637" name="Rectangle 1"/>
            <p:cNvSpPr>
              <a:spLocks noChangeArrowheads="1"/>
            </p:cNvSpPr>
            <p:nvPr/>
          </p:nvSpPr>
          <p:spPr bwMode="auto">
            <a:xfrm>
              <a:off x="624205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8" name="Rectangle 1"/>
            <p:cNvSpPr>
              <a:spLocks noChangeArrowheads="1"/>
            </p:cNvSpPr>
            <p:nvPr/>
          </p:nvSpPr>
          <p:spPr bwMode="auto">
            <a:xfrm>
              <a:off x="6975475"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9" name="Rectangle 1"/>
            <p:cNvSpPr>
              <a:spLocks noChangeArrowheads="1"/>
            </p:cNvSpPr>
            <p:nvPr/>
          </p:nvSpPr>
          <p:spPr bwMode="auto">
            <a:xfrm>
              <a:off x="5422900" y="4559300"/>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grpSp>
      <p:sp>
        <p:nvSpPr>
          <p:cNvPr id="58" name="Rectangle 1"/>
          <p:cNvSpPr>
            <a:spLocks noChangeArrowheads="1"/>
          </p:cNvSpPr>
          <p:nvPr/>
        </p:nvSpPr>
        <p:spPr bwMode="auto">
          <a:xfrm>
            <a:off x="7651750" y="2947988"/>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59" name="Rectangle 1"/>
          <p:cNvSpPr>
            <a:spLocks noChangeArrowheads="1"/>
          </p:cNvSpPr>
          <p:nvPr/>
        </p:nvSpPr>
        <p:spPr bwMode="auto">
          <a:xfrm>
            <a:off x="6242050" y="38528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61" name="Content Placeholder 2"/>
          <p:cNvSpPr txBox="1">
            <a:spLocks/>
          </p:cNvSpPr>
          <p:nvPr/>
        </p:nvSpPr>
        <p:spPr bwMode="auto">
          <a:xfrm>
            <a:off x="5686425" y="1157288"/>
            <a:ext cx="3698875" cy="485775"/>
          </a:xfrm>
          <a:prstGeom prst="rect">
            <a:avLst/>
          </a:prstGeom>
          <a:noFill/>
          <a:ln w="9525">
            <a:noFill/>
            <a:miter lim="800000"/>
            <a:headEnd/>
            <a:tailEnd/>
          </a:ln>
        </p:spPr>
        <p:txBody>
          <a:bodyPr/>
          <a:lstStyle/>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Errors with</a:t>
            </a:r>
          </a:p>
          <a:p>
            <a:pPr eaLnBrk="0" fontAlgn="base" hangingPunct="0">
              <a:spcBef>
                <a:spcPct val="20000"/>
              </a:spcBef>
              <a:spcAft>
                <a:spcPct val="0"/>
              </a:spcAft>
              <a:buClr>
                <a:srgbClr val="CC9900"/>
              </a:buClr>
              <a:buSzPct val="65000"/>
              <a:defRPr/>
            </a:pPr>
            <a:r>
              <a:rPr lang="en-US" sz="2000" kern="0" dirty="0">
                <a:solidFill>
                  <a:srgbClr val="000000"/>
                </a:solidFill>
                <a:latin typeface="Tahoma"/>
                <a:ea typeface="ＭＳ Ｐゴシック" pitchFamily="34" charset="-128"/>
                <a:cs typeface="ＭＳ Ｐゴシック" pitchFamily="-106" charset="-128"/>
              </a:rPr>
              <a:t>Periodic refresh</a:t>
            </a:r>
          </a:p>
        </p:txBody>
      </p:sp>
      <p:sp>
        <p:nvSpPr>
          <p:cNvPr id="65" name="Rectangle 1"/>
          <p:cNvSpPr>
            <a:spLocks noChangeArrowheads="1"/>
          </p:cNvSpPr>
          <p:nvPr/>
        </p:nvSpPr>
        <p:spPr bwMode="auto">
          <a:xfrm>
            <a:off x="5765800" y="47926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3" name="Rectangle 1"/>
          <p:cNvSpPr>
            <a:spLocks noChangeArrowheads="1"/>
          </p:cNvSpPr>
          <p:nvPr/>
        </p:nvSpPr>
        <p:spPr bwMode="auto">
          <a:xfrm>
            <a:off x="2616200"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FF0000"/>
                </a:solidFill>
                <a:latin typeface="Vrinda" charset="0"/>
                <a:ea typeface="ＭＳ Ｐゴシック" charset="0"/>
                <a:cs typeface="ＭＳ Ｐゴシック" charset="0"/>
              </a:rPr>
              <a:t>×</a:t>
            </a:r>
            <a:endParaRPr lang="en-US" sz="2800" smtClean="0">
              <a:solidFill>
                <a:srgbClr val="FF0000"/>
              </a:solidFill>
              <a:latin typeface="Arial" charset="0"/>
              <a:ea typeface="ＭＳ Ｐゴシック" charset="0"/>
              <a:cs typeface="ＭＳ Ｐゴシック" charset="0"/>
            </a:endParaRPr>
          </a:p>
        </p:txBody>
      </p:sp>
      <p:sp>
        <p:nvSpPr>
          <p:cNvPr id="196634" name="TextBox 56"/>
          <p:cNvSpPr txBox="1">
            <a:spLocks noChangeArrowheads="1"/>
          </p:cNvSpPr>
          <p:nvPr/>
        </p:nvSpPr>
        <p:spPr bwMode="auto">
          <a:xfrm>
            <a:off x="2908300" y="5811838"/>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Retention Error</a:t>
            </a:r>
          </a:p>
        </p:txBody>
      </p:sp>
      <p:sp>
        <p:nvSpPr>
          <p:cNvPr id="196635" name="Rectangle 1"/>
          <p:cNvSpPr>
            <a:spLocks noChangeArrowheads="1"/>
          </p:cNvSpPr>
          <p:nvPr/>
        </p:nvSpPr>
        <p:spPr bwMode="auto">
          <a:xfrm>
            <a:off x="4860925" y="5732463"/>
            <a:ext cx="4159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99"/>
                </a:solidFill>
                <a:latin typeface="Vrinda" charset="0"/>
                <a:ea typeface="ＭＳ Ｐゴシック" charset="0"/>
                <a:cs typeface="ＭＳ Ｐゴシック" charset="0"/>
              </a:rPr>
              <a:t>×</a:t>
            </a:r>
            <a:endParaRPr lang="en-US" sz="2800" smtClean="0">
              <a:solidFill>
                <a:srgbClr val="000099"/>
              </a:solidFill>
              <a:latin typeface="Arial" charset="0"/>
              <a:ea typeface="ＭＳ Ｐゴシック" charset="0"/>
              <a:cs typeface="ＭＳ Ｐゴシック" charset="0"/>
            </a:endParaRPr>
          </a:p>
        </p:txBody>
      </p:sp>
      <p:sp>
        <p:nvSpPr>
          <p:cNvPr id="196636" name="TextBox 58"/>
          <p:cNvSpPr txBox="1">
            <a:spLocks noChangeArrowheads="1"/>
          </p:cNvSpPr>
          <p:nvPr/>
        </p:nvSpPr>
        <p:spPr bwMode="auto">
          <a:xfrm>
            <a:off x="5153025" y="5824538"/>
            <a:ext cx="176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0099"/>
                </a:solidFill>
              </a:rPr>
              <a:t>Program Error</a:t>
            </a:r>
          </a:p>
        </p:txBody>
      </p:sp>
    </p:spTree>
    <p:extLst>
      <p:ext uri="{BB962C8B-B14F-4D97-AF65-F5344CB8AC3E}">
        <p14:creationId xmlns:p14="http://schemas.microsoft.com/office/powerpoint/2010/main" val="35942544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856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blinds(horizontal)">
                                      <p:cBhvr>
                                        <p:cTn id="56" dur="500"/>
                                        <p:tgtEl>
                                          <p:spTgt spid="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85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nodeType="clickEffect">
                                  <p:stCondLst>
                                    <p:cond delay="0"/>
                                  </p:stCondLst>
                                  <p:childTnLst>
                                    <p:animEffect transition="out" filter="blinds(horizontal)">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blinds(horizontal)">
                                      <p:cBhvr>
                                        <p:cTn id="75" dur="500"/>
                                        <p:tgtEl>
                                          <p:spTgt spid="5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856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blinds(horizontal)">
                                      <p:cBhvr>
                                        <p:cTn id="84" dur="500"/>
                                        <p:tgtEl>
                                          <p:spTgt spid="1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nodeType="clickEffect">
                                  <p:stCondLst>
                                    <p:cond delay="0"/>
                                  </p:stCondLst>
                                  <p:childTnLst>
                                    <p:animEffect transition="out" filter="blinds(horizontal)">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4" grpId="0" animBg="1"/>
      <p:bldP spid="108566" grpId="0" animBg="1"/>
      <p:bldP spid="108568" grpId="0" animBg="1"/>
      <p:bldP spid="58" grpId="0"/>
      <p:bldP spid="59" grpId="0"/>
      <p:bldP spid="6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p:txBody>
          <a:bodyPr/>
          <a:lstStyle/>
          <a:p>
            <a:r>
              <a:rPr lang="en-US">
                <a:latin typeface="Garamond" charset="0"/>
                <a:ea typeface="ＭＳ Ｐゴシック" charset="0"/>
                <a:cs typeface="ＭＳ Ｐゴシック" charset="0"/>
              </a:rPr>
              <a:t>FCR: Two Key Questions</a:t>
            </a:r>
          </a:p>
        </p:txBody>
      </p:sp>
      <p:sp>
        <p:nvSpPr>
          <p:cNvPr id="3" name="Content Placeholder 2"/>
          <p:cNvSpPr>
            <a:spLocks noGrp="1"/>
          </p:cNvSpPr>
          <p:nvPr>
            <p:ph idx="1"/>
          </p:nvPr>
        </p:nvSpPr>
        <p:spPr>
          <a:xfrm>
            <a:off x="228600" y="1282700"/>
            <a:ext cx="8610600" cy="4965700"/>
          </a:xfrm>
        </p:spPr>
        <p:txBody>
          <a:bodyPr/>
          <a:lstStyle/>
          <a:p>
            <a:r>
              <a:rPr lang="en-US">
                <a:latin typeface="Tahoma" charset="0"/>
                <a:ea typeface="ＭＳ Ｐゴシック" charset="0"/>
                <a:cs typeface="ＭＳ Ｐゴシック" charset="0"/>
              </a:rPr>
              <a:t>How to refresh? </a:t>
            </a:r>
          </a:p>
          <a:p>
            <a:pPr lvl="1"/>
            <a:r>
              <a:rPr lang="en-US">
                <a:solidFill>
                  <a:srgbClr val="0000FF"/>
                </a:solidFill>
                <a:latin typeface="Tahoma" charset="0"/>
                <a:ea typeface="ＭＳ Ｐゴシック" charset="0"/>
              </a:rPr>
              <a:t>Remap</a:t>
            </a:r>
            <a:r>
              <a:rPr lang="en-US">
                <a:latin typeface="Tahoma" charset="0"/>
                <a:ea typeface="ＭＳ Ｐゴシック" charset="0"/>
              </a:rPr>
              <a:t> a page to another one</a:t>
            </a:r>
          </a:p>
          <a:p>
            <a:pPr lvl="1"/>
            <a:r>
              <a:rPr lang="en-US">
                <a:solidFill>
                  <a:srgbClr val="0000FF"/>
                </a:solidFill>
                <a:latin typeface="Tahoma" charset="0"/>
                <a:ea typeface="ＭＳ Ｐゴシック" charset="0"/>
              </a:rPr>
              <a:t>Reprogram</a:t>
            </a:r>
            <a:r>
              <a:rPr lang="en-US">
                <a:latin typeface="Tahoma" charset="0"/>
                <a:ea typeface="ＭＳ Ｐゴシック" charset="0"/>
              </a:rPr>
              <a:t> a page (in-place)</a:t>
            </a:r>
          </a:p>
          <a:p>
            <a:pPr lvl="1"/>
            <a:r>
              <a:rPr lang="en-US">
                <a:solidFill>
                  <a:srgbClr val="0000FF"/>
                </a:solidFill>
                <a:latin typeface="Tahoma" charset="0"/>
                <a:ea typeface="ＭＳ Ｐゴシック" charset="0"/>
              </a:rPr>
              <a:t>Hybrid</a:t>
            </a:r>
            <a:r>
              <a:rPr lang="en-US">
                <a:latin typeface="Tahoma" charset="0"/>
                <a:ea typeface="ＭＳ Ｐゴシック" charset="0"/>
              </a:rPr>
              <a:t> of remap and reprogram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When to refresh? </a:t>
            </a:r>
          </a:p>
          <a:p>
            <a:pPr lvl="1"/>
            <a:r>
              <a:rPr lang="en-US">
                <a:solidFill>
                  <a:srgbClr val="0000FF"/>
                </a:solidFill>
                <a:latin typeface="Tahoma" charset="0"/>
                <a:ea typeface="ＭＳ Ｐゴシック" charset="0"/>
              </a:rPr>
              <a:t>Fixed period</a:t>
            </a:r>
          </a:p>
          <a:p>
            <a:pPr lvl="1"/>
            <a:r>
              <a:rPr lang="en-US">
                <a:solidFill>
                  <a:srgbClr val="0000FF"/>
                </a:solidFill>
                <a:latin typeface="Tahoma" charset="0"/>
                <a:ea typeface="ＭＳ Ｐゴシック" charset="0"/>
              </a:rPr>
              <a:t>Adapt the period </a:t>
            </a:r>
            <a:r>
              <a:rPr lang="en-US">
                <a:latin typeface="Tahoma" charset="0"/>
                <a:ea typeface="ＭＳ Ｐゴシック" charset="0"/>
              </a:rPr>
              <a:t>to retention error severity</a:t>
            </a:r>
          </a:p>
        </p:txBody>
      </p:sp>
      <p:sp>
        <p:nvSpPr>
          <p:cNvPr id="1976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EFAA6A0-751D-2C4B-BE4B-2F1D02571532}" type="slidenum">
              <a:rPr lang="en-US" sz="1600">
                <a:solidFill>
                  <a:srgbClr val="000000"/>
                </a:solidFill>
                <a:latin typeface="Garamond" charset="0"/>
              </a:rPr>
              <a:pPr eaLnBrk="1" hangingPunct="1"/>
              <a:t>139</a:t>
            </a:fld>
            <a:endParaRPr lang="en-US" sz="1600">
              <a:solidFill>
                <a:srgbClr val="000000"/>
              </a:solidFill>
              <a:latin typeface="Garamond" charset="0"/>
            </a:endParaRPr>
          </a:p>
        </p:txBody>
      </p:sp>
    </p:spTree>
    <p:extLst>
      <p:ext uri="{BB962C8B-B14F-4D97-AF65-F5344CB8AC3E}">
        <p14:creationId xmlns:p14="http://schemas.microsoft.com/office/powerpoint/2010/main" val="40081598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Requirements </a:t>
            </a:r>
            <a:r>
              <a:rPr lang="en-US" dirty="0">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620887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19865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1986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749C12-91A4-214F-B25A-2A8EFBD31BC1}" type="slidenum">
              <a:rPr lang="en-US" sz="1600">
                <a:solidFill>
                  <a:srgbClr val="000000"/>
                </a:solidFill>
                <a:latin typeface="Garamond" charset="0"/>
              </a:rPr>
              <a:pPr eaLnBrk="1" hangingPunct="1"/>
              <a:t>140</a:t>
            </a:fld>
            <a:endParaRPr lang="en-US" sz="1600">
              <a:solidFill>
                <a:srgbClr val="000000"/>
              </a:solidFill>
              <a:latin typeface="Garamond" charset="0"/>
            </a:endParaRPr>
          </a:p>
        </p:txBody>
      </p:sp>
    </p:spTree>
    <p:extLst>
      <p:ext uri="{BB962C8B-B14F-4D97-AF65-F5344CB8AC3E}">
        <p14:creationId xmlns:p14="http://schemas.microsoft.com/office/powerpoint/2010/main" val="1932232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070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07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8FF4F-26CE-1244-8EBA-A96BE6E82474}" type="slidenum">
              <a:rPr lang="en-US" sz="1600">
                <a:solidFill>
                  <a:srgbClr val="000000"/>
                </a:solidFill>
                <a:latin typeface="Garamond" charset="0"/>
              </a:rPr>
              <a:pPr eaLnBrk="1" hangingPunct="1"/>
              <a:t>141</a:t>
            </a:fld>
            <a:endParaRPr lang="en-US" sz="1600">
              <a:solidFill>
                <a:srgbClr val="000000"/>
              </a:solidFill>
              <a:latin typeface="Garamond" charset="0"/>
            </a:endParaRPr>
          </a:p>
        </p:txBody>
      </p:sp>
    </p:spTree>
    <p:extLst>
      <p:ext uri="{BB962C8B-B14F-4D97-AF65-F5344CB8AC3E}">
        <p14:creationId xmlns:p14="http://schemas.microsoft.com/office/powerpoint/2010/main" val="2491350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atin typeface="Garamond" charset="0"/>
                <a:ea typeface="ＭＳ Ｐゴシック" charset="0"/>
                <a:cs typeface="ＭＳ Ｐゴシック" charset="0"/>
              </a:rPr>
              <a:t>Remapping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remap each page to a different physical page</a:t>
            </a:r>
            <a:r>
              <a:rPr lang="en-US" dirty="0" smtClean="0"/>
              <a:t> (after correcting errors)</a:t>
            </a:r>
          </a:p>
          <a:p>
            <a:pPr lvl="1">
              <a:defRPr/>
            </a:pPr>
            <a:endParaRPr lang="en-US" sz="1000" dirty="0" smtClean="0"/>
          </a:p>
          <a:p>
            <a:pPr lvl="1">
              <a:defRPr/>
            </a:pPr>
            <a:r>
              <a:rPr lang="en-US" sz="2000" dirty="0" smtClean="0"/>
              <a:t>Also</a:t>
            </a:r>
            <a:r>
              <a:rPr lang="en-US" dirty="0" smtClean="0"/>
              <a:t> </a:t>
            </a:r>
            <a:r>
              <a:rPr lang="en-US" sz="1600" b="1" dirty="0" smtClean="0">
                <a:solidFill>
                  <a:schemeClr val="tx2">
                    <a:lumMod val="75000"/>
                  </a:schemeClr>
                </a:solidFill>
              </a:rPr>
              <a:t>[Pan et al., HPCA 2012]</a:t>
            </a:r>
          </a:p>
          <a:p>
            <a:pPr lvl="1">
              <a:defRPr/>
            </a:pPr>
            <a:r>
              <a:rPr lang="en-US" sz="2000" dirty="0" smtClean="0"/>
              <a:t>FTL already has support for</a:t>
            </a:r>
          </a:p>
          <a:p>
            <a:pPr marL="344487" lvl="1" indent="0">
              <a:buFont typeface="Wingdings" charset="0"/>
              <a:buNone/>
              <a:defRPr/>
            </a:pPr>
            <a:r>
              <a:rPr lang="en-US" sz="2000" dirty="0"/>
              <a:t> </a:t>
            </a:r>
            <a:r>
              <a:rPr lang="en-US" sz="2000" dirty="0" smtClean="0"/>
              <a:t>   changing logical </a:t>
            </a:r>
            <a:r>
              <a:rPr lang="en-US" sz="2000" dirty="0" smtClean="0">
                <a:sym typeface="Wingdings"/>
              </a:rPr>
              <a:t> physical</a:t>
            </a:r>
          </a:p>
          <a:p>
            <a:pPr marL="344487" lvl="1" indent="0">
              <a:buFont typeface="Wingdings" charset="0"/>
              <a:buNone/>
              <a:defRPr/>
            </a:pPr>
            <a:r>
              <a:rPr lang="en-US" sz="2000" dirty="0">
                <a:sym typeface="Wingdings"/>
              </a:rPr>
              <a:t> </a:t>
            </a:r>
            <a:r>
              <a:rPr lang="en-US" sz="2000" dirty="0" smtClean="0">
                <a:sym typeface="Wingdings"/>
              </a:rPr>
              <a:t>   flash block/page mappings</a:t>
            </a:r>
          </a:p>
          <a:p>
            <a:pPr lvl="1">
              <a:defRPr/>
            </a:pPr>
            <a:r>
              <a:rPr lang="en-US" sz="2000" dirty="0" err="1" smtClean="0">
                <a:sym typeface="Wingdings"/>
              </a:rPr>
              <a:t>Deallocated</a:t>
            </a:r>
            <a:r>
              <a:rPr lang="en-US" sz="2000" dirty="0" smtClean="0">
                <a:sym typeface="Wingdings"/>
              </a:rPr>
              <a:t> block is</a:t>
            </a:r>
          </a:p>
          <a:p>
            <a:pPr marL="344487" lvl="1" indent="0">
              <a:buFont typeface="Wingdings" charset="0"/>
              <a:buNone/>
              <a:defRPr/>
            </a:pPr>
            <a:r>
              <a:rPr lang="en-US" sz="2000" dirty="0">
                <a:sym typeface="Wingdings"/>
              </a:rPr>
              <a:t> </a:t>
            </a:r>
            <a:r>
              <a:rPr lang="en-US" sz="2000" dirty="0" smtClean="0">
                <a:sym typeface="Wingdings"/>
              </a:rPr>
              <a:t>   erased by garbage collector</a:t>
            </a:r>
            <a:endParaRPr lang="en-US" sz="2000" dirty="0">
              <a:sym typeface="Wingdings"/>
            </a:endParaRPr>
          </a:p>
          <a:p>
            <a:pPr marL="344487" lvl="1" indent="0">
              <a:buFont typeface="Wingdings" charset="0"/>
              <a:buNone/>
              <a:defRPr/>
            </a:pPr>
            <a:endParaRPr lang="en-US" dirty="0" smtClean="0">
              <a:sym typeface="Wingdings"/>
            </a:endParaRPr>
          </a:p>
          <a:p>
            <a:pPr>
              <a:defRPr/>
            </a:pPr>
            <a:r>
              <a:rPr lang="en-US" dirty="0" smtClean="0">
                <a:sym typeface="Wingdings"/>
              </a:rPr>
              <a:t>Problem: </a:t>
            </a:r>
            <a:r>
              <a:rPr lang="en-US" dirty="0" smtClean="0">
                <a:solidFill>
                  <a:srgbClr val="FF0000"/>
                </a:solidFill>
                <a:sym typeface="Wingdings"/>
              </a:rPr>
              <a:t>Causes additional erase operations  more </a:t>
            </a:r>
            <a:r>
              <a:rPr lang="en-US" dirty="0" err="1" smtClean="0">
                <a:solidFill>
                  <a:srgbClr val="FF0000"/>
                </a:solidFill>
                <a:sym typeface="Wingdings"/>
              </a:rPr>
              <a:t>wearout</a:t>
            </a:r>
            <a:endParaRPr lang="en-US" dirty="0" smtClean="0">
              <a:solidFill>
                <a:srgbClr val="FF0000"/>
              </a:solidFill>
              <a:sym typeface="Wingdings"/>
            </a:endParaRPr>
          </a:p>
          <a:p>
            <a:pPr lvl="1">
              <a:defRPr/>
            </a:pPr>
            <a:r>
              <a:rPr lang="en-US" dirty="0" smtClean="0">
                <a:sym typeface="Wingdings"/>
              </a:rPr>
              <a:t>Bad for read-intensive workloads (few erases really needed)</a:t>
            </a:r>
          </a:p>
          <a:p>
            <a:pPr lvl="1">
              <a:defRPr/>
            </a:pPr>
            <a:r>
              <a:rPr lang="en-US" dirty="0" smtClean="0"/>
              <a:t>Lifetime degrades for such workloads (see paper)</a:t>
            </a:r>
            <a:endParaRPr lang="en-US" dirty="0"/>
          </a:p>
        </p:txBody>
      </p:sp>
      <p:sp>
        <p:nvSpPr>
          <p:cNvPr id="2027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999AD2-74BA-5645-BA52-A63C5814F7AC}" type="slidenum">
              <a:rPr lang="en-US" sz="1600">
                <a:solidFill>
                  <a:srgbClr val="000000"/>
                </a:solidFill>
                <a:latin typeface="Garamond" charset="0"/>
              </a:rPr>
              <a:pPr eaLnBrk="1" hangingPunct="1"/>
              <a:t>142</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87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0377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00"/>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037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B92F82-5C57-1741-A413-3A116D66C935}" type="slidenum">
              <a:rPr lang="en-US" sz="1600">
                <a:solidFill>
                  <a:srgbClr val="000000"/>
                </a:solidFill>
                <a:latin typeface="Garamond" charset="0"/>
              </a:rPr>
              <a:pPr eaLnBrk="1" hangingPunct="1"/>
              <a:t>143</a:t>
            </a:fld>
            <a:endParaRPr lang="en-US" sz="1600">
              <a:solidFill>
                <a:srgbClr val="000000"/>
              </a:solidFill>
              <a:latin typeface="Garamond" charset="0"/>
            </a:endParaRPr>
          </a:p>
        </p:txBody>
      </p:sp>
    </p:spTree>
    <p:extLst>
      <p:ext uri="{BB962C8B-B14F-4D97-AF65-F5344CB8AC3E}">
        <p14:creationId xmlns:p14="http://schemas.microsoft.com/office/powerpoint/2010/main" val="1471551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Based FCR</a:t>
            </a:r>
          </a:p>
        </p:txBody>
      </p:sp>
      <p:sp>
        <p:nvSpPr>
          <p:cNvPr id="3" name="Content Placeholder 2"/>
          <p:cNvSpPr>
            <a:spLocks noGrp="1"/>
          </p:cNvSpPr>
          <p:nvPr>
            <p:ph idx="1"/>
          </p:nvPr>
        </p:nvSpPr>
        <p:spPr>
          <a:xfrm>
            <a:off x="228600" y="1206500"/>
            <a:ext cx="8915400" cy="5041900"/>
          </a:xfrm>
        </p:spPr>
        <p:txBody>
          <a:bodyPr/>
          <a:lstStyle/>
          <a:p>
            <a:pPr>
              <a:defRPr/>
            </a:pPr>
            <a:r>
              <a:rPr lang="en-US" dirty="0" smtClean="0"/>
              <a:t>Idea: </a:t>
            </a:r>
            <a:r>
              <a:rPr lang="en-US" dirty="0" smtClean="0">
                <a:solidFill>
                  <a:srgbClr val="0000FF"/>
                </a:solidFill>
              </a:rPr>
              <a:t>Periodically reprogram (in-place) each physical page </a:t>
            </a:r>
            <a:r>
              <a:rPr lang="en-US" dirty="0" smtClean="0"/>
              <a:t>(after correcting errors)</a:t>
            </a:r>
          </a:p>
          <a:p>
            <a:pPr lvl="1">
              <a:defRPr/>
            </a:pPr>
            <a:endParaRPr lang="en-US" dirty="0" smtClean="0"/>
          </a:p>
          <a:p>
            <a:pPr lvl="1">
              <a:defRPr/>
            </a:pPr>
            <a:r>
              <a:rPr lang="en-US" dirty="0" smtClean="0"/>
              <a:t>Flash programming techniques</a:t>
            </a:r>
          </a:p>
          <a:p>
            <a:pPr marL="344487" lvl="1" indent="0">
              <a:buFont typeface="Wingdings" charset="0"/>
              <a:buNone/>
              <a:defRPr/>
            </a:pPr>
            <a:r>
              <a:rPr lang="en-US" dirty="0"/>
              <a:t> </a:t>
            </a:r>
            <a:r>
              <a:rPr lang="en-US" dirty="0" smtClean="0"/>
              <a:t>   (ISPP) can correct retention </a:t>
            </a:r>
          </a:p>
          <a:p>
            <a:pPr marL="344487" lvl="1" indent="0">
              <a:buFont typeface="Wingdings" charset="0"/>
              <a:buNone/>
              <a:defRPr/>
            </a:pPr>
            <a:r>
              <a:rPr lang="en-US" dirty="0"/>
              <a:t> </a:t>
            </a:r>
            <a:r>
              <a:rPr lang="en-US" dirty="0" smtClean="0"/>
              <a:t>   errors in-place by recharging</a:t>
            </a:r>
          </a:p>
          <a:p>
            <a:pPr marL="344487" lvl="1" indent="0">
              <a:buFont typeface="Wingdings" charset="0"/>
              <a:buNone/>
              <a:defRPr/>
            </a:pPr>
            <a:r>
              <a:rPr lang="en-US" dirty="0"/>
              <a:t> </a:t>
            </a:r>
            <a:r>
              <a:rPr lang="en-US" dirty="0" smtClean="0"/>
              <a:t>   flash cells</a:t>
            </a:r>
          </a:p>
          <a:p>
            <a:pPr marL="344487" lvl="1" indent="0">
              <a:buFont typeface="Wingdings" charset="0"/>
              <a:buNone/>
              <a:defRPr/>
            </a:pPr>
            <a:endParaRPr lang="en-US" dirty="0" smtClean="0">
              <a:sym typeface="Wingdings"/>
            </a:endParaRPr>
          </a:p>
          <a:p>
            <a:pPr>
              <a:defRPr/>
            </a:pPr>
            <a:endParaRPr lang="en-US" dirty="0" smtClean="0">
              <a:sym typeface="Wingdings"/>
            </a:endParaRPr>
          </a:p>
          <a:p>
            <a:pPr>
              <a:defRPr/>
            </a:pPr>
            <a:endParaRPr lang="en-US" dirty="0">
              <a:sym typeface="Wingdings"/>
            </a:endParaRPr>
          </a:p>
          <a:p>
            <a:pPr>
              <a:defRPr/>
            </a:pPr>
            <a:r>
              <a:rPr lang="en-US" dirty="0" smtClean="0">
                <a:sym typeface="Wingdings"/>
              </a:rPr>
              <a:t>Problem: </a:t>
            </a:r>
            <a:r>
              <a:rPr lang="en-US" dirty="0" smtClean="0">
                <a:solidFill>
                  <a:srgbClr val="FF0000"/>
                </a:solidFill>
                <a:sym typeface="Wingdings"/>
              </a:rPr>
              <a:t>Program errors accumulate on the same page  may not be correctable by ECC after some time</a:t>
            </a:r>
          </a:p>
        </p:txBody>
      </p:sp>
      <p:sp>
        <p:nvSpPr>
          <p:cNvPr id="2058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70E5DA-F3F6-2B47-9578-F06E59E82195}" type="slidenum">
              <a:rPr lang="en-US" sz="1600">
                <a:solidFill>
                  <a:srgbClr val="000000"/>
                </a:solidFill>
                <a:latin typeface="Garamond" charset="0"/>
              </a:rPr>
              <a:pPr eaLnBrk="1" hangingPunct="1"/>
              <a:t>144</a:t>
            </a:fld>
            <a:endParaRPr lang="en-US" sz="1600">
              <a:solidFill>
                <a:srgbClr val="000000"/>
              </a:solidFill>
              <a:latin typeface="Garamond" charset="0"/>
            </a:endParaRPr>
          </a:p>
        </p:txBody>
      </p:sp>
      <p:pic>
        <p:nvPicPr>
          <p:cNvPr id="5"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797050"/>
            <a:ext cx="410051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Process 127"/>
          <p:cNvSpPr/>
          <p:nvPr/>
        </p:nvSpPr>
        <p:spPr>
          <a:xfrm>
            <a:off x="5067300" y="4025900"/>
            <a:ext cx="3797300" cy="698500"/>
          </a:xfrm>
          <a:prstGeom prst="flowChartProcess">
            <a:avLst/>
          </a:prstGeom>
          <a:solidFill>
            <a:sysClr val="window" lastClr="FFFFFF"/>
          </a:solidFill>
          <a:ln w="25400" cap="flat" cmpd="sng" algn="ctr">
            <a:solidFill>
              <a:srgbClr val="FF0000"/>
            </a:solidFill>
            <a:prstDash val="solid"/>
          </a:ln>
          <a:effectLst/>
        </p:spPr>
        <p:txBody>
          <a:bodyPr anchor="ctr"/>
          <a:lstStyle/>
          <a:p>
            <a:pPr algn="ctr">
              <a:defRPr/>
            </a:pPr>
            <a:r>
              <a:rPr lang="en-US" sz="2000" kern="0" dirty="0">
                <a:solidFill>
                  <a:srgbClr val="080808"/>
                </a:solidFill>
                <a:latin typeface="Calibri"/>
                <a:ea typeface="ＭＳ Ｐゴシック" charset="0"/>
                <a:cs typeface="ＭＳ Ｐゴシック" charset="0"/>
              </a:rPr>
              <a:t>Reprogram corrected data</a:t>
            </a:r>
          </a:p>
        </p:txBody>
      </p:sp>
    </p:spTree>
    <p:extLst>
      <p:ext uri="{BB962C8B-B14F-4D97-AF65-F5344CB8AC3E}">
        <p14:creationId xmlns:p14="http://schemas.microsoft.com/office/powerpoint/2010/main" val="1832101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282700"/>
            <a:ext cx="8915400" cy="48768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endParaRPr lang="en-US" dirty="0"/>
          </a:p>
          <a:p>
            <a:pPr marL="0" indent="0">
              <a:buFont typeface="Wingdings" charset="0"/>
              <a:buNone/>
              <a:defRPr/>
            </a:pPr>
            <a:endParaRPr lang="en-US" dirty="0"/>
          </a:p>
          <a:p>
            <a:pPr>
              <a:defRPr/>
            </a:pPr>
            <a:r>
              <a:rPr lang="en-US" dirty="0" smtClean="0">
                <a:solidFill>
                  <a:srgbClr val="008000"/>
                </a:solidFill>
              </a:rPr>
              <a:t>Pro: No remapping needed </a:t>
            </a:r>
            <a:r>
              <a:rPr lang="en-US" dirty="0" smtClean="0">
                <a:solidFill>
                  <a:srgbClr val="008000"/>
                </a:solidFill>
                <a:sym typeface="Wingdings"/>
              </a:rPr>
              <a:t> no additional erase operations</a:t>
            </a:r>
          </a:p>
          <a:p>
            <a:pPr>
              <a:defRPr/>
            </a:pPr>
            <a:r>
              <a:rPr lang="en-US" dirty="0" smtClean="0">
                <a:solidFill>
                  <a:srgbClr val="FF0000"/>
                </a:solidFill>
                <a:sym typeface="Wingdings"/>
              </a:rPr>
              <a:t>Con: Increases the occurrence of program errors</a:t>
            </a:r>
            <a:endParaRPr lang="en-US" dirty="0">
              <a:solidFill>
                <a:srgbClr val="FF0000"/>
              </a:solidFill>
            </a:endParaRPr>
          </a:p>
        </p:txBody>
      </p:sp>
      <p:sp>
        <p:nvSpPr>
          <p:cNvPr id="207874" name="Title 1"/>
          <p:cNvSpPr>
            <a:spLocks noGrp="1"/>
          </p:cNvSpPr>
          <p:nvPr>
            <p:ph type="title"/>
          </p:nvPr>
        </p:nvSpPr>
        <p:spPr/>
        <p:txBody>
          <a:bodyPr/>
          <a:lstStyle/>
          <a:p>
            <a:r>
              <a:rPr lang="en-US">
                <a:latin typeface="Garamond" charset="0"/>
                <a:ea typeface="ＭＳ Ｐゴシック" charset="0"/>
                <a:cs typeface="ＭＳ Ｐゴシック" charset="0"/>
              </a:rPr>
              <a:t>In-Place Reprogramming of Flash Cells</a:t>
            </a:r>
          </a:p>
        </p:txBody>
      </p:sp>
      <p:sp>
        <p:nvSpPr>
          <p:cNvPr id="2078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A1A63-8DCB-6242-840A-B1C4FC4E0001}" type="slidenum">
              <a:rPr lang="en-US" sz="1600">
                <a:solidFill>
                  <a:srgbClr val="000000"/>
                </a:solidFill>
                <a:latin typeface="Garamond" charset="0"/>
              </a:rPr>
              <a:pPr eaLnBrk="1" hangingPunct="1"/>
              <a:t>145</a:t>
            </a:fld>
            <a:endParaRPr lang="en-US" sz="1600">
              <a:solidFill>
                <a:srgbClr val="000000"/>
              </a:solidFill>
              <a:latin typeface="Garamond" charset="0"/>
            </a:endParaRPr>
          </a:p>
        </p:txBody>
      </p:sp>
      <p:pic>
        <p:nvPicPr>
          <p:cNvPr id="207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903288"/>
            <a:ext cx="6124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5"/>
          <p:cNvGrpSpPr>
            <a:grpSpLocks/>
          </p:cNvGrpSpPr>
          <p:nvPr/>
        </p:nvGrpSpPr>
        <p:grpSpPr bwMode="auto">
          <a:xfrm>
            <a:off x="47625" y="2489200"/>
            <a:ext cx="8723313" cy="1323975"/>
            <a:chOff x="47625" y="2565400"/>
            <a:chExt cx="8723313" cy="1323975"/>
          </a:xfrm>
        </p:grpSpPr>
        <p:pic>
          <p:nvPicPr>
            <p:cNvPr id="207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565400"/>
              <a:ext cx="650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4" name="TextBox 21"/>
            <p:cNvSpPr txBox="1">
              <a:spLocks noChangeArrowheads="1"/>
            </p:cNvSpPr>
            <p:nvPr/>
          </p:nvSpPr>
          <p:spPr bwMode="auto">
            <a:xfrm>
              <a:off x="47625" y="2603500"/>
              <a:ext cx="2454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Retention errors are caused by cell voltage shifting to the left</a:t>
              </a:r>
            </a:p>
            <a:p>
              <a:pPr eaLnBrk="1" fontAlgn="base" hangingPunct="1">
                <a:spcBef>
                  <a:spcPct val="0"/>
                </a:spcBef>
                <a:spcAft>
                  <a:spcPct val="0"/>
                </a:spcAft>
              </a:pPr>
              <a:endParaRPr lang="en-US" sz="1800" smtClean="0">
                <a:solidFill>
                  <a:srgbClr val="000000"/>
                </a:solidFill>
              </a:endParaRPr>
            </a:p>
          </p:txBody>
        </p:sp>
      </p:grpSp>
      <p:grpSp>
        <p:nvGrpSpPr>
          <p:cNvPr id="3" name="Group 86"/>
          <p:cNvGrpSpPr>
            <a:grpSpLocks/>
          </p:cNvGrpSpPr>
          <p:nvPr/>
        </p:nvGrpSpPr>
        <p:grpSpPr bwMode="auto">
          <a:xfrm>
            <a:off x="127000" y="3857625"/>
            <a:ext cx="8721725" cy="1289050"/>
            <a:chOff x="127000" y="3933825"/>
            <a:chExt cx="8721725" cy="1289050"/>
          </a:xfrm>
        </p:grpSpPr>
        <p:pic>
          <p:nvPicPr>
            <p:cNvPr id="2078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212" y="3937000"/>
              <a:ext cx="6513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2" name="TextBox 22"/>
            <p:cNvSpPr txBox="1">
              <a:spLocks noChangeArrowheads="1"/>
            </p:cNvSpPr>
            <p:nvPr/>
          </p:nvSpPr>
          <p:spPr bwMode="auto">
            <a:xfrm>
              <a:off x="127000" y="3933825"/>
              <a:ext cx="2498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ISPP moves cell voltage to the right; fixes retention errors</a:t>
              </a:r>
            </a:p>
            <a:p>
              <a:pPr eaLnBrk="1" fontAlgn="base" hangingPunct="1">
                <a:spcBef>
                  <a:spcPct val="0"/>
                </a:spcBef>
                <a:spcAft>
                  <a:spcPct val="0"/>
                </a:spcAft>
              </a:pPr>
              <a:endParaRPr lang="en-US" sz="1800" smtClean="0">
                <a:solidFill>
                  <a:srgbClr val="000000"/>
                </a:solidFill>
              </a:endParaRPr>
            </a:p>
          </p:txBody>
        </p:sp>
      </p:grpSp>
      <p:sp>
        <p:nvSpPr>
          <p:cNvPr id="207879" name="TextBox 42"/>
          <p:cNvSpPr txBox="1">
            <a:spLocks noChangeArrowheads="1"/>
          </p:cNvSpPr>
          <p:nvPr/>
        </p:nvSpPr>
        <p:spPr bwMode="auto">
          <a:xfrm>
            <a:off x="530225" y="1319213"/>
            <a:ext cx="240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0000"/>
                </a:solidFill>
              </a:rPr>
              <a:t>Floating Gate</a:t>
            </a:r>
          </a:p>
          <a:p>
            <a:pPr algn="ctr" eaLnBrk="1" fontAlgn="base" hangingPunct="1">
              <a:spcBef>
                <a:spcPct val="0"/>
              </a:spcBef>
              <a:spcAft>
                <a:spcPct val="0"/>
              </a:spcAft>
            </a:pPr>
            <a:r>
              <a:rPr lang="en-US" sz="1800" smtClean="0">
                <a:solidFill>
                  <a:srgbClr val="FF0000"/>
                </a:solidFill>
              </a:rPr>
              <a:t>Voltage Distribution </a:t>
            </a:r>
          </a:p>
          <a:p>
            <a:pPr algn="ctr" eaLnBrk="1" fontAlgn="base" hangingPunct="1">
              <a:spcBef>
                <a:spcPct val="0"/>
              </a:spcBef>
              <a:spcAft>
                <a:spcPct val="0"/>
              </a:spcAft>
            </a:pPr>
            <a:r>
              <a:rPr lang="en-US" sz="1800" smtClean="0">
                <a:solidFill>
                  <a:srgbClr val="FF0000"/>
                </a:solidFill>
              </a:rPr>
              <a:t>for each Stored Value</a:t>
            </a:r>
          </a:p>
        </p:txBody>
      </p:sp>
      <p:sp>
        <p:nvSpPr>
          <p:cNvPr id="207880" name="TextBox 42"/>
          <p:cNvSpPr txBox="1">
            <a:spLocks noChangeArrowheads="1"/>
          </p:cNvSpPr>
          <p:nvPr/>
        </p:nvSpPr>
        <p:spPr bwMode="auto">
          <a:xfrm>
            <a:off x="1252538" y="887413"/>
            <a:ext cx="150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p:txBody>
      </p:sp>
    </p:spTree>
    <p:extLst>
      <p:ext uri="{BB962C8B-B14F-4D97-AF65-F5344CB8AC3E}">
        <p14:creationId xmlns:p14="http://schemas.microsoft.com/office/powerpoint/2010/main" val="28022158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atin typeface="Garamond" charset="0"/>
                <a:ea typeface="ＭＳ Ｐゴシック" charset="0"/>
                <a:cs typeface="ＭＳ Ｐゴシック" charset="0"/>
              </a:rPr>
              <a:t>Program Errors in Flash Memory</a:t>
            </a:r>
          </a:p>
        </p:txBody>
      </p:sp>
      <p:sp>
        <p:nvSpPr>
          <p:cNvPr id="3" name="Content Placeholder 2"/>
          <p:cNvSpPr>
            <a:spLocks noGrp="1"/>
          </p:cNvSpPr>
          <p:nvPr>
            <p:ph idx="1"/>
          </p:nvPr>
        </p:nvSpPr>
        <p:spPr>
          <a:xfrm>
            <a:off x="228600" y="1181100"/>
            <a:ext cx="8610600" cy="5067300"/>
          </a:xfrm>
        </p:spPr>
        <p:txBody>
          <a:bodyPr/>
          <a:lstStyle/>
          <a:p>
            <a:pPr>
              <a:defRPr/>
            </a:pPr>
            <a:r>
              <a:rPr lang="en-US" dirty="0" smtClean="0"/>
              <a:t>When a cell is being programmed, </a:t>
            </a:r>
            <a:r>
              <a:rPr lang="en-US" dirty="0" smtClean="0">
                <a:solidFill>
                  <a:srgbClr val="FF0000"/>
                </a:solidFill>
              </a:rPr>
              <a:t>voltage level of a neighboring cell changes</a:t>
            </a:r>
            <a:r>
              <a:rPr lang="en-US" dirty="0" smtClean="0"/>
              <a:t> (unintentionally) due to parasitic capacitance coupling </a:t>
            </a:r>
          </a:p>
          <a:p>
            <a:pPr marL="0" indent="0">
              <a:buFont typeface="Wingdings" charset="0"/>
              <a:buNone/>
              <a:defRPr/>
            </a:pPr>
            <a:r>
              <a:rPr lang="en-US" dirty="0">
                <a:sym typeface="Wingdings"/>
              </a:rPr>
              <a:t> </a:t>
            </a:r>
            <a:r>
              <a:rPr lang="en-US" dirty="0" smtClean="0">
                <a:sym typeface="Wingdings"/>
              </a:rPr>
              <a:t>   </a:t>
            </a:r>
            <a:r>
              <a:rPr lang="en-US" dirty="0" smtClean="0">
                <a:solidFill>
                  <a:srgbClr val="FF0000"/>
                </a:solidFill>
                <a:sym typeface="Wingdings"/>
              </a:rPr>
              <a:t>can change the data value stored</a:t>
            </a:r>
            <a:endParaRPr lang="en-US" dirty="0" smtClean="0">
              <a:solidFill>
                <a:srgbClr val="FF0000"/>
              </a:solidFill>
            </a:endParaRPr>
          </a:p>
          <a:p>
            <a:pPr>
              <a:defRPr/>
            </a:pPr>
            <a:endParaRPr lang="en-US" dirty="0" smtClean="0"/>
          </a:p>
          <a:p>
            <a:pPr>
              <a:defRPr/>
            </a:pPr>
            <a:r>
              <a:rPr lang="en-US" dirty="0" smtClean="0"/>
              <a:t>Also called program interference error</a:t>
            </a:r>
          </a:p>
          <a:p>
            <a:pPr>
              <a:defRPr/>
            </a:pPr>
            <a:endParaRPr lang="en-US" dirty="0"/>
          </a:p>
          <a:p>
            <a:pPr>
              <a:defRPr/>
            </a:pPr>
            <a:r>
              <a:rPr lang="en-US" dirty="0" smtClean="0">
                <a:latin typeface="Tahoma" charset="0"/>
                <a:ea typeface="ＭＳ Ｐゴシック" charset="0"/>
                <a:cs typeface="ＭＳ Ｐゴシック" charset="0"/>
              </a:rPr>
              <a:t>Program interference causes neighboring cell voltage to shift to the right</a:t>
            </a:r>
          </a:p>
          <a:p>
            <a:pPr>
              <a:defRPr/>
            </a:pPr>
            <a:endParaRPr lang="en-US" dirty="0"/>
          </a:p>
        </p:txBody>
      </p:sp>
      <p:sp>
        <p:nvSpPr>
          <p:cNvPr id="2088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3D0D6-9499-3444-92D7-47E392ED2757}" type="slidenum">
              <a:rPr lang="en-US" sz="1600">
                <a:solidFill>
                  <a:srgbClr val="000000"/>
                </a:solidFill>
                <a:latin typeface="Garamond" charset="0"/>
              </a:rPr>
              <a:pPr eaLnBrk="1" hangingPunct="1"/>
              <a:t>146</a:t>
            </a:fld>
            <a:endParaRPr lang="en-US" sz="1600">
              <a:solidFill>
                <a:srgbClr val="000000"/>
              </a:solidFill>
              <a:latin typeface="Garamond" charset="0"/>
            </a:endParaRPr>
          </a:p>
        </p:txBody>
      </p:sp>
    </p:spTree>
    <p:extLst>
      <p:ext uri="{BB962C8B-B14F-4D97-AF65-F5344CB8AC3E}">
        <p14:creationId xmlns:p14="http://schemas.microsoft.com/office/powerpoint/2010/main" val="1315677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Garamond" charset="0"/>
                <a:ea typeface="ＭＳ Ｐゴシック" charset="0"/>
                <a:cs typeface="ＭＳ Ｐゴシック" charset="0"/>
              </a:rPr>
              <a:t>Problem with In-Place Reprogramming</a:t>
            </a:r>
          </a:p>
        </p:txBody>
      </p:sp>
      <p:sp>
        <p:nvSpPr>
          <p:cNvPr id="209922" name="Content Placeholder 2"/>
          <p:cNvSpPr>
            <a:spLocks noGrp="1"/>
          </p:cNvSpPr>
          <p:nvPr>
            <p:ph idx="1"/>
          </p:nvPr>
        </p:nvSpPr>
        <p:spPr>
          <a:xfrm>
            <a:off x="228600" y="931863"/>
            <a:ext cx="8610600" cy="5230812"/>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a:p>
            <a:endParaRPr lang="en-US" sz="1200">
              <a:latin typeface="Tahoma" charset="0"/>
              <a:ea typeface="ＭＳ Ｐゴシック" charset="0"/>
              <a:cs typeface="ＭＳ Ｐゴシック" charset="0"/>
            </a:endParaRPr>
          </a:p>
        </p:txBody>
      </p:sp>
      <p:sp>
        <p:nvSpPr>
          <p:cNvPr id="2099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587CCB-DEDE-4D49-B1FB-167A573C727A}" type="slidenum">
              <a:rPr lang="en-US" sz="1600">
                <a:solidFill>
                  <a:srgbClr val="000000"/>
                </a:solidFill>
                <a:latin typeface="Garamond" charset="0"/>
              </a:rPr>
              <a:pPr eaLnBrk="1" hangingPunct="1"/>
              <a:t>147</a:t>
            </a:fld>
            <a:endParaRPr lang="en-US" sz="1600">
              <a:solidFill>
                <a:srgbClr val="000000"/>
              </a:solidFill>
              <a:latin typeface="Garamond" charset="0"/>
            </a:endParaRPr>
          </a:p>
        </p:txBody>
      </p:sp>
      <p:cxnSp>
        <p:nvCxnSpPr>
          <p:cNvPr id="209924" name="Straight Connector 27"/>
          <p:cNvCxnSpPr>
            <a:cxnSpLocks noChangeShapeType="1"/>
          </p:cNvCxnSpPr>
          <p:nvPr/>
        </p:nvCxnSpPr>
        <p:spPr bwMode="auto">
          <a:xfrm>
            <a:off x="1644650" y="2822575"/>
            <a:ext cx="574198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2" name="Group 47"/>
          <p:cNvGrpSpPr>
            <a:grpSpLocks/>
          </p:cNvGrpSpPr>
          <p:nvPr/>
        </p:nvGrpSpPr>
        <p:grpSpPr bwMode="auto">
          <a:xfrm>
            <a:off x="1636713" y="1646238"/>
            <a:ext cx="942975" cy="1165225"/>
            <a:chOff x="1674352" y="2455157"/>
            <a:chExt cx="942904" cy="1165704"/>
          </a:xfrm>
        </p:grpSpPr>
        <p:pic>
          <p:nvPicPr>
            <p:cNvPr id="2100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352"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8" name="TextBox 31"/>
            <p:cNvSpPr txBox="1">
              <a:spLocks noChangeArrowheads="1"/>
            </p:cNvSpPr>
            <p:nvPr/>
          </p:nvSpPr>
          <p:spPr bwMode="auto">
            <a:xfrm>
              <a:off x="1889791" y="2877006"/>
              <a:ext cx="504844"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11</a:t>
              </a:r>
            </a:p>
          </p:txBody>
        </p:sp>
      </p:grpSp>
      <p:grpSp>
        <p:nvGrpSpPr>
          <p:cNvPr id="3" name="Group 48"/>
          <p:cNvGrpSpPr>
            <a:grpSpLocks/>
          </p:cNvGrpSpPr>
          <p:nvPr/>
        </p:nvGrpSpPr>
        <p:grpSpPr bwMode="auto">
          <a:xfrm>
            <a:off x="3081338" y="1646238"/>
            <a:ext cx="942975" cy="1165225"/>
            <a:chOff x="3118995" y="2455157"/>
            <a:chExt cx="942904" cy="1165704"/>
          </a:xfrm>
        </p:grpSpPr>
        <p:pic>
          <p:nvPicPr>
            <p:cNvPr id="210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995"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6" name="TextBox 32"/>
            <p:cNvSpPr txBox="1">
              <a:spLocks noChangeArrowheads="1"/>
            </p:cNvSpPr>
            <p:nvPr/>
          </p:nvSpPr>
          <p:spPr bwMode="auto">
            <a:xfrm>
              <a:off x="3322242" y="2870909"/>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10</a:t>
              </a:r>
            </a:p>
          </p:txBody>
        </p:sp>
      </p:grpSp>
      <p:grpSp>
        <p:nvGrpSpPr>
          <p:cNvPr id="4" name="Group 49"/>
          <p:cNvGrpSpPr>
            <a:grpSpLocks/>
          </p:cNvGrpSpPr>
          <p:nvPr/>
        </p:nvGrpSpPr>
        <p:grpSpPr bwMode="auto">
          <a:xfrm>
            <a:off x="4506913" y="1646238"/>
            <a:ext cx="942975" cy="1165225"/>
            <a:chOff x="4545351" y="2455157"/>
            <a:chExt cx="942904" cy="1165704"/>
          </a:xfrm>
        </p:grpSpPr>
        <p:pic>
          <p:nvPicPr>
            <p:cNvPr id="2100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351" y="2455157"/>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4" name="TextBox 33"/>
            <p:cNvSpPr txBox="1">
              <a:spLocks noChangeArrowheads="1"/>
            </p:cNvSpPr>
            <p:nvPr/>
          </p:nvSpPr>
          <p:spPr bwMode="auto">
            <a:xfrm>
              <a:off x="4748599" y="2883104"/>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01</a:t>
              </a:r>
            </a:p>
          </p:txBody>
        </p:sp>
      </p:grpSp>
      <p:grpSp>
        <p:nvGrpSpPr>
          <p:cNvPr id="5" name="Group 50"/>
          <p:cNvGrpSpPr>
            <a:grpSpLocks/>
          </p:cNvGrpSpPr>
          <p:nvPr/>
        </p:nvGrpSpPr>
        <p:grpSpPr bwMode="auto">
          <a:xfrm>
            <a:off x="5921375" y="1641475"/>
            <a:ext cx="942975" cy="1165225"/>
            <a:chOff x="5959516" y="2451379"/>
            <a:chExt cx="942904" cy="1165704"/>
          </a:xfrm>
        </p:grpSpPr>
        <p:pic>
          <p:nvPicPr>
            <p:cNvPr id="2100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516" y="2451379"/>
              <a:ext cx="942904" cy="116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072" name="TextBox 34"/>
            <p:cNvSpPr txBox="1">
              <a:spLocks noChangeArrowheads="1"/>
            </p:cNvSpPr>
            <p:nvPr/>
          </p:nvSpPr>
          <p:spPr bwMode="auto">
            <a:xfrm>
              <a:off x="6174955" y="2885423"/>
              <a:ext cx="527669" cy="46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0000"/>
                  </a:solidFill>
                </a:rPr>
                <a:t>00</a:t>
              </a:r>
            </a:p>
          </p:txBody>
        </p:sp>
      </p:grpSp>
      <p:sp>
        <p:nvSpPr>
          <p:cNvPr id="209929" name="TextBox 35"/>
          <p:cNvSpPr txBox="1">
            <a:spLocks noChangeArrowheads="1"/>
          </p:cNvSpPr>
          <p:nvPr/>
        </p:nvSpPr>
        <p:spPr bwMode="auto">
          <a:xfrm>
            <a:off x="7218363" y="2411413"/>
            <a:ext cx="446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VT</a:t>
            </a:r>
          </a:p>
        </p:txBody>
      </p:sp>
      <p:cxnSp>
        <p:nvCxnSpPr>
          <p:cNvPr id="209930" name="Straight Connector 37"/>
          <p:cNvCxnSpPr>
            <a:cxnSpLocks noChangeShapeType="1"/>
          </p:cNvCxnSpPr>
          <p:nvPr/>
        </p:nvCxnSpPr>
        <p:spPr bwMode="auto">
          <a:xfrm rot="5400000" flipH="1" flipV="1">
            <a:off x="2167731" y="2155032"/>
            <a:ext cx="1293813"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1" name="Straight Connector 38"/>
          <p:cNvCxnSpPr>
            <a:cxnSpLocks noChangeShapeType="1"/>
          </p:cNvCxnSpPr>
          <p:nvPr/>
        </p:nvCxnSpPr>
        <p:spPr bwMode="auto">
          <a:xfrm rot="5400000" flipH="1" flipV="1">
            <a:off x="3613150"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cxnSp>
        <p:nvCxnSpPr>
          <p:cNvPr id="209932" name="Straight Connector 39"/>
          <p:cNvCxnSpPr>
            <a:cxnSpLocks noChangeShapeType="1"/>
          </p:cNvCxnSpPr>
          <p:nvPr/>
        </p:nvCxnSpPr>
        <p:spPr bwMode="auto">
          <a:xfrm rot="5400000" flipH="1" flipV="1">
            <a:off x="5040312" y="2149476"/>
            <a:ext cx="1292225"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cxnSp>
      <p:sp>
        <p:nvSpPr>
          <p:cNvPr id="209933" name="TextBox 40"/>
          <p:cNvSpPr txBox="1">
            <a:spLocks noChangeArrowheads="1"/>
          </p:cNvSpPr>
          <p:nvPr/>
        </p:nvSpPr>
        <p:spPr bwMode="auto">
          <a:xfrm>
            <a:off x="2181225" y="1427163"/>
            <a:ext cx="706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REF1</a:t>
            </a:r>
          </a:p>
        </p:txBody>
      </p:sp>
      <p:sp>
        <p:nvSpPr>
          <p:cNvPr id="209934" name="TextBox 41"/>
          <p:cNvSpPr txBox="1">
            <a:spLocks noChangeArrowheads="1"/>
          </p:cNvSpPr>
          <p:nvPr/>
        </p:nvSpPr>
        <p:spPr bwMode="auto">
          <a:xfrm>
            <a:off x="3609975" y="1443038"/>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REF2</a:t>
            </a:r>
          </a:p>
        </p:txBody>
      </p:sp>
      <p:sp>
        <p:nvSpPr>
          <p:cNvPr id="209935" name="TextBox 42"/>
          <p:cNvSpPr txBox="1">
            <a:spLocks noChangeArrowheads="1"/>
          </p:cNvSpPr>
          <p:nvPr/>
        </p:nvSpPr>
        <p:spPr bwMode="auto">
          <a:xfrm>
            <a:off x="5040313" y="1443038"/>
            <a:ext cx="706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REF3</a:t>
            </a:r>
          </a:p>
        </p:txBody>
      </p:sp>
      <p:grpSp>
        <p:nvGrpSpPr>
          <p:cNvPr id="209936" name="Group 26"/>
          <p:cNvGrpSpPr>
            <a:grpSpLocks/>
          </p:cNvGrpSpPr>
          <p:nvPr/>
        </p:nvGrpSpPr>
        <p:grpSpPr bwMode="auto">
          <a:xfrm>
            <a:off x="5849938" y="1200150"/>
            <a:ext cx="904875" cy="247650"/>
            <a:chOff x="5815013" y="1390650"/>
            <a:chExt cx="904875" cy="247650"/>
          </a:xfrm>
        </p:grpSpPr>
        <p:pic>
          <p:nvPicPr>
            <p:cNvPr id="2100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763"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688" y="13906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9937" name="Rectangle 31"/>
          <p:cNvSpPr>
            <a:spLocks noChangeArrowheads="1"/>
          </p:cNvSpPr>
          <p:nvPr/>
        </p:nvSpPr>
        <p:spPr bwMode="auto">
          <a:xfrm>
            <a:off x="57880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81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46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4413" y="118110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288" y="1200150"/>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3" name="Rectangle 37"/>
          <p:cNvSpPr>
            <a:spLocks noChangeArrowheads="1"/>
          </p:cNvSpPr>
          <p:nvPr/>
        </p:nvSpPr>
        <p:spPr bwMode="auto">
          <a:xfrm>
            <a:off x="4340225"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2099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763" y="1190625"/>
            <a:ext cx="2381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45" name="Rectangle 39"/>
          <p:cNvSpPr>
            <a:spLocks noChangeArrowheads="1"/>
          </p:cNvSpPr>
          <p:nvPr/>
        </p:nvSpPr>
        <p:spPr bwMode="auto">
          <a:xfrm>
            <a:off x="28829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6" name="Rectangle 40"/>
          <p:cNvSpPr>
            <a:spLocks noChangeArrowheads="1"/>
          </p:cNvSpPr>
          <p:nvPr/>
        </p:nvSpPr>
        <p:spPr bwMode="auto">
          <a:xfrm>
            <a:off x="1473200" y="1152525"/>
            <a:ext cx="1257300" cy="31432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7" name="TextBox 42"/>
          <p:cNvSpPr txBox="1">
            <a:spLocks noChangeArrowheads="1"/>
          </p:cNvSpPr>
          <p:nvPr/>
        </p:nvSpPr>
        <p:spPr bwMode="auto">
          <a:xfrm>
            <a:off x="490538" y="1027113"/>
            <a:ext cx="823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Floating</a:t>
            </a:r>
          </a:p>
          <a:p>
            <a:pPr algn="ctr" eaLnBrk="1" fontAlgn="base" hangingPunct="1">
              <a:spcBef>
                <a:spcPct val="0"/>
              </a:spcBef>
              <a:spcAft>
                <a:spcPct val="0"/>
              </a:spcAft>
            </a:pPr>
            <a:r>
              <a:rPr lang="en-US" sz="1400" smtClean="0">
                <a:solidFill>
                  <a:srgbClr val="000000"/>
                </a:solidFill>
              </a:rPr>
              <a:t>Gate</a:t>
            </a:r>
          </a:p>
        </p:txBody>
      </p:sp>
      <p:sp>
        <p:nvSpPr>
          <p:cNvPr id="209948" name="Right Arrow 45"/>
          <p:cNvSpPr>
            <a:spLocks noChangeArrowheads="1"/>
          </p:cNvSpPr>
          <p:nvPr/>
        </p:nvSpPr>
        <p:spPr bwMode="auto">
          <a:xfrm>
            <a:off x="7673975" y="1123950"/>
            <a:ext cx="977900" cy="333375"/>
          </a:xfrm>
          <a:prstGeom prst="rightArrow">
            <a:avLst>
              <a:gd name="adj1" fmla="val 50000"/>
              <a:gd name="adj2" fmla="val 50043"/>
            </a:avLst>
          </a:prstGeom>
          <a:solidFill>
            <a:srgbClr val="FF0000"/>
          </a:solidFill>
          <a:ln w="9525">
            <a:solidFill>
              <a:schemeClr val="tx1"/>
            </a:solidFill>
            <a:round/>
            <a:headEnd/>
            <a:tailEnd/>
          </a:ln>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49" name="TextBox 60"/>
          <p:cNvSpPr txBox="1">
            <a:spLocks noChangeArrowheads="1"/>
          </p:cNvSpPr>
          <p:nvPr/>
        </p:nvSpPr>
        <p:spPr bwMode="auto">
          <a:xfrm>
            <a:off x="7346950" y="1463675"/>
            <a:ext cx="1608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Additional </a:t>
            </a:r>
          </a:p>
          <a:p>
            <a:pPr algn="ctr" eaLnBrk="1" fontAlgn="base" hangingPunct="1">
              <a:spcBef>
                <a:spcPct val="0"/>
              </a:spcBef>
              <a:spcAft>
                <a:spcPct val="0"/>
              </a:spcAft>
            </a:pPr>
            <a:r>
              <a:rPr lang="en-US" sz="1400" smtClean="0">
                <a:solidFill>
                  <a:srgbClr val="000000"/>
                </a:solidFill>
              </a:rPr>
              <a:t>Electrons Injected</a:t>
            </a:r>
          </a:p>
        </p:txBody>
      </p:sp>
      <p:grpSp>
        <p:nvGrpSpPr>
          <p:cNvPr id="8" name="Group 46"/>
          <p:cNvGrpSpPr>
            <a:grpSpLocks/>
          </p:cNvGrpSpPr>
          <p:nvPr/>
        </p:nvGrpSpPr>
        <p:grpSpPr bwMode="auto">
          <a:xfrm>
            <a:off x="317500" y="3457575"/>
            <a:ext cx="7005638" cy="536575"/>
            <a:chOff x="717550" y="3781425"/>
            <a:chExt cx="7005638" cy="535920"/>
          </a:xfrm>
        </p:grpSpPr>
        <p:sp>
          <p:nvSpPr>
            <p:cNvPr id="210043" name="TextBox 40"/>
            <p:cNvSpPr txBox="1">
              <a:spLocks noChangeArrowheads="1"/>
            </p:cNvSpPr>
            <p:nvPr/>
          </p:nvSpPr>
          <p:spPr bwMode="auto">
            <a:xfrm>
              <a:off x="2582863" y="3781425"/>
              <a:ext cx="41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44" name="TextBox 41"/>
            <p:cNvSpPr txBox="1">
              <a:spLocks noChangeArrowheads="1"/>
            </p:cNvSpPr>
            <p:nvPr/>
          </p:nvSpPr>
          <p:spPr bwMode="auto">
            <a:xfrm>
              <a:off x="7307263" y="3787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45" name="Group 45"/>
            <p:cNvGrpSpPr>
              <a:grpSpLocks/>
            </p:cNvGrpSpPr>
            <p:nvPr/>
          </p:nvGrpSpPr>
          <p:grpSpPr bwMode="auto">
            <a:xfrm>
              <a:off x="3711575" y="3811588"/>
              <a:ext cx="573088" cy="427037"/>
              <a:chOff x="2145792" y="4023360"/>
              <a:chExt cx="573024" cy="426720"/>
            </a:xfrm>
          </p:grpSpPr>
          <p:sp>
            <p:nvSpPr>
              <p:cNvPr id="210065" name="Rectangle 13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6" name="TextBox 138"/>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46" name="Group 46"/>
            <p:cNvGrpSpPr>
              <a:grpSpLocks/>
            </p:cNvGrpSpPr>
            <p:nvPr/>
          </p:nvGrpSpPr>
          <p:grpSpPr bwMode="auto">
            <a:xfrm>
              <a:off x="4284663" y="3811588"/>
              <a:ext cx="573087" cy="427037"/>
              <a:chOff x="2145792" y="4023360"/>
              <a:chExt cx="573024" cy="426720"/>
            </a:xfrm>
          </p:grpSpPr>
          <p:sp>
            <p:nvSpPr>
              <p:cNvPr id="210063" name="Rectangle 4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4" name="TextBox 4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47" name="Group 49"/>
            <p:cNvGrpSpPr>
              <a:grpSpLocks/>
            </p:cNvGrpSpPr>
            <p:nvPr/>
          </p:nvGrpSpPr>
          <p:grpSpPr bwMode="auto">
            <a:xfrm>
              <a:off x="4859338" y="3811588"/>
              <a:ext cx="573087" cy="427037"/>
              <a:chOff x="2145792" y="4023360"/>
              <a:chExt cx="573024" cy="426720"/>
            </a:xfrm>
          </p:grpSpPr>
          <p:sp>
            <p:nvSpPr>
              <p:cNvPr id="210061" name="Rectangle 5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2" name="TextBox 51"/>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48" name="Group 52"/>
            <p:cNvGrpSpPr>
              <a:grpSpLocks/>
            </p:cNvGrpSpPr>
            <p:nvPr/>
          </p:nvGrpSpPr>
          <p:grpSpPr bwMode="auto">
            <a:xfrm>
              <a:off x="5424488" y="3811588"/>
              <a:ext cx="573087" cy="427037"/>
              <a:chOff x="2145792" y="4023360"/>
              <a:chExt cx="573024" cy="426720"/>
            </a:xfrm>
          </p:grpSpPr>
          <p:sp>
            <p:nvSpPr>
              <p:cNvPr id="210059" name="Rectangle 13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60" name="TextBox 13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49" name="Group 55"/>
            <p:cNvGrpSpPr>
              <a:grpSpLocks/>
            </p:cNvGrpSpPr>
            <p:nvPr/>
          </p:nvGrpSpPr>
          <p:grpSpPr bwMode="auto">
            <a:xfrm>
              <a:off x="5997575" y="3811588"/>
              <a:ext cx="573088" cy="427037"/>
              <a:chOff x="2145792" y="4023360"/>
              <a:chExt cx="573024" cy="426720"/>
            </a:xfrm>
          </p:grpSpPr>
          <p:sp>
            <p:nvSpPr>
              <p:cNvPr id="210057" name="Rectangle 12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8" name="TextBox 130"/>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50" name="Group 58"/>
            <p:cNvGrpSpPr>
              <a:grpSpLocks/>
            </p:cNvGrpSpPr>
            <p:nvPr/>
          </p:nvGrpSpPr>
          <p:grpSpPr bwMode="auto">
            <a:xfrm>
              <a:off x="6567488" y="3811588"/>
              <a:ext cx="573087" cy="427037"/>
              <a:chOff x="2145792" y="4023360"/>
              <a:chExt cx="573024" cy="426720"/>
            </a:xfrm>
          </p:grpSpPr>
          <p:sp>
            <p:nvSpPr>
              <p:cNvPr id="210055" name="Rectangle 12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6" name="TextBox 12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51" name="Group 63"/>
            <p:cNvGrpSpPr>
              <a:grpSpLocks/>
            </p:cNvGrpSpPr>
            <p:nvPr/>
          </p:nvGrpSpPr>
          <p:grpSpPr bwMode="auto">
            <a:xfrm>
              <a:off x="3136900" y="3811588"/>
              <a:ext cx="573088" cy="427037"/>
              <a:chOff x="2145792" y="4023360"/>
              <a:chExt cx="573024" cy="426720"/>
            </a:xfrm>
          </p:grpSpPr>
          <p:sp>
            <p:nvSpPr>
              <p:cNvPr id="210053" name="Rectangle 12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54" name="TextBox 12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52" name="TextBox 49"/>
            <p:cNvSpPr txBox="1">
              <a:spLocks noChangeArrowheads="1"/>
            </p:cNvSpPr>
            <p:nvPr/>
          </p:nvSpPr>
          <p:spPr bwMode="auto">
            <a:xfrm>
              <a:off x="717550" y="3794125"/>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Original data </a:t>
              </a:r>
            </a:p>
            <a:p>
              <a:pPr algn="ctr" eaLnBrk="1" fontAlgn="base" hangingPunct="1">
                <a:spcBef>
                  <a:spcPct val="0"/>
                </a:spcBef>
                <a:spcAft>
                  <a:spcPct val="0"/>
                </a:spcAft>
              </a:pPr>
              <a:r>
                <a:rPr lang="en-US" sz="1400" smtClean="0">
                  <a:solidFill>
                    <a:srgbClr val="000000"/>
                  </a:solidFill>
                </a:rPr>
                <a:t>to be programmed</a:t>
              </a:r>
            </a:p>
          </p:txBody>
        </p:sp>
      </p:grpSp>
      <p:grpSp>
        <p:nvGrpSpPr>
          <p:cNvPr id="50" name="Group 71"/>
          <p:cNvGrpSpPr>
            <a:grpSpLocks/>
          </p:cNvGrpSpPr>
          <p:nvPr/>
        </p:nvGrpSpPr>
        <p:grpSpPr bwMode="auto">
          <a:xfrm>
            <a:off x="334963" y="4046538"/>
            <a:ext cx="6992937" cy="536575"/>
            <a:chOff x="735013" y="4494213"/>
            <a:chExt cx="6992937" cy="535920"/>
          </a:xfrm>
        </p:grpSpPr>
        <p:sp>
          <p:nvSpPr>
            <p:cNvPr id="210019" name="TextBox 50"/>
            <p:cNvSpPr txBox="1">
              <a:spLocks noChangeArrowheads="1"/>
            </p:cNvSpPr>
            <p:nvPr/>
          </p:nvSpPr>
          <p:spPr bwMode="auto">
            <a:xfrm>
              <a:off x="2589213" y="449421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10020" name="TextBox 51"/>
            <p:cNvSpPr txBox="1">
              <a:spLocks noChangeArrowheads="1"/>
            </p:cNvSpPr>
            <p:nvPr/>
          </p:nvSpPr>
          <p:spPr bwMode="auto">
            <a:xfrm>
              <a:off x="7313613" y="4500563"/>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grpSp>
          <p:nvGrpSpPr>
            <p:cNvPr id="210021" name="Group 45"/>
            <p:cNvGrpSpPr>
              <a:grpSpLocks/>
            </p:cNvGrpSpPr>
            <p:nvPr/>
          </p:nvGrpSpPr>
          <p:grpSpPr bwMode="auto">
            <a:xfrm>
              <a:off x="3716338" y="4519613"/>
              <a:ext cx="573087" cy="425450"/>
              <a:chOff x="2145792" y="4023360"/>
              <a:chExt cx="573024" cy="426720"/>
            </a:xfrm>
          </p:grpSpPr>
          <p:sp>
            <p:nvSpPr>
              <p:cNvPr id="210041" name="Rectangle 12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2" name="TextBox 12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10022" name="Group 46"/>
            <p:cNvGrpSpPr>
              <a:grpSpLocks/>
            </p:cNvGrpSpPr>
            <p:nvPr/>
          </p:nvGrpSpPr>
          <p:grpSpPr bwMode="auto">
            <a:xfrm>
              <a:off x="4284663" y="4519613"/>
              <a:ext cx="573087" cy="425450"/>
              <a:chOff x="2145792" y="4023360"/>
              <a:chExt cx="573024" cy="426720"/>
            </a:xfrm>
          </p:grpSpPr>
          <p:sp>
            <p:nvSpPr>
              <p:cNvPr id="210039" name="Rectangle 12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40" name="TextBox 12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10023" name="Group 49"/>
            <p:cNvGrpSpPr>
              <a:grpSpLocks/>
            </p:cNvGrpSpPr>
            <p:nvPr/>
          </p:nvGrpSpPr>
          <p:grpSpPr bwMode="auto">
            <a:xfrm>
              <a:off x="4857750" y="4519613"/>
              <a:ext cx="573088" cy="425450"/>
              <a:chOff x="2145792" y="4023360"/>
              <a:chExt cx="573024" cy="426720"/>
            </a:xfrm>
          </p:grpSpPr>
          <p:sp>
            <p:nvSpPr>
              <p:cNvPr id="210037" name="Rectangle 11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8" name="TextBox 12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4" name="Group 52"/>
            <p:cNvGrpSpPr>
              <a:grpSpLocks/>
            </p:cNvGrpSpPr>
            <p:nvPr/>
          </p:nvGrpSpPr>
          <p:grpSpPr bwMode="auto">
            <a:xfrm>
              <a:off x="5427663" y="4519613"/>
              <a:ext cx="573087" cy="425450"/>
              <a:chOff x="2145792" y="4023360"/>
              <a:chExt cx="573024" cy="426720"/>
            </a:xfrm>
          </p:grpSpPr>
          <p:sp>
            <p:nvSpPr>
              <p:cNvPr id="210035" name="Rectangle 11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6" name="TextBox 11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10025" name="Group 55"/>
            <p:cNvGrpSpPr>
              <a:grpSpLocks/>
            </p:cNvGrpSpPr>
            <p:nvPr/>
          </p:nvGrpSpPr>
          <p:grpSpPr bwMode="auto">
            <a:xfrm>
              <a:off x="6000750" y="4519613"/>
              <a:ext cx="573088" cy="425450"/>
              <a:chOff x="2145792" y="4023360"/>
              <a:chExt cx="573024" cy="426720"/>
            </a:xfrm>
          </p:grpSpPr>
          <p:sp>
            <p:nvSpPr>
              <p:cNvPr id="210033" name="Rectangle 11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4" name="TextBox 116"/>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26" name="Group 58"/>
            <p:cNvGrpSpPr>
              <a:grpSpLocks/>
            </p:cNvGrpSpPr>
            <p:nvPr/>
          </p:nvGrpSpPr>
          <p:grpSpPr bwMode="auto">
            <a:xfrm>
              <a:off x="6573838" y="4519613"/>
              <a:ext cx="573087" cy="425450"/>
              <a:chOff x="2145792" y="4023360"/>
              <a:chExt cx="573024" cy="426720"/>
            </a:xfrm>
          </p:grpSpPr>
          <p:sp>
            <p:nvSpPr>
              <p:cNvPr id="210031" name="Rectangle 11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2" name="TextBox 114"/>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27" name="Group 63"/>
            <p:cNvGrpSpPr>
              <a:grpSpLocks/>
            </p:cNvGrpSpPr>
            <p:nvPr/>
          </p:nvGrpSpPr>
          <p:grpSpPr bwMode="auto">
            <a:xfrm>
              <a:off x="3143250" y="4519613"/>
              <a:ext cx="573088" cy="425450"/>
              <a:chOff x="2145792" y="4023360"/>
              <a:chExt cx="573024" cy="426720"/>
            </a:xfrm>
          </p:grpSpPr>
          <p:sp>
            <p:nvSpPr>
              <p:cNvPr id="210029" name="Rectangle 11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30" name="TextBox 11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sp>
          <p:nvSpPr>
            <p:cNvPr id="210028" name="TextBox 53"/>
            <p:cNvSpPr txBox="1">
              <a:spLocks noChangeArrowheads="1"/>
            </p:cNvSpPr>
            <p:nvPr/>
          </p:nvSpPr>
          <p:spPr bwMode="auto">
            <a:xfrm>
              <a:off x="735013" y="4506913"/>
              <a:ext cx="1794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Program errors after</a:t>
              </a:r>
            </a:p>
            <a:p>
              <a:pPr algn="ctr" eaLnBrk="1" fontAlgn="base" hangingPunct="1">
                <a:spcBef>
                  <a:spcPct val="0"/>
                </a:spcBef>
                <a:spcAft>
                  <a:spcPct val="0"/>
                </a:spcAft>
              </a:pPr>
              <a:r>
                <a:rPr lang="en-US" sz="1400" smtClean="0">
                  <a:solidFill>
                    <a:srgbClr val="000000"/>
                  </a:solidFill>
                </a:rPr>
                <a:t>initial programming</a:t>
              </a:r>
            </a:p>
          </p:txBody>
        </p:sp>
      </p:grpSp>
      <p:grpSp>
        <p:nvGrpSpPr>
          <p:cNvPr id="75" name="Group 96"/>
          <p:cNvGrpSpPr>
            <a:grpSpLocks/>
          </p:cNvGrpSpPr>
          <p:nvPr/>
        </p:nvGrpSpPr>
        <p:grpSpPr bwMode="auto">
          <a:xfrm>
            <a:off x="328613" y="4621213"/>
            <a:ext cx="7005637" cy="533400"/>
            <a:chOff x="728663" y="5183188"/>
            <a:chExt cx="7005637" cy="532745"/>
          </a:xfrm>
        </p:grpSpPr>
        <p:sp>
          <p:nvSpPr>
            <p:cNvPr id="209994" name="TextBox 54"/>
            <p:cNvSpPr txBox="1">
              <a:spLocks noChangeArrowheads="1"/>
            </p:cNvSpPr>
            <p:nvPr/>
          </p:nvSpPr>
          <p:spPr bwMode="auto">
            <a:xfrm>
              <a:off x="2593975" y="51831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5" name="TextBox 55"/>
            <p:cNvSpPr txBox="1">
              <a:spLocks noChangeArrowheads="1"/>
            </p:cNvSpPr>
            <p:nvPr/>
          </p:nvSpPr>
          <p:spPr bwMode="auto">
            <a:xfrm>
              <a:off x="7318375" y="51895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96" name="TextBox 56"/>
            <p:cNvSpPr txBox="1">
              <a:spLocks noChangeArrowheads="1"/>
            </p:cNvSpPr>
            <p:nvPr/>
          </p:nvSpPr>
          <p:spPr bwMode="auto">
            <a:xfrm>
              <a:off x="728663" y="5192713"/>
              <a:ext cx="14670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Retention errors</a:t>
              </a:r>
            </a:p>
            <a:p>
              <a:pPr algn="ctr" eaLnBrk="1" fontAlgn="base" hangingPunct="1">
                <a:spcBef>
                  <a:spcPct val="0"/>
                </a:spcBef>
                <a:spcAft>
                  <a:spcPct val="0"/>
                </a:spcAft>
              </a:pPr>
              <a:r>
                <a:rPr lang="en-US" sz="1400" smtClean="0">
                  <a:solidFill>
                    <a:srgbClr val="000000"/>
                  </a:solidFill>
                </a:rPr>
                <a:t>after some time</a:t>
              </a:r>
            </a:p>
          </p:txBody>
        </p:sp>
        <p:grpSp>
          <p:nvGrpSpPr>
            <p:cNvPr id="209997" name="Group 145"/>
            <p:cNvGrpSpPr>
              <a:grpSpLocks/>
            </p:cNvGrpSpPr>
            <p:nvPr/>
          </p:nvGrpSpPr>
          <p:grpSpPr bwMode="auto">
            <a:xfrm>
              <a:off x="3140075" y="5222875"/>
              <a:ext cx="4005263" cy="427038"/>
              <a:chOff x="3389376" y="4126992"/>
              <a:chExt cx="4005072" cy="426720"/>
            </a:xfrm>
          </p:grpSpPr>
          <p:grpSp>
            <p:nvGrpSpPr>
              <p:cNvPr id="209998" name="Group 83"/>
              <p:cNvGrpSpPr>
                <a:grpSpLocks/>
              </p:cNvGrpSpPr>
              <p:nvPr/>
            </p:nvGrpSpPr>
            <p:grpSpPr bwMode="auto">
              <a:xfrm>
                <a:off x="3962400" y="4126992"/>
                <a:ext cx="573024" cy="426720"/>
                <a:chOff x="2145792" y="4023360"/>
                <a:chExt cx="573024" cy="426720"/>
              </a:xfrm>
            </p:grpSpPr>
            <p:sp>
              <p:nvSpPr>
                <p:cNvPr id="210017" name="Rectangle 10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8" name="TextBox 103"/>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99" name="Group 84"/>
              <p:cNvGrpSpPr>
                <a:grpSpLocks/>
              </p:cNvGrpSpPr>
              <p:nvPr/>
            </p:nvGrpSpPr>
            <p:grpSpPr bwMode="auto">
              <a:xfrm>
                <a:off x="4532376" y="4126992"/>
                <a:ext cx="573024" cy="426720"/>
                <a:chOff x="2145792" y="4023360"/>
                <a:chExt cx="573024" cy="426720"/>
              </a:xfrm>
            </p:grpSpPr>
            <p:sp>
              <p:nvSpPr>
                <p:cNvPr id="210015" name="Rectangle 10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6" name="TextBox 10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10</a:t>
                  </a:r>
                </a:p>
              </p:txBody>
            </p:sp>
          </p:grpSp>
          <p:grpSp>
            <p:nvGrpSpPr>
              <p:cNvPr id="210000" name="Group 49"/>
              <p:cNvGrpSpPr>
                <a:grpSpLocks/>
              </p:cNvGrpSpPr>
              <p:nvPr/>
            </p:nvGrpSpPr>
            <p:grpSpPr bwMode="auto">
              <a:xfrm>
                <a:off x="5105400" y="4126992"/>
                <a:ext cx="573024" cy="426720"/>
                <a:chOff x="2145792" y="4023360"/>
                <a:chExt cx="573024" cy="426720"/>
              </a:xfrm>
            </p:grpSpPr>
            <p:sp>
              <p:nvSpPr>
                <p:cNvPr id="210013" name="Rectangle 98"/>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4" name="TextBox 99"/>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10001" name="Group 52"/>
              <p:cNvGrpSpPr>
                <a:grpSpLocks/>
              </p:cNvGrpSpPr>
              <p:nvPr/>
            </p:nvGrpSpPr>
            <p:grpSpPr bwMode="auto">
              <a:xfrm>
                <a:off x="5675376" y="4126992"/>
                <a:ext cx="573024" cy="426720"/>
                <a:chOff x="2145792" y="4023360"/>
                <a:chExt cx="573024" cy="426720"/>
              </a:xfrm>
            </p:grpSpPr>
            <p:sp>
              <p:nvSpPr>
                <p:cNvPr id="210011" name="Rectangle 96"/>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2" name="TextBox 97"/>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11</a:t>
                  </a:r>
                </a:p>
              </p:txBody>
            </p:sp>
          </p:grpSp>
          <p:grpSp>
            <p:nvGrpSpPr>
              <p:cNvPr id="210002" name="Group 55"/>
              <p:cNvGrpSpPr>
                <a:grpSpLocks/>
              </p:cNvGrpSpPr>
              <p:nvPr/>
            </p:nvGrpSpPr>
            <p:grpSpPr bwMode="auto">
              <a:xfrm>
                <a:off x="6248400" y="4126992"/>
                <a:ext cx="573024" cy="426720"/>
                <a:chOff x="2145792" y="4023360"/>
                <a:chExt cx="573024" cy="426720"/>
              </a:xfrm>
            </p:grpSpPr>
            <p:sp>
              <p:nvSpPr>
                <p:cNvPr id="210009" name="Rectangle 94"/>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10" name="TextBox 95"/>
                <p:cNvSpPr txBox="1">
                  <a:spLocks noChangeArrowheads="1"/>
                </p:cNvSpPr>
                <p:nvPr/>
              </p:nvSpPr>
              <p:spPr bwMode="auto">
                <a:xfrm>
                  <a:off x="2206752" y="4047744"/>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11</a:t>
                  </a:r>
                </a:p>
              </p:txBody>
            </p:sp>
          </p:grpSp>
          <p:grpSp>
            <p:nvGrpSpPr>
              <p:cNvPr id="210003" name="Group 58"/>
              <p:cNvGrpSpPr>
                <a:grpSpLocks/>
              </p:cNvGrpSpPr>
              <p:nvPr/>
            </p:nvGrpSpPr>
            <p:grpSpPr bwMode="auto">
              <a:xfrm>
                <a:off x="6821424" y="4126992"/>
                <a:ext cx="573024" cy="426720"/>
                <a:chOff x="2145792" y="4023360"/>
                <a:chExt cx="573024" cy="426720"/>
              </a:xfrm>
            </p:grpSpPr>
            <p:sp>
              <p:nvSpPr>
                <p:cNvPr id="210007" name="Rectangle 92"/>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8" name="TextBox 93"/>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nvGrpSpPr>
              <p:cNvPr id="210004" name="Group 63"/>
              <p:cNvGrpSpPr>
                <a:grpSpLocks/>
              </p:cNvGrpSpPr>
              <p:nvPr/>
            </p:nvGrpSpPr>
            <p:grpSpPr bwMode="auto">
              <a:xfrm>
                <a:off x="3389376" y="4126992"/>
                <a:ext cx="573024" cy="426720"/>
                <a:chOff x="2145792" y="4023360"/>
                <a:chExt cx="573024" cy="426720"/>
              </a:xfrm>
            </p:grpSpPr>
            <p:sp>
              <p:nvSpPr>
                <p:cNvPr id="210005" name="Rectangle 90"/>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10006" name="TextBox 91"/>
                <p:cNvSpPr txBox="1">
                  <a:spLocks noChangeArrowheads="1"/>
                </p:cNvSpPr>
                <p:nvPr/>
              </p:nvSpPr>
              <p:spPr bwMode="auto">
                <a:xfrm>
                  <a:off x="2206752" y="404774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0000"/>
                      </a:solidFill>
                    </a:rPr>
                    <a:t>01</a:t>
                  </a:r>
                </a:p>
              </p:txBody>
            </p:sp>
          </p:grpSp>
        </p:grpSp>
      </p:grpSp>
      <p:grpSp>
        <p:nvGrpSpPr>
          <p:cNvPr id="102" name="Group 148"/>
          <p:cNvGrpSpPr>
            <a:grpSpLocks/>
          </p:cNvGrpSpPr>
          <p:nvPr/>
        </p:nvGrpSpPr>
        <p:grpSpPr bwMode="auto">
          <a:xfrm>
            <a:off x="347663" y="5199063"/>
            <a:ext cx="7005637" cy="615950"/>
            <a:chOff x="728663" y="5799138"/>
            <a:chExt cx="7005637" cy="615295"/>
          </a:xfrm>
        </p:grpSpPr>
        <p:sp>
          <p:nvSpPr>
            <p:cNvPr id="209969" name="TextBox 57"/>
            <p:cNvSpPr txBox="1">
              <a:spLocks noChangeArrowheads="1"/>
            </p:cNvSpPr>
            <p:nvPr/>
          </p:nvSpPr>
          <p:spPr bwMode="auto">
            <a:xfrm>
              <a:off x="2593975" y="5878513"/>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0" name="TextBox 58"/>
            <p:cNvSpPr txBox="1">
              <a:spLocks noChangeArrowheads="1"/>
            </p:cNvSpPr>
            <p:nvPr/>
          </p:nvSpPr>
          <p:spPr bwMode="auto">
            <a:xfrm>
              <a:off x="7318375" y="579913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a:t>
              </a:r>
            </a:p>
          </p:txBody>
        </p:sp>
        <p:sp>
          <p:nvSpPr>
            <p:cNvPr id="209971" name="TextBox 59"/>
            <p:cNvSpPr txBox="1">
              <a:spLocks noChangeArrowheads="1"/>
            </p:cNvSpPr>
            <p:nvPr/>
          </p:nvSpPr>
          <p:spPr bwMode="auto">
            <a:xfrm>
              <a:off x="728663" y="5891213"/>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rPr>
                <a:t>Errors after in-place</a:t>
              </a:r>
            </a:p>
            <a:p>
              <a:pPr algn="ctr" eaLnBrk="1" fontAlgn="base" hangingPunct="1">
                <a:spcBef>
                  <a:spcPct val="0"/>
                </a:spcBef>
                <a:spcAft>
                  <a:spcPct val="0"/>
                </a:spcAft>
              </a:pPr>
              <a:r>
                <a:rPr lang="en-US" sz="1400" smtClean="0">
                  <a:solidFill>
                    <a:srgbClr val="000000"/>
                  </a:solidFill>
                </a:rPr>
                <a:t>reprogramming</a:t>
              </a:r>
            </a:p>
          </p:txBody>
        </p:sp>
        <p:grpSp>
          <p:nvGrpSpPr>
            <p:cNvPr id="209972" name="Group 167"/>
            <p:cNvGrpSpPr>
              <a:grpSpLocks/>
            </p:cNvGrpSpPr>
            <p:nvPr/>
          </p:nvGrpSpPr>
          <p:grpSpPr bwMode="auto">
            <a:xfrm>
              <a:off x="3140075" y="5908675"/>
              <a:ext cx="4005263" cy="427038"/>
              <a:chOff x="3389376" y="4126992"/>
              <a:chExt cx="4005072" cy="426720"/>
            </a:xfrm>
          </p:grpSpPr>
          <p:grpSp>
            <p:nvGrpSpPr>
              <p:cNvPr id="209973" name="Group 45"/>
              <p:cNvGrpSpPr>
                <a:grpSpLocks/>
              </p:cNvGrpSpPr>
              <p:nvPr/>
            </p:nvGrpSpPr>
            <p:grpSpPr bwMode="auto">
              <a:xfrm>
                <a:off x="3962400" y="4126992"/>
                <a:ext cx="573024" cy="426720"/>
                <a:chOff x="2145792" y="4023360"/>
                <a:chExt cx="573024" cy="426720"/>
              </a:xfrm>
            </p:grpSpPr>
            <p:sp>
              <p:nvSpPr>
                <p:cNvPr id="209992" name="Rectangle 8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3" name="TextBox 8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70C0"/>
                      </a:solidFill>
                    </a:rPr>
                    <a:t>10</a:t>
                  </a:r>
                </a:p>
              </p:txBody>
            </p:sp>
          </p:grpSp>
          <p:grpSp>
            <p:nvGrpSpPr>
              <p:cNvPr id="209974" name="Group 46"/>
              <p:cNvGrpSpPr>
                <a:grpSpLocks/>
              </p:cNvGrpSpPr>
              <p:nvPr/>
            </p:nvGrpSpPr>
            <p:grpSpPr bwMode="auto">
              <a:xfrm>
                <a:off x="4532376" y="4126992"/>
                <a:ext cx="573024" cy="426720"/>
                <a:chOff x="2145792" y="4023360"/>
                <a:chExt cx="573024" cy="426720"/>
              </a:xfrm>
            </p:grpSpPr>
            <p:sp>
              <p:nvSpPr>
                <p:cNvPr id="209990" name="Rectangle 7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91" name="TextBox 8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01</a:t>
                  </a:r>
                </a:p>
              </p:txBody>
            </p:sp>
          </p:grpSp>
          <p:grpSp>
            <p:nvGrpSpPr>
              <p:cNvPr id="209975" name="Group 49"/>
              <p:cNvGrpSpPr>
                <a:grpSpLocks/>
              </p:cNvGrpSpPr>
              <p:nvPr/>
            </p:nvGrpSpPr>
            <p:grpSpPr bwMode="auto">
              <a:xfrm>
                <a:off x="5105400" y="4126992"/>
                <a:ext cx="573024" cy="426720"/>
                <a:chOff x="2145792" y="4023360"/>
                <a:chExt cx="573024" cy="426720"/>
              </a:xfrm>
            </p:grpSpPr>
            <p:sp>
              <p:nvSpPr>
                <p:cNvPr id="209988" name="Rectangle 77"/>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9" name="TextBox 78"/>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6" name="Group 52"/>
              <p:cNvGrpSpPr>
                <a:grpSpLocks/>
              </p:cNvGrpSpPr>
              <p:nvPr/>
            </p:nvGrpSpPr>
            <p:grpSpPr bwMode="auto">
              <a:xfrm>
                <a:off x="5675376" y="4126992"/>
                <a:ext cx="573024" cy="426720"/>
                <a:chOff x="2145792" y="4023360"/>
                <a:chExt cx="573024" cy="426720"/>
              </a:xfrm>
            </p:grpSpPr>
            <p:sp>
              <p:nvSpPr>
                <p:cNvPr id="209986" name="Rectangle 75"/>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7" name="TextBox 76"/>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10</a:t>
                  </a:r>
                </a:p>
              </p:txBody>
            </p:sp>
          </p:grpSp>
          <p:grpSp>
            <p:nvGrpSpPr>
              <p:cNvPr id="209977" name="Group 55"/>
              <p:cNvGrpSpPr>
                <a:grpSpLocks/>
              </p:cNvGrpSpPr>
              <p:nvPr/>
            </p:nvGrpSpPr>
            <p:grpSpPr bwMode="auto">
              <a:xfrm>
                <a:off x="6248400" y="4126992"/>
                <a:ext cx="573024" cy="426720"/>
                <a:chOff x="2145792" y="4023360"/>
                <a:chExt cx="573024" cy="426720"/>
              </a:xfrm>
            </p:grpSpPr>
            <p:sp>
              <p:nvSpPr>
                <p:cNvPr id="209984" name="Rectangle 73"/>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5" name="TextBox 74"/>
                <p:cNvSpPr txBox="1">
                  <a:spLocks noChangeArrowheads="1"/>
                </p:cNvSpPr>
                <p:nvPr/>
              </p:nvSpPr>
              <p:spPr bwMode="auto">
                <a:xfrm>
                  <a:off x="2206752" y="4047744"/>
                  <a:ext cx="441125" cy="36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FF"/>
                      </a:solidFill>
                    </a:rPr>
                    <a:t>10</a:t>
                  </a:r>
                </a:p>
              </p:txBody>
            </p:sp>
          </p:grpSp>
          <p:grpSp>
            <p:nvGrpSpPr>
              <p:cNvPr id="209978" name="Group 58"/>
              <p:cNvGrpSpPr>
                <a:grpSpLocks/>
              </p:cNvGrpSpPr>
              <p:nvPr/>
            </p:nvGrpSpPr>
            <p:grpSpPr bwMode="auto">
              <a:xfrm>
                <a:off x="6821424" y="4126992"/>
                <a:ext cx="573024" cy="426720"/>
                <a:chOff x="2145792" y="4023360"/>
                <a:chExt cx="573024" cy="426720"/>
              </a:xfrm>
            </p:grpSpPr>
            <p:sp>
              <p:nvSpPr>
                <p:cNvPr id="209982" name="Rectangle 71"/>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3" name="TextBox 72"/>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nvGrpSpPr>
              <p:cNvPr id="209979" name="Group 63"/>
              <p:cNvGrpSpPr>
                <a:grpSpLocks/>
              </p:cNvGrpSpPr>
              <p:nvPr/>
            </p:nvGrpSpPr>
            <p:grpSpPr bwMode="auto">
              <a:xfrm>
                <a:off x="3389376" y="4126992"/>
                <a:ext cx="573024" cy="426720"/>
                <a:chOff x="2145792" y="4023360"/>
                <a:chExt cx="573024" cy="426720"/>
              </a:xfrm>
            </p:grpSpPr>
            <p:sp>
              <p:nvSpPr>
                <p:cNvPr id="209980" name="Rectangle 69"/>
                <p:cNvSpPr>
                  <a:spLocks noChangeArrowheads="1"/>
                </p:cNvSpPr>
                <p:nvPr/>
              </p:nvSpPr>
              <p:spPr bwMode="auto">
                <a:xfrm>
                  <a:off x="2145792" y="4023360"/>
                  <a:ext cx="573024" cy="4267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9981" name="TextBox 70"/>
                <p:cNvSpPr txBox="1">
                  <a:spLocks noChangeArrowheads="1"/>
                </p:cNvSpPr>
                <p:nvPr/>
              </p:nvSpPr>
              <p:spPr bwMode="auto">
                <a:xfrm>
                  <a:off x="2206752" y="4047744"/>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00</a:t>
                  </a:r>
                </a:p>
              </p:txBody>
            </p:sp>
          </p:grpSp>
        </p:grpSp>
      </p:grpSp>
      <p:sp>
        <p:nvSpPr>
          <p:cNvPr id="175" name="Oval 174"/>
          <p:cNvSpPr/>
          <p:nvPr/>
        </p:nvSpPr>
        <p:spPr>
          <a:xfrm>
            <a:off x="3400425" y="4097338"/>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76" name="Oval 175"/>
          <p:cNvSpPr/>
          <p:nvPr/>
        </p:nvSpPr>
        <p:spPr>
          <a:xfrm>
            <a:off x="3409950" y="4678363"/>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nvGrpSpPr>
          <p:cNvPr id="125" name="Group 184"/>
          <p:cNvGrpSpPr>
            <a:grpSpLocks/>
          </p:cNvGrpSpPr>
          <p:nvPr/>
        </p:nvGrpSpPr>
        <p:grpSpPr bwMode="auto">
          <a:xfrm>
            <a:off x="2819400" y="4678363"/>
            <a:ext cx="3810000" cy="381000"/>
            <a:chOff x="2819400" y="4792444"/>
            <a:chExt cx="3810000" cy="381000"/>
          </a:xfrm>
        </p:grpSpPr>
        <p:sp>
          <p:nvSpPr>
            <p:cNvPr id="181" name="Oval 180"/>
            <p:cNvSpPr/>
            <p:nvPr/>
          </p:nvSpPr>
          <p:spPr>
            <a:xfrm>
              <a:off x="2819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2" name="Oval 181"/>
            <p:cNvSpPr/>
            <p:nvPr/>
          </p:nvSpPr>
          <p:spPr>
            <a:xfrm>
              <a:off x="3971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3" name="Oval 182"/>
            <p:cNvSpPr/>
            <p:nvPr/>
          </p:nvSpPr>
          <p:spPr>
            <a:xfrm>
              <a:off x="5114925"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4" name="Oval 183"/>
            <p:cNvSpPr/>
            <p:nvPr/>
          </p:nvSpPr>
          <p:spPr>
            <a:xfrm>
              <a:off x="6248400" y="4792444"/>
              <a:ext cx="381000" cy="381000"/>
            </a:xfrm>
            <a:prstGeom prst="ellipse">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6" name="Group 187"/>
          <p:cNvGrpSpPr>
            <a:grpSpLocks/>
          </p:cNvGrpSpPr>
          <p:nvPr/>
        </p:nvGrpSpPr>
        <p:grpSpPr bwMode="auto">
          <a:xfrm>
            <a:off x="3409950" y="5326063"/>
            <a:ext cx="2667000" cy="381000"/>
            <a:chOff x="3409950" y="5440144"/>
            <a:chExt cx="2667000" cy="381000"/>
          </a:xfrm>
        </p:grpSpPr>
        <p:sp>
          <p:nvSpPr>
            <p:cNvPr id="186" name="Oval 185"/>
            <p:cNvSpPr/>
            <p:nvPr/>
          </p:nvSpPr>
          <p:spPr>
            <a:xfrm>
              <a:off x="3409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187" name="Oval 186"/>
            <p:cNvSpPr/>
            <p:nvPr/>
          </p:nvSpPr>
          <p:spPr>
            <a:xfrm>
              <a:off x="5695950" y="5440144"/>
              <a:ext cx="381000" cy="381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grpSp>
      <p:grpSp>
        <p:nvGrpSpPr>
          <p:cNvPr id="127" name="Group 191"/>
          <p:cNvGrpSpPr>
            <a:grpSpLocks/>
          </p:cNvGrpSpPr>
          <p:nvPr/>
        </p:nvGrpSpPr>
        <p:grpSpPr bwMode="auto">
          <a:xfrm>
            <a:off x="6734175" y="4857750"/>
            <a:ext cx="2330450" cy="738188"/>
            <a:chOff x="6734175" y="4972050"/>
            <a:chExt cx="2330687" cy="738664"/>
          </a:xfrm>
        </p:grpSpPr>
        <p:sp>
          <p:nvSpPr>
            <p:cNvPr id="209961" name="TextBox 188"/>
            <p:cNvSpPr txBox="1">
              <a:spLocks noChangeArrowheads="1"/>
            </p:cNvSpPr>
            <p:nvPr/>
          </p:nvSpPr>
          <p:spPr bwMode="auto">
            <a:xfrm>
              <a:off x="7267575" y="4972050"/>
              <a:ext cx="17972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000000"/>
                  </a:solidFill>
                </a:rPr>
                <a:t>1. Read data</a:t>
              </a:r>
            </a:p>
            <a:p>
              <a:pPr eaLnBrk="1" fontAlgn="base" hangingPunct="1">
                <a:spcBef>
                  <a:spcPct val="0"/>
                </a:spcBef>
                <a:spcAft>
                  <a:spcPct val="0"/>
                </a:spcAft>
              </a:pPr>
              <a:r>
                <a:rPr lang="en-US" sz="1400" b="1" smtClean="0">
                  <a:solidFill>
                    <a:srgbClr val="000000"/>
                  </a:solidFill>
                </a:rPr>
                <a:t>2. Correct errors</a:t>
              </a:r>
            </a:p>
            <a:p>
              <a:pPr eaLnBrk="1" fontAlgn="base" hangingPunct="1">
                <a:spcBef>
                  <a:spcPct val="0"/>
                </a:spcBef>
                <a:spcAft>
                  <a:spcPct val="0"/>
                </a:spcAft>
              </a:pPr>
              <a:r>
                <a:rPr lang="en-US" sz="1400" b="1" smtClean="0">
                  <a:solidFill>
                    <a:srgbClr val="000000"/>
                  </a:solidFill>
                </a:rPr>
                <a:t>3. Reprogram back</a:t>
              </a:r>
            </a:p>
          </p:txBody>
        </p:sp>
        <p:cxnSp>
          <p:nvCxnSpPr>
            <p:cNvPr id="191" name="Straight Arrow Connector 190"/>
            <p:cNvCxnSpPr>
              <a:cxnSpLocks noChangeShapeType="1"/>
            </p:cNvCxnSpPr>
            <p:nvPr/>
          </p:nvCxnSpPr>
          <p:spPr bwMode="auto">
            <a:xfrm flipH="1" flipV="1">
              <a:off x="6734175" y="5315171"/>
              <a:ext cx="533454" cy="7943"/>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3" name="TextBox 192"/>
          <p:cNvSpPr txBox="1">
            <a:spLocks noChangeArrowheads="1"/>
          </p:cNvSpPr>
          <p:nvPr/>
        </p:nvSpPr>
        <p:spPr bwMode="auto">
          <a:xfrm>
            <a:off x="1939925" y="5826125"/>
            <a:ext cx="6000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FF0000"/>
                </a:solidFill>
              </a:rPr>
              <a:t>Problem: Program errors can accumulate over time</a:t>
            </a:r>
          </a:p>
        </p:txBody>
      </p:sp>
      <p:sp>
        <p:nvSpPr>
          <p:cNvPr id="209960" name="TextBox 42"/>
          <p:cNvSpPr txBox="1">
            <a:spLocks noChangeArrowheads="1"/>
          </p:cNvSpPr>
          <p:nvPr/>
        </p:nvSpPr>
        <p:spPr bwMode="auto">
          <a:xfrm>
            <a:off x="33338" y="1954213"/>
            <a:ext cx="1744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FF0000"/>
                </a:solidFill>
              </a:rPr>
              <a:t>Floating Gate</a:t>
            </a:r>
          </a:p>
          <a:p>
            <a:pPr algn="ctr" eaLnBrk="1" fontAlgn="base" hangingPunct="1">
              <a:spcBef>
                <a:spcPct val="0"/>
              </a:spcBef>
              <a:spcAft>
                <a:spcPct val="0"/>
              </a:spcAft>
            </a:pPr>
            <a:r>
              <a:rPr lang="en-US" sz="1400" smtClean="0">
                <a:solidFill>
                  <a:srgbClr val="FF0000"/>
                </a:solidFill>
              </a:rPr>
              <a:t>Voltage Distribution</a:t>
            </a:r>
          </a:p>
        </p:txBody>
      </p:sp>
    </p:spTree>
    <p:extLst>
      <p:ext uri="{BB962C8B-B14F-4D97-AF65-F5344CB8AC3E}">
        <p14:creationId xmlns:p14="http://schemas.microsoft.com/office/powerpoint/2010/main" val="36688958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4.44444E-6 L 0.06354 4.44444E-6 " pathEditMode="relative" rAng="0" ptsTypes="AA">
                                      <p:cBhvr>
                                        <p:cTn id="6" dur="1000" fill="hold"/>
                                        <p:tgtEl>
                                          <p:spTgt spid="2"/>
                                        </p:tgtEl>
                                        <p:attrNameLst>
                                          <p:attrName>ppt_x</p:attrName>
                                          <p:attrName>ppt_y</p:attrName>
                                        </p:attrNameLst>
                                      </p:cBhvr>
                                      <p:rCtr x="3177"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nodeType="clickEffect">
                                  <p:stCondLst>
                                    <p:cond delay="0"/>
                                  </p:stCondLst>
                                  <p:childTnLst>
                                    <p:animMotion origin="layout" path="M 1.66667E-6 4.44444E-6 L 0.05 4.44444E-6 " pathEditMode="relative" rAng="0" ptsTypes="AA">
                                      <p:cBhvr>
                                        <p:cTn id="10" dur="1000" fill="hold"/>
                                        <p:tgtEl>
                                          <p:spTgt spid="3"/>
                                        </p:tgtEl>
                                        <p:attrNameLst>
                                          <p:attrName>ppt_x</p:attrName>
                                          <p:attrName>ppt_y</p:attrName>
                                        </p:attrNameLst>
                                      </p:cBhvr>
                                      <p:rCtr x="2500"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1.11111E-6 4.44444E-6 L 0.03958 4.44444E-6 " pathEditMode="relative" rAng="0" ptsTypes="AA">
                                      <p:cBhvr>
                                        <p:cTn id="14" dur="1000" fill="hold"/>
                                        <p:tgtEl>
                                          <p:spTgt spid="4"/>
                                        </p:tgtEl>
                                        <p:attrNameLst>
                                          <p:attrName>ppt_x</p:attrName>
                                          <p:attrName>ppt_y</p:attrName>
                                        </p:attrNameLst>
                                      </p:cBhvr>
                                      <p:rCtr x="1979" y="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03437 -2.22222E-6 " pathEditMode="relative" rAng="0" ptsTypes="AA">
                                      <p:cBhvr>
                                        <p:cTn id="18" dur="1000" fill="hold"/>
                                        <p:tgtEl>
                                          <p:spTgt spid="5"/>
                                        </p:tgtEl>
                                        <p:attrNameLst>
                                          <p:attrName>ppt_x</p:attrName>
                                          <p:attrName>ppt_y</p:attrName>
                                        </p:attrNameLst>
                                      </p:cBhvr>
                                      <p:rCtr x="1719" y="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2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93"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Hybrid Reprogramming/Remapping Based FCR</a:t>
            </a:r>
          </a:p>
        </p:txBody>
      </p:sp>
      <p:sp>
        <p:nvSpPr>
          <p:cNvPr id="3" name="Content Placeholder 2"/>
          <p:cNvSpPr>
            <a:spLocks noGrp="1"/>
          </p:cNvSpPr>
          <p:nvPr>
            <p:ph idx="1"/>
          </p:nvPr>
        </p:nvSpPr>
        <p:spPr>
          <a:xfrm>
            <a:off x="228600" y="1117600"/>
            <a:ext cx="8915400" cy="5130800"/>
          </a:xfrm>
        </p:spPr>
        <p:txBody>
          <a:bodyPr/>
          <a:lstStyle/>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Monitor the count of right-shift errors</a:t>
            </a:r>
            <a:r>
              <a:rPr lang="en-US">
                <a:latin typeface="Tahoma" charset="0"/>
                <a:ea typeface="ＭＳ Ｐゴシック" charset="0"/>
              </a:rPr>
              <a:t> (after error correction)</a:t>
            </a:r>
          </a:p>
          <a:p>
            <a:pPr lvl="1"/>
            <a:r>
              <a:rPr lang="en-US">
                <a:solidFill>
                  <a:srgbClr val="0000FF"/>
                </a:solidFill>
                <a:latin typeface="Tahoma" charset="0"/>
                <a:ea typeface="ＭＳ Ｐゴシック" charset="0"/>
              </a:rPr>
              <a:t>If count &lt; threshold, in-place reprogram </a:t>
            </a:r>
            <a:r>
              <a:rPr lang="en-US">
                <a:latin typeface="Tahoma" charset="0"/>
                <a:ea typeface="ＭＳ Ｐゴシック" charset="0"/>
              </a:rPr>
              <a:t>the page</a:t>
            </a:r>
          </a:p>
          <a:p>
            <a:pPr lvl="1"/>
            <a:r>
              <a:rPr lang="en-US">
                <a:solidFill>
                  <a:srgbClr val="0000FF"/>
                </a:solidFill>
                <a:latin typeface="Tahoma" charset="0"/>
                <a:ea typeface="ＭＳ Ｐゴシック" charset="0"/>
              </a:rPr>
              <a:t>Else, remap </a:t>
            </a:r>
            <a:r>
              <a:rPr lang="en-US">
                <a:latin typeface="Tahoma" charset="0"/>
                <a:ea typeface="ＭＳ Ｐゴシック" charset="0"/>
              </a:rPr>
              <a:t>the page to a new page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Observation:</a:t>
            </a:r>
          </a:p>
          <a:p>
            <a:pPr lvl="1"/>
            <a:r>
              <a:rPr lang="en-US">
                <a:latin typeface="Tahoma" charset="0"/>
                <a:ea typeface="ＭＳ Ｐゴシック" charset="0"/>
              </a:rPr>
              <a:t>Program errors much less frequent than retention errors </a:t>
            </a:r>
            <a:r>
              <a:rPr lang="en-US">
                <a:latin typeface="Tahoma" charset="0"/>
                <a:ea typeface="ＭＳ Ｐゴシック" charset="0"/>
                <a:sym typeface="Wingdings" charset="0"/>
              </a:rPr>
              <a:t> </a:t>
            </a:r>
            <a:r>
              <a:rPr lang="en-US">
                <a:latin typeface="Tahoma" charset="0"/>
                <a:ea typeface="ＭＳ Ｐゴシック" charset="0"/>
              </a:rPr>
              <a:t>Remapping happens only infrequently </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 </a:t>
            </a:r>
          </a:p>
          <a:p>
            <a:pPr lvl="1"/>
            <a:r>
              <a:rPr lang="en-US">
                <a:latin typeface="Tahoma" charset="0"/>
                <a:ea typeface="ＭＳ Ｐゴシック" charset="0"/>
              </a:rPr>
              <a:t>Hybrid FCR greatly reduces erase operations due to remapping</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F72D48-98DA-5746-AD9C-8CB815888A55}" type="slidenum">
              <a:rPr lang="en-US" sz="1600">
                <a:solidFill>
                  <a:srgbClr val="000000"/>
                </a:solidFill>
                <a:latin typeface="Garamond" charset="0"/>
              </a:rPr>
              <a:pPr eaLnBrk="1" hangingPunct="1"/>
              <a:t>148</a:t>
            </a:fld>
            <a:endParaRPr lang="en-US" sz="1600">
              <a:solidFill>
                <a:srgbClr val="000000"/>
              </a:solidFill>
              <a:latin typeface="Garamond" charset="0"/>
            </a:endParaRPr>
          </a:p>
        </p:txBody>
      </p:sp>
    </p:spTree>
    <p:extLst>
      <p:ext uri="{BB962C8B-B14F-4D97-AF65-F5344CB8AC3E}">
        <p14:creationId xmlns:p14="http://schemas.microsoft.com/office/powerpoint/2010/main" val="2402220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2994"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solidFill>
                  <a:srgbClr val="0000FF"/>
                </a:solidFill>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29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B189F2-68CB-8043-9179-4D69E909FB9A}" type="slidenum">
              <a:rPr lang="en-US" sz="1600">
                <a:solidFill>
                  <a:srgbClr val="000000"/>
                </a:solidFill>
                <a:latin typeface="Garamond" charset="0"/>
              </a:rPr>
              <a:pPr eaLnBrk="1" hangingPunct="1"/>
              <a:t>149</a:t>
            </a:fld>
            <a:endParaRPr lang="en-US" sz="1600">
              <a:solidFill>
                <a:srgbClr val="000000"/>
              </a:solidFill>
              <a:latin typeface="Garamond" charset="0"/>
            </a:endParaRPr>
          </a:p>
        </p:txBody>
      </p:sp>
    </p:spTree>
    <p:extLst>
      <p:ext uri="{BB962C8B-B14F-4D97-AF65-F5344CB8AC3E}">
        <p14:creationId xmlns:p14="http://schemas.microsoft.com/office/powerpoint/2010/main" val="20433129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6321785-697B-154B-AE6F-1248E9A31E5F}" type="slidenum">
              <a:rPr lang="en-US" sz="1600">
                <a:solidFill>
                  <a:srgbClr val="000000"/>
                </a:solidFill>
                <a:latin typeface="Garamond" charset="0"/>
              </a:rPr>
              <a:pPr eaLnBrk="1" hangingPunct="1"/>
              <a:t>15</a:t>
            </a:fld>
            <a:endParaRPr lang="en-US" sz="1600">
              <a:solidFill>
                <a:srgbClr val="000000"/>
              </a:solidFill>
              <a:latin typeface="Garamond" charset="0"/>
            </a:endParaRPr>
          </a:p>
        </p:txBody>
      </p:sp>
    </p:spTree>
    <p:extLst>
      <p:ext uri="{BB962C8B-B14F-4D97-AF65-F5344CB8AC3E}">
        <p14:creationId xmlns:p14="http://schemas.microsoft.com/office/powerpoint/2010/main" val="11731726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Adaptive-Rate FCR</a:t>
            </a:r>
          </a:p>
        </p:txBody>
      </p:sp>
      <p:sp>
        <p:nvSpPr>
          <p:cNvPr id="3" name="Content Placeholder 2"/>
          <p:cNvSpPr>
            <a:spLocks noGrp="1"/>
          </p:cNvSpPr>
          <p:nvPr>
            <p:ph idx="1"/>
          </p:nvPr>
        </p:nvSpPr>
        <p:spPr>
          <a:xfrm>
            <a:off x="228600" y="1206500"/>
            <a:ext cx="8610600" cy="5041900"/>
          </a:xfrm>
        </p:spPr>
        <p:txBody>
          <a:bodyPr/>
          <a:lstStyle/>
          <a:p>
            <a:r>
              <a:rPr lang="en-US">
                <a:latin typeface="Tahoma" charset="0"/>
                <a:ea typeface="ＭＳ Ｐゴシック" charset="0"/>
                <a:cs typeface="ＭＳ Ｐゴシック" charset="0"/>
              </a:rPr>
              <a:t>Observation:</a:t>
            </a:r>
          </a:p>
          <a:p>
            <a:pPr lvl="1"/>
            <a:r>
              <a:rPr lang="en-US">
                <a:solidFill>
                  <a:srgbClr val="0000FF"/>
                </a:solidFill>
                <a:latin typeface="Tahoma" charset="0"/>
                <a:ea typeface="ＭＳ Ｐゴシック" charset="0"/>
              </a:rPr>
              <a:t>Retention error rate strongly depends on the P/E cycles a flash page endured so far</a:t>
            </a:r>
          </a:p>
          <a:p>
            <a:pPr lvl="1"/>
            <a:r>
              <a:rPr lang="en-US">
                <a:latin typeface="Tahoma" charset="0"/>
                <a:ea typeface="ＭＳ Ｐゴシック" charset="0"/>
              </a:rPr>
              <a:t>No need to refresh frequently (at all) early in flash lifetime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Idea:</a:t>
            </a:r>
          </a:p>
          <a:p>
            <a:pPr lvl="1"/>
            <a:r>
              <a:rPr lang="en-US">
                <a:solidFill>
                  <a:srgbClr val="0000FF"/>
                </a:solidFill>
                <a:latin typeface="Tahoma" charset="0"/>
                <a:ea typeface="ＭＳ Ｐゴシック" charset="0"/>
              </a:rPr>
              <a:t>Adapt the refresh rate to the P/E cycles endured by each page</a:t>
            </a:r>
          </a:p>
          <a:p>
            <a:pPr lvl="1"/>
            <a:r>
              <a:rPr lang="en-US">
                <a:latin typeface="Tahoma" charset="0"/>
                <a:ea typeface="ＭＳ Ｐゴシック" charset="0"/>
              </a:rPr>
              <a:t>Increase refresh rate gradually with increasing P/E cycles</a:t>
            </a:r>
          </a:p>
          <a:p>
            <a:pPr lvl="1"/>
            <a:endParaRPr lang="en-US">
              <a:latin typeface="Tahoma" charset="0"/>
              <a:ea typeface="ＭＳ Ｐゴシック" charset="0"/>
            </a:endParaRPr>
          </a:p>
          <a:p>
            <a:r>
              <a:rPr lang="en-US">
                <a:latin typeface="Tahoma" charset="0"/>
                <a:ea typeface="ＭＳ Ｐゴシック" charset="0"/>
                <a:cs typeface="ＭＳ Ｐゴシック" charset="0"/>
              </a:rPr>
              <a:t>Benefits:</a:t>
            </a:r>
          </a:p>
          <a:p>
            <a:pPr lvl="1"/>
            <a:r>
              <a:rPr lang="en-US">
                <a:solidFill>
                  <a:srgbClr val="008000"/>
                </a:solidFill>
                <a:latin typeface="Tahoma" charset="0"/>
                <a:ea typeface="ＭＳ Ｐゴシック" charset="0"/>
              </a:rPr>
              <a:t>Reduces overhead of refresh operations</a:t>
            </a:r>
          </a:p>
          <a:p>
            <a:pPr lvl="1"/>
            <a:r>
              <a:rPr lang="en-US">
                <a:solidFill>
                  <a:srgbClr val="008000"/>
                </a:solidFill>
                <a:latin typeface="Tahoma" charset="0"/>
                <a:ea typeface="ＭＳ Ｐゴシック" charset="0"/>
              </a:rPr>
              <a:t>Can use existing FTL mechanisms that keep track of P/E cycles</a:t>
            </a:r>
          </a:p>
        </p:txBody>
      </p:sp>
      <p:sp>
        <p:nvSpPr>
          <p:cNvPr id="2150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6B60C7-4003-9941-8087-E5A6B9A4E137}" type="slidenum">
              <a:rPr lang="en-US" sz="1600">
                <a:solidFill>
                  <a:srgbClr val="000000"/>
                </a:solidFill>
                <a:latin typeface="Garamond" charset="0"/>
              </a:rPr>
              <a:pPr eaLnBrk="1" hangingPunct="1"/>
              <a:t>150</a:t>
            </a:fld>
            <a:endParaRPr lang="en-US" sz="1600">
              <a:solidFill>
                <a:srgbClr val="000000"/>
              </a:solidFill>
              <a:latin typeface="Garamond" charset="0"/>
            </a:endParaRPr>
          </a:p>
        </p:txBody>
      </p:sp>
    </p:spTree>
    <p:extLst>
      <p:ext uri="{BB962C8B-B14F-4D97-AF65-F5344CB8AC3E}">
        <p14:creationId xmlns:p14="http://schemas.microsoft.com/office/powerpoint/2010/main" val="1474500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Content Placeholder 6"/>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16066" name="Title 1"/>
          <p:cNvSpPr>
            <a:spLocks noGrp="1"/>
          </p:cNvSpPr>
          <p:nvPr>
            <p:ph type="title"/>
          </p:nvPr>
        </p:nvSpPr>
        <p:spPr/>
        <p:txBody>
          <a:bodyPr/>
          <a:lstStyle/>
          <a:p>
            <a:r>
              <a:rPr lang="en-US">
                <a:latin typeface="Garamond" charset="0"/>
                <a:ea typeface="ＭＳ Ｐゴシック" charset="0"/>
                <a:cs typeface="ＭＳ Ｐゴシック" charset="0"/>
              </a:rPr>
              <a:t>Adaptive-Rate FCR (Example)</a:t>
            </a:r>
          </a:p>
        </p:txBody>
      </p:sp>
      <p:sp>
        <p:nvSpPr>
          <p:cNvPr id="2160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EF0CA0-5934-8148-B06D-F86CD4549FAD}" type="slidenum">
              <a:rPr lang="en-US" sz="1600">
                <a:solidFill>
                  <a:srgbClr val="000000"/>
                </a:solidFill>
                <a:latin typeface="Garamond" charset="0"/>
              </a:rPr>
              <a:pPr eaLnBrk="1" hangingPunct="1"/>
              <a:t>151</a:t>
            </a:fld>
            <a:endParaRPr lang="en-US" sz="1600">
              <a:solidFill>
                <a:srgbClr val="000000"/>
              </a:solidFill>
              <a:latin typeface="Garamond" charset="0"/>
            </a:endParaRPr>
          </a:p>
        </p:txBody>
      </p:sp>
      <p:pic>
        <p:nvPicPr>
          <p:cNvPr id="216068" name="Picture 24" descr="for_iccd2.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1727200"/>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Connector 26"/>
          <p:cNvCxnSpPr/>
          <p:nvPr/>
        </p:nvCxnSpPr>
        <p:spPr>
          <a:xfrm>
            <a:off x="4241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562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80400" y="3022600"/>
            <a:ext cx="0" cy="192722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42"/>
          <p:cNvGrpSpPr>
            <a:grpSpLocks/>
          </p:cNvGrpSpPr>
          <p:nvPr/>
        </p:nvGrpSpPr>
        <p:grpSpPr bwMode="auto">
          <a:xfrm>
            <a:off x="596900" y="3162300"/>
            <a:ext cx="8458200" cy="339725"/>
            <a:chOff x="533400" y="2730878"/>
            <a:chExt cx="8458200" cy="338554"/>
          </a:xfrm>
        </p:grpSpPr>
        <p:cxnSp>
          <p:nvCxnSpPr>
            <p:cNvPr id="26" name="Straight Connector 25"/>
            <p:cNvCxnSpPr/>
            <p:nvPr/>
          </p:nvCxnSpPr>
          <p:spPr>
            <a:xfrm>
              <a:off x="533400" y="2764101"/>
              <a:ext cx="8458200" cy="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094" name="TextBox 29"/>
            <p:cNvSpPr txBox="1">
              <a:spLocks noChangeArrowheads="1"/>
            </p:cNvSpPr>
            <p:nvPr/>
          </p:nvSpPr>
          <p:spPr bwMode="auto">
            <a:xfrm>
              <a:off x="685800" y="2730878"/>
              <a:ext cx="30471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rPr>
                <a:t>Acceptable raw BER for 512b-BCH </a:t>
              </a:r>
            </a:p>
          </p:txBody>
        </p:sp>
      </p:grpSp>
      <p:cxnSp>
        <p:nvCxnSpPr>
          <p:cNvPr id="33" name="Straight Connector 32"/>
          <p:cNvCxnSpPr/>
          <p:nvPr/>
        </p:nvCxnSpPr>
        <p:spPr>
          <a:xfrm>
            <a:off x="6146800" y="3022600"/>
            <a:ext cx="0" cy="1905000"/>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43"/>
          <p:cNvGrpSpPr>
            <a:grpSpLocks/>
          </p:cNvGrpSpPr>
          <p:nvPr/>
        </p:nvGrpSpPr>
        <p:grpSpPr bwMode="auto">
          <a:xfrm>
            <a:off x="2438400" y="2032000"/>
            <a:ext cx="765175" cy="1143000"/>
            <a:chOff x="2387066" y="1600200"/>
            <a:chExt cx="766452" cy="1143000"/>
          </a:xfrm>
        </p:grpSpPr>
        <p:sp>
          <p:nvSpPr>
            <p:cNvPr id="216091" name="TextBox 38"/>
            <p:cNvSpPr txBox="1">
              <a:spLocks noChangeArrowheads="1"/>
            </p:cNvSpPr>
            <p:nvPr/>
          </p:nvSpPr>
          <p:spPr bwMode="auto">
            <a:xfrm>
              <a:off x="2387066" y="1600200"/>
              <a:ext cx="76645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3-year</a:t>
              </a:r>
            </a:p>
            <a:p>
              <a:pPr algn="ctr" eaLnBrk="1" fontAlgn="base" hangingPunct="1">
                <a:spcBef>
                  <a:spcPct val="0"/>
                </a:spcBef>
                <a:spcAft>
                  <a:spcPct val="0"/>
                </a:spcAft>
              </a:pPr>
              <a:r>
                <a:rPr lang="en-US" sz="1600" smtClean="0">
                  <a:solidFill>
                    <a:srgbClr val="000000"/>
                  </a:solidFill>
                </a:rPr>
                <a:t>FCR</a:t>
              </a:r>
            </a:p>
          </p:txBody>
        </p:sp>
        <p:cxnSp>
          <p:nvCxnSpPr>
            <p:cNvPr id="35" name="Straight Arrow Connector 34"/>
            <p:cNvCxnSpPr/>
            <p:nvPr/>
          </p:nvCxnSpPr>
          <p:spPr>
            <a:xfrm>
              <a:off x="2743259"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4"/>
          <p:cNvGrpSpPr>
            <a:grpSpLocks/>
          </p:cNvGrpSpPr>
          <p:nvPr/>
        </p:nvGrpSpPr>
        <p:grpSpPr bwMode="auto">
          <a:xfrm>
            <a:off x="4089400" y="2032000"/>
            <a:ext cx="952500" cy="1143000"/>
            <a:chOff x="4038600" y="1600200"/>
            <a:chExt cx="952184" cy="1143000"/>
          </a:xfrm>
        </p:grpSpPr>
        <p:sp>
          <p:nvSpPr>
            <p:cNvPr id="216089" name="TextBox 39"/>
            <p:cNvSpPr txBox="1">
              <a:spLocks noChangeArrowheads="1"/>
            </p:cNvSpPr>
            <p:nvPr/>
          </p:nvSpPr>
          <p:spPr bwMode="auto">
            <a:xfrm>
              <a:off x="4038600" y="1600200"/>
              <a:ext cx="95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3-month </a:t>
              </a:r>
            </a:p>
            <a:p>
              <a:pPr algn="ctr" eaLnBrk="1" fontAlgn="base" hangingPunct="1">
                <a:spcBef>
                  <a:spcPct val="0"/>
                </a:spcBef>
                <a:spcAft>
                  <a:spcPct val="0"/>
                </a:spcAft>
              </a:pPr>
              <a:r>
                <a:rPr lang="en-US" sz="1600" smtClean="0">
                  <a:solidFill>
                    <a:srgbClr val="000000"/>
                  </a:solidFill>
                </a:rPr>
                <a:t>FCR</a:t>
              </a:r>
            </a:p>
          </p:txBody>
        </p:sp>
        <p:cxnSp>
          <p:nvCxnSpPr>
            <p:cNvPr id="36" name="Straight Arrow Connector 35"/>
            <p:cNvCxnSpPr/>
            <p:nvPr/>
          </p:nvCxnSpPr>
          <p:spPr>
            <a:xfrm>
              <a:off x="4571823"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5"/>
          <p:cNvGrpSpPr>
            <a:grpSpLocks/>
          </p:cNvGrpSpPr>
          <p:nvPr/>
        </p:nvGrpSpPr>
        <p:grpSpPr bwMode="auto">
          <a:xfrm>
            <a:off x="5275263" y="2032000"/>
            <a:ext cx="865187" cy="1143000"/>
            <a:chOff x="5225658" y="1600200"/>
            <a:chExt cx="864069" cy="1143000"/>
          </a:xfrm>
        </p:grpSpPr>
        <p:sp>
          <p:nvSpPr>
            <p:cNvPr id="216087" name="TextBox 40"/>
            <p:cNvSpPr txBox="1">
              <a:spLocks noChangeArrowheads="1"/>
            </p:cNvSpPr>
            <p:nvPr/>
          </p:nvSpPr>
          <p:spPr bwMode="auto">
            <a:xfrm>
              <a:off x="5225658" y="1600200"/>
              <a:ext cx="86406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3-week </a:t>
              </a:r>
            </a:p>
            <a:p>
              <a:pPr algn="ctr" eaLnBrk="1" fontAlgn="base" hangingPunct="1">
                <a:spcBef>
                  <a:spcPct val="0"/>
                </a:spcBef>
                <a:spcAft>
                  <a:spcPct val="0"/>
                </a:spcAft>
              </a:pPr>
              <a:r>
                <a:rPr lang="en-US" sz="1600" smtClean="0">
                  <a:solidFill>
                    <a:srgbClr val="000000"/>
                  </a:solidFill>
                </a:rPr>
                <a:t>FCR</a:t>
              </a:r>
            </a:p>
          </p:txBody>
        </p:sp>
        <p:cxnSp>
          <p:nvCxnSpPr>
            <p:cNvPr id="37" name="Straight Arrow Connector 36"/>
            <p:cNvCxnSpPr/>
            <p:nvPr/>
          </p:nvCxnSpPr>
          <p:spPr>
            <a:xfrm>
              <a:off x="5639460"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6"/>
          <p:cNvGrpSpPr>
            <a:grpSpLocks/>
          </p:cNvGrpSpPr>
          <p:nvPr/>
        </p:nvGrpSpPr>
        <p:grpSpPr bwMode="auto">
          <a:xfrm>
            <a:off x="6842125" y="2032000"/>
            <a:ext cx="698500" cy="1143000"/>
            <a:chOff x="6792179" y="1600200"/>
            <a:chExt cx="698107" cy="1143000"/>
          </a:xfrm>
        </p:grpSpPr>
        <p:sp>
          <p:nvSpPr>
            <p:cNvPr id="216085" name="TextBox 41"/>
            <p:cNvSpPr txBox="1">
              <a:spLocks noChangeArrowheads="1"/>
            </p:cNvSpPr>
            <p:nvPr/>
          </p:nvSpPr>
          <p:spPr bwMode="auto">
            <a:xfrm>
              <a:off x="6792179" y="1600200"/>
              <a:ext cx="69810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00"/>
                  </a:solidFill>
                </a:rPr>
                <a:t>3-day </a:t>
              </a:r>
            </a:p>
            <a:p>
              <a:pPr algn="ctr" eaLnBrk="1" fontAlgn="base" hangingPunct="1">
                <a:spcBef>
                  <a:spcPct val="0"/>
                </a:spcBef>
                <a:spcAft>
                  <a:spcPct val="0"/>
                </a:spcAft>
              </a:pPr>
              <a:r>
                <a:rPr lang="en-US" sz="1600" smtClean="0">
                  <a:solidFill>
                    <a:srgbClr val="000000"/>
                  </a:solidFill>
                </a:rPr>
                <a:t>FCR</a:t>
              </a:r>
            </a:p>
          </p:txBody>
        </p:sp>
        <p:cxnSp>
          <p:nvCxnSpPr>
            <p:cNvPr id="38" name="Straight Arrow Connector 37"/>
            <p:cNvCxnSpPr/>
            <p:nvPr/>
          </p:nvCxnSpPr>
          <p:spPr>
            <a:xfrm>
              <a:off x="7163445" y="2133600"/>
              <a:ext cx="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a:spLocks noChangeArrowheads="1"/>
          </p:cNvSpPr>
          <p:nvPr/>
        </p:nvSpPr>
        <p:spPr bwMode="auto">
          <a:xfrm rot="20820283">
            <a:off x="528638" y="3508375"/>
            <a:ext cx="3690937" cy="430213"/>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39" name="Oval 38"/>
          <p:cNvSpPr>
            <a:spLocks noChangeArrowheads="1"/>
          </p:cNvSpPr>
          <p:nvPr/>
        </p:nvSpPr>
        <p:spPr bwMode="auto">
          <a:xfrm rot="20205475">
            <a:off x="4178300" y="3314700"/>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0" name="Oval 39"/>
          <p:cNvSpPr>
            <a:spLocks noChangeArrowheads="1"/>
          </p:cNvSpPr>
          <p:nvPr/>
        </p:nvSpPr>
        <p:spPr bwMode="auto">
          <a:xfrm rot="20205475">
            <a:off x="5130800" y="3228975"/>
            <a:ext cx="1000125" cy="238125"/>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41" name="Oval 40"/>
          <p:cNvSpPr>
            <a:spLocks noChangeArrowheads="1"/>
          </p:cNvSpPr>
          <p:nvPr/>
        </p:nvSpPr>
        <p:spPr bwMode="auto">
          <a:xfrm rot="20602012">
            <a:off x="6146800" y="3408363"/>
            <a:ext cx="2168525" cy="246062"/>
          </a:xfrm>
          <a:prstGeom prst="ellipse">
            <a:avLst/>
          </a:prstGeom>
          <a:noFill/>
          <a:ln w="38100">
            <a:solidFill>
              <a:srgbClr val="CC9800"/>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charset="0"/>
              <a:ea typeface="ＭＳ Ｐゴシック" charset="0"/>
              <a:cs typeface="ＭＳ Ｐゴシック" charset="0"/>
            </a:endParaRPr>
          </a:p>
        </p:txBody>
      </p:sp>
      <p:sp>
        <p:nvSpPr>
          <p:cNvPr id="216082" name="TextBox 29"/>
          <p:cNvSpPr txBox="1">
            <a:spLocks noChangeArrowheads="1"/>
          </p:cNvSpPr>
          <p:nvPr/>
        </p:nvSpPr>
        <p:spPr bwMode="auto">
          <a:xfrm>
            <a:off x="3835400" y="4978400"/>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P/E Cycles</a:t>
            </a:r>
          </a:p>
        </p:txBody>
      </p:sp>
      <p:sp>
        <p:nvSpPr>
          <p:cNvPr id="31" name="TextBox 30"/>
          <p:cNvSpPr txBox="1"/>
          <p:nvPr/>
        </p:nvSpPr>
        <p:spPr>
          <a:xfrm>
            <a:off x="-863600" y="3022600"/>
            <a:ext cx="2108758" cy="369332"/>
          </a:xfrm>
          <a:prstGeom prst="rect">
            <a:avLst/>
          </a:prstGeom>
          <a:solidFill>
            <a:schemeClr val="bg1"/>
          </a:solidFill>
          <a:scene3d>
            <a:camera prst="orthographicFront">
              <a:rot lat="0" lon="0" rev="5400000"/>
            </a:camera>
            <a:lightRig rig="threePt" dir="t"/>
          </a:scene3d>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Raw Bit Error Rate</a:t>
            </a:r>
          </a:p>
        </p:txBody>
      </p:sp>
      <p:sp>
        <p:nvSpPr>
          <p:cNvPr id="216084" name="TextBox 31"/>
          <p:cNvSpPr txBox="1">
            <a:spLocks noChangeArrowheads="1"/>
          </p:cNvSpPr>
          <p:nvPr/>
        </p:nvSpPr>
        <p:spPr bwMode="auto">
          <a:xfrm>
            <a:off x="644525" y="5546725"/>
            <a:ext cx="8024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smtClean="0">
                <a:solidFill>
                  <a:srgbClr val="0000FF"/>
                </a:solidFill>
              </a:rPr>
              <a:t>Select refresh frequency such that error rate is below acceptable rate</a:t>
            </a:r>
          </a:p>
        </p:txBody>
      </p:sp>
    </p:spTree>
    <p:extLst>
      <p:ext uri="{BB962C8B-B14F-4D97-AF65-F5344CB8AC3E}">
        <p14:creationId xmlns:p14="http://schemas.microsoft.com/office/powerpoint/2010/main" val="586425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grpId="1" nodeType="clickEffect">
                                  <p:stCondLst>
                                    <p:cond delay="0"/>
                                  </p:stCondLst>
                                  <p:childTnLst>
                                    <p:animEffect transition="out" filter="blinds(horizontal)">
                                      <p:cBhvr>
                                        <p:cTn id="22" dur="500"/>
                                        <p:tgtEl>
                                          <p:spTgt spid="34"/>
                                        </p:tgtEl>
                                      </p:cBhvr>
                                    </p:animEffect>
                                    <p:set>
                                      <p:cBhvr>
                                        <p:cTn id="23" dur="1" fill="hold">
                                          <p:stCondLst>
                                            <p:cond delay="499"/>
                                          </p:stCondLst>
                                        </p:cTn>
                                        <p:tgtEl>
                                          <p:spTgt spid="3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1" nodeType="clickEffect">
                                  <p:stCondLst>
                                    <p:cond delay="0"/>
                                  </p:stCondLst>
                                  <p:childTnLst>
                                    <p:animEffect transition="out" filter="blinds(horizontal)">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9" grpId="0" animBg="1"/>
      <p:bldP spid="39" grpId="1" animBg="1"/>
      <p:bldP spid="40" grpId="0" animBg="1"/>
      <p:bldP spid="40" grpId="1" animBg="1"/>
      <p:bldP spid="41" grpId="0" animBg="1"/>
      <p:bldP spid="41"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170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solidFill>
                  <a:srgbClr val="0000FF"/>
                </a:solidFill>
                <a:latin typeface="Tahoma" charset="0"/>
                <a:ea typeface="ＭＳ Ｐゴシック" charset="0"/>
                <a:cs typeface="ＭＳ Ｐゴシック" charset="0"/>
              </a:rPr>
              <a:t>Flash Correct and Refresh Techniques (FCR)</a:t>
            </a:r>
          </a:p>
          <a:p>
            <a:pPr marL="342900" lvl="1" indent="0" eaLnBrk="1" hangingPunct="1">
              <a:buFont typeface="Wingdings" charset="0"/>
              <a:buNone/>
            </a:pPr>
            <a:r>
              <a:rPr lang="en-US">
                <a:latin typeface="Tahoma" charset="0"/>
                <a:ea typeface="ＭＳ Ｐゴシック" charset="0"/>
                <a:cs typeface="ＭＳ Ｐゴシック" charset="0"/>
              </a:rPr>
              <a:t>1. Remapping based FCR</a:t>
            </a:r>
          </a:p>
          <a:p>
            <a:pPr marL="342900" lvl="1" indent="0" eaLnBrk="1" hangingPunct="1">
              <a:buFont typeface="Wingdings" charset="0"/>
              <a:buNone/>
            </a:pPr>
            <a:r>
              <a:rPr lang="en-US">
                <a:latin typeface="Tahoma" charset="0"/>
                <a:ea typeface="ＭＳ Ｐゴシック" charset="0"/>
                <a:cs typeface="ＭＳ Ｐゴシック" charset="0"/>
              </a:rPr>
              <a:t>2. Hybrid Reprogramming and Remapping based FCR</a:t>
            </a:r>
          </a:p>
          <a:p>
            <a:pPr marL="342900" lvl="1" indent="0" eaLnBrk="1" hangingPunct="1">
              <a:buFont typeface="Wingdings" charset="0"/>
              <a:buNone/>
            </a:pPr>
            <a:r>
              <a:rPr lang="en-US">
                <a:latin typeface="Tahoma" charset="0"/>
                <a:ea typeface="ＭＳ Ｐゴシック" charset="0"/>
                <a:cs typeface="ＭＳ Ｐゴシック" charset="0"/>
              </a:rPr>
              <a:t>3. Adaptive-Rate FCR</a:t>
            </a:r>
          </a:p>
          <a:p>
            <a:pPr eaLnBrk="1" hangingPunct="1"/>
            <a:r>
              <a:rPr lang="en-US">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082864-C929-D34C-9865-451B3612D5DC}" type="slidenum">
              <a:rPr lang="en-US" sz="1600">
                <a:solidFill>
                  <a:srgbClr val="000000"/>
                </a:solidFill>
                <a:latin typeface="Garamond" charset="0"/>
              </a:rPr>
              <a:pPr eaLnBrk="1" hangingPunct="1"/>
              <a:t>152</a:t>
            </a:fld>
            <a:endParaRPr lang="en-US" sz="1600">
              <a:solidFill>
                <a:srgbClr val="000000"/>
              </a:solidFill>
              <a:latin typeface="Garamond" charset="0"/>
            </a:endParaRPr>
          </a:p>
        </p:txBody>
      </p:sp>
    </p:spTree>
    <p:extLst>
      <p:ext uri="{BB962C8B-B14F-4D97-AF65-F5344CB8AC3E}">
        <p14:creationId xmlns:p14="http://schemas.microsoft.com/office/powerpoint/2010/main" val="3836217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FCR: Other Considerations</a:t>
            </a:r>
          </a:p>
        </p:txBody>
      </p:sp>
      <p:sp>
        <p:nvSpPr>
          <p:cNvPr id="114690" name="Content Placeholder 2"/>
          <p:cNvSpPr>
            <a:spLocks noGrp="1"/>
          </p:cNvSpPr>
          <p:nvPr>
            <p:ph idx="1"/>
          </p:nvPr>
        </p:nvSpPr>
        <p:spPr>
          <a:xfrm>
            <a:off x="228600" y="1104900"/>
            <a:ext cx="8915400" cy="5143500"/>
          </a:xfrm>
        </p:spPr>
        <p:txBody>
          <a:bodyPr/>
          <a:lstStyle/>
          <a:p>
            <a:pPr>
              <a:defRPr/>
            </a:pPr>
            <a:r>
              <a:rPr lang="en-US" dirty="0">
                <a:solidFill>
                  <a:schemeClr val="tx2"/>
                </a:solidFill>
                <a:latin typeface="Tahoma" charset="0"/>
                <a:ea typeface="ＭＳ Ｐゴシック" charset="0"/>
                <a:cs typeface="ＭＳ Ｐゴシック" charset="0"/>
              </a:rPr>
              <a:t>Implementation cost</a:t>
            </a:r>
          </a:p>
          <a:p>
            <a:pPr lvl="1">
              <a:defRPr/>
            </a:pPr>
            <a:r>
              <a:rPr lang="en-US" dirty="0">
                <a:latin typeface="Tahoma" charset="0"/>
                <a:ea typeface="ＭＳ Ｐゴシック" charset="0"/>
              </a:rPr>
              <a:t>No hardware changes</a:t>
            </a:r>
          </a:p>
          <a:p>
            <a:pPr lvl="1">
              <a:defRPr/>
            </a:pPr>
            <a:r>
              <a:rPr lang="en-US" dirty="0">
                <a:latin typeface="Tahoma" charset="0"/>
                <a:ea typeface="ＭＳ Ｐゴシック" charset="0"/>
              </a:rPr>
              <a:t>FTL software/firmware needs modification</a:t>
            </a:r>
          </a:p>
          <a:p>
            <a:pPr marL="344487" lvl="1" indent="0">
              <a:buFont typeface="Wingdings" charset="0"/>
              <a:buNone/>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Response time impact</a:t>
            </a:r>
          </a:p>
          <a:p>
            <a:pPr lvl="1">
              <a:defRPr/>
            </a:pPr>
            <a:r>
              <a:rPr lang="en-US" dirty="0">
                <a:latin typeface="Tahoma" charset="0"/>
                <a:ea typeface="ＭＳ Ｐゴシック" charset="0"/>
              </a:rPr>
              <a:t>FCR not as frequent as DRAM refresh; low impact</a:t>
            </a:r>
          </a:p>
          <a:p>
            <a:pPr lvl="1">
              <a:defRPr/>
            </a:pPr>
            <a:endParaRPr lang="en-US" dirty="0">
              <a:latin typeface="Tahoma" charset="0"/>
              <a:ea typeface="ＭＳ Ｐゴシック" charset="0"/>
            </a:endParaRPr>
          </a:p>
          <a:p>
            <a:pPr>
              <a:defRPr/>
            </a:pPr>
            <a:r>
              <a:rPr lang="en-US" dirty="0">
                <a:solidFill>
                  <a:srgbClr val="006633"/>
                </a:solidFill>
                <a:latin typeface="Tahoma" charset="0"/>
                <a:ea typeface="ＭＳ Ｐゴシック" charset="0"/>
                <a:cs typeface="ＭＳ Ｐゴシック" charset="0"/>
              </a:rPr>
              <a:t>Adaptation to variations in retention error rate</a:t>
            </a:r>
          </a:p>
          <a:p>
            <a:pPr lvl="1">
              <a:defRPr/>
            </a:pPr>
            <a:r>
              <a:rPr lang="en-US" dirty="0">
                <a:latin typeface="Tahoma" charset="0"/>
                <a:ea typeface="ＭＳ Ｐゴシック" charset="0"/>
              </a:rPr>
              <a:t>Adapt refresh rate based </a:t>
            </a:r>
            <a:r>
              <a:rPr lang="en-US" dirty="0" smtClean="0">
                <a:latin typeface="Tahoma" charset="0"/>
                <a:ea typeface="ＭＳ Ｐゴシック" charset="0"/>
              </a:rPr>
              <a:t>on, </a:t>
            </a:r>
            <a:r>
              <a:rPr lang="en-US" dirty="0">
                <a:latin typeface="Tahoma" charset="0"/>
                <a:ea typeface="ＭＳ Ｐゴシック" charset="0"/>
              </a:rPr>
              <a:t>e.g</a:t>
            </a:r>
            <a:r>
              <a:rPr lang="en-US" dirty="0" smtClean="0">
                <a:latin typeface="Tahoma" charset="0"/>
                <a:ea typeface="ＭＳ Ｐゴシック" charset="0"/>
              </a:rPr>
              <a:t>., </a:t>
            </a:r>
            <a:r>
              <a:rPr lang="en-US" dirty="0">
                <a:latin typeface="Tahoma" charset="0"/>
                <a:ea typeface="ＭＳ Ｐゴシック" charset="0"/>
              </a:rPr>
              <a:t>temperature </a:t>
            </a:r>
            <a:r>
              <a:rPr lang="en-US" sz="1600" b="1" dirty="0">
                <a:solidFill>
                  <a:schemeClr val="tx2"/>
                </a:solidFill>
                <a:latin typeface="Tahoma" charset="0"/>
                <a:ea typeface="ＭＳ Ｐゴシック" charset="0"/>
              </a:rPr>
              <a:t>[Liu+ ISCA 2012</a:t>
            </a:r>
            <a:r>
              <a:rPr lang="en-US" sz="1600" b="1" dirty="0" smtClean="0">
                <a:solidFill>
                  <a:schemeClr val="tx2"/>
                </a:solidFill>
                <a:latin typeface="Tahoma" charset="0"/>
                <a:ea typeface="ＭＳ Ｐゴシック" charset="0"/>
              </a:rPr>
              <a:t>]</a:t>
            </a:r>
          </a:p>
          <a:p>
            <a:pPr lvl="1">
              <a:defRPr/>
            </a:pPr>
            <a:endParaRPr lang="en-US" sz="1600" b="1" dirty="0">
              <a:solidFill>
                <a:schemeClr val="tx2"/>
              </a:solidFill>
              <a:latin typeface="Tahoma" charset="0"/>
              <a:ea typeface="ＭＳ Ｐゴシック" charset="0"/>
            </a:endParaRPr>
          </a:p>
          <a:p>
            <a:pPr>
              <a:defRPr/>
            </a:pPr>
            <a:r>
              <a:rPr lang="en-US" dirty="0" smtClean="0">
                <a:solidFill>
                  <a:srgbClr val="FF0000"/>
                </a:solidFill>
                <a:latin typeface="Tahoma" charset="0"/>
                <a:ea typeface="ＭＳ Ｐゴシック" charset="0"/>
                <a:cs typeface="ＭＳ Ｐゴシック" charset="0"/>
              </a:rPr>
              <a:t>FCR requires power</a:t>
            </a:r>
          </a:p>
          <a:p>
            <a:pPr lvl="1">
              <a:defRPr/>
            </a:pPr>
            <a:r>
              <a:rPr lang="en-US" dirty="0" smtClean="0">
                <a:latin typeface="Tahoma" charset="0"/>
                <a:ea typeface="ＭＳ Ｐゴシック" charset="0"/>
              </a:rPr>
              <a:t>Enterprise storage systems typically powered on</a:t>
            </a:r>
          </a:p>
          <a:p>
            <a:pPr lvl="1">
              <a:defRPr/>
            </a:pPr>
            <a:endParaRPr lang="en-US" sz="1600" b="1" dirty="0">
              <a:solidFill>
                <a:schemeClr val="tx2"/>
              </a:solidFill>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AA19D-FB98-DA47-9851-F2BB106068A2}" type="slidenum">
              <a:rPr lang="en-US" sz="1600">
                <a:solidFill>
                  <a:srgbClr val="000000"/>
                </a:solidFill>
                <a:latin typeface="Garamond" charset="0"/>
              </a:rPr>
              <a:pPr eaLnBrk="1" hangingPunct="1"/>
              <a:t>153</a:t>
            </a:fld>
            <a:endParaRPr lang="en-US" sz="1600">
              <a:solidFill>
                <a:srgbClr val="000000"/>
              </a:solidFill>
              <a:latin typeface="Garamond" charset="0"/>
            </a:endParaRPr>
          </a:p>
        </p:txBody>
      </p:sp>
    </p:spTree>
    <p:extLst>
      <p:ext uri="{BB962C8B-B14F-4D97-AF65-F5344CB8AC3E}">
        <p14:creationId xmlns:p14="http://schemas.microsoft.com/office/powerpoint/2010/main" val="2263111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solidFill>
                  <a:srgbClr val="0000FF"/>
                </a:solidFill>
                <a:latin typeface="Tahoma" charset="0"/>
                <a:ea typeface="ＭＳ Ｐゴシック" charset="0"/>
                <a:cs typeface="ＭＳ Ｐゴシック" charset="0"/>
              </a:rPr>
              <a:t>Evaluation</a:t>
            </a:r>
          </a:p>
          <a:p>
            <a:pPr eaLnBrk="1" hangingPunct="1"/>
            <a:r>
              <a:rPr lang="en-US">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5AEB1-2AA3-2941-B77A-8EDFF3C7C03F}" type="slidenum">
              <a:rPr lang="en-US" sz="1600">
                <a:solidFill>
                  <a:srgbClr val="000000"/>
                </a:solidFill>
                <a:latin typeface="Garamond" charset="0"/>
              </a:rPr>
              <a:pPr eaLnBrk="1" hangingPunct="1"/>
              <a:t>154</a:t>
            </a:fld>
            <a:endParaRPr lang="en-US" sz="1600">
              <a:solidFill>
                <a:srgbClr val="000000"/>
              </a:solidFill>
              <a:latin typeface="Garamond" charset="0"/>
            </a:endParaRPr>
          </a:p>
        </p:txBody>
      </p:sp>
    </p:spTree>
    <p:extLst>
      <p:ext uri="{BB962C8B-B14F-4D97-AF65-F5344CB8AC3E}">
        <p14:creationId xmlns:p14="http://schemas.microsoft.com/office/powerpoint/2010/main" val="2457374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Evaluation Methodology</a:t>
            </a:r>
          </a:p>
        </p:txBody>
      </p:sp>
      <p:sp>
        <p:nvSpPr>
          <p:cNvPr id="117762" name="Content Placeholder 2"/>
          <p:cNvSpPr>
            <a:spLocks noGrp="1"/>
          </p:cNvSpPr>
          <p:nvPr>
            <p:ph idx="1"/>
          </p:nvPr>
        </p:nvSpPr>
        <p:spPr>
          <a:xfrm>
            <a:off x="228600" y="954088"/>
            <a:ext cx="8610600" cy="4876800"/>
          </a:xfrm>
        </p:spPr>
        <p:txBody>
          <a:bodyPr/>
          <a:lstStyle/>
          <a:p>
            <a:pPr eaLnBrk="1" hangingPunct="1">
              <a:defRPr/>
            </a:pPr>
            <a:r>
              <a:rPr lang="en-US" dirty="0">
                <a:solidFill>
                  <a:srgbClr val="0000FF"/>
                </a:solidFill>
                <a:latin typeface="Tahoma" charset="0"/>
                <a:ea typeface="ＭＳ Ｐゴシック" charset="0"/>
                <a:cs typeface="ＭＳ Ｐゴシック" charset="0"/>
              </a:rPr>
              <a:t>E</a:t>
            </a:r>
            <a:r>
              <a:rPr lang="en-US" dirty="0" smtClean="0">
                <a:solidFill>
                  <a:srgbClr val="0000FF"/>
                </a:solidFill>
                <a:latin typeface="Tahoma" charset="0"/>
                <a:ea typeface="ＭＳ Ｐゴシック" charset="0"/>
                <a:cs typeface="ＭＳ Ｐゴシック" charset="0"/>
              </a:rPr>
              <a:t>xperimental flash platform </a:t>
            </a:r>
            <a:r>
              <a:rPr lang="en-US" dirty="0" smtClean="0">
                <a:solidFill>
                  <a:srgbClr val="FF0000"/>
                </a:solidFill>
                <a:latin typeface="Tahoma" charset="0"/>
                <a:ea typeface="ＭＳ Ｐゴシック" charset="0"/>
                <a:cs typeface="ＭＳ Ｐゴシック" charset="0"/>
              </a:rPr>
              <a:t>to obtain error </a:t>
            </a:r>
            <a:r>
              <a:rPr lang="en-US" dirty="0">
                <a:solidFill>
                  <a:srgbClr val="FF0000"/>
                </a:solidFill>
                <a:latin typeface="Tahoma" charset="0"/>
                <a:ea typeface="ＭＳ Ｐゴシック" charset="0"/>
                <a:cs typeface="ＭＳ Ｐゴシック" charset="0"/>
              </a:rPr>
              <a:t>rates </a:t>
            </a:r>
            <a:r>
              <a:rPr lang="en-US" dirty="0">
                <a:latin typeface="Tahoma" charset="0"/>
                <a:ea typeface="ＭＳ Ｐゴシック" charset="0"/>
                <a:cs typeface="ＭＳ Ｐゴシック" charset="0"/>
              </a:rPr>
              <a:t>at different P/E cycles </a:t>
            </a:r>
            <a:r>
              <a:rPr lang="en-US" sz="1800" b="1" dirty="0" smtClean="0">
                <a:solidFill>
                  <a:schemeClr val="tx2"/>
                </a:solidFill>
                <a:latin typeface="Tahoma" charset="0"/>
                <a:ea typeface="ＭＳ Ｐゴシック" charset="0"/>
                <a:cs typeface="ＭＳ Ｐゴシック" charset="0"/>
              </a:rPr>
              <a:t>[</a:t>
            </a:r>
            <a:r>
              <a:rPr lang="en-US" sz="1800" b="1" dirty="0" err="1">
                <a:solidFill>
                  <a:schemeClr val="tx2"/>
                </a:solidFill>
                <a:latin typeface="Tahoma" charset="0"/>
                <a:ea typeface="ＭＳ Ｐゴシック" charset="0"/>
                <a:cs typeface="ＭＳ Ｐゴシック" charset="0"/>
              </a:rPr>
              <a:t>Cai</a:t>
            </a:r>
            <a:r>
              <a:rPr lang="en-US" sz="1800" b="1" dirty="0">
                <a:solidFill>
                  <a:schemeClr val="tx2"/>
                </a:solidFill>
                <a:latin typeface="Tahoma" charset="0"/>
                <a:ea typeface="ＭＳ Ｐゴシック" charset="0"/>
                <a:cs typeface="ＭＳ Ｐゴシック" charset="0"/>
              </a:rPr>
              <a:t>+ DATE 2012]</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a:solidFill>
                  <a:srgbClr val="0000FF"/>
                </a:solidFill>
                <a:latin typeface="Tahoma" charset="0"/>
                <a:ea typeface="ＭＳ Ｐゴシック" charset="0"/>
                <a:cs typeface="ＭＳ Ｐゴシック" charset="0"/>
              </a:rPr>
              <a:t>Simulation framework </a:t>
            </a:r>
            <a:r>
              <a:rPr lang="en-US" dirty="0">
                <a:solidFill>
                  <a:srgbClr val="FF0000"/>
                </a:solidFill>
                <a:latin typeface="Tahoma" charset="0"/>
                <a:ea typeface="ＭＳ Ｐゴシック" charset="0"/>
                <a:cs typeface="ＭＳ Ｐゴシック" charset="0"/>
              </a:rPr>
              <a:t>to obtain P/E cycles </a:t>
            </a:r>
            <a:r>
              <a:rPr lang="en-US" dirty="0">
                <a:latin typeface="Tahoma" charset="0"/>
                <a:ea typeface="ＭＳ Ｐゴシック" charset="0"/>
                <a:cs typeface="ＭＳ Ｐゴシック" charset="0"/>
              </a:rPr>
              <a:t>of </a:t>
            </a:r>
            <a:r>
              <a:rPr lang="en-US" dirty="0" smtClean="0">
                <a:latin typeface="Tahoma" charset="0"/>
                <a:ea typeface="ＭＳ Ｐゴシック" charset="0"/>
                <a:cs typeface="ＭＳ Ｐゴシック" charset="0"/>
              </a:rPr>
              <a:t>real </a:t>
            </a:r>
            <a:r>
              <a:rPr lang="en-US" dirty="0">
                <a:latin typeface="Tahoma" charset="0"/>
                <a:ea typeface="ＭＳ Ｐゴシック" charset="0"/>
                <a:cs typeface="ＭＳ Ｐゴシック" charset="0"/>
              </a:rPr>
              <a:t>workloads: </a:t>
            </a:r>
            <a:r>
              <a:rPr lang="en-US" dirty="0" err="1">
                <a:latin typeface="Tahoma" charset="0"/>
                <a:ea typeface="ＭＳ Ｐゴシック" charset="0"/>
                <a:cs typeface="ＭＳ Ｐゴシック" charset="0"/>
              </a:rPr>
              <a:t>DiskSim</a:t>
            </a:r>
            <a:r>
              <a:rPr lang="en-US" dirty="0">
                <a:latin typeface="Tahoma" charset="0"/>
                <a:ea typeface="ＭＳ Ｐゴシック" charset="0"/>
                <a:cs typeface="ＭＳ Ｐゴシック" charset="0"/>
              </a:rPr>
              <a:t> with SSD </a:t>
            </a:r>
            <a:r>
              <a:rPr lang="en-US" dirty="0" smtClean="0">
                <a:latin typeface="Tahoma" charset="0"/>
                <a:ea typeface="ＭＳ Ｐゴシック" charset="0"/>
                <a:cs typeface="ＭＳ Ｐゴシック" charset="0"/>
              </a:rPr>
              <a:t>extensions</a:t>
            </a:r>
          </a:p>
          <a:p>
            <a:pPr eaLnBrk="1" hangingPunct="1">
              <a:defRPr/>
            </a:pPr>
            <a:endParaRPr lang="en-US" sz="800" dirty="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Simulated system: </a:t>
            </a:r>
            <a:r>
              <a:rPr lang="en-US" dirty="0" smtClean="0">
                <a:solidFill>
                  <a:srgbClr val="FF0000"/>
                </a:solidFill>
                <a:latin typeface="Tahoma" charset="0"/>
                <a:ea typeface="ＭＳ Ｐゴシック" charset="0"/>
                <a:cs typeface="ＭＳ Ｐゴシック" charset="0"/>
              </a:rPr>
              <a:t>256GB flash</a:t>
            </a:r>
            <a:r>
              <a:rPr lang="en-US" dirty="0" smtClean="0">
                <a:latin typeface="Tahoma" charset="0"/>
                <a:ea typeface="ＭＳ Ｐゴシック" charset="0"/>
                <a:cs typeface="ＭＳ Ｐゴシック" charset="0"/>
              </a:rPr>
              <a:t>, 4 channels, 8 chips/channel, 8K blocks/chip, 128 pages/block, 8KB pages</a:t>
            </a:r>
          </a:p>
          <a:p>
            <a:pPr eaLnBrk="1" hangingPunct="1">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Workloads </a:t>
            </a:r>
          </a:p>
          <a:p>
            <a:pPr lvl="1" eaLnBrk="1" hangingPunct="1">
              <a:defRPr/>
            </a:pPr>
            <a:r>
              <a:rPr lang="en-US" sz="2000" dirty="0" smtClean="0">
                <a:solidFill>
                  <a:srgbClr val="FF0000"/>
                </a:solidFill>
                <a:latin typeface="Tahoma" charset="0"/>
                <a:ea typeface="ＭＳ Ｐゴシック" charset="0"/>
                <a:cs typeface="ＭＳ Ｐゴシック" charset="0"/>
              </a:rPr>
              <a:t>File system applications, databases, web search</a:t>
            </a:r>
          </a:p>
          <a:p>
            <a:pPr lvl="1" eaLnBrk="1" hangingPunct="1">
              <a:defRPr/>
            </a:pPr>
            <a:r>
              <a:rPr lang="en-US" sz="2000" dirty="0" smtClean="0">
                <a:latin typeface="Tahoma" charset="0"/>
                <a:ea typeface="ＭＳ Ｐゴシック" charset="0"/>
                <a:cs typeface="ＭＳ Ｐゴシック" charset="0"/>
              </a:rPr>
              <a:t>Categories: Write-heavy, read-heavy, balanced</a:t>
            </a:r>
          </a:p>
          <a:p>
            <a:pPr marL="344487" lvl="1" indent="0" eaLnBrk="1" hangingPunct="1">
              <a:buFont typeface="Wingdings" charset="0"/>
              <a:buNone/>
              <a:defRPr/>
            </a:pPr>
            <a:endParaRPr lang="en-US" sz="800" dirty="0" smtClean="0">
              <a:latin typeface="Tahoma" charset="0"/>
              <a:ea typeface="ＭＳ Ｐゴシック" charset="0"/>
              <a:cs typeface="ＭＳ Ｐゴシック" charset="0"/>
            </a:endParaRPr>
          </a:p>
          <a:p>
            <a:pPr eaLnBrk="1" hangingPunct="1">
              <a:defRPr/>
            </a:pPr>
            <a:r>
              <a:rPr lang="en-US" dirty="0" smtClean="0">
                <a:solidFill>
                  <a:srgbClr val="0000FF"/>
                </a:solidFill>
                <a:latin typeface="Tahoma" charset="0"/>
                <a:ea typeface="ＭＳ Ｐゴシック" charset="0"/>
                <a:cs typeface="ＭＳ Ｐゴシック" charset="0"/>
              </a:rPr>
              <a:t>Evaluation metrics</a:t>
            </a:r>
          </a:p>
          <a:p>
            <a:pPr lvl="1" eaLnBrk="1" hangingPunct="1">
              <a:defRPr/>
            </a:pPr>
            <a:r>
              <a:rPr lang="en-US" sz="2000" dirty="0" smtClean="0">
                <a:solidFill>
                  <a:srgbClr val="FF0000"/>
                </a:solidFill>
                <a:latin typeface="Tahoma" charset="0"/>
                <a:ea typeface="ＭＳ Ｐゴシック" charset="0"/>
                <a:cs typeface="ＭＳ Ｐゴシック" charset="0"/>
              </a:rPr>
              <a:t>Lifetime</a:t>
            </a:r>
            <a:r>
              <a:rPr lang="en-US" sz="2000" dirty="0" smtClean="0">
                <a:latin typeface="Tahoma" charset="0"/>
                <a:ea typeface="ＭＳ Ｐゴシック" charset="0"/>
                <a:cs typeface="ＭＳ Ｐゴシック" charset="0"/>
              </a:rPr>
              <a:t> (extrapolated)</a:t>
            </a:r>
          </a:p>
          <a:p>
            <a:pPr lvl="1" eaLnBrk="1" hangingPunct="1">
              <a:defRPr/>
            </a:pPr>
            <a:r>
              <a:rPr lang="en-US" sz="2000" dirty="0" smtClean="0">
                <a:solidFill>
                  <a:srgbClr val="FF0000"/>
                </a:solidFill>
                <a:latin typeface="Tahoma" charset="0"/>
                <a:ea typeface="ＭＳ Ｐゴシック" charset="0"/>
                <a:cs typeface="ＭＳ Ｐゴシック" charset="0"/>
              </a:rPr>
              <a:t>Energy overhead</a:t>
            </a:r>
            <a:r>
              <a:rPr lang="en-US" sz="2000" dirty="0" smtClean="0">
                <a:latin typeface="Tahoma" charset="0"/>
                <a:ea typeface="ＭＳ Ｐゴシック" charset="0"/>
                <a:cs typeface="ＭＳ Ｐゴシック" charset="0"/>
              </a:rPr>
              <a:t>, P/E cycle overhead</a:t>
            </a:r>
            <a:endParaRPr lang="en-US" sz="2000" dirty="0">
              <a:latin typeface="Tahoma" charset="0"/>
              <a:ea typeface="ＭＳ Ｐゴシック" charset="0"/>
              <a:cs typeface="ＭＳ Ｐゴシック" charset="0"/>
            </a:endParaRPr>
          </a:p>
          <a:p>
            <a:pPr eaLnBrk="1" hangingPunct="1">
              <a:defRPr/>
            </a:pPr>
            <a:endParaRPr lang="en-US" dirty="0">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41AE80-7D45-1447-BA61-7454FB65CAA9}" type="slidenum">
              <a:rPr lang="en-US" sz="1600">
                <a:solidFill>
                  <a:srgbClr val="000000"/>
                </a:solidFill>
                <a:latin typeface="Garamond" charset="0"/>
              </a:rPr>
              <a:pPr eaLnBrk="1" hangingPunct="1"/>
              <a:t>155</a:t>
            </a:fld>
            <a:endParaRPr lang="en-US" sz="1600">
              <a:solidFill>
                <a:srgbClr val="000000"/>
              </a:solidFill>
              <a:latin typeface="Garamond" charset="0"/>
            </a:endParaRPr>
          </a:p>
        </p:txBody>
      </p:sp>
    </p:spTree>
    <p:extLst>
      <p:ext uri="{BB962C8B-B14F-4D97-AF65-F5344CB8AC3E}">
        <p14:creationId xmlns:p14="http://schemas.microsoft.com/office/powerpoint/2010/main" val="39891313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Extrapolated Lifetime</a:t>
            </a:r>
          </a:p>
        </p:txBody>
      </p:sp>
      <p:sp>
        <p:nvSpPr>
          <p:cNvPr id="224258" name="Content Placeholder 2"/>
          <p:cNvSpPr>
            <a:spLocks noGrp="1"/>
          </p:cNvSpPr>
          <p:nvPr>
            <p:ph idx="1"/>
          </p:nvPr>
        </p:nvSpPr>
        <p:spPr>
          <a:xfrm>
            <a:off x="228600" y="987425"/>
            <a:ext cx="8610600" cy="5260975"/>
          </a:xfrm>
        </p:spPr>
        <p:txBody>
          <a:bodyPr/>
          <a:lstStyle/>
          <a:p>
            <a:pPr eaLnBrk="1" hangingPunct="1"/>
            <a:endParaRPr lang="en-US" sz="2000">
              <a:latin typeface="Tahoma" charset="0"/>
              <a:ea typeface="ＭＳ Ｐゴシック" charset="0"/>
              <a:cs typeface="ＭＳ Ｐゴシック" charset="0"/>
            </a:endParaRP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A61C-A2BF-DF4C-A4DA-BAC688CD8F35}" type="slidenum">
              <a:rPr lang="en-US" sz="1600">
                <a:solidFill>
                  <a:srgbClr val="000000"/>
                </a:solidFill>
                <a:latin typeface="Garamond" charset="0"/>
              </a:rPr>
              <a:pPr eaLnBrk="1" hangingPunct="1"/>
              <a:t>156</a:t>
            </a:fld>
            <a:endParaRPr lang="en-US" sz="1600">
              <a:solidFill>
                <a:srgbClr val="000000"/>
              </a:solidFill>
              <a:latin typeface="Garamond" charset="0"/>
            </a:endParaRPr>
          </a:p>
        </p:txBody>
      </p:sp>
      <p:grpSp>
        <p:nvGrpSpPr>
          <p:cNvPr id="224260" name="Group 5"/>
          <p:cNvGrpSpPr>
            <a:grpSpLocks/>
          </p:cNvGrpSpPr>
          <p:nvPr/>
        </p:nvGrpSpPr>
        <p:grpSpPr bwMode="auto">
          <a:xfrm>
            <a:off x="276225" y="2959100"/>
            <a:ext cx="8548688" cy="808038"/>
            <a:chOff x="276210" y="5143500"/>
            <a:chExt cx="8548886" cy="807228"/>
          </a:xfrm>
        </p:grpSpPr>
        <p:sp>
          <p:nvSpPr>
            <p:cNvPr id="224267" name="TextBox 6"/>
            <p:cNvSpPr txBox="1">
              <a:spLocks noChangeArrowheads="1"/>
            </p:cNvSpPr>
            <p:nvPr/>
          </p:nvSpPr>
          <p:spPr bwMode="auto">
            <a:xfrm>
              <a:off x="276210" y="5143500"/>
              <a:ext cx="4850222"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Maximum full disk P/E Cycles for a Technique</a:t>
              </a:r>
            </a:p>
          </p:txBody>
        </p:sp>
        <p:cxnSp>
          <p:nvCxnSpPr>
            <p:cNvPr id="224268" name="Straight Connector 7"/>
            <p:cNvCxnSpPr>
              <a:cxnSpLocks noChangeShapeType="1"/>
            </p:cNvCxnSpPr>
            <p:nvPr/>
          </p:nvCxnSpPr>
          <p:spPr bwMode="auto">
            <a:xfrm>
              <a:off x="400050" y="5534025"/>
              <a:ext cx="4648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24269" name="TextBox 8"/>
            <p:cNvSpPr txBox="1">
              <a:spLocks noChangeArrowheads="1"/>
            </p:cNvSpPr>
            <p:nvPr/>
          </p:nvSpPr>
          <p:spPr bwMode="auto">
            <a:xfrm>
              <a:off x="485775" y="5581650"/>
              <a:ext cx="4260054" cy="36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Total full disk P/E Cycles for a Workload</a:t>
              </a:r>
            </a:p>
          </p:txBody>
        </p:sp>
        <p:sp>
          <p:nvSpPr>
            <p:cNvPr id="224270" name="Rectangle 1"/>
            <p:cNvSpPr>
              <a:spLocks noChangeArrowheads="1"/>
            </p:cNvSpPr>
            <p:nvPr/>
          </p:nvSpPr>
          <p:spPr bwMode="auto">
            <a:xfrm>
              <a:off x="5099050" y="5254625"/>
              <a:ext cx="415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r>
                <a:rPr lang="en-US" sz="2800" smtClean="0">
                  <a:solidFill>
                    <a:srgbClr val="000000"/>
                  </a:solidFill>
                  <a:latin typeface="Vrinda" charset="0"/>
                  <a:ea typeface="ＭＳ Ｐゴシック" charset="0"/>
                  <a:cs typeface="Vrinda" charset="0"/>
                </a:rPr>
                <a:t>×</a:t>
              </a:r>
              <a:endParaRPr lang="en-US" sz="2800" smtClean="0">
                <a:solidFill>
                  <a:srgbClr val="000000"/>
                </a:solidFill>
                <a:latin typeface="Arial" charset="0"/>
                <a:ea typeface="ＭＳ Ｐゴシック" charset="0"/>
                <a:cs typeface="ＭＳ Ｐゴシック" charset="0"/>
              </a:endParaRPr>
            </a:p>
          </p:txBody>
        </p:sp>
        <p:sp>
          <p:nvSpPr>
            <p:cNvPr id="224271" name="TextBox 10"/>
            <p:cNvSpPr txBox="1">
              <a:spLocks noChangeArrowheads="1"/>
            </p:cNvSpPr>
            <p:nvPr/>
          </p:nvSpPr>
          <p:spPr bwMode="auto">
            <a:xfrm>
              <a:off x="5562600" y="5324475"/>
              <a:ext cx="3262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 of Days of Given Application</a:t>
              </a:r>
            </a:p>
          </p:txBody>
        </p:sp>
      </p:grpSp>
      <p:sp>
        <p:nvSpPr>
          <p:cNvPr id="224261" name="TextBox 11"/>
          <p:cNvSpPr txBox="1">
            <a:spLocks noChangeArrowheads="1"/>
          </p:cNvSpPr>
          <p:nvPr/>
        </p:nvSpPr>
        <p:spPr bwMode="auto">
          <a:xfrm>
            <a:off x="1597025" y="2349500"/>
            <a:ext cx="4533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Experimental Platform Data</a:t>
            </a:r>
          </a:p>
        </p:txBody>
      </p:sp>
      <p:sp>
        <p:nvSpPr>
          <p:cNvPr id="224262" name="TextBox 12"/>
          <p:cNvSpPr txBox="1">
            <a:spLocks noChangeArrowheads="1"/>
          </p:cNvSpPr>
          <p:nvPr/>
        </p:nvSpPr>
        <p:spPr bwMode="auto">
          <a:xfrm>
            <a:off x="1806575" y="4064000"/>
            <a:ext cx="3824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FF"/>
                </a:solidFill>
              </a:rPr>
              <a:t>Obtained from Workload Simulation</a:t>
            </a:r>
          </a:p>
        </p:txBody>
      </p:sp>
      <p:cxnSp>
        <p:nvCxnSpPr>
          <p:cNvPr id="224263" name="Straight Arrow Connector 13"/>
          <p:cNvCxnSpPr>
            <a:cxnSpLocks noChangeShapeType="1"/>
            <a:stCxn id="224262" idx="0"/>
          </p:cNvCxnSpPr>
          <p:nvPr/>
        </p:nvCxnSpPr>
        <p:spPr bwMode="auto">
          <a:xfrm flipH="1" flipV="1">
            <a:off x="2530475" y="3778250"/>
            <a:ext cx="11874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
        <p:nvSpPr>
          <p:cNvPr id="224264" name="TextBox 14"/>
          <p:cNvSpPr txBox="1">
            <a:spLocks noChangeArrowheads="1"/>
          </p:cNvSpPr>
          <p:nvPr/>
        </p:nvSpPr>
        <p:spPr bwMode="auto">
          <a:xfrm>
            <a:off x="5962650" y="3902075"/>
            <a:ext cx="2519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FF"/>
                </a:solidFill>
              </a:rPr>
              <a:t>Real length (in time) of </a:t>
            </a:r>
          </a:p>
          <a:p>
            <a:pPr algn="ctr" eaLnBrk="1" fontAlgn="base" hangingPunct="1">
              <a:spcBef>
                <a:spcPct val="0"/>
              </a:spcBef>
              <a:spcAft>
                <a:spcPct val="0"/>
              </a:spcAft>
            </a:pPr>
            <a:r>
              <a:rPr lang="en-US" sz="1800" smtClean="0">
                <a:solidFill>
                  <a:srgbClr val="0000FF"/>
                </a:solidFill>
              </a:rPr>
              <a:t>each workload trace</a:t>
            </a:r>
          </a:p>
        </p:txBody>
      </p:sp>
      <p:cxnSp>
        <p:nvCxnSpPr>
          <p:cNvPr id="224265" name="Straight Arrow Connector 15"/>
          <p:cNvCxnSpPr>
            <a:cxnSpLocks noChangeShapeType="1"/>
          </p:cNvCxnSpPr>
          <p:nvPr/>
        </p:nvCxnSpPr>
        <p:spPr bwMode="auto">
          <a:xfrm flipH="1" flipV="1">
            <a:off x="7191375" y="3616325"/>
            <a:ext cx="6350" cy="285750"/>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24266" name="Straight Arrow Connector 16"/>
          <p:cNvCxnSpPr>
            <a:cxnSpLocks noChangeShapeType="1"/>
          </p:cNvCxnSpPr>
          <p:nvPr/>
        </p:nvCxnSpPr>
        <p:spPr bwMode="auto">
          <a:xfrm>
            <a:off x="3305175" y="2673350"/>
            <a:ext cx="9525" cy="314325"/>
          </a:xfrm>
          <a:prstGeom prst="straightConnector1">
            <a:avLst/>
          </a:prstGeom>
          <a:noFill/>
          <a:ln w="28575">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0255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Normalized Flash Memory Lifetime </a:t>
            </a:r>
          </a:p>
        </p:txBody>
      </p:sp>
      <p:sp>
        <p:nvSpPr>
          <p:cNvPr id="226306" name="Content Placeholder 2"/>
          <p:cNvSpPr>
            <a:spLocks noGrp="1"/>
          </p:cNvSpPr>
          <p:nvPr>
            <p:ph idx="1"/>
          </p:nvPr>
        </p:nvSpPr>
        <p:spPr>
          <a:xfrm>
            <a:off x="228600" y="1016000"/>
            <a:ext cx="8610600" cy="4876800"/>
          </a:xfrm>
        </p:spPr>
        <p:txBody>
          <a:bodyPr/>
          <a:lstStyle/>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BA41E-AD84-614C-B931-23F6516EF367}" type="slidenum">
              <a:rPr lang="en-US" sz="1600">
                <a:solidFill>
                  <a:srgbClr val="000000"/>
                </a:solidFill>
                <a:latin typeface="Garamond" charset="0"/>
              </a:rPr>
              <a:pPr eaLnBrk="1" hangingPunct="1"/>
              <a:t>157</a:t>
            </a:fld>
            <a:endParaRPr lang="en-US" sz="1600">
              <a:solidFill>
                <a:srgbClr val="000000"/>
              </a:solidFill>
              <a:latin typeface="Garamond" charset="0"/>
            </a:endParaRPr>
          </a:p>
        </p:txBody>
      </p:sp>
      <p:graphicFrame>
        <p:nvGraphicFramePr>
          <p:cNvPr id="6" name="Chart 5"/>
          <p:cNvGraphicFramePr/>
          <p:nvPr/>
        </p:nvGraphicFramePr>
        <p:xfrm>
          <a:off x="368300" y="901700"/>
          <a:ext cx="8509000" cy="4762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1997075" y="3911600"/>
            <a:ext cx="55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660066"/>
                </a:solidFill>
              </a:rPr>
              <a:t>46x</a:t>
            </a:r>
          </a:p>
        </p:txBody>
      </p:sp>
      <p:sp>
        <p:nvSpPr>
          <p:cNvPr id="9" name="TextBox 8"/>
          <p:cNvSpPr txBox="1"/>
          <p:nvPr/>
        </p:nvSpPr>
        <p:spPr>
          <a:xfrm>
            <a:off x="7112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Adaptive-rate FCR provides the highest lifetime</a:t>
            </a:r>
          </a:p>
        </p:txBody>
      </p:sp>
      <p:sp>
        <p:nvSpPr>
          <p:cNvPr id="10" name="TextBox 9"/>
          <p:cNvSpPr txBox="1"/>
          <p:nvPr/>
        </p:nvSpPr>
        <p:spPr>
          <a:xfrm>
            <a:off x="698500" y="57165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Lifetime of FCR much higher than lifetime of stronger ECC</a:t>
            </a:r>
          </a:p>
        </p:txBody>
      </p:sp>
      <p:sp>
        <p:nvSpPr>
          <p:cNvPr id="12" name="TextBox 4"/>
          <p:cNvSpPr txBox="1">
            <a:spLocks noChangeArrowheads="1"/>
          </p:cNvSpPr>
          <p:nvPr/>
        </p:nvSpPr>
        <p:spPr bwMode="auto">
          <a:xfrm>
            <a:off x="7445375" y="4711700"/>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66FF"/>
                </a:solidFill>
              </a:rPr>
              <a:t>4x</a:t>
            </a:r>
          </a:p>
        </p:txBody>
      </p:sp>
    </p:spTree>
    <p:extLst>
      <p:ext uri="{BB962C8B-B14F-4D97-AF65-F5344CB8AC3E}">
        <p14:creationId xmlns:p14="http://schemas.microsoft.com/office/powerpoint/2010/main" val="246423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r>
              <a:rPr lang="en-US">
                <a:latin typeface="Garamond" charset="0"/>
                <a:ea typeface="ＭＳ Ｐゴシック" charset="0"/>
                <a:cs typeface="ＭＳ Ｐゴシック" charset="0"/>
              </a:rPr>
              <a:t>Lifetime Evaluation Takeaways</a:t>
            </a:r>
          </a:p>
        </p:txBody>
      </p:sp>
      <p:sp>
        <p:nvSpPr>
          <p:cNvPr id="3" name="Content Placeholder 2"/>
          <p:cNvSpPr>
            <a:spLocks noGrp="1"/>
          </p:cNvSpPr>
          <p:nvPr>
            <p:ph idx="1"/>
          </p:nvPr>
        </p:nvSpPr>
        <p:spPr>
          <a:xfrm>
            <a:off x="228600" y="1041400"/>
            <a:ext cx="8610600" cy="5207000"/>
          </a:xfrm>
        </p:spPr>
        <p:txBody>
          <a:bodyPr/>
          <a:lstStyle/>
          <a:p>
            <a:r>
              <a:rPr lang="en-US">
                <a:solidFill>
                  <a:srgbClr val="0000FF"/>
                </a:solidFill>
                <a:latin typeface="Tahoma" charset="0"/>
                <a:ea typeface="ＭＳ Ｐゴシック" charset="0"/>
                <a:cs typeface="ＭＳ Ｐゴシック" charset="0"/>
              </a:rPr>
              <a:t>Significant average lifetime improvement over no refresh</a:t>
            </a:r>
          </a:p>
          <a:p>
            <a:pPr lvl="1"/>
            <a:r>
              <a:rPr lang="en-US">
                <a:solidFill>
                  <a:schemeClr val="tx2"/>
                </a:solidFill>
                <a:latin typeface="Tahoma" charset="0"/>
                <a:ea typeface="ＭＳ Ｐゴシック" charset="0"/>
              </a:rPr>
              <a:t>Adaptive-rate FCR: 46X</a:t>
            </a:r>
          </a:p>
          <a:p>
            <a:pPr lvl="1"/>
            <a:r>
              <a:rPr lang="en-US">
                <a:latin typeface="Tahoma" charset="0"/>
                <a:ea typeface="ＭＳ Ｐゴシック" charset="0"/>
              </a:rPr>
              <a:t>Hybrid reprogramming/remapping based FCR: 31X</a:t>
            </a:r>
          </a:p>
          <a:p>
            <a:pPr lvl="1"/>
            <a:r>
              <a:rPr lang="en-US">
                <a:latin typeface="Tahoma" charset="0"/>
                <a:ea typeface="ＭＳ Ｐゴシック" charset="0"/>
              </a:rPr>
              <a:t>Remapping based FCR: 9X</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FCR lifetime improvement larger than that of stronger ECC</a:t>
            </a:r>
          </a:p>
          <a:p>
            <a:pPr lvl="1"/>
            <a:r>
              <a:rPr lang="en-US">
                <a:solidFill>
                  <a:schemeClr val="tx2"/>
                </a:solidFill>
                <a:latin typeface="Tahoma" charset="0"/>
                <a:ea typeface="ＭＳ Ｐゴシック" charset="0"/>
              </a:rPr>
              <a:t>46X vs. 4X </a:t>
            </a:r>
            <a:r>
              <a:rPr lang="en-US">
                <a:latin typeface="Tahoma" charset="0"/>
                <a:ea typeface="ＭＳ Ｐゴシック" charset="0"/>
              </a:rPr>
              <a:t>with 32-kbit ECC (over 512-bit ECC)</a:t>
            </a:r>
          </a:p>
          <a:p>
            <a:pPr lvl="1"/>
            <a:r>
              <a:rPr lang="en-US">
                <a:latin typeface="Tahoma" charset="0"/>
                <a:ea typeface="ＭＳ Ｐゴシック" charset="0"/>
              </a:rPr>
              <a:t>FCR is less complex and less costly than stronger ECC</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Lifetime on all workloads improves with Hybrid FCR</a:t>
            </a:r>
          </a:p>
          <a:p>
            <a:pPr lvl="1"/>
            <a:r>
              <a:rPr lang="en-US">
                <a:latin typeface="Tahoma" charset="0"/>
                <a:ea typeface="ＭＳ Ｐゴシック" charset="0"/>
              </a:rPr>
              <a:t>Remapping based FCR can degrade lifetime on read-heavy WL</a:t>
            </a:r>
          </a:p>
          <a:p>
            <a:pPr lvl="1"/>
            <a:r>
              <a:rPr lang="en-US">
                <a:latin typeface="Tahoma" charset="0"/>
                <a:ea typeface="ＭＳ Ｐゴシック" charset="0"/>
              </a:rPr>
              <a:t>Lifetime improvement highest in write-heavy workloads</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28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81D4AC-C567-E741-941B-3EEF130B049E}" type="slidenum">
              <a:rPr lang="en-US" sz="1600">
                <a:solidFill>
                  <a:srgbClr val="000000"/>
                </a:solidFill>
                <a:latin typeface="Garamond" charset="0"/>
              </a:rPr>
              <a:pPr eaLnBrk="1" hangingPunct="1"/>
              <a:t>158</a:t>
            </a:fld>
            <a:endParaRPr lang="en-US" sz="1600">
              <a:solidFill>
                <a:srgbClr val="000000"/>
              </a:solidFill>
              <a:latin typeface="Garamond" charset="0"/>
            </a:endParaRPr>
          </a:p>
        </p:txBody>
      </p:sp>
    </p:spTree>
    <p:extLst>
      <p:ext uri="{BB962C8B-B14F-4D97-AF65-F5344CB8AC3E}">
        <p14:creationId xmlns:p14="http://schemas.microsoft.com/office/powerpoint/2010/main" val="3168727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Energy Overhead</a:t>
            </a:r>
          </a:p>
        </p:txBody>
      </p:sp>
      <p:sp>
        <p:nvSpPr>
          <p:cNvPr id="3" name="Content Placeholder 2"/>
          <p:cNvSpPr>
            <a:spLocks noGrp="1"/>
          </p:cNvSpPr>
          <p:nvPr>
            <p:ph idx="1"/>
          </p:nvPr>
        </p:nvSpPr>
        <p:spPr>
          <a:xfrm>
            <a:off x="228600" y="1054100"/>
            <a:ext cx="8610600" cy="51943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a:p>
          <a:p>
            <a:pPr>
              <a:defRPr/>
            </a:pPr>
            <a:r>
              <a:rPr lang="en-US" dirty="0" smtClean="0"/>
              <a:t>Adaptive-rate refresh: </a:t>
            </a:r>
            <a:r>
              <a:rPr lang="en-US" dirty="0" smtClean="0">
                <a:solidFill>
                  <a:srgbClr val="0000FF"/>
                </a:solidFill>
              </a:rPr>
              <a:t>&lt;1.8% energy increase until daily refresh is triggered</a:t>
            </a:r>
            <a:endParaRPr lang="en-US" dirty="0">
              <a:solidFill>
                <a:srgbClr val="0000FF"/>
              </a:solidFill>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C460A5-2F65-5E4F-98C0-545D0C4F384D}" type="slidenum">
              <a:rPr lang="en-US" sz="1600">
                <a:solidFill>
                  <a:srgbClr val="000000"/>
                </a:solidFill>
                <a:latin typeface="Garamond" charset="0"/>
              </a:rPr>
              <a:pPr eaLnBrk="1" hangingPunct="1"/>
              <a:t>159</a:t>
            </a:fld>
            <a:endParaRPr lang="en-US" sz="1600">
              <a:solidFill>
                <a:srgbClr val="000000"/>
              </a:solidFill>
              <a:latin typeface="Garamond" charset="0"/>
            </a:endParaRPr>
          </a:p>
        </p:txBody>
      </p:sp>
      <p:grpSp>
        <p:nvGrpSpPr>
          <p:cNvPr id="229380" name="Group 4"/>
          <p:cNvGrpSpPr>
            <a:grpSpLocks/>
          </p:cNvGrpSpPr>
          <p:nvPr/>
        </p:nvGrpSpPr>
        <p:grpSpPr bwMode="auto">
          <a:xfrm>
            <a:off x="727075" y="1384300"/>
            <a:ext cx="6705600" cy="3124200"/>
            <a:chOff x="965200" y="2032000"/>
            <a:chExt cx="6705600" cy="3124200"/>
          </a:xfrm>
        </p:grpSpPr>
        <p:graphicFrame>
          <p:nvGraphicFramePr>
            <p:cNvPr id="6" name="Chart 5"/>
            <p:cNvGraphicFramePr/>
            <p:nvPr/>
          </p:nvGraphicFramePr>
          <p:xfrm>
            <a:off x="965200" y="2032000"/>
            <a:ext cx="67056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229383" name="TextBox 6"/>
            <p:cNvSpPr txBox="1">
              <a:spLocks noChangeArrowheads="1"/>
            </p:cNvSpPr>
            <p:nvPr/>
          </p:nvSpPr>
          <p:spPr bwMode="auto">
            <a:xfrm>
              <a:off x="6502400" y="2755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7.8%</a:t>
              </a:r>
            </a:p>
          </p:txBody>
        </p:sp>
        <p:sp>
          <p:nvSpPr>
            <p:cNvPr id="229384" name="TextBox 7"/>
            <p:cNvSpPr txBox="1">
              <a:spLocks noChangeArrowheads="1"/>
            </p:cNvSpPr>
            <p:nvPr/>
          </p:nvSpPr>
          <p:spPr bwMode="auto">
            <a:xfrm>
              <a:off x="6972300" y="31877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5.5%</a:t>
              </a:r>
            </a:p>
          </p:txBody>
        </p:sp>
        <p:sp>
          <p:nvSpPr>
            <p:cNvPr id="229385" name="TextBox 8"/>
            <p:cNvSpPr txBox="1">
              <a:spLocks noChangeArrowheads="1"/>
            </p:cNvSpPr>
            <p:nvPr/>
          </p:nvSpPr>
          <p:spPr bwMode="auto">
            <a:xfrm>
              <a:off x="5321300" y="3771900"/>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2.6%</a:t>
              </a:r>
            </a:p>
          </p:txBody>
        </p:sp>
        <p:sp>
          <p:nvSpPr>
            <p:cNvPr id="229386" name="TextBox 9"/>
            <p:cNvSpPr txBox="1">
              <a:spLocks noChangeArrowheads="1"/>
            </p:cNvSpPr>
            <p:nvPr/>
          </p:nvSpPr>
          <p:spPr bwMode="auto">
            <a:xfrm>
              <a:off x="5784678" y="3986768"/>
              <a:ext cx="641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1.8%</a:t>
              </a:r>
            </a:p>
          </p:txBody>
        </p:sp>
        <p:sp>
          <p:nvSpPr>
            <p:cNvPr id="229387" name="TextBox 10"/>
            <p:cNvSpPr txBox="1">
              <a:spLocks noChangeArrowheads="1"/>
            </p:cNvSpPr>
            <p:nvPr/>
          </p:nvSpPr>
          <p:spPr bwMode="auto">
            <a:xfrm>
              <a:off x="4156359" y="4229100"/>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0.4%</a:t>
              </a:r>
            </a:p>
          </p:txBody>
        </p:sp>
        <p:sp>
          <p:nvSpPr>
            <p:cNvPr id="229388" name="TextBox 11"/>
            <p:cNvSpPr txBox="1">
              <a:spLocks noChangeArrowheads="1"/>
            </p:cNvSpPr>
            <p:nvPr/>
          </p:nvSpPr>
          <p:spPr bwMode="auto">
            <a:xfrm>
              <a:off x="4749800" y="4316968"/>
              <a:ext cx="710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0.3%</a:t>
              </a:r>
            </a:p>
          </p:txBody>
        </p:sp>
      </p:grpSp>
      <p:sp>
        <p:nvSpPr>
          <p:cNvPr id="229381" name="TextBox 12"/>
          <p:cNvSpPr txBox="1">
            <a:spLocks noChangeArrowheads="1"/>
          </p:cNvSpPr>
          <p:nvPr/>
        </p:nvSpPr>
        <p:spPr bwMode="auto">
          <a:xfrm>
            <a:off x="3429000" y="4416425"/>
            <a:ext cx="1735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smtClean="0">
                <a:solidFill>
                  <a:srgbClr val="000000"/>
                </a:solidFill>
              </a:rPr>
              <a:t>Refresh Interval</a:t>
            </a:r>
          </a:p>
        </p:txBody>
      </p:sp>
    </p:spTree>
    <p:extLst>
      <p:ext uri="{BB962C8B-B14F-4D97-AF65-F5344CB8AC3E}">
        <p14:creationId xmlns:p14="http://schemas.microsoft.com/office/powerpoint/2010/main" val="1864119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atin typeface="Garamond" charset="0"/>
                <a:ea typeface="ＭＳ Ｐゴシック" charset="0"/>
                <a:cs typeface="ＭＳ Ｐゴシック" charset="0"/>
              </a:rPr>
              <a:t>Demand for Memory Capacity</a:t>
            </a:r>
          </a:p>
        </p:txBody>
      </p:sp>
      <p:sp>
        <p:nvSpPr>
          <p:cNvPr id="24579"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More cores </a:t>
            </a:r>
            <a:r>
              <a:rPr lang="en-US">
                <a:solidFill>
                  <a:srgbClr val="0000FF"/>
                </a:solidFill>
                <a:latin typeface="Tahoma" charset="0"/>
                <a:ea typeface="ＭＳ Ｐゴシック" charset="0"/>
                <a:cs typeface="ＭＳ Ｐゴシック" charset="0"/>
                <a:sym typeface="Wingdings" charset="0"/>
              </a:rPr>
              <a:t> More concurrency  Larger working set</a:t>
            </a: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pPr>
              <a:buFont typeface="Wingdings" charset="0"/>
              <a:buNone/>
            </a:pPr>
            <a:endParaRPr lang="en-US">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Emerging applications are data-intensive</a:t>
            </a:r>
          </a:p>
          <a:p>
            <a:endParaRPr lang="en-US">
              <a:latin typeface="Tahoma" charset="0"/>
              <a:ea typeface="ＭＳ Ｐゴシック" charset="0"/>
              <a:cs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rPr>
              <a:t>Many applications/virtual machines (will) share main memory</a:t>
            </a:r>
            <a:endParaRPr lang="en-US" sz="1200">
              <a:latin typeface="Tahoma" charset="0"/>
              <a:ea typeface="ＭＳ Ｐゴシック" charset="0"/>
              <a:cs typeface="ＭＳ Ｐゴシック" charset="0"/>
            </a:endParaRPr>
          </a:p>
          <a:p>
            <a:pPr lvl="1" eaLnBrk="1" hangingPunct="1"/>
            <a:r>
              <a:rPr lang="en-US">
                <a:solidFill>
                  <a:srgbClr val="FF0000"/>
                </a:solidFill>
                <a:latin typeface="Tahoma" charset="0"/>
                <a:ea typeface="ＭＳ Ｐゴシック" charset="0"/>
              </a:rPr>
              <a:t>Cloud computing/servers</a:t>
            </a:r>
            <a:r>
              <a:rPr lang="en-US">
                <a:latin typeface="Tahoma" charset="0"/>
                <a:ea typeface="ＭＳ Ｐゴシック" charset="0"/>
              </a:rPr>
              <a:t>: Consolidation to improve efficiency</a:t>
            </a:r>
          </a:p>
          <a:p>
            <a:pPr lvl="1" eaLnBrk="1" hangingPunct="1"/>
            <a:r>
              <a:rPr lang="en-US">
                <a:solidFill>
                  <a:srgbClr val="FF0000"/>
                </a:solidFill>
                <a:latin typeface="Tahoma" charset="0"/>
                <a:ea typeface="ＭＳ Ｐゴシック" charset="0"/>
              </a:rPr>
              <a:t>GP-GPUs</a:t>
            </a:r>
            <a:r>
              <a:rPr lang="en-US">
                <a:latin typeface="Tahoma" charset="0"/>
                <a:ea typeface="ＭＳ Ｐゴシック" charset="0"/>
              </a:rPr>
              <a:t>: Many threads from multiple parallel applications</a:t>
            </a:r>
          </a:p>
          <a:p>
            <a:pPr lvl="1" eaLnBrk="1" hangingPunct="1"/>
            <a:r>
              <a:rPr lang="en-US">
                <a:solidFill>
                  <a:srgbClr val="FF0000"/>
                </a:solidFill>
                <a:latin typeface="Tahoma" charset="0"/>
                <a:ea typeface="ＭＳ Ｐゴシック" charset="0"/>
              </a:rPr>
              <a:t>Mobile</a:t>
            </a:r>
            <a:r>
              <a:rPr lang="en-US">
                <a:latin typeface="Tahoma" charset="0"/>
                <a:ea typeface="ＭＳ Ｐゴシック" charset="0"/>
              </a:rPr>
              <a:t>: Interactive + non-interactive consolidation</a:t>
            </a:r>
            <a:endParaRPr lang="en-US">
              <a:latin typeface="Tahoma" charset="0"/>
              <a:ea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sym typeface="Wingdings"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458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301BFE-7C35-AB4D-B873-A6D8D311077E}" type="slidenum">
              <a:rPr lang="en-US" sz="1600">
                <a:solidFill>
                  <a:srgbClr val="000000"/>
                </a:solidFill>
                <a:latin typeface="Garamond" charset="0"/>
              </a:rPr>
              <a:pPr eaLnBrk="1" hangingPunct="1"/>
              <a:t>16</a:t>
            </a:fld>
            <a:endParaRPr lang="en-US" sz="1600">
              <a:solidFill>
                <a:srgbClr val="000000"/>
              </a:solidFill>
              <a:latin typeface="Garamond" charset="0"/>
            </a:endParaRPr>
          </a:p>
        </p:txBody>
      </p:sp>
      <p:pic>
        <p:nvPicPr>
          <p:cNvPr id="24581" name="Picture 89"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1524000"/>
            <a:ext cx="22812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2" name="Text Box 93" descr="90%"/>
          <p:cNvSpPr txBox="1">
            <a:spLocks noChangeArrowheads="1"/>
          </p:cNvSpPr>
          <p:nvPr/>
        </p:nvSpPr>
        <p:spPr bwMode="auto">
          <a:xfrm>
            <a:off x="3563938" y="3052763"/>
            <a:ext cx="291306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IBM Power7: 8 cores</a:t>
            </a:r>
          </a:p>
        </p:txBody>
      </p:sp>
      <p:grpSp>
        <p:nvGrpSpPr>
          <p:cNvPr id="24583" name="Group 44"/>
          <p:cNvGrpSpPr>
            <a:grpSpLocks/>
          </p:cNvGrpSpPr>
          <p:nvPr/>
        </p:nvGrpSpPr>
        <p:grpSpPr bwMode="auto">
          <a:xfrm>
            <a:off x="6400800" y="1524000"/>
            <a:ext cx="2590800" cy="1874838"/>
            <a:chOff x="3809206" y="4471194"/>
            <a:chExt cx="1821834" cy="1461785"/>
          </a:xfrm>
        </p:grpSpPr>
        <p:sp>
          <p:nvSpPr>
            <p:cNvPr id="24587" name="TextBox 8"/>
            <p:cNvSpPr txBox="1">
              <a:spLocks noChangeArrowheads="1"/>
            </p:cNvSpPr>
            <p:nvPr/>
          </p:nvSpPr>
          <p:spPr bwMode="auto">
            <a:xfrm>
              <a:off x="3809206" y="5644988"/>
              <a:ext cx="1821834" cy="28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Intel SCC: 48 cores </a:t>
              </a:r>
            </a:p>
          </p:txBody>
        </p:sp>
        <p:pic>
          <p:nvPicPr>
            <p:cNvPr id="24588" name="Picture 5" descr="C:\Daten\talks\invited\ferc2010\material\s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081" y="4471194"/>
              <a:ext cx="1538041" cy="11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4" name="Group 78"/>
          <p:cNvGrpSpPr>
            <a:grpSpLocks/>
          </p:cNvGrpSpPr>
          <p:nvPr/>
        </p:nvGrpSpPr>
        <p:grpSpPr bwMode="auto">
          <a:xfrm>
            <a:off x="304800" y="1524000"/>
            <a:ext cx="2667000" cy="1893888"/>
            <a:chOff x="533400" y="1371600"/>
            <a:chExt cx="1724296" cy="1893263"/>
          </a:xfrm>
        </p:grpSpPr>
        <p:pic>
          <p:nvPicPr>
            <p:cNvPr id="24585" name="Content Placeholder 6" descr="barcelona-die-photo-col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8"/>
            <p:cNvSpPr txBox="1">
              <a:spLocks noChangeArrowheads="1"/>
            </p:cNvSpPr>
            <p:nvPr/>
          </p:nvSpPr>
          <p:spPr bwMode="auto">
            <a:xfrm>
              <a:off x="533400" y="2895600"/>
              <a:ext cx="172429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fontAlgn="base">
                <a:spcBef>
                  <a:spcPct val="0"/>
                </a:spcBef>
                <a:spcAft>
                  <a:spcPct val="0"/>
                </a:spcAft>
              </a:pPr>
              <a:r>
                <a:rPr lang="en-US" altLang="zh-CN" sz="1800" smtClean="0">
                  <a:solidFill>
                    <a:srgbClr val="000000"/>
                  </a:solidFill>
                </a:rPr>
                <a:t>AMD Barcelona: 4 cores</a:t>
              </a:r>
            </a:p>
          </p:txBody>
        </p:sp>
      </p:grpSp>
    </p:spTree>
    <p:extLst>
      <p:ext uri="{BB962C8B-B14F-4D97-AF65-F5344CB8AC3E}">
        <p14:creationId xmlns:p14="http://schemas.microsoft.com/office/powerpoint/2010/main" val="1755303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p:txBody>
          <a:bodyPr/>
          <a:lstStyle/>
          <a:p>
            <a:r>
              <a:rPr lang="en-US">
                <a:latin typeface="Garamond" charset="0"/>
                <a:ea typeface="ＭＳ Ｐゴシック" charset="0"/>
                <a:cs typeface="ＭＳ Ｐゴシック" charset="0"/>
              </a:rPr>
              <a:t>Overhead of Additional Erases</a:t>
            </a:r>
          </a:p>
        </p:txBody>
      </p:sp>
      <p:sp>
        <p:nvSpPr>
          <p:cNvPr id="230402" name="Content Placeholder 2"/>
          <p:cNvSpPr>
            <a:spLocks noGrp="1"/>
          </p:cNvSpPr>
          <p:nvPr>
            <p:ph idx="1"/>
          </p:nvPr>
        </p:nvSpPr>
        <p:spPr>
          <a:xfrm>
            <a:off x="228600" y="1143000"/>
            <a:ext cx="8610600" cy="5105400"/>
          </a:xfrm>
        </p:spPr>
        <p:txBody>
          <a:bodyPr/>
          <a:lstStyle/>
          <a:p>
            <a:r>
              <a:rPr lang="en-US">
                <a:latin typeface="Tahoma" charset="0"/>
                <a:ea typeface="ＭＳ Ｐゴシック" charset="0"/>
                <a:cs typeface="ＭＳ Ｐゴシック" charset="0"/>
              </a:rPr>
              <a:t>Additional erases happen due to remapping of pages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Low (2%-20%) for write intensive workloads</a:t>
            </a:r>
          </a:p>
          <a:p>
            <a:r>
              <a:rPr lang="en-US">
                <a:latin typeface="Tahoma" charset="0"/>
                <a:ea typeface="ＭＳ Ｐゴシック" charset="0"/>
                <a:cs typeface="ＭＳ Ｐゴシック" charset="0"/>
              </a:rPr>
              <a:t>High (up to 10X) for read-intensive workloads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Improved P/E cycle lifetime of all workloads largely outweighs the additional P/E cycles due to remapping</a:t>
            </a:r>
          </a:p>
        </p:txBody>
      </p:sp>
      <p:sp>
        <p:nvSpPr>
          <p:cNvPr id="230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B6A92-5654-9345-BE52-A1A6E8D797F3}" type="slidenum">
              <a:rPr lang="en-US" sz="1600">
                <a:solidFill>
                  <a:srgbClr val="000000"/>
                </a:solidFill>
                <a:latin typeface="Garamond" charset="0"/>
              </a:rPr>
              <a:pPr eaLnBrk="1" hangingPunct="1"/>
              <a:t>160</a:t>
            </a:fld>
            <a:endParaRPr lang="en-US" sz="1600">
              <a:solidFill>
                <a:srgbClr val="000000"/>
              </a:solidFill>
              <a:latin typeface="Garamond" charset="0"/>
            </a:endParaRPr>
          </a:p>
        </p:txBody>
      </p:sp>
    </p:spTree>
    <p:extLst>
      <p:ext uri="{BB962C8B-B14F-4D97-AF65-F5344CB8AC3E}">
        <p14:creationId xmlns:p14="http://schemas.microsoft.com/office/powerpoint/2010/main" val="10640660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More Results in the Paper</a:t>
            </a:r>
          </a:p>
        </p:txBody>
      </p:sp>
      <p:sp>
        <p:nvSpPr>
          <p:cNvPr id="231426" name="Content Placeholder 2"/>
          <p:cNvSpPr>
            <a:spLocks noGrp="1"/>
          </p:cNvSpPr>
          <p:nvPr>
            <p:ph idx="1"/>
          </p:nvPr>
        </p:nvSpPr>
        <p:spPr>
          <a:xfrm>
            <a:off x="228600" y="1231900"/>
            <a:ext cx="8610600" cy="5016500"/>
          </a:xfrm>
        </p:spPr>
        <p:txBody>
          <a:bodyPr/>
          <a:lstStyle/>
          <a:p>
            <a:r>
              <a:rPr lang="en-US">
                <a:latin typeface="Tahoma" charset="0"/>
                <a:ea typeface="ＭＳ Ｐゴシック" charset="0"/>
                <a:cs typeface="ＭＳ Ｐゴシック" charset="0"/>
              </a:rPr>
              <a:t>Detailed workload analysis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Effect of refresh rate</a:t>
            </a: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35DE2-2797-6742-9D5A-1B7CF6D87441}" type="slidenum">
              <a:rPr lang="en-US" sz="1600">
                <a:solidFill>
                  <a:srgbClr val="000000"/>
                </a:solidFill>
                <a:latin typeface="Garamond" charset="0"/>
              </a:rPr>
              <a:pPr eaLnBrk="1" hangingPunct="1"/>
              <a:t>161</a:t>
            </a:fld>
            <a:endParaRPr lang="en-US" sz="1600">
              <a:solidFill>
                <a:srgbClr val="000000"/>
              </a:solidFill>
              <a:latin typeface="Garamond" charset="0"/>
            </a:endParaRPr>
          </a:p>
        </p:txBody>
      </p:sp>
    </p:spTree>
    <p:extLst>
      <p:ext uri="{BB962C8B-B14F-4D97-AF65-F5344CB8AC3E}">
        <p14:creationId xmlns:p14="http://schemas.microsoft.com/office/powerpoint/2010/main" val="419514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Outline</a:t>
            </a:r>
          </a:p>
        </p:txBody>
      </p:sp>
      <p:sp>
        <p:nvSpPr>
          <p:cNvPr id="23245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Executive Summary</a:t>
            </a:r>
          </a:p>
          <a:p>
            <a:pPr eaLnBrk="1" hangingPunct="1"/>
            <a:r>
              <a:rPr lang="en-US">
                <a:latin typeface="Tahoma" charset="0"/>
                <a:ea typeface="ＭＳ Ｐゴシック" charset="0"/>
                <a:cs typeface="ＭＳ Ｐゴシック" charset="0"/>
              </a:rPr>
              <a:t>The Problem: Limited Flash Memory Endurance/Lifetime</a:t>
            </a:r>
          </a:p>
          <a:p>
            <a:pPr eaLnBrk="1" hangingPunct="1"/>
            <a:r>
              <a:rPr lang="en-US">
                <a:latin typeface="Tahoma" charset="0"/>
                <a:ea typeface="ＭＳ Ｐゴシック" charset="0"/>
                <a:cs typeface="ＭＳ Ｐゴシック" charset="0"/>
              </a:rPr>
              <a:t>Error and ECC Analysis for Flash Memory</a:t>
            </a:r>
          </a:p>
          <a:p>
            <a:pPr eaLnBrk="1" hangingPunct="1"/>
            <a:r>
              <a:rPr lang="en-US">
                <a:latin typeface="Tahoma" charset="0"/>
                <a:ea typeface="ＭＳ Ｐゴシック" charset="0"/>
                <a:cs typeface="ＭＳ Ｐゴシック" charset="0"/>
              </a:rPr>
              <a:t>Flash Correct and Refresh Techniques (FCR)</a:t>
            </a:r>
          </a:p>
          <a:p>
            <a:pPr eaLnBrk="1" hangingPunct="1"/>
            <a:r>
              <a:rPr lang="en-US">
                <a:latin typeface="Tahoma" charset="0"/>
                <a:ea typeface="ＭＳ Ｐゴシック" charset="0"/>
                <a:cs typeface="ＭＳ Ｐゴシック" charset="0"/>
              </a:rPr>
              <a:t>Evaluation</a:t>
            </a:r>
          </a:p>
          <a:p>
            <a:pPr eaLnBrk="1" hangingPunct="1"/>
            <a:r>
              <a:rPr lang="en-US">
                <a:solidFill>
                  <a:srgbClr val="0000FF"/>
                </a:solidFill>
                <a:latin typeface="Tahoma" charset="0"/>
                <a:ea typeface="ＭＳ Ｐゴシック" charset="0"/>
                <a:cs typeface="ＭＳ Ｐゴシック" charset="0"/>
              </a:rPr>
              <a:t>Conclusions</a:t>
            </a:r>
          </a:p>
          <a:p>
            <a:pPr eaLnBrk="1" hangingPunct="1"/>
            <a:endParaRPr lang="en-US">
              <a:latin typeface="Tahoma" charset="0"/>
              <a:ea typeface="ＭＳ Ｐゴシック" charset="0"/>
              <a:cs typeface="ＭＳ Ｐゴシック" charset="0"/>
            </a:endParaRPr>
          </a:p>
        </p:txBody>
      </p:sp>
      <p:sp>
        <p:nvSpPr>
          <p:cNvPr id="2324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CCBAED-1DC6-554F-B3ED-CF3DC809BD83}" type="slidenum">
              <a:rPr lang="en-US" sz="1600">
                <a:solidFill>
                  <a:srgbClr val="000000"/>
                </a:solidFill>
                <a:latin typeface="Garamond" charset="0"/>
              </a:rPr>
              <a:pPr eaLnBrk="1" hangingPunct="1"/>
              <a:t>162</a:t>
            </a:fld>
            <a:endParaRPr lang="en-US" sz="1600">
              <a:solidFill>
                <a:srgbClr val="000000"/>
              </a:solidFill>
              <a:latin typeface="Garamond" charset="0"/>
            </a:endParaRPr>
          </a:p>
        </p:txBody>
      </p:sp>
    </p:spTree>
    <p:extLst>
      <p:ext uri="{BB962C8B-B14F-4D97-AF65-F5344CB8AC3E}">
        <p14:creationId xmlns:p14="http://schemas.microsoft.com/office/powerpoint/2010/main" val="1861947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Conclusion</a:t>
            </a:r>
          </a:p>
        </p:txBody>
      </p:sp>
      <p:sp>
        <p:nvSpPr>
          <p:cNvPr id="115714" name="Content Placeholder 2"/>
          <p:cNvSpPr>
            <a:spLocks noGrp="1"/>
          </p:cNvSpPr>
          <p:nvPr>
            <p:ph idx="1"/>
          </p:nvPr>
        </p:nvSpPr>
        <p:spPr>
          <a:xfrm>
            <a:off x="228600" y="1041400"/>
            <a:ext cx="8610600" cy="4945063"/>
          </a:xfrm>
        </p:spPr>
        <p:txBody>
          <a:bodyPr/>
          <a:lstStyle/>
          <a:p>
            <a:pPr eaLnBrk="1" hangingPunct="1"/>
            <a:r>
              <a:rPr lang="en-US">
                <a:latin typeface="Tahoma" charset="0"/>
                <a:ea typeface="ＭＳ Ｐゴシック" charset="0"/>
                <a:cs typeface="ＭＳ Ｐゴシック" charset="0"/>
              </a:rPr>
              <a:t>NAND flash memory lifetime is limited due to uncorrectable errors, which increase over lifetime (P/E cycles)</a:t>
            </a: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Observation: </a:t>
            </a:r>
            <a:r>
              <a:rPr lang="en-US">
                <a:solidFill>
                  <a:srgbClr val="FF0000"/>
                </a:solidFill>
                <a:latin typeface="Tahoma" charset="0"/>
                <a:ea typeface="ＭＳ Ｐゴシック" charset="0"/>
                <a:cs typeface="ＭＳ Ｐゴシック" charset="0"/>
              </a:rPr>
              <a:t>Dominant source of errors in flash memory is retention errors </a:t>
            </a:r>
            <a:r>
              <a:rPr lang="en-US">
                <a:latin typeface="Tahoma" charset="0"/>
                <a:ea typeface="ＭＳ Ｐゴシック" charset="0"/>
                <a:cs typeface="ＭＳ Ｐゴシック" charset="0"/>
                <a:sym typeface="Wingdings" charset="0"/>
              </a:rPr>
              <a:t> retention error rate limits lifetime</a:t>
            </a:r>
            <a:endParaRPr lang="en-US">
              <a:latin typeface="Tahoma" charset="0"/>
              <a:ea typeface="ＭＳ Ｐゴシック" charset="0"/>
              <a:cs typeface="ＭＳ Ｐゴシック" charset="0"/>
            </a:endParaRPr>
          </a:p>
          <a:p>
            <a:pPr eaLnBrk="1" hangingPunct="1"/>
            <a:endParaRPr lang="en-US" sz="800">
              <a:solidFill>
                <a:srgbClr val="0000FF"/>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Flash Correct-and-Refresh (FCR) </a:t>
            </a:r>
            <a:r>
              <a:rPr lang="en-US">
                <a:solidFill>
                  <a:schemeClr val="tx2"/>
                </a:solidFill>
                <a:latin typeface="Tahoma" charset="0"/>
                <a:ea typeface="ＭＳ Ｐゴシック" charset="0"/>
                <a:cs typeface="ＭＳ Ｐゴシック" charset="0"/>
              </a:rPr>
              <a:t>techniques reduce retention error rate to improve flash lifetime</a:t>
            </a:r>
          </a:p>
          <a:p>
            <a:pPr lvl="1" eaLnBrk="1" hangingPunct="1"/>
            <a:r>
              <a:rPr lang="en-US">
                <a:solidFill>
                  <a:srgbClr val="FF0000"/>
                </a:solidFill>
                <a:latin typeface="Tahoma" charset="0"/>
                <a:ea typeface="ＭＳ Ｐゴシック" charset="0"/>
                <a:cs typeface="ＭＳ Ｐゴシック" charset="0"/>
              </a:rPr>
              <a:t>Periodically read, correct, and remap or reprogram each page</a:t>
            </a:r>
            <a:r>
              <a:rPr lang="en-US">
                <a:latin typeface="Tahoma" charset="0"/>
                <a:ea typeface="ＭＳ Ｐゴシック" charset="0"/>
                <a:cs typeface="ＭＳ Ｐゴシック" charset="0"/>
              </a:rPr>
              <a:t> before it accumulates more errors than can be corrected</a:t>
            </a:r>
          </a:p>
          <a:p>
            <a:pPr lvl="1" eaLnBrk="1" hangingPunct="1"/>
            <a:r>
              <a:rPr lang="en-US">
                <a:latin typeface="Tahoma" charset="0"/>
                <a:ea typeface="ＭＳ Ｐゴシック" charset="0"/>
                <a:cs typeface="ＭＳ Ｐゴシック" charset="0"/>
              </a:rPr>
              <a:t>Adapt refresh period to the severity of errors</a:t>
            </a:r>
          </a:p>
          <a:p>
            <a:pPr eaLnBrk="1" hangingPunct="1"/>
            <a:endParaRPr lang="en-US" sz="800">
              <a:solidFill>
                <a:srgbClr val="FF0000"/>
              </a:solidFill>
              <a:latin typeface="Tahoma" charset="0"/>
              <a:ea typeface="ＭＳ Ｐゴシック" charset="0"/>
              <a:cs typeface="ＭＳ Ｐゴシック" charset="0"/>
            </a:endParaRPr>
          </a:p>
          <a:p>
            <a:pPr eaLnBrk="1" hangingPunct="1"/>
            <a:r>
              <a:rPr lang="en-US">
                <a:solidFill>
                  <a:srgbClr val="0000FF"/>
                </a:solidFill>
                <a:latin typeface="Tahoma" charset="0"/>
                <a:ea typeface="ＭＳ Ｐゴシック" charset="0"/>
                <a:cs typeface="ＭＳ Ｐゴシック" charset="0"/>
              </a:rPr>
              <a:t>FCR improves flash lifetime by 46X at no hardware cost</a:t>
            </a:r>
          </a:p>
          <a:p>
            <a:pPr lvl="1" eaLnBrk="1" hangingPunct="1"/>
            <a:r>
              <a:rPr lang="en-US">
                <a:latin typeface="Tahoma" charset="0"/>
                <a:ea typeface="ＭＳ Ｐゴシック" charset="0"/>
                <a:cs typeface="ＭＳ Ｐゴシック" charset="0"/>
              </a:rPr>
              <a:t>More effective and efficient than stronger ECC </a:t>
            </a:r>
          </a:p>
          <a:p>
            <a:pPr lvl="1" eaLnBrk="1" hangingPunct="1"/>
            <a:r>
              <a:rPr lang="en-US">
                <a:latin typeface="Tahoma" charset="0"/>
                <a:ea typeface="ＭＳ Ｐゴシック" charset="0"/>
                <a:cs typeface="ＭＳ Ｐゴシック" charset="0"/>
              </a:rPr>
              <a:t>Can enable better flash memory scaling</a:t>
            </a:r>
          </a:p>
          <a:p>
            <a:pPr eaLnBrk="1" hangingPunct="1"/>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34B36-2D0F-6E4E-81A3-307D963C65FD}" type="slidenum">
              <a:rPr lang="en-US" sz="1600">
                <a:solidFill>
                  <a:srgbClr val="000000"/>
                </a:solidFill>
                <a:latin typeface="Garamond" charset="0"/>
              </a:rPr>
              <a:pPr eaLnBrk="1" hangingPunct="1"/>
              <a:t>163</a:t>
            </a:fld>
            <a:endParaRPr lang="en-US" sz="1600">
              <a:solidFill>
                <a:srgbClr val="000000"/>
              </a:solidFill>
              <a:latin typeface="Garamond" charset="0"/>
            </a:endParaRPr>
          </a:p>
        </p:txBody>
      </p:sp>
    </p:spTree>
    <p:extLst>
      <p:ext uri="{BB962C8B-B14F-4D97-AF65-F5344CB8AC3E}">
        <p14:creationId xmlns:p14="http://schemas.microsoft.com/office/powerpoint/2010/main" val="29518961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57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571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57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7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0" y="1182688"/>
            <a:ext cx="9144000" cy="1470025"/>
          </a:xfrm>
        </p:spPr>
        <p:txBody>
          <a:bodyPr/>
          <a:lstStyle/>
          <a:p>
            <a:pPr algn="ctr" eaLnBrk="1" hangingPunct="1"/>
            <a:r>
              <a:rPr lang="en-US" sz="4800">
                <a:latin typeface="Garamond" charset="0"/>
                <a:ea typeface="ＭＳ Ｐゴシック" charset="0"/>
                <a:cs typeface="ＭＳ Ｐゴシック" charset="0"/>
              </a:rPr>
              <a:t>Flash Correct-and-Refresh</a:t>
            </a:r>
            <a:br>
              <a:rPr lang="en-US" sz="4800">
                <a:latin typeface="Garamond" charset="0"/>
                <a:ea typeface="ＭＳ Ｐゴシック" charset="0"/>
                <a:cs typeface="ＭＳ Ｐゴシック" charset="0"/>
              </a:rPr>
            </a:br>
            <a:r>
              <a:rPr lang="en-US" sz="1000">
                <a:latin typeface="Garamond" charset="0"/>
                <a:ea typeface="ＭＳ Ｐゴシック" charset="0"/>
                <a:cs typeface="ＭＳ Ｐゴシック" charset="0"/>
              </a:rPr>
              <a:t> </a:t>
            </a:r>
            <a:r>
              <a:rPr lang="en-US" sz="4800">
                <a:latin typeface="Garamond" charset="0"/>
                <a:ea typeface="ＭＳ Ｐゴシック" charset="0"/>
                <a:cs typeface="ＭＳ Ｐゴシック" charset="0"/>
              </a:rPr>
              <a:t/>
            </a:r>
            <a:br>
              <a:rPr lang="en-US" sz="4800">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Retention-Aware Error Management </a:t>
            </a:r>
            <a:br>
              <a:rPr lang="en-US" sz="3400">
                <a:solidFill>
                  <a:srgbClr val="FF0000"/>
                </a:solidFill>
                <a:latin typeface="Garamond" charset="0"/>
                <a:ea typeface="ＭＳ Ｐゴシック" charset="0"/>
                <a:cs typeface="ＭＳ Ｐゴシック" charset="0"/>
              </a:rPr>
            </a:br>
            <a:r>
              <a:rPr lang="en-US" sz="3400">
                <a:solidFill>
                  <a:srgbClr val="FF0000"/>
                </a:solidFill>
                <a:latin typeface="Garamond" charset="0"/>
                <a:ea typeface="ＭＳ Ｐゴシック" charset="0"/>
                <a:cs typeface="ＭＳ Ｐゴシック" charset="0"/>
              </a:rPr>
              <a:t>for Increased Flash Memory Lifetime</a:t>
            </a:r>
          </a:p>
        </p:txBody>
      </p:sp>
      <p:sp>
        <p:nvSpPr>
          <p:cNvPr id="238594" name="Rectangle 5"/>
          <p:cNvSpPr txBox="1">
            <a:spLocks noChangeArrowheads="1"/>
          </p:cNvSpPr>
          <p:nvPr/>
        </p:nvSpPr>
        <p:spPr bwMode="auto">
          <a:xfrm>
            <a:off x="779463" y="3854450"/>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Yu Cai</a:t>
            </a:r>
            <a:r>
              <a:rPr lang="en-US" sz="2200" baseline="30000" smtClean="0">
                <a:solidFill>
                  <a:srgbClr val="000000"/>
                </a:solidFill>
              </a:rPr>
              <a:t>1</a:t>
            </a:r>
            <a:r>
              <a:rPr lang="en-US" sz="2200" smtClean="0">
                <a:solidFill>
                  <a:srgbClr val="000000"/>
                </a:solidFill>
              </a:rPr>
              <a:t>   Gulay Yalcin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r>
              <a:rPr lang="en-US" sz="2200" smtClean="0">
                <a:solidFill>
                  <a:srgbClr val="000000"/>
                </a:solidFill>
              </a:rPr>
              <a:t>   Erich F. Haratsch</a:t>
            </a:r>
            <a:r>
              <a:rPr lang="en-US" sz="2200" baseline="30000" smtClean="0">
                <a:solidFill>
                  <a:srgbClr val="000000"/>
                </a:solidFill>
              </a:rPr>
              <a:t>3</a:t>
            </a:r>
            <a:r>
              <a:rPr lang="en-US" sz="2200" smtClean="0">
                <a:solidFill>
                  <a:srgbClr val="000000"/>
                </a:solidFill>
              </a:rPr>
              <a:t> </a:t>
            </a:r>
          </a:p>
          <a:p>
            <a:pPr algn="ctr" eaLnBrk="1" fontAlgn="base" hangingPunct="1">
              <a:spcBef>
                <a:spcPct val="20000"/>
              </a:spcBef>
              <a:spcAft>
                <a:spcPct val="0"/>
              </a:spcAft>
              <a:buClr>
                <a:srgbClr val="CC9900"/>
              </a:buClr>
              <a:buSzPct val="65000"/>
            </a:pPr>
            <a:r>
              <a:rPr lang="en-US" sz="2200" smtClean="0">
                <a:solidFill>
                  <a:srgbClr val="000000"/>
                </a:solidFill>
              </a:rPr>
              <a:t>Adrian Cristal</a:t>
            </a:r>
            <a:r>
              <a:rPr lang="en-US" sz="2200" baseline="30000" smtClean="0">
                <a:solidFill>
                  <a:srgbClr val="000000"/>
                </a:solidFill>
              </a:rPr>
              <a:t>2</a:t>
            </a:r>
            <a:r>
              <a:rPr lang="en-US" sz="2200" smtClean="0">
                <a:solidFill>
                  <a:srgbClr val="000000"/>
                </a:solidFill>
              </a:rPr>
              <a:t>   Osman S. Unsal</a:t>
            </a:r>
            <a:r>
              <a:rPr lang="en-US" sz="2200" baseline="30000" smtClean="0">
                <a:solidFill>
                  <a:srgbClr val="000000"/>
                </a:solidFill>
              </a:rPr>
              <a:t>2</a:t>
            </a:r>
            <a:r>
              <a:rPr lang="en-US" sz="2200" smtClean="0">
                <a:solidFill>
                  <a:srgbClr val="000000"/>
                </a:solidFill>
              </a:rPr>
              <a:t>   Ken Mai</a:t>
            </a:r>
            <a:r>
              <a:rPr lang="en-US" sz="2200" baseline="30000" smtClean="0">
                <a:solidFill>
                  <a:srgbClr val="000000"/>
                </a:solidFill>
              </a:rPr>
              <a:t>1</a:t>
            </a:r>
          </a:p>
        </p:txBody>
      </p:sp>
      <p:pic>
        <p:nvPicPr>
          <p:cNvPr id="238595"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6" name="Rectangle 5"/>
          <p:cNvSpPr txBox="1">
            <a:spLocks noChangeArrowheads="1"/>
          </p:cNvSpPr>
          <p:nvPr/>
        </p:nvSpPr>
        <p:spPr bwMode="auto">
          <a:xfrm>
            <a:off x="692150" y="4370388"/>
            <a:ext cx="78486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buFont typeface="Wingdings" charset="0"/>
              <a:buNone/>
            </a:pPr>
            <a:endParaRPr lang="en-US" smtClean="0">
              <a:solidFill>
                <a:srgbClr val="000000"/>
              </a:solidFill>
              <a:latin typeface="Tahoma" charset="0"/>
            </a:endParaRPr>
          </a:p>
        </p:txBody>
      </p:sp>
      <p:sp>
        <p:nvSpPr>
          <p:cNvPr id="16390" name="TextBox 7"/>
          <p:cNvSpPr txBox="1">
            <a:spLocks noChangeArrowheads="1"/>
          </p:cNvSpPr>
          <p:nvPr/>
        </p:nvSpPr>
        <p:spPr bwMode="auto">
          <a:xfrm>
            <a:off x="2898775" y="4892675"/>
            <a:ext cx="385445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Barcelona Supercomputing Center </a:t>
            </a:r>
          </a:p>
          <a:p>
            <a:pPr marL="0" indent="0" eaLnBrk="1" fontAlgn="base" hangingPunct="1">
              <a:spcBef>
                <a:spcPct val="0"/>
              </a:spcBef>
              <a:spcAft>
                <a:spcPct val="0"/>
              </a:spcAft>
              <a:defRPr/>
            </a:pPr>
            <a:r>
              <a:rPr lang="en-US" baseline="30000" dirty="0" smtClean="0">
                <a:solidFill>
                  <a:srgbClr val="000000"/>
                </a:solidFill>
              </a:rPr>
              <a:t>3 </a:t>
            </a:r>
            <a:r>
              <a:rPr lang="en-US" dirty="0" smtClean="0">
                <a:solidFill>
                  <a:srgbClr val="000000"/>
                </a:solidFill>
              </a:rPr>
              <a:t>LSI Corporation</a:t>
            </a:r>
          </a:p>
          <a:p>
            <a:pPr eaLnBrk="1" fontAlgn="base" hangingPunct="1">
              <a:spcBef>
                <a:spcPct val="0"/>
              </a:spcBef>
              <a:spcAft>
                <a:spcPct val="0"/>
              </a:spcAft>
              <a:defRPr/>
            </a:pPr>
            <a:endParaRPr lang="en-US" sz="2000" dirty="0" smtClean="0">
              <a:solidFill>
                <a:srgbClr val="000000"/>
              </a:solidFill>
            </a:endParaRPr>
          </a:p>
        </p:txBody>
      </p:sp>
      <p:pic>
        <p:nvPicPr>
          <p:cNvPr id="2385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5861050"/>
            <a:ext cx="2382838"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9" name="Picture 7" descr="safar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71875" y="60737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712387"/>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noChangeArrowheads="1"/>
          </p:cNvSpPr>
          <p:nvPr>
            <p:ph type="ctrTitle"/>
          </p:nvPr>
        </p:nvSpPr>
        <p:spPr>
          <a:xfrm>
            <a:off x="366713" y="1268760"/>
            <a:ext cx="8428037" cy="1720850"/>
          </a:xfrm>
        </p:spPr>
        <p:txBody>
          <a:bodyPr/>
          <a:lstStyle/>
          <a:p>
            <a:pPr algn="ctr" eaLnBrk="1" hangingPunct="1"/>
            <a:r>
              <a:rPr lang="en-US" sz="4000" dirty="0">
                <a:latin typeface="Garamond" charset="0"/>
              </a:rPr>
              <a:t>Computer Architecture:</a:t>
            </a:r>
            <a:br>
              <a:rPr lang="en-US" sz="4000" dirty="0">
                <a:latin typeface="Garamond" charset="0"/>
              </a:rPr>
            </a:br>
            <a:r>
              <a:rPr lang="en-US" sz="4000" dirty="0" smtClean="0">
                <a:latin typeface="Garamond" charset="0"/>
              </a:rPr>
              <a:t>Emerging Memory Technologies</a:t>
            </a:r>
            <a:br>
              <a:rPr lang="en-US" sz="4000" dirty="0" smtClean="0">
                <a:latin typeface="Garamond" charset="0"/>
              </a:rPr>
            </a:br>
            <a:r>
              <a:rPr lang="en-US" sz="4000" dirty="0" smtClean="0">
                <a:latin typeface="Garamond" charset="0"/>
              </a:rPr>
              <a:t>(Alternate Version)</a:t>
            </a:r>
            <a:endParaRPr lang="en-US" sz="4000" dirty="0">
              <a:latin typeface="Garamond" charset="0"/>
            </a:endParaRPr>
          </a:p>
        </p:txBody>
      </p:sp>
      <p:sp>
        <p:nvSpPr>
          <p:cNvPr id="286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r>
              <a:rPr lang="en-US">
                <a:solidFill>
                  <a:srgbClr val="003399"/>
                </a:solidFill>
                <a:latin typeface="Tahoma" charset="0"/>
              </a:rPr>
              <a:t>Prof. Onur Mutlu</a:t>
            </a:r>
          </a:p>
          <a:p>
            <a:pPr eaLnBrk="1" hangingPunct="1">
              <a:buFont typeface="Wingdings" charset="0"/>
              <a:buNone/>
            </a:pPr>
            <a:r>
              <a:rPr lang="en-US">
                <a:latin typeface="Tahoma" charset="0"/>
              </a:rPr>
              <a:t>Carnegie Mellon University</a:t>
            </a: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2691007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atin typeface="Garamond" charset="0"/>
                <a:ea typeface="ＭＳ Ｐゴシック" charset="0"/>
                <a:cs typeface="ＭＳ Ｐゴシック" charset="0"/>
              </a:rPr>
              <a:t>The Memory Capacity Gap</a:t>
            </a:r>
          </a:p>
        </p:txBody>
      </p:sp>
      <p:sp>
        <p:nvSpPr>
          <p:cNvPr id="25603" name="Content Placeholder 2"/>
          <p:cNvSpPr>
            <a:spLocks noGrp="1"/>
          </p:cNvSpPr>
          <p:nvPr>
            <p:ph idx="1"/>
          </p:nvPr>
        </p:nvSpPr>
        <p:spPr>
          <a:xfrm>
            <a:off x="228600" y="996950"/>
            <a:ext cx="8915400" cy="5194300"/>
          </a:xfrm>
        </p:spPr>
        <p:txBody>
          <a:bodyPr/>
          <a:lstStyle/>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100">
                <a:solidFill>
                  <a:srgbClr val="0000FF"/>
                </a:solidFill>
                <a:latin typeface="Tahoma" charset="0"/>
                <a:ea typeface="ＭＳ Ｐゴシック" charset="0"/>
                <a:cs typeface="ＭＳ Ｐゴシック" charset="0"/>
              </a:rPr>
              <a:t>Memory capacity per core expected to drop by 30% every two years</a:t>
            </a:r>
          </a:p>
          <a:p>
            <a:endParaRPr lang="en-US">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CA2CF2B-6592-8946-83F2-2E6E8325E3B3}" type="slidenum">
              <a:rPr lang="en-US" sz="1600">
                <a:solidFill>
                  <a:srgbClr val="000000"/>
                </a:solidFill>
                <a:latin typeface="Garamond" charset="0"/>
              </a:rPr>
              <a:pPr eaLnBrk="1" hangingPunct="1"/>
              <a:t>17</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98913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1095375"/>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smtClean="0">
                <a:solidFill>
                  <a:srgbClr val="000000"/>
                </a:solidFill>
              </a:rPr>
              <a:t>Core count doubling ~ every 2 years </a:t>
            </a:r>
          </a:p>
          <a:p>
            <a:pPr eaLnBrk="1" fontAlgn="base" hangingPunct="1">
              <a:spcBef>
                <a:spcPct val="0"/>
              </a:spcBef>
              <a:spcAft>
                <a:spcPct val="0"/>
              </a:spcAft>
            </a:pPr>
            <a:r>
              <a:rPr lang="en-US" sz="220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7319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 </a:t>
            </a:r>
          </a:p>
          <a:p>
            <a:pPr lvl="1"/>
            <a:r>
              <a:rPr lang="en-US">
                <a:solidFill>
                  <a:srgbClr val="FF0000"/>
                </a:solidFill>
                <a:latin typeface="Tahoma" charset="0"/>
                <a:ea typeface="ＭＳ Ｐゴシック" charset="0"/>
              </a:rPr>
              <a:t>Multi-core</a:t>
            </a:r>
            <a:r>
              <a:rPr lang="en-US">
                <a:latin typeface="Tahoma" charset="0"/>
                <a:ea typeface="ＭＳ Ｐゴシック" charset="0"/>
              </a:rPr>
              <a:t>: increasing number of cores</a:t>
            </a:r>
          </a:p>
          <a:p>
            <a:pPr lvl="1"/>
            <a:r>
              <a:rPr lang="en-US">
                <a:solidFill>
                  <a:srgbClr val="FF0000"/>
                </a:solidFill>
                <a:latin typeface="Tahoma" charset="0"/>
                <a:ea typeface="ＭＳ Ｐゴシック" charset="0"/>
              </a:rPr>
              <a:t>Data-intensive applications</a:t>
            </a:r>
            <a:r>
              <a:rPr lang="en-US">
                <a:latin typeface="Tahoma" charset="0"/>
                <a:ea typeface="ＭＳ Ｐゴシック" charset="0"/>
              </a:rPr>
              <a:t>: increasing demand/hunger for data</a:t>
            </a:r>
          </a:p>
          <a:p>
            <a:pPr lvl="1"/>
            <a:r>
              <a:rPr lang="en-US">
                <a:solidFill>
                  <a:srgbClr val="FF0000"/>
                </a:solidFill>
                <a:latin typeface="Tahoma" charset="0"/>
                <a:ea typeface="ＭＳ Ｐゴシック" charset="0"/>
              </a:rPr>
              <a:t>Consolidation</a:t>
            </a:r>
            <a:r>
              <a:rPr lang="en-US">
                <a:latin typeface="Tahoma" charset="0"/>
                <a:ea typeface="ＭＳ Ｐゴシック" charset="0"/>
              </a:rPr>
              <a:t>: Cloud computing, GPUs, mobile</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sz="2200">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6C0BD57-4B78-FC41-B328-31C8BCD4123E}"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2235649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rPr>
              <a:t>IBM servers: ~50% energy spent in off-chip memory hierarchy </a:t>
            </a:r>
            <a:r>
              <a:rPr lang="en-US">
                <a:latin typeface="Tahoma" charset="0"/>
                <a:ea typeface="ＭＳ Ｐゴシック" charset="0"/>
              </a:rPr>
              <a:t>[Lefurgy, IEEE Computer 2003]</a:t>
            </a:r>
          </a:p>
          <a:p>
            <a:pPr lvl="1"/>
            <a:r>
              <a:rPr lang="en-US">
                <a:solidFill>
                  <a:srgbClr val="FF0000"/>
                </a:solidFill>
                <a:latin typeface="Tahoma" charset="0"/>
                <a:ea typeface="ＭＳ Ｐゴシック" charset="0"/>
              </a:rPr>
              <a:t>DRAM consumes power when idle and needs periodic refresh</a:t>
            </a:r>
          </a:p>
          <a:p>
            <a:endParaRPr lang="en-US">
              <a:solidFill>
                <a:srgbClr val="0000F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A6F843F-1228-1149-8A91-0EB5503165E8}"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val="2008062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Memory Lectures</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a:solidFill>
                  <a:srgbClr val="000000"/>
                </a:solidFill>
              </a:rPr>
              <a:t>These slides are </a:t>
            </a:r>
            <a:r>
              <a:rPr lang="en-US" dirty="0" smtClean="0">
                <a:solidFill>
                  <a:srgbClr val="000000"/>
                </a:solidFill>
              </a:rPr>
              <a:t>from the </a:t>
            </a:r>
            <a:r>
              <a:rPr lang="en-US" dirty="0" smtClean="0">
                <a:solidFill>
                  <a:srgbClr val="FF0000"/>
                </a:solidFill>
              </a:rPr>
              <a:t>Scalable </a:t>
            </a:r>
            <a:r>
              <a:rPr lang="en-US" dirty="0">
                <a:solidFill>
                  <a:srgbClr val="FF0000"/>
                </a:solidFill>
              </a:rPr>
              <a:t>Memory Systems</a:t>
            </a:r>
            <a:r>
              <a:rPr lang="en-US" dirty="0">
                <a:solidFill>
                  <a:srgbClr val="000000"/>
                </a:solidFill>
              </a:rPr>
              <a:t> course </a:t>
            </a:r>
            <a:r>
              <a:rPr lang="en-US" dirty="0" smtClean="0">
                <a:solidFill>
                  <a:srgbClr val="000000"/>
                </a:solidFill>
              </a:rPr>
              <a:t>taught at </a:t>
            </a:r>
            <a:r>
              <a:rPr lang="en-US" dirty="0" err="1" smtClean="0">
                <a:solidFill>
                  <a:srgbClr val="000000"/>
                </a:solidFill>
              </a:rPr>
              <a:t>Bogazici</a:t>
            </a:r>
            <a:r>
              <a:rPr lang="en-US" dirty="0" smtClean="0">
                <a:solidFill>
                  <a:srgbClr val="000000"/>
                </a:solidFill>
              </a:rPr>
              <a:t> University (June 14, 2013)</a:t>
            </a:r>
          </a:p>
          <a:p>
            <a:endParaRPr lang="en-US" dirty="0" smtClean="0">
              <a:solidFill>
                <a:srgbClr val="000000"/>
              </a:solidFill>
            </a:endParaRPr>
          </a:p>
          <a:p>
            <a:r>
              <a:rPr lang="en-US" dirty="0" err="1" smtClean="0">
                <a:solidFill>
                  <a:srgbClr val="000000"/>
                </a:solidFill>
              </a:rPr>
              <a:t>Youtube</a:t>
            </a:r>
            <a:r>
              <a:rPr lang="en-US" dirty="0" smtClean="0">
                <a:solidFill>
                  <a:srgbClr val="000000"/>
                </a:solidFill>
              </a:rPr>
              <a:t> videos:</a:t>
            </a:r>
          </a:p>
          <a:p>
            <a:pPr lvl="1"/>
            <a:r>
              <a:rPr lang="en-US" dirty="0">
                <a:solidFill>
                  <a:srgbClr val="000000"/>
                </a:solidFill>
                <a:hlinkClick r:id="rId2"/>
              </a:rPr>
              <a:t>http://www.youtube.com/playlist?list=PLVngZ7BemHHV6N0ejHhwOfLwTr8Q-</a:t>
            </a:r>
            <a:r>
              <a:rPr lang="en-US" dirty="0" smtClean="0">
                <a:solidFill>
                  <a:srgbClr val="000000"/>
                </a:solidFill>
                <a:hlinkClick r:id="rId2"/>
              </a:rPr>
              <a:t>UKXj</a:t>
            </a:r>
            <a:endParaRPr lang="en-US" dirty="0" smtClean="0">
              <a:solidFill>
                <a:srgbClr val="000000"/>
              </a:solidFill>
            </a:endParaRPr>
          </a:p>
          <a:p>
            <a:pPr lvl="1"/>
            <a:endParaRPr lang="en-US" sz="1800" dirty="0">
              <a:solidFill>
                <a:srgbClr val="000000"/>
              </a:solidFill>
            </a:endParaRPr>
          </a:p>
          <a:p>
            <a:r>
              <a:rPr lang="en-US" sz="1800" dirty="0">
                <a:solidFill>
                  <a:srgbClr val="000000"/>
                </a:solidFill>
                <a:hlinkClick r:id="rId3"/>
              </a:rPr>
              <a:t>http://www.youtube.com/watch?v=fruWLwMANUE&amp;list=PLVngZ7BemHHV6N0ejHhwOfLwTr8Q-UKXj&amp;index=</a:t>
            </a:r>
            <a:r>
              <a:rPr lang="en-US" sz="1800" dirty="0" smtClean="0">
                <a:solidFill>
                  <a:srgbClr val="000000"/>
                </a:solidFill>
                <a:hlinkClick r:id="rId3"/>
              </a:rPr>
              <a:t>10</a:t>
            </a:r>
            <a:endParaRPr lang="en-US" sz="1800" dirty="0" smtClean="0">
              <a:solidFill>
                <a:srgbClr val="000000"/>
              </a:solidFill>
            </a:endParaRPr>
          </a:p>
          <a:p>
            <a:r>
              <a:rPr lang="en-US" sz="1800" dirty="0">
                <a:solidFill>
                  <a:srgbClr val="000000"/>
                </a:solidFill>
                <a:hlinkClick r:id="rId4"/>
              </a:rPr>
              <a:t>https://www.youtube.com/watch?v=L4eUl93nPqI&amp;list=PLVngZ7BemHHV6N0ejHhwOfLwTr8Q-UKXj&amp;index=</a:t>
            </a:r>
            <a:r>
              <a:rPr lang="en-US" sz="1800" dirty="0" smtClean="0">
                <a:solidFill>
                  <a:srgbClr val="000000"/>
                </a:solidFill>
                <a:hlinkClick r:id="rId4"/>
              </a:rPr>
              <a:t>11</a:t>
            </a:r>
            <a:r>
              <a:rPr lang="en-US" sz="1800" dirty="0" smtClean="0">
                <a:solidFill>
                  <a:srgbClr val="000000"/>
                </a:solidFill>
              </a:rPr>
              <a:t> </a:t>
            </a:r>
          </a:p>
          <a:p>
            <a:r>
              <a:rPr lang="en-US" sz="1800" dirty="0">
                <a:solidFill>
                  <a:srgbClr val="000000"/>
                </a:solidFill>
                <a:hlinkClick r:id="rId5"/>
              </a:rPr>
              <a:t>https://www.youtube.com/watch?v=pbRu9b8VFa4&amp;list=PLVngZ7BemHHV6N0ejHhwOfLwTr8Q-UKXj&amp;index=</a:t>
            </a:r>
            <a:r>
              <a:rPr lang="en-US" sz="1800" dirty="0" smtClean="0">
                <a:solidFill>
                  <a:srgbClr val="000000"/>
                </a:solidFill>
                <a:hlinkClick r:id="rId5"/>
              </a:rPr>
              <a:t>12</a:t>
            </a:r>
            <a:r>
              <a:rPr lang="en-US" sz="1800" dirty="0" smtClean="0">
                <a:solidFill>
                  <a:srgbClr val="000000"/>
                </a:solidFill>
              </a:rPr>
              <a:t> </a:t>
            </a:r>
            <a:endParaRPr lang="en-US" sz="1800" dirty="0" smtClean="0">
              <a:solidFill>
                <a:srgbClr val="00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a:t>
            </a:fld>
            <a:endParaRPr lang="en-US" altLang="en-US"/>
          </a:p>
        </p:txBody>
      </p:sp>
    </p:spTree>
    <p:extLst>
      <p:ext uri="{BB962C8B-B14F-4D97-AF65-F5344CB8AC3E}">
        <p14:creationId xmlns:p14="http://schemas.microsoft.com/office/powerpoint/2010/main" val="2916618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a:solidFill>
                  <a:srgbClr val="7F7F7F"/>
                </a:solidFill>
                <a:latin typeface="Tahoma" charset="0"/>
                <a:ea typeface="ＭＳ Ｐゴシック" charset="0"/>
                <a:cs typeface="ＭＳ Ｐゴシック" charset="0"/>
              </a:rPr>
              <a:t>Need for main memory capacity and bandwidth increasing </a:t>
            </a:r>
          </a:p>
          <a:p>
            <a:endParaRPr lang="en-US">
              <a:solidFill>
                <a:srgbClr val="7F7F7F"/>
              </a:solidFill>
              <a:latin typeface="Tahoma" charset="0"/>
              <a:ea typeface="ＭＳ Ｐゴシック" charset="0"/>
              <a:cs typeface="ＭＳ Ｐゴシック" charset="0"/>
            </a:endParaRPr>
          </a:p>
          <a:p>
            <a:endParaRPr lang="en-US">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pPr>
              <a:buFont typeface="Wingdings" charset="0"/>
              <a:buNone/>
            </a:pPr>
            <a:endParaRPr lang="en-US">
              <a:solidFill>
                <a:srgbClr val="7F7F7F"/>
              </a:solidFill>
              <a:latin typeface="Tahoma" charset="0"/>
              <a:ea typeface="ＭＳ Ｐゴシック" charset="0"/>
              <a:cs typeface="ＭＳ Ｐゴシック" charset="0"/>
            </a:endParaRPr>
          </a:p>
          <a:p>
            <a:r>
              <a:rPr lang="en-US">
                <a:solidFill>
                  <a:srgbClr val="7F7F7F"/>
                </a:solidFill>
                <a:latin typeface="Tahoma" charset="0"/>
                <a:ea typeface="ＭＳ Ｐゴシック" charset="0"/>
                <a:cs typeface="ＭＳ Ｐゴシック" charset="0"/>
              </a:rPr>
              <a:t>Main memory energy/power is a key system design concern</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endParaRPr lang="en-US">
              <a:latin typeface="Tahoma" charset="0"/>
              <a:ea typeface="ＭＳ Ｐゴシック" charset="0"/>
              <a:cs typeface="ＭＳ Ｐゴシック" charset="0"/>
            </a:endParaRPr>
          </a:p>
          <a:p>
            <a:pPr lvl="1"/>
            <a:r>
              <a:rPr lang="en-US">
                <a:latin typeface="Tahoma" charset="0"/>
                <a:ea typeface="ＭＳ Ｐゴシック" charset="0"/>
              </a:rPr>
              <a:t>ITRS projects </a:t>
            </a:r>
            <a:r>
              <a:rPr lang="en-US">
                <a:solidFill>
                  <a:srgbClr val="FF0000"/>
                </a:solidFill>
                <a:latin typeface="Tahoma" charset="0"/>
                <a:ea typeface="ＭＳ Ｐゴシック" charset="0"/>
              </a:rPr>
              <a:t>DRAM will not scale easily below 40nm</a:t>
            </a:r>
          </a:p>
          <a:p>
            <a:pPr lvl="1"/>
            <a:r>
              <a:rPr lang="en-US">
                <a:latin typeface="Tahoma" charset="0"/>
                <a:ea typeface="ＭＳ Ｐゴシック" charset="0"/>
              </a:rPr>
              <a:t>Scaling has provided many benefits: </a:t>
            </a:r>
          </a:p>
          <a:p>
            <a:pPr lvl="2"/>
            <a:r>
              <a:rPr lang="en-US">
                <a:solidFill>
                  <a:srgbClr val="FF0000"/>
                </a:solidFill>
                <a:latin typeface="Tahoma" charset="0"/>
                <a:ea typeface="ＭＳ Ｐゴシック" charset="0"/>
              </a:rPr>
              <a:t>higher capacity, higher density, lower cost, lower energy</a:t>
            </a: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ED80B4D-5132-D242-90B0-A6F9C8EB2324}" type="slidenum">
              <a:rPr lang="en-US" sz="1600">
                <a:solidFill>
                  <a:srgbClr val="000000"/>
                </a:solidFill>
                <a:latin typeface="Garamond" charset="0"/>
              </a:rPr>
              <a:pPr eaLnBrk="1" hangingPunct="1"/>
              <a:t>20</a:t>
            </a:fld>
            <a:endParaRPr lang="en-US" sz="1600">
              <a:solidFill>
                <a:srgbClr val="000000"/>
              </a:solidFill>
              <a:latin typeface="Garamond" charset="0"/>
            </a:endParaRPr>
          </a:p>
        </p:txBody>
      </p:sp>
    </p:spTree>
    <p:extLst>
      <p:ext uri="{BB962C8B-B14F-4D97-AF65-F5344CB8AC3E}">
        <p14:creationId xmlns:p14="http://schemas.microsoft.com/office/powerpoint/2010/main" val="1905674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2E89156-C211-2142-B104-7E7DF50C0B55}" type="slidenum">
              <a:rPr lang="en-US" sz="1600">
                <a:solidFill>
                  <a:srgbClr val="000000"/>
                </a:solidFill>
                <a:latin typeface="Garamond" charset="0"/>
              </a:rPr>
              <a:pPr eaLnBrk="1" hangingPunct="1"/>
              <a:t>21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91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Trends: Problems with DRAM as Main Memory</a:t>
            </a:r>
          </a:p>
        </p:txBody>
      </p:sp>
      <p:sp>
        <p:nvSpPr>
          <p:cNvPr id="3" name="Content Placeholder 2"/>
          <p:cNvSpPr>
            <a:spLocks noGrp="1"/>
          </p:cNvSpPr>
          <p:nvPr>
            <p:ph idx="1"/>
          </p:nvPr>
        </p:nvSpPr>
        <p:spPr>
          <a:xfrm>
            <a:off x="228600" y="1130300"/>
            <a:ext cx="8915400" cy="5194300"/>
          </a:xfrm>
        </p:spPr>
        <p:txBody>
          <a:bodyPr/>
          <a:lstStyle/>
          <a:p>
            <a:r>
              <a:rPr lang="en-US">
                <a:solidFill>
                  <a:srgbClr val="0000FF"/>
                </a:solidFill>
                <a:latin typeface="Tahoma" charset="0"/>
                <a:ea typeface="ＭＳ Ｐゴシック" charset="0"/>
                <a:cs typeface="ＭＳ Ｐゴシック" charset="0"/>
              </a:rPr>
              <a:t>Need for main memory capacity and bandwidth increasing</a:t>
            </a:r>
          </a:p>
          <a:p>
            <a:pPr lvl="1"/>
            <a:r>
              <a:rPr lang="en-US">
                <a:solidFill>
                  <a:srgbClr val="FF0000"/>
                </a:solidFill>
                <a:latin typeface="Tahoma" charset="0"/>
                <a:ea typeface="ＭＳ Ｐゴシック" charset="0"/>
                <a:cs typeface="ＭＳ Ｐゴシック" charset="0"/>
              </a:rPr>
              <a:t>DRAM capacity hard to scale </a:t>
            </a:r>
            <a:endParaRPr lang="en-US">
              <a:latin typeface="Tahoma" charset="0"/>
              <a:ea typeface="ＭＳ Ｐゴシック" charset="0"/>
            </a:endParaRPr>
          </a:p>
          <a:p>
            <a:pPr lvl="1"/>
            <a:endParaRPr lang="en-US">
              <a:latin typeface="Tahoma" charset="0"/>
              <a:ea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memory energy/power is a key system design concern</a:t>
            </a:r>
          </a:p>
          <a:p>
            <a:pPr lvl="1"/>
            <a:r>
              <a:rPr lang="en-US">
                <a:solidFill>
                  <a:srgbClr val="FF0000"/>
                </a:solidFill>
                <a:latin typeface="Tahoma" charset="0"/>
                <a:ea typeface="ＭＳ Ｐゴシック" charset="0"/>
                <a:cs typeface="ＭＳ Ｐゴシック" charset="0"/>
              </a:rPr>
              <a:t>DRAM consumes high power due to leakage and refresh</a:t>
            </a:r>
          </a:p>
          <a:p>
            <a:endParaRPr lang="en-US">
              <a:solidFill>
                <a:srgbClr val="0000FF"/>
              </a:solidFill>
              <a:latin typeface="Tahoma" charset="0"/>
              <a:ea typeface="ＭＳ Ｐゴシック" charset="0"/>
              <a:cs typeface="ＭＳ Ｐゴシック" charset="0"/>
            </a:endParaRPr>
          </a:p>
          <a:p>
            <a:pPr>
              <a:buFont typeface="Wingdings" charset="0"/>
              <a:buNone/>
            </a:pPr>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DRAM technology scaling is ending </a:t>
            </a:r>
          </a:p>
          <a:p>
            <a:pPr lvl="1"/>
            <a:r>
              <a:rPr lang="en-US">
                <a:solidFill>
                  <a:srgbClr val="FF0000"/>
                </a:solidFill>
                <a:latin typeface="Tahoma" charset="0"/>
                <a:ea typeface="ＭＳ Ｐゴシック" charset="0"/>
              </a:rPr>
              <a:t>DRAM capacity, cost, and energy/power hard to scale</a:t>
            </a:r>
          </a:p>
          <a:p>
            <a:pPr lvl="1"/>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307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4F1D12B-CFBB-E34B-A14B-5AAB0F67A32B}" type="slidenum">
              <a:rPr lang="en-US" sz="1600">
                <a:solidFill>
                  <a:srgbClr val="000000"/>
                </a:solidFill>
                <a:latin typeface="Garamond" charset="0"/>
              </a:rPr>
              <a:pPr eaLnBrk="1" hangingPunct="1"/>
              <a:t>22</a:t>
            </a:fld>
            <a:endParaRPr lang="en-US" sz="1600">
              <a:solidFill>
                <a:srgbClr val="000000"/>
              </a:solidFill>
              <a:latin typeface="Garamond" charset="0"/>
            </a:endParaRPr>
          </a:p>
        </p:txBody>
      </p:sp>
    </p:spTree>
    <p:extLst>
      <p:ext uri="{BB962C8B-B14F-4D97-AF65-F5344CB8AC3E}">
        <p14:creationId xmlns:p14="http://schemas.microsoft.com/office/powerpoint/2010/main" val="2837588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Requirements </a:t>
            </a:r>
            <a:r>
              <a:rPr lang="en-US" dirty="0">
                <a:solidFill>
                  <a:srgbClr val="0000FF"/>
                </a:solidFill>
                <a:latin typeface="Tahoma" charset="0"/>
                <a:ea typeface="ＭＳ Ｐゴシック" charset="0"/>
                <a:cs typeface="ＭＳ Ｐゴシック" charset="0"/>
              </a:rPr>
              <a:t>from an Ideal Main Memory System</a:t>
            </a:r>
          </a:p>
          <a:p>
            <a:pPr eaLnBrk="1" hangingPunct="1"/>
            <a:r>
              <a:rPr lang="en-US" dirty="0" smtClean="0">
                <a:latin typeface="Tahoma" charset="0"/>
                <a:ea typeface="ＭＳ Ｐゴシック" charset="0"/>
                <a:cs typeface="ＭＳ Ｐゴシック" charset="0"/>
              </a:rPr>
              <a:t>Opportunity: Emerging Memory Technologies</a:t>
            </a: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23</a:t>
            </a:fld>
            <a:endParaRPr lang="en-US" sz="1600">
              <a:solidFill>
                <a:srgbClr val="000000"/>
              </a:solidFill>
              <a:latin typeface="Garamond" charset="0"/>
            </a:endParaRPr>
          </a:p>
        </p:txBody>
      </p:sp>
    </p:spTree>
    <p:extLst>
      <p:ext uri="{BB962C8B-B14F-4D97-AF65-F5344CB8AC3E}">
        <p14:creationId xmlns:p14="http://schemas.microsoft.com/office/powerpoint/2010/main" val="165258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latin typeface="Tahoma" charset="0"/>
                <a:ea typeface="ＭＳ Ｐゴシック" charset="0"/>
              </a:rPr>
              <a:t>Enough capacity</a:t>
            </a:r>
          </a:p>
          <a:p>
            <a:pPr lvl="1" eaLnBrk="1" hangingPunct="1"/>
            <a:r>
              <a:rPr lang="en-US">
                <a:latin typeface="Tahoma" charset="0"/>
                <a:ea typeface="ＭＳ Ｐゴシック" charset="0"/>
              </a:rPr>
              <a:t>Low cost</a:t>
            </a:r>
          </a:p>
          <a:p>
            <a:pPr lvl="1" eaLnBrk="1" hangingPunct="1"/>
            <a:r>
              <a:rPr lang="en-US">
                <a:latin typeface="Tahoma" charset="0"/>
                <a:ea typeface="ＭＳ Ｐゴシック" charset="0"/>
              </a:rPr>
              <a:t>High system performance (high bandwidth,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A844AF7-2876-0442-A8CE-D207367B34A8}" type="slidenum">
              <a:rPr lang="en-US" sz="1600">
                <a:solidFill>
                  <a:srgbClr val="000000"/>
                </a:solidFill>
                <a:latin typeface="Garamond" charset="0"/>
              </a:rPr>
              <a:pPr eaLnBrk="1" hangingPunct="1"/>
              <a:t>24</a:t>
            </a:fld>
            <a:endParaRPr lang="en-US" sz="1600">
              <a:solidFill>
                <a:srgbClr val="000000"/>
              </a:solidFill>
              <a:latin typeface="Garamond" charset="0"/>
            </a:endParaRPr>
          </a:p>
        </p:txBody>
      </p:sp>
      <p:sp>
        <p:nvSpPr>
          <p:cNvPr id="33796"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Tree>
    <p:extLst>
      <p:ext uri="{BB962C8B-B14F-4D97-AF65-F5344CB8AC3E}">
        <p14:creationId xmlns:p14="http://schemas.microsoft.com/office/powerpoint/2010/main" val="1898552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28600" y="1371600"/>
            <a:ext cx="8915400" cy="4876800"/>
          </a:xfrm>
        </p:spPr>
        <p:txBody>
          <a:bodyPr/>
          <a:lstStyle/>
          <a:p>
            <a:pPr eaLnBrk="1" hangingPunct="1"/>
            <a:r>
              <a:rPr lang="en-US">
                <a:latin typeface="Tahoma" charset="0"/>
                <a:ea typeface="ＭＳ Ｐゴシック" charset="0"/>
                <a:cs typeface="ＭＳ Ｐゴシック" charset="0"/>
              </a:rPr>
              <a:t>Traditional</a:t>
            </a:r>
          </a:p>
          <a:p>
            <a:pPr lvl="1" eaLnBrk="1" hangingPunct="1"/>
            <a:r>
              <a:rPr lang="en-US">
                <a:solidFill>
                  <a:srgbClr val="FF0000"/>
                </a:solidFill>
                <a:latin typeface="Tahoma" charset="0"/>
                <a:ea typeface="ＭＳ Ｐゴシック" charset="0"/>
              </a:rPr>
              <a:t>Higher capacity</a:t>
            </a:r>
          </a:p>
          <a:p>
            <a:pPr lvl="1" eaLnBrk="1" hangingPunct="1"/>
            <a:r>
              <a:rPr lang="en-US">
                <a:solidFill>
                  <a:srgbClr val="FF0000"/>
                </a:solidFill>
                <a:latin typeface="Tahoma" charset="0"/>
                <a:ea typeface="ＭＳ Ｐゴシック" charset="0"/>
              </a:rPr>
              <a:t>Continuous low cost</a:t>
            </a:r>
          </a:p>
          <a:p>
            <a:pPr lvl="1" eaLnBrk="1" hangingPunct="1"/>
            <a:r>
              <a:rPr lang="en-US">
                <a:latin typeface="Tahoma" charset="0"/>
                <a:ea typeface="ＭＳ Ｐゴシック" charset="0"/>
              </a:rPr>
              <a:t>High system performance (</a:t>
            </a:r>
            <a:r>
              <a:rPr lang="en-US">
                <a:solidFill>
                  <a:srgbClr val="FF0000"/>
                </a:solidFill>
                <a:latin typeface="Tahoma" charset="0"/>
                <a:ea typeface="ＭＳ Ｐゴシック" charset="0"/>
              </a:rPr>
              <a:t>higher bandwidth</a:t>
            </a:r>
            <a:r>
              <a:rPr lang="en-US">
                <a:latin typeface="Tahoma" charset="0"/>
                <a:ea typeface="ＭＳ Ｐゴシック" charset="0"/>
              </a:rPr>
              <a:t>, low latency)</a:t>
            </a:r>
          </a:p>
          <a:p>
            <a:pPr lvl="1" eaLnBrk="1" hangingPunct="1"/>
            <a:endParaRPr lang="en-US">
              <a:latin typeface="Tahoma" charset="0"/>
              <a:ea typeface="ＭＳ Ｐゴシック" charset="0"/>
            </a:endParaRPr>
          </a:p>
          <a:p>
            <a:pPr lvl="1" eaLnBrk="1" hangingPunct="1"/>
            <a:endParaRPr lang="en-US">
              <a:latin typeface="Tahoma" charset="0"/>
              <a:ea typeface="ＭＳ Ｐゴシック" charset="0"/>
            </a:endParaRPr>
          </a:p>
          <a:p>
            <a:pPr eaLnBrk="1" hangingPunct="1"/>
            <a:r>
              <a:rPr lang="en-US">
                <a:latin typeface="Tahoma" charset="0"/>
                <a:ea typeface="ＭＳ Ｐゴシック" charset="0"/>
                <a:cs typeface="ＭＳ Ｐゴシック" charset="0"/>
              </a:rPr>
              <a:t>New</a:t>
            </a:r>
          </a:p>
          <a:p>
            <a:pPr lvl="1" eaLnBrk="1" hangingPunct="1"/>
            <a:r>
              <a:rPr lang="en-US">
                <a:solidFill>
                  <a:srgbClr val="FF0000"/>
                </a:solidFill>
                <a:latin typeface="Tahoma" charset="0"/>
                <a:ea typeface="ＭＳ Ｐゴシック" charset="0"/>
              </a:rPr>
              <a:t>Technology scalability: lower cost, higher capacity, lower energy</a:t>
            </a:r>
          </a:p>
          <a:p>
            <a:pPr lvl="1" eaLnBrk="1" hangingPunct="1"/>
            <a:r>
              <a:rPr lang="en-US">
                <a:solidFill>
                  <a:srgbClr val="FF0000"/>
                </a:solidFill>
                <a:latin typeface="Tahoma" charset="0"/>
                <a:ea typeface="ＭＳ Ｐゴシック" charset="0"/>
              </a:rPr>
              <a:t>Energy (and power) efficiency</a:t>
            </a:r>
          </a:p>
          <a:p>
            <a:pPr lvl="1" eaLnBrk="1" hangingPunct="1"/>
            <a:r>
              <a:rPr lang="en-US">
                <a:solidFill>
                  <a:srgbClr val="FF0000"/>
                </a:solidFill>
                <a:latin typeface="Tahoma" charset="0"/>
                <a:ea typeface="ＭＳ Ｐゴシック" charset="0"/>
              </a:rPr>
              <a:t>QoS support and configurability (for consolidation)</a:t>
            </a:r>
          </a:p>
          <a:p>
            <a:pPr lvl="1" eaLnBrk="1" hangingPunct="1"/>
            <a:endParaRPr lang="en-US">
              <a:solidFill>
                <a:srgbClr val="FF0000"/>
              </a:solidFill>
              <a:latin typeface="Tahoma" charset="0"/>
              <a:ea typeface="ＭＳ Ｐゴシック" charset="0"/>
            </a:endParaRPr>
          </a:p>
        </p:txBody>
      </p:sp>
      <p:sp>
        <p:nvSpPr>
          <p:cNvPr id="348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4F4FB337-2263-BA4A-90BA-96B9CA55CE7B}"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34820" name="Title 1"/>
          <p:cNvSpPr>
            <a:spLocks noGrp="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Requirements from an Ideal Memory System</a:t>
            </a:r>
          </a:p>
        </p:txBody>
      </p:sp>
      <p:sp>
        <p:nvSpPr>
          <p:cNvPr id="5" name="Rectangle 4"/>
          <p:cNvSpPr/>
          <p:nvPr/>
        </p:nvSpPr>
        <p:spPr>
          <a:xfrm>
            <a:off x="304800" y="18288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6" name="Rectangle 5"/>
          <p:cNvSpPr/>
          <p:nvPr/>
        </p:nvSpPr>
        <p:spPr>
          <a:xfrm>
            <a:off x="304800" y="4267200"/>
            <a:ext cx="86868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Text Box 55"/>
          <p:cNvSpPr txBox="1">
            <a:spLocks noChangeArrowheads="1"/>
          </p:cNvSpPr>
          <p:nvPr/>
        </p:nvSpPr>
        <p:spPr bwMode="auto">
          <a:xfrm>
            <a:off x="298450" y="5867400"/>
            <a:ext cx="8599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Emerging, resistive memory technologies (NVM) can help</a:t>
            </a:r>
          </a:p>
        </p:txBody>
      </p:sp>
    </p:spTree>
    <p:extLst>
      <p:ext uri="{BB962C8B-B14F-4D97-AF65-F5344CB8AC3E}">
        <p14:creationId xmlns:p14="http://schemas.microsoft.com/office/powerpoint/2010/main" val="12423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linds(horizontal)">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26</a:t>
            </a:fld>
            <a:endParaRPr lang="en-US" sz="1600">
              <a:solidFill>
                <a:srgbClr val="000000"/>
              </a:solidFill>
              <a:latin typeface="Garamond" charset="0"/>
            </a:endParaRPr>
          </a:p>
        </p:txBody>
      </p:sp>
    </p:spTree>
    <p:extLst>
      <p:ext uri="{BB962C8B-B14F-4D97-AF65-F5344CB8AC3E}">
        <p14:creationId xmlns:p14="http://schemas.microsoft.com/office/powerpoint/2010/main" val="32598203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The Promise of Emerging Technologies</a:t>
            </a:r>
          </a:p>
        </p:txBody>
      </p:sp>
      <p:sp>
        <p:nvSpPr>
          <p:cNvPr id="37891" name="Content Placeholder 2"/>
          <p:cNvSpPr>
            <a:spLocks noGrp="1"/>
          </p:cNvSpPr>
          <p:nvPr>
            <p:ph idx="1"/>
          </p:nvPr>
        </p:nvSpPr>
        <p:spPr>
          <a:xfrm>
            <a:off x="228600" y="1206500"/>
            <a:ext cx="8610600" cy="5194300"/>
          </a:xfrm>
        </p:spPr>
        <p:txBody>
          <a:bodyPr/>
          <a:lstStyle/>
          <a:p>
            <a:r>
              <a:rPr lang="en-US" sz="2200" dirty="0">
                <a:solidFill>
                  <a:srgbClr val="0000FF"/>
                </a:solidFill>
                <a:latin typeface="Tahoma" charset="0"/>
                <a:ea typeface="ＭＳ Ｐゴシック" charset="0"/>
                <a:cs typeface="ＭＳ Ｐゴシック" charset="0"/>
              </a:rPr>
              <a:t>Likely need to replace/augment DRAM </a:t>
            </a:r>
            <a:r>
              <a:rPr lang="en-US" sz="2200" dirty="0">
                <a:latin typeface="Tahoma" charset="0"/>
                <a:ea typeface="ＭＳ Ｐゴシック" charset="0"/>
                <a:cs typeface="ＭＳ Ｐゴシック" charset="0"/>
              </a:rPr>
              <a:t>with a technology that is</a:t>
            </a:r>
          </a:p>
          <a:p>
            <a:pPr lvl="1"/>
            <a:r>
              <a:rPr lang="en-US" sz="2000" dirty="0">
                <a:latin typeface="Tahoma" charset="0"/>
                <a:ea typeface="ＭＳ Ｐゴシック" charset="0"/>
              </a:rPr>
              <a:t>Technology scalable</a:t>
            </a:r>
          </a:p>
          <a:p>
            <a:pPr lvl="1"/>
            <a:r>
              <a:rPr lang="en-US" sz="2000" dirty="0">
                <a:latin typeface="Tahoma" charset="0"/>
                <a:ea typeface="ＭＳ Ｐゴシック" charset="0"/>
              </a:rPr>
              <a:t>And at least similarly efficient, high performance, and fault-tolerant </a:t>
            </a:r>
          </a:p>
          <a:p>
            <a:pPr lvl="2"/>
            <a:r>
              <a:rPr lang="en-US" sz="1800" dirty="0">
                <a:solidFill>
                  <a:srgbClr val="FF0000"/>
                </a:solidFill>
                <a:latin typeface="Tahoma" charset="0"/>
                <a:ea typeface="ＭＳ Ｐゴシック" charset="0"/>
              </a:rPr>
              <a:t>or can be architected to be so</a:t>
            </a: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pPr lvl="1"/>
            <a:endParaRPr lang="en-US" sz="1200" dirty="0">
              <a:latin typeface="Tahoma" charset="0"/>
              <a:ea typeface="ＭＳ Ｐゴシック" charset="0"/>
            </a:endParaRPr>
          </a:p>
          <a:p>
            <a:endParaRPr lang="en-US" sz="22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Some </a:t>
            </a:r>
            <a:r>
              <a:rPr lang="en-US" sz="2200" dirty="0">
                <a:solidFill>
                  <a:srgbClr val="0000FF"/>
                </a:solidFill>
                <a:latin typeface="Tahoma" charset="0"/>
                <a:ea typeface="ＭＳ Ｐゴシック" charset="0"/>
                <a:cs typeface="ＭＳ Ｐゴシック" charset="0"/>
              </a:rPr>
              <a:t>emerging resistive memory technologies appear promising</a:t>
            </a:r>
          </a:p>
          <a:p>
            <a:pPr lvl="1"/>
            <a:r>
              <a:rPr lang="en-US" sz="2000" dirty="0">
                <a:latin typeface="Tahoma" charset="0"/>
                <a:ea typeface="ＭＳ Ｐゴシック" charset="0"/>
              </a:rPr>
              <a:t>Phase Change Memory (PCM</a:t>
            </a:r>
            <a:r>
              <a:rPr lang="en-US" sz="2000" dirty="0" smtClean="0">
                <a:latin typeface="Tahoma" charset="0"/>
                <a:ea typeface="ＭＳ Ｐゴシック" charset="0"/>
              </a:rPr>
              <a:t>)?</a:t>
            </a:r>
            <a:endParaRPr lang="en-US" sz="2000" dirty="0">
              <a:latin typeface="Tahoma" charset="0"/>
              <a:ea typeface="ＭＳ Ｐゴシック" charset="0"/>
            </a:endParaRPr>
          </a:p>
          <a:p>
            <a:pPr lvl="1"/>
            <a:r>
              <a:rPr lang="en-US" sz="2000" dirty="0">
                <a:latin typeface="Tahoma" charset="0"/>
                <a:ea typeface="ＭＳ Ｐゴシック" charset="0"/>
              </a:rPr>
              <a:t>Spin Torque Transfer Magnetic Memory (STT-MRAM)?</a:t>
            </a:r>
          </a:p>
          <a:p>
            <a:pPr lvl="1"/>
            <a:r>
              <a:rPr lang="en-US" sz="2000" dirty="0" err="1">
                <a:latin typeface="Tahoma" charset="0"/>
                <a:ea typeface="ＭＳ Ｐゴシック" charset="0"/>
              </a:rPr>
              <a:t>Memristors</a:t>
            </a:r>
            <a:r>
              <a:rPr lang="en-US" sz="2000" dirty="0">
                <a:latin typeface="Tahoma" charset="0"/>
                <a:ea typeface="ＭＳ Ｐゴシック" charset="0"/>
              </a:rPr>
              <a:t>?</a:t>
            </a:r>
          </a:p>
          <a:p>
            <a:pPr lvl="1"/>
            <a:r>
              <a:rPr lang="en-US" sz="2000" dirty="0">
                <a:latin typeface="Tahoma" charset="0"/>
                <a:ea typeface="ＭＳ Ｐゴシック" charset="0"/>
              </a:rPr>
              <a:t>And, </a:t>
            </a:r>
            <a:r>
              <a:rPr lang="en-US" sz="2000" dirty="0">
                <a:solidFill>
                  <a:srgbClr val="FF0000"/>
                </a:solidFill>
                <a:latin typeface="Tahoma" charset="0"/>
                <a:ea typeface="ＭＳ Ｐゴシック" charset="0"/>
              </a:rPr>
              <a:t>maybe there are other ones</a:t>
            </a:r>
          </a:p>
          <a:p>
            <a:pPr lvl="1"/>
            <a:r>
              <a:rPr lang="en-US" sz="2000"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ADC6341-2CE4-6F43-863E-AA79E9D0D8C8}" type="slidenum">
              <a:rPr lang="en-US" sz="1600">
                <a:solidFill>
                  <a:srgbClr val="000000"/>
                </a:solidFill>
                <a:latin typeface="Garamond" charset="0"/>
              </a:rPr>
              <a:pPr eaLnBrk="1" hangingPunct="1"/>
              <a:t>27</a:t>
            </a:fld>
            <a:endParaRPr lang="en-US" sz="1600">
              <a:solidFill>
                <a:srgbClr val="000000"/>
              </a:solidFill>
              <a:latin typeface="Garamond" charset="0"/>
            </a:endParaRPr>
          </a:p>
        </p:txBody>
      </p:sp>
      <p:sp>
        <p:nvSpPr>
          <p:cNvPr id="5" name="Rectangle 4"/>
          <p:cNvSpPr/>
          <p:nvPr/>
        </p:nvSpPr>
        <p:spPr>
          <a:xfrm>
            <a:off x="381000" y="5592763"/>
            <a:ext cx="72390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808596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FF"/>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28</a:t>
            </a:fld>
            <a:endParaRPr lang="en-US" sz="1600">
              <a:solidFill>
                <a:srgbClr val="000000"/>
              </a:solidFill>
              <a:latin typeface="Garamond" charset="0"/>
            </a:endParaRPr>
          </a:p>
        </p:txBody>
      </p:sp>
    </p:spTree>
    <p:extLst>
      <p:ext uri="{BB962C8B-B14F-4D97-AF65-F5344CB8AC3E}">
        <p14:creationId xmlns:p14="http://schemas.microsoft.com/office/powerpoint/2010/main" val="41523199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Charge vs. Resistive Memories</a:t>
            </a:r>
          </a:p>
        </p:txBody>
      </p:sp>
      <p:sp>
        <p:nvSpPr>
          <p:cNvPr id="38915"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Charge Memory (e.g., DRAM, Flash)</a:t>
            </a:r>
          </a:p>
          <a:p>
            <a:pPr lvl="1"/>
            <a:r>
              <a:rPr lang="en-US">
                <a:latin typeface="Tahoma" charset="0"/>
                <a:ea typeface="ＭＳ Ｐゴシック" charset="0"/>
              </a:rPr>
              <a:t>Write data by capturing charge Q</a:t>
            </a:r>
          </a:p>
          <a:p>
            <a:pPr lvl="1"/>
            <a:r>
              <a:rPr lang="en-US">
                <a:latin typeface="Tahoma" charset="0"/>
                <a:ea typeface="ＭＳ Ｐゴシック" charset="0"/>
              </a:rPr>
              <a:t>Read data by detecting voltage V</a:t>
            </a: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Resistive Memory (e.g., PCM, STT-MRAM, memristors)</a:t>
            </a:r>
          </a:p>
          <a:p>
            <a:pPr lvl="1"/>
            <a:r>
              <a:rPr lang="en-US">
                <a:latin typeface="Tahoma" charset="0"/>
                <a:ea typeface="ＭＳ Ｐゴシック" charset="0"/>
              </a:rPr>
              <a:t>Write data by pulsing current dQ/dt</a:t>
            </a:r>
          </a:p>
          <a:p>
            <a:pPr lvl="1"/>
            <a:r>
              <a:rPr lang="en-US">
                <a:latin typeface="Tahoma" charset="0"/>
                <a:ea typeface="ＭＳ Ｐゴシック" charset="0"/>
              </a:rPr>
              <a:t>Read data by detecting resistance R </a:t>
            </a: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1650DB3-29A2-714E-810A-FBE1E1392B9C}" type="slidenum">
              <a:rPr lang="en-US" sz="1600">
                <a:solidFill>
                  <a:srgbClr val="000000"/>
                </a:solidFill>
                <a:latin typeface="Garamond" charset="0"/>
              </a:rPr>
              <a:pPr eaLnBrk="1" hangingPunct="1"/>
              <a:t>29</a:t>
            </a:fld>
            <a:endParaRPr lang="en-US" sz="1600">
              <a:solidFill>
                <a:srgbClr val="000000"/>
              </a:solidFill>
              <a:latin typeface="Garamond" charset="0"/>
            </a:endParaRPr>
          </a:p>
        </p:txBody>
      </p:sp>
    </p:spTree>
    <p:extLst>
      <p:ext uri="{BB962C8B-B14F-4D97-AF65-F5344CB8AC3E}">
        <p14:creationId xmlns:p14="http://schemas.microsoft.com/office/powerpoint/2010/main" val="34330389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a:t>Memory Systems in the Multi-Core </a:t>
            </a:r>
            <a:r>
              <a:rPr lang="en-US" sz="4000" dirty="0" smtClean="0"/>
              <a:t>Era</a:t>
            </a:r>
            <a:br>
              <a:rPr lang="en-US" sz="4000" dirty="0" smtClean="0"/>
            </a:br>
            <a:r>
              <a:rPr lang="en-US" sz="4000" dirty="0" smtClean="0"/>
              <a:t>Lecture 2.2: Emerging Technologies and Hybrid Memories</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a:latin typeface="Tahoma" charset="0"/>
              </a:rPr>
              <a:t>Bogazici</a:t>
            </a:r>
            <a:r>
              <a:rPr lang="en-US" sz="2000" dirty="0">
                <a:latin typeface="Tahoma" charset="0"/>
              </a:rPr>
              <a:t> University</a:t>
            </a:r>
          </a:p>
          <a:p>
            <a:pPr eaLnBrk="1" hangingPunct="1"/>
            <a:r>
              <a:rPr lang="en-US" sz="2000" dirty="0">
                <a:latin typeface="Tahoma" charset="0"/>
              </a:rPr>
              <a:t>June </a:t>
            </a:r>
            <a:r>
              <a:rPr lang="en-US" sz="2000" dirty="0" smtClean="0">
                <a:latin typeface="Tahoma" charset="0"/>
              </a:rPr>
              <a:t>14,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987719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atin typeface="Garamond" charset="0"/>
                <a:ea typeface="ＭＳ Ｐゴシック" charset="0"/>
                <a:cs typeface="ＭＳ Ｐゴシック" charset="0"/>
              </a:rPr>
              <a:t>Limits of Charge Memory</a:t>
            </a:r>
          </a:p>
        </p:txBody>
      </p:sp>
      <p:sp>
        <p:nvSpPr>
          <p:cNvPr id="39939"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Difficult charge placement and control</a:t>
            </a:r>
          </a:p>
          <a:p>
            <a:pPr lvl="1"/>
            <a:r>
              <a:rPr lang="en-US">
                <a:latin typeface="Tahoma" charset="0"/>
                <a:ea typeface="ＭＳ Ｐゴシック" charset="0"/>
              </a:rPr>
              <a:t>Flash: floating gate charge</a:t>
            </a:r>
          </a:p>
          <a:p>
            <a:pPr lvl="1"/>
            <a:r>
              <a:rPr lang="en-US">
                <a:latin typeface="Tahoma" charset="0"/>
                <a:ea typeface="ＭＳ Ｐゴシック" charset="0"/>
              </a:rPr>
              <a:t>DRAM: capacitor charge, transistor leakage</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Reliable sensing becomes difficult as charge storage unit size reduces</a:t>
            </a: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19DA8A-D1A3-034D-85FB-F326B7A01761}" type="slidenum">
              <a:rPr lang="en-US" sz="1600">
                <a:solidFill>
                  <a:srgbClr val="000000"/>
                </a:solidFill>
                <a:latin typeface="Garamond" charset="0"/>
              </a:rPr>
              <a:pPr eaLnBrk="1" hangingPunct="1"/>
              <a:t>30</a:t>
            </a:fld>
            <a:endParaRPr lang="en-US" sz="1600">
              <a:solidFill>
                <a:srgbClr val="000000"/>
              </a:solidFill>
              <a:latin typeface="Garamond" charset="0"/>
            </a:endParaRPr>
          </a:p>
        </p:txBody>
      </p:sp>
      <p:pic>
        <p:nvPicPr>
          <p:cNvPr id="3994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5213"/>
            <a:ext cx="81407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148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Garamond" charset="0"/>
                <a:ea typeface="ＭＳ Ｐゴシック" charset="0"/>
                <a:cs typeface="ＭＳ Ｐゴシック" charset="0"/>
              </a:rPr>
              <a:t>Emerging Resistive Memory Technologies</a:t>
            </a:r>
          </a:p>
        </p:txBody>
      </p:sp>
      <p:sp>
        <p:nvSpPr>
          <p:cNvPr id="40963" name="Content Placeholder 2"/>
          <p:cNvSpPr>
            <a:spLocks noGrp="1"/>
          </p:cNvSpPr>
          <p:nvPr>
            <p:ph idx="1"/>
          </p:nvPr>
        </p:nvSpPr>
        <p:spPr>
          <a:xfrm>
            <a:off x="228600" y="1054100"/>
            <a:ext cx="8610600" cy="5194300"/>
          </a:xfrm>
        </p:spPr>
        <p:txBody>
          <a:bodyPr/>
          <a:lstStyle/>
          <a:p>
            <a:r>
              <a:rPr lang="en-US">
                <a:latin typeface="Tahoma" charset="0"/>
                <a:ea typeface="ＭＳ Ｐゴシック" charset="0"/>
                <a:cs typeface="ＭＳ Ｐゴシック" charset="0"/>
              </a:rPr>
              <a:t>PCM</a:t>
            </a:r>
          </a:p>
          <a:p>
            <a:pPr lvl="1"/>
            <a:r>
              <a:rPr lang="en-US">
                <a:latin typeface="Tahoma" charset="0"/>
                <a:ea typeface="ＭＳ Ｐゴシック" charset="0"/>
              </a:rPr>
              <a:t>Inject current to change material phase</a:t>
            </a:r>
          </a:p>
          <a:p>
            <a:pPr lvl="1"/>
            <a:r>
              <a:rPr lang="en-US">
                <a:latin typeface="Tahoma" charset="0"/>
                <a:ea typeface="ＭＳ Ｐゴシック" charset="0"/>
              </a:rPr>
              <a:t>Resistance determined by phase</a:t>
            </a:r>
          </a:p>
          <a:p>
            <a:pPr lvl="1"/>
            <a:endParaRPr lang="en-US">
              <a:latin typeface="Tahoma" charset="0"/>
              <a:ea typeface="ＭＳ Ｐゴシック" charset="0"/>
            </a:endParaRPr>
          </a:p>
          <a:p>
            <a:r>
              <a:rPr lang="en-US">
                <a:latin typeface="Tahoma" charset="0"/>
                <a:ea typeface="ＭＳ Ｐゴシック" charset="0"/>
                <a:cs typeface="ＭＳ Ｐゴシック" charset="0"/>
              </a:rPr>
              <a:t>STT-MRAM</a:t>
            </a:r>
          </a:p>
          <a:p>
            <a:pPr lvl="1"/>
            <a:r>
              <a:rPr lang="en-US">
                <a:latin typeface="Tahoma" charset="0"/>
                <a:ea typeface="ＭＳ Ｐゴシック" charset="0"/>
              </a:rPr>
              <a:t>Inject current to change magnet polarity</a:t>
            </a:r>
          </a:p>
          <a:p>
            <a:pPr lvl="1"/>
            <a:r>
              <a:rPr lang="en-US">
                <a:latin typeface="Tahoma" charset="0"/>
                <a:ea typeface="ＭＳ Ｐゴシック" charset="0"/>
              </a:rPr>
              <a:t>Resistance determined by polarity</a:t>
            </a:r>
          </a:p>
          <a:p>
            <a:pPr lvl="1"/>
            <a:endParaRPr lang="en-US">
              <a:latin typeface="Tahoma" charset="0"/>
              <a:ea typeface="ＭＳ Ｐゴシック" charset="0"/>
            </a:endParaRPr>
          </a:p>
          <a:p>
            <a:r>
              <a:rPr lang="en-US">
                <a:latin typeface="Tahoma" charset="0"/>
                <a:ea typeface="ＭＳ Ｐゴシック" charset="0"/>
                <a:cs typeface="ＭＳ Ｐゴシック" charset="0"/>
              </a:rPr>
              <a:t>Memristors</a:t>
            </a:r>
          </a:p>
          <a:p>
            <a:pPr lvl="1"/>
            <a:r>
              <a:rPr lang="en-US">
                <a:latin typeface="Tahoma" charset="0"/>
                <a:ea typeface="ＭＳ Ｐゴシック" charset="0"/>
              </a:rPr>
              <a:t>Inject current to change atomic structure</a:t>
            </a:r>
          </a:p>
          <a:p>
            <a:pPr lvl="1"/>
            <a:r>
              <a:rPr lang="en-US">
                <a:latin typeface="Tahoma" charset="0"/>
                <a:ea typeface="ＭＳ Ｐゴシック" charset="0"/>
              </a:rPr>
              <a:t>Resistance determined by atom distance</a:t>
            </a:r>
          </a:p>
        </p:txBody>
      </p:sp>
      <p:sp>
        <p:nvSpPr>
          <p:cNvPr id="409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5B08210-6288-EF4C-90B9-40B9843F95A3}" type="slidenum">
              <a:rPr lang="en-US" sz="1600">
                <a:solidFill>
                  <a:srgbClr val="000000"/>
                </a:solidFill>
                <a:latin typeface="Garamond" charset="0"/>
              </a:rPr>
              <a:pPr eaLnBrk="1" hangingPunct="1"/>
              <a:t>31</a:t>
            </a:fld>
            <a:endParaRPr lang="en-US" sz="1600">
              <a:solidFill>
                <a:srgbClr val="000000"/>
              </a:solidFill>
              <a:latin typeface="Garamond" charset="0"/>
            </a:endParaRPr>
          </a:p>
        </p:txBody>
      </p:sp>
      <p:sp>
        <p:nvSpPr>
          <p:cNvPr id="5" name="Rectangle 4"/>
          <p:cNvSpPr/>
          <p:nvPr/>
        </p:nvSpPr>
        <p:spPr>
          <a:xfrm>
            <a:off x="228600" y="1066800"/>
            <a:ext cx="6096000" cy="1295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0475681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Garamond" charset="0"/>
                <a:ea typeface="ＭＳ Ｐゴシック" charset="0"/>
                <a:cs typeface="ＭＳ Ｐゴシック" charset="0"/>
              </a:rPr>
              <a:t>What is Phase Change Memory?</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E6F7C3-B3F1-AB45-B64C-BA5FC23A5EEE}" type="slidenum">
              <a:rPr lang="en-US" sz="1600">
                <a:solidFill>
                  <a:srgbClr val="000000"/>
                </a:solidFill>
                <a:latin typeface="Garamond" charset="0"/>
              </a:rPr>
              <a:pPr eaLnBrk="1" hangingPunct="1"/>
              <a:t>32</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93713" y="5610225"/>
            <a:ext cx="8267700" cy="758825"/>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p>
          <a:p>
            <a:pPr algn="ctr">
              <a:defRPr/>
            </a:pPr>
            <a:r>
              <a:rPr lang="en-US" sz="2200" kern="0" dirty="0">
                <a:solidFill>
                  <a:sysClr val="windowText" lastClr="000000"/>
                </a:solidFill>
                <a:latin typeface="Arial" pitchFamily="-107" charset="0"/>
                <a:ea typeface="Arial" pitchFamily="-107" charset="0"/>
                <a:cs typeface="Arial" pitchFamily="-107" charset="0"/>
              </a:rPr>
              <a:t>PCM cell can be switched between states reliably and quickly</a:t>
            </a:r>
          </a:p>
        </p:txBody>
      </p:sp>
    </p:spTree>
    <p:extLst>
      <p:ext uri="{BB962C8B-B14F-4D97-AF65-F5344CB8AC3E}">
        <p14:creationId xmlns:p14="http://schemas.microsoft.com/office/powerpoint/2010/main" val="409015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Garamond" charset="0"/>
                <a:ea typeface="ＭＳ Ｐゴシック" charset="0"/>
                <a:cs typeface="ＭＳ Ｐゴシック" charset="0"/>
              </a:rPr>
              <a:t>How 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969144A-7066-6447-B21E-9C90E183834E}" type="slidenum">
              <a:rPr lang="en-US" sz="1600">
                <a:solidFill>
                  <a:srgbClr val="000000"/>
                </a:solidFill>
                <a:latin typeface="Garamond" charset="0"/>
              </a:rPr>
              <a:pPr eaLnBrk="1" hangingPunct="1"/>
              <a:t>33</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Large</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a:defRPr/>
              </a:pPr>
              <a:r>
                <a:rPr lang="en-US" sz="1600" b="1" kern="0">
                  <a:solidFill>
                    <a:srgbClr val="7889FB"/>
                  </a:solidFill>
                  <a:latin typeface="Tahoma" pitchFamily="-107" charset="0"/>
                  <a:ea typeface="MS PGothic" pitchFamily="34" charset="-128"/>
                  <a:cs typeface="MS PGothic" pitchFamily="34" charset="-128"/>
                </a:rPr>
                <a:t>Small</a:t>
              </a:r>
            </a:p>
            <a:p>
              <a:pPr algn="ctr">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41413191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Opportunity: PCM Advantages</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ea typeface="ＭＳ Ｐゴシック" charset="0"/>
                <a:cs typeface="ＭＳ Ｐゴシック" charset="0"/>
              </a:rPr>
              <a:t>Scales better than DRAM, Flash</a:t>
            </a:r>
          </a:p>
          <a:p>
            <a:pPr lvl="1"/>
            <a:r>
              <a:rPr lang="en-US">
                <a:latin typeface="Tahoma" charset="0"/>
                <a:ea typeface="ＭＳ Ｐゴシック" charset="0"/>
              </a:rPr>
              <a:t>Requires current pulses, which scale linearly with feature size</a:t>
            </a:r>
          </a:p>
          <a:p>
            <a:pPr lvl="1"/>
            <a:r>
              <a:rPr lang="en-US">
                <a:latin typeface="Tahoma" charset="0"/>
                <a:ea typeface="ＭＳ Ｐゴシック" charset="0"/>
              </a:rPr>
              <a:t>Expected to scale to 9nm (2022 [ITRS])</a:t>
            </a:r>
          </a:p>
          <a:p>
            <a:pPr lvl="1"/>
            <a:r>
              <a:rPr lang="en-US">
                <a:latin typeface="Tahoma" charset="0"/>
                <a:ea typeface="ＭＳ Ｐゴシック" charset="0"/>
              </a:rPr>
              <a:t>Prototyped at 20nm (Raoux+, IBM JRD 2008)</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Can be denser than DRAM</a:t>
            </a:r>
          </a:p>
          <a:p>
            <a:pPr lvl="1"/>
            <a:r>
              <a:rPr lang="en-US">
                <a:latin typeface="Tahoma" charset="0"/>
                <a:ea typeface="ＭＳ Ｐゴシック" charset="0"/>
              </a:rPr>
              <a:t>Can store multiple bits per cell due to large resistance range</a:t>
            </a:r>
          </a:p>
          <a:p>
            <a:pPr lvl="1"/>
            <a:r>
              <a:rPr lang="en-US">
                <a:latin typeface="Tahoma" charset="0"/>
                <a:ea typeface="ＭＳ Ｐゴシック" charset="0"/>
              </a:rPr>
              <a:t>Prototypes with 2 bits/cell in ISSCC</a:t>
            </a:r>
            <a:r>
              <a:rPr lang="ja-JP" altLang="en-US">
                <a:latin typeface="Tahoma" charset="0"/>
                <a:ea typeface="ＭＳ Ｐゴシック" charset="0"/>
              </a:rPr>
              <a:t>’</a:t>
            </a:r>
            <a:r>
              <a:rPr lang="en-US">
                <a:latin typeface="Tahoma" charset="0"/>
                <a:ea typeface="ＭＳ Ｐゴシック" charset="0"/>
              </a:rPr>
              <a:t>08, 4 bits/cell by 2012</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Non-volatile</a:t>
            </a:r>
          </a:p>
          <a:p>
            <a:pPr lvl="1"/>
            <a:r>
              <a:rPr lang="en-US">
                <a:latin typeface="Tahoma" charset="0"/>
                <a:ea typeface="ＭＳ Ｐゴシック" charset="0"/>
              </a:rPr>
              <a:t>Retain data for &gt;10 years at 85C</a:t>
            </a:r>
          </a:p>
          <a:p>
            <a:pPr lvl="1"/>
            <a:endParaRPr lang="en-US">
              <a:solidFill>
                <a:srgbClr val="0000FF"/>
              </a:solidFill>
              <a:latin typeface="Tahoma" charset="0"/>
              <a:ea typeface="ＭＳ Ｐゴシック" charset="0"/>
            </a:endParaRPr>
          </a:p>
          <a:p>
            <a:r>
              <a:rPr lang="en-US">
                <a:solidFill>
                  <a:srgbClr val="0000FF"/>
                </a:solidFill>
                <a:latin typeface="Tahoma" charset="0"/>
                <a:ea typeface="ＭＳ Ｐゴシック" charset="0"/>
                <a:cs typeface="ＭＳ Ｐゴシック" charset="0"/>
              </a:rPr>
              <a:t>No refresh needed, low idle power</a:t>
            </a:r>
          </a:p>
        </p:txBody>
      </p:sp>
      <p:sp>
        <p:nvSpPr>
          <p:cNvPr id="440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4117907-FFDA-F74E-9C3F-5CD2C05E7B65}" type="slidenum">
              <a:rPr lang="en-US" sz="1600">
                <a:solidFill>
                  <a:srgbClr val="000000"/>
                </a:solidFill>
                <a:latin typeface="Garamond" charset="0"/>
              </a:rPr>
              <a:pPr eaLnBrk="1" hangingPunct="1"/>
              <a:t>34</a:t>
            </a:fld>
            <a:endParaRPr lang="en-US" sz="1600">
              <a:solidFill>
                <a:srgbClr val="000000"/>
              </a:solidFill>
              <a:latin typeface="Garamond" charset="0"/>
            </a:endParaRPr>
          </a:p>
        </p:txBody>
      </p:sp>
    </p:spTree>
    <p:extLst>
      <p:ext uri="{BB962C8B-B14F-4D97-AF65-F5344CB8AC3E}">
        <p14:creationId xmlns:p14="http://schemas.microsoft.com/office/powerpoint/2010/main" val="15254775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5059"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Surveyed prototypes from 2003-2008	(ITRS, IEDM, VLSI, ISSCC)</a:t>
            </a:r>
          </a:p>
          <a:p>
            <a:r>
              <a:rPr lang="en-US">
                <a:latin typeface="Tahoma" charset="0"/>
                <a:ea typeface="ＭＳ Ｐゴシック" charset="0"/>
                <a:cs typeface="ＭＳ Ｐゴシック" charset="0"/>
              </a:rPr>
              <a:t>Derived PCM parameters for F=90nm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Lee, Ipek, Mutlu, Burger, </a:t>
            </a:r>
            <a:r>
              <a:rPr lang="ja-JP" alt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Architecting Phase Change Memory as a Scalable DRAM Alternative</a:t>
            </a:r>
            <a:r>
              <a:rPr lang="en-US">
                <a:latin typeface="Tahoma" charset="0"/>
                <a:ea typeface="ＭＳ Ｐゴシック" charset="0"/>
                <a:cs typeface="ＭＳ Ｐゴシック" charset="0"/>
              </a:rPr>
              <a:t>,</a:t>
            </a:r>
            <a:r>
              <a:rPr lang="ja-JP" altLang="en-US">
                <a:latin typeface="Tahoma" charset="0"/>
                <a:ea typeface="ＭＳ Ｐゴシック" charset="0"/>
                <a:cs typeface="ＭＳ Ｐゴシック" charset="0"/>
              </a:rPr>
              <a:t>”</a:t>
            </a:r>
            <a:r>
              <a:rPr lang="en-US">
                <a:latin typeface="Tahoma" charset="0"/>
                <a:ea typeface="ＭＳ Ｐゴシック" charset="0"/>
                <a:cs typeface="ＭＳ Ｐゴシック" charset="0"/>
              </a:rPr>
              <a:t> ISCA 2009.</a:t>
            </a:r>
          </a:p>
          <a:p>
            <a:endParaRPr lang="en-US">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305571C-B6B9-D944-9674-781C1E0E6C1E}" type="slidenum">
              <a:rPr lang="en-US" sz="1600">
                <a:solidFill>
                  <a:srgbClr val="000000"/>
                </a:solidFill>
                <a:latin typeface="Garamond" charset="0"/>
              </a:rPr>
              <a:pPr eaLnBrk="1" hangingPunct="1"/>
              <a:t>35</a:t>
            </a:fld>
            <a:endParaRPr lang="en-US" sz="1600">
              <a:solidFill>
                <a:srgbClr val="000000"/>
              </a:solidFill>
              <a:latin typeface="Garamond" charset="0"/>
            </a:endParaRPr>
          </a:p>
        </p:txBody>
      </p:sp>
    </p:spTree>
    <p:extLst>
      <p:ext uri="{BB962C8B-B14F-4D97-AF65-F5344CB8AC3E}">
        <p14:creationId xmlns:p14="http://schemas.microsoft.com/office/powerpoint/2010/main" val="1575753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81389B1-16D0-EE4E-960B-3BEB333B27E2}" type="slidenum">
              <a:rPr lang="en-US" smtClean="0"/>
              <a:pPr/>
              <a:t>36</a:t>
            </a:fld>
            <a:endParaRPr lang="en-US"/>
          </a:p>
        </p:txBody>
      </p:sp>
      <p:pic>
        <p:nvPicPr>
          <p:cNvPr id="5" name="Picture 4"/>
          <p:cNvPicPr>
            <a:picLocks noChangeAspect="1"/>
          </p:cNvPicPr>
          <p:nvPr/>
        </p:nvPicPr>
        <p:blipFill>
          <a:blip r:embed="rId2"/>
          <a:stretch>
            <a:fillRect/>
          </a:stretch>
        </p:blipFill>
        <p:spPr>
          <a:xfrm>
            <a:off x="406400" y="152400"/>
            <a:ext cx="8318500" cy="6553200"/>
          </a:xfrm>
          <a:prstGeom prst="rect">
            <a:avLst/>
          </a:prstGeom>
        </p:spPr>
      </p:pic>
    </p:spTree>
    <p:extLst>
      <p:ext uri="{BB962C8B-B14F-4D97-AF65-F5344CB8AC3E}">
        <p14:creationId xmlns:p14="http://schemas.microsoft.com/office/powerpoint/2010/main" val="3467813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Phase Change Memory Properties: Latency</a:t>
            </a:r>
          </a:p>
        </p:txBody>
      </p:sp>
      <p:sp>
        <p:nvSpPr>
          <p:cNvPr id="3" name="Content Placeholder 2"/>
          <p:cNvSpPr>
            <a:spLocks noGrp="1"/>
          </p:cNvSpPr>
          <p:nvPr>
            <p:ph idx="1"/>
          </p:nvPr>
        </p:nvSpPr>
        <p:spPr>
          <a:xfrm>
            <a:off x="228600" y="1066800"/>
            <a:ext cx="8610600" cy="5194300"/>
          </a:xfrm>
        </p:spPr>
        <p:txBody>
          <a:bodyPr/>
          <a:lstStyle/>
          <a:p>
            <a:r>
              <a:rPr lang="en-US">
                <a:latin typeface="Tahoma" charset="0"/>
                <a:ea typeface="ＭＳ Ｐゴシック" charset="0"/>
                <a:cs typeface="ＭＳ Ｐゴシック" charset="0"/>
              </a:rPr>
              <a:t>Latency comparable to, but slower than DRAM</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Read Latency</a:t>
            </a:r>
          </a:p>
          <a:p>
            <a:pPr lvl="1"/>
            <a:r>
              <a:rPr lang="en-US">
                <a:latin typeface="Tahoma" charset="0"/>
                <a:ea typeface="ＭＳ Ｐゴシック" charset="0"/>
              </a:rPr>
              <a:t>50ns: 4x DRAM, 10</a:t>
            </a:r>
            <a:r>
              <a:rPr lang="en-US" baseline="30000">
                <a:latin typeface="Tahoma" charset="0"/>
                <a:ea typeface="ＭＳ Ｐゴシック" charset="0"/>
              </a:rPr>
              <a:t>-3</a:t>
            </a:r>
            <a:r>
              <a:rPr lang="en-US">
                <a:latin typeface="Tahoma" charset="0"/>
                <a:ea typeface="ＭＳ Ｐゴシック" charset="0"/>
              </a:rPr>
              <a:t>x NAND Flash</a:t>
            </a:r>
          </a:p>
          <a:p>
            <a:r>
              <a:rPr lang="en-US">
                <a:latin typeface="Tahoma" charset="0"/>
                <a:ea typeface="ＭＳ Ｐゴシック" charset="0"/>
                <a:cs typeface="ＭＳ Ｐゴシック" charset="0"/>
              </a:rPr>
              <a:t>Write Latency</a:t>
            </a:r>
          </a:p>
          <a:p>
            <a:pPr lvl="1"/>
            <a:r>
              <a:rPr lang="en-US">
                <a:latin typeface="Tahoma" charset="0"/>
                <a:ea typeface="ＭＳ Ｐゴシック" charset="0"/>
              </a:rPr>
              <a:t>150ns: 12x DRAM</a:t>
            </a:r>
          </a:p>
          <a:p>
            <a:r>
              <a:rPr lang="en-US">
                <a:latin typeface="Tahoma" charset="0"/>
                <a:ea typeface="ＭＳ Ｐゴシック" charset="0"/>
                <a:cs typeface="ＭＳ Ｐゴシック" charset="0"/>
              </a:rPr>
              <a:t>Write Bandwidth</a:t>
            </a:r>
          </a:p>
          <a:p>
            <a:pPr lvl="1"/>
            <a:r>
              <a:rPr lang="en-US">
                <a:latin typeface="Tahoma" charset="0"/>
                <a:ea typeface="ＭＳ Ｐゴシック" charset="0"/>
              </a:rPr>
              <a:t>5-10 MB/s: 0.1x DRAM, 1x NAND Flash</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460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334D199-DD9B-FE46-960A-84B9036838DE}" type="slidenum">
              <a:rPr lang="en-US" sz="1600">
                <a:solidFill>
                  <a:srgbClr val="000000"/>
                </a:solidFill>
                <a:latin typeface="Garamond" charset="0"/>
              </a:rPr>
              <a:pPr eaLnBrk="1" hangingPunct="1"/>
              <a:t>37</a:t>
            </a:fld>
            <a:endParaRPr lang="en-US" sz="1600">
              <a:solidFill>
                <a:srgbClr val="000000"/>
              </a:solidFill>
              <a:latin typeface="Garamond" charset="0"/>
            </a:endParaRPr>
          </a:p>
        </p:txBody>
      </p:sp>
      <p:pic>
        <p:nvPicPr>
          <p:cNvPr id="460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524000"/>
            <a:ext cx="90424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76400" y="41148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2362200" y="5791200"/>
            <a:ext cx="35814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1858963" y="4953000"/>
            <a:ext cx="1493837"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7775127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atin typeface="Garamond" charset="0"/>
                <a:ea typeface="ＭＳ Ｐゴシック" charset="0"/>
                <a:cs typeface="ＭＳ Ｐゴシック" charset="0"/>
              </a:rPr>
              <a:t>Phase Change Memory Properties</a:t>
            </a:r>
          </a:p>
        </p:txBody>
      </p:sp>
      <p:sp>
        <p:nvSpPr>
          <p:cNvPr id="47107" name="Content Placeholder 2"/>
          <p:cNvSpPr>
            <a:spLocks noGrp="1"/>
          </p:cNvSpPr>
          <p:nvPr>
            <p:ph idx="1"/>
          </p:nvPr>
        </p:nvSpPr>
        <p:spPr>
          <a:xfrm>
            <a:off x="228600" y="996950"/>
            <a:ext cx="8610600" cy="5194300"/>
          </a:xfrm>
        </p:spPr>
        <p:txBody>
          <a:bodyPr/>
          <a:lstStyle/>
          <a:p>
            <a:r>
              <a:rPr lang="en-US">
                <a:latin typeface="Tahoma" charset="0"/>
                <a:ea typeface="ＭＳ Ｐゴシック" charset="0"/>
                <a:cs typeface="ＭＳ Ｐゴシック" charset="0"/>
              </a:rPr>
              <a:t>Dynamic Energy</a:t>
            </a:r>
          </a:p>
          <a:p>
            <a:pPr lvl="1"/>
            <a:r>
              <a:rPr lang="en-US">
                <a:latin typeface="Tahoma" charset="0"/>
                <a:ea typeface="ＭＳ Ｐゴシック" charset="0"/>
              </a:rPr>
              <a:t>40 uA Rd, 150 uA Wr</a:t>
            </a:r>
          </a:p>
          <a:p>
            <a:pPr lvl="1"/>
            <a:r>
              <a:rPr lang="en-US">
                <a:latin typeface="Tahoma" charset="0"/>
                <a:ea typeface="ＭＳ Ｐゴシック" charset="0"/>
              </a:rPr>
              <a:t>2-43x DRAM, 1x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Endurance</a:t>
            </a:r>
          </a:p>
          <a:p>
            <a:pPr lvl="1"/>
            <a:r>
              <a:rPr lang="en-US">
                <a:latin typeface="Tahoma" charset="0"/>
                <a:ea typeface="ＭＳ Ｐゴシック" charset="0"/>
              </a:rPr>
              <a:t>Writes induce phase change at 650C</a:t>
            </a:r>
          </a:p>
          <a:p>
            <a:pPr lvl="1"/>
            <a:r>
              <a:rPr lang="en-US">
                <a:latin typeface="Tahoma" charset="0"/>
                <a:ea typeface="ＭＳ Ｐゴシック" charset="0"/>
              </a:rPr>
              <a:t>Contacts degrade from thermal expansion/contraction</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 writes per cell</a:t>
            </a:r>
          </a:p>
          <a:p>
            <a:pPr lvl="1"/>
            <a:r>
              <a:rPr lang="en-US">
                <a:latin typeface="Tahoma" charset="0"/>
                <a:ea typeface="ＭＳ Ｐゴシック" charset="0"/>
              </a:rPr>
              <a:t>10</a:t>
            </a:r>
            <a:r>
              <a:rPr lang="en-US" baseline="30000">
                <a:latin typeface="Tahoma" charset="0"/>
                <a:ea typeface="ＭＳ Ｐゴシック" charset="0"/>
              </a:rPr>
              <a:t>-8</a:t>
            </a:r>
            <a:r>
              <a:rPr lang="en-US">
                <a:latin typeface="Tahoma" charset="0"/>
                <a:ea typeface="ＭＳ Ｐゴシック" charset="0"/>
              </a:rPr>
              <a:t>x DRAM, 10</a:t>
            </a:r>
            <a:r>
              <a:rPr lang="en-US" baseline="30000">
                <a:latin typeface="Tahoma" charset="0"/>
                <a:ea typeface="ＭＳ Ｐゴシック" charset="0"/>
              </a:rPr>
              <a:t>3</a:t>
            </a:r>
            <a:r>
              <a:rPr lang="en-US">
                <a:latin typeface="Tahoma" charset="0"/>
                <a:ea typeface="ＭＳ Ｐゴシック" charset="0"/>
              </a:rPr>
              <a:t>x NAND Flash</a:t>
            </a:r>
          </a:p>
          <a:p>
            <a:pPr lvl="1"/>
            <a:endParaRPr lang="en-US">
              <a:latin typeface="Tahoma" charset="0"/>
              <a:ea typeface="ＭＳ Ｐゴシック" charset="0"/>
            </a:endParaRPr>
          </a:p>
          <a:p>
            <a:r>
              <a:rPr lang="en-US">
                <a:latin typeface="Tahoma" charset="0"/>
                <a:ea typeface="ＭＳ Ｐゴシック" charset="0"/>
                <a:cs typeface="ＭＳ Ｐゴシック" charset="0"/>
              </a:rPr>
              <a:t>Cell Size</a:t>
            </a:r>
          </a:p>
          <a:p>
            <a:pPr lvl="1"/>
            <a:r>
              <a:rPr lang="en-US">
                <a:latin typeface="Tahoma" charset="0"/>
                <a:ea typeface="ＭＳ Ｐゴシック" charset="0"/>
              </a:rPr>
              <a:t>9-12F</a:t>
            </a:r>
            <a:r>
              <a:rPr lang="en-US" baseline="30000">
                <a:latin typeface="Tahoma" charset="0"/>
                <a:ea typeface="ＭＳ Ｐゴシック" charset="0"/>
              </a:rPr>
              <a:t>2</a:t>
            </a:r>
            <a:r>
              <a:rPr lang="en-US">
                <a:latin typeface="Tahoma" charset="0"/>
                <a:ea typeface="ＭＳ Ｐゴシック" charset="0"/>
              </a:rPr>
              <a:t> using BJT, single-level cells</a:t>
            </a:r>
          </a:p>
          <a:p>
            <a:pPr lvl="1"/>
            <a:r>
              <a:rPr lang="en-US">
                <a:latin typeface="Tahoma" charset="0"/>
                <a:ea typeface="ＭＳ Ｐゴシック" charset="0"/>
              </a:rPr>
              <a:t>1.5x DRAM, 2-3x NAND     (will scale with feature size, MLC)</a:t>
            </a:r>
          </a:p>
          <a:p>
            <a:pPr lvl="1"/>
            <a:endParaRPr lang="en-US">
              <a:latin typeface="Tahoma" charset="0"/>
              <a:ea typeface="ＭＳ Ｐゴシック" charset="0"/>
            </a:endParaRPr>
          </a:p>
        </p:txBody>
      </p:sp>
      <p:sp>
        <p:nvSpPr>
          <p:cNvPr id="4710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1BB1E15-88E8-7E48-935F-EBC85272E6E3}" type="slidenum">
              <a:rPr lang="en-US" sz="1600">
                <a:solidFill>
                  <a:srgbClr val="000000"/>
                </a:solidFill>
                <a:latin typeface="Garamond" charset="0"/>
              </a:rPr>
              <a:pPr eaLnBrk="1" hangingPunct="1"/>
              <a:t>38</a:t>
            </a:fld>
            <a:endParaRPr lang="en-US" sz="1600">
              <a:solidFill>
                <a:srgbClr val="000000"/>
              </a:solidFill>
              <a:latin typeface="Garamond" charset="0"/>
            </a:endParaRPr>
          </a:p>
        </p:txBody>
      </p:sp>
      <p:sp>
        <p:nvSpPr>
          <p:cNvPr id="6" name="Rectangle 5"/>
          <p:cNvSpPr/>
          <p:nvPr/>
        </p:nvSpPr>
        <p:spPr>
          <a:xfrm>
            <a:off x="838200" y="1828800"/>
            <a:ext cx="38100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838200" y="4278313"/>
            <a:ext cx="4038600" cy="428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838200" y="5943600"/>
            <a:ext cx="3124200" cy="42862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42255438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Phase Change Memory: 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Pros over DRAM</a:t>
            </a:r>
          </a:p>
          <a:p>
            <a:pPr lvl="1" eaLnBrk="1" hangingPunct="1"/>
            <a:r>
              <a:rPr lang="en-US">
                <a:solidFill>
                  <a:srgbClr val="008000"/>
                </a:solidFill>
                <a:latin typeface="Tahoma" charset="0"/>
                <a:ea typeface="ＭＳ Ｐゴシック" charset="0"/>
              </a:rPr>
              <a:t>Better technology scaling</a:t>
            </a:r>
          </a:p>
          <a:p>
            <a:pPr lvl="1" eaLnBrk="1" hangingPunct="1"/>
            <a:r>
              <a:rPr lang="en-US">
                <a:solidFill>
                  <a:srgbClr val="008000"/>
                </a:solidFill>
                <a:latin typeface="Tahoma" charset="0"/>
                <a:ea typeface="ＭＳ Ｐゴシック" charset="0"/>
              </a:rPr>
              <a:t>Non volatility</a:t>
            </a:r>
          </a:p>
          <a:p>
            <a:pPr lvl="1" eaLnBrk="1" hangingPunct="1"/>
            <a:r>
              <a:rPr lang="en-US">
                <a:solidFill>
                  <a:srgbClr val="008000"/>
                </a:solidFill>
                <a:latin typeface="Tahoma" charset="0"/>
                <a:ea typeface="ＭＳ Ｐゴシック" charset="0"/>
              </a:rPr>
              <a:t>Low idle power (no refresh)</a:t>
            </a:r>
          </a:p>
          <a:p>
            <a:pPr lvl="1" eaLnBrk="1" hangingPunct="1"/>
            <a:endParaRPr lang="en-US" sz="1100">
              <a:latin typeface="Tahoma" charset="0"/>
              <a:ea typeface="ＭＳ Ｐゴシック" charset="0"/>
            </a:endParaRPr>
          </a:p>
          <a:p>
            <a:pPr eaLnBrk="1" hangingPunct="1"/>
            <a:r>
              <a:rPr lang="en-US">
                <a:latin typeface="Tahoma" charset="0"/>
                <a:ea typeface="ＭＳ Ｐゴシック" charset="0"/>
                <a:cs typeface="ＭＳ Ｐゴシック" charset="0"/>
              </a:rPr>
              <a:t>Cons</a:t>
            </a:r>
          </a:p>
          <a:p>
            <a:pPr lvl="1" eaLnBrk="1" hangingPunct="1"/>
            <a:r>
              <a:rPr lang="en-US">
                <a:solidFill>
                  <a:srgbClr val="FF0000"/>
                </a:solidFill>
                <a:latin typeface="Tahoma" charset="0"/>
                <a:ea typeface="ＭＳ Ｐゴシック" charset="0"/>
              </a:rPr>
              <a:t>Higher latencies: ~4-15x DRAM (especially write)</a:t>
            </a:r>
          </a:p>
          <a:p>
            <a:pPr lvl="1" eaLnBrk="1" hangingPunct="1"/>
            <a:r>
              <a:rPr lang="en-US">
                <a:solidFill>
                  <a:srgbClr val="FF0000"/>
                </a:solidFill>
                <a:latin typeface="Tahoma" charset="0"/>
                <a:ea typeface="ＭＳ Ｐゴシック" charset="0"/>
              </a:rPr>
              <a:t>Higher active energy: ~2-50x DRAM (especially write)</a:t>
            </a:r>
          </a:p>
          <a:p>
            <a:pPr lvl="1" eaLnBrk="1" hangingPunct="1"/>
            <a:r>
              <a:rPr lang="en-US">
                <a:solidFill>
                  <a:srgbClr val="FF0000"/>
                </a:solidFill>
                <a:latin typeface="Tahoma" charset="0"/>
                <a:ea typeface="ＭＳ Ｐゴシック" charset="0"/>
              </a:rPr>
              <a:t>Lower endurance (a cell dies after ~10</a:t>
            </a:r>
            <a:r>
              <a:rPr lang="en-US" baseline="30000">
                <a:solidFill>
                  <a:srgbClr val="FF0000"/>
                </a:solidFill>
                <a:latin typeface="Tahoma" charset="0"/>
                <a:ea typeface="ＭＳ Ｐゴシック" charset="0"/>
              </a:rPr>
              <a:t>8</a:t>
            </a:r>
            <a:r>
              <a:rPr lang="en-US">
                <a:solidFill>
                  <a:srgbClr val="FF0000"/>
                </a:solidFill>
                <a:latin typeface="Tahoma" charset="0"/>
                <a:ea typeface="ＭＳ Ｐゴシック" charset="0"/>
              </a:rPr>
              <a:t> writes)</a:t>
            </a:r>
          </a:p>
          <a:p>
            <a:pPr lvl="1" eaLnBrk="1" hangingPunct="1"/>
            <a:endParaRPr lang="en-US" sz="2000">
              <a:latin typeface="Tahoma" charset="0"/>
              <a:ea typeface="ＭＳ Ｐゴシック" charset="0"/>
            </a:endParaRPr>
          </a:p>
          <a:p>
            <a:pPr eaLnBrk="1" hangingPunct="1"/>
            <a:r>
              <a:rPr lang="en-US">
                <a:latin typeface="Tahoma" charset="0"/>
                <a:ea typeface="ＭＳ Ｐゴシック" charset="0"/>
                <a:cs typeface="ＭＳ Ｐゴシック" charset="0"/>
              </a:rPr>
              <a:t>Challenges in enabling PCM as DRAM replacement/helper:</a:t>
            </a:r>
          </a:p>
          <a:p>
            <a:pPr lvl="1" eaLnBrk="1" hangingPunct="1"/>
            <a:r>
              <a:rPr lang="en-US">
                <a:solidFill>
                  <a:srgbClr val="0000FF"/>
                </a:solidFill>
                <a:latin typeface="Tahoma" charset="0"/>
                <a:ea typeface="ＭＳ Ｐゴシック" charset="0"/>
              </a:rPr>
              <a:t>Mitigate PCM shortcomings</a:t>
            </a:r>
          </a:p>
          <a:p>
            <a:pPr lvl="1" eaLnBrk="1" hangingPunct="1"/>
            <a:r>
              <a:rPr lang="en-US">
                <a:solidFill>
                  <a:srgbClr val="0000FF"/>
                </a:solidFill>
                <a:latin typeface="Tahoma" charset="0"/>
                <a:ea typeface="ＭＳ Ｐゴシック" charset="0"/>
              </a:rPr>
              <a:t>Find the right way to place PCM in the system</a:t>
            </a:r>
          </a:p>
          <a:p>
            <a:pPr lvl="1" eaLnBrk="1" hangingPunct="1"/>
            <a:r>
              <a:rPr lang="en-US">
                <a:solidFill>
                  <a:srgbClr val="0000FF"/>
                </a:solidFill>
                <a:latin typeface="Tahoma" charset="0"/>
                <a:ea typeface="ＭＳ Ｐゴシック" charset="0"/>
              </a:rPr>
              <a:t>Ensure secure and fault-tolerant PCM operation</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39</a:t>
            </a:fld>
            <a:endParaRPr lang="en-US" sz="1600">
              <a:solidFill>
                <a:srgbClr val="000000"/>
              </a:solidFill>
              <a:latin typeface="Garamond" charset="0"/>
            </a:endParaRPr>
          </a:p>
        </p:txBody>
      </p:sp>
    </p:spTree>
    <p:extLst>
      <p:ext uri="{BB962C8B-B14F-4D97-AF65-F5344CB8AC3E}">
        <p14:creationId xmlns:p14="http://schemas.microsoft.com/office/powerpoint/2010/main" val="170896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1" end="1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13" end="1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Mini Course 2?</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smtClean="0">
                <a:solidFill>
                  <a:srgbClr val="0000FF"/>
                </a:solidFill>
              </a:rPr>
              <a:t>Memory Systems in the Multi-Core Era</a:t>
            </a:r>
          </a:p>
          <a:p>
            <a:pPr lvl="1"/>
            <a:r>
              <a:rPr lang="en-US" dirty="0" smtClean="0"/>
              <a:t>June 13, 14, 17 (1-4pm)</a:t>
            </a:r>
          </a:p>
          <a:p>
            <a:pPr marL="0" indent="0">
              <a:buNone/>
            </a:pPr>
            <a:endParaRPr lang="en-US" sz="2300" dirty="0" smtClean="0">
              <a:latin typeface="Tahoma" charset="0"/>
              <a:ea typeface="ＭＳ Ｐゴシック" charset="0"/>
            </a:endParaRPr>
          </a:p>
          <a:p>
            <a:r>
              <a:rPr lang="en-US" sz="2300" dirty="0" smtClean="0">
                <a:latin typeface="Tahoma" charset="0"/>
                <a:ea typeface="ＭＳ Ｐゴシック" charset="0"/>
              </a:rPr>
              <a:t>Lecture 1: Main memory basics, DRAM scaling</a:t>
            </a:r>
          </a:p>
          <a:p>
            <a:r>
              <a:rPr lang="en-US" sz="2300" dirty="0" smtClean="0">
                <a:latin typeface="Tahoma" charset="0"/>
                <a:ea typeface="ＭＳ Ｐゴシック" charset="0"/>
              </a:rPr>
              <a:t>Lecture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Lecture 3: Main memory interference and QoS </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48067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PCM-based Main Memory: Research Challenges</a:t>
            </a:r>
          </a:p>
        </p:txBody>
      </p:sp>
      <p:sp>
        <p:nvSpPr>
          <p:cNvPr id="3" name="Content Placeholder 2"/>
          <p:cNvSpPr>
            <a:spLocks noGrp="1"/>
          </p:cNvSpPr>
          <p:nvPr>
            <p:ph idx="1"/>
          </p:nvPr>
        </p:nvSpPr>
        <p:spPr>
          <a:xfrm>
            <a:off x="228600" y="914400"/>
            <a:ext cx="8915400" cy="5194300"/>
          </a:xfrm>
        </p:spPr>
        <p:txBody>
          <a:bodyPr/>
          <a:lstStyle/>
          <a:p>
            <a:r>
              <a:rPr lang="en-US">
                <a:latin typeface="Tahoma" charset="0"/>
                <a:ea typeface="ＭＳ Ｐゴシック" charset="0"/>
                <a:cs typeface="ＭＳ Ｐゴシック" charset="0"/>
              </a:rPr>
              <a:t>Where to place PCM in the memory hierarchy?</a:t>
            </a:r>
          </a:p>
          <a:p>
            <a:pPr lvl="1"/>
            <a:r>
              <a:rPr lang="en-US">
                <a:latin typeface="Tahoma" charset="0"/>
                <a:ea typeface="ＭＳ Ｐゴシック" charset="0"/>
              </a:rPr>
              <a:t>Hybrid OS controlled PCM-DRAM</a:t>
            </a:r>
          </a:p>
          <a:p>
            <a:pPr lvl="1"/>
            <a:r>
              <a:rPr lang="en-US">
                <a:latin typeface="Tahoma" charset="0"/>
                <a:ea typeface="ＭＳ Ｐゴシック" charset="0"/>
              </a:rPr>
              <a:t>Hybrid OS controlled PCM and hardware-controlled DRAM</a:t>
            </a:r>
          </a:p>
          <a:p>
            <a:pPr lvl="1"/>
            <a:r>
              <a:rPr lang="en-US">
                <a:latin typeface="Tahoma" charset="0"/>
                <a:ea typeface="ＭＳ Ｐゴシック" charset="0"/>
              </a:rPr>
              <a:t>Pure PCM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mitigate shortcomings of PCM?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minimize amount of DRAM in the system?</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How to take advantage of (byte-addressable and fast) non-volatile main memory?</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Can we design specific-NVM-technology-agnostic techniques?</a:t>
            </a:r>
          </a:p>
        </p:txBody>
      </p:sp>
      <p:sp>
        <p:nvSpPr>
          <p:cNvPr id="512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F1797-1E8E-9544-9016-6A2F0CA04D69}" type="slidenum">
              <a:rPr lang="en-US" sz="1600">
                <a:solidFill>
                  <a:srgbClr val="000000"/>
                </a:solidFill>
                <a:latin typeface="Garamond" charset="0"/>
              </a:rPr>
              <a:pPr eaLnBrk="1" hangingPunct="1"/>
              <a:t>40</a:t>
            </a:fld>
            <a:endParaRPr lang="en-US" sz="1600">
              <a:solidFill>
                <a:srgbClr val="000000"/>
              </a:solidFill>
              <a:latin typeface="Garamond" charset="0"/>
            </a:endParaRPr>
          </a:p>
        </p:txBody>
      </p:sp>
    </p:spTree>
    <p:extLst>
      <p:ext uri="{BB962C8B-B14F-4D97-AF65-F5344CB8AC3E}">
        <p14:creationId xmlns:p14="http://schemas.microsoft.com/office/powerpoint/2010/main" val="3405426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a:t>
            </a:r>
          </a:p>
        </p:txBody>
      </p:sp>
      <p:sp>
        <p:nvSpPr>
          <p:cNvPr id="52227"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endParaRPr lang="en-US" sz="1100" dirty="0" smtClean="0">
              <a:solidFill>
                <a:srgbClr val="0000FF"/>
              </a:solidFill>
              <a:latin typeface="Tahoma" charset="0"/>
              <a:ea typeface="ＭＳ Ｐゴシック" charset="0"/>
              <a:cs typeface="ＭＳ Ｐゴシック" charset="0"/>
            </a:endParaRPr>
          </a:p>
          <a:p>
            <a:pPr eaLnBrk="1" hangingPunct="1"/>
            <a:endParaRPr lang="en-US" sz="1100"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Hybrid PCM+DRAM </a:t>
            </a:r>
            <a:r>
              <a:rPr lang="en-US" sz="2000" dirty="0">
                <a:solidFill>
                  <a:srgbClr val="008000"/>
                </a:solidFill>
                <a:latin typeface="Tahoma" charset="0"/>
                <a:ea typeface="ＭＳ Ｐゴシック" charset="0"/>
                <a:cs typeface="ＭＳ Ｐゴシック" charset="0"/>
              </a:rPr>
              <a:t>[</a:t>
            </a:r>
            <a:r>
              <a:rPr lang="en-US" sz="2000" dirty="0" err="1">
                <a:solidFill>
                  <a:srgbClr val="008000"/>
                </a:solidFill>
                <a:latin typeface="Tahoma" charset="0"/>
                <a:ea typeface="ＭＳ Ｐゴシック" charset="0"/>
                <a:cs typeface="ＭＳ Ｐゴシック" charset="0"/>
              </a:rPr>
              <a:t>Qureshi</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err="1">
                <a:solidFill>
                  <a:srgbClr val="008000"/>
                </a:solidFill>
                <a:latin typeface="Tahoma" charset="0"/>
                <a:ea typeface="ＭＳ Ｐゴシック" charset="0"/>
                <a:cs typeface="ＭＳ Ｐゴシック" charset="0"/>
              </a:rPr>
              <a:t>Dhiman</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DAC’09, Meza+ IEEE CAL’12]</a:t>
            </a:r>
            <a:r>
              <a:rPr lang="en-US" dirty="0" smtClean="0">
                <a:solidFill>
                  <a:srgbClr val="0000FF"/>
                </a:solidFill>
                <a:latin typeface="Tahoma" charset="0"/>
                <a:ea typeface="ＭＳ Ｐゴシック" charset="0"/>
                <a:cs typeface="ＭＳ Ｐゴシック" charset="0"/>
              </a:rPr>
              <a:t>: </a:t>
            </a:r>
          </a:p>
          <a:p>
            <a:pPr lvl="1" eaLnBrk="1" hangingPunct="1"/>
            <a:r>
              <a:rPr lang="en-US" dirty="0" smtClean="0">
                <a:latin typeface="Tahoma" charset="0"/>
                <a:ea typeface="ＭＳ Ｐゴシック" charset="0"/>
              </a:rPr>
              <a:t>How to partition/migrate data between PCM and DRAM</a:t>
            </a:r>
          </a:p>
        </p:txBody>
      </p:sp>
      <p:sp>
        <p:nvSpPr>
          <p:cNvPr id="522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B3EF163-E7CF-734F-8A38-A2627986A4B3}" type="slidenum">
              <a:rPr lang="en-US" sz="1600">
                <a:solidFill>
                  <a:srgbClr val="000000"/>
                </a:solidFill>
                <a:latin typeface="Garamond" charset="0"/>
              </a:rPr>
              <a:pPr eaLnBrk="1" hangingPunct="1"/>
              <a:t>41</a:t>
            </a:fld>
            <a:endParaRPr lang="en-US" sz="1600">
              <a:solidFill>
                <a:srgbClr val="000000"/>
              </a:solidFill>
              <a:latin typeface="Garamond" charset="0"/>
            </a:endParaRPr>
          </a:p>
        </p:txBody>
      </p:sp>
      <p:pic>
        <p:nvPicPr>
          <p:cNvPr id="52229"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3200400" y="270892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304771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28600" y="152400"/>
            <a:ext cx="8915400" cy="1066800"/>
          </a:xfrm>
        </p:spPr>
        <p:txBody>
          <a:bodyPr/>
          <a:lstStyle/>
          <a:p>
            <a:pPr eaLnBrk="1" hangingPunct="1"/>
            <a:r>
              <a:rPr lang="en-US" sz="3400" dirty="0" smtClean="0">
                <a:latin typeface="Garamond" charset="0"/>
                <a:ea typeface="ＭＳ Ｐゴシック" charset="0"/>
                <a:cs typeface="ＭＳ Ｐゴシック" charset="0"/>
              </a:rPr>
              <a:t>Hybrid Memory </a:t>
            </a:r>
            <a:r>
              <a:rPr lang="en-US" sz="3400" dirty="0">
                <a:latin typeface="Garamond" charset="0"/>
                <a:ea typeface="ＭＳ Ｐゴシック" charset="0"/>
                <a:cs typeface="ＭＳ Ｐゴシック" charset="0"/>
              </a:rPr>
              <a:t>Systems: </a:t>
            </a:r>
            <a:r>
              <a:rPr lang="en-US" sz="3400" dirty="0" smtClean="0">
                <a:latin typeface="Garamond" charset="0"/>
                <a:ea typeface="ＭＳ Ｐゴシック" charset="0"/>
                <a:cs typeface="ＭＳ Ｐゴシック" charset="0"/>
              </a:rPr>
              <a:t>Challenges </a:t>
            </a:r>
            <a:endParaRPr lang="en-US" sz="3400" dirty="0">
              <a:latin typeface="Garamond" charset="0"/>
              <a:ea typeface="ＭＳ Ｐゴシック" charset="0"/>
              <a:cs typeface="ＭＳ Ｐゴシック" charset="0"/>
            </a:endParaRPr>
          </a:p>
        </p:txBody>
      </p:sp>
      <p:sp>
        <p:nvSpPr>
          <p:cNvPr id="53251" name="Content Placeholder 2"/>
          <p:cNvSpPr>
            <a:spLocks noGrp="1"/>
          </p:cNvSpPr>
          <p:nvPr>
            <p:ph idx="1"/>
          </p:nvPr>
        </p:nvSpPr>
        <p:spPr>
          <a:xfrm>
            <a:off x="228600" y="914400"/>
            <a:ext cx="8610600" cy="5257800"/>
          </a:xfrm>
        </p:spPr>
        <p:txBody>
          <a:bodyPr/>
          <a:lstStyle/>
          <a:p>
            <a:pPr eaLnBrk="1" hangingPunct="1"/>
            <a:r>
              <a:rPr lang="en-US" dirty="0">
                <a:solidFill>
                  <a:srgbClr val="0000FF"/>
                </a:solidFill>
                <a:latin typeface="Tahoma" charset="0"/>
                <a:ea typeface="ＭＳ Ｐゴシック" charset="0"/>
                <a:cs typeface="ＭＳ Ｐゴシック" charset="0"/>
              </a:rPr>
              <a:t>Partitioning</a:t>
            </a:r>
          </a:p>
          <a:p>
            <a:pPr lvl="1" eaLnBrk="1" hangingPunct="1"/>
            <a:r>
              <a:rPr lang="en-US" dirty="0">
                <a:latin typeface="Tahoma" charset="0"/>
                <a:ea typeface="ＭＳ Ｐゴシック" charset="0"/>
              </a:rPr>
              <a:t>Should DRAM be a cache or main memory, or configurable?</a:t>
            </a:r>
          </a:p>
          <a:p>
            <a:pPr lvl="1" eaLnBrk="1" hangingPunct="1"/>
            <a:r>
              <a:rPr lang="en-US" dirty="0">
                <a:latin typeface="Tahoma" charset="0"/>
                <a:ea typeface="ＭＳ Ｐゴシック" charset="0"/>
              </a:rPr>
              <a:t>What fraction? How many controllers?</a:t>
            </a:r>
          </a:p>
          <a:p>
            <a:pPr lvl="1" eaLnBrk="1" hangingPunct="1"/>
            <a:endParaRPr lang="en-US" sz="1200"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Data allocation/movement (energy, performance, lifetime)</a:t>
            </a:r>
          </a:p>
          <a:p>
            <a:pPr lvl="1" eaLnBrk="1" hangingPunct="1"/>
            <a:r>
              <a:rPr lang="en-US" dirty="0">
                <a:latin typeface="Tahoma" charset="0"/>
                <a:ea typeface="ＭＳ Ｐゴシック" charset="0"/>
                <a:sym typeface="Wingdings" charset="0"/>
              </a:rPr>
              <a:t>Who manages allocation/movement?</a:t>
            </a:r>
          </a:p>
          <a:p>
            <a:pPr lvl="1" eaLnBrk="1" hangingPunct="1"/>
            <a:r>
              <a:rPr lang="en-US" dirty="0">
                <a:latin typeface="Tahoma" charset="0"/>
                <a:ea typeface="ＭＳ Ｐゴシック" charset="0"/>
                <a:sym typeface="Wingdings" charset="0"/>
              </a:rPr>
              <a:t>What are good control algorithms</a:t>
            </a:r>
            <a:r>
              <a:rPr lang="en-US" dirty="0" smtClean="0">
                <a:latin typeface="Tahoma" charset="0"/>
                <a:ea typeface="ＭＳ Ｐゴシック" charset="0"/>
                <a:sym typeface="Wingdings" charset="0"/>
              </a:rPr>
              <a:t>?</a:t>
            </a:r>
          </a:p>
          <a:p>
            <a:pPr lvl="1" eaLnBrk="1" hangingPunct="1"/>
            <a:r>
              <a:rPr lang="en-US" dirty="0" smtClean="0">
                <a:latin typeface="Tahoma" charset="0"/>
                <a:ea typeface="ＭＳ Ｐゴシック" charset="0"/>
                <a:sym typeface="Wingdings" charset="0"/>
              </a:rPr>
              <a:t>How do we prevent degradation </a:t>
            </a:r>
            <a:r>
              <a:rPr lang="en-US" dirty="0">
                <a:latin typeface="Tahoma" charset="0"/>
                <a:ea typeface="ＭＳ Ｐゴシック" charset="0"/>
                <a:sym typeface="Wingdings" charset="0"/>
              </a:rPr>
              <a:t>of </a:t>
            </a:r>
            <a:r>
              <a:rPr lang="en-US" dirty="0" smtClean="0">
                <a:latin typeface="Tahoma" charset="0"/>
                <a:ea typeface="ＭＳ Ｐゴシック" charset="0"/>
                <a:sym typeface="Wingdings" charset="0"/>
              </a:rPr>
              <a:t>service due to </a:t>
            </a:r>
            <a:r>
              <a:rPr lang="en-US" dirty="0" err="1" smtClean="0">
                <a:latin typeface="Tahoma" charset="0"/>
                <a:ea typeface="ＭＳ Ｐゴシック" charset="0"/>
                <a:sym typeface="Wingdings" charset="0"/>
              </a:rPr>
              <a:t>wearout</a:t>
            </a:r>
            <a:r>
              <a:rPr lang="en-US" dirty="0" smtClean="0">
                <a:latin typeface="Tahoma" charset="0"/>
                <a:ea typeface="ＭＳ Ｐゴシック" charset="0"/>
                <a:sym typeface="Wingdings" charset="0"/>
              </a:rPr>
              <a:t>?</a:t>
            </a:r>
            <a:endParaRPr lang="en-US" dirty="0">
              <a:latin typeface="Tahoma" charset="0"/>
              <a:ea typeface="ＭＳ Ｐゴシック" charset="0"/>
              <a:sym typeface="Wingdings" charset="0"/>
            </a:endParaRPr>
          </a:p>
          <a:p>
            <a:pPr lvl="1" eaLnBrk="1" hangingPunct="1"/>
            <a:endParaRPr lang="en-US" sz="1200" dirty="0">
              <a:latin typeface="Tahoma" charset="0"/>
              <a:ea typeface="ＭＳ Ｐゴシック" charset="0"/>
              <a:sym typeface="Wingdings" charset="0"/>
            </a:endParaRPr>
          </a:p>
          <a:p>
            <a:pPr eaLnBrk="1" hangingPunct="1"/>
            <a:r>
              <a:rPr lang="en-US" dirty="0">
                <a:solidFill>
                  <a:srgbClr val="0000FF"/>
                </a:solidFill>
                <a:latin typeface="Tahoma" charset="0"/>
                <a:ea typeface="ＭＳ Ｐゴシック" charset="0"/>
                <a:cs typeface="ＭＳ Ｐゴシック" charset="0"/>
              </a:rPr>
              <a:t>Design of cache hierarchy, memory controllers, OS</a:t>
            </a:r>
          </a:p>
          <a:p>
            <a:pPr lvl="1" eaLnBrk="1" hangingPunct="1"/>
            <a:r>
              <a:rPr lang="en-US" dirty="0">
                <a:latin typeface="Tahoma" charset="0"/>
                <a:ea typeface="ＭＳ Ｐゴシック" charset="0"/>
                <a:cs typeface="ＭＳ Ｐゴシック" charset="0"/>
              </a:rPr>
              <a:t>Mitigate PCM </a:t>
            </a:r>
            <a:r>
              <a:rPr lang="en-US" dirty="0" smtClean="0">
                <a:latin typeface="Tahoma" charset="0"/>
                <a:ea typeface="ＭＳ Ｐゴシック" charset="0"/>
                <a:cs typeface="ＭＳ Ｐゴシック" charset="0"/>
              </a:rPr>
              <a:t>shortcomings, exploit PCM advantages</a:t>
            </a:r>
            <a:endParaRPr lang="en-US" dirty="0">
              <a:latin typeface="Tahoma" charset="0"/>
              <a:ea typeface="ＭＳ Ｐゴシック" charset="0"/>
              <a:cs typeface="ＭＳ Ｐゴシック" charset="0"/>
            </a:endParaRPr>
          </a:p>
          <a:p>
            <a:pPr lvl="1" eaLnBrk="1" hangingPunct="1"/>
            <a:endParaRPr lang="en-US" sz="1200"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Design of PCM/DRAM </a:t>
            </a:r>
            <a:r>
              <a:rPr lang="en-US" dirty="0" smtClean="0">
                <a:solidFill>
                  <a:srgbClr val="0000FF"/>
                </a:solidFill>
                <a:latin typeface="Tahoma" charset="0"/>
                <a:ea typeface="ＭＳ Ｐゴシック" charset="0"/>
                <a:cs typeface="ＭＳ Ｐゴシック" charset="0"/>
              </a:rPr>
              <a:t>chips and modules</a:t>
            </a:r>
            <a:endParaRPr lang="en-US" dirty="0">
              <a:solidFill>
                <a:srgbClr val="0000FF"/>
              </a:solidFill>
              <a:latin typeface="Tahoma" charset="0"/>
              <a:ea typeface="ＭＳ Ｐゴシック" charset="0"/>
              <a:cs typeface="ＭＳ Ｐゴシック" charset="0"/>
            </a:endParaRPr>
          </a:p>
          <a:p>
            <a:pPr lvl="1" eaLnBrk="1" hangingPunct="1"/>
            <a:r>
              <a:rPr lang="en-US" dirty="0">
                <a:latin typeface="Tahoma" charset="0"/>
                <a:ea typeface="ＭＳ Ｐゴシック" charset="0"/>
                <a:cs typeface="ＭＳ Ｐゴシック" charset="0"/>
              </a:rPr>
              <a:t>Rethink the design of PCM/DRAM with new requirements</a:t>
            </a:r>
          </a:p>
          <a:p>
            <a:pPr eaLnBrk="1" hangingPunct="1"/>
            <a:endParaRPr lang="en-US" dirty="0">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9E36E76-07F2-C942-9CE3-DE380FBEFCE4}" type="slidenum">
              <a:rPr lang="en-US" sz="1600">
                <a:solidFill>
                  <a:srgbClr val="000000"/>
                </a:solidFill>
                <a:latin typeface="Garamond" charset="0"/>
              </a:rPr>
              <a:pPr eaLnBrk="1" hangingPunct="1"/>
              <a:t>42</a:t>
            </a:fld>
            <a:endParaRPr lang="en-US" sz="1600">
              <a:solidFill>
                <a:srgbClr val="000000"/>
              </a:solidFill>
              <a:latin typeface="Garamond" charset="0"/>
            </a:endParaRPr>
          </a:p>
        </p:txBody>
      </p:sp>
    </p:spTree>
    <p:extLst>
      <p:ext uri="{BB962C8B-B14F-4D97-AF65-F5344CB8AC3E}">
        <p14:creationId xmlns:p14="http://schemas.microsoft.com/office/powerpoint/2010/main" val="1406191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152400"/>
            <a:ext cx="8915400" cy="1066800"/>
          </a:xfrm>
        </p:spPr>
        <p:txBody>
          <a:bodyPr/>
          <a:lstStyle/>
          <a:p>
            <a:pPr eaLnBrk="1" hangingPunct="1"/>
            <a:r>
              <a:rPr lang="en-US">
                <a:latin typeface="Garamond" charset="0"/>
                <a:ea typeface="ＭＳ Ｐゴシック" charset="0"/>
                <a:cs typeface="ＭＳ Ｐゴシック" charset="0"/>
              </a:rPr>
              <a:t>PCM-based Main Memory (II)</a:t>
            </a:r>
          </a:p>
        </p:txBody>
      </p:sp>
      <p:sp>
        <p:nvSpPr>
          <p:cNvPr id="54275" name="Content Placeholder 2"/>
          <p:cNvSpPr>
            <a:spLocks noGrp="1"/>
          </p:cNvSpPr>
          <p:nvPr>
            <p:ph idx="1"/>
          </p:nvPr>
        </p:nvSpPr>
        <p:spPr>
          <a:xfrm>
            <a:off x="228600" y="908720"/>
            <a:ext cx="8610600" cy="5181600"/>
          </a:xfrm>
        </p:spPr>
        <p:txBody>
          <a:bodyPr/>
          <a:lstStyle/>
          <a:p>
            <a:pPr eaLnBrk="1" hangingPunct="1"/>
            <a:r>
              <a:rPr lang="en-US" dirty="0">
                <a:latin typeface="Tahoma" charset="0"/>
                <a:ea typeface="ＭＳ Ｐゴシック" charset="0"/>
                <a:cs typeface="ＭＳ Ｐゴシック" charset="0"/>
              </a:rPr>
              <a:t>How should PCM-based (main) memory be organized?</a:t>
            </a: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Pure PCM main memory </a:t>
            </a:r>
            <a:r>
              <a:rPr lang="en-US" sz="2000" dirty="0">
                <a:solidFill>
                  <a:srgbClr val="008000"/>
                </a:solidFill>
                <a:latin typeface="Tahoma" charset="0"/>
                <a:ea typeface="ＭＳ Ｐゴシック" charset="0"/>
                <a:cs typeface="ＭＳ Ｐゴシック" charset="0"/>
              </a:rPr>
              <a:t>[Lee et al., </a:t>
            </a:r>
            <a:r>
              <a:rPr lang="en-US" sz="2000" dirty="0" smtClean="0">
                <a:solidFill>
                  <a:srgbClr val="008000"/>
                </a:solidFill>
                <a:latin typeface="Tahoma" charset="0"/>
                <a:ea typeface="ＭＳ Ｐゴシック" charset="0"/>
                <a:cs typeface="ＭＳ Ｐゴシック" charset="0"/>
              </a:rPr>
              <a:t>ISCA’09</a:t>
            </a:r>
            <a:r>
              <a:rPr lang="en-US" sz="2000" dirty="0">
                <a:solidFill>
                  <a:srgbClr val="008000"/>
                </a:solidFill>
                <a:latin typeface="Tahoma" charset="0"/>
                <a:ea typeface="ＭＳ Ｐゴシック" charset="0"/>
                <a:cs typeface="ＭＳ Ｐゴシック" charset="0"/>
              </a:rPr>
              <a:t>, </a:t>
            </a:r>
            <a:r>
              <a:rPr lang="en-US" sz="2000" dirty="0" smtClean="0">
                <a:solidFill>
                  <a:srgbClr val="008000"/>
                </a:solidFill>
                <a:latin typeface="Tahoma" charset="0"/>
                <a:ea typeface="ＭＳ Ｐゴシック" charset="0"/>
                <a:cs typeface="ＭＳ Ｐゴシック" charset="0"/>
              </a:rPr>
              <a:t>Top Picks’10</a:t>
            </a:r>
            <a:r>
              <a:rPr lang="en-US" sz="2000" dirty="0">
                <a:solidFill>
                  <a:srgbClr val="008000"/>
                </a:solidFill>
                <a:latin typeface="Tahoma" charset="0"/>
                <a:ea typeface="ＭＳ Ｐゴシック" charset="0"/>
                <a:cs typeface="ＭＳ Ｐゴシック" charset="0"/>
              </a:rPr>
              <a:t>]</a:t>
            </a:r>
            <a:r>
              <a:rPr lang="en-US" dirty="0">
                <a:latin typeface="Tahoma" charset="0"/>
                <a:ea typeface="ＭＳ Ｐゴシック" charset="0"/>
                <a:cs typeface="ＭＳ Ｐゴシック" charset="0"/>
              </a:rPr>
              <a:t>: </a:t>
            </a:r>
          </a:p>
          <a:p>
            <a:pPr lvl="1" eaLnBrk="1" hangingPunct="1"/>
            <a:r>
              <a:rPr lang="en-US" dirty="0">
                <a:latin typeface="Tahoma" charset="0"/>
                <a:ea typeface="ＭＳ Ｐゴシック" charset="0"/>
              </a:rPr>
              <a:t>How to redesign entire hierarchy (and cores) to overcome PCM </a:t>
            </a:r>
            <a:r>
              <a:rPr lang="en-US" dirty="0" smtClean="0">
                <a:latin typeface="Tahoma" charset="0"/>
                <a:ea typeface="ＭＳ Ｐゴシック" charset="0"/>
              </a:rPr>
              <a:t>shortcomings</a:t>
            </a:r>
            <a:endParaRPr lang="en-US" dirty="0">
              <a:latin typeface="Tahoma" charset="0"/>
              <a:ea typeface="ＭＳ Ｐゴシック" charset="0"/>
            </a:endParaRPr>
          </a:p>
        </p:txBody>
      </p:sp>
      <p:sp>
        <p:nvSpPr>
          <p:cNvPr id="542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E9D8C9EB-AE2A-C24C-B938-98D1CB46FF5A}" type="slidenum">
              <a:rPr lang="en-US" sz="1600">
                <a:solidFill>
                  <a:srgbClr val="000000"/>
                </a:solidFill>
                <a:latin typeface="Garamond" charset="0"/>
              </a:rPr>
              <a:pPr eaLnBrk="1" hangingPunct="1"/>
              <a:t>43</a:t>
            </a:fld>
            <a:endParaRPr lang="en-US" sz="1600">
              <a:solidFill>
                <a:srgbClr val="000000"/>
              </a:solidFill>
              <a:latin typeface="Garamond" charset="0"/>
            </a:endParaRPr>
          </a:p>
        </p:txBody>
      </p:sp>
      <p:pic>
        <p:nvPicPr>
          <p:cNvPr id="54277" name="Picture 4" descr="pcm-dram.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524000"/>
            <a:ext cx="5588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471" y="1484784"/>
            <a:ext cx="8642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5"/>
          <p:cNvSpPr>
            <a:spLocks noChangeArrowheads="1"/>
          </p:cNvSpPr>
          <p:nvPr/>
        </p:nvSpPr>
        <p:spPr bwMode="auto">
          <a:xfrm>
            <a:off x="6096000" y="2743200"/>
            <a:ext cx="2895600" cy="1143000"/>
          </a:xfrm>
          <a:prstGeom prst="rect">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Tahoma"/>
            </a:endParaRPr>
          </a:p>
        </p:txBody>
      </p:sp>
    </p:spTree>
    <p:extLst>
      <p:ext uri="{BB962C8B-B14F-4D97-AF65-F5344CB8AC3E}">
        <p14:creationId xmlns:p14="http://schemas.microsoft.com/office/powerpoint/2010/main" val="3769273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Aside: STT-RAM Basics</a:t>
            </a:r>
            <a:endParaRPr lang="en-US" dirty="0"/>
          </a:p>
        </p:txBody>
      </p:sp>
      <p:sp>
        <p:nvSpPr>
          <p:cNvPr id="3" name="Content Placeholder 2"/>
          <p:cNvSpPr>
            <a:spLocks noGrp="1"/>
          </p:cNvSpPr>
          <p:nvPr>
            <p:ph idx="1"/>
          </p:nvPr>
        </p:nvSpPr>
        <p:spPr>
          <a:xfrm>
            <a:off x="107505" y="1066800"/>
            <a:ext cx="5958906" cy="5314528"/>
          </a:xfrm>
        </p:spPr>
        <p:txBody>
          <a:bodyPr>
            <a:normAutofit lnSpcReduction="10000"/>
          </a:bodyPr>
          <a:lstStyle/>
          <a:p>
            <a:r>
              <a:rPr lang="en-US" dirty="0" smtClean="0"/>
              <a:t>Magnetic Tunnel Junction (MTJ)</a:t>
            </a:r>
          </a:p>
          <a:p>
            <a:pPr lvl="1"/>
            <a:r>
              <a:rPr lang="en-US" dirty="0" smtClean="0"/>
              <a:t>Reference layer: Fixed</a:t>
            </a:r>
          </a:p>
          <a:p>
            <a:pPr lvl="1"/>
            <a:r>
              <a:rPr lang="en-US" dirty="0" smtClean="0"/>
              <a:t>Free layer: Parallel or anti-parallel</a:t>
            </a:r>
          </a:p>
          <a:p>
            <a:r>
              <a:rPr lang="en-US" dirty="0" smtClean="0"/>
              <a:t>Cell</a:t>
            </a:r>
          </a:p>
          <a:p>
            <a:pPr lvl="1"/>
            <a:r>
              <a:rPr lang="en-US" dirty="0" smtClean="0"/>
              <a:t>Access transistor, bit/sense lines</a:t>
            </a:r>
          </a:p>
          <a:p>
            <a:r>
              <a:rPr lang="en-US" dirty="0" smtClean="0"/>
              <a:t>Read and Write</a:t>
            </a:r>
          </a:p>
          <a:p>
            <a:pPr lvl="1"/>
            <a:r>
              <a:rPr lang="en-US" dirty="0" smtClean="0"/>
              <a:t>Read: Apply a small voltage across </a:t>
            </a:r>
            <a:r>
              <a:rPr lang="en-US" dirty="0" err="1" smtClean="0"/>
              <a:t>bitline</a:t>
            </a:r>
            <a:r>
              <a:rPr lang="en-US" dirty="0" smtClean="0"/>
              <a:t> and </a:t>
            </a:r>
            <a:r>
              <a:rPr lang="en-US" dirty="0" err="1" smtClean="0"/>
              <a:t>senseline</a:t>
            </a:r>
            <a:r>
              <a:rPr lang="en-US" dirty="0" smtClean="0"/>
              <a:t>; read the current. </a:t>
            </a:r>
          </a:p>
          <a:p>
            <a:pPr lvl="1"/>
            <a:r>
              <a:rPr lang="en-US" dirty="0" smtClean="0"/>
              <a:t>Write: Push large current through MTJ.  Direction of current determines new orientation of the free layer.</a:t>
            </a:r>
          </a:p>
          <a:p>
            <a:endParaRPr lang="en-US" dirty="0" smtClean="0"/>
          </a:p>
          <a:p>
            <a:r>
              <a:rPr lang="en-US" sz="1900" dirty="0" err="1" smtClean="0"/>
              <a:t>Kultursay</a:t>
            </a:r>
            <a:r>
              <a:rPr lang="en-US" sz="1900" dirty="0" smtClean="0"/>
              <a:t> et al., “</a:t>
            </a:r>
            <a:r>
              <a:rPr lang="en-US" sz="1900" dirty="0" smtClean="0">
                <a:solidFill>
                  <a:srgbClr val="0000FF"/>
                </a:solidFill>
              </a:rPr>
              <a:t>Evaluating STT-RAM as an Energy-Efficient Main Memory Alternative</a:t>
            </a:r>
            <a:r>
              <a:rPr lang="en-US" sz="1900" dirty="0" smtClean="0"/>
              <a:t>,” ISPASS 2013</a:t>
            </a:r>
            <a:endParaRPr lang="en-US" sz="1900" dirty="0"/>
          </a:p>
        </p:txBody>
      </p:sp>
      <p:grpSp>
        <p:nvGrpSpPr>
          <p:cNvPr id="17" name="Group 16"/>
          <p:cNvGrpSpPr/>
          <p:nvPr/>
        </p:nvGrpSpPr>
        <p:grpSpPr>
          <a:xfrm>
            <a:off x="6519594" y="1264605"/>
            <a:ext cx="1841633" cy="2519065"/>
            <a:chOff x="7391400" y="3272135"/>
            <a:chExt cx="2679833" cy="3361730"/>
          </a:xfrm>
        </p:grpSpPr>
        <p:sp>
          <p:nvSpPr>
            <p:cNvPr id="4" name="Rectangle 3"/>
            <p:cNvSpPr/>
            <p:nvPr/>
          </p:nvSpPr>
          <p:spPr>
            <a:xfrm>
              <a:off x="7391400" y="3733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5" name="Rectangle 4"/>
            <p:cNvSpPr/>
            <p:nvPr/>
          </p:nvSpPr>
          <p:spPr>
            <a:xfrm>
              <a:off x="7391400" y="4495800"/>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6" name="Rectangle 5"/>
            <p:cNvSpPr/>
            <p:nvPr/>
          </p:nvSpPr>
          <p:spPr>
            <a:xfrm>
              <a:off x="7391400" y="4114800"/>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7" name="Right Arrow 6"/>
            <p:cNvSpPr/>
            <p:nvPr/>
          </p:nvSpPr>
          <p:spPr>
            <a:xfrm>
              <a:off x="9369552" y="3771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8" name="Right Arrow 7"/>
            <p:cNvSpPr/>
            <p:nvPr/>
          </p:nvSpPr>
          <p:spPr>
            <a:xfrm>
              <a:off x="9372600" y="4533900"/>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9" name="Rectangle 8"/>
            <p:cNvSpPr/>
            <p:nvPr/>
          </p:nvSpPr>
          <p:spPr>
            <a:xfrm>
              <a:off x="7404233" y="5490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Reference Layer</a:t>
              </a:r>
              <a:endParaRPr lang="en-US" sz="1400">
                <a:solidFill>
                  <a:srgbClr val="FFFFFF"/>
                </a:solidFill>
                <a:latin typeface="Tahoma"/>
              </a:endParaRPr>
            </a:p>
          </p:txBody>
        </p:sp>
        <p:sp>
          <p:nvSpPr>
            <p:cNvPr id="10" name="Rectangle 9"/>
            <p:cNvSpPr/>
            <p:nvPr/>
          </p:nvSpPr>
          <p:spPr>
            <a:xfrm>
              <a:off x="7404233" y="6252865"/>
              <a:ext cx="2667000"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400" smtClean="0">
                  <a:solidFill>
                    <a:srgbClr val="FFFFFF"/>
                  </a:solidFill>
                  <a:latin typeface="Tahoma"/>
                </a:rPr>
                <a:t>Free Layer</a:t>
              </a:r>
              <a:endParaRPr lang="en-US" sz="1400">
                <a:solidFill>
                  <a:srgbClr val="FFFFFF"/>
                </a:solidFill>
                <a:latin typeface="Tahoma"/>
              </a:endParaRPr>
            </a:p>
          </p:txBody>
        </p:sp>
        <p:sp>
          <p:nvSpPr>
            <p:cNvPr id="11" name="Rectangle 10"/>
            <p:cNvSpPr/>
            <p:nvPr/>
          </p:nvSpPr>
          <p:spPr>
            <a:xfrm>
              <a:off x="7404233" y="5871865"/>
              <a:ext cx="26670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solidFill>
                    <a:srgbClr val="000000"/>
                  </a:solidFill>
                  <a:latin typeface="Tahoma"/>
                </a:rPr>
                <a:t>Barrier</a:t>
              </a:r>
              <a:endParaRPr lang="en-US" sz="1400">
                <a:solidFill>
                  <a:srgbClr val="000000"/>
                </a:solidFill>
                <a:latin typeface="Tahoma"/>
              </a:endParaRPr>
            </a:p>
          </p:txBody>
        </p:sp>
        <p:sp>
          <p:nvSpPr>
            <p:cNvPr id="12" name="Right Arrow 11"/>
            <p:cNvSpPr/>
            <p:nvPr/>
          </p:nvSpPr>
          <p:spPr>
            <a:xfrm>
              <a:off x="9372600" y="5528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3" name="Right Arrow 12"/>
            <p:cNvSpPr/>
            <p:nvPr/>
          </p:nvSpPr>
          <p:spPr>
            <a:xfrm rot="10800000">
              <a:off x="9372600" y="6290965"/>
              <a:ext cx="609600" cy="304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0000"/>
                </a:solidFill>
                <a:latin typeface="Tahoma"/>
              </a:endParaRPr>
            </a:p>
          </p:txBody>
        </p:sp>
        <p:sp>
          <p:nvSpPr>
            <p:cNvPr id="14" name="TextBox 13"/>
            <p:cNvSpPr txBox="1"/>
            <p:nvPr/>
          </p:nvSpPr>
          <p:spPr>
            <a:xfrm>
              <a:off x="8077200" y="3272135"/>
              <a:ext cx="1185611" cy="410733"/>
            </a:xfrm>
            <a:prstGeom prst="rect">
              <a:avLst/>
            </a:prstGeom>
            <a:noFill/>
          </p:spPr>
          <p:txBody>
            <a:bodyPr wrap="none" rtlCol="0">
              <a:spAutoFit/>
            </a:bodyPr>
            <a:lstStyle/>
            <a:p>
              <a:r>
                <a:rPr lang="en-US" sz="1400" smtClean="0">
                  <a:solidFill>
                    <a:srgbClr val="000000"/>
                  </a:solidFill>
                  <a:latin typeface="Tahoma"/>
                </a:rPr>
                <a:t>Logical 0</a:t>
              </a:r>
              <a:endParaRPr lang="en-US" sz="1400">
                <a:solidFill>
                  <a:srgbClr val="000000"/>
                </a:solidFill>
                <a:latin typeface="Tahoma"/>
              </a:endParaRPr>
            </a:p>
          </p:txBody>
        </p:sp>
        <p:sp>
          <p:nvSpPr>
            <p:cNvPr id="15" name="TextBox 14"/>
            <p:cNvSpPr txBox="1"/>
            <p:nvPr/>
          </p:nvSpPr>
          <p:spPr>
            <a:xfrm>
              <a:off x="8080249" y="5033665"/>
              <a:ext cx="1185611" cy="410733"/>
            </a:xfrm>
            <a:prstGeom prst="rect">
              <a:avLst/>
            </a:prstGeom>
            <a:noFill/>
          </p:spPr>
          <p:txBody>
            <a:bodyPr wrap="none" rtlCol="0">
              <a:spAutoFit/>
            </a:bodyPr>
            <a:lstStyle/>
            <a:p>
              <a:r>
                <a:rPr lang="en-US" sz="1400" smtClean="0">
                  <a:solidFill>
                    <a:srgbClr val="000000"/>
                  </a:solidFill>
                  <a:latin typeface="Tahoma"/>
                </a:rPr>
                <a:t>Logical 1</a:t>
              </a:r>
              <a:endParaRPr lang="en-US" sz="1400">
                <a:solidFill>
                  <a:srgbClr val="000000"/>
                </a:solidFill>
                <a:latin typeface="Tahoma"/>
              </a:endParaRPr>
            </a:p>
          </p:txBody>
        </p:sp>
      </p:grpSp>
      <p:grpSp>
        <p:nvGrpSpPr>
          <p:cNvPr id="39" name="Group 38"/>
          <p:cNvGrpSpPr/>
          <p:nvPr/>
        </p:nvGrpSpPr>
        <p:grpSpPr>
          <a:xfrm>
            <a:off x="6066411" y="4334961"/>
            <a:ext cx="2919304" cy="1567247"/>
            <a:chOff x="2667000" y="2117229"/>
            <a:chExt cx="2919304" cy="1567247"/>
          </a:xfrm>
        </p:grpSpPr>
        <p:cxnSp>
          <p:nvCxnSpPr>
            <p:cNvPr id="18" name="Straight Connector 17"/>
            <p:cNvCxnSpPr/>
            <p:nvPr/>
          </p:nvCxnSpPr>
          <p:spPr>
            <a:xfrm>
              <a:off x="2895600" y="2438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18667" y="27445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8667" y="2820796"/>
              <a:ext cx="38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5470" y="2820796"/>
              <a:ext cx="0" cy="1262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92864" y="2820796"/>
              <a:ext cx="0" cy="1238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1" y="2937478"/>
              <a:ext cx="377469" cy="794"/>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07807" y="2438400"/>
              <a:ext cx="0" cy="306196"/>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2864" y="2117229"/>
              <a:ext cx="1034066" cy="338554"/>
            </a:xfrm>
            <a:prstGeom prst="rect">
              <a:avLst/>
            </a:prstGeom>
            <a:noFill/>
          </p:spPr>
          <p:txBody>
            <a:bodyPr wrap="none" rtlCol="0">
              <a:spAutoFit/>
            </a:bodyPr>
            <a:lstStyle/>
            <a:p>
              <a:r>
                <a:rPr lang="en-US" sz="1600" dirty="0" smtClean="0">
                  <a:solidFill>
                    <a:srgbClr val="000000"/>
                  </a:solidFill>
                  <a:latin typeface="Tahoma"/>
                </a:rPr>
                <a:t>Word Line</a:t>
              </a:r>
              <a:endParaRPr lang="en-US" sz="1600" dirty="0">
                <a:solidFill>
                  <a:srgbClr val="000000"/>
                </a:solidFill>
                <a:latin typeface="Tahoma"/>
              </a:endParaRPr>
            </a:p>
          </p:txBody>
        </p:sp>
        <p:sp>
          <p:nvSpPr>
            <p:cNvPr id="26" name="TextBox 25"/>
            <p:cNvSpPr txBox="1"/>
            <p:nvPr/>
          </p:nvSpPr>
          <p:spPr>
            <a:xfrm>
              <a:off x="2667000" y="3345922"/>
              <a:ext cx="801823" cy="338554"/>
            </a:xfrm>
            <a:prstGeom prst="rect">
              <a:avLst/>
            </a:prstGeom>
            <a:noFill/>
          </p:spPr>
          <p:txBody>
            <a:bodyPr wrap="none" rtlCol="0">
              <a:spAutoFit/>
            </a:bodyPr>
            <a:lstStyle/>
            <a:p>
              <a:r>
                <a:rPr lang="en-US" sz="1600" dirty="0" smtClean="0">
                  <a:solidFill>
                    <a:srgbClr val="000000"/>
                  </a:solidFill>
                  <a:latin typeface="Tahoma"/>
                </a:rPr>
                <a:t>Bit Line</a:t>
              </a:r>
              <a:endParaRPr lang="en-US" sz="1600" dirty="0">
                <a:solidFill>
                  <a:srgbClr val="000000"/>
                </a:solidFill>
                <a:latin typeface="Tahoma"/>
              </a:endParaRPr>
            </a:p>
          </p:txBody>
        </p:sp>
        <p:cxnSp>
          <p:nvCxnSpPr>
            <p:cNvPr id="27" name="Straight Connector 26"/>
            <p:cNvCxnSpPr/>
            <p:nvPr/>
          </p:nvCxnSpPr>
          <p:spPr>
            <a:xfrm>
              <a:off x="3792864" y="2938272"/>
              <a:ext cx="546557" cy="0"/>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65306" y="2944622"/>
              <a:ext cx="902876" cy="523220"/>
            </a:xfrm>
            <a:prstGeom prst="rect">
              <a:avLst/>
            </a:prstGeom>
            <a:noFill/>
          </p:spPr>
          <p:txBody>
            <a:bodyPr wrap="none" rtlCol="0">
              <a:spAutoFit/>
            </a:bodyPr>
            <a:lstStyle/>
            <a:p>
              <a:pPr algn="ctr"/>
              <a:r>
                <a:rPr lang="en-US" sz="1400" dirty="0" smtClean="0">
                  <a:solidFill>
                    <a:srgbClr val="000000"/>
                  </a:solidFill>
                  <a:latin typeface="Tahoma"/>
                </a:rPr>
                <a:t>Access</a:t>
              </a:r>
            </a:p>
            <a:p>
              <a:pPr algn="ctr"/>
              <a:r>
                <a:rPr lang="en-US" sz="1400" dirty="0" smtClean="0">
                  <a:solidFill>
                    <a:srgbClr val="000000"/>
                  </a:solidFill>
                  <a:latin typeface="Tahoma"/>
                </a:rPr>
                <a:t>Transistor</a:t>
              </a:r>
              <a:endParaRPr lang="en-US" sz="1400" dirty="0">
                <a:solidFill>
                  <a:srgbClr val="000000"/>
                </a:solidFill>
                <a:latin typeface="Tahoma"/>
              </a:endParaRPr>
            </a:p>
          </p:txBody>
        </p:sp>
        <p:sp>
          <p:nvSpPr>
            <p:cNvPr id="29" name="TextBox 28"/>
            <p:cNvSpPr txBox="1"/>
            <p:nvPr/>
          </p:nvSpPr>
          <p:spPr>
            <a:xfrm>
              <a:off x="4206794" y="2591498"/>
              <a:ext cx="478721" cy="307777"/>
            </a:xfrm>
            <a:prstGeom prst="rect">
              <a:avLst/>
            </a:prstGeom>
            <a:noFill/>
          </p:spPr>
          <p:txBody>
            <a:bodyPr wrap="none" rtlCol="0">
              <a:spAutoFit/>
            </a:bodyPr>
            <a:lstStyle/>
            <a:p>
              <a:pPr algn="ctr"/>
              <a:r>
                <a:rPr lang="en-US" sz="1400" dirty="0" smtClean="0">
                  <a:solidFill>
                    <a:srgbClr val="000000"/>
                  </a:solidFill>
                  <a:latin typeface="Tahoma"/>
                </a:rPr>
                <a:t>MTJ</a:t>
              </a:r>
              <a:endParaRPr lang="en-US" sz="1400" dirty="0">
                <a:solidFill>
                  <a:srgbClr val="000000"/>
                </a:solidFill>
                <a:latin typeface="Tahoma"/>
              </a:endParaRPr>
            </a:p>
          </p:txBody>
        </p:sp>
        <p:grpSp>
          <p:nvGrpSpPr>
            <p:cNvPr id="30" name="Group 29"/>
            <p:cNvGrpSpPr/>
            <p:nvPr/>
          </p:nvGrpSpPr>
          <p:grpSpPr>
            <a:xfrm>
              <a:off x="4336395" y="2823972"/>
              <a:ext cx="225574" cy="228600"/>
              <a:chOff x="844252" y="685800"/>
              <a:chExt cx="225574" cy="228600"/>
            </a:xfrm>
          </p:grpSpPr>
          <p:sp>
            <p:nvSpPr>
              <p:cNvPr id="31" name="Rectangle 30"/>
              <p:cNvSpPr/>
              <p:nvPr/>
            </p:nvSpPr>
            <p:spPr>
              <a:xfrm>
                <a:off x="8442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2" name="Rectangle 31"/>
              <p:cNvSpPr/>
              <p:nvPr/>
            </p:nvSpPr>
            <p:spPr>
              <a:xfrm>
                <a:off x="917426" y="685800"/>
                <a:ext cx="73174"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33" name="Rectangle 32"/>
              <p:cNvSpPr/>
              <p:nvPr/>
            </p:nvSpPr>
            <p:spPr>
              <a:xfrm>
                <a:off x="996652" y="685800"/>
                <a:ext cx="73174" cy="2286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34" name="Straight Connector 33"/>
            <p:cNvCxnSpPr/>
            <p:nvPr/>
          </p:nvCxnSpPr>
          <p:spPr>
            <a:xfrm flipH="1">
              <a:off x="4525382" y="2937478"/>
              <a:ext cx="530170"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048000" y="2209800"/>
              <a:ext cx="2007552" cy="1181336"/>
              <a:chOff x="3048000" y="2101764"/>
              <a:chExt cx="2286002" cy="2470236"/>
            </a:xfrm>
          </p:grpSpPr>
          <p:cxnSp>
            <p:nvCxnSpPr>
              <p:cNvPr id="36" name="Straight Connector 35"/>
              <p:cNvCxnSpPr/>
              <p:nvPr/>
            </p:nvCxnSpPr>
            <p:spPr>
              <a:xfrm flipH="1">
                <a:off x="3048000" y="2133600"/>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4000" y="2101764"/>
                <a:ext cx="2" cy="2438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4524795" y="3323951"/>
              <a:ext cx="1061509" cy="338554"/>
            </a:xfrm>
            <a:prstGeom prst="rect">
              <a:avLst/>
            </a:prstGeom>
            <a:noFill/>
          </p:spPr>
          <p:txBody>
            <a:bodyPr wrap="none" rtlCol="0">
              <a:spAutoFit/>
            </a:bodyPr>
            <a:lstStyle/>
            <a:p>
              <a:r>
                <a:rPr lang="en-US" sz="1600" dirty="0" smtClean="0">
                  <a:solidFill>
                    <a:srgbClr val="000000"/>
                  </a:solidFill>
                  <a:latin typeface="Tahoma"/>
                </a:rPr>
                <a:t>Sense Line</a:t>
              </a:r>
              <a:endParaRPr lang="en-US" sz="1600" dirty="0">
                <a:solidFill>
                  <a:srgbClr val="000000"/>
                </a:solidFill>
                <a:latin typeface="Tahoma"/>
              </a:endParaRPr>
            </a:p>
          </p:txBody>
        </p:sp>
      </p:grpSp>
    </p:spTree>
    <p:extLst>
      <p:ext uri="{BB962C8B-B14F-4D97-AF65-F5344CB8AC3E}">
        <p14:creationId xmlns:p14="http://schemas.microsoft.com/office/powerpoint/2010/main" val="2884729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Aside: STT MRAM: </a:t>
            </a:r>
            <a:r>
              <a:rPr lang="en-US" dirty="0">
                <a:latin typeface="Garamond" charset="0"/>
                <a:ea typeface="ＭＳ Ｐゴシック" charset="0"/>
                <a:cs typeface="ＭＳ Ｐゴシック" charset="0"/>
              </a:rPr>
              <a:t>Pros and Cons</a:t>
            </a:r>
          </a:p>
        </p:txBody>
      </p:sp>
      <p:sp>
        <p:nvSpPr>
          <p:cNvPr id="29699" name="Content Placeholder 2"/>
          <p:cNvSpPr>
            <a:spLocks noGrp="1"/>
          </p:cNvSpPr>
          <p:nvPr>
            <p:ph idx="1"/>
          </p:nvPr>
        </p:nvSpPr>
        <p:spPr>
          <a:xfrm>
            <a:off x="228600" y="520700"/>
            <a:ext cx="8610600" cy="5194300"/>
          </a:xfrm>
        </p:spPr>
        <p:txBody>
          <a:bodyPr/>
          <a:lstStyle/>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Pros over DRAM</a:t>
            </a:r>
          </a:p>
          <a:p>
            <a:pPr lvl="1" eaLnBrk="1" hangingPunct="1"/>
            <a:r>
              <a:rPr lang="en-US" dirty="0">
                <a:solidFill>
                  <a:srgbClr val="008000"/>
                </a:solidFill>
                <a:latin typeface="Tahoma" charset="0"/>
                <a:ea typeface="ＭＳ Ｐゴシック" charset="0"/>
              </a:rPr>
              <a:t>Better technology scaling</a:t>
            </a:r>
          </a:p>
          <a:p>
            <a:pPr lvl="1" eaLnBrk="1" hangingPunct="1"/>
            <a:r>
              <a:rPr lang="en-US" dirty="0">
                <a:solidFill>
                  <a:srgbClr val="008000"/>
                </a:solidFill>
                <a:latin typeface="Tahoma" charset="0"/>
                <a:ea typeface="ＭＳ Ｐゴシック" charset="0"/>
              </a:rPr>
              <a:t>Non volatility</a:t>
            </a:r>
          </a:p>
          <a:p>
            <a:pPr lvl="1" eaLnBrk="1" hangingPunct="1"/>
            <a:r>
              <a:rPr lang="en-US" dirty="0">
                <a:solidFill>
                  <a:srgbClr val="008000"/>
                </a:solidFill>
                <a:latin typeface="Tahoma" charset="0"/>
                <a:ea typeface="ＭＳ Ｐゴシック" charset="0"/>
              </a:rPr>
              <a:t>Low idle power (no refresh)</a:t>
            </a:r>
          </a:p>
          <a:p>
            <a:pPr lvl="1" eaLnBrk="1" hangingPunct="1"/>
            <a:endParaRPr lang="en-US" sz="1100" dirty="0">
              <a:latin typeface="Tahoma" charset="0"/>
              <a:ea typeface="ＭＳ Ｐゴシック" charset="0"/>
            </a:endParaRPr>
          </a:p>
          <a:p>
            <a:pPr eaLnBrk="1" hangingPunct="1"/>
            <a:r>
              <a:rPr lang="en-US" dirty="0">
                <a:latin typeface="Tahoma" charset="0"/>
                <a:ea typeface="ＭＳ Ｐゴシック" charset="0"/>
                <a:cs typeface="ＭＳ Ｐゴシック" charset="0"/>
              </a:rPr>
              <a:t>Cons</a:t>
            </a:r>
          </a:p>
          <a:p>
            <a:pPr lvl="1" eaLnBrk="1" hangingPunct="1"/>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write latency</a:t>
            </a:r>
          </a:p>
          <a:p>
            <a:pPr lvl="1" eaLnBrk="1" hangingPunct="1"/>
            <a:r>
              <a:rPr lang="en-US" dirty="0" smtClean="0">
                <a:solidFill>
                  <a:srgbClr val="FF0000"/>
                </a:solidFill>
                <a:latin typeface="Tahoma" charset="0"/>
                <a:ea typeface="ＭＳ Ｐゴシック" charset="0"/>
              </a:rPr>
              <a:t>Higher write energy</a:t>
            </a:r>
          </a:p>
          <a:p>
            <a:pPr lvl="1" eaLnBrk="1" hangingPunct="1"/>
            <a:r>
              <a:rPr lang="en-US" dirty="0" smtClean="0">
                <a:solidFill>
                  <a:srgbClr val="FF0000"/>
                </a:solidFill>
                <a:latin typeface="Tahoma" charset="0"/>
                <a:ea typeface="ＭＳ Ｐゴシック" charset="0"/>
              </a:rPr>
              <a:t>Reliability?</a:t>
            </a:r>
          </a:p>
          <a:p>
            <a:pPr lvl="1" eaLnBrk="1" hangingPunct="1"/>
            <a:endParaRPr lang="en-US" dirty="0">
              <a:solidFill>
                <a:srgbClr val="FF0000"/>
              </a:solidFill>
              <a:latin typeface="Tahoma" charset="0"/>
              <a:ea typeface="ＭＳ Ｐゴシック" charset="0"/>
            </a:endParaRPr>
          </a:p>
          <a:p>
            <a:pPr eaLnBrk="1" hangingPunct="1"/>
            <a:r>
              <a:rPr lang="en-US" dirty="0" smtClean="0">
                <a:latin typeface="Tahoma" charset="0"/>
                <a:ea typeface="ＭＳ Ｐゴシック" charset="0"/>
              </a:rPr>
              <a:t>Another level of freedom</a:t>
            </a:r>
          </a:p>
          <a:p>
            <a:pPr lvl="1" eaLnBrk="1" hangingPunct="1"/>
            <a:r>
              <a:rPr lang="en-US" dirty="0" smtClean="0">
                <a:solidFill>
                  <a:srgbClr val="FF0000"/>
                </a:solidFill>
                <a:latin typeface="Tahoma" charset="0"/>
                <a:ea typeface="ＭＳ Ｐゴシック" charset="0"/>
              </a:rPr>
              <a:t>Can trade off non-volatility for lower write latency/energy (by reducing the size of the MTJ)</a:t>
            </a:r>
            <a:endParaRPr lang="en-US" dirty="0">
              <a:solidFill>
                <a:srgbClr val="FF0000"/>
              </a:solidFill>
              <a:latin typeface="Tahoma" charset="0"/>
              <a:ea typeface="ＭＳ Ｐゴシック" charset="0"/>
            </a:endParaRP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B4145D1-8D0C-954A-B9B2-B5A6EDB1613A}" type="slidenum">
              <a:rPr lang="en-US" sz="1600">
                <a:solidFill>
                  <a:srgbClr val="000000"/>
                </a:solidFill>
                <a:latin typeface="Garamond" charset="0"/>
              </a:rPr>
              <a:pPr eaLnBrk="1" hangingPunct="1"/>
              <a:t>45</a:t>
            </a:fld>
            <a:endParaRPr lang="en-US" sz="1600">
              <a:solidFill>
                <a:srgbClr val="000000"/>
              </a:solidFill>
              <a:latin typeface="Garamond" charset="0"/>
            </a:endParaRPr>
          </a:p>
        </p:txBody>
      </p:sp>
    </p:spTree>
    <p:extLst>
      <p:ext uri="{BB962C8B-B14F-4D97-AF65-F5344CB8AC3E}">
        <p14:creationId xmlns:p14="http://schemas.microsoft.com/office/powerpoint/2010/main" val="40065696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solidFill>
                  <a:srgbClr val="0000FF"/>
                </a:solidFill>
                <a:latin typeface="Tahoma" charset="0"/>
                <a:ea typeface="ＭＳ Ｐゴシック" charset="0"/>
                <a:cs typeface="ＭＳ Ｐゴシック" charset="0"/>
              </a:rPr>
              <a:t>PCM (or Technology X) as DRAM Replacement</a:t>
            </a:r>
          </a:p>
          <a:p>
            <a:pPr lvl="1" eaLnBrk="1" hangingPunct="1"/>
            <a:r>
              <a:rPr lang="en-US" dirty="0" smtClean="0">
                <a:latin typeface="Tahoma" charset="0"/>
                <a:ea typeface="ＭＳ Ｐゴシック" charset="0"/>
                <a:cs typeface="ＭＳ Ｐゴシック" charset="0"/>
              </a:rPr>
              <a:t>Hybrid Memory Systems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46</a:t>
            </a:fld>
            <a:endParaRPr lang="en-US" sz="1600">
              <a:solidFill>
                <a:srgbClr val="000000"/>
              </a:solidFill>
              <a:latin typeface="Garamond" charset="0"/>
            </a:endParaRPr>
          </a:p>
        </p:txBody>
      </p:sp>
    </p:spTree>
    <p:extLst>
      <p:ext uri="{BB962C8B-B14F-4D97-AF65-F5344CB8AC3E}">
        <p14:creationId xmlns:p14="http://schemas.microsoft.com/office/powerpoint/2010/main" val="1342597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An Initial Study: Replace DRAM with PCM</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228600" y="996950"/>
            <a:ext cx="8807896" cy="5194300"/>
          </a:xfrm>
        </p:spPr>
        <p:txBody>
          <a:bodyPr/>
          <a:lstStyle/>
          <a:p>
            <a:r>
              <a:rPr lang="en-US" dirty="0" smtClean="0">
                <a:latin typeface="Tahoma" charset="0"/>
                <a:ea typeface="ＭＳ Ｐゴシック" charset="0"/>
                <a:cs typeface="ＭＳ Ｐゴシック" charset="0"/>
              </a:rPr>
              <a:t>Lee, </a:t>
            </a:r>
            <a:r>
              <a:rPr lang="en-US" dirty="0" err="1" smtClean="0">
                <a:latin typeface="Tahoma" charset="0"/>
                <a:ea typeface="ＭＳ Ｐゴシック" charset="0"/>
                <a:cs typeface="ＭＳ Ｐゴシック" charset="0"/>
              </a:rPr>
              <a:t>Ipek</a:t>
            </a:r>
            <a:r>
              <a:rPr lang="en-US" dirty="0" smtClean="0">
                <a:latin typeface="Tahoma" charset="0"/>
                <a:ea typeface="ＭＳ Ｐゴシック" charset="0"/>
                <a:cs typeface="ＭＳ Ｐゴシック" charset="0"/>
              </a:rPr>
              <a:t>, Mutlu, Burger, </a:t>
            </a:r>
            <a:r>
              <a:rPr lang="ja-JP" altLang="en-US" dirty="0" smtClean="0">
                <a:latin typeface="Tahoma" charset="0"/>
                <a:ea typeface="ＭＳ Ｐゴシック" charset="0"/>
                <a:cs typeface="ＭＳ Ｐゴシック" charset="0"/>
              </a:rPr>
              <a:t>“</a:t>
            </a:r>
            <a:r>
              <a:rPr lang="en-US" dirty="0" smtClean="0">
                <a:solidFill>
                  <a:srgbClr val="0000FF"/>
                </a:solidFill>
                <a:latin typeface="Tahoma" charset="0"/>
                <a:ea typeface="ＭＳ Ｐゴシック" charset="0"/>
                <a:cs typeface="ＭＳ Ｐゴシック" charset="0"/>
              </a:rPr>
              <a:t>Architecting Phase Change Memory as a Scalable DRAM Alternative</a:t>
            </a:r>
            <a:r>
              <a:rPr lang="en-US" dirty="0" smtClean="0">
                <a:latin typeface="Tahoma" charset="0"/>
                <a:ea typeface="ＭＳ Ｐゴシック" charset="0"/>
                <a:cs typeface="ＭＳ Ｐゴシック" charset="0"/>
              </a:rPr>
              <a:t>,</a:t>
            </a:r>
            <a:r>
              <a:rPr lang="ja-JP" altLang="en-US"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 ISCA 2009.</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cs typeface="ＭＳ Ｐゴシック" charset="0"/>
              </a:rPr>
              <a:t>Surveyed prototypes from 2003-</a:t>
            </a:r>
            <a:r>
              <a:rPr lang="en-US" dirty="0" smtClean="0">
                <a:latin typeface="Tahoma" charset="0"/>
                <a:ea typeface="ＭＳ Ｐゴシック" charset="0"/>
                <a:cs typeface="ＭＳ Ｐゴシック" charset="0"/>
              </a:rPr>
              <a:t>2008 (e.g. </a:t>
            </a:r>
            <a:r>
              <a:rPr lang="en-US" dirty="0">
                <a:latin typeface="Tahoma" charset="0"/>
                <a:ea typeface="ＭＳ Ｐゴシック" charset="0"/>
                <a:cs typeface="ＭＳ Ｐゴシック" charset="0"/>
              </a:rPr>
              <a:t>IEDM, VLSI, ISSCC)</a:t>
            </a:r>
          </a:p>
          <a:p>
            <a:pPr lvl="1"/>
            <a:r>
              <a:rPr lang="en-US" dirty="0">
                <a:latin typeface="Tahoma" charset="0"/>
                <a:ea typeface="ＭＳ Ｐゴシック" charset="0"/>
                <a:cs typeface="ＭＳ Ｐゴシック" charset="0"/>
              </a:rPr>
              <a:t>Derived </a:t>
            </a:r>
            <a:r>
              <a:rPr lang="en-US" dirty="0" smtClean="0">
                <a:latin typeface="Tahoma" charset="0"/>
                <a:ea typeface="ＭＳ Ｐゴシック" charset="0"/>
                <a:cs typeface="ＭＳ Ｐゴシック" charset="0"/>
              </a:rPr>
              <a:t>“average” PCM </a:t>
            </a:r>
            <a:r>
              <a:rPr lang="en-US" dirty="0">
                <a:latin typeface="Tahoma" charset="0"/>
                <a:ea typeface="ＭＳ Ｐゴシック" charset="0"/>
                <a:cs typeface="ＭＳ Ｐゴシック" charset="0"/>
              </a:rPr>
              <a:t>parameters for F=</a:t>
            </a:r>
            <a:r>
              <a:rPr lang="en-US" dirty="0" smtClean="0">
                <a:latin typeface="Tahoma" charset="0"/>
                <a:ea typeface="ＭＳ Ｐゴシック" charset="0"/>
                <a:cs typeface="ＭＳ Ｐゴシック" charset="0"/>
              </a:rPr>
              <a:t>90nm</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50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082A579-E316-044F-805A-ED8A38B34982}" type="slidenum">
              <a:rPr lang="en-US" sz="1600">
                <a:solidFill>
                  <a:srgbClr val="000000"/>
                </a:solidFill>
                <a:latin typeface="Garamond" charset="0"/>
              </a:rPr>
              <a:pPr eaLnBrk="1" hangingPunct="1"/>
              <a:t>47</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84984"/>
            <a:ext cx="84010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560" y="5301208"/>
            <a:ext cx="216024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7" name="Rectangle 6"/>
          <p:cNvSpPr/>
          <p:nvPr/>
        </p:nvSpPr>
        <p:spPr>
          <a:xfrm>
            <a:off x="4876800" y="4199384"/>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
        <p:nvSpPr>
          <p:cNvPr id="8" name="Rectangle 7"/>
          <p:cNvSpPr/>
          <p:nvPr/>
        </p:nvSpPr>
        <p:spPr>
          <a:xfrm>
            <a:off x="4876800" y="5775772"/>
            <a:ext cx="2438400" cy="428625"/>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val="29459152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228600" y="152400"/>
            <a:ext cx="8915400" cy="1066800"/>
          </a:xfrm>
        </p:spPr>
        <p:txBody>
          <a:bodyPr/>
          <a:lstStyle/>
          <a:p>
            <a:r>
              <a:rPr lang="en-US" sz="3500">
                <a:solidFill>
                  <a:srgbClr val="006633"/>
                </a:solidFill>
                <a:latin typeface="Garamond" charset="0"/>
                <a:ea typeface="ＭＳ Ｐゴシック" charset="0"/>
                <a:cs typeface="ＭＳ Ｐゴシック" charset="0"/>
              </a:rPr>
              <a:t>Results: Naïve Replacement of DRAM with PCM</a:t>
            </a:r>
            <a:endParaRPr lang="en-US">
              <a:latin typeface="Garamond" charset="0"/>
              <a:ea typeface="ＭＳ Ｐゴシック" charset="0"/>
              <a:cs typeface="ＭＳ Ｐゴシック" charset="0"/>
            </a:endParaRPr>
          </a:p>
        </p:txBody>
      </p:sp>
      <p:sp>
        <p:nvSpPr>
          <p:cNvPr id="55299" name="Content Placeholder 2"/>
          <p:cNvSpPr>
            <a:spLocks noGrp="1"/>
          </p:cNvSpPr>
          <p:nvPr>
            <p:ph idx="1"/>
          </p:nvPr>
        </p:nvSpPr>
        <p:spPr>
          <a:xfrm>
            <a:off x="228600" y="996950"/>
            <a:ext cx="8915400" cy="5194300"/>
          </a:xfrm>
        </p:spPr>
        <p:txBody>
          <a:bodyPr/>
          <a:lstStyle/>
          <a:p>
            <a:r>
              <a:rPr lang="en-US" sz="2200" dirty="0">
                <a:latin typeface="Tahoma" charset="0"/>
                <a:ea typeface="ＭＳ Ｐゴシック" charset="0"/>
                <a:cs typeface="ＭＳ Ｐゴシック" charset="0"/>
              </a:rPr>
              <a:t>Replace DRAM with PCM in a 4-core, 4MB L2 system</a:t>
            </a:r>
          </a:p>
          <a:p>
            <a:r>
              <a:rPr lang="en-US" sz="2200" dirty="0">
                <a:latin typeface="Tahoma" charset="0"/>
                <a:ea typeface="ＭＳ Ｐゴシック" charset="0"/>
                <a:cs typeface="ＭＳ Ｐゴシック" charset="0"/>
              </a:rPr>
              <a:t>PCM organized the same as DRAM: row buffers, banks, peripherals</a:t>
            </a:r>
          </a:p>
          <a:p>
            <a:r>
              <a:rPr lang="en-US" sz="2200" dirty="0">
                <a:solidFill>
                  <a:srgbClr val="FF0000"/>
                </a:solidFill>
                <a:latin typeface="Tahoma" charset="0"/>
                <a:ea typeface="ＭＳ Ｐゴシック" charset="0"/>
                <a:cs typeface="ＭＳ Ｐゴシック" charset="0"/>
              </a:rPr>
              <a:t>1.6x delay, 2.2x energy, 500-hour average lifetime</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Lee, </a:t>
            </a:r>
            <a:r>
              <a:rPr lang="en-US" sz="2200" dirty="0" err="1">
                <a:latin typeface="Tahoma" charset="0"/>
                <a:ea typeface="ＭＳ Ｐゴシック" charset="0"/>
                <a:cs typeface="ＭＳ Ｐゴシック" charset="0"/>
              </a:rPr>
              <a:t>Ipek</a:t>
            </a:r>
            <a:r>
              <a:rPr lang="en-US" sz="2200" dirty="0">
                <a:latin typeface="Tahoma" charset="0"/>
                <a:ea typeface="ＭＳ Ｐゴシック" charset="0"/>
                <a:cs typeface="ＭＳ Ｐゴシック" charset="0"/>
              </a:rPr>
              <a:t>, Mutlu, Burger, </a:t>
            </a:r>
            <a:r>
              <a:rPr lang="ja-JP" altLang="en-US" sz="2200" dirty="0">
                <a:latin typeface="Tahoma" charset="0"/>
                <a:ea typeface="ＭＳ Ｐゴシック" charset="0"/>
                <a:cs typeface="ＭＳ Ｐゴシック" charset="0"/>
              </a:rPr>
              <a:t>“</a:t>
            </a:r>
            <a:r>
              <a:rPr lang="en-US" sz="2200" dirty="0">
                <a:solidFill>
                  <a:srgbClr val="0000FF"/>
                </a:solidFill>
                <a:latin typeface="Tahoma" charset="0"/>
                <a:ea typeface="ＭＳ Ｐゴシック" charset="0"/>
                <a:cs typeface="ＭＳ Ｐゴシック" charset="0"/>
              </a:rPr>
              <a:t>Architecting Phase Change Memory as a Scalable DRAM Alternative</a:t>
            </a:r>
            <a:r>
              <a:rPr lang="en-US" sz="2200" dirty="0">
                <a:latin typeface="Tahoma" charset="0"/>
                <a:ea typeface="ＭＳ Ｐゴシック" charset="0"/>
                <a:cs typeface="ＭＳ Ｐゴシック" charset="0"/>
              </a:rPr>
              <a:t>,</a:t>
            </a:r>
            <a:r>
              <a:rPr lang="ja-JP" altLang="en-US" sz="2200" dirty="0">
                <a:latin typeface="Tahoma" charset="0"/>
                <a:ea typeface="ＭＳ Ｐゴシック" charset="0"/>
                <a:cs typeface="ＭＳ Ｐゴシック" charset="0"/>
              </a:rPr>
              <a:t>”</a:t>
            </a:r>
            <a:r>
              <a:rPr lang="en-US" sz="2200" dirty="0">
                <a:latin typeface="Tahoma" charset="0"/>
                <a:ea typeface="ＭＳ Ｐゴシック" charset="0"/>
                <a:cs typeface="ＭＳ Ｐゴシック" charset="0"/>
              </a:rPr>
              <a:t> ISCA 2009.</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553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5DDA85-8629-3848-BCAD-65B9EC188183}"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pic>
        <p:nvPicPr>
          <p:cNvPr id="5530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362200"/>
            <a:ext cx="82804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3419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28600" y="152400"/>
            <a:ext cx="8915400" cy="1066800"/>
          </a:xfrm>
        </p:spPr>
        <p:txBody>
          <a:bodyPr/>
          <a:lstStyle/>
          <a:p>
            <a:r>
              <a:rPr lang="en-US">
                <a:latin typeface="Garamond" charset="0"/>
                <a:ea typeface="ＭＳ Ｐゴシック" charset="0"/>
                <a:cs typeface="ＭＳ Ｐゴシック" charset="0"/>
              </a:rPr>
              <a:t>Architecting PCM to Mitigate Shortcomings</a:t>
            </a:r>
          </a:p>
        </p:txBody>
      </p:sp>
      <p:sp>
        <p:nvSpPr>
          <p:cNvPr id="56323" name="Content Placeholder 2"/>
          <p:cNvSpPr>
            <a:spLocks noGrp="1"/>
          </p:cNvSpPr>
          <p:nvPr>
            <p:ph idx="1"/>
          </p:nvPr>
        </p:nvSpPr>
        <p:spPr>
          <a:xfrm>
            <a:off x="228600" y="996950"/>
            <a:ext cx="8915400" cy="5194300"/>
          </a:xfrm>
        </p:spPr>
        <p:txBody>
          <a:bodyPr/>
          <a:lstStyle/>
          <a:p>
            <a:r>
              <a:rPr lang="en-US" dirty="0">
                <a:latin typeface="Tahoma" charset="0"/>
                <a:ea typeface="ＭＳ Ｐゴシック" charset="0"/>
                <a:cs typeface="ＭＳ Ｐゴシック" charset="0"/>
              </a:rPr>
              <a:t>Idea 1: Use </a:t>
            </a:r>
            <a:r>
              <a:rPr lang="en-US" dirty="0" smtClean="0">
                <a:latin typeface="Tahoma" charset="0"/>
                <a:ea typeface="ＭＳ Ｐゴシック" charset="0"/>
                <a:cs typeface="ＭＳ Ｐゴシック" charset="0"/>
              </a:rPr>
              <a:t>multiple narrow </a:t>
            </a:r>
            <a:r>
              <a:rPr lang="en-US" dirty="0">
                <a:latin typeface="Tahoma" charset="0"/>
                <a:ea typeface="ＭＳ Ｐゴシック" charset="0"/>
                <a:cs typeface="ＭＳ Ｐゴシック" charset="0"/>
              </a:rPr>
              <a:t>row buffers in each PCM chip</a:t>
            </a:r>
          </a:p>
          <a:p>
            <a:pPr marL="695325" lvl="2" indent="-342900">
              <a:buFont typeface="Wingdings" charset="0"/>
              <a:buNone/>
            </a:pPr>
            <a:r>
              <a:rPr lang="en-US" sz="2200" dirty="0" smtClean="0">
                <a:latin typeface="Tahoma" charset="0"/>
                <a:ea typeface="ＭＳ Ｐゴシック" charset="0"/>
                <a:sym typeface="Wingdings" charset="0"/>
              </a:rPr>
              <a:t> </a:t>
            </a:r>
            <a:r>
              <a:rPr lang="en-US" sz="2200" dirty="0">
                <a:latin typeface="Tahoma" charset="0"/>
                <a:ea typeface="ＭＳ Ｐゴシック" charset="0"/>
              </a:rPr>
              <a:t>Reduces array reads/writes </a:t>
            </a:r>
            <a:r>
              <a:rPr lang="en-US" sz="2200" dirty="0">
                <a:latin typeface="Tahoma" charset="0"/>
                <a:ea typeface="ＭＳ Ｐゴシック" charset="0"/>
                <a:sym typeface="Wingdings" charset="0"/>
              </a:rPr>
              <a:t> better endurance, latency, energy</a:t>
            </a:r>
            <a:endParaRPr lang="en-US" dirty="0">
              <a:latin typeface="Tahoma" charset="0"/>
              <a:ea typeface="ＭＳ Ｐゴシック" charset="0"/>
            </a:endParaRPr>
          </a:p>
          <a:p>
            <a:pPr lvl="1"/>
            <a:endParaRPr lang="en-US" dirty="0">
              <a:latin typeface="Tahoma" charset="0"/>
              <a:ea typeface="ＭＳ Ｐゴシック" charset="0"/>
              <a:sym typeface="Wingdings" charset="0"/>
            </a:endParaRPr>
          </a:p>
          <a:p>
            <a:r>
              <a:rPr lang="en-US" dirty="0">
                <a:latin typeface="Tahoma" charset="0"/>
                <a:ea typeface="ＭＳ Ｐゴシック" charset="0"/>
                <a:cs typeface="ＭＳ Ｐゴシック" charset="0"/>
                <a:sym typeface="Wingdings" charset="0"/>
              </a:rPr>
              <a:t>Idea </a:t>
            </a:r>
            <a:r>
              <a:rPr lang="en-US" dirty="0" smtClean="0">
                <a:latin typeface="Tahoma" charset="0"/>
                <a:ea typeface="ＭＳ Ｐゴシック" charset="0"/>
                <a:cs typeface="ＭＳ Ｐゴシック" charset="0"/>
                <a:sym typeface="Wingdings" charset="0"/>
              </a:rPr>
              <a:t>2: </a:t>
            </a:r>
            <a:r>
              <a:rPr lang="en-US" dirty="0">
                <a:latin typeface="Tahoma" charset="0"/>
                <a:ea typeface="ＭＳ Ｐゴシック" charset="0"/>
                <a:cs typeface="ＭＳ Ｐゴシック" charset="0"/>
                <a:sym typeface="Wingdings" charset="0"/>
              </a:rPr>
              <a:t>Write into array at</a:t>
            </a:r>
          </a:p>
          <a:p>
            <a:pPr>
              <a:buFont typeface="Wingdings" charset="0"/>
              <a:buNone/>
            </a:pPr>
            <a:r>
              <a:rPr lang="en-US" dirty="0">
                <a:latin typeface="Tahoma" charset="0"/>
                <a:ea typeface="ＭＳ Ｐゴシック" charset="0"/>
                <a:cs typeface="ＭＳ Ｐゴシック" charset="0"/>
                <a:sym typeface="Wingdings" charset="0"/>
              </a:rPr>
              <a:t>    cache block or word </a:t>
            </a:r>
          </a:p>
          <a:p>
            <a:pPr>
              <a:buFont typeface="Wingdings" charset="0"/>
              <a:buNone/>
            </a:pPr>
            <a:r>
              <a:rPr lang="en-US" dirty="0">
                <a:latin typeface="Tahoma" charset="0"/>
                <a:ea typeface="ＭＳ Ｐゴシック" charset="0"/>
                <a:cs typeface="ＭＳ Ｐゴシック" charset="0"/>
                <a:sym typeface="Wingdings" charset="0"/>
              </a:rPr>
              <a:t>    granularity</a:t>
            </a:r>
          </a:p>
          <a:p>
            <a:pPr>
              <a:buFont typeface="Wingdings" charset="0"/>
              <a:buNone/>
            </a:pPr>
            <a:r>
              <a:rPr lang="en-US" sz="2200" dirty="0">
                <a:latin typeface="Tahoma" charset="0"/>
                <a:ea typeface="ＭＳ Ｐゴシック" charset="0"/>
                <a:cs typeface="ＭＳ Ｐゴシック" charset="0"/>
                <a:sym typeface="Wingdings" charset="0"/>
              </a:rPr>
              <a:t>	 Reduces unnecessary wear	 </a:t>
            </a:r>
            <a:endParaRPr lang="en-US" sz="2200" dirty="0">
              <a:latin typeface="Tahoma" charset="0"/>
              <a:ea typeface="ＭＳ Ｐゴシック" charset="0"/>
              <a:cs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5632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C7187ED-11D3-4F44-9645-0E823415E70E}" type="slidenum">
              <a:rPr lang="en-US" sz="1600">
                <a:solidFill>
                  <a:srgbClr val="000000"/>
                </a:solidFill>
                <a:latin typeface="Garamond" charset="0"/>
              </a:rPr>
              <a:pPr eaLnBrk="1" hangingPunct="1"/>
              <a:t>49</a:t>
            </a:fld>
            <a:endParaRPr lang="en-US" sz="1600">
              <a:solidFill>
                <a:srgbClr val="000000"/>
              </a:solidFill>
              <a:latin typeface="Garamond" charset="0"/>
            </a:endParaRPr>
          </a:p>
        </p:txBody>
      </p:sp>
      <p:pic>
        <p:nvPicPr>
          <p:cNvPr id="5632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55"/>
          <p:cNvSpPr txBox="1">
            <a:spLocks noChangeArrowheads="1"/>
          </p:cNvSpPr>
          <p:nvPr/>
        </p:nvSpPr>
        <p:spPr bwMode="auto">
          <a:xfrm>
            <a:off x="5105400" y="3200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DRAM</a:t>
            </a:r>
          </a:p>
        </p:txBody>
      </p:sp>
      <p:sp>
        <p:nvSpPr>
          <p:cNvPr id="56327" name="Text Box 55"/>
          <p:cNvSpPr txBox="1">
            <a:spLocks noChangeArrowheads="1"/>
          </p:cNvSpPr>
          <p:nvPr/>
        </p:nvSpPr>
        <p:spPr bwMode="auto">
          <a:xfrm>
            <a:off x="7742238" y="3195638"/>
            <a:ext cx="868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b="1">
                <a:solidFill>
                  <a:srgbClr val="0000FF"/>
                </a:solidFill>
              </a:rPr>
              <a:t>PCM</a:t>
            </a:r>
          </a:p>
        </p:txBody>
      </p:sp>
    </p:spTree>
    <p:extLst>
      <p:ext uri="{BB962C8B-B14F-4D97-AF65-F5344CB8AC3E}">
        <p14:creationId xmlns:p14="http://schemas.microsoft.com/office/powerpoint/2010/main" val="2807988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Results: Architected PCM as Main Memory </a:t>
            </a:r>
          </a:p>
        </p:txBody>
      </p:sp>
      <p:sp>
        <p:nvSpPr>
          <p:cNvPr id="3" name="Content Placeholder 2"/>
          <p:cNvSpPr>
            <a:spLocks noGrp="1"/>
          </p:cNvSpPr>
          <p:nvPr>
            <p:ph idx="1"/>
          </p:nvPr>
        </p:nvSpPr>
        <p:spPr>
          <a:xfrm>
            <a:off x="228600" y="996950"/>
            <a:ext cx="8915400" cy="5194300"/>
          </a:xfrm>
        </p:spPr>
        <p:txBody>
          <a:bodyPr/>
          <a:lstStyle/>
          <a:p>
            <a:r>
              <a:rPr lang="en-US" sz="2200" dirty="0">
                <a:solidFill>
                  <a:srgbClr val="FF0000"/>
                </a:solidFill>
                <a:latin typeface="Tahoma" charset="0"/>
                <a:ea typeface="ＭＳ Ｐゴシック" charset="0"/>
                <a:cs typeface="ＭＳ Ｐゴシック" charset="0"/>
              </a:rPr>
              <a:t>1.2x delay, 1.0x energy, 5.6-year average lifetime</a:t>
            </a:r>
          </a:p>
          <a:p>
            <a:r>
              <a:rPr lang="en-US" sz="2200" dirty="0">
                <a:latin typeface="Tahoma" charset="0"/>
                <a:ea typeface="ＭＳ Ｐゴシック" charset="0"/>
                <a:cs typeface="ＭＳ Ｐゴシック" charset="0"/>
              </a:rPr>
              <a:t>Scaling improves energy, endurance, density</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sz="2100" dirty="0">
                <a:latin typeface="Tahoma" charset="0"/>
                <a:ea typeface="ＭＳ Ｐゴシック" charset="0"/>
                <a:cs typeface="ＭＳ Ｐゴシック" charset="0"/>
              </a:rPr>
              <a:t>Caveat 1: Worst-case lifetime is much shorter (no guarantees)</a:t>
            </a:r>
          </a:p>
          <a:p>
            <a:r>
              <a:rPr lang="en-US" sz="2100" dirty="0">
                <a:latin typeface="Tahoma" charset="0"/>
                <a:ea typeface="ＭＳ Ｐゴシック" charset="0"/>
                <a:cs typeface="ＭＳ Ｐゴシック" charset="0"/>
              </a:rPr>
              <a:t>Caveat 2: Intensive applications see large performance and energy </a:t>
            </a:r>
            <a:r>
              <a:rPr lang="en-US" sz="2100" dirty="0" smtClean="0">
                <a:latin typeface="Tahoma" charset="0"/>
                <a:ea typeface="ＭＳ Ｐゴシック" charset="0"/>
                <a:cs typeface="ＭＳ Ｐゴシック" charset="0"/>
              </a:rPr>
              <a:t>hits</a:t>
            </a:r>
          </a:p>
          <a:p>
            <a:r>
              <a:rPr lang="en-US" sz="2100" dirty="0" smtClean="0">
                <a:latin typeface="Tahoma" charset="0"/>
                <a:ea typeface="ＭＳ Ｐゴシック" charset="0"/>
                <a:cs typeface="ＭＳ Ｐゴシック" charset="0"/>
              </a:rPr>
              <a:t>Caveat 3: Optimistic PCM parameters?</a:t>
            </a:r>
            <a:endParaRPr lang="en-US" sz="2100" dirty="0">
              <a:latin typeface="Tahoma" charset="0"/>
              <a:ea typeface="ＭＳ Ｐゴシック" charset="0"/>
              <a:cs typeface="ＭＳ Ｐゴシック" charset="0"/>
            </a:endParaRPr>
          </a:p>
        </p:txBody>
      </p:sp>
      <p:sp>
        <p:nvSpPr>
          <p:cNvPr id="5734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CCB8ED4-A500-C744-ACEF-D399903418A2}"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9450"/>
            <a:ext cx="83375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46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spTree>
    <p:extLst>
      <p:ext uri="{BB962C8B-B14F-4D97-AF65-F5344CB8AC3E}">
        <p14:creationId xmlns:p14="http://schemas.microsoft.com/office/powerpoint/2010/main" val="28162398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600" dirty="0" smtClean="0"/>
              <a:t>Meza, Chang, Yoon, Mutlu, Ranganathan, “</a:t>
            </a:r>
            <a:r>
              <a:rPr lang="en-US" sz="1600" dirty="0" smtClean="0">
                <a:solidFill>
                  <a:srgbClr val="0000FF"/>
                </a:solidFill>
              </a:rPr>
              <a:t>Enabling Efficient and Scalable Hybrid Memories</a:t>
            </a:r>
            <a:r>
              <a:rPr lang="en-US" sz="1600" dirty="0" smtClean="0"/>
              <a:t>,” IEEE Comp. Arch. Letters, 2012.</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542219"/>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Tree>
    <p:extLst>
      <p:ext uri="{BB962C8B-B14F-4D97-AF65-F5344CB8AC3E}">
        <p14:creationId xmlns:p14="http://schemas.microsoft.com/office/powerpoint/2010/main" val="14047587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Option: DRAM as a Cache for PCM</a:t>
            </a:r>
            <a:endParaRPr lang="en-US" dirty="0"/>
          </a:p>
        </p:txBody>
      </p:sp>
      <p:sp>
        <p:nvSpPr>
          <p:cNvPr id="3" name="Content Placeholder 2"/>
          <p:cNvSpPr>
            <a:spLocks noGrp="1"/>
          </p:cNvSpPr>
          <p:nvPr>
            <p:ph idx="1"/>
          </p:nvPr>
        </p:nvSpPr>
        <p:spPr/>
        <p:txBody>
          <a:bodyPr/>
          <a:lstStyle/>
          <a:p>
            <a:r>
              <a:rPr lang="en-US" dirty="0" smtClean="0"/>
              <a:t>PCM is main memory; DRAM caches memory rows/blocks</a:t>
            </a:r>
          </a:p>
          <a:p>
            <a:pPr lvl="1"/>
            <a:r>
              <a:rPr lang="en-US" dirty="0" smtClean="0"/>
              <a:t>Benefits: Reduced latency on DRAM cache hit; write filtering</a:t>
            </a:r>
          </a:p>
          <a:p>
            <a:r>
              <a:rPr lang="en-US" dirty="0" smtClean="0"/>
              <a:t>Memory controller hardware manages the DRAM cache</a:t>
            </a:r>
          </a:p>
          <a:p>
            <a:pPr lvl="1"/>
            <a:r>
              <a:rPr lang="en-US" dirty="0" smtClean="0"/>
              <a:t>Benefit: Eliminates system software overhead</a:t>
            </a:r>
          </a:p>
          <a:p>
            <a:endParaRPr lang="en-US" dirty="0" smtClean="0"/>
          </a:p>
          <a:p>
            <a:r>
              <a:rPr lang="en-US" dirty="0" smtClean="0"/>
              <a:t>Three issues:</a:t>
            </a:r>
          </a:p>
          <a:p>
            <a:pPr lvl="1"/>
            <a:r>
              <a:rPr lang="en-US" dirty="0" smtClean="0"/>
              <a:t>What data should be placed in DRAM versus kept in PCM?</a:t>
            </a:r>
          </a:p>
          <a:p>
            <a:pPr lvl="1"/>
            <a:r>
              <a:rPr lang="en-US" dirty="0" smtClean="0"/>
              <a:t>What is the granularity of data movement?</a:t>
            </a:r>
          </a:p>
          <a:p>
            <a:pPr lvl="1"/>
            <a:r>
              <a:rPr lang="en-US" dirty="0" smtClean="0"/>
              <a:t>How to design </a:t>
            </a:r>
            <a:r>
              <a:rPr lang="en-US" dirty="0"/>
              <a:t>a low-cost hardware</a:t>
            </a:r>
            <a:r>
              <a:rPr lang="en-US" dirty="0" smtClean="0"/>
              <a:t>-managed DRAM cache?</a:t>
            </a:r>
          </a:p>
          <a:p>
            <a:pPr lvl="1"/>
            <a:endParaRPr lang="en-US" dirty="0"/>
          </a:p>
          <a:p>
            <a:r>
              <a:rPr lang="en-US" dirty="0" smtClean="0"/>
              <a:t>Two idea directions:</a:t>
            </a:r>
          </a:p>
          <a:p>
            <a:pPr lvl="1"/>
            <a:r>
              <a:rPr lang="en-US" dirty="0" smtClean="0"/>
              <a:t>Locality-aware data placement </a:t>
            </a:r>
            <a:r>
              <a:rPr lang="en-US" sz="1600" b="1" dirty="0" smtClean="0">
                <a:solidFill>
                  <a:schemeClr val="tx2">
                    <a:lumMod val="75000"/>
                  </a:schemeClr>
                </a:solidFill>
              </a:rPr>
              <a:t>[Yoon+ , ICCD 2012]</a:t>
            </a:r>
          </a:p>
          <a:p>
            <a:pPr lvl="1"/>
            <a:r>
              <a:rPr lang="en-US" dirty="0" smtClean="0"/>
              <a:t>Cheap tag stores and dynamic granularity </a:t>
            </a:r>
            <a:r>
              <a:rPr lang="en-US" sz="1600" b="1" dirty="0" smtClean="0">
                <a:solidFill>
                  <a:srgbClr val="004D26"/>
                </a:solidFill>
              </a:rPr>
              <a:t>[Meza+, IEEE CAL 2012]</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53</a:t>
            </a:fld>
            <a:endParaRPr lang="en-US" dirty="0"/>
          </a:p>
        </p:txBody>
      </p:sp>
    </p:spTree>
    <p:extLst>
      <p:ext uri="{BB962C8B-B14F-4D97-AF65-F5344CB8AC3E}">
        <p14:creationId xmlns:p14="http://schemas.microsoft.com/office/powerpoint/2010/main" val="36600784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152400"/>
            <a:ext cx="8915400" cy="1066800"/>
          </a:xfrm>
        </p:spPr>
        <p:txBody>
          <a:bodyPr/>
          <a:lstStyle/>
          <a:p>
            <a:r>
              <a:rPr lang="en-US" dirty="0" smtClean="0">
                <a:latin typeface="Garamond" charset="0"/>
                <a:ea typeface="ＭＳ Ｐゴシック" charset="0"/>
                <a:cs typeface="ＭＳ Ｐゴシック" charset="0"/>
              </a:rPr>
              <a:t>DRAM </a:t>
            </a:r>
            <a:r>
              <a:rPr lang="en-US" dirty="0">
                <a:latin typeface="Garamond" charset="0"/>
                <a:ea typeface="ＭＳ Ｐゴシック" charset="0"/>
                <a:cs typeface="ＭＳ Ｐゴシック" charset="0"/>
              </a:rPr>
              <a:t>as </a:t>
            </a:r>
            <a:r>
              <a:rPr lang="en-US" dirty="0" smtClean="0">
                <a:latin typeface="Garamond" charset="0"/>
                <a:ea typeface="ＭＳ Ｐゴシック" charset="0"/>
                <a:cs typeface="ＭＳ Ｐゴシック" charset="0"/>
              </a:rPr>
              <a:t>a Cache for PCM</a:t>
            </a:r>
            <a:endParaRPr lang="en-US" dirty="0">
              <a:latin typeface="Garamond" charset="0"/>
              <a:ea typeface="ＭＳ Ｐゴシック" charset="0"/>
              <a:cs typeface="ＭＳ Ｐゴシック" charset="0"/>
            </a:endParaRPr>
          </a:p>
        </p:txBody>
      </p:sp>
      <p:sp>
        <p:nvSpPr>
          <p:cNvPr id="5837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Goal: Achieve the best of both DRAM and PCM/NVM</a:t>
            </a:r>
          </a:p>
          <a:p>
            <a:pPr lvl="1"/>
            <a:r>
              <a:rPr lang="en-US" sz="1800">
                <a:latin typeface="Tahoma" charset="0"/>
                <a:ea typeface="ＭＳ Ｐゴシック" charset="0"/>
              </a:rPr>
              <a:t>Minimize amount of DRAM w/o sacrificing performance, endurance</a:t>
            </a:r>
          </a:p>
          <a:p>
            <a:pPr lvl="1"/>
            <a:r>
              <a:rPr lang="en-US" sz="1800">
                <a:latin typeface="Tahoma" charset="0"/>
                <a:ea typeface="ＭＳ Ｐゴシック" charset="0"/>
              </a:rPr>
              <a:t>DRAM as cache to tolerate PCM latency and write bandwidth</a:t>
            </a:r>
          </a:p>
          <a:p>
            <a:pPr lvl="1"/>
            <a:r>
              <a:rPr lang="en-US" sz="1800">
                <a:latin typeface="Tahoma" charset="0"/>
                <a:ea typeface="ＭＳ Ｐゴシック" charset="0"/>
              </a:rPr>
              <a:t>PCM as main memory to provide large capacity at good cost and power</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5837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CB212FA-A4B6-0640-B851-290D9A10FCB5}" type="slidenum">
              <a:rPr lang="en-US" sz="1600">
                <a:solidFill>
                  <a:srgbClr val="000000"/>
                </a:solidFill>
                <a:latin typeface="Garamond" charset="0"/>
              </a:rPr>
              <a:pPr eaLnBrk="1" hangingPunct="1"/>
              <a:t>54</a:t>
            </a:fld>
            <a:endParaRPr lang="en-US" sz="1600">
              <a:solidFill>
                <a:srgbClr val="000000"/>
              </a:solidFill>
              <a:latin typeface="Garamond" charset="0"/>
            </a:endParaRPr>
          </a:p>
        </p:txBody>
      </p:sp>
      <p:sp>
        <p:nvSpPr>
          <p:cNvPr id="64" name="Rectangle 150"/>
          <p:cNvSpPr>
            <a:spLocks noChangeArrowheads="1"/>
          </p:cNvSpPr>
          <p:nvPr/>
        </p:nvSpPr>
        <p:spPr bwMode="auto">
          <a:xfrm>
            <a:off x="1371600" y="2513013"/>
            <a:ext cx="6588125" cy="3887787"/>
          </a:xfrm>
          <a:prstGeom prst="rect">
            <a:avLst/>
          </a:prstGeom>
          <a:solidFill>
            <a:srgbClr val="DDDDDD"/>
          </a:solidFill>
          <a:ln w="12700">
            <a:solidFill>
              <a:srgbClr val="CCCCFF"/>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5" name="AutoShape 151"/>
          <p:cNvSpPr>
            <a:spLocks noChangeArrowheads="1"/>
          </p:cNvSpPr>
          <p:nvPr/>
        </p:nvSpPr>
        <p:spPr bwMode="auto">
          <a:xfrm>
            <a:off x="2055813" y="3484563"/>
            <a:ext cx="2447925" cy="1763712"/>
          </a:xfrm>
          <a:prstGeom prst="roundRect">
            <a:avLst>
              <a:gd name="adj" fmla="val 16667"/>
            </a:avLst>
          </a:prstGeom>
          <a:solidFill>
            <a:srgbClr val="CCCCFF"/>
          </a:solidFill>
          <a:ln w="28575">
            <a:solidFill>
              <a:srgbClr val="FF66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66" name="Rectangle 50"/>
          <p:cNvSpPr>
            <a:spLocks noChangeArrowheads="1"/>
          </p:cNvSpPr>
          <p:nvPr/>
        </p:nvSpPr>
        <p:spPr bwMode="auto">
          <a:xfrm>
            <a:off x="5727700" y="2944813"/>
            <a:ext cx="1116013" cy="3132137"/>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nvGrpSpPr>
          <p:cNvPr id="58376" name="Group 51"/>
          <p:cNvGrpSpPr>
            <a:grpSpLocks/>
          </p:cNvGrpSpPr>
          <p:nvPr/>
        </p:nvGrpSpPr>
        <p:grpSpPr bwMode="auto">
          <a:xfrm>
            <a:off x="5835650" y="3052763"/>
            <a:ext cx="900113" cy="2879725"/>
            <a:chOff x="4581" y="1480"/>
            <a:chExt cx="567" cy="1814"/>
          </a:xfrm>
        </p:grpSpPr>
        <p:grpSp>
          <p:nvGrpSpPr>
            <p:cNvPr id="58413" name="Group 31"/>
            <p:cNvGrpSpPr>
              <a:grpSpLocks/>
            </p:cNvGrpSpPr>
            <p:nvPr/>
          </p:nvGrpSpPr>
          <p:grpSpPr bwMode="auto">
            <a:xfrm>
              <a:off x="4581" y="1593"/>
              <a:ext cx="567" cy="567"/>
              <a:chOff x="4581" y="1593"/>
              <a:chExt cx="567" cy="567"/>
            </a:xfrm>
          </p:grpSpPr>
          <p:sp>
            <p:nvSpPr>
              <p:cNvPr id="82" name="Rectangle 26"/>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3" name="Rectangle 27"/>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4" name="Rectangle 28"/>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5" name="Rectangle 29"/>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6" name="Rectangle 30"/>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4" name="Group 32"/>
            <p:cNvGrpSpPr>
              <a:grpSpLocks/>
            </p:cNvGrpSpPr>
            <p:nvPr/>
          </p:nvGrpSpPr>
          <p:grpSpPr bwMode="auto">
            <a:xfrm>
              <a:off x="4581" y="2160"/>
              <a:ext cx="567" cy="567"/>
              <a:chOff x="4581" y="1593"/>
              <a:chExt cx="567" cy="567"/>
            </a:xfrm>
          </p:grpSpPr>
          <p:sp>
            <p:nvSpPr>
              <p:cNvPr id="77" name="Rectangle 33"/>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8" name="Rectangle 34"/>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9" name="Rectangle 35"/>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0" name="Rectangle 36"/>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81" name="Rectangle 37"/>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15" name="Group 38"/>
            <p:cNvGrpSpPr>
              <a:grpSpLocks/>
            </p:cNvGrpSpPr>
            <p:nvPr/>
          </p:nvGrpSpPr>
          <p:grpSpPr bwMode="auto">
            <a:xfrm>
              <a:off x="4581" y="2727"/>
              <a:ext cx="567" cy="567"/>
              <a:chOff x="4581" y="1593"/>
              <a:chExt cx="567" cy="567"/>
            </a:xfrm>
          </p:grpSpPr>
          <p:sp>
            <p:nvSpPr>
              <p:cNvPr id="72" name="Rectangle 39"/>
              <p:cNvSpPr>
                <a:spLocks noChangeArrowheads="1"/>
              </p:cNvSpPr>
              <p:nvPr/>
            </p:nvSpPr>
            <p:spPr bwMode="auto">
              <a:xfrm>
                <a:off x="4581" y="1593"/>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3" name="Rectangle 40"/>
              <p:cNvSpPr>
                <a:spLocks noChangeArrowheads="1"/>
              </p:cNvSpPr>
              <p:nvPr/>
            </p:nvSpPr>
            <p:spPr bwMode="auto">
              <a:xfrm>
                <a:off x="4581" y="1706"/>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4" name="Rectangle 41"/>
              <p:cNvSpPr>
                <a:spLocks noChangeArrowheads="1"/>
              </p:cNvSpPr>
              <p:nvPr/>
            </p:nvSpPr>
            <p:spPr bwMode="auto">
              <a:xfrm>
                <a:off x="4581" y="182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5" name="Rectangle 42"/>
              <p:cNvSpPr>
                <a:spLocks noChangeArrowheads="1"/>
              </p:cNvSpPr>
              <p:nvPr/>
            </p:nvSpPr>
            <p:spPr bwMode="auto">
              <a:xfrm>
                <a:off x="4581" y="1934"/>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76" name="Rectangle 43"/>
              <p:cNvSpPr>
                <a:spLocks noChangeArrowheads="1"/>
              </p:cNvSpPr>
              <p:nvPr/>
            </p:nvSpPr>
            <p:spPr bwMode="auto">
              <a:xfrm>
                <a:off x="4581" y="2047"/>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71" name="Rectangle 49"/>
            <p:cNvSpPr>
              <a:spLocks noChangeArrowheads="1"/>
            </p:cNvSpPr>
            <p:nvPr/>
          </p:nvSpPr>
          <p:spPr bwMode="auto">
            <a:xfrm>
              <a:off x="4581" y="1480"/>
              <a:ext cx="567" cy="113"/>
            </a:xfrm>
            <a:prstGeom prst="rect">
              <a:avLst/>
            </a:prstGeom>
            <a:solidFill>
              <a:srgbClr val="99CC00"/>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grpSp>
      <p:sp>
        <p:nvSpPr>
          <p:cNvPr id="87" name="Text Box 72" descr="90%"/>
          <p:cNvSpPr txBox="1">
            <a:spLocks noChangeArrowheads="1"/>
          </p:cNvSpPr>
          <p:nvPr/>
        </p:nvSpPr>
        <p:spPr bwMode="auto">
          <a:xfrm>
            <a:off x="5403850" y="2582863"/>
            <a:ext cx="20828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PCM Main Memory</a:t>
            </a:r>
          </a:p>
        </p:txBody>
      </p:sp>
      <p:grpSp>
        <p:nvGrpSpPr>
          <p:cNvPr id="58378" name="Group 100"/>
          <p:cNvGrpSpPr>
            <a:grpSpLocks/>
          </p:cNvGrpSpPr>
          <p:nvPr/>
        </p:nvGrpSpPr>
        <p:grpSpPr bwMode="auto">
          <a:xfrm>
            <a:off x="2487613" y="4024313"/>
            <a:ext cx="1655762" cy="936625"/>
            <a:chOff x="1950" y="2205"/>
            <a:chExt cx="1043" cy="590"/>
          </a:xfrm>
        </p:grpSpPr>
        <p:grpSp>
          <p:nvGrpSpPr>
            <p:cNvPr id="58402" name="Group 93"/>
            <p:cNvGrpSpPr>
              <a:grpSpLocks/>
            </p:cNvGrpSpPr>
            <p:nvPr/>
          </p:nvGrpSpPr>
          <p:grpSpPr bwMode="auto">
            <a:xfrm>
              <a:off x="2313" y="2273"/>
              <a:ext cx="567" cy="454"/>
              <a:chOff x="2381" y="2341"/>
              <a:chExt cx="567" cy="454"/>
            </a:xfrm>
          </p:grpSpPr>
          <p:sp>
            <p:nvSpPr>
              <p:cNvPr id="96" name="Rectangle 81"/>
              <p:cNvSpPr>
                <a:spLocks noChangeArrowheads="1"/>
              </p:cNvSpPr>
              <p:nvPr/>
            </p:nvSpPr>
            <p:spPr bwMode="auto">
              <a:xfrm>
                <a:off x="2381" y="2341"/>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DATA</a:t>
                </a:r>
              </a:p>
            </p:txBody>
          </p:sp>
          <p:sp>
            <p:nvSpPr>
              <p:cNvPr id="97" name="Rectangle 82"/>
              <p:cNvSpPr>
                <a:spLocks noChangeArrowheads="1"/>
              </p:cNvSpPr>
              <p:nvPr/>
            </p:nvSpPr>
            <p:spPr bwMode="auto">
              <a:xfrm>
                <a:off x="2381" y="2454"/>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8" name="Rectangle 83"/>
              <p:cNvSpPr>
                <a:spLocks noChangeArrowheads="1"/>
              </p:cNvSpPr>
              <p:nvPr/>
            </p:nvSpPr>
            <p:spPr bwMode="auto">
              <a:xfrm>
                <a:off x="2381" y="2568"/>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9" name="Rectangle 84"/>
              <p:cNvSpPr>
                <a:spLocks noChangeArrowheads="1"/>
              </p:cNvSpPr>
              <p:nvPr/>
            </p:nvSpPr>
            <p:spPr bwMode="auto">
              <a:xfrm>
                <a:off x="2381" y="2682"/>
                <a:ext cx="567" cy="113"/>
              </a:xfrm>
              <a:prstGeom prst="rect">
                <a:avLst/>
              </a:prstGeom>
              <a:solidFill>
                <a:srgbClr val="FF99CC"/>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403" name="Group 94"/>
            <p:cNvGrpSpPr>
              <a:grpSpLocks/>
            </p:cNvGrpSpPr>
            <p:nvPr/>
          </p:nvGrpSpPr>
          <p:grpSpPr bwMode="auto">
            <a:xfrm>
              <a:off x="2064" y="2273"/>
              <a:ext cx="136" cy="454"/>
              <a:chOff x="2381" y="2341"/>
              <a:chExt cx="567" cy="454"/>
            </a:xfrm>
          </p:grpSpPr>
          <p:sp>
            <p:nvSpPr>
              <p:cNvPr id="92" name="Rectangle 95"/>
              <p:cNvSpPr>
                <a:spLocks noChangeArrowheads="1"/>
              </p:cNvSpPr>
              <p:nvPr/>
            </p:nvSpPr>
            <p:spPr bwMode="auto">
              <a:xfrm>
                <a:off x="2381" y="2341"/>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lgn="ctr">
                  <a:defRPr/>
                </a:pPr>
                <a:r>
                  <a:rPr lang="en-US" sz="1400" kern="0">
                    <a:solidFill>
                      <a:sysClr val="windowText" lastClr="000000"/>
                    </a:solidFill>
                    <a:latin typeface="Arial" pitchFamily="-107" charset="0"/>
                    <a:ea typeface="Arial" pitchFamily="-107" charset="0"/>
                    <a:cs typeface="Arial" pitchFamily="-107" charset="0"/>
                  </a:rPr>
                  <a:t>T</a:t>
                </a:r>
              </a:p>
            </p:txBody>
          </p:sp>
          <p:sp>
            <p:nvSpPr>
              <p:cNvPr id="93" name="Rectangle 96"/>
              <p:cNvSpPr>
                <a:spLocks noChangeArrowheads="1"/>
              </p:cNvSpPr>
              <p:nvPr/>
            </p:nvSpPr>
            <p:spPr bwMode="auto">
              <a:xfrm>
                <a:off x="2381" y="245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4" name="Rectangle 97"/>
              <p:cNvSpPr>
                <a:spLocks noChangeArrowheads="1"/>
              </p:cNvSpPr>
              <p:nvPr/>
            </p:nvSpPr>
            <p:spPr bwMode="auto">
              <a:xfrm>
                <a:off x="2381" y="256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95" name="Rectangle 98"/>
              <p:cNvSpPr>
                <a:spLocks noChangeArrowheads="1"/>
              </p:cNvSpPr>
              <p:nvPr/>
            </p:nvSpPr>
            <p:spPr bwMode="auto">
              <a:xfrm>
                <a:off x="2381" y="2682"/>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91" name="Rectangle 99"/>
            <p:cNvSpPr>
              <a:spLocks noChangeArrowheads="1"/>
            </p:cNvSpPr>
            <p:nvPr/>
          </p:nvSpPr>
          <p:spPr bwMode="auto">
            <a:xfrm>
              <a:off x="1950" y="2205"/>
              <a:ext cx="1043" cy="590"/>
            </a:xfrm>
            <a:prstGeom prst="rect">
              <a:avLst/>
            </a:prstGeom>
            <a:noFill/>
            <a:ln w="28575">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grpSp>
        <p:nvGrpSpPr>
          <p:cNvPr id="58379" name="Group 129"/>
          <p:cNvGrpSpPr>
            <a:grpSpLocks/>
          </p:cNvGrpSpPr>
          <p:nvPr/>
        </p:nvGrpSpPr>
        <p:grpSpPr bwMode="auto">
          <a:xfrm>
            <a:off x="4287838" y="5283200"/>
            <a:ext cx="792162" cy="504825"/>
            <a:chOff x="3424" y="2885"/>
            <a:chExt cx="499" cy="318"/>
          </a:xfrm>
        </p:grpSpPr>
        <p:grpSp>
          <p:nvGrpSpPr>
            <p:cNvPr id="58396" name="Group 116"/>
            <p:cNvGrpSpPr>
              <a:grpSpLocks/>
            </p:cNvGrpSpPr>
            <p:nvPr/>
          </p:nvGrpSpPr>
          <p:grpSpPr bwMode="auto">
            <a:xfrm rot="5400000">
              <a:off x="3540" y="2820"/>
              <a:ext cx="272" cy="454"/>
              <a:chOff x="2381" y="2341"/>
              <a:chExt cx="567" cy="454"/>
            </a:xfrm>
          </p:grpSpPr>
          <p:sp>
            <p:nvSpPr>
              <p:cNvPr id="103" name="Rectangle 117"/>
              <p:cNvSpPr>
                <a:spLocks noChangeArrowheads="1"/>
              </p:cNvSpPr>
              <p:nvPr/>
            </p:nvSpPr>
            <p:spPr bwMode="auto">
              <a:xfrm>
                <a:off x="2375" y="2347"/>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4" name="Rectangle 118"/>
              <p:cNvSpPr>
                <a:spLocks noChangeArrowheads="1"/>
              </p:cNvSpPr>
              <p:nvPr/>
            </p:nvSpPr>
            <p:spPr bwMode="auto">
              <a:xfrm>
                <a:off x="2375" y="2460"/>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5" name="Rectangle 119"/>
              <p:cNvSpPr>
                <a:spLocks noChangeArrowheads="1"/>
              </p:cNvSpPr>
              <p:nvPr/>
            </p:nvSpPr>
            <p:spPr bwMode="auto">
              <a:xfrm>
                <a:off x="2375" y="2574"/>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6" name="Rectangle 120"/>
              <p:cNvSpPr>
                <a:spLocks noChangeArrowheads="1"/>
              </p:cNvSpPr>
              <p:nvPr/>
            </p:nvSpPr>
            <p:spPr bwMode="auto">
              <a:xfrm>
                <a:off x="2375" y="2688"/>
                <a:ext cx="567" cy="113"/>
              </a:xfrm>
              <a:prstGeom prst="rect">
                <a:avLst/>
              </a:prstGeom>
              <a:solidFill>
                <a:srgbClr val="CC99FF"/>
              </a:solidFill>
              <a:ln w="1270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2" name="Rectangle 127"/>
            <p:cNvSpPr>
              <a:spLocks noChangeArrowheads="1"/>
            </p:cNvSpPr>
            <p:nvPr/>
          </p:nvSpPr>
          <p:spPr bwMode="auto">
            <a:xfrm>
              <a:off x="3424" y="2885"/>
              <a:ext cx="499" cy="318"/>
            </a:xfrm>
            <a:prstGeom prst="rect">
              <a:avLst/>
            </a:prstGeom>
            <a:noFill/>
            <a:ln w="19050">
              <a:solidFill>
                <a:srgbClr val="000000"/>
              </a:solidFill>
              <a:miter lim="800000"/>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grpSp>
      <p:sp>
        <p:nvSpPr>
          <p:cNvPr id="107" name="Line 128"/>
          <p:cNvSpPr>
            <a:spLocks noChangeShapeType="1"/>
          </p:cNvSpPr>
          <p:nvPr/>
        </p:nvSpPr>
        <p:spPr bwMode="auto">
          <a:xfrm flipH="1">
            <a:off x="4179888" y="4492625"/>
            <a:ext cx="1547812"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8" name="Line 130"/>
          <p:cNvSpPr>
            <a:spLocks noChangeShapeType="1"/>
          </p:cNvSpPr>
          <p:nvPr/>
        </p:nvSpPr>
        <p:spPr bwMode="auto">
          <a:xfrm>
            <a:off x="3316288" y="4960938"/>
            <a:ext cx="0" cy="574675"/>
          </a:xfrm>
          <a:prstGeom prst="line">
            <a:avLst/>
          </a:prstGeom>
          <a:noFill/>
          <a:ln w="28575">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9" name="Line 131"/>
          <p:cNvSpPr>
            <a:spLocks noChangeShapeType="1"/>
          </p:cNvSpPr>
          <p:nvPr/>
        </p:nvSpPr>
        <p:spPr bwMode="auto">
          <a:xfrm>
            <a:off x="3316288" y="5537200"/>
            <a:ext cx="971550"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0" name="Line 132"/>
          <p:cNvSpPr>
            <a:spLocks noChangeShapeType="1"/>
          </p:cNvSpPr>
          <p:nvPr/>
        </p:nvSpPr>
        <p:spPr bwMode="auto">
          <a:xfrm>
            <a:off x="5080000" y="5537200"/>
            <a:ext cx="611188" cy="0"/>
          </a:xfrm>
          <a:prstGeom prst="line">
            <a:avLst/>
          </a:prstGeom>
          <a:noFill/>
          <a:ln w="28575">
            <a:solidFill>
              <a:srgbClr val="000000"/>
            </a:solidFill>
            <a:round/>
            <a:headEn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1" name="Text Box 133" descr="90%"/>
          <p:cNvSpPr txBox="1">
            <a:spLocks noChangeArrowheads="1"/>
          </p:cNvSpPr>
          <p:nvPr/>
        </p:nvSpPr>
        <p:spPr bwMode="auto">
          <a:xfrm>
            <a:off x="2527300" y="3592513"/>
            <a:ext cx="147320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DRAM Buffer</a:t>
            </a:r>
          </a:p>
        </p:txBody>
      </p:sp>
      <p:sp>
        <p:nvSpPr>
          <p:cNvPr id="112" name="Text Box 134" descr="90%"/>
          <p:cNvSpPr txBox="1">
            <a:spLocks noChangeArrowheads="1"/>
          </p:cNvSpPr>
          <p:nvPr/>
        </p:nvSpPr>
        <p:spPr bwMode="auto">
          <a:xfrm>
            <a:off x="3808413" y="5824538"/>
            <a:ext cx="1776412" cy="307975"/>
          </a:xfrm>
          <a:prstGeom prst="rect">
            <a:avLst/>
          </a:prstGeom>
          <a:noFill/>
          <a:ln w="12700">
            <a:noFill/>
            <a:miter lim="800000"/>
            <a:headEnd/>
            <a:tailEnd/>
          </a:ln>
          <a:effectLst/>
        </p:spPr>
        <p:txBody>
          <a:bodyPr wrap="none" lIns="64008" tIns="32004" rIns="64008" bIns="32004">
            <a:spAutoFit/>
          </a:bodyPr>
          <a:lstStyle/>
          <a:p>
            <a:pPr>
              <a:defRPr/>
            </a:pPr>
            <a:r>
              <a:rPr lang="en-US" sz="1600" kern="0">
                <a:solidFill>
                  <a:sysClr val="windowText" lastClr="000000"/>
                </a:solidFill>
                <a:latin typeface="Arial" pitchFamily="-107" charset="0"/>
                <a:ea typeface="Arial" pitchFamily="-107" charset="0"/>
                <a:cs typeface="Arial" pitchFamily="-107" charset="0"/>
              </a:rPr>
              <a:t>PCM Write Queue</a:t>
            </a:r>
          </a:p>
        </p:txBody>
      </p:sp>
      <p:sp>
        <p:nvSpPr>
          <p:cNvPr id="113" name="Text Box 135" descr="90%"/>
          <p:cNvSpPr txBox="1">
            <a:spLocks noChangeArrowheads="1"/>
          </p:cNvSpPr>
          <p:nvPr/>
        </p:nvSpPr>
        <p:spPr bwMode="auto">
          <a:xfrm>
            <a:off x="1803400" y="5176838"/>
            <a:ext cx="1416050" cy="338137"/>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T=Tag-Store</a:t>
            </a:r>
          </a:p>
        </p:txBody>
      </p:sp>
      <p:pic>
        <p:nvPicPr>
          <p:cNvPr id="58387" name="Picture 137"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4024313"/>
            <a:ext cx="890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 Box 138" descr="90%"/>
          <p:cNvSpPr txBox="1">
            <a:spLocks noChangeArrowheads="1"/>
          </p:cNvSpPr>
          <p:nvPr/>
        </p:nvSpPr>
        <p:spPr bwMode="auto">
          <a:xfrm>
            <a:off x="215900" y="3625850"/>
            <a:ext cx="1155700" cy="338138"/>
          </a:xfrm>
          <a:prstGeom prst="rect">
            <a:avLst/>
          </a:prstGeom>
          <a:noFill/>
          <a:ln w="12700">
            <a:noFill/>
            <a:miter lim="800000"/>
            <a:headEnd/>
            <a:tailEnd/>
          </a:ln>
          <a:effectLst/>
        </p:spPr>
        <p:txBody>
          <a:bodyPr wrap="none" lIns="64008" tIns="32004" rIns="64008" bIns="32004">
            <a:spAutoFit/>
          </a:bodyPr>
          <a:lstStyle/>
          <a:p>
            <a:pPr>
              <a:defRPr/>
            </a:pPr>
            <a:r>
              <a:rPr lang="en-US" kern="0">
                <a:solidFill>
                  <a:sysClr val="windowText" lastClr="000000"/>
                </a:solidFill>
                <a:latin typeface="Arial" pitchFamily="-107" charset="0"/>
                <a:ea typeface="Arial" pitchFamily="-107" charset="0"/>
                <a:cs typeface="Arial" pitchFamily="-107" charset="0"/>
              </a:rPr>
              <a:t>Processor</a:t>
            </a:r>
          </a:p>
        </p:txBody>
      </p:sp>
      <p:sp>
        <p:nvSpPr>
          <p:cNvPr id="116" name="Line 142"/>
          <p:cNvSpPr>
            <a:spLocks noChangeShapeType="1"/>
          </p:cNvSpPr>
          <p:nvPr/>
        </p:nvSpPr>
        <p:spPr bwMode="auto">
          <a:xfrm flipH="1">
            <a:off x="6880225" y="4492625"/>
            <a:ext cx="1295400"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7" name="Line 143"/>
          <p:cNvSpPr>
            <a:spLocks noChangeShapeType="1"/>
          </p:cNvSpPr>
          <p:nvPr/>
        </p:nvSpPr>
        <p:spPr bwMode="auto">
          <a:xfrm flipH="1">
            <a:off x="1190625" y="4456113"/>
            <a:ext cx="1296988" cy="0"/>
          </a:xfrm>
          <a:prstGeom prst="line">
            <a:avLst/>
          </a:prstGeom>
          <a:noFill/>
          <a:ln w="28575">
            <a:solidFill>
              <a:srgbClr val="0000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18" name="Text Box 144" descr="90%"/>
          <p:cNvSpPr txBox="1">
            <a:spLocks noChangeArrowheads="1"/>
          </p:cNvSpPr>
          <p:nvPr/>
        </p:nvSpPr>
        <p:spPr bwMode="auto">
          <a:xfrm>
            <a:off x="8210550" y="4024313"/>
            <a:ext cx="685800" cy="887412"/>
          </a:xfrm>
          <a:prstGeom prst="rect">
            <a:avLst/>
          </a:prstGeom>
          <a:noFill/>
          <a:ln w="12700">
            <a:noFill/>
            <a:miter lim="800000"/>
            <a:headEnd/>
            <a:tailEnd/>
          </a:ln>
          <a:effectLst/>
        </p:spPr>
        <p:txBody>
          <a:bodyPr wrap="none" lIns="64008" tIns="32004" rIns="64008" bIns="32004">
            <a:spAutoFit/>
          </a:bodyPr>
          <a:lstStyle/>
          <a:p>
            <a:pPr algn="ctr">
              <a:defRPr/>
            </a:pPr>
            <a:r>
              <a:rPr lang="en-US" kern="0">
                <a:solidFill>
                  <a:sysClr val="windowText" lastClr="000000"/>
                </a:solidFill>
                <a:latin typeface="Arial" pitchFamily="-107" charset="0"/>
                <a:ea typeface="Arial" pitchFamily="-107" charset="0"/>
                <a:cs typeface="Arial" pitchFamily="-107" charset="0"/>
              </a:rPr>
              <a:t>Flash</a:t>
            </a:r>
          </a:p>
          <a:p>
            <a:pPr algn="ctr">
              <a:defRPr/>
            </a:pPr>
            <a:r>
              <a:rPr lang="en-US" kern="0">
                <a:solidFill>
                  <a:sysClr val="windowText" lastClr="000000"/>
                </a:solidFill>
                <a:latin typeface="Arial" pitchFamily="-107" charset="0"/>
                <a:ea typeface="Arial" pitchFamily="-107" charset="0"/>
                <a:cs typeface="Arial" pitchFamily="-107" charset="0"/>
              </a:rPr>
              <a:t>Or</a:t>
            </a:r>
          </a:p>
          <a:p>
            <a:pPr algn="ctr">
              <a:defRPr/>
            </a:pPr>
            <a:r>
              <a:rPr lang="en-US" kern="0">
                <a:solidFill>
                  <a:sysClr val="windowText" lastClr="000000"/>
                </a:solidFill>
                <a:latin typeface="Arial" pitchFamily="-107" charset="0"/>
                <a:ea typeface="Arial" pitchFamily="-107" charset="0"/>
                <a:cs typeface="Arial" pitchFamily="-107" charset="0"/>
              </a:rPr>
              <a:t>HDD</a:t>
            </a:r>
          </a:p>
        </p:txBody>
      </p:sp>
      <p:sp>
        <p:nvSpPr>
          <p:cNvPr id="119" name="Oval 146"/>
          <p:cNvSpPr>
            <a:spLocks noChangeArrowheads="1"/>
          </p:cNvSpPr>
          <p:nvPr/>
        </p:nvSpPr>
        <p:spPr bwMode="auto">
          <a:xfrm>
            <a:off x="8212138" y="395287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0" name="Oval 147"/>
          <p:cNvSpPr>
            <a:spLocks noChangeArrowheads="1"/>
          </p:cNvSpPr>
          <p:nvPr/>
        </p:nvSpPr>
        <p:spPr bwMode="auto">
          <a:xfrm>
            <a:off x="8212138" y="4924425"/>
            <a:ext cx="720725" cy="107950"/>
          </a:xfrm>
          <a:prstGeom prst="ellipse">
            <a:avLst/>
          </a:prstGeom>
          <a:solidFill>
            <a:srgbClr val="FF0000"/>
          </a:solidFill>
          <a:ln w="1270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1" name="Line 148"/>
          <p:cNvSpPr>
            <a:spLocks noChangeShapeType="1"/>
          </p:cNvSpPr>
          <p:nvPr/>
        </p:nvSpPr>
        <p:spPr bwMode="auto">
          <a:xfrm>
            <a:off x="8212138" y="4024313"/>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22" name="Line 149"/>
          <p:cNvSpPr>
            <a:spLocks noChangeShapeType="1"/>
          </p:cNvSpPr>
          <p:nvPr/>
        </p:nvSpPr>
        <p:spPr bwMode="auto">
          <a:xfrm>
            <a:off x="8940800" y="3997325"/>
            <a:ext cx="0" cy="971550"/>
          </a:xfrm>
          <a:prstGeom prst="line">
            <a:avLst/>
          </a:prstGeom>
          <a:noFill/>
          <a:ln w="19050">
            <a:solidFill>
              <a:srgbClr val="000000"/>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1203219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Garamond" charset="0"/>
                <a:ea typeface="ＭＳ Ｐゴシック" charset="0"/>
                <a:cs typeface="ＭＳ Ｐゴシック" charset="0"/>
              </a:rPr>
              <a:t>Write Filtering Techniques</a:t>
            </a:r>
          </a:p>
        </p:txBody>
      </p:sp>
      <p:sp>
        <p:nvSpPr>
          <p:cNvPr id="59395" name="Content Placeholder 2"/>
          <p:cNvSpPr>
            <a:spLocks noGrp="1"/>
          </p:cNvSpPr>
          <p:nvPr>
            <p:ph idx="1"/>
          </p:nvPr>
        </p:nvSpPr>
        <p:spPr>
          <a:xfrm>
            <a:off x="228600" y="996950"/>
            <a:ext cx="8915400" cy="5194300"/>
          </a:xfrm>
        </p:spPr>
        <p:txBody>
          <a:bodyPr/>
          <a:lstStyle/>
          <a:p>
            <a:r>
              <a:rPr lang="en-US" sz="2200">
                <a:latin typeface="Tahoma" charset="0"/>
                <a:ea typeface="ＭＳ Ｐゴシック" charset="0"/>
                <a:cs typeface="ＭＳ Ｐゴシック" charset="0"/>
              </a:rPr>
              <a:t>Lazy Write: Pages from disk installed only in DRAM, not PCM</a:t>
            </a:r>
          </a:p>
          <a:p>
            <a:r>
              <a:rPr lang="en-US" sz="2200">
                <a:latin typeface="Tahoma" charset="0"/>
                <a:ea typeface="ＭＳ Ｐゴシック" charset="0"/>
                <a:cs typeface="ＭＳ Ｐゴシック" charset="0"/>
              </a:rPr>
              <a:t>Partial Writes:  Only dirty lines from DRAM page written back</a:t>
            </a:r>
          </a:p>
          <a:p>
            <a:r>
              <a:rPr lang="en-US" sz="2200">
                <a:latin typeface="Tahoma" charset="0"/>
                <a:ea typeface="ＭＳ Ｐゴシック" charset="0"/>
                <a:cs typeface="ＭＳ Ｐゴシック" charset="0"/>
              </a:rPr>
              <a:t>Page Bypass: Discard pages with poor reuse on DRAM eviction</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rPr>
              <a:t>Qureshi et al., </a:t>
            </a:r>
            <a:r>
              <a:rPr lang="ja-JP" altLang="en-US" sz="2200">
                <a:latin typeface="Tahoma" charset="0"/>
                <a:ea typeface="ＭＳ Ｐゴシック" charset="0"/>
                <a:cs typeface="ＭＳ Ｐゴシック" charset="0"/>
              </a:rPr>
              <a:t>“</a:t>
            </a:r>
            <a:r>
              <a:rPr lang="en-US" sz="2200">
                <a:solidFill>
                  <a:srgbClr val="0000FF"/>
                </a:solidFill>
                <a:latin typeface="Tahoma" charset="0"/>
                <a:ea typeface="ＭＳ Ｐゴシック" charset="0"/>
                <a:cs typeface="ＭＳ Ｐゴシック" charset="0"/>
              </a:rPr>
              <a:t>Scalable high performance main memory system using phase-change memory technology</a:t>
            </a:r>
            <a:r>
              <a:rPr lang="en-US" sz="2200">
                <a:latin typeface="Tahoma" charset="0"/>
                <a:ea typeface="ＭＳ Ｐゴシック" charset="0"/>
                <a:cs typeface="ＭＳ Ｐゴシック" charset="0"/>
              </a:rPr>
              <a:t>,</a:t>
            </a:r>
            <a:r>
              <a:rPr lang="ja-JP" altLang="en-US" sz="2200">
                <a:latin typeface="Tahoma" charset="0"/>
                <a:ea typeface="ＭＳ Ｐゴシック" charset="0"/>
                <a:cs typeface="ＭＳ Ｐゴシック" charset="0"/>
              </a:rPr>
              <a:t>”</a:t>
            </a:r>
            <a:r>
              <a:rPr lang="en-US" sz="2200">
                <a:latin typeface="Tahoma" charset="0"/>
                <a:ea typeface="ＭＳ Ｐゴシック" charset="0"/>
                <a:cs typeface="ＭＳ Ｐゴシック" charset="0"/>
              </a:rPr>
              <a:t> ISCA 2009. </a:t>
            </a:r>
          </a:p>
          <a:p>
            <a:endParaRPr lang="en-US">
              <a:latin typeface="Tahoma" charset="0"/>
              <a:ea typeface="ＭＳ Ｐゴシック" charset="0"/>
              <a:cs typeface="ＭＳ Ｐゴシック" charset="0"/>
            </a:endParaRPr>
          </a:p>
        </p:txBody>
      </p:sp>
      <p:sp>
        <p:nvSpPr>
          <p:cNvPr id="5939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9580A7-D427-B743-9427-1D94BAC955C2}" type="slidenum">
              <a:rPr lang="en-US" sz="1600">
                <a:solidFill>
                  <a:srgbClr val="000000"/>
                </a:solidFill>
                <a:latin typeface="Garamond" charset="0"/>
              </a:rPr>
              <a:pPr eaLnBrk="1" hangingPunct="1"/>
              <a:t>55</a:t>
            </a:fld>
            <a:endParaRPr lang="en-US" sz="1600">
              <a:solidFill>
                <a:srgbClr val="000000"/>
              </a:solidFill>
              <a:latin typeface="Garamond" charset="0"/>
            </a:endParaRPr>
          </a:p>
        </p:txBody>
      </p:sp>
      <p:pic>
        <p:nvPicPr>
          <p:cNvPr id="59397" name="Picture 73"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3792538"/>
            <a:ext cx="6667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74" descr="90%"/>
          <p:cNvSpPr txBox="1">
            <a:spLocks noChangeArrowheads="1"/>
          </p:cNvSpPr>
          <p:nvPr/>
        </p:nvSpPr>
        <p:spPr bwMode="auto">
          <a:xfrm>
            <a:off x="792163" y="3395663"/>
            <a:ext cx="1155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Processor</a:t>
            </a:r>
          </a:p>
        </p:txBody>
      </p:sp>
      <p:sp>
        <p:nvSpPr>
          <p:cNvPr id="59399" name="Rectangle 2"/>
          <p:cNvSpPr>
            <a:spLocks noChangeArrowheads="1"/>
          </p:cNvSpPr>
          <p:nvPr/>
        </p:nvSpPr>
        <p:spPr bwMode="auto">
          <a:xfrm>
            <a:off x="2447925" y="2679700"/>
            <a:ext cx="4087813" cy="2882900"/>
          </a:xfrm>
          <a:prstGeom prst="rect">
            <a:avLst/>
          </a:prstGeom>
          <a:solidFill>
            <a:srgbClr val="DDDDDD"/>
          </a:solidFill>
          <a:ln w="12700">
            <a:solidFill>
              <a:schemeClr val="bg2"/>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0" name="Rectangle 3"/>
          <p:cNvSpPr>
            <a:spLocks noChangeArrowheads="1"/>
          </p:cNvSpPr>
          <p:nvPr/>
        </p:nvSpPr>
        <p:spPr bwMode="auto">
          <a:xfrm>
            <a:off x="5135563" y="2970213"/>
            <a:ext cx="723900" cy="2349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nvGrpSpPr>
          <p:cNvPr id="59401" name="Group 6"/>
          <p:cNvGrpSpPr>
            <a:grpSpLocks/>
          </p:cNvGrpSpPr>
          <p:nvPr/>
        </p:nvGrpSpPr>
        <p:grpSpPr bwMode="auto">
          <a:xfrm>
            <a:off x="5202238" y="3051175"/>
            <a:ext cx="574675" cy="2160588"/>
            <a:chOff x="4581" y="1480"/>
            <a:chExt cx="567" cy="1814"/>
          </a:xfrm>
        </p:grpSpPr>
        <p:grpSp>
          <p:nvGrpSpPr>
            <p:cNvPr id="59435" name="Group 7"/>
            <p:cNvGrpSpPr>
              <a:grpSpLocks/>
            </p:cNvGrpSpPr>
            <p:nvPr/>
          </p:nvGrpSpPr>
          <p:grpSpPr bwMode="auto">
            <a:xfrm>
              <a:off x="4581" y="1593"/>
              <a:ext cx="567" cy="567"/>
              <a:chOff x="4581" y="1593"/>
              <a:chExt cx="567" cy="567"/>
            </a:xfrm>
          </p:grpSpPr>
          <p:sp>
            <p:nvSpPr>
              <p:cNvPr id="59449" name="Rectangle 8"/>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0" name="Rectangle 9"/>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1" name="Rectangle 10"/>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2" name="Rectangle 11"/>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53" name="Rectangle 12"/>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6" name="Group 13"/>
            <p:cNvGrpSpPr>
              <a:grpSpLocks/>
            </p:cNvGrpSpPr>
            <p:nvPr/>
          </p:nvGrpSpPr>
          <p:grpSpPr bwMode="auto">
            <a:xfrm>
              <a:off x="4581" y="2160"/>
              <a:ext cx="567" cy="567"/>
              <a:chOff x="4581" y="1593"/>
              <a:chExt cx="567" cy="567"/>
            </a:xfrm>
          </p:grpSpPr>
          <p:sp>
            <p:nvSpPr>
              <p:cNvPr id="59444" name="Rectangle 14"/>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5" name="Rectangle 15"/>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6" name="Rectangle 16"/>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7" name="Rectangle 17"/>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8" name="Rectangle 18"/>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37" name="Group 19"/>
            <p:cNvGrpSpPr>
              <a:grpSpLocks/>
            </p:cNvGrpSpPr>
            <p:nvPr/>
          </p:nvGrpSpPr>
          <p:grpSpPr bwMode="auto">
            <a:xfrm>
              <a:off x="4581" y="2727"/>
              <a:ext cx="567" cy="567"/>
              <a:chOff x="4581" y="1593"/>
              <a:chExt cx="567" cy="567"/>
            </a:xfrm>
          </p:grpSpPr>
          <p:sp>
            <p:nvSpPr>
              <p:cNvPr id="59439" name="Rectangle 20"/>
              <p:cNvSpPr>
                <a:spLocks noChangeArrowheads="1"/>
              </p:cNvSpPr>
              <p:nvPr/>
            </p:nvSpPr>
            <p:spPr bwMode="auto">
              <a:xfrm>
                <a:off x="4581" y="1593"/>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0" name="Rectangle 21"/>
              <p:cNvSpPr>
                <a:spLocks noChangeArrowheads="1"/>
              </p:cNvSpPr>
              <p:nvPr/>
            </p:nvSpPr>
            <p:spPr bwMode="auto">
              <a:xfrm>
                <a:off x="4581" y="1706"/>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1" name="Rectangle 22"/>
              <p:cNvSpPr>
                <a:spLocks noChangeArrowheads="1"/>
              </p:cNvSpPr>
              <p:nvPr/>
            </p:nvSpPr>
            <p:spPr bwMode="auto">
              <a:xfrm>
                <a:off x="4581" y="182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2" name="Rectangle 23"/>
              <p:cNvSpPr>
                <a:spLocks noChangeArrowheads="1"/>
              </p:cNvSpPr>
              <p:nvPr/>
            </p:nvSpPr>
            <p:spPr bwMode="auto">
              <a:xfrm>
                <a:off x="4581" y="1934"/>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43" name="Rectangle 24"/>
              <p:cNvSpPr>
                <a:spLocks noChangeArrowheads="1"/>
              </p:cNvSpPr>
              <p:nvPr/>
            </p:nvSpPr>
            <p:spPr bwMode="auto">
              <a:xfrm>
                <a:off x="4581" y="2047"/>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38" name="Rectangle 25"/>
            <p:cNvSpPr>
              <a:spLocks noChangeArrowheads="1"/>
            </p:cNvSpPr>
            <p:nvPr/>
          </p:nvSpPr>
          <p:spPr bwMode="auto">
            <a:xfrm>
              <a:off x="4581" y="1480"/>
              <a:ext cx="567" cy="113"/>
            </a:xfrm>
            <a:prstGeom prst="rect">
              <a:avLst/>
            </a:prstGeom>
            <a:solidFill>
              <a:srgbClr val="99CC00"/>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grpSp>
      <p:sp>
        <p:nvSpPr>
          <p:cNvPr id="59402" name="Text Box 46" descr="90%"/>
          <p:cNvSpPr txBox="1">
            <a:spLocks noChangeArrowheads="1"/>
          </p:cNvSpPr>
          <p:nvPr/>
        </p:nvSpPr>
        <p:spPr bwMode="auto">
          <a:xfrm>
            <a:off x="4392613" y="2646363"/>
            <a:ext cx="208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PCM Main Memory</a:t>
            </a:r>
          </a:p>
        </p:txBody>
      </p:sp>
      <p:grpSp>
        <p:nvGrpSpPr>
          <p:cNvPr id="59403" name="Group 47"/>
          <p:cNvGrpSpPr>
            <a:grpSpLocks/>
          </p:cNvGrpSpPr>
          <p:nvPr/>
        </p:nvGrpSpPr>
        <p:grpSpPr bwMode="auto">
          <a:xfrm>
            <a:off x="3067050" y="3779838"/>
            <a:ext cx="1057275" cy="703262"/>
            <a:chOff x="1950" y="2205"/>
            <a:chExt cx="1043" cy="590"/>
          </a:xfrm>
        </p:grpSpPr>
        <p:grpSp>
          <p:nvGrpSpPr>
            <p:cNvPr id="59424" name="Group 48"/>
            <p:cNvGrpSpPr>
              <a:grpSpLocks/>
            </p:cNvGrpSpPr>
            <p:nvPr/>
          </p:nvGrpSpPr>
          <p:grpSpPr bwMode="auto">
            <a:xfrm>
              <a:off x="2313" y="2273"/>
              <a:ext cx="567" cy="454"/>
              <a:chOff x="2381" y="2341"/>
              <a:chExt cx="567" cy="454"/>
            </a:xfrm>
          </p:grpSpPr>
          <p:sp>
            <p:nvSpPr>
              <p:cNvPr id="59431" name="Rectangle 49"/>
              <p:cNvSpPr>
                <a:spLocks noChangeArrowheads="1"/>
              </p:cNvSpPr>
              <p:nvPr/>
            </p:nvSpPr>
            <p:spPr bwMode="auto">
              <a:xfrm>
                <a:off x="2381" y="2341"/>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DATA</a:t>
                </a:r>
              </a:p>
            </p:txBody>
          </p:sp>
          <p:sp>
            <p:nvSpPr>
              <p:cNvPr id="59432" name="Rectangle 50"/>
              <p:cNvSpPr>
                <a:spLocks noChangeArrowheads="1"/>
              </p:cNvSpPr>
              <p:nvPr/>
            </p:nvSpPr>
            <p:spPr bwMode="auto">
              <a:xfrm>
                <a:off x="2381" y="2454"/>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3" name="Rectangle 51"/>
              <p:cNvSpPr>
                <a:spLocks noChangeArrowheads="1"/>
              </p:cNvSpPr>
              <p:nvPr/>
            </p:nvSpPr>
            <p:spPr bwMode="auto">
              <a:xfrm>
                <a:off x="2381" y="2568"/>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4" name="Rectangle 52"/>
              <p:cNvSpPr>
                <a:spLocks noChangeArrowheads="1"/>
              </p:cNvSpPr>
              <p:nvPr/>
            </p:nvSpPr>
            <p:spPr bwMode="auto">
              <a:xfrm>
                <a:off x="2381" y="2682"/>
                <a:ext cx="567" cy="113"/>
              </a:xfrm>
              <a:prstGeom prst="rect">
                <a:avLst/>
              </a:prstGeom>
              <a:solidFill>
                <a:srgbClr val="FF99CC"/>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25" name="Group 53"/>
            <p:cNvGrpSpPr>
              <a:grpSpLocks/>
            </p:cNvGrpSpPr>
            <p:nvPr/>
          </p:nvGrpSpPr>
          <p:grpSpPr bwMode="auto">
            <a:xfrm>
              <a:off x="2064" y="2273"/>
              <a:ext cx="136" cy="454"/>
              <a:chOff x="2381" y="2341"/>
              <a:chExt cx="567" cy="454"/>
            </a:xfrm>
          </p:grpSpPr>
          <p:sp>
            <p:nvSpPr>
              <p:cNvPr id="59427" name="Rectangle 54"/>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algn="ctr" fontAlgn="base">
                  <a:spcBef>
                    <a:spcPct val="0"/>
                  </a:spcBef>
                  <a:spcAft>
                    <a:spcPct val="0"/>
                  </a:spcAft>
                </a:pPr>
                <a:r>
                  <a:rPr lang="en-US" sz="1400" smtClean="0">
                    <a:solidFill>
                      <a:srgbClr val="000000"/>
                    </a:solidFill>
                    <a:latin typeface="Arial" charset="0"/>
                    <a:ea typeface="ＭＳ Ｐゴシック" charset="0"/>
                    <a:cs typeface="Arial" charset="0"/>
                  </a:rPr>
                  <a:t>T</a:t>
                </a:r>
              </a:p>
            </p:txBody>
          </p:sp>
          <p:sp>
            <p:nvSpPr>
              <p:cNvPr id="59428" name="Rectangle 55"/>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9" name="Rectangle 56"/>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30" name="Rectangle 57"/>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26" name="Rectangle 58"/>
            <p:cNvSpPr>
              <a:spLocks noChangeArrowheads="1"/>
            </p:cNvSpPr>
            <p:nvPr/>
          </p:nvSpPr>
          <p:spPr bwMode="auto">
            <a:xfrm>
              <a:off x="1950" y="2205"/>
              <a:ext cx="1043" cy="59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grpSp>
        <p:nvGrpSpPr>
          <p:cNvPr id="59404" name="Group 59"/>
          <p:cNvGrpSpPr>
            <a:grpSpLocks/>
          </p:cNvGrpSpPr>
          <p:nvPr/>
        </p:nvGrpSpPr>
        <p:grpSpPr bwMode="auto">
          <a:xfrm>
            <a:off x="4216400" y="4724400"/>
            <a:ext cx="504825" cy="377825"/>
            <a:chOff x="3424" y="2885"/>
            <a:chExt cx="499" cy="318"/>
          </a:xfrm>
        </p:grpSpPr>
        <p:grpSp>
          <p:nvGrpSpPr>
            <p:cNvPr id="59418" name="Group 60"/>
            <p:cNvGrpSpPr>
              <a:grpSpLocks/>
            </p:cNvGrpSpPr>
            <p:nvPr/>
          </p:nvGrpSpPr>
          <p:grpSpPr bwMode="auto">
            <a:xfrm rot="5400000">
              <a:off x="3540" y="2820"/>
              <a:ext cx="272" cy="454"/>
              <a:chOff x="2381" y="2341"/>
              <a:chExt cx="567" cy="454"/>
            </a:xfrm>
          </p:grpSpPr>
          <p:sp>
            <p:nvSpPr>
              <p:cNvPr id="59420" name="Rectangle 61"/>
              <p:cNvSpPr>
                <a:spLocks noChangeArrowheads="1"/>
              </p:cNvSpPr>
              <p:nvPr/>
            </p:nvSpPr>
            <p:spPr bwMode="auto">
              <a:xfrm>
                <a:off x="2381" y="2341"/>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1" name="Rectangle 62"/>
              <p:cNvSpPr>
                <a:spLocks noChangeArrowheads="1"/>
              </p:cNvSpPr>
              <p:nvPr/>
            </p:nvSpPr>
            <p:spPr bwMode="auto">
              <a:xfrm>
                <a:off x="2381" y="2454"/>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2" name="Rectangle 63"/>
              <p:cNvSpPr>
                <a:spLocks noChangeArrowheads="1"/>
              </p:cNvSpPr>
              <p:nvPr/>
            </p:nvSpPr>
            <p:spPr bwMode="auto">
              <a:xfrm>
                <a:off x="2381" y="2568"/>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23" name="Rectangle 64"/>
              <p:cNvSpPr>
                <a:spLocks noChangeArrowheads="1"/>
              </p:cNvSpPr>
              <p:nvPr/>
            </p:nvSpPr>
            <p:spPr bwMode="auto">
              <a:xfrm>
                <a:off x="2381" y="2682"/>
                <a:ext cx="567" cy="113"/>
              </a:xfrm>
              <a:prstGeom prst="rect">
                <a:avLst/>
              </a:prstGeom>
              <a:solidFill>
                <a:srgbClr val="CC99FF"/>
              </a:solidFill>
              <a:ln w="12700">
                <a:solidFill>
                  <a:schemeClr val="tx1"/>
                </a:solidFill>
                <a:miter lim="800000"/>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9" name="Rectangle 65"/>
            <p:cNvSpPr>
              <a:spLocks noChangeArrowheads="1"/>
            </p:cNvSpPr>
            <p:nvPr/>
          </p:nvSpPr>
          <p:spPr bwMode="auto">
            <a:xfrm>
              <a:off x="3424" y="2885"/>
              <a:ext cx="499" cy="31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05" name="Line 66"/>
          <p:cNvSpPr>
            <a:spLocks noChangeShapeType="1"/>
          </p:cNvSpPr>
          <p:nvPr/>
        </p:nvSpPr>
        <p:spPr bwMode="auto">
          <a:xfrm flipH="1">
            <a:off x="4146550" y="4130675"/>
            <a:ext cx="98901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6" name="Line 67"/>
          <p:cNvSpPr>
            <a:spLocks noChangeShapeType="1"/>
          </p:cNvSpPr>
          <p:nvPr/>
        </p:nvSpPr>
        <p:spPr bwMode="auto">
          <a:xfrm>
            <a:off x="3597275" y="4483100"/>
            <a:ext cx="0" cy="4302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7" name="Line 68"/>
          <p:cNvSpPr>
            <a:spLocks noChangeShapeType="1"/>
          </p:cNvSpPr>
          <p:nvPr/>
        </p:nvSpPr>
        <p:spPr bwMode="auto">
          <a:xfrm>
            <a:off x="3597275" y="4914900"/>
            <a:ext cx="6191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8" name="Line 69"/>
          <p:cNvSpPr>
            <a:spLocks noChangeShapeType="1"/>
          </p:cNvSpPr>
          <p:nvPr/>
        </p:nvSpPr>
        <p:spPr bwMode="auto">
          <a:xfrm>
            <a:off x="4721225" y="4914900"/>
            <a:ext cx="3889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09" name="Text Box 70" descr="90%"/>
          <p:cNvSpPr txBox="1">
            <a:spLocks noChangeArrowheads="1"/>
          </p:cNvSpPr>
          <p:nvPr/>
        </p:nvSpPr>
        <p:spPr bwMode="auto">
          <a:xfrm>
            <a:off x="3000375" y="3408363"/>
            <a:ext cx="147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1800" smtClean="0">
                <a:solidFill>
                  <a:srgbClr val="000000"/>
                </a:solidFill>
              </a:rPr>
              <a:t>DRAM Buffer</a:t>
            </a:r>
          </a:p>
        </p:txBody>
      </p:sp>
      <p:grpSp>
        <p:nvGrpSpPr>
          <p:cNvPr id="59410" name="Group 87"/>
          <p:cNvGrpSpPr>
            <a:grpSpLocks/>
          </p:cNvGrpSpPr>
          <p:nvPr/>
        </p:nvGrpSpPr>
        <p:grpSpPr bwMode="auto">
          <a:xfrm>
            <a:off x="7164388" y="3705225"/>
            <a:ext cx="569912" cy="879475"/>
            <a:chOff x="4587" y="1470"/>
            <a:chExt cx="359" cy="554"/>
          </a:xfrm>
        </p:grpSpPr>
        <p:sp>
          <p:nvSpPr>
            <p:cNvPr id="59413" name="Text Box 77" descr="90%"/>
            <p:cNvSpPr txBox="1">
              <a:spLocks noChangeArrowheads="1"/>
            </p:cNvSpPr>
            <p:nvPr/>
          </p:nvSpPr>
          <p:spPr bwMode="auto">
            <a:xfrm>
              <a:off x="4587" y="1539"/>
              <a:ext cx="35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400" smtClean="0">
                  <a:solidFill>
                    <a:srgbClr val="000000"/>
                  </a:solidFill>
                </a:rPr>
                <a:t>Flash</a:t>
              </a:r>
            </a:p>
            <a:p>
              <a:pPr algn="ctr" eaLnBrk="1" fontAlgn="base" hangingPunct="1">
                <a:spcBef>
                  <a:spcPct val="0"/>
                </a:spcBef>
                <a:spcAft>
                  <a:spcPct val="0"/>
                </a:spcAft>
              </a:pPr>
              <a:r>
                <a:rPr lang="en-US" sz="1400" smtClean="0">
                  <a:solidFill>
                    <a:srgbClr val="000000"/>
                  </a:solidFill>
                </a:rPr>
                <a:t>Or</a:t>
              </a:r>
            </a:p>
            <a:p>
              <a:pPr algn="ctr" eaLnBrk="1" fontAlgn="base" hangingPunct="1">
                <a:spcBef>
                  <a:spcPct val="0"/>
                </a:spcBef>
                <a:spcAft>
                  <a:spcPct val="0"/>
                </a:spcAft>
              </a:pPr>
              <a:r>
                <a:rPr lang="en-US" sz="1400" smtClean="0">
                  <a:solidFill>
                    <a:srgbClr val="000000"/>
                  </a:solidFill>
                </a:rPr>
                <a:t>HDD</a:t>
              </a:r>
            </a:p>
          </p:txBody>
        </p:sp>
        <p:sp>
          <p:nvSpPr>
            <p:cNvPr id="59414" name="Oval 78"/>
            <p:cNvSpPr>
              <a:spLocks noChangeArrowheads="1"/>
            </p:cNvSpPr>
            <p:nvPr/>
          </p:nvSpPr>
          <p:spPr bwMode="auto">
            <a:xfrm>
              <a:off x="4603" y="1470"/>
              <a:ext cx="340" cy="56"/>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5" name="Oval 79"/>
            <p:cNvSpPr>
              <a:spLocks noChangeArrowheads="1"/>
            </p:cNvSpPr>
            <p:nvPr/>
          </p:nvSpPr>
          <p:spPr bwMode="auto">
            <a:xfrm>
              <a:off x="4603" y="1969"/>
              <a:ext cx="340" cy="55"/>
            </a:xfrm>
            <a:prstGeom prst="ellipse">
              <a:avLst/>
            </a:prstGeom>
            <a:solidFill>
              <a:srgbClr val="FF0000"/>
            </a:solidFill>
            <a:ln w="12700">
              <a:solidFill>
                <a:schemeClr val="tx1"/>
              </a:solidFill>
              <a:round/>
              <a:headEnd/>
              <a:tailEnd/>
            </a:ln>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6" name="Line 80"/>
            <p:cNvSpPr>
              <a:spLocks noChangeShapeType="1"/>
            </p:cNvSpPr>
            <p:nvPr/>
          </p:nvSpPr>
          <p:spPr bwMode="auto">
            <a:xfrm>
              <a:off x="4603" y="1507"/>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7" name="Line 81"/>
            <p:cNvSpPr>
              <a:spLocks noChangeShapeType="1"/>
            </p:cNvSpPr>
            <p:nvPr/>
          </p:nvSpPr>
          <p:spPr bwMode="auto">
            <a:xfrm>
              <a:off x="4946" y="1493"/>
              <a:ext cx="0" cy="49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9411" name="Line 76"/>
          <p:cNvSpPr>
            <a:spLocks noChangeShapeType="1"/>
          </p:cNvSpPr>
          <p:nvPr/>
        </p:nvSpPr>
        <p:spPr bwMode="auto">
          <a:xfrm flipH="1">
            <a:off x="1727200" y="4187825"/>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9412" name="Line 86"/>
          <p:cNvSpPr>
            <a:spLocks noChangeShapeType="1"/>
          </p:cNvSpPr>
          <p:nvPr/>
        </p:nvSpPr>
        <p:spPr bwMode="auto">
          <a:xfrm flipH="1">
            <a:off x="5867400" y="4151313"/>
            <a:ext cx="13017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64008" tIns="32004" rIns="64008" bIns="32004"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816198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a:t>
            </a:r>
          </a:p>
        </p:txBody>
      </p:sp>
      <p:sp>
        <p:nvSpPr>
          <p:cNvPr id="3" name="Content Placeholder 2"/>
          <p:cNvSpPr>
            <a:spLocks noGrp="1"/>
          </p:cNvSpPr>
          <p:nvPr>
            <p:ph idx="1"/>
          </p:nvPr>
        </p:nvSpPr>
        <p:spPr>
          <a:xfrm>
            <a:off x="228600" y="996950"/>
            <a:ext cx="8915400" cy="5194300"/>
          </a:xfrm>
        </p:spPr>
        <p:txBody>
          <a:bodyPr/>
          <a:lstStyle/>
          <a:p>
            <a:pPr marL="457200" indent="-457200"/>
            <a:r>
              <a:rPr lang="en-US" sz="2000">
                <a:latin typeface="Tahoma" charset="0"/>
                <a:ea typeface="ＭＳ Ｐゴシック" charset="0"/>
                <a:cs typeface="ＭＳ Ｐゴシック" charset="0"/>
              </a:rPr>
              <a:t>Simulation of 16-core system, 8GB DRAM main-memory at 320 cycles, HDD (2 ms) with Flash (32 us) with Flash hit-rate of 99%</a:t>
            </a:r>
          </a:p>
          <a:p>
            <a:pPr marL="457200" indent="-457200"/>
            <a:r>
              <a:rPr lang="en-US" sz="2000">
                <a:latin typeface="Tahoma" charset="0"/>
                <a:ea typeface="ＭＳ Ｐゴシック" charset="0"/>
                <a:cs typeface="ＭＳ Ｐゴシック" charset="0"/>
              </a:rPr>
              <a:t>Assumption: PCM 4x denser, 4x slower than DRAM </a:t>
            </a:r>
          </a:p>
          <a:p>
            <a:pPr marL="457200" indent="-457200"/>
            <a:r>
              <a:rPr lang="en-US" sz="2000">
                <a:latin typeface="Tahoma" charset="0"/>
                <a:ea typeface="ＭＳ Ｐゴシック" charset="0"/>
                <a:cs typeface="ＭＳ Ｐゴシック" charset="0"/>
              </a:rPr>
              <a:t>DRAM block size = PCM page size (4kB) </a:t>
            </a:r>
          </a:p>
          <a:p>
            <a:pPr marL="457200" indent="-457200"/>
            <a:endParaRPr lang="en-US">
              <a:latin typeface="Tahoma" charset="0"/>
              <a:ea typeface="ＭＳ Ｐゴシック" charset="0"/>
              <a:cs typeface="ＭＳ Ｐゴシック" charset="0"/>
            </a:endParaRPr>
          </a:p>
        </p:txBody>
      </p:sp>
      <p:sp>
        <p:nvSpPr>
          <p:cNvPr id="6042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9339435-2433-B244-8DF4-E77641DAF1E5}" type="slidenum">
              <a:rPr lang="en-US" sz="1600">
                <a:solidFill>
                  <a:srgbClr val="000000"/>
                </a:solidFill>
                <a:latin typeface="Garamond" charset="0"/>
              </a:rPr>
              <a:pPr eaLnBrk="1" hangingPunct="1"/>
              <a:t>56</a:t>
            </a:fld>
            <a:endParaRPr lang="en-US" sz="1600">
              <a:solidFill>
                <a:srgbClr val="000000"/>
              </a:solidFill>
              <a:latin typeface="Garamond" charset="0"/>
            </a:endParaRPr>
          </a:p>
        </p:txBody>
      </p:sp>
      <p:graphicFrame>
        <p:nvGraphicFramePr>
          <p:cNvPr id="60418" name="Object 2"/>
          <p:cNvGraphicFramePr>
            <a:graphicFrameLocks noChangeAspect="1"/>
          </p:cNvGraphicFramePr>
          <p:nvPr/>
        </p:nvGraphicFramePr>
        <p:xfrm>
          <a:off x="685800" y="2470150"/>
          <a:ext cx="7721600" cy="4083050"/>
        </p:xfrm>
        <a:graphic>
          <a:graphicData uri="http://schemas.openxmlformats.org/presentationml/2006/ole">
            <mc:AlternateContent xmlns:mc="http://schemas.openxmlformats.org/markup-compatibility/2006">
              <mc:Choice xmlns:v="urn:schemas-microsoft-com:vml" Requires="v">
                <p:oleObj spid="_x0000_s317460" name="Chart" r:id="rId5" imgW="11382375" imgH="6019800" progId="Excel.Chart.8">
                  <p:embed/>
                </p:oleObj>
              </mc:Choice>
              <mc:Fallback>
                <p:oleObj name="Chart" r:id="rId5" imgW="11382375" imgH="60198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470150"/>
                        <a:ext cx="7721600" cy="408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58244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r>
              <a:rPr lang="en-US">
                <a:latin typeface="Garamond" charset="0"/>
                <a:ea typeface="ＭＳ Ｐゴシック" charset="0"/>
                <a:cs typeface="ＭＳ Ｐゴシック" charset="0"/>
              </a:rPr>
              <a:t>Results: DRAM as PCM Cache (II)</a:t>
            </a:r>
          </a:p>
        </p:txBody>
      </p:sp>
      <p:sp>
        <p:nvSpPr>
          <p:cNvPr id="62468" name="Content Placeholder 2"/>
          <p:cNvSpPr>
            <a:spLocks noGrp="1"/>
          </p:cNvSpPr>
          <p:nvPr>
            <p:ph idx="1"/>
          </p:nvPr>
        </p:nvSpPr>
        <p:spPr>
          <a:xfrm>
            <a:off x="228600" y="996950"/>
            <a:ext cx="8915400" cy="5194300"/>
          </a:xfrm>
        </p:spPr>
        <p:txBody>
          <a:bodyPr/>
          <a:lstStyle/>
          <a:p>
            <a:r>
              <a:rPr lang="en-US">
                <a:latin typeface="Tahoma" charset="0"/>
                <a:ea typeface="ＭＳ Ｐゴシック" charset="0"/>
                <a:cs typeface="ＭＳ Ｐゴシック" charset="0"/>
              </a:rPr>
              <a:t>PCM-DRAM Hybrid </a:t>
            </a:r>
            <a:r>
              <a:rPr lang="en-US">
                <a:solidFill>
                  <a:srgbClr val="0000FF"/>
                </a:solidFill>
                <a:latin typeface="Tahoma" charset="0"/>
                <a:ea typeface="ＭＳ Ｐゴシック" charset="0"/>
                <a:cs typeface="ＭＳ Ｐゴシック" charset="0"/>
              </a:rPr>
              <a:t>performs similarly to similar-size DRAM</a:t>
            </a:r>
          </a:p>
          <a:p>
            <a:r>
              <a:rPr lang="en-US">
                <a:solidFill>
                  <a:srgbClr val="0000FF"/>
                </a:solidFill>
                <a:latin typeface="Tahoma" charset="0"/>
                <a:ea typeface="ＭＳ Ｐゴシック" charset="0"/>
                <a:cs typeface="ＭＳ Ｐゴシック" charset="0"/>
              </a:rPr>
              <a:t>Significant power and energy savings </a:t>
            </a:r>
            <a:r>
              <a:rPr lang="en-US">
                <a:latin typeface="Tahoma" charset="0"/>
                <a:ea typeface="ＭＳ Ｐゴシック" charset="0"/>
                <a:cs typeface="ＭＳ Ｐゴシック" charset="0"/>
              </a:rPr>
              <a:t>with PCM-DRAM Hybrid</a:t>
            </a:r>
          </a:p>
          <a:p>
            <a:r>
              <a:rPr lang="en-US">
                <a:solidFill>
                  <a:srgbClr val="0000FF"/>
                </a:solidFill>
                <a:latin typeface="Tahoma" charset="0"/>
                <a:ea typeface="ＭＳ Ｐゴシック" charset="0"/>
                <a:cs typeface="ＭＳ Ｐゴシック" charset="0"/>
              </a:rPr>
              <a:t>Average lifetime: 9.7 years (no guarantees)</a:t>
            </a:r>
          </a:p>
          <a:p>
            <a:endParaRPr lang="en-US">
              <a:latin typeface="Tahoma" charset="0"/>
              <a:ea typeface="ＭＳ Ｐゴシック" charset="0"/>
              <a:cs typeface="ＭＳ Ｐゴシック" charset="0"/>
            </a:endParaRPr>
          </a:p>
        </p:txBody>
      </p:sp>
      <p:sp>
        <p:nvSpPr>
          <p:cNvPr id="624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5FD6C16-E225-1C45-808C-4062CD10365A}" type="slidenum">
              <a:rPr lang="en-US" sz="1600">
                <a:solidFill>
                  <a:srgbClr val="000000"/>
                </a:solidFill>
                <a:latin typeface="Garamond" charset="0"/>
              </a:rPr>
              <a:pPr eaLnBrk="1" hangingPunct="1"/>
              <a:t>57</a:t>
            </a:fld>
            <a:endParaRPr lang="en-US" sz="1600">
              <a:solidFill>
                <a:srgbClr val="000000"/>
              </a:solidFill>
              <a:latin typeface="Garamond" charset="0"/>
            </a:endParaRPr>
          </a:p>
        </p:txBody>
      </p:sp>
      <p:graphicFrame>
        <p:nvGraphicFramePr>
          <p:cNvPr id="62466" name="Object 2"/>
          <p:cNvGraphicFramePr>
            <a:graphicFrameLocks noChangeAspect="1"/>
          </p:cNvGraphicFramePr>
          <p:nvPr/>
        </p:nvGraphicFramePr>
        <p:xfrm>
          <a:off x="1295400" y="2286000"/>
          <a:ext cx="6948488" cy="4184650"/>
        </p:xfrm>
        <a:graphic>
          <a:graphicData uri="http://schemas.openxmlformats.org/presentationml/2006/ole">
            <mc:AlternateContent xmlns:mc="http://schemas.openxmlformats.org/markup-compatibility/2006">
              <mc:Choice xmlns:v="urn:schemas-microsoft-com:vml" Requires="v">
                <p:oleObj spid="_x0000_s319508" name="Chart" r:id="rId4" imgW="11687175" imgH="7038975" progId="Excel.Chart.8">
                  <p:embed/>
                </p:oleObj>
              </mc:Choice>
              <mc:Fallback>
                <p:oleObj name="Chart" r:id="rId4" imgW="11687175" imgH="70389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0"/>
                        <a:ext cx="6948488" cy="418465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42452111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FF"/>
                </a:solidFill>
                <a:latin typeface="Tahoma" charset="0"/>
                <a:ea typeface="ＭＳ Ｐゴシック" charset="0"/>
                <a:cs typeface="ＭＳ Ｐゴシック" charset="0"/>
              </a:rPr>
              <a:t>Row-Locality Aware Data Placement</a:t>
            </a:r>
          </a:p>
          <a:p>
            <a:pPr lvl="2" eaLnBrk="1" hangingPunct="1"/>
            <a:r>
              <a:rPr lang="en-US" dirty="0" smtClean="0">
                <a:latin typeface="Tahoma" charset="0"/>
                <a:ea typeface="ＭＳ Ｐゴシック" charset="0"/>
                <a:cs typeface="ＭＳ Ｐゴシック" charset="0"/>
              </a:rPr>
              <a:t>Efficient DRAM (or Technology X) Caches</a:t>
            </a:r>
            <a:endParaRPr lang="en-US" dirty="0">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58</a:t>
            </a:fld>
            <a:endParaRPr lang="en-US" sz="1600">
              <a:solidFill>
                <a:srgbClr val="000000"/>
              </a:solidFill>
              <a:latin typeface="Garamond" charset="0"/>
            </a:endParaRPr>
          </a:p>
        </p:txBody>
      </p:sp>
    </p:spTree>
    <p:extLst>
      <p:ext uri="{BB962C8B-B14F-4D97-AF65-F5344CB8AC3E}">
        <p14:creationId xmlns:p14="http://schemas.microsoft.com/office/powerpoint/2010/main" val="1468376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3030916785"/>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6</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a:t>
            </a:r>
            <a:endParaRPr lang="en-US" dirty="0"/>
          </a:p>
        </p:txBody>
      </p:sp>
      <p:sp>
        <p:nvSpPr>
          <p:cNvPr id="3" name="Content Placeholder 2"/>
          <p:cNvSpPr>
            <a:spLocks noGrp="1"/>
          </p:cNvSpPr>
          <p:nvPr>
            <p:ph idx="1"/>
          </p:nvPr>
        </p:nvSpPr>
        <p:spPr/>
        <p:txBody>
          <a:bodyPr/>
          <a:lstStyle/>
          <a:p>
            <a:r>
              <a:rPr lang="en-US" dirty="0" smtClean="0">
                <a:solidFill>
                  <a:srgbClr val="FF0000"/>
                </a:solidFill>
              </a:rPr>
              <a:t>Key </a:t>
            </a:r>
            <a:r>
              <a:rPr lang="en-US" dirty="0">
                <a:solidFill>
                  <a:srgbClr val="FF0000"/>
                </a:solidFill>
              </a:rPr>
              <a:t>question:  </a:t>
            </a:r>
            <a:r>
              <a:rPr lang="en-US" dirty="0" smtClean="0">
                <a:solidFill>
                  <a:srgbClr val="FF0000"/>
                </a:solidFill>
              </a:rPr>
              <a:t>How </a:t>
            </a:r>
            <a:r>
              <a:rPr lang="en-US" dirty="0">
                <a:solidFill>
                  <a:srgbClr val="FF0000"/>
                </a:solidFill>
              </a:rPr>
              <a:t>to place data between </a:t>
            </a:r>
            <a:r>
              <a:rPr lang="en-US" dirty="0" smtClean="0">
                <a:solidFill>
                  <a:srgbClr val="FF0000"/>
                </a:solidFill>
              </a:rPr>
              <a:t>the </a:t>
            </a:r>
            <a:r>
              <a:rPr lang="en-US" dirty="0">
                <a:solidFill>
                  <a:srgbClr val="FF0000"/>
                </a:solidFill>
              </a:rPr>
              <a:t>heterogeneous </a:t>
            </a:r>
            <a:r>
              <a:rPr lang="en-US" dirty="0" smtClean="0">
                <a:solidFill>
                  <a:srgbClr val="FF0000"/>
                </a:solidFill>
              </a:rPr>
              <a:t>memory devices?</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60</a:t>
            </a:fld>
            <a:endParaRPr lang="en-US">
              <a:solidFill>
                <a:prstClr val="black">
                  <a:tint val="75000"/>
                </a:prstClr>
              </a:solidFill>
              <a:latin typeface="Calibri"/>
            </a:endParaRPr>
          </a:p>
        </p:txBody>
      </p:sp>
      <p:sp>
        <p:nvSpPr>
          <p:cNvPr id="5" name="Rectangle 4"/>
          <p:cNvSpPr/>
          <p:nvPr/>
        </p:nvSpPr>
        <p:spPr>
          <a:xfrm>
            <a:off x="4014502" y="34029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cxnSp>
        <p:nvCxnSpPr>
          <p:cNvPr id="6" name="Straight Connector 7"/>
          <p:cNvCxnSpPr>
            <a:stCxn id="26" idx="2"/>
            <a:endCxn id="7" idx="3"/>
          </p:cNvCxnSpPr>
          <p:nvPr/>
        </p:nvCxnSpPr>
        <p:spPr>
          <a:xfrm rot="5400000">
            <a:off x="3846372" y="4827207"/>
            <a:ext cx="439355" cy="417792"/>
          </a:xfrm>
          <a:prstGeom prst="bentConnector2">
            <a:avLst/>
          </a:prstGeom>
          <a:ln/>
        </p:spPr>
        <p:style>
          <a:lnRef idx="3">
            <a:schemeClr val="dk1"/>
          </a:lnRef>
          <a:fillRef idx="0">
            <a:schemeClr val="dk1"/>
          </a:fillRef>
          <a:effectRef idx="2">
            <a:schemeClr val="dk1"/>
          </a:effectRef>
          <a:fontRef idx="minor">
            <a:schemeClr val="tx1"/>
          </a:fontRef>
        </p:style>
      </p:cxnSp>
      <p:sp>
        <p:nvSpPr>
          <p:cNvPr id="7" name="Rectangle 6"/>
          <p:cNvSpPr/>
          <p:nvPr/>
        </p:nvSpPr>
        <p:spPr>
          <a:xfrm>
            <a:off x="2278526" y="5008470"/>
            <a:ext cx="1578627" cy="49462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r>
              <a:rPr lang="en-US" sz="2800" dirty="0" smtClean="0">
                <a:solidFill>
                  <a:prstClr val="black"/>
                </a:solidFill>
                <a:latin typeface="Calibri"/>
              </a:rPr>
              <a:t>DRAM</a:t>
            </a:r>
            <a:endParaRPr lang="en-US" sz="2800" dirty="0">
              <a:solidFill>
                <a:prstClr val="black"/>
              </a:solidFill>
              <a:latin typeface="Calibri"/>
            </a:endParaRPr>
          </a:p>
        </p:txBody>
      </p:sp>
      <p:sp>
        <p:nvSpPr>
          <p:cNvPr id="8" name="Rectangle 7"/>
          <p:cNvSpPr/>
          <p:nvPr/>
        </p:nvSpPr>
        <p:spPr>
          <a:xfrm>
            <a:off x="5168747" y="5008472"/>
            <a:ext cx="1578627" cy="494621"/>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r>
              <a:rPr lang="en-US" sz="2800" dirty="0" smtClean="0">
                <a:solidFill>
                  <a:prstClr val="black"/>
                </a:solidFill>
                <a:latin typeface="Calibri"/>
              </a:rPr>
              <a:t>PCM</a:t>
            </a:r>
            <a:endParaRPr lang="en-US" sz="2800" dirty="0">
              <a:solidFill>
                <a:prstClr val="black"/>
              </a:solidFill>
              <a:latin typeface="Calibri"/>
            </a:endParaRPr>
          </a:p>
        </p:txBody>
      </p:sp>
      <p:cxnSp>
        <p:nvCxnSpPr>
          <p:cNvPr id="9" name="Straight Connector 13"/>
          <p:cNvCxnSpPr>
            <a:stCxn id="27" idx="2"/>
            <a:endCxn id="8" idx="1"/>
          </p:cNvCxnSpPr>
          <p:nvPr/>
        </p:nvCxnSpPr>
        <p:spPr>
          <a:xfrm rot="16200000" flipH="1">
            <a:off x="4762605" y="4849640"/>
            <a:ext cx="439357" cy="372928"/>
          </a:xfrm>
          <a:prstGeom prst="bentConnector2">
            <a:avLst/>
          </a:prstGeom>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4274941" y="34029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1" name="Rectangle 10"/>
          <p:cNvSpPr/>
          <p:nvPr/>
        </p:nvSpPr>
        <p:spPr>
          <a:xfrm>
            <a:off x="4535380" y="34029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2" name="Rectangle 11"/>
          <p:cNvSpPr/>
          <p:nvPr/>
        </p:nvSpPr>
        <p:spPr>
          <a:xfrm>
            <a:off x="4795819" y="340294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3" name="Rectangle 12"/>
          <p:cNvSpPr/>
          <p:nvPr/>
        </p:nvSpPr>
        <p:spPr>
          <a:xfrm>
            <a:off x="4014503" y="3677513"/>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4" name="Rectangle 13"/>
          <p:cNvSpPr/>
          <p:nvPr/>
        </p:nvSpPr>
        <p:spPr>
          <a:xfrm>
            <a:off x="4274942" y="3677512"/>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5" name="Rectangle 14"/>
          <p:cNvSpPr/>
          <p:nvPr/>
        </p:nvSpPr>
        <p:spPr>
          <a:xfrm>
            <a:off x="4535381" y="3677511"/>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795820" y="367751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014504" y="3952080"/>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4274943" y="3952079"/>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4535382" y="3952078"/>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795821" y="395207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014505" y="4226647"/>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4274944" y="4226646"/>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4535383" y="4226645"/>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795822" y="4226644"/>
            <a:ext cx="260440" cy="274569"/>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014505" y="3644079"/>
            <a:ext cx="1041754" cy="584775"/>
          </a:xfrm>
          <a:prstGeom prst="rect">
            <a:avLst/>
          </a:prstGeom>
        </p:spPr>
        <p:txBody>
          <a:bodyPr wrap="square">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CPU</a:t>
            </a:r>
            <a:endParaRPr lang="en-US" sz="3200" dirty="0">
              <a:solidFill>
                <a:prstClr val="black"/>
              </a:solidFill>
              <a:latin typeface="Calibri" charset="0"/>
              <a:ea typeface="ＭＳ Ｐゴシック" charset="0"/>
              <a:cs typeface="ＭＳ Ｐゴシック" charset="0"/>
            </a:endParaRPr>
          </a:p>
        </p:txBody>
      </p:sp>
      <p:sp>
        <p:nvSpPr>
          <p:cNvPr id="26" name="Rectangle 25"/>
          <p:cNvSpPr/>
          <p:nvPr/>
        </p:nvSpPr>
        <p:spPr>
          <a:xfrm>
            <a:off x="4014505"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prstClr val="black"/>
                </a:solidFill>
                <a:latin typeface="Calibri"/>
              </a:rPr>
              <a:t>MC</a:t>
            </a:r>
            <a:endParaRPr lang="en-US" b="1" dirty="0">
              <a:solidFill>
                <a:prstClr val="black"/>
              </a:solidFill>
              <a:latin typeface="Calibri"/>
            </a:endParaRPr>
          </a:p>
        </p:txBody>
      </p:sp>
      <p:sp>
        <p:nvSpPr>
          <p:cNvPr id="27" name="Rectangle 26"/>
          <p:cNvSpPr/>
          <p:nvPr/>
        </p:nvSpPr>
        <p:spPr>
          <a:xfrm>
            <a:off x="4535379" y="4501216"/>
            <a:ext cx="520880" cy="31521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b="1" dirty="0" smtClean="0">
                <a:solidFill>
                  <a:srgbClr val="000000"/>
                </a:solidFill>
                <a:latin typeface="Calibri"/>
              </a:rPr>
              <a:t>MC</a:t>
            </a:r>
            <a:endParaRPr lang="en-US" b="1" dirty="0">
              <a:solidFill>
                <a:srgbClr val="000000"/>
              </a:solidFill>
              <a:latin typeface="Calibri"/>
            </a:endParaRPr>
          </a:p>
        </p:txBody>
      </p:sp>
    </p:spTree>
    <p:extLst>
      <p:ext uri="{BB962C8B-B14F-4D97-AF65-F5344CB8AC3E}">
        <p14:creationId xmlns:p14="http://schemas.microsoft.com/office/powerpoint/2010/main" val="118103181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spTree>
    <p:extLst>
      <p:ext uri="{BB962C8B-B14F-4D97-AF65-F5344CB8AC3E}">
        <p14:creationId xmlns:p14="http://schemas.microsoft.com/office/powerpoint/2010/main" val="1548224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2526"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6" name="Rectangle 15"/>
          <p:cNvSpPr/>
          <p:nvPr/>
        </p:nvSpPr>
        <p:spPr>
          <a:xfrm>
            <a:off x="4132263"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7" name="Rectangle 16"/>
          <p:cNvSpPr/>
          <p:nvPr/>
        </p:nvSpPr>
        <p:spPr>
          <a:xfrm>
            <a:off x="4572000"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8" name="Rectangle 17"/>
          <p:cNvSpPr/>
          <p:nvPr/>
        </p:nvSpPr>
        <p:spPr>
          <a:xfrm>
            <a:off x="5011737" y="1934740"/>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19" name="Rectangle 18"/>
          <p:cNvSpPr/>
          <p:nvPr/>
        </p:nvSpPr>
        <p:spPr>
          <a:xfrm>
            <a:off x="3692526"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0" name="Rectangle 19"/>
          <p:cNvSpPr/>
          <p:nvPr/>
        </p:nvSpPr>
        <p:spPr>
          <a:xfrm>
            <a:off x="4132263"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1" name="Rectangle 20"/>
          <p:cNvSpPr/>
          <p:nvPr/>
        </p:nvSpPr>
        <p:spPr>
          <a:xfrm>
            <a:off x="4572000"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 name="Rectangle 21"/>
          <p:cNvSpPr/>
          <p:nvPr/>
        </p:nvSpPr>
        <p:spPr>
          <a:xfrm>
            <a:off x="5011737" y="2374477"/>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3" name="Rectangle 22"/>
          <p:cNvSpPr/>
          <p:nvPr/>
        </p:nvSpPr>
        <p:spPr>
          <a:xfrm>
            <a:off x="3692526"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4" name="Rectangle 23"/>
          <p:cNvSpPr/>
          <p:nvPr/>
        </p:nvSpPr>
        <p:spPr>
          <a:xfrm>
            <a:off x="4132263"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5" name="Rectangle 24"/>
          <p:cNvSpPr/>
          <p:nvPr/>
        </p:nvSpPr>
        <p:spPr>
          <a:xfrm>
            <a:off x="4572000"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6" name="Rectangle 25"/>
          <p:cNvSpPr/>
          <p:nvPr/>
        </p:nvSpPr>
        <p:spPr>
          <a:xfrm>
            <a:off x="5011737" y="2814214"/>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7" name="Rectangle 26"/>
          <p:cNvSpPr/>
          <p:nvPr/>
        </p:nvSpPr>
        <p:spPr>
          <a:xfrm>
            <a:off x="3692526"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8" name="Rectangle 27"/>
          <p:cNvSpPr/>
          <p:nvPr/>
        </p:nvSpPr>
        <p:spPr>
          <a:xfrm>
            <a:off x="4132263"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9" name="Rectangle 28"/>
          <p:cNvSpPr/>
          <p:nvPr/>
        </p:nvSpPr>
        <p:spPr>
          <a:xfrm>
            <a:off x="4572000"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0" name="Rectangle 29"/>
          <p:cNvSpPr/>
          <p:nvPr/>
        </p:nvSpPr>
        <p:spPr>
          <a:xfrm>
            <a:off x="5011737" y="3253951"/>
            <a:ext cx="439737" cy="43973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2529" name="Title 1"/>
          <p:cNvSpPr>
            <a:spLocks noGrp="1"/>
          </p:cNvSpPr>
          <p:nvPr>
            <p:ph type="title"/>
          </p:nvPr>
        </p:nvSpPr>
        <p:spPr/>
        <p:txBody>
          <a:bodyPr/>
          <a:lstStyle/>
          <a:p>
            <a:r>
              <a:rPr lang="en-US" dirty="0" smtClean="0">
                <a:latin typeface="Times" charset="0"/>
                <a:cs typeface="Times" charset="0"/>
              </a:rPr>
              <a:t>Hybrid Memory: A Closer Look</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02D7D076-06FB-6347-BDF3-2BFEC9826D11}" type="slidenum">
              <a:rPr lang="en-US">
                <a:solidFill>
                  <a:prstClr val="black">
                    <a:tint val="75000"/>
                  </a:prstClr>
                </a:solidFill>
                <a:latin typeface="Calibri"/>
              </a:rPr>
              <a:pPr>
                <a:defRPr/>
              </a:pPr>
              <a:t>62</a:t>
            </a:fld>
            <a:endParaRPr lang="en-US" dirty="0">
              <a:solidFill>
                <a:prstClr val="black">
                  <a:tint val="75000"/>
                </a:prstClr>
              </a:solidFill>
              <a:latin typeface="Calibri"/>
            </a:endParaRPr>
          </a:p>
        </p:txBody>
      </p:sp>
      <p:sp>
        <p:nvSpPr>
          <p:cNvPr id="7" name="Rectangle 6"/>
          <p:cNvSpPr/>
          <p:nvPr/>
        </p:nvSpPr>
        <p:spPr>
          <a:xfrm>
            <a:off x="3692526"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prstClr val="black"/>
                </a:solidFill>
                <a:latin typeface="Calibri"/>
              </a:rPr>
              <a:t>MC</a:t>
            </a:r>
            <a:endParaRPr lang="en-US" sz="2400" b="1" dirty="0">
              <a:solidFill>
                <a:prstClr val="black"/>
              </a:solidFill>
              <a:latin typeface="Calibri"/>
            </a:endParaRPr>
          </a:p>
        </p:txBody>
      </p:sp>
      <p:cxnSp>
        <p:nvCxnSpPr>
          <p:cNvPr id="8" name="Straight Connector 7"/>
          <p:cNvCxnSpPr>
            <a:stCxn id="7" idx="2"/>
            <a:endCxn id="10" idx="3"/>
          </p:cNvCxnSpPr>
          <p:nvPr/>
        </p:nvCxnSpPr>
        <p:spPr>
          <a:xfrm rot="5400000">
            <a:off x="3733404" y="4389410"/>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258888" y="4392188"/>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1" name="Rectangle 10"/>
          <p:cNvSpPr/>
          <p:nvPr/>
        </p:nvSpPr>
        <p:spPr>
          <a:xfrm>
            <a:off x="5219700" y="4392188"/>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13" name="Rectangle 12"/>
          <p:cNvSpPr/>
          <p:nvPr/>
        </p:nvSpPr>
        <p:spPr>
          <a:xfrm>
            <a:off x="4572000" y="3693688"/>
            <a:ext cx="879474"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b="1" dirty="0" smtClean="0">
                <a:solidFill>
                  <a:srgbClr val="000000"/>
                </a:solidFill>
                <a:latin typeface="Calibri"/>
              </a:rPr>
              <a:t>MC</a:t>
            </a:r>
            <a:endParaRPr lang="en-US" sz="2400" b="1" dirty="0">
              <a:solidFill>
                <a:srgbClr val="000000"/>
              </a:solidFill>
              <a:latin typeface="Calibri"/>
            </a:endParaRPr>
          </a:p>
        </p:txBody>
      </p:sp>
      <p:cxnSp>
        <p:nvCxnSpPr>
          <p:cNvPr id="14" name="Straight Connector 13"/>
          <p:cNvCxnSpPr>
            <a:stCxn id="13" idx="2"/>
            <a:endCxn id="11" idx="1"/>
          </p:cNvCxnSpPr>
          <p:nvPr/>
        </p:nvCxnSpPr>
        <p:spPr>
          <a:xfrm rot="16200000" flipH="1">
            <a:off x="4820840" y="4389409"/>
            <a:ext cx="589756" cy="207963"/>
          </a:xfrm>
          <a:prstGeom prst="bentConnector2">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TextBox 26"/>
          <p:cNvSpPr txBox="1">
            <a:spLocks noChangeArrowheads="1"/>
          </p:cNvSpPr>
          <p:nvPr/>
        </p:nvSpPr>
        <p:spPr bwMode="auto">
          <a:xfrm>
            <a:off x="1155356" y="5156022"/>
            <a:ext cx="29094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p>
          <a:p>
            <a:pPr algn="ctr" defTabSz="457200">
              <a:defRPr/>
            </a:pPr>
            <a:r>
              <a:rPr lang="en-US" sz="2400" dirty="0" smtClean="0">
                <a:solidFill>
                  <a:prstClr val="black"/>
                </a:solidFill>
              </a:rPr>
              <a:t>(small capacity cache)</a:t>
            </a:r>
          </a:p>
        </p:txBody>
      </p:sp>
      <p:sp>
        <p:nvSpPr>
          <p:cNvPr id="46" name="TextBox 26"/>
          <p:cNvSpPr txBox="1">
            <a:spLocks noChangeArrowheads="1"/>
          </p:cNvSpPr>
          <p:nvPr/>
        </p:nvSpPr>
        <p:spPr bwMode="auto">
          <a:xfrm>
            <a:off x="5159557" y="5156022"/>
            <a:ext cx="27873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(large capacity store)</a:t>
            </a:r>
            <a:endParaRPr lang="en-US" sz="2400" dirty="0">
              <a:solidFill>
                <a:prstClr val="black"/>
              </a:solidFill>
            </a:endParaRPr>
          </a:p>
        </p:txBody>
      </p:sp>
      <p:cxnSp>
        <p:nvCxnSpPr>
          <p:cNvPr id="71" name="Straight Connector 70"/>
          <p:cNvCxnSpPr/>
          <p:nvPr/>
        </p:nvCxnSpPr>
        <p:spPr>
          <a:xfrm flipH="1" flipV="1">
            <a:off x="3342906" y="4175623"/>
            <a:ext cx="789359" cy="383677"/>
          </a:xfrm>
          <a:prstGeom prst="line">
            <a:avLst/>
          </a:prstGeom>
        </p:spPr>
        <p:style>
          <a:lnRef idx="2">
            <a:schemeClr val="dk1"/>
          </a:lnRef>
          <a:fillRef idx="0">
            <a:schemeClr val="dk1"/>
          </a:fillRef>
          <a:effectRef idx="1">
            <a:schemeClr val="dk1"/>
          </a:effectRef>
          <a:fontRef idx="minor">
            <a:schemeClr val="tx1"/>
          </a:fontRef>
        </p:style>
      </p:cxnSp>
      <p:sp>
        <p:nvSpPr>
          <p:cNvPr id="2" name="Rectangle 1"/>
          <p:cNvSpPr/>
          <p:nvPr/>
        </p:nvSpPr>
        <p:spPr>
          <a:xfrm>
            <a:off x="3959092" y="2422954"/>
            <a:ext cx="1225816" cy="830997"/>
          </a:xfrm>
          <a:prstGeom prst="rect">
            <a:avLst/>
          </a:prstGeom>
        </p:spPr>
        <p:txBody>
          <a:bodyPr wrap="none">
            <a:spAutoFit/>
          </a:bodyPr>
          <a:lstStyle/>
          <a:p>
            <a:pPr defTabSz="457200" fontAlgn="base">
              <a:spcBef>
                <a:spcPct val="0"/>
              </a:spcBef>
              <a:spcAft>
                <a:spcPct val="0"/>
              </a:spcAft>
            </a:pPr>
            <a:r>
              <a:rPr lang="en-US" sz="4800" dirty="0" smtClean="0">
                <a:solidFill>
                  <a:prstClr val="black"/>
                </a:solidFill>
                <a:latin typeface="Calibri" charset="0"/>
                <a:ea typeface="ＭＳ Ｐゴシック" charset="0"/>
                <a:cs typeface="ＭＳ Ｐゴシック" charset="0"/>
              </a:rPr>
              <a:t>CPU</a:t>
            </a:r>
            <a:endParaRPr lang="en-US" sz="4800" dirty="0">
              <a:solidFill>
                <a:prstClr val="black"/>
              </a:solidFill>
              <a:latin typeface="Calibri" charset="0"/>
              <a:ea typeface="ＭＳ Ｐゴシック" charset="0"/>
              <a:cs typeface="ＭＳ Ｐゴシック" charset="0"/>
            </a:endParaRPr>
          </a:p>
        </p:txBody>
      </p:sp>
      <p:sp>
        <p:nvSpPr>
          <p:cNvPr id="32" name="TextBox 8"/>
          <p:cNvSpPr txBox="1">
            <a:spLocks noChangeArrowheads="1"/>
          </p:cNvSpPr>
          <p:nvPr/>
        </p:nvSpPr>
        <p:spPr bwMode="auto">
          <a:xfrm>
            <a:off x="317334" y="3590848"/>
            <a:ext cx="3025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prstClr val="black"/>
                </a:solidFill>
              </a:rPr>
              <a:t>Memory channel</a:t>
            </a:r>
            <a:endParaRPr lang="en-US" sz="3200" dirty="0">
              <a:solidFill>
                <a:prstClr val="black"/>
              </a:solidFill>
            </a:endParaRPr>
          </a:p>
        </p:txBody>
      </p:sp>
      <p:sp>
        <p:nvSpPr>
          <p:cNvPr id="31" name="Rectangle 30"/>
          <p:cNvSpPr/>
          <p:nvPr/>
        </p:nvSpPr>
        <p:spPr>
          <a:xfrm>
            <a:off x="1335207"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3" name="Rectangle 32"/>
          <p:cNvSpPr/>
          <p:nvPr/>
        </p:nvSpPr>
        <p:spPr>
          <a:xfrm>
            <a:off x="3079351"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4" name="Rectangle 33"/>
          <p:cNvSpPr/>
          <p:nvPr/>
        </p:nvSpPr>
        <p:spPr>
          <a:xfrm>
            <a:off x="1335207" y="5013614"/>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5" name="Rectangle 34"/>
          <p:cNvSpPr/>
          <p:nvPr/>
        </p:nvSpPr>
        <p:spPr>
          <a:xfrm>
            <a:off x="3079351"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36" name="Oval 35"/>
          <p:cNvSpPr/>
          <p:nvPr/>
        </p:nvSpPr>
        <p:spPr>
          <a:xfrm>
            <a:off x="2222500"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7" name="Oval 36"/>
          <p:cNvSpPr/>
          <p:nvPr/>
        </p:nvSpPr>
        <p:spPr>
          <a:xfrm>
            <a:off x="2528358"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8" name="Oval 37"/>
          <p:cNvSpPr/>
          <p:nvPr/>
        </p:nvSpPr>
        <p:spPr>
          <a:xfrm>
            <a:off x="283950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39" name="Rectangle 38"/>
          <p:cNvSpPr/>
          <p:nvPr/>
        </p:nvSpPr>
        <p:spPr>
          <a:xfrm>
            <a:off x="5314002"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0" name="Rectangle 39"/>
          <p:cNvSpPr/>
          <p:nvPr/>
        </p:nvSpPr>
        <p:spPr>
          <a:xfrm>
            <a:off x="7058146" y="4469978"/>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41" name="Rectangle 40"/>
          <p:cNvSpPr/>
          <p:nvPr/>
        </p:nvSpPr>
        <p:spPr>
          <a:xfrm>
            <a:off x="5314002" y="5013456"/>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2" name="Rectangle 41"/>
          <p:cNvSpPr/>
          <p:nvPr/>
        </p:nvSpPr>
        <p:spPr>
          <a:xfrm>
            <a:off x="7058146" y="5011009"/>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43" name="Oval 42"/>
          <p:cNvSpPr/>
          <p:nvPr/>
        </p:nvSpPr>
        <p:spPr>
          <a:xfrm>
            <a:off x="6193367"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4" name="Oval 43"/>
          <p:cNvSpPr/>
          <p:nvPr/>
        </p:nvSpPr>
        <p:spPr>
          <a:xfrm>
            <a:off x="6499225"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47" name="Oval 46"/>
          <p:cNvSpPr/>
          <p:nvPr/>
        </p:nvSpPr>
        <p:spPr>
          <a:xfrm>
            <a:off x="6810374" y="4741702"/>
            <a:ext cx="93133" cy="9313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cxnSp>
        <p:nvCxnSpPr>
          <p:cNvPr id="48" name="Straight Connector 47"/>
          <p:cNvCxnSpPr/>
          <p:nvPr/>
        </p:nvCxnSpPr>
        <p:spPr>
          <a:xfrm flipV="1">
            <a:off x="5914987" y="4196924"/>
            <a:ext cx="371513" cy="925517"/>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49" name="TextBox 8"/>
          <p:cNvSpPr txBox="1">
            <a:spLocks noChangeArrowheads="1"/>
          </p:cNvSpPr>
          <p:nvPr/>
        </p:nvSpPr>
        <p:spPr bwMode="auto">
          <a:xfrm>
            <a:off x="5802822" y="3590848"/>
            <a:ext cx="20151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3200" dirty="0" smtClean="0">
                <a:solidFill>
                  <a:srgbClr val="FF0000"/>
                </a:solidFill>
              </a:rPr>
              <a:t>Row buffer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477580598"/>
      </p:ext>
    </p:extLst>
  </p:cSld>
  <p:clrMapOvr>
    <a:masterClrMapping/>
  </p:clrMapOvr>
  <p:transition xmlns:p14="http://schemas.microsoft.com/office/powerpoint/2010/main" spd="slow" advTm="2901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7" grpId="0" animBg="1"/>
      <p:bldP spid="4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2"/>
          <p:cNvSpPr>
            <a:spLocks noGrp="1"/>
          </p:cNvSpPr>
          <p:nvPr>
            <p:ph idx="1"/>
          </p:nvPr>
        </p:nvSpPr>
        <p:spPr>
          <a:xfrm>
            <a:off x="457200" y="1417638"/>
            <a:ext cx="8363272" cy="4708525"/>
          </a:xfrm>
        </p:spPr>
        <p:txBody>
          <a:bodyPr/>
          <a:lstStyle/>
          <a:p>
            <a:endParaRPr lang="en-US" dirty="0">
              <a:latin typeface="Calibri" charset="0"/>
            </a:endParaRPr>
          </a:p>
          <a:p>
            <a:endParaRPr lang="en-US" dirty="0" smtClean="0">
              <a:latin typeface="Calibri" charset="0"/>
            </a:endParaRPr>
          </a:p>
          <a:p>
            <a:endParaRPr lang="en-US" dirty="0">
              <a:latin typeface="Calibri" charset="0"/>
            </a:endParaRPr>
          </a:p>
          <a:p>
            <a:endParaRPr lang="en-US" dirty="0" smtClean="0">
              <a:latin typeface="Calibri" charset="0"/>
            </a:endParaRPr>
          </a:p>
          <a:p>
            <a:endParaRPr lang="en-US" dirty="0" smtClean="0">
              <a:latin typeface="Calibri" charset="0"/>
            </a:endParaRPr>
          </a:p>
          <a:p>
            <a:endParaRPr lang="en-US" dirty="0">
              <a:latin typeface="Calibri" charset="0"/>
            </a:endParaRPr>
          </a:p>
          <a:p>
            <a:pPr marL="0" indent="0">
              <a:buNone/>
            </a:pPr>
            <a:endParaRPr lang="en-US" dirty="0">
              <a:latin typeface="Calibri" charset="0"/>
            </a:endParaRPr>
          </a:p>
          <a:p>
            <a:pPr marL="0" indent="0">
              <a:buNone/>
            </a:pPr>
            <a:r>
              <a:rPr lang="en-US" sz="2800" dirty="0" smtClean="0">
                <a:solidFill>
                  <a:srgbClr val="008000"/>
                </a:solidFill>
                <a:latin typeface="Calibri" charset="0"/>
              </a:rPr>
              <a:t>    Row (buffer) hit: Access data from row buffer </a:t>
            </a:r>
            <a:r>
              <a:rPr lang="en-US" sz="2800" dirty="0" smtClean="0">
                <a:solidFill>
                  <a:srgbClr val="008000"/>
                </a:solidFill>
                <a:latin typeface="Calibri" charset="0"/>
                <a:sym typeface="Wingdings"/>
              </a:rPr>
              <a:t> fast</a:t>
            </a:r>
          </a:p>
          <a:p>
            <a:pPr marL="0" indent="0">
              <a:buNone/>
            </a:pPr>
            <a:r>
              <a:rPr lang="en-US" sz="2800" dirty="0" smtClean="0">
                <a:solidFill>
                  <a:srgbClr val="FF0000"/>
                </a:solidFill>
                <a:latin typeface="Calibri" charset="0"/>
                <a:sym typeface="Wingdings"/>
              </a:rPr>
              <a:t>    Row (buffer) miss: Access data from cell array  slow</a:t>
            </a:r>
            <a:endParaRPr lang="en-US" sz="2800" dirty="0">
              <a:solidFill>
                <a:srgbClr val="FF0000"/>
              </a:solidFill>
              <a:latin typeface="Calibri" charset="0"/>
            </a:endParaRPr>
          </a:p>
        </p:txBody>
      </p:sp>
      <p:grpSp>
        <p:nvGrpSpPr>
          <p:cNvPr id="17" name="Group 16"/>
          <p:cNvGrpSpPr>
            <a:grpSpLocks/>
          </p:cNvGrpSpPr>
          <p:nvPr/>
        </p:nvGrpSpPr>
        <p:grpSpPr bwMode="auto">
          <a:xfrm>
            <a:off x="3406890" y="5205814"/>
            <a:ext cx="1114608" cy="726905"/>
            <a:chOff x="3708726" y="5237800"/>
            <a:chExt cx="1113942" cy="726065"/>
          </a:xfrm>
        </p:grpSpPr>
        <p:cxnSp>
          <p:nvCxnSpPr>
            <p:cNvPr id="18" name="Straight Arrow Connector 17"/>
            <p:cNvCxnSpPr/>
            <p:nvPr/>
          </p:nvCxnSpPr>
          <p:spPr>
            <a:xfrm flipV="1">
              <a:off x="4212427"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2" name="TextBox 18"/>
            <p:cNvSpPr txBox="1">
              <a:spLocks noChangeArrowheads="1"/>
            </p:cNvSpPr>
            <p:nvPr/>
          </p:nvSpPr>
          <p:spPr bwMode="auto">
            <a:xfrm>
              <a:off x="3708726" y="5502734"/>
              <a:ext cx="1113942"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a:t>
              </a:r>
            </a:p>
          </p:txBody>
        </p:sp>
      </p:grpSp>
      <p:grpSp>
        <p:nvGrpSpPr>
          <p:cNvPr id="20" name="Group 19"/>
          <p:cNvGrpSpPr>
            <a:grpSpLocks/>
          </p:cNvGrpSpPr>
          <p:nvPr/>
        </p:nvGrpSpPr>
        <p:grpSpPr bwMode="auto">
          <a:xfrm>
            <a:off x="4458965" y="5215339"/>
            <a:ext cx="1423887" cy="726905"/>
            <a:chOff x="3551174" y="5237800"/>
            <a:chExt cx="1423449" cy="726065"/>
          </a:xfrm>
        </p:grpSpPr>
        <p:cxnSp>
          <p:nvCxnSpPr>
            <p:cNvPr id="21" name="Straight Arrow Connector 20"/>
            <p:cNvCxnSpPr/>
            <p:nvPr/>
          </p:nvCxnSpPr>
          <p:spPr>
            <a:xfrm flipV="1">
              <a:off x="4212574" y="5237800"/>
              <a:ext cx="0" cy="353603"/>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9470" name="TextBox 21"/>
            <p:cNvSpPr txBox="1">
              <a:spLocks noChangeArrowheads="1"/>
            </p:cNvSpPr>
            <p:nvPr/>
          </p:nvSpPr>
          <p:spPr bwMode="auto">
            <a:xfrm>
              <a:off x="3551174"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dirty="0">
                  <a:solidFill>
                    <a:prstClr val="black"/>
                  </a:solidFill>
                </a:rPr>
                <a:t>LOAD X+1</a:t>
              </a:r>
            </a:p>
          </p:txBody>
        </p:sp>
      </p:grpSp>
      <p:grpSp>
        <p:nvGrpSpPr>
          <p:cNvPr id="16" name="Group 15"/>
          <p:cNvGrpSpPr/>
          <p:nvPr/>
        </p:nvGrpSpPr>
        <p:grpSpPr>
          <a:xfrm>
            <a:off x="3032919" y="1625160"/>
            <a:ext cx="3078162" cy="3074281"/>
            <a:chOff x="696913" y="2094042"/>
            <a:chExt cx="3078162" cy="3074281"/>
          </a:xfrm>
        </p:grpSpPr>
        <p:sp>
          <p:nvSpPr>
            <p:cNvPr id="3" name="Rectangle 2"/>
            <p:cNvSpPr/>
            <p:nvPr/>
          </p:nvSpPr>
          <p:spPr>
            <a:xfrm>
              <a:off x="712788" y="2106036"/>
              <a:ext cx="3062287" cy="30622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12" name="Straight Connector 11"/>
            <p:cNvCxnSpPr>
              <a:stCxn id="3" idx="0"/>
              <a:endCxn id="3" idx="2"/>
            </p:cNvCxnSpPr>
            <p:nvPr/>
          </p:nvCxnSpPr>
          <p:spPr>
            <a:xfrm>
              <a:off x="2243932"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2" name="Straight Connector 31"/>
            <p:cNvCxnSpPr>
              <a:stCxn id="3" idx="1"/>
              <a:endCxn id="3" idx="3"/>
            </p:cNvCxnSpPr>
            <p:nvPr/>
          </p:nvCxnSpPr>
          <p:spPr>
            <a:xfrm>
              <a:off x="712788" y="363718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5" name="Straight Connector 34"/>
            <p:cNvCxnSpPr/>
            <p:nvPr/>
          </p:nvCxnSpPr>
          <p:spPr>
            <a:xfrm>
              <a:off x="696913" y="2874125"/>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6" name="Straight Connector 35"/>
            <p:cNvCxnSpPr/>
            <p:nvPr/>
          </p:nvCxnSpPr>
          <p:spPr>
            <a:xfrm>
              <a:off x="712788" y="4397052"/>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7" name="Straight Connector 36"/>
            <p:cNvCxnSpPr/>
            <p:nvPr/>
          </p:nvCxnSpPr>
          <p:spPr>
            <a:xfrm>
              <a:off x="30077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8" name="Straight Connector 37"/>
            <p:cNvCxnSpPr/>
            <p:nvPr/>
          </p:nvCxnSpPr>
          <p:spPr>
            <a:xfrm>
              <a:off x="1466972"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39" name="Straight Connector 38"/>
            <p:cNvCxnSpPr/>
            <p:nvPr/>
          </p:nvCxnSpPr>
          <p:spPr>
            <a:xfrm>
              <a:off x="712788" y="2487613"/>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0" name="Straight Connector 39"/>
            <p:cNvCxnSpPr/>
            <p:nvPr/>
          </p:nvCxnSpPr>
          <p:spPr>
            <a:xfrm>
              <a:off x="712788" y="326131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1" name="Straight Connector 40"/>
            <p:cNvCxnSpPr/>
            <p:nvPr/>
          </p:nvCxnSpPr>
          <p:spPr>
            <a:xfrm>
              <a:off x="712788" y="4025227"/>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2" name="Straight Connector 41"/>
            <p:cNvCxnSpPr/>
            <p:nvPr/>
          </p:nvCxnSpPr>
          <p:spPr>
            <a:xfrm>
              <a:off x="696913" y="4797230"/>
              <a:ext cx="3062287" cy="0"/>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3" name="Straight Connector 42"/>
            <p:cNvCxnSpPr/>
            <p:nvPr/>
          </p:nvCxnSpPr>
          <p:spPr>
            <a:xfrm>
              <a:off x="1086331" y="2106036"/>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4" name="Straight Connector 43"/>
            <p:cNvCxnSpPr/>
            <p:nvPr/>
          </p:nvCxnSpPr>
          <p:spPr>
            <a:xfrm>
              <a:off x="185016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5" name="Straight Connector 44"/>
            <p:cNvCxnSpPr/>
            <p:nvPr/>
          </p:nvCxnSpPr>
          <p:spPr>
            <a:xfrm>
              <a:off x="2613990"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cxnSp>
          <p:nvCxnSpPr>
            <p:cNvPr id="46" name="Straight Connector 45"/>
            <p:cNvCxnSpPr/>
            <p:nvPr/>
          </p:nvCxnSpPr>
          <p:spPr>
            <a:xfrm>
              <a:off x="3400791" y="2094042"/>
              <a:ext cx="0" cy="3062287"/>
            </a:xfrm>
            <a:prstGeom prst="line">
              <a:avLst/>
            </a:prstGeom>
            <a:ln/>
          </p:spPr>
          <p:style>
            <a:lnRef idx="1">
              <a:schemeClr val="accent5"/>
            </a:lnRef>
            <a:fillRef idx="2">
              <a:schemeClr val="accent5"/>
            </a:fillRef>
            <a:effectRef idx="1">
              <a:schemeClr val="accent5"/>
            </a:effectRef>
            <a:fontRef idx="minor">
              <a:schemeClr val="dk1"/>
            </a:fontRef>
          </p:style>
        </p:cxnSp>
      </p:grpSp>
      <p:sp>
        <p:nvSpPr>
          <p:cNvPr id="19" name="Rectangle 18"/>
          <p:cNvSpPr/>
          <p:nvPr/>
        </p:nvSpPr>
        <p:spPr>
          <a:xfrm>
            <a:off x="3048794" y="4844246"/>
            <a:ext cx="3062287" cy="37109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sp>
        <p:nvSpPr>
          <p:cNvPr id="50" name="Rectangle 49"/>
          <p:cNvSpPr/>
          <p:nvPr/>
        </p:nvSpPr>
        <p:spPr>
          <a:xfrm rot="5400000">
            <a:off x="1158224" y="2969534"/>
            <a:ext cx="3062287" cy="3735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cxnSp>
        <p:nvCxnSpPr>
          <p:cNvPr id="5" name="Straight Connector 4"/>
          <p:cNvCxnSpPr>
            <a:stCxn id="2" idx="0"/>
          </p:cNvCxnSpPr>
          <p:nvPr/>
        </p:nvCxnSpPr>
        <p:spPr>
          <a:xfrm flipH="1">
            <a:off x="5745163" y="1352367"/>
            <a:ext cx="1707416" cy="0"/>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4454665" y="5212164"/>
            <a:ext cx="1423887" cy="726905"/>
            <a:chOff x="3546987" y="5237800"/>
            <a:chExt cx="1423449" cy="726065"/>
          </a:xfrm>
        </p:grpSpPr>
        <p:cxnSp>
          <p:nvCxnSpPr>
            <p:cNvPr id="28" name="Straight Arrow Connector 27"/>
            <p:cNvCxnSpPr/>
            <p:nvPr/>
          </p:nvCxnSpPr>
          <p:spPr>
            <a:xfrm flipV="1">
              <a:off x="4212688" y="5237800"/>
              <a:ext cx="0" cy="353603"/>
            </a:xfrm>
            <a:prstGeom prst="straightConnector1">
              <a:avLst/>
            </a:prstGeom>
            <a:ln w="3810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476" name="TextBox 28"/>
            <p:cNvSpPr txBox="1">
              <a:spLocks noChangeArrowheads="1"/>
            </p:cNvSpPr>
            <p:nvPr/>
          </p:nvSpPr>
          <p:spPr bwMode="auto">
            <a:xfrm>
              <a:off x="3546987" y="5502734"/>
              <a:ext cx="1423449"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X+1</a:t>
              </a:r>
            </a:p>
          </p:txBody>
        </p:sp>
      </p:grpSp>
      <p:grpSp>
        <p:nvGrpSpPr>
          <p:cNvPr id="10" name="Group 9"/>
          <p:cNvGrpSpPr>
            <a:grpSpLocks/>
          </p:cNvGrpSpPr>
          <p:nvPr/>
        </p:nvGrpSpPr>
        <p:grpSpPr bwMode="auto">
          <a:xfrm>
            <a:off x="3406072" y="5210576"/>
            <a:ext cx="1114608" cy="726905"/>
            <a:chOff x="3707904" y="5237800"/>
            <a:chExt cx="1113941" cy="726065"/>
          </a:xfrm>
        </p:grpSpPr>
        <p:cxnSp>
          <p:nvCxnSpPr>
            <p:cNvPr id="11" name="Straight Arrow Connector 10"/>
            <p:cNvCxnSpPr/>
            <p:nvPr/>
          </p:nvCxnSpPr>
          <p:spPr>
            <a:xfrm flipV="1">
              <a:off x="4212427" y="5237800"/>
              <a:ext cx="0" cy="353604"/>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474" name="TextBox 11"/>
            <p:cNvSpPr txBox="1">
              <a:spLocks noChangeArrowheads="1"/>
            </p:cNvSpPr>
            <p:nvPr/>
          </p:nvSpPr>
          <p:spPr bwMode="auto">
            <a:xfrm>
              <a:off x="3707904" y="5502734"/>
              <a:ext cx="1113941" cy="4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fontAlgn="base">
                <a:spcBef>
                  <a:spcPct val="0"/>
                </a:spcBef>
                <a:spcAft>
                  <a:spcPct val="0"/>
                </a:spcAft>
              </a:pPr>
              <a:r>
                <a:rPr lang="en-US" sz="2400">
                  <a:solidFill>
                    <a:prstClr val="black"/>
                  </a:solidFill>
                </a:rPr>
                <a:t>LOAD X</a:t>
              </a:r>
            </a:p>
          </p:txBody>
        </p:sp>
      </p:grpSp>
      <p:sp>
        <p:nvSpPr>
          <p:cNvPr id="19461" name="Title 1"/>
          <p:cNvSpPr>
            <a:spLocks noGrp="1"/>
          </p:cNvSpPr>
          <p:nvPr>
            <p:ph type="title"/>
          </p:nvPr>
        </p:nvSpPr>
        <p:spPr/>
        <p:txBody>
          <a:bodyPr/>
          <a:lstStyle/>
          <a:p>
            <a:r>
              <a:rPr lang="en-US" dirty="0">
                <a:latin typeface="Times" charset="0"/>
                <a:cs typeface="Times" charset="0"/>
              </a:rPr>
              <a:t>Row </a:t>
            </a:r>
            <a:r>
              <a:rPr lang="en-US" dirty="0" smtClean="0">
                <a:latin typeface="Times" charset="0"/>
                <a:cs typeface="Times" charset="0"/>
              </a:rPr>
              <a:t>Buffers and Latency</a:t>
            </a:r>
            <a:endParaRPr lang="en-US" dirty="0">
              <a:latin typeface="Times" charset="0"/>
              <a:cs typeface="Times" charset="0"/>
            </a:endParaRPr>
          </a:p>
        </p:txBody>
      </p:sp>
      <p:sp>
        <p:nvSpPr>
          <p:cNvPr id="4" name="Slide Number Placeholder 3"/>
          <p:cNvSpPr>
            <a:spLocks noGrp="1"/>
          </p:cNvSpPr>
          <p:nvPr>
            <p:ph type="sldNum" sz="quarter" idx="12"/>
          </p:nvPr>
        </p:nvSpPr>
        <p:spPr/>
        <p:txBody>
          <a:bodyPr/>
          <a:lstStyle/>
          <a:p>
            <a:pPr>
              <a:defRPr/>
            </a:pPr>
            <a:fld id="{99A93F5D-CD0C-1B48-8489-E9263CC0D55B}" type="slidenum">
              <a:rPr lang="en-US">
                <a:solidFill>
                  <a:prstClr val="black">
                    <a:tint val="75000"/>
                  </a:prstClr>
                </a:solidFill>
                <a:latin typeface="Calibri"/>
              </a:rPr>
              <a:pPr>
                <a:defRPr/>
              </a:pPr>
              <a:t>63</a:t>
            </a:fld>
            <a:endParaRPr lang="en-US" dirty="0">
              <a:solidFill>
                <a:prstClr val="black">
                  <a:tint val="75000"/>
                </a:prstClr>
              </a:solidFill>
              <a:latin typeface="Calibri"/>
            </a:endParaRPr>
          </a:p>
        </p:txBody>
      </p:sp>
      <p:sp>
        <p:nvSpPr>
          <p:cNvPr id="8" name="Rectangle 7"/>
          <p:cNvSpPr/>
          <p:nvPr/>
        </p:nvSpPr>
        <p:spPr>
          <a:xfrm>
            <a:off x="2502596" y="1625159"/>
            <a:ext cx="373543" cy="3062287"/>
          </a:xfrm>
          <a:prstGeom prst="rect">
            <a:avLst/>
          </a:prstGeom>
          <a:ln/>
        </p:spPr>
        <p:style>
          <a:lnRef idx="1">
            <a:schemeClr val="accent2"/>
          </a:lnRef>
          <a:fillRef idx="2">
            <a:schemeClr val="accent2"/>
          </a:fillRef>
          <a:effectRef idx="1">
            <a:schemeClr val="accent2"/>
          </a:effectRef>
          <a:fontRef idx="minor">
            <a:schemeClr val="dk1"/>
          </a:fontRef>
        </p:style>
        <p:txBody>
          <a:bodyPr vert="vert270" lIns="0" tIns="0" rIns="0" bIns="0" anchor="ctr"/>
          <a:lstStyle/>
          <a:p>
            <a:pPr algn="ctr" defTabSz="457200">
              <a:lnSpc>
                <a:spcPct val="70000"/>
              </a:lnSpc>
              <a:defRPr/>
            </a:pPr>
            <a:r>
              <a:rPr lang="en-US" sz="2400" dirty="0" smtClean="0">
                <a:solidFill>
                  <a:prstClr val="black"/>
                </a:solidFill>
                <a:latin typeface="Calibri"/>
              </a:rPr>
              <a:t>ROW ADDRESS</a:t>
            </a:r>
          </a:p>
        </p:txBody>
      </p:sp>
      <p:sp>
        <p:nvSpPr>
          <p:cNvPr id="9" name="Rectangle 8"/>
          <p:cNvSpPr/>
          <p:nvPr/>
        </p:nvSpPr>
        <p:spPr>
          <a:xfrm>
            <a:off x="3048795" y="3168298"/>
            <a:ext cx="3062286" cy="388047"/>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457200">
              <a:defRPr/>
            </a:pPr>
            <a:r>
              <a:rPr lang="en-US" sz="2400" dirty="0">
                <a:solidFill>
                  <a:prstClr val="black"/>
                </a:solidFill>
                <a:latin typeface="Calibri"/>
              </a:rPr>
              <a:t>ROW DATA</a:t>
            </a:r>
          </a:p>
        </p:txBody>
      </p:sp>
      <p:sp>
        <p:nvSpPr>
          <p:cNvPr id="25" name="TextBox 24"/>
          <p:cNvSpPr txBox="1">
            <a:spLocks noChangeArrowheads="1"/>
          </p:cNvSpPr>
          <p:nvPr/>
        </p:nvSpPr>
        <p:spPr bwMode="auto">
          <a:xfrm>
            <a:off x="6366129" y="4804325"/>
            <a:ext cx="2295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FF0000"/>
                </a:solidFill>
              </a:rPr>
              <a:t>Row buffer miss!</a:t>
            </a:r>
          </a:p>
        </p:txBody>
      </p:sp>
      <p:sp>
        <p:nvSpPr>
          <p:cNvPr id="26" name="TextBox 25"/>
          <p:cNvSpPr txBox="1">
            <a:spLocks noChangeArrowheads="1"/>
          </p:cNvSpPr>
          <p:nvPr/>
        </p:nvSpPr>
        <p:spPr bwMode="auto">
          <a:xfrm>
            <a:off x="6366129" y="4794800"/>
            <a:ext cx="207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fontAlgn="base">
              <a:spcBef>
                <a:spcPct val="0"/>
              </a:spcBef>
              <a:spcAft>
                <a:spcPct val="0"/>
              </a:spcAft>
            </a:pPr>
            <a:r>
              <a:rPr lang="en-US" sz="2400">
                <a:solidFill>
                  <a:srgbClr val="008000"/>
                </a:solidFill>
              </a:rPr>
              <a:t>Row buffer hit!</a:t>
            </a:r>
          </a:p>
        </p:txBody>
      </p:sp>
      <p:sp>
        <p:nvSpPr>
          <p:cNvPr id="30" name="Rectangle 29"/>
          <p:cNvSpPr/>
          <p:nvPr/>
        </p:nvSpPr>
        <p:spPr>
          <a:xfrm>
            <a:off x="7086720" y="1745356"/>
            <a:ext cx="731717" cy="65246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defTabSz="457200">
              <a:defRPr/>
            </a:pPr>
            <a:r>
              <a:rPr lang="en-US" sz="2000" b="1" dirty="0" smtClean="0">
                <a:solidFill>
                  <a:prstClr val="black"/>
                </a:solidFill>
                <a:latin typeface="Calibri"/>
              </a:rPr>
              <a:t>Bank</a:t>
            </a:r>
            <a:endParaRPr lang="en-US" sz="2000" b="1" dirty="0">
              <a:solidFill>
                <a:prstClr val="black"/>
              </a:solidFill>
              <a:latin typeface="Calibri"/>
            </a:endParaRPr>
          </a:p>
        </p:txBody>
      </p:sp>
      <p:sp>
        <p:nvSpPr>
          <p:cNvPr id="31" name="Rectangle 30"/>
          <p:cNvSpPr/>
          <p:nvPr/>
        </p:nvSpPr>
        <p:spPr>
          <a:xfrm>
            <a:off x="7086720" y="2288992"/>
            <a:ext cx="731717" cy="1333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defTabSz="457200">
              <a:defRPr/>
            </a:pPr>
            <a:endParaRPr lang="en-US" sz="1600" dirty="0">
              <a:solidFill>
                <a:prstClr val="black"/>
              </a:solidFill>
              <a:latin typeface="Calibri"/>
            </a:endParaRPr>
          </a:p>
        </p:txBody>
      </p:sp>
      <p:sp>
        <p:nvSpPr>
          <p:cNvPr id="2" name="Oval 1"/>
          <p:cNvSpPr/>
          <p:nvPr/>
        </p:nvSpPr>
        <p:spPr>
          <a:xfrm>
            <a:off x="6717383" y="1352367"/>
            <a:ext cx="1470392" cy="1470392"/>
          </a:xfrm>
          <a:prstGeom prst="ellipse">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black">
                  <a:lumMod val="50000"/>
                  <a:lumOff val="50000"/>
                </a:prstClr>
              </a:solidFill>
              <a:latin typeface="Calibri"/>
            </a:endParaRPr>
          </a:p>
        </p:txBody>
      </p:sp>
      <p:cxnSp>
        <p:nvCxnSpPr>
          <p:cNvPr id="34" name="Straight Connector 33"/>
          <p:cNvCxnSpPr>
            <a:stCxn id="2" idx="5"/>
          </p:cNvCxnSpPr>
          <p:nvPr/>
        </p:nvCxnSpPr>
        <p:spPr>
          <a:xfrm flipH="1">
            <a:off x="6366129" y="2607425"/>
            <a:ext cx="1606312" cy="1302588"/>
          </a:xfrm>
          <a:prstGeom prst="line">
            <a:avLst/>
          </a:prstGeom>
          <a:ln w="38100" cmpd="sng">
            <a:gradFill flip="none" rotWithShape="1">
              <a:gsLst>
                <a:gs pos="0">
                  <a:schemeClr val="tx1"/>
                </a:gs>
                <a:gs pos="100000">
                  <a:prstClr val="white"/>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14020" y="4883997"/>
            <a:ext cx="1567106"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Row buffer</a:t>
            </a:r>
            <a:endParaRPr lang="en-US" sz="2400" dirty="0">
              <a:solidFill>
                <a:prstClr val="black"/>
              </a:solidFill>
              <a:latin typeface="Calibri" charset="0"/>
              <a:ea typeface="ＭＳ Ｐゴシック" charset="0"/>
              <a:cs typeface="ＭＳ Ｐゴシック" charset="0"/>
            </a:endParaRPr>
          </a:p>
        </p:txBody>
      </p:sp>
      <p:sp>
        <p:nvSpPr>
          <p:cNvPr id="48" name="TextBox 47"/>
          <p:cNvSpPr txBox="1"/>
          <p:nvPr/>
        </p:nvSpPr>
        <p:spPr>
          <a:xfrm>
            <a:off x="3048795" y="2112855"/>
            <a:ext cx="3062287" cy="584775"/>
          </a:xfrm>
          <a:prstGeom prst="rect">
            <a:avLst/>
          </a:prstGeom>
          <a:noFill/>
        </p:spPr>
        <p:txBody>
          <a:bodyPr wrap="square" rtlCol="0">
            <a:spAutoFit/>
          </a:bodyPr>
          <a:lstStyle/>
          <a:p>
            <a:pPr algn="ct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CELL ARRAY</a:t>
            </a:r>
            <a:endParaRPr lang="en-US" sz="3200" dirty="0">
              <a:solidFill>
                <a:prstClr val="black"/>
              </a:solidFill>
              <a:latin typeface="Calibri"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386371089"/>
      </p:ext>
    </p:extLst>
  </p:cSld>
  <p:clrMapOvr>
    <a:masterClrMapping/>
  </p:clrMapOvr>
  <p:transition xmlns:p14="http://schemas.microsoft.com/office/powerpoint/2010/main" spd="slow" advTm="5373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10" presetClass="exit" presetSubtype="0" fill="hold" grpId="1" nodeType="withEffect">
                                  <p:stCondLst>
                                    <p:cond delay="0"/>
                                  </p:stCondLst>
                                  <p:childTnLst>
                                    <p:animEffect transition="out" filter="fad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2.67742E-6 -1.76471E-6 L 2.67742E-6 0.24525 " pathEditMode="relative" rAng="0" ptsTypes="AA">
                                      <p:cBhvr>
                                        <p:cTn id="31" dur="2000" fill="hold"/>
                                        <p:tgtEl>
                                          <p:spTgt spid="9"/>
                                        </p:tgtEl>
                                        <p:attrNameLst>
                                          <p:attrName>ppt_x</p:attrName>
                                          <p:attrName>ppt_y</p:attrName>
                                        </p:attrNameLst>
                                      </p:cBhvr>
                                      <p:rCtr x="0" y="12251"/>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xit" presetSubtype="4" fill="hold" nodeType="clickEffect">
                                  <p:stCondLst>
                                    <p:cond delay="0"/>
                                  </p:stCondLst>
                                  <p:childTnLst>
                                    <p:anim calcmode="lin" valueType="num">
                                      <p:cBhvr additive="base">
                                        <p:cTn id="43" dur="500"/>
                                        <p:tgtEl>
                                          <p:spTgt spid="17"/>
                                        </p:tgtEl>
                                        <p:attrNameLst>
                                          <p:attrName>ppt_x</p:attrName>
                                        </p:attrNameLst>
                                      </p:cBhvr>
                                      <p:tavLst>
                                        <p:tav tm="0">
                                          <p:val>
                                            <p:strVal val="ppt_x"/>
                                          </p:val>
                                        </p:tav>
                                        <p:tav tm="100000">
                                          <p:val>
                                            <p:strVal val="ppt_x"/>
                                          </p:val>
                                        </p:tav>
                                      </p:tavLst>
                                    </p:anim>
                                    <p:anim calcmode="lin" valueType="num">
                                      <p:cBhvr additive="base">
                                        <p:cTn id="44" dur="500"/>
                                        <p:tgtEl>
                                          <p:spTgt spid="17"/>
                                        </p:tgtEl>
                                        <p:attrNameLst>
                                          <p:attrName>ppt_y</p:attrName>
                                        </p:attrNameLst>
                                      </p:cBhvr>
                                      <p:tavLst>
                                        <p:tav tm="0">
                                          <p:val>
                                            <p:strVal val="ppt_y"/>
                                          </p:val>
                                        </p:tav>
                                        <p:tav tm="100000">
                                          <p:val>
                                            <p:strVal val="1+ppt_h/2"/>
                                          </p:val>
                                        </p:tav>
                                      </p:tavLst>
                                    </p:anim>
                                    <p:set>
                                      <p:cBhvr>
                                        <p:cTn id="45" dur="1" fill="hold">
                                          <p:stCondLst>
                                            <p:cond delay="499"/>
                                          </p:stCondLst>
                                        </p:cTn>
                                        <p:tgtEl>
                                          <p:spTgt spid="17"/>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nodeType="clickEffect">
                                  <p:stCondLst>
                                    <p:cond delay="0"/>
                                  </p:stCondLst>
                                  <p:childTnLst>
                                    <p:animEffect transition="out" filter="fade">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8" grpId="0" animBg="1"/>
      <p:bldP spid="9" grpId="0" animBg="1"/>
      <p:bldP spid="9" grpId="1" animBg="1"/>
      <p:bldP spid="25" grpId="0"/>
      <p:bldP spid="25" grpId="1"/>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a:t>
            </a:r>
            <a:endParaRPr lang="en-US" dirty="0"/>
          </a:p>
        </p:txBody>
      </p:sp>
      <p:sp>
        <p:nvSpPr>
          <p:cNvPr id="3" name="Content Placeholder 2"/>
          <p:cNvSpPr>
            <a:spLocks noGrp="1"/>
          </p:cNvSpPr>
          <p:nvPr>
            <p:ph idx="1"/>
          </p:nvPr>
        </p:nvSpPr>
        <p:spPr/>
        <p:txBody>
          <a:bodyPr/>
          <a:lstStyle/>
          <a:p>
            <a:r>
              <a:rPr lang="en-US" dirty="0" smtClean="0">
                <a:latin typeface="Calibri" charset="0"/>
              </a:rPr>
              <a:t>Row buffers exist in both DRAM and PCM</a:t>
            </a:r>
          </a:p>
          <a:p>
            <a:pPr lvl="1"/>
            <a:r>
              <a:rPr lang="en-US" dirty="0" smtClean="0">
                <a:latin typeface="Calibri" charset="0"/>
              </a:rPr>
              <a:t>Row </a:t>
            </a:r>
            <a:r>
              <a:rPr lang="en-US" dirty="0" smtClean="0">
                <a:solidFill>
                  <a:srgbClr val="008000"/>
                </a:solidFill>
                <a:latin typeface="Calibri" charset="0"/>
              </a:rPr>
              <a:t>hit </a:t>
            </a:r>
            <a:r>
              <a:rPr lang="en-US" dirty="0" smtClean="0">
                <a:latin typeface="Calibri" charset="0"/>
              </a:rPr>
              <a:t>latency </a:t>
            </a:r>
            <a:r>
              <a:rPr lang="en-US" b="1" dirty="0" smtClean="0">
                <a:solidFill>
                  <a:srgbClr val="008000"/>
                </a:solidFill>
                <a:latin typeface="Calibri" charset="0"/>
              </a:rPr>
              <a:t>similar</a:t>
            </a:r>
            <a:r>
              <a:rPr lang="en-US" dirty="0" smtClean="0">
                <a:solidFill>
                  <a:srgbClr val="008000"/>
                </a:solidFill>
                <a:latin typeface="Calibri" charset="0"/>
              </a:rPr>
              <a:t> </a:t>
            </a:r>
            <a:r>
              <a:rPr lang="en-US" dirty="0" smtClean="0">
                <a:latin typeface="Calibri" charset="0"/>
              </a:rPr>
              <a:t>in DRAM </a:t>
            </a:r>
            <a:r>
              <a:rPr lang="en-US" dirty="0">
                <a:latin typeface="Calibri" charset="0"/>
              </a:rPr>
              <a:t>&amp;</a:t>
            </a:r>
            <a:r>
              <a:rPr lang="en-US" dirty="0" smtClean="0">
                <a:latin typeface="Calibri" charset="0"/>
              </a:rPr>
              <a:t> PCM </a:t>
            </a:r>
            <a:r>
              <a:rPr lang="en-US" sz="2000" dirty="0" smtClean="0">
                <a:latin typeface="Calibri" charset="0"/>
              </a:rPr>
              <a:t>[</a:t>
            </a:r>
            <a:r>
              <a:rPr lang="en-US" altLang="ja-JP" sz="2000" dirty="0" smtClean="0"/>
              <a:t>Lee</a:t>
            </a:r>
            <a:r>
              <a:rPr lang="en-US" altLang="ja-JP" sz="2000" dirty="0"/>
              <a:t>+ ISCA’09</a:t>
            </a:r>
            <a:r>
              <a:rPr lang="en-US" sz="2000" dirty="0" smtClean="0">
                <a:latin typeface="Calibri" charset="0"/>
              </a:rPr>
              <a:t>]</a:t>
            </a:r>
          </a:p>
          <a:p>
            <a:pPr lvl="1"/>
            <a:r>
              <a:rPr lang="en-US" dirty="0" smtClean="0">
                <a:latin typeface="Calibri" charset="0"/>
              </a:rPr>
              <a:t>Row </a:t>
            </a:r>
            <a:r>
              <a:rPr lang="en-US" dirty="0" smtClean="0">
                <a:solidFill>
                  <a:srgbClr val="FF0000"/>
                </a:solidFill>
                <a:latin typeface="Calibri" charset="0"/>
              </a:rPr>
              <a:t>miss </a:t>
            </a:r>
            <a:r>
              <a:rPr lang="en-US" dirty="0" smtClean="0">
                <a:latin typeface="Calibri" charset="0"/>
              </a:rPr>
              <a:t>latency </a:t>
            </a:r>
            <a:r>
              <a:rPr lang="en-US" b="1" dirty="0" smtClean="0">
                <a:solidFill>
                  <a:srgbClr val="FF0000"/>
                </a:solidFill>
                <a:latin typeface="Calibri" charset="0"/>
              </a:rPr>
              <a:t>small </a:t>
            </a:r>
            <a:r>
              <a:rPr lang="en-US" dirty="0" smtClean="0">
                <a:latin typeface="Calibri" charset="0"/>
              </a:rPr>
              <a:t>in DRAM, </a:t>
            </a:r>
            <a:r>
              <a:rPr lang="en-US" b="1" dirty="0" smtClean="0">
                <a:solidFill>
                  <a:srgbClr val="FF0000"/>
                </a:solidFill>
                <a:latin typeface="Calibri" charset="0"/>
              </a:rPr>
              <a:t>large </a:t>
            </a:r>
            <a:r>
              <a:rPr lang="en-US" dirty="0" smtClean="0">
                <a:latin typeface="Calibri" charset="0"/>
              </a:rPr>
              <a:t>in PCM</a:t>
            </a:r>
          </a:p>
          <a:p>
            <a:pPr lvl="3"/>
            <a:endParaRPr lang="en-US" dirty="0" smtClean="0">
              <a:latin typeface="Calibri" charset="0"/>
            </a:endParaRPr>
          </a:p>
          <a:p>
            <a:r>
              <a:rPr lang="en-US" dirty="0" smtClean="0">
                <a:latin typeface="Calibri" charset="0"/>
              </a:rPr>
              <a:t>Place data in DRAM which</a:t>
            </a:r>
          </a:p>
          <a:p>
            <a:pPr lvl="1"/>
            <a:r>
              <a:rPr lang="en-US" dirty="0" smtClean="0">
                <a:latin typeface="Calibri" charset="0"/>
              </a:rPr>
              <a:t>is likely to</a:t>
            </a:r>
            <a:r>
              <a:rPr lang="en-US" b="1" dirty="0" smtClean="0">
                <a:latin typeface="Calibri" charset="0"/>
              </a:rPr>
              <a:t> </a:t>
            </a:r>
            <a:r>
              <a:rPr lang="en-US" dirty="0" smtClean="0">
                <a:latin typeface="Calibri" charset="0"/>
              </a:rPr>
              <a:t>miss in the row buffer (</a:t>
            </a:r>
            <a:r>
              <a:rPr lang="en-US" dirty="0" smtClean="0">
                <a:solidFill>
                  <a:srgbClr val="0000FF"/>
                </a:solidFill>
                <a:latin typeface="Calibri" charset="0"/>
              </a:rPr>
              <a:t>low row buffer locality</a:t>
            </a:r>
            <a:r>
              <a:rPr lang="en-US" dirty="0" smtClean="0">
                <a:latin typeface="Calibri" charset="0"/>
              </a:rPr>
              <a:t>)</a:t>
            </a:r>
            <a:r>
              <a:rPr lang="en-US" dirty="0" smtClean="0">
                <a:latin typeface="Calibri" charset="0"/>
                <a:sym typeface="Wingdings" charset="0"/>
              </a:rPr>
              <a:t> </a:t>
            </a:r>
            <a:r>
              <a:rPr lang="en-US" dirty="0" smtClean="0">
                <a:latin typeface="Calibri" charset="0"/>
              </a:rPr>
              <a:t>miss penalty is smaller in DRAM</a:t>
            </a:r>
          </a:p>
          <a:p>
            <a:pPr marL="457200" lvl="1" indent="0">
              <a:buNone/>
            </a:pPr>
            <a:r>
              <a:rPr lang="en-US" dirty="0" smtClean="0">
                <a:latin typeface="Calibri" charset="0"/>
              </a:rPr>
              <a:t>	AND</a:t>
            </a:r>
          </a:p>
          <a:p>
            <a:pPr lvl="1"/>
            <a:r>
              <a:rPr lang="en-US" dirty="0">
                <a:latin typeface="Calibri" charset="0"/>
              </a:rPr>
              <a:t>i</a:t>
            </a:r>
            <a:r>
              <a:rPr lang="en-US" dirty="0" smtClean="0">
                <a:latin typeface="Calibri" charset="0"/>
              </a:rPr>
              <a:t>s </a:t>
            </a:r>
            <a:r>
              <a:rPr lang="en-US" dirty="0" smtClean="0">
                <a:solidFill>
                  <a:srgbClr val="0000FF"/>
                </a:solidFill>
                <a:latin typeface="Calibri" charset="0"/>
              </a:rPr>
              <a:t>reused</a:t>
            </a:r>
            <a:r>
              <a:rPr lang="en-US" b="1" dirty="0" smtClean="0">
                <a:solidFill>
                  <a:srgbClr val="0000FF"/>
                </a:solidFill>
                <a:latin typeface="Calibri" charset="0"/>
              </a:rPr>
              <a:t> </a:t>
            </a:r>
            <a:r>
              <a:rPr lang="en-US" dirty="0" smtClean="0">
                <a:solidFill>
                  <a:srgbClr val="0000FF"/>
                </a:solidFill>
                <a:latin typeface="Calibri" charset="0"/>
              </a:rPr>
              <a:t>many times</a:t>
            </a:r>
            <a:r>
              <a:rPr lang="en-US" dirty="0" smtClean="0">
                <a:latin typeface="Calibri" charset="0"/>
                <a:sym typeface="Wingdings" charset="0"/>
              </a:rPr>
              <a:t>  cache only the data worth the movement cost and DRAM space</a:t>
            </a:r>
            <a:endParaRPr lang="en-US" dirty="0" smtClean="0">
              <a:latin typeface="Calibri" charset="0"/>
            </a:endParaRP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64</a:t>
            </a:fld>
            <a:endParaRPr lang="en-US">
              <a:solidFill>
                <a:prstClr val="black">
                  <a:tint val="75000"/>
                </a:prstClr>
              </a:solidFill>
              <a:latin typeface="Calibri"/>
            </a:endParaRPr>
          </a:p>
        </p:txBody>
      </p:sp>
    </p:spTree>
    <p:extLst>
      <p:ext uri="{BB962C8B-B14F-4D97-AF65-F5344CB8AC3E}">
        <p14:creationId xmlns:p14="http://schemas.microsoft.com/office/powerpoint/2010/main" val="2583644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RBL-Awareness: An Example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65</a:t>
            </a:fld>
            <a:endParaRPr lang="en-US">
              <a:solidFill>
                <a:prstClr val="black">
                  <a:tint val="75000"/>
                </a:prstClr>
              </a:solidFill>
              <a:latin typeface="Calibri"/>
            </a:endParaRPr>
          </a:p>
        </p:txBody>
      </p:sp>
      <p:sp>
        <p:nvSpPr>
          <p:cNvPr id="6" name="TextBox 5"/>
          <p:cNvSpPr txBox="1"/>
          <p:nvPr/>
        </p:nvSpPr>
        <p:spPr>
          <a:xfrm>
            <a:off x="457200" y="1417638"/>
            <a:ext cx="6789487" cy="584775"/>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endParaRPr lang="en-US" sz="3200" dirty="0">
              <a:solidFill>
                <a:prstClr val="black"/>
              </a:solidFill>
              <a:latin typeface="Calibri" charset="0"/>
              <a:ea typeface="ＭＳ Ｐゴシック" charset="0"/>
              <a:cs typeface="ＭＳ Ｐゴシック" charset="0"/>
            </a:endParaRPr>
          </a:p>
        </p:txBody>
      </p:sp>
      <p:grpSp>
        <p:nvGrpSpPr>
          <p:cNvPr id="11" name="Group 10"/>
          <p:cNvGrpSpPr/>
          <p:nvPr/>
        </p:nvGrpSpPr>
        <p:grpSpPr>
          <a:xfrm>
            <a:off x="1287314" y="2937323"/>
            <a:ext cx="6569372" cy="493952"/>
            <a:chOff x="1076023" y="3951619"/>
            <a:chExt cx="6569372" cy="493952"/>
          </a:xfrm>
        </p:grpSpPr>
        <p:sp>
          <p:nvSpPr>
            <p:cNvPr id="12" name="Rectangle 11"/>
            <p:cNvSpPr/>
            <p:nvPr/>
          </p:nvSpPr>
          <p:spPr>
            <a:xfrm>
              <a:off x="1076023"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14" name="Rectangle 13"/>
            <p:cNvSpPr/>
            <p:nvPr/>
          </p:nvSpPr>
          <p:spPr>
            <a:xfrm>
              <a:off x="2801300"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B</a:t>
              </a:r>
              <a:endParaRPr lang="en-US" sz="2400" b="1" dirty="0">
                <a:solidFill>
                  <a:prstClr val="black"/>
                </a:solidFill>
                <a:latin typeface="Calibri"/>
              </a:endParaRPr>
            </a:p>
          </p:txBody>
        </p:sp>
        <p:sp>
          <p:nvSpPr>
            <p:cNvPr id="15" name="Rectangle 14"/>
            <p:cNvSpPr/>
            <p:nvPr/>
          </p:nvSpPr>
          <p:spPr>
            <a:xfrm>
              <a:off x="4526577"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6251855" y="3951619"/>
              <a:ext cx="1393540" cy="4939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D</a:t>
              </a:r>
              <a:endParaRPr lang="en-US" sz="2400" b="1" dirty="0">
                <a:solidFill>
                  <a:prstClr val="black"/>
                </a:solidFill>
                <a:latin typeface="Calibri"/>
              </a:endParaRPr>
            </a:p>
          </p:txBody>
        </p:sp>
      </p:grpSp>
    </p:spTree>
    <p:extLst>
      <p:ext uri="{BB962C8B-B14F-4D97-AF65-F5344CB8AC3E}">
        <p14:creationId xmlns:p14="http://schemas.microsoft.com/office/powerpoint/2010/main" val="394151212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RBL-Awareness: An Example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66</a:t>
            </a:fld>
            <a:endParaRPr lang="en-US">
              <a:solidFill>
                <a:prstClr val="black">
                  <a:tint val="75000"/>
                </a:prstClr>
              </a:solidFill>
              <a:latin typeface="Calibri"/>
            </a:endParaRPr>
          </a:p>
        </p:txBody>
      </p:sp>
      <p:sp>
        <p:nvSpPr>
          <p:cNvPr id="6" name="TextBox 5"/>
          <p:cNvSpPr txBox="1"/>
          <p:nvPr/>
        </p:nvSpPr>
        <p:spPr>
          <a:xfrm>
            <a:off x="457200" y="1417638"/>
            <a:ext cx="6824753"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Let’s say a processor accesses four rows</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with different row buffer localities (RBL)</a:t>
            </a:r>
            <a:endParaRPr lang="en-US" sz="3200" dirty="0">
              <a:solidFill>
                <a:prstClr val="black"/>
              </a:solidFill>
              <a:latin typeface="Calibri" charset="0"/>
              <a:ea typeface="ＭＳ Ｐゴシック" charset="0"/>
              <a:cs typeface="ＭＳ Ｐゴシック" charset="0"/>
            </a:endParaRPr>
          </a:p>
        </p:txBody>
      </p:sp>
      <p:sp>
        <p:nvSpPr>
          <p:cNvPr id="7" name="Rectangle 6"/>
          <p:cNvSpPr/>
          <p:nvPr/>
        </p:nvSpPr>
        <p:spPr>
          <a:xfrm>
            <a:off x="1287314" y="2937323"/>
            <a:ext cx="1393540" cy="4939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8" name="Rectangle 7"/>
          <p:cNvSpPr/>
          <p:nvPr/>
        </p:nvSpPr>
        <p:spPr>
          <a:xfrm>
            <a:off x="3012591" y="2937323"/>
            <a:ext cx="1393540" cy="49395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9" name="Rectangle 8"/>
          <p:cNvSpPr/>
          <p:nvPr/>
        </p:nvSpPr>
        <p:spPr>
          <a:xfrm>
            <a:off x="4737868" y="2937323"/>
            <a:ext cx="1393540" cy="4939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0" name="Rectangle 9"/>
          <p:cNvSpPr/>
          <p:nvPr/>
        </p:nvSpPr>
        <p:spPr>
          <a:xfrm>
            <a:off x="6463146" y="2937323"/>
            <a:ext cx="1393540" cy="4939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3" name="Rounded Rectangle 2"/>
          <p:cNvSpPr/>
          <p:nvPr/>
        </p:nvSpPr>
        <p:spPr>
          <a:xfrm>
            <a:off x="1141797" y="2790891"/>
            <a:ext cx="3401238" cy="812185"/>
          </a:xfrm>
          <a:prstGeom prst="roundRect">
            <a:avLst/>
          </a:prstGeom>
          <a:noFill/>
          <a:ln w="3810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2" name="Rounded Rectangle 11"/>
          <p:cNvSpPr/>
          <p:nvPr/>
        </p:nvSpPr>
        <p:spPr>
          <a:xfrm>
            <a:off x="4594351" y="2790891"/>
            <a:ext cx="3411059" cy="812185"/>
          </a:xfrm>
          <a:prstGeom prst="roundRect">
            <a:avLst/>
          </a:prstGeom>
          <a:noFill/>
          <a:ln w="38100" cmpd="sng">
            <a:solidFill>
              <a:srgbClr val="008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latin typeface="Calibri"/>
            </a:endParaRPr>
          </a:p>
        </p:txBody>
      </p:sp>
      <p:sp>
        <p:nvSpPr>
          <p:cNvPr id="14" name="TextBox 13"/>
          <p:cNvSpPr txBox="1"/>
          <p:nvPr/>
        </p:nvSpPr>
        <p:spPr>
          <a:xfrm>
            <a:off x="1684551" y="3692581"/>
            <a:ext cx="2250423"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FF0000"/>
                </a:solidFill>
                <a:latin typeface="Calibri" charset="0"/>
                <a:ea typeface="ＭＳ Ｐゴシック" charset="0"/>
                <a:cs typeface="ＭＳ Ｐゴシック" charset="0"/>
              </a:rPr>
              <a:t>Low RBL</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a:t>
            </a:r>
            <a:r>
              <a:rPr lang="en-US" sz="2400" dirty="0" smtClean="0">
                <a:solidFill>
                  <a:srgbClr val="FF0000"/>
                </a:solidFill>
                <a:latin typeface="Calibri" charset="0"/>
                <a:ea typeface="ＭＳ Ｐゴシック" charset="0"/>
                <a:cs typeface="ＭＳ Ｐゴシック" charset="0"/>
              </a:rPr>
              <a:t>Frequently miss</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15" name="TextBox 14"/>
          <p:cNvSpPr txBox="1"/>
          <p:nvPr/>
        </p:nvSpPr>
        <p:spPr>
          <a:xfrm>
            <a:off x="5290892" y="3692581"/>
            <a:ext cx="2029209" cy="1384995"/>
          </a:xfrm>
          <a:prstGeom prst="rect">
            <a:avLst/>
          </a:prstGeom>
          <a:noFill/>
        </p:spPr>
        <p:txBody>
          <a:bodyPr wrap="none" rtlCol="0">
            <a:spAutoFit/>
          </a:bodyPr>
          <a:lstStyle/>
          <a:p>
            <a:pPr algn="ctr" defTabSz="457200" fontAlgn="base">
              <a:spcBef>
                <a:spcPct val="0"/>
              </a:spcBef>
              <a:spcAft>
                <a:spcPct val="0"/>
              </a:spcAft>
            </a:pPr>
            <a:r>
              <a:rPr lang="en-US" sz="3600" dirty="0" smtClean="0">
                <a:solidFill>
                  <a:srgbClr val="008000"/>
                </a:solidFill>
                <a:latin typeface="Calibri" charset="0"/>
                <a:ea typeface="ＭＳ Ｐゴシック" charset="0"/>
                <a:cs typeface="ＭＳ Ｐゴシック" charset="0"/>
              </a:rPr>
              <a:t>High RBL</a:t>
            </a:r>
            <a:endParaRPr lang="en-US" sz="4400" dirty="0">
              <a:solidFill>
                <a:srgbClr val="FF0000"/>
              </a:solidFill>
              <a:latin typeface="Calibri" charset="0"/>
              <a:ea typeface="ＭＳ Ｐゴシック" charset="0"/>
              <a:cs typeface="ＭＳ Ｐゴシック" charset="0"/>
            </a:endParaRPr>
          </a:p>
          <a:p>
            <a:pPr algn="ctr" defTabSz="457200" fontAlgn="base">
              <a:spcBef>
                <a:spcPct val="0"/>
              </a:spcBef>
              <a:spcAft>
                <a:spcPct val="0"/>
              </a:spcAft>
            </a:pPr>
            <a:r>
              <a:rPr lang="en-US" sz="2400" dirty="0">
                <a:solidFill>
                  <a:prstClr val="black"/>
                </a:solidFill>
                <a:latin typeface="Calibri" charset="0"/>
                <a:ea typeface="ＭＳ Ｐゴシック" charset="0"/>
                <a:cs typeface="ＭＳ Ｐゴシック" charset="0"/>
              </a:rPr>
              <a:t>(</a:t>
            </a:r>
            <a:r>
              <a:rPr lang="en-US" sz="2400" dirty="0">
                <a:solidFill>
                  <a:srgbClr val="008000"/>
                </a:solidFill>
                <a:latin typeface="Calibri" charset="0"/>
                <a:ea typeface="ＭＳ Ｐゴシック" charset="0"/>
                <a:cs typeface="ＭＳ Ｐゴシック" charset="0"/>
              </a:rPr>
              <a:t>Frequently </a:t>
            </a:r>
            <a:r>
              <a:rPr lang="en-US" sz="2400" dirty="0" smtClean="0">
                <a:solidFill>
                  <a:srgbClr val="008000"/>
                </a:solidFill>
                <a:latin typeface="Calibri" charset="0"/>
                <a:ea typeface="ＭＳ Ｐゴシック" charset="0"/>
                <a:cs typeface="ＭＳ Ｐゴシック" charset="0"/>
              </a:rPr>
              <a:t>hit</a:t>
            </a:r>
          </a:p>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in row buffer)</a:t>
            </a:r>
            <a:endParaRPr lang="en-US" sz="2400" dirty="0">
              <a:solidFill>
                <a:prstClr val="black"/>
              </a:solidFill>
              <a:latin typeface="Calibri" charset="0"/>
              <a:ea typeface="ＭＳ Ｐゴシック" charset="0"/>
              <a:cs typeface="ＭＳ Ｐゴシック" charset="0"/>
            </a:endParaRPr>
          </a:p>
        </p:txBody>
      </p:sp>
      <p:sp>
        <p:nvSpPr>
          <p:cNvPr id="5" name="TextBox 4"/>
          <p:cNvSpPr txBox="1"/>
          <p:nvPr/>
        </p:nvSpPr>
        <p:spPr>
          <a:xfrm>
            <a:off x="715077" y="5370450"/>
            <a:ext cx="7682163" cy="1077218"/>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1: RBL-</a:t>
            </a:r>
            <a:r>
              <a:rPr lang="en-US" sz="3200" i="1" dirty="0" smtClean="0">
                <a:solidFill>
                  <a:prstClr val="black"/>
                </a:solidFill>
                <a:latin typeface="Calibri" charset="0"/>
                <a:ea typeface="ＭＳ Ｐゴシック" charset="0"/>
                <a:cs typeface="ＭＳ Ｐゴシック" charset="0"/>
              </a:rPr>
              <a:t>Unaware</a:t>
            </a:r>
            <a:r>
              <a:rPr lang="en-US" sz="3200" dirty="0" smtClean="0">
                <a:solidFill>
                  <a:prstClr val="black"/>
                </a:solidFill>
                <a:latin typeface="Calibri" charset="0"/>
                <a:ea typeface="ＭＳ Ｐゴシック" charset="0"/>
                <a:cs typeface="ＭＳ Ｐゴシック" charset="0"/>
              </a:rPr>
              <a:t> Policy (state-of-the-art)</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Case 2: </a:t>
            </a:r>
            <a:r>
              <a:rPr lang="en-US" sz="3200" dirty="0" smtClean="0">
                <a:solidFill>
                  <a:srgbClr val="0000FF"/>
                </a:solidFill>
                <a:latin typeface="Calibri" charset="0"/>
                <a:ea typeface="ＭＳ Ｐゴシック" charset="0"/>
                <a:cs typeface="ＭＳ Ｐゴシック" charset="0"/>
              </a:rPr>
              <a:t>RBL-Aware Policy (RBLA)</a:t>
            </a:r>
            <a:endParaRPr lang="en-US" sz="32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5903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RBL-</a:t>
            </a:r>
            <a:r>
              <a:rPr lang="en-US" i="1" dirty="0" smtClean="0"/>
              <a:t>Unaware </a:t>
            </a:r>
            <a:r>
              <a:rPr lang="en-US" dirty="0" smtClean="0"/>
              <a:t>Policy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67</a:t>
            </a:fld>
            <a:endParaRPr lang="en-US">
              <a:solidFill>
                <a:prstClr val="black">
                  <a:tint val="75000"/>
                </a:prstClr>
              </a:solidFill>
              <a:latin typeface="Calibri"/>
            </a:endParaRPr>
          </a:p>
        </p:txBody>
      </p:sp>
      <p:sp>
        <p:nvSpPr>
          <p:cNvPr id="5" name="TextBox 4"/>
          <p:cNvSpPr txBox="1"/>
          <p:nvPr/>
        </p:nvSpPr>
        <p:spPr>
          <a:xfrm>
            <a:off x="457200" y="1393556"/>
            <a:ext cx="7339766"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prstClr val="black"/>
                </a:solidFill>
                <a:latin typeface="Calibri" charset="0"/>
                <a:ea typeface="ＭＳ Ｐゴシック" charset="0"/>
                <a:cs typeface="ＭＳ Ｐゴシック" charset="0"/>
              </a:rPr>
              <a:t>row buffer locality-</a:t>
            </a:r>
            <a:r>
              <a:rPr lang="en-US" sz="3200" b="1" i="1" dirty="0" smtClean="0">
                <a:solidFill>
                  <a:prstClr val="black"/>
                </a:solidFill>
                <a:latin typeface="Calibri" charset="0"/>
                <a:ea typeface="ＭＳ Ｐゴシック" charset="0"/>
                <a:cs typeface="ＭＳ Ｐゴシック" charset="0"/>
              </a:rPr>
              <a:t>unaware </a:t>
            </a:r>
            <a:r>
              <a:rPr lang="en-US" sz="3200" dirty="0" smtClean="0">
                <a:solidFill>
                  <a:prstClr val="black"/>
                </a:solidFill>
                <a:latin typeface="Calibri" charset="0"/>
                <a:ea typeface="ＭＳ Ｐゴシック" charset="0"/>
                <a:cs typeface="ＭＳ Ｐゴシック" charset="0"/>
              </a:rPr>
              <a:t>policy could</a:t>
            </a:r>
          </a:p>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place these rows in the following manner</a:t>
            </a:r>
            <a:endParaRPr lang="en-US" sz="3200" dirty="0">
              <a:solidFill>
                <a:prstClr val="black"/>
              </a:solidFill>
              <a:latin typeface="Calibri" charset="0"/>
              <a:ea typeface="ＭＳ Ｐゴシック" charset="0"/>
              <a:cs typeface="ＭＳ Ｐゴシック" charset="0"/>
            </a:endParaRPr>
          </a:p>
        </p:txBody>
      </p:sp>
      <p:sp>
        <p:nvSpPr>
          <p:cNvPr id="6" name="Rectangle 5"/>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7" name="Rectangle 6"/>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a:solidFill>
                  <a:srgbClr val="008000"/>
                </a:solidFill>
              </a:rPr>
              <a:t>H</a:t>
            </a:r>
            <a:r>
              <a:rPr lang="en-US" sz="2400" dirty="0" smtClean="0">
                <a:solidFill>
                  <a:srgbClr val="008000"/>
                </a:solidFill>
              </a:rPr>
              <a:t>igh RBL</a:t>
            </a:r>
            <a:r>
              <a:rPr lang="en-US" sz="2400" dirty="0" smtClean="0">
                <a:solidFill>
                  <a:prstClr val="black"/>
                </a:solidFill>
              </a:rPr>
              <a:t>)</a:t>
            </a:r>
          </a:p>
        </p:txBody>
      </p:sp>
      <p:sp>
        <p:nvSpPr>
          <p:cNvPr id="9" name="TextBox 26"/>
          <p:cNvSpPr txBox="1">
            <a:spLocks noChangeArrowheads="1"/>
          </p:cNvSpPr>
          <p:nvPr/>
        </p:nvSpPr>
        <p:spPr bwMode="auto">
          <a:xfrm>
            <a:off x="5844944" y="3995661"/>
            <a:ext cx="141652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a:solidFill>
                  <a:srgbClr val="FF0000"/>
                </a:solidFill>
              </a:rPr>
              <a:t>L</a:t>
            </a:r>
            <a:r>
              <a:rPr lang="en-US" sz="2400" dirty="0" smtClean="0">
                <a:solidFill>
                  <a:srgbClr val="FF0000"/>
                </a:solidFill>
              </a:rPr>
              <a:t>ow RBL</a:t>
            </a:r>
            <a:r>
              <a:rPr lang="en-US" sz="2400" dirty="0" smtClean="0">
                <a:solidFill>
                  <a:prstClr val="black"/>
                </a:solidFill>
              </a:rPr>
              <a:t>)</a:t>
            </a:r>
            <a:endParaRPr lang="en-US" sz="2400" dirty="0">
              <a:solidFill>
                <a:prstClr val="black"/>
              </a:solidFill>
            </a:endParaRPr>
          </a:p>
        </p:txBody>
      </p:sp>
      <p:sp>
        <p:nvSpPr>
          <p:cNvPr id="15" name="Rectangle 14"/>
          <p:cNvSpPr/>
          <p:nvPr/>
        </p:nvSpPr>
        <p:spPr>
          <a:xfrm>
            <a:off x="1444327"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16" name="Rectangle 15"/>
          <p:cNvSpPr/>
          <p:nvPr/>
        </p:nvSpPr>
        <p:spPr>
          <a:xfrm>
            <a:off x="1444327"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
        <p:nvSpPr>
          <p:cNvPr id="19" name="Rectangle 18"/>
          <p:cNvSpPr/>
          <p:nvPr/>
        </p:nvSpPr>
        <p:spPr>
          <a:xfrm>
            <a:off x="5405933"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0" name="Rectangle 19"/>
          <p:cNvSpPr/>
          <p:nvPr/>
        </p:nvSpPr>
        <p:spPr>
          <a:xfrm>
            <a:off x="5405933"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Tree>
    <p:extLst>
      <p:ext uri="{BB962C8B-B14F-4D97-AF65-F5344CB8AC3E}">
        <p14:creationId xmlns:p14="http://schemas.microsoft.com/office/powerpoint/2010/main" val="1211868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P spid="9" grpId="0"/>
      <p:bldP spid="15" grpId="0" animBg="1"/>
      <p:bldP spid="16" grpId="0" animBg="1"/>
      <p:bldP spid="19" grpId="0" animBg="1"/>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879" y="3921424"/>
            <a:ext cx="7632833" cy="523220"/>
          </a:xfrm>
          <a:prstGeom prst="rect">
            <a:avLst/>
          </a:prstGeom>
          <a:noFill/>
        </p:spPr>
        <p:txBody>
          <a:bodyPr wrap="square" rtlCol="0">
            <a:spAutoFit/>
          </a:bodyPr>
          <a:lstStyle/>
          <a:p>
            <a:pP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RBL-</a:t>
            </a:r>
            <a:r>
              <a:rPr lang="en-US" sz="2800" i="1" dirty="0">
                <a:solidFill>
                  <a:prstClr val="black"/>
                </a:solidFill>
                <a:latin typeface="Calibri" charset="0"/>
                <a:ea typeface="ＭＳ Ｐゴシック" charset="0"/>
                <a:cs typeface="ＭＳ Ｐゴシック" charset="0"/>
              </a:rPr>
              <a:t>Unaware</a:t>
            </a:r>
            <a:r>
              <a:rPr lang="en-US" sz="2800" dirty="0">
                <a:solidFill>
                  <a:prstClr val="black"/>
                </a:solidFill>
                <a:latin typeface="Calibri" charset="0"/>
                <a:ea typeface="ＭＳ Ｐゴシック" charset="0"/>
                <a:cs typeface="ＭＳ Ｐゴシック" charset="0"/>
              </a:rPr>
              <a:t>:  </a:t>
            </a:r>
            <a:r>
              <a:rPr lang="en-US" sz="2800" dirty="0">
                <a:solidFill>
                  <a:srgbClr val="0000FF"/>
                </a:solidFill>
                <a:latin typeface="Calibri" charset="0"/>
                <a:ea typeface="ＭＳ Ｐゴシック" charset="0"/>
                <a:cs typeface="ＭＳ Ｐゴシック" charset="0"/>
              </a:rPr>
              <a:t> Stall time is 6 PCM device accesses</a:t>
            </a:r>
          </a:p>
        </p:txBody>
      </p:sp>
      <p:cxnSp>
        <p:nvCxnSpPr>
          <p:cNvPr id="25" name="Straight Connector 24"/>
          <p:cNvCxnSpPr/>
          <p:nvPr/>
        </p:nvCxnSpPr>
        <p:spPr>
          <a:xfrm>
            <a:off x="8825760"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09184" y="2470669"/>
            <a:ext cx="0" cy="1560418"/>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Case 1: RBL-</a:t>
            </a:r>
            <a:r>
              <a:rPr lang="en-US" i="1" dirty="0" smtClean="0"/>
              <a:t>Unaware </a:t>
            </a:r>
            <a:r>
              <a:rPr lang="en-US" dirty="0"/>
              <a:t>Policy</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68</a:t>
            </a:fld>
            <a:endParaRPr lang="en-US">
              <a:solidFill>
                <a:prstClr val="black">
                  <a:tint val="75000"/>
                </a:prstClr>
              </a:solidFill>
              <a:latin typeface="Calibri"/>
            </a:endParaRPr>
          </a:p>
        </p:txBody>
      </p:sp>
      <p:sp>
        <p:nvSpPr>
          <p:cNvPr id="8"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9"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10" name="Rectangle 9"/>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64673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6000"/>
                            </p:stCondLst>
                            <p:childTnLst>
                              <p:par>
                                <p:cTn id="53" presetID="1"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lstStyle/>
          <a:p>
            <a:r>
              <a:rPr lang="en-US" dirty="0" smtClean="0"/>
              <a:t>Case 2: RBL-Aware Policy (RBLA)</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69</a:t>
            </a:fld>
            <a:endParaRPr lang="en-US" dirty="0">
              <a:solidFill>
                <a:prstClr val="black">
                  <a:tint val="75000"/>
                </a:prstClr>
              </a:solidFill>
              <a:latin typeface="Calibri"/>
            </a:endParaRPr>
          </a:p>
        </p:txBody>
      </p:sp>
      <p:sp>
        <p:nvSpPr>
          <p:cNvPr id="5" name="TextBox 4"/>
          <p:cNvSpPr txBox="1"/>
          <p:nvPr/>
        </p:nvSpPr>
        <p:spPr>
          <a:xfrm>
            <a:off x="457200" y="1393556"/>
            <a:ext cx="7058792" cy="1077218"/>
          </a:xfrm>
          <a:prstGeom prst="rect">
            <a:avLst/>
          </a:prstGeom>
          <a:noFill/>
        </p:spPr>
        <p:txBody>
          <a:bodyPr wrap="non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 </a:t>
            </a:r>
            <a:r>
              <a:rPr lang="en-US" sz="3200" b="1" dirty="0" smtClean="0">
                <a:solidFill>
                  <a:srgbClr val="0000FF"/>
                </a:solidFill>
                <a:latin typeface="Calibri" charset="0"/>
                <a:ea typeface="ＭＳ Ｐゴシック" charset="0"/>
                <a:cs typeface="ＭＳ Ｐゴシック" charset="0"/>
              </a:rPr>
              <a:t>row buffer locality-aware</a:t>
            </a:r>
            <a:r>
              <a:rPr lang="en-US" sz="3200" b="1" dirty="0" smtClean="0">
                <a:solidFill>
                  <a:prstClr val="black"/>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policy would</a:t>
            </a:r>
            <a:br>
              <a:rPr lang="en-US" sz="3200" dirty="0" smtClean="0">
                <a:solidFill>
                  <a:prstClr val="black"/>
                </a:solidFill>
                <a:latin typeface="Calibri" charset="0"/>
                <a:ea typeface="ＭＳ Ｐゴシック" charset="0"/>
                <a:cs typeface="ＭＳ Ｐゴシック" charset="0"/>
              </a:rPr>
            </a:br>
            <a:r>
              <a:rPr lang="en-US" sz="3200" dirty="0" smtClean="0">
                <a:solidFill>
                  <a:prstClr val="black"/>
                </a:solidFill>
                <a:latin typeface="Calibri" charset="0"/>
                <a:ea typeface="ＭＳ Ｐゴシック" charset="0"/>
                <a:cs typeface="ＭＳ Ｐゴシック" charset="0"/>
              </a:rPr>
              <a:t>place these rows in the </a:t>
            </a:r>
            <a:r>
              <a:rPr lang="en-US" sz="3200" b="1" dirty="0" smtClean="0">
                <a:solidFill>
                  <a:srgbClr val="0000FF"/>
                </a:solidFill>
                <a:latin typeface="Calibri" charset="0"/>
                <a:ea typeface="ＭＳ Ｐゴシック" charset="0"/>
                <a:cs typeface="ＭＳ Ｐゴシック" charset="0"/>
              </a:rPr>
              <a:t>opposite</a:t>
            </a:r>
            <a:r>
              <a:rPr lang="en-US" sz="3200" dirty="0" smtClean="0">
                <a:solidFill>
                  <a:srgbClr val="0000FF"/>
                </a:solidFill>
                <a:latin typeface="Calibri" charset="0"/>
                <a:ea typeface="ＭＳ Ｐゴシック" charset="0"/>
                <a:cs typeface="ＭＳ Ｐゴシック" charset="0"/>
              </a:rPr>
              <a:t> </a:t>
            </a:r>
            <a:r>
              <a:rPr lang="en-US" sz="3200" dirty="0" smtClean="0">
                <a:solidFill>
                  <a:prstClr val="black"/>
                </a:solidFill>
                <a:latin typeface="Calibri" charset="0"/>
                <a:ea typeface="ＭＳ Ｐゴシック" charset="0"/>
                <a:cs typeface="ＭＳ Ｐゴシック" charset="0"/>
              </a:rPr>
              <a:t>manner</a:t>
            </a:r>
            <a:endParaRPr lang="en-US" sz="3200" dirty="0">
              <a:solidFill>
                <a:prstClr val="black"/>
              </a:solidFill>
              <a:latin typeface="Calibri" charset="0"/>
              <a:ea typeface="ＭＳ Ｐゴシック" charset="0"/>
              <a:cs typeface="ＭＳ Ｐゴシック" charset="0"/>
            </a:endParaRPr>
          </a:p>
        </p:txBody>
      </p:sp>
      <p:sp>
        <p:nvSpPr>
          <p:cNvPr id="8" name="TextBox 26"/>
          <p:cNvSpPr txBox="1">
            <a:spLocks noChangeArrowheads="1"/>
          </p:cNvSpPr>
          <p:nvPr/>
        </p:nvSpPr>
        <p:spPr bwMode="auto">
          <a:xfrm>
            <a:off x="1720053" y="3995661"/>
            <a:ext cx="178005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DRAM</a:t>
            </a:r>
            <a:br>
              <a:rPr lang="en-US" sz="4800" dirty="0" smtClean="0">
                <a:solidFill>
                  <a:prstClr val="black"/>
                </a:solidFill>
              </a:rPr>
            </a:b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9" name="TextBox 26"/>
          <p:cNvSpPr txBox="1">
            <a:spLocks noChangeArrowheads="1"/>
          </p:cNvSpPr>
          <p:nvPr/>
        </p:nvSpPr>
        <p:spPr bwMode="auto">
          <a:xfrm>
            <a:off x="5816316" y="3995661"/>
            <a:ext cx="1473781"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4800" dirty="0" smtClean="0">
                <a:solidFill>
                  <a:prstClr val="black"/>
                </a:solidFill>
              </a:rPr>
              <a:t>PCM</a:t>
            </a:r>
            <a:br>
              <a:rPr lang="en-US" sz="4800" dirty="0" smtClean="0">
                <a:solidFill>
                  <a:prstClr val="black"/>
                </a:solidFill>
              </a:rPr>
            </a:b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605307" y="5249158"/>
            <a:ext cx="3979572"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a:t>
            </a:r>
            <a:r>
              <a:rPr lang="en-US" sz="2400" dirty="0" smtClean="0">
                <a:solidFill>
                  <a:prstClr val="black"/>
                </a:solidFill>
                <a:latin typeface="Calibri" charset="0"/>
                <a:ea typeface="ＭＳ Ｐゴシック" charset="0"/>
                <a:cs typeface="ＭＳ Ｐゴシック" charset="0"/>
              </a:rPr>
              <a:t> lower row buffer </a:t>
            </a:r>
            <a:r>
              <a:rPr lang="en-US" sz="2400" dirty="0" smtClean="0">
                <a:solidFill>
                  <a:srgbClr val="FF0000"/>
                </a:solidFill>
                <a:latin typeface="Calibri" charset="0"/>
                <a:ea typeface="ＭＳ Ｐゴシック" charset="0"/>
                <a:cs typeface="ＭＳ Ｐゴシック" charset="0"/>
              </a:rPr>
              <a:t>miss</a:t>
            </a:r>
            <a:r>
              <a:rPr lang="en-US" sz="2400" dirty="0" smtClean="0">
                <a:solidFill>
                  <a:prstClr val="black"/>
                </a:solidFill>
                <a:latin typeface="Calibri" charset="0"/>
                <a:ea typeface="ＭＳ Ｐゴシック" charset="0"/>
                <a:cs typeface="ＭＳ Ｐゴシック" charset="0"/>
              </a:rPr>
              <a:t> latency of DRAM</a:t>
            </a:r>
            <a:endParaRPr lang="en-US" sz="2400" dirty="0">
              <a:solidFill>
                <a:prstClr val="black"/>
              </a:solidFill>
              <a:latin typeface="Calibri" charset="0"/>
              <a:ea typeface="ＭＳ Ｐゴシック" charset="0"/>
              <a:cs typeface="ＭＳ Ｐゴシック" charset="0"/>
            </a:endParaRPr>
          </a:p>
        </p:txBody>
      </p:sp>
      <p:sp>
        <p:nvSpPr>
          <p:cNvPr id="19" name="TextBox 18"/>
          <p:cNvSpPr txBox="1"/>
          <p:nvPr/>
        </p:nvSpPr>
        <p:spPr>
          <a:xfrm>
            <a:off x="4708609" y="5249158"/>
            <a:ext cx="3682824"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sym typeface="Wingdings"/>
              </a:rPr>
              <a:t> Access data at low row buffer </a:t>
            </a:r>
            <a:r>
              <a:rPr lang="en-US" sz="2400" dirty="0" smtClean="0">
                <a:solidFill>
                  <a:srgbClr val="008000"/>
                </a:solidFill>
                <a:latin typeface="Calibri" charset="0"/>
                <a:ea typeface="ＭＳ Ｐゴシック" charset="0"/>
                <a:cs typeface="ＭＳ Ｐゴシック" charset="0"/>
                <a:sym typeface="Wingdings"/>
              </a:rPr>
              <a:t>hit</a:t>
            </a:r>
            <a:r>
              <a:rPr lang="en-US" sz="2400" dirty="0" smtClean="0">
                <a:solidFill>
                  <a:prstClr val="black"/>
                </a:solidFill>
                <a:latin typeface="Calibri" charset="0"/>
                <a:ea typeface="ＭＳ Ｐゴシック" charset="0"/>
                <a:cs typeface="ＭＳ Ｐゴシック" charset="0"/>
                <a:sym typeface="Wingdings"/>
              </a:rPr>
              <a:t> latency of PCM</a:t>
            </a:r>
            <a:endParaRPr lang="en-US" sz="2400" dirty="0">
              <a:solidFill>
                <a:prstClr val="black"/>
              </a:solidFill>
              <a:latin typeface="Calibri" charset="0"/>
              <a:ea typeface="ＭＳ Ｐゴシック" charset="0"/>
              <a:cs typeface="ＭＳ Ｐゴシック" charset="0"/>
            </a:endParaRPr>
          </a:p>
        </p:txBody>
      </p:sp>
      <p:sp>
        <p:nvSpPr>
          <p:cNvPr id="20" name="Rectangle 19"/>
          <p:cNvSpPr/>
          <p:nvPr/>
        </p:nvSpPr>
        <p:spPr>
          <a:xfrm>
            <a:off x="1258888" y="3231827"/>
            <a:ext cx="2665412" cy="7921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1" name="Rectangle 20"/>
          <p:cNvSpPr/>
          <p:nvPr/>
        </p:nvSpPr>
        <p:spPr>
          <a:xfrm>
            <a:off x="5219700" y="3231827"/>
            <a:ext cx="2665413" cy="79216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defTabSz="457200">
              <a:defRPr/>
            </a:pPr>
            <a:endParaRPr lang="en-US" b="1" dirty="0">
              <a:solidFill>
                <a:prstClr val="black"/>
              </a:solidFill>
              <a:effectLst>
                <a:outerShdw blurRad="38100" dist="38100" dir="2700000" algn="tl">
                  <a:srgbClr val="000000">
                    <a:alpha val="43137"/>
                  </a:srgbClr>
                </a:outerShdw>
              </a:effectLst>
              <a:latin typeface="Calibri"/>
            </a:endParaRPr>
          </a:p>
        </p:txBody>
      </p:sp>
      <p:sp>
        <p:nvSpPr>
          <p:cNvPr id="22" name="Rectangle 21"/>
          <p:cNvSpPr/>
          <p:nvPr/>
        </p:nvSpPr>
        <p:spPr>
          <a:xfrm>
            <a:off x="1444327" y="3299053"/>
            <a:ext cx="2294534" cy="311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A</a:t>
            </a:r>
            <a:endParaRPr lang="en-US" sz="2400" b="1" dirty="0">
              <a:solidFill>
                <a:prstClr val="black"/>
              </a:solidFill>
              <a:latin typeface="Calibri"/>
            </a:endParaRPr>
          </a:p>
        </p:txBody>
      </p:sp>
      <p:sp>
        <p:nvSpPr>
          <p:cNvPr id="23" name="Rectangle 22"/>
          <p:cNvSpPr/>
          <p:nvPr/>
        </p:nvSpPr>
        <p:spPr>
          <a:xfrm>
            <a:off x="1444327" y="3666513"/>
            <a:ext cx="2294534" cy="29362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B</a:t>
            </a:r>
            <a:endParaRPr lang="en-US" sz="2400" b="1" dirty="0">
              <a:solidFill>
                <a:srgbClr val="000000"/>
              </a:solidFill>
              <a:latin typeface="Calibri"/>
            </a:endParaRPr>
          </a:p>
        </p:txBody>
      </p:sp>
      <p:sp>
        <p:nvSpPr>
          <p:cNvPr id="24" name="Rectangle 23"/>
          <p:cNvSpPr/>
          <p:nvPr/>
        </p:nvSpPr>
        <p:spPr>
          <a:xfrm>
            <a:off x="5405933" y="3299053"/>
            <a:ext cx="2294534" cy="3115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Row C</a:t>
            </a:r>
            <a:endParaRPr lang="en-US" sz="2400" b="1" dirty="0">
              <a:solidFill>
                <a:prstClr val="black"/>
              </a:solidFill>
              <a:latin typeface="Calibri"/>
            </a:endParaRPr>
          </a:p>
        </p:txBody>
      </p:sp>
      <p:sp>
        <p:nvSpPr>
          <p:cNvPr id="25" name="Rectangle 24"/>
          <p:cNvSpPr/>
          <p:nvPr/>
        </p:nvSpPr>
        <p:spPr>
          <a:xfrm>
            <a:off x="5405933" y="3666513"/>
            <a:ext cx="2294534" cy="29362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Row D</a:t>
            </a:r>
            <a:endParaRPr lang="en-US" sz="2400" b="1" dirty="0">
              <a:solidFill>
                <a:srgbClr val="000000"/>
              </a:solidFill>
              <a:latin typeface="Calibri"/>
            </a:endParaRPr>
          </a:p>
        </p:txBody>
      </p:sp>
    </p:spTree>
    <p:extLst>
      <p:ext uri="{BB962C8B-B14F-4D97-AF65-F5344CB8AC3E}">
        <p14:creationId xmlns:p14="http://schemas.microsoft.com/office/powerpoint/2010/main" val="3889985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3" grpId="0"/>
      <p:bldP spid="19" grpId="0"/>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7</a:t>
            </a:fld>
            <a:endParaRPr lang="en-US"/>
          </a:p>
        </p:txBody>
      </p:sp>
    </p:spTree>
    <p:extLst>
      <p:ext uri="{BB962C8B-B14F-4D97-AF65-F5344CB8AC3E}">
        <p14:creationId xmlns:p14="http://schemas.microsoft.com/office/powerpoint/2010/main" val="2389216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6969649" y="5451218"/>
            <a:ext cx="1740681"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srgbClr val="008000"/>
                </a:solidFill>
                <a:latin typeface="Calibri" charset="0"/>
                <a:ea typeface="ＭＳ Ｐゴシック" charset="0"/>
                <a:cs typeface="ＭＳ Ｐゴシック" charset="0"/>
              </a:rPr>
              <a:t>Saved cycles</a:t>
            </a:r>
            <a:endParaRPr lang="en-US" sz="2400" dirty="0">
              <a:solidFill>
                <a:srgbClr val="008000"/>
              </a:solidFill>
              <a:latin typeface="Calibri" charset="0"/>
              <a:ea typeface="ＭＳ Ｐゴシック" charset="0"/>
              <a:cs typeface="ＭＳ Ｐゴシック" charset="0"/>
            </a:endParaRPr>
          </a:p>
        </p:txBody>
      </p:sp>
      <p:cxnSp>
        <p:nvCxnSpPr>
          <p:cNvPr id="72" name="Straight Connector 71"/>
          <p:cNvCxnSpPr/>
          <p:nvPr/>
        </p:nvCxnSpPr>
        <p:spPr>
          <a:xfrm>
            <a:off x="8825760" y="2470669"/>
            <a:ext cx="0" cy="3442214"/>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a:off x="2903344" y="2470669"/>
            <a:ext cx="584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08594" y="2470669"/>
            <a:ext cx="0" cy="3500433"/>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TextBox 26"/>
          <p:cNvSpPr txBox="1">
            <a:spLocks noChangeArrowheads="1"/>
          </p:cNvSpPr>
          <p:nvPr/>
        </p:nvSpPr>
        <p:spPr bwMode="auto">
          <a:xfrm>
            <a:off x="180303" y="257755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p>
        </p:txBody>
      </p:sp>
      <p:sp>
        <p:nvSpPr>
          <p:cNvPr id="52" name="TextBox 26"/>
          <p:cNvSpPr txBox="1">
            <a:spLocks noChangeArrowheads="1"/>
          </p:cNvSpPr>
          <p:nvPr/>
        </p:nvSpPr>
        <p:spPr bwMode="auto">
          <a:xfrm>
            <a:off x="180304" y="3194705"/>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endParaRPr lang="en-US" sz="2400" dirty="0">
              <a:solidFill>
                <a:prstClr val="black"/>
              </a:solidFill>
            </a:endParaRPr>
          </a:p>
        </p:txBody>
      </p:sp>
      <p:sp>
        <p:nvSpPr>
          <p:cNvPr id="2" name="Title 1"/>
          <p:cNvSpPr>
            <a:spLocks noGrp="1"/>
          </p:cNvSpPr>
          <p:nvPr>
            <p:ph type="title"/>
          </p:nvPr>
        </p:nvSpPr>
        <p:spPr>
          <a:xfrm>
            <a:off x="457200" y="274638"/>
            <a:ext cx="8686800" cy="1143000"/>
          </a:xfrm>
        </p:spPr>
        <p:txBody>
          <a:bodyPr/>
          <a:lstStyle/>
          <a:p>
            <a:r>
              <a:rPr lang="en-US" dirty="0"/>
              <a:t>Case 2: RBL-Aware Policy (RBLA)</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70</a:t>
            </a:fld>
            <a:endParaRPr lang="en-US">
              <a:solidFill>
                <a:prstClr val="black">
                  <a:tint val="75000"/>
                </a:prstClr>
              </a:solidFill>
              <a:latin typeface="Calibri"/>
            </a:endParaRPr>
          </a:p>
        </p:txBody>
      </p:sp>
      <p:sp>
        <p:nvSpPr>
          <p:cNvPr id="10" name="Rectangle 9"/>
          <p:cNvSpPr/>
          <p:nvPr/>
        </p:nvSpPr>
        <p:spPr>
          <a:xfrm>
            <a:off x="2903344" y="4626430"/>
            <a:ext cx="666868"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11" name="Rectangle 10"/>
          <p:cNvSpPr/>
          <p:nvPr/>
        </p:nvSpPr>
        <p:spPr>
          <a:xfrm>
            <a:off x="3576052" y="4626430"/>
            <a:ext cx="666868"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12" name="Rectangle 11"/>
          <p:cNvSpPr/>
          <p:nvPr/>
        </p:nvSpPr>
        <p:spPr>
          <a:xfrm>
            <a:off x="2903344" y="5236321"/>
            <a:ext cx="986096"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3" name="Rectangle 12"/>
          <p:cNvSpPr/>
          <p:nvPr/>
        </p:nvSpPr>
        <p:spPr>
          <a:xfrm>
            <a:off x="4527896" y="5236321"/>
            <a:ext cx="986096"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4" name="Rectangle 13"/>
          <p:cNvSpPr/>
          <p:nvPr/>
        </p:nvSpPr>
        <p:spPr>
          <a:xfrm>
            <a:off x="3889440"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5" name="Rectangle 14"/>
          <p:cNvSpPr/>
          <p:nvPr/>
        </p:nvSpPr>
        <p:spPr>
          <a:xfrm>
            <a:off x="4208668" y="5236321"/>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16" name="Rectangle 15"/>
          <p:cNvSpPr/>
          <p:nvPr/>
        </p:nvSpPr>
        <p:spPr>
          <a:xfrm>
            <a:off x="5513992"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17" name="Rectangle 16"/>
          <p:cNvSpPr/>
          <p:nvPr/>
        </p:nvSpPr>
        <p:spPr>
          <a:xfrm>
            <a:off x="5826006" y="5236321"/>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20" name="Rectangle 19"/>
          <p:cNvSpPr/>
          <p:nvPr/>
        </p:nvSpPr>
        <p:spPr>
          <a:xfrm>
            <a:off x="4238577" y="4626430"/>
            <a:ext cx="642799"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1" name="Rectangle 20"/>
          <p:cNvSpPr/>
          <p:nvPr/>
        </p:nvSpPr>
        <p:spPr>
          <a:xfrm>
            <a:off x="4881376" y="4628963"/>
            <a:ext cx="63845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2" name="Rectangle 21"/>
          <p:cNvSpPr/>
          <p:nvPr/>
        </p:nvSpPr>
        <p:spPr>
          <a:xfrm>
            <a:off x="5519832" y="4626430"/>
            <a:ext cx="63261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23" name="Rectangle 22"/>
          <p:cNvSpPr/>
          <p:nvPr/>
        </p:nvSpPr>
        <p:spPr>
          <a:xfrm>
            <a:off x="6152448" y="4626429"/>
            <a:ext cx="63261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24" name="TextBox 23"/>
          <p:cNvSpPr txBox="1"/>
          <p:nvPr/>
        </p:nvSpPr>
        <p:spPr>
          <a:xfrm>
            <a:off x="457200" y="1333416"/>
            <a:ext cx="8229600" cy="1046440"/>
          </a:xfrm>
          <a:prstGeom prst="rect">
            <a:avLst/>
          </a:prstGeom>
          <a:noFill/>
        </p:spPr>
        <p:txBody>
          <a:bodyPr wrap="square" rtlCol="0">
            <a:spAutoFit/>
          </a:bodyPr>
          <a:lstStyle/>
          <a:p>
            <a:pPr defTabSz="457200" fontAlgn="base">
              <a:spcBef>
                <a:spcPct val="0"/>
              </a:spcBef>
              <a:spcAft>
                <a:spcPct val="0"/>
              </a:spcAft>
            </a:pPr>
            <a:r>
              <a:rPr lang="en-US" sz="3200" dirty="0" smtClean="0">
                <a:solidFill>
                  <a:prstClr val="black"/>
                </a:solidFill>
                <a:latin typeface="Calibri" charset="0"/>
                <a:ea typeface="ＭＳ Ｐゴシック" charset="0"/>
                <a:cs typeface="ＭＳ Ｐゴシック" charset="0"/>
              </a:rPr>
              <a:t>Access pattern to main memory:</a:t>
            </a:r>
          </a:p>
          <a:p>
            <a:pPr algn="ctr" defTabSz="457200" fontAlgn="base">
              <a:spcBef>
                <a:spcPct val="0"/>
              </a:spcBef>
              <a:spcAft>
                <a:spcPct val="0"/>
              </a:spcAft>
            </a:pPr>
            <a:r>
              <a:rPr lang="en-US" sz="2800" dirty="0">
                <a:solidFill>
                  <a:prstClr val="black"/>
                </a:solidFill>
                <a:latin typeface="Calibri" charset="0"/>
                <a:ea typeface="ＭＳ Ｐゴシック" charset="0"/>
                <a:cs typeface="ＭＳ Ｐゴシック" charset="0"/>
              </a:rPr>
              <a:t>A (oldest), B, C, C, C, A, B, D, D, D, A, B (youngest)</a:t>
            </a:r>
          </a:p>
        </p:txBody>
      </p:sp>
      <p:cxnSp>
        <p:nvCxnSpPr>
          <p:cNvPr id="18" name="Straight Arrow Connector 17"/>
          <p:cNvCxnSpPr/>
          <p:nvPr/>
        </p:nvCxnSpPr>
        <p:spPr>
          <a:xfrm>
            <a:off x="2909184" y="5887766"/>
            <a:ext cx="3875880"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808594" y="5887766"/>
            <a:ext cx="2040696" cy="0"/>
          </a:xfrm>
          <a:prstGeom prst="straightConnector1">
            <a:avLst/>
          </a:prstGeom>
          <a:ln w="38100" cmpd="sng">
            <a:solidFill>
              <a:srgbClr val="008000"/>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26"/>
          <p:cNvSpPr txBox="1">
            <a:spLocks noChangeArrowheads="1"/>
          </p:cNvSpPr>
          <p:nvPr/>
        </p:nvSpPr>
        <p:spPr bwMode="auto">
          <a:xfrm>
            <a:off x="180299" y="4551472"/>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DRAM </a:t>
            </a:r>
            <a:r>
              <a:rPr lang="en-US" sz="2400" dirty="0" smtClean="0">
                <a:solidFill>
                  <a:prstClr val="black"/>
                </a:solidFill>
              </a:rPr>
              <a:t>(</a:t>
            </a:r>
            <a:r>
              <a:rPr lang="en-US" sz="2400" dirty="0" smtClean="0">
                <a:solidFill>
                  <a:srgbClr val="FF0000"/>
                </a:solidFill>
              </a:rPr>
              <a:t>Low RBL</a:t>
            </a:r>
            <a:r>
              <a:rPr lang="en-US" sz="2400" dirty="0" smtClean="0">
                <a:solidFill>
                  <a:prstClr val="black"/>
                </a:solidFill>
              </a:rPr>
              <a:t>)</a:t>
            </a:r>
          </a:p>
        </p:txBody>
      </p:sp>
      <p:sp>
        <p:nvSpPr>
          <p:cNvPr id="54" name="TextBox 26"/>
          <p:cNvSpPr txBox="1">
            <a:spLocks noChangeArrowheads="1"/>
          </p:cNvSpPr>
          <p:nvPr/>
        </p:nvSpPr>
        <p:spPr bwMode="auto">
          <a:xfrm>
            <a:off x="180300" y="5158830"/>
            <a:ext cx="2653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457200">
              <a:defRPr/>
            </a:pPr>
            <a:r>
              <a:rPr lang="en-US" sz="3200" dirty="0" smtClean="0">
                <a:solidFill>
                  <a:prstClr val="black"/>
                </a:solidFill>
              </a:rPr>
              <a:t>PCM</a:t>
            </a:r>
            <a:r>
              <a:rPr lang="en-US" sz="2800" dirty="0" smtClean="0">
                <a:solidFill>
                  <a:prstClr val="black"/>
                </a:solidFill>
              </a:rPr>
              <a:t> </a:t>
            </a:r>
            <a:r>
              <a:rPr lang="en-US" sz="2400" dirty="0" smtClean="0">
                <a:solidFill>
                  <a:prstClr val="black"/>
                </a:solidFill>
              </a:rPr>
              <a:t>(</a:t>
            </a:r>
            <a:r>
              <a:rPr lang="en-US" sz="2400" dirty="0" smtClean="0">
                <a:solidFill>
                  <a:srgbClr val="008000"/>
                </a:solidFill>
              </a:rPr>
              <a:t>High RBL</a:t>
            </a:r>
            <a:r>
              <a:rPr lang="en-US" sz="2400" dirty="0" smtClean="0">
                <a:solidFill>
                  <a:prstClr val="black"/>
                </a:solidFill>
              </a:rPr>
              <a:t>)</a:t>
            </a:r>
            <a:endParaRPr lang="en-US" sz="2400" dirty="0">
              <a:solidFill>
                <a:prstClr val="black"/>
              </a:solidFill>
            </a:endParaRPr>
          </a:p>
        </p:txBody>
      </p:sp>
      <p:cxnSp>
        <p:nvCxnSpPr>
          <p:cNvPr id="56" name="Straight Arrow Connector 55"/>
          <p:cNvCxnSpPr/>
          <p:nvPr/>
        </p:nvCxnSpPr>
        <p:spPr>
          <a:xfrm>
            <a:off x="2909184" y="2470669"/>
            <a:ext cx="5916576" cy="0"/>
          </a:xfrm>
          <a:prstGeom prst="straightConnector1">
            <a:avLst/>
          </a:prstGeom>
          <a:ln w="3810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684121" y="2470669"/>
            <a:ext cx="756938" cy="461665"/>
          </a:xfrm>
          <a:prstGeom prst="rect">
            <a:avLst/>
          </a:prstGeom>
          <a:noFill/>
        </p:spPr>
        <p:txBody>
          <a:bodyPr wrap="none" rtlCol="0">
            <a:spAutoFit/>
          </a:bodyPr>
          <a:lstStyle/>
          <a:p>
            <a:pPr algn="ctr" defTabSz="457200" fontAlgn="base">
              <a:spcBef>
                <a:spcPct val="0"/>
              </a:spcBef>
              <a:spcAft>
                <a:spcPct val="0"/>
              </a:spcAft>
            </a:pPr>
            <a:r>
              <a:rPr lang="en-US" sz="2400" dirty="0" smtClean="0">
                <a:solidFill>
                  <a:prstClr val="black"/>
                </a:solidFill>
                <a:latin typeface="Calibri" charset="0"/>
                <a:ea typeface="ＭＳ Ｐゴシック" charset="0"/>
                <a:cs typeface="ＭＳ Ｐゴシック" charset="0"/>
              </a:rPr>
              <a:t>time</a:t>
            </a:r>
            <a:endParaRPr lang="en-US" sz="2400" dirty="0">
              <a:solidFill>
                <a:prstClr val="black"/>
              </a:solidFill>
              <a:latin typeface="Calibri" charset="0"/>
              <a:ea typeface="ＭＳ Ｐゴシック" charset="0"/>
              <a:cs typeface="ＭＳ Ｐゴシック" charset="0"/>
            </a:endParaRPr>
          </a:p>
        </p:txBody>
      </p:sp>
      <p:sp>
        <p:nvSpPr>
          <p:cNvPr id="59" name="Rectangle 58"/>
          <p:cNvSpPr/>
          <p:nvPr/>
        </p:nvSpPr>
        <p:spPr>
          <a:xfrm>
            <a:off x="2909184"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0" name="Rectangle 59"/>
          <p:cNvSpPr/>
          <p:nvPr/>
        </p:nvSpPr>
        <p:spPr>
          <a:xfrm>
            <a:off x="3895281"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1" name="Rectangle 60"/>
          <p:cNvSpPr/>
          <p:nvPr/>
        </p:nvSpPr>
        <p:spPr>
          <a:xfrm>
            <a:off x="2909184" y="2655042"/>
            <a:ext cx="66686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2" name="Rectangle 61"/>
          <p:cNvSpPr/>
          <p:nvPr/>
        </p:nvSpPr>
        <p:spPr>
          <a:xfrm>
            <a:off x="4214508" y="2655042"/>
            <a:ext cx="66686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3" name="Rectangle 62"/>
          <p:cNvSpPr/>
          <p:nvPr/>
        </p:nvSpPr>
        <p:spPr>
          <a:xfrm>
            <a:off x="3576052"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4" name="Rectangle 63"/>
          <p:cNvSpPr/>
          <p:nvPr/>
        </p:nvSpPr>
        <p:spPr>
          <a:xfrm>
            <a:off x="3895280" y="2655042"/>
            <a:ext cx="319228" cy="4297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C</a:t>
            </a:r>
            <a:endParaRPr lang="en-US" sz="2400" b="1" dirty="0">
              <a:solidFill>
                <a:prstClr val="black"/>
              </a:solidFill>
              <a:latin typeface="Calibri"/>
            </a:endParaRPr>
          </a:p>
        </p:txBody>
      </p:sp>
      <p:sp>
        <p:nvSpPr>
          <p:cNvPr id="65" name="Rectangle 64"/>
          <p:cNvSpPr/>
          <p:nvPr/>
        </p:nvSpPr>
        <p:spPr>
          <a:xfrm>
            <a:off x="4881376"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6" name="Rectangle 65"/>
          <p:cNvSpPr/>
          <p:nvPr/>
        </p:nvSpPr>
        <p:spPr>
          <a:xfrm>
            <a:off x="5193390" y="2655042"/>
            <a:ext cx="319228" cy="42979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D</a:t>
            </a:r>
            <a:endParaRPr lang="en-US" sz="2400" b="1" dirty="0">
              <a:solidFill>
                <a:srgbClr val="000000"/>
              </a:solidFill>
              <a:latin typeface="Calibri"/>
            </a:endParaRPr>
          </a:p>
        </p:txBody>
      </p:sp>
      <p:sp>
        <p:nvSpPr>
          <p:cNvPr id="67" name="Rectangle 66"/>
          <p:cNvSpPr/>
          <p:nvPr/>
        </p:nvSpPr>
        <p:spPr>
          <a:xfrm>
            <a:off x="4881376"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68" name="Rectangle 67"/>
          <p:cNvSpPr/>
          <p:nvPr/>
        </p:nvSpPr>
        <p:spPr>
          <a:xfrm>
            <a:off x="5867472"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sp>
        <p:nvSpPr>
          <p:cNvPr id="69" name="Rectangle 68"/>
          <p:cNvSpPr/>
          <p:nvPr/>
        </p:nvSpPr>
        <p:spPr>
          <a:xfrm>
            <a:off x="6853568" y="3272196"/>
            <a:ext cx="986096" cy="42979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fontAlgn="base">
              <a:spcBef>
                <a:spcPct val="0"/>
              </a:spcBef>
              <a:spcAft>
                <a:spcPct val="0"/>
              </a:spcAft>
            </a:pPr>
            <a:r>
              <a:rPr lang="en-US" sz="2400" b="1" dirty="0" smtClean="0">
                <a:solidFill>
                  <a:prstClr val="black"/>
                </a:solidFill>
                <a:latin typeface="Calibri"/>
              </a:rPr>
              <a:t>A</a:t>
            </a:r>
            <a:endParaRPr lang="en-US" sz="2400" b="1" dirty="0">
              <a:solidFill>
                <a:prstClr val="black"/>
              </a:solidFill>
              <a:latin typeface="Calibri"/>
            </a:endParaRPr>
          </a:p>
        </p:txBody>
      </p:sp>
      <p:sp>
        <p:nvSpPr>
          <p:cNvPr id="70" name="Rectangle 69"/>
          <p:cNvSpPr/>
          <p:nvPr/>
        </p:nvSpPr>
        <p:spPr>
          <a:xfrm>
            <a:off x="7839664" y="3272196"/>
            <a:ext cx="986096" cy="4297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defTabSz="457200" fontAlgn="base">
              <a:spcBef>
                <a:spcPct val="0"/>
              </a:spcBef>
              <a:spcAft>
                <a:spcPct val="0"/>
              </a:spcAft>
            </a:pPr>
            <a:r>
              <a:rPr lang="en-US" sz="2400" b="1" dirty="0" smtClean="0">
                <a:solidFill>
                  <a:srgbClr val="000000"/>
                </a:solidFill>
                <a:latin typeface="Calibri"/>
              </a:rPr>
              <a:t>B</a:t>
            </a:r>
            <a:endParaRPr lang="en-US" sz="2400" b="1" dirty="0">
              <a:solidFill>
                <a:srgbClr val="000000"/>
              </a:solidFill>
              <a:latin typeface="Calibri"/>
            </a:endParaRPr>
          </a:p>
        </p:txBody>
      </p:sp>
      <p:cxnSp>
        <p:nvCxnSpPr>
          <p:cNvPr id="73" name="Straight Arrow Connector 72"/>
          <p:cNvCxnSpPr/>
          <p:nvPr/>
        </p:nvCxnSpPr>
        <p:spPr>
          <a:xfrm>
            <a:off x="2909184" y="3902732"/>
            <a:ext cx="5916576" cy="0"/>
          </a:xfrm>
          <a:prstGeom prst="straightConnector1">
            <a:avLst/>
          </a:prstGeom>
          <a:ln w="38100" cmpd="sng">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99879" y="3921424"/>
            <a:ext cx="8130299"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prstClr val="black"/>
                </a:solidFill>
                <a:latin typeface="Calibri" charset="0"/>
                <a:ea typeface="ＭＳ Ｐゴシック" charset="0"/>
                <a:cs typeface="ＭＳ Ｐゴシック" charset="0"/>
              </a:rPr>
              <a:t>RBL-</a:t>
            </a:r>
            <a:r>
              <a:rPr lang="en-US" sz="2800" i="1" dirty="0" smtClean="0">
                <a:solidFill>
                  <a:prstClr val="black"/>
                </a:solidFill>
                <a:latin typeface="Calibri" charset="0"/>
                <a:ea typeface="ＭＳ Ｐゴシック" charset="0"/>
                <a:cs typeface="ＭＳ Ｐゴシック" charset="0"/>
              </a:rPr>
              <a:t>Unaware</a:t>
            </a:r>
            <a:r>
              <a:rPr lang="en-US" sz="2800" dirty="0" smtClean="0">
                <a:solidFill>
                  <a:prstClr val="black"/>
                </a:solidFill>
                <a:latin typeface="Calibri" charset="0"/>
                <a:ea typeface="ＭＳ Ｐゴシック" charset="0"/>
                <a:cs typeface="ＭＳ Ｐゴシック" charset="0"/>
              </a:rPr>
              <a:t>:  </a:t>
            </a:r>
            <a:r>
              <a:rPr lang="en-US" sz="2800" dirty="0" smtClean="0">
                <a:solidFill>
                  <a:srgbClr val="0000FF"/>
                </a:solidFill>
                <a:latin typeface="Calibri" charset="0"/>
                <a:ea typeface="ＭＳ Ｐゴシック" charset="0"/>
                <a:cs typeface="ＭＳ Ｐゴシック" charset="0"/>
              </a:rPr>
              <a:t> Stall time is 6 PCM device accesses</a:t>
            </a:r>
            <a:endParaRPr lang="en-US" sz="2800" dirty="0">
              <a:solidFill>
                <a:srgbClr val="0000FF"/>
              </a:solidFill>
              <a:latin typeface="Calibri" charset="0"/>
              <a:ea typeface="ＭＳ Ｐゴシック" charset="0"/>
              <a:cs typeface="ＭＳ Ｐゴシック" charset="0"/>
            </a:endParaRPr>
          </a:p>
        </p:txBody>
      </p:sp>
      <p:sp>
        <p:nvSpPr>
          <p:cNvPr id="90" name="TextBox 89"/>
          <p:cNvSpPr txBox="1"/>
          <p:nvPr/>
        </p:nvSpPr>
        <p:spPr>
          <a:xfrm>
            <a:off x="1107582" y="5912883"/>
            <a:ext cx="7741707" cy="523220"/>
          </a:xfrm>
          <a:prstGeom prst="rect">
            <a:avLst/>
          </a:prstGeom>
          <a:noFill/>
        </p:spPr>
        <p:txBody>
          <a:bodyPr wrap="square" rtlCol="0">
            <a:spAutoFit/>
          </a:bodyPr>
          <a:lstStyle/>
          <a:p>
            <a:pPr defTabSz="457200" fontAlgn="base">
              <a:spcBef>
                <a:spcPct val="0"/>
              </a:spcBef>
              <a:spcAft>
                <a:spcPct val="0"/>
              </a:spcAft>
            </a:pPr>
            <a:r>
              <a:rPr lang="en-US" sz="2800" dirty="0" smtClean="0">
                <a:solidFill>
                  <a:srgbClr val="0000FF"/>
                </a:solidFill>
                <a:latin typeface="Calibri" charset="0"/>
                <a:ea typeface="ＭＳ Ｐゴシック" charset="0"/>
                <a:cs typeface="ＭＳ Ｐゴシック" charset="0"/>
              </a:rPr>
              <a:t>RBL-Aware: </a:t>
            </a:r>
            <a:r>
              <a:rPr lang="en-US" sz="2800" dirty="0">
                <a:solidFill>
                  <a:srgbClr val="0000FF"/>
                </a:solidFill>
                <a:latin typeface="Calibri" charset="0"/>
                <a:ea typeface="ＭＳ Ｐゴシック" charset="0"/>
                <a:cs typeface="ＭＳ Ｐゴシック" charset="0"/>
              </a:rPr>
              <a:t>S</a:t>
            </a:r>
            <a:r>
              <a:rPr lang="en-US" sz="2800" dirty="0" smtClean="0">
                <a:solidFill>
                  <a:srgbClr val="0000FF"/>
                </a:solidFill>
                <a:latin typeface="Calibri" charset="0"/>
                <a:ea typeface="ＭＳ Ｐゴシック" charset="0"/>
                <a:cs typeface="ＭＳ Ｐゴシック" charset="0"/>
              </a:rPr>
              <a:t>tall time is 6 </a:t>
            </a:r>
            <a:r>
              <a:rPr lang="en-US" sz="2800" b="1" dirty="0" smtClean="0">
                <a:solidFill>
                  <a:srgbClr val="0000FF"/>
                </a:solidFill>
                <a:latin typeface="Calibri" charset="0"/>
                <a:ea typeface="ＭＳ Ｐゴシック" charset="0"/>
                <a:cs typeface="ＭＳ Ｐゴシック" charset="0"/>
              </a:rPr>
              <a:t>DRAM</a:t>
            </a:r>
            <a:r>
              <a:rPr lang="en-US" sz="2800" dirty="0" smtClean="0">
                <a:solidFill>
                  <a:srgbClr val="0000FF"/>
                </a:solidFill>
                <a:latin typeface="Calibri" charset="0"/>
                <a:ea typeface="ＭＳ Ｐゴシック" charset="0"/>
                <a:cs typeface="ＭＳ Ｐゴシック" charset="0"/>
              </a:rPr>
              <a:t> device accesses</a:t>
            </a:r>
            <a:endParaRPr lang="en-US" sz="28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7491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000"/>
                            </p:stCondLst>
                            <p:childTnLst>
                              <p:par>
                                <p:cTn id="59" presetID="1"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22" grpId="0" animBg="1"/>
      <p:bldP spid="23" grpId="0" animBg="1"/>
      <p:bldP spid="53" grpId="0"/>
      <p:bldP spid="54" grpId="0"/>
      <p:bldP spid="9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t>Mechanisms: Row Buffer Locality-Aware Caching Policies</a:t>
            </a:r>
          </a:p>
          <a:p>
            <a:r>
              <a:rPr lang="en-US" dirty="0" smtClean="0">
                <a:solidFill>
                  <a:schemeClr val="bg2">
                    <a:lumMod val="75000"/>
                  </a:schemeClr>
                </a:solidFill>
              </a:rPr>
              <a:t>Evaluation and Results</a:t>
            </a:r>
          </a:p>
          <a:p>
            <a:r>
              <a:rPr lang="en-US" dirty="0" smtClean="0">
                <a:solidFill>
                  <a:schemeClr val="bg2">
                    <a:lumMod val="75000"/>
                  </a:schemeClr>
                </a:solidFill>
              </a:rPr>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71</a:t>
            </a:fld>
            <a:endParaRPr lang="en-US">
              <a:solidFill>
                <a:prstClr val="black">
                  <a:tint val="75000"/>
                </a:prstClr>
              </a:solidFill>
              <a:latin typeface="Calibri"/>
            </a:endParaRPr>
          </a:p>
        </p:txBody>
      </p:sp>
    </p:spTree>
    <p:extLst>
      <p:ext uri="{BB962C8B-B14F-4D97-AF65-F5344CB8AC3E}">
        <p14:creationId xmlns:p14="http://schemas.microsoft.com/office/powerpoint/2010/main" val="237400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 </a:t>
            </a:r>
            <a:r>
              <a:rPr lang="en-US" dirty="0" smtClean="0"/>
              <a:t>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72</a:t>
            </a:fld>
            <a:endParaRPr lang="en-US">
              <a:solidFill>
                <a:prstClr val="black">
                  <a:tint val="75000"/>
                </a:prstClr>
              </a:solidFill>
              <a:latin typeface="Calibri"/>
            </a:endParaRPr>
          </a:p>
        </p:txBody>
      </p:sp>
    </p:spTree>
    <p:extLst>
      <p:ext uri="{BB962C8B-B14F-4D97-AF65-F5344CB8AC3E}">
        <p14:creationId xmlns:p14="http://schemas.microsoft.com/office/powerpoint/2010/main" val="4083599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Mechanism: RBLA</a:t>
            </a:r>
            <a:r>
              <a:rPr lang="en-US" dirty="0" smtClean="0">
                <a:effectLst>
                  <a:glow rad="228600">
                    <a:schemeClr val="accent6">
                      <a:satMod val="175000"/>
                      <a:alpha val="40000"/>
                    </a:schemeClr>
                  </a:glow>
                </a:effectLst>
              </a:rPr>
              <a:t>-</a:t>
            </a:r>
            <a:r>
              <a:rPr lang="en-US" dirty="0" err="1" smtClean="0">
                <a:effectLst>
                  <a:glow rad="228600">
                    <a:schemeClr val="accent6">
                      <a:satMod val="175000"/>
                      <a:alpha val="40000"/>
                    </a:schemeClr>
                  </a:glow>
                </a:effectLst>
              </a:rPr>
              <a:t>Dyn</a:t>
            </a:r>
            <a:endParaRPr lang="en-US" dirty="0">
              <a:effectLst>
                <a:glow rad="228600">
                  <a:schemeClr val="accent6">
                    <a:satMod val="175000"/>
                    <a:alpha val="40000"/>
                  </a:schemeClr>
                </a:glow>
              </a:effectLst>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For recently used rows in PCM:</a:t>
            </a:r>
          </a:p>
          <a:p>
            <a:pPr lvl="1"/>
            <a:r>
              <a:rPr lang="en-US" dirty="0" smtClean="0"/>
              <a:t>Count row buffer </a:t>
            </a:r>
            <a:r>
              <a:rPr lang="en-US" dirty="0" smtClean="0">
                <a:solidFill>
                  <a:srgbClr val="FF0000"/>
                </a:solidFill>
              </a:rPr>
              <a:t>misses</a:t>
            </a:r>
            <a:r>
              <a:rPr lang="en-US" dirty="0" smtClean="0"/>
              <a:t> as indicator of row buffer locality (RBL)</a:t>
            </a:r>
          </a:p>
          <a:p>
            <a:pPr lvl="3"/>
            <a:endParaRPr lang="en-US" dirty="0" smtClean="0"/>
          </a:p>
          <a:p>
            <a:pPr marL="514350" indent="-514350">
              <a:buFont typeface="+mj-lt"/>
              <a:buAutoNum type="arabicPeriod"/>
            </a:pPr>
            <a:r>
              <a:rPr lang="en-US" dirty="0" smtClean="0"/>
              <a:t>Cache to DRAM rows with </a:t>
            </a:r>
            <a:r>
              <a:rPr lang="en-US" dirty="0" smtClean="0">
                <a:solidFill>
                  <a:srgbClr val="FF0000"/>
                </a:solidFill>
              </a:rPr>
              <a:t>misses</a:t>
            </a:r>
            <a:r>
              <a:rPr lang="en-US" dirty="0" smtClean="0"/>
              <a:t> </a:t>
            </a:r>
            <a:r>
              <a:rPr lang="en-US" dirty="0" smtClean="0">
                <a:sym typeface="Symbol"/>
              </a:rPr>
              <a:t></a:t>
            </a:r>
            <a:r>
              <a:rPr lang="en-US" dirty="0" smtClean="0"/>
              <a:t> </a:t>
            </a:r>
            <a:r>
              <a:rPr lang="en-US" dirty="0" smtClean="0">
                <a:solidFill>
                  <a:srgbClr val="0000FF"/>
                </a:solidFill>
              </a:rPr>
              <a:t>threshold</a:t>
            </a:r>
          </a:p>
          <a:p>
            <a:pPr lvl="1"/>
            <a:r>
              <a:rPr lang="en-US" dirty="0" smtClean="0"/>
              <a:t>Row buffer miss counts are periodically reset (only cache rows with high reuse)</a:t>
            </a:r>
          </a:p>
          <a:p>
            <a:pPr lvl="3"/>
            <a:endParaRPr lang="en-US" dirty="0" smtClean="0"/>
          </a:p>
          <a:p>
            <a:pPr marL="514350" indent="-514350">
              <a:buFont typeface="+mj-lt"/>
              <a:buAutoNum type="arabicPeriod"/>
            </a:pPr>
            <a:r>
              <a:rPr lang="en-US" dirty="0" smtClean="0">
                <a:effectLst>
                  <a:glow rad="228600">
                    <a:schemeClr val="accent6">
                      <a:satMod val="175000"/>
                      <a:alpha val="40000"/>
                    </a:schemeClr>
                  </a:glow>
                </a:effectLst>
              </a:rPr>
              <a:t>Dyn</a:t>
            </a:r>
            <a:r>
              <a:rPr lang="en-US" dirty="0" smtClean="0"/>
              <a:t>amically adjust </a:t>
            </a:r>
            <a:r>
              <a:rPr lang="en-US" dirty="0" smtClean="0">
                <a:solidFill>
                  <a:srgbClr val="0000FF"/>
                </a:solidFill>
              </a:rPr>
              <a:t>threshold</a:t>
            </a:r>
            <a:r>
              <a:rPr lang="en-US" dirty="0" smtClean="0"/>
              <a:t> to adapt to workload/system characteristics</a:t>
            </a:r>
          </a:p>
          <a:p>
            <a:pPr lvl="1"/>
            <a:r>
              <a:rPr lang="en-US" dirty="0" smtClean="0"/>
              <a:t>Interval-based cost-benefit analysis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73</a:t>
            </a:fld>
            <a:endParaRPr lang="en-US">
              <a:solidFill>
                <a:prstClr val="black">
                  <a:tint val="75000"/>
                </a:prstClr>
              </a:solidFill>
              <a:latin typeface="Calibri"/>
            </a:endParaRPr>
          </a:p>
        </p:txBody>
      </p:sp>
    </p:spTree>
    <p:extLst>
      <p:ext uri="{BB962C8B-B14F-4D97-AF65-F5344CB8AC3E}">
        <p14:creationId xmlns:p14="http://schemas.microsoft.com/office/powerpoint/2010/main" val="56356513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smtClean="0">
                <a:latin typeface="Times" charset="0"/>
                <a:cs typeface="Times" charset="0"/>
              </a:rPr>
              <a:t>Implementation: “Statistics Store”</a:t>
            </a:r>
            <a:endParaRPr lang="en-US" dirty="0">
              <a:latin typeface="Times" charset="0"/>
              <a:cs typeface="Times" charset="0"/>
            </a:endParaRPr>
          </a:p>
        </p:txBody>
      </p:sp>
      <p:sp>
        <p:nvSpPr>
          <p:cNvPr id="62466" name="Content Placeholder 2"/>
          <p:cNvSpPr>
            <a:spLocks noGrp="1"/>
          </p:cNvSpPr>
          <p:nvPr>
            <p:ph idx="1"/>
          </p:nvPr>
        </p:nvSpPr>
        <p:spPr/>
        <p:txBody>
          <a:bodyPr/>
          <a:lstStyle/>
          <a:p>
            <a:r>
              <a:rPr lang="en-US" dirty="0" smtClean="0">
                <a:latin typeface="Calibri" charset="0"/>
              </a:rPr>
              <a:t>Goal: To keep count </a:t>
            </a:r>
            <a:r>
              <a:rPr lang="en-US" dirty="0">
                <a:latin typeface="Calibri" charset="0"/>
              </a:rPr>
              <a:t>of </a:t>
            </a:r>
            <a:r>
              <a:rPr lang="en-US" dirty="0" smtClean="0">
                <a:latin typeface="Calibri" charset="0"/>
              </a:rPr>
              <a:t>row buffer misses to recently used rows in PCM</a:t>
            </a:r>
          </a:p>
          <a:p>
            <a:pPr lvl="3"/>
            <a:endParaRPr lang="en-US" dirty="0" smtClean="0">
              <a:latin typeface="Calibri" charset="0"/>
            </a:endParaRPr>
          </a:p>
          <a:p>
            <a:r>
              <a:rPr lang="en-US" dirty="0" smtClean="0">
                <a:latin typeface="Calibri" charset="0"/>
              </a:rPr>
              <a:t>Hardware structure in memory controller</a:t>
            </a:r>
          </a:p>
          <a:p>
            <a:pPr lvl="1"/>
            <a:r>
              <a:rPr lang="en-US" dirty="0" smtClean="0">
                <a:latin typeface="Calibri" charset="0"/>
              </a:rPr>
              <a:t>Operation is similar to a cache</a:t>
            </a:r>
          </a:p>
          <a:p>
            <a:pPr lvl="2"/>
            <a:r>
              <a:rPr lang="en-US" dirty="0" smtClean="0">
                <a:latin typeface="Calibri" charset="0"/>
              </a:rPr>
              <a:t>Input: row address</a:t>
            </a:r>
          </a:p>
          <a:p>
            <a:pPr lvl="2"/>
            <a:r>
              <a:rPr lang="en-US" dirty="0" smtClean="0">
                <a:latin typeface="Calibri" charset="0"/>
              </a:rPr>
              <a:t>Output: row buffer miss count</a:t>
            </a:r>
          </a:p>
          <a:p>
            <a:pPr lvl="1"/>
            <a:r>
              <a:rPr lang="en-US" dirty="0" smtClean="0">
                <a:latin typeface="Calibri" charset="0"/>
              </a:rPr>
              <a:t>128-set 16-way statistics store (9.25KB) achieves system performance within 0.3% of an unlimited-sized statistics store</a:t>
            </a:r>
          </a:p>
        </p:txBody>
      </p:sp>
      <p:sp>
        <p:nvSpPr>
          <p:cNvPr id="4" name="Slide Number Placeholder 3"/>
          <p:cNvSpPr>
            <a:spLocks noGrp="1"/>
          </p:cNvSpPr>
          <p:nvPr>
            <p:ph type="sldNum" sz="quarter" idx="12"/>
          </p:nvPr>
        </p:nvSpPr>
        <p:spPr/>
        <p:txBody>
          <a:bodyPr/>
          <a:lstStyle/>
          <a:p>
            <a:pPr>
              <a:defRPr/>
            </a:pPr>
            <a:fld id="{61A4B169-AA1C-E540-A762-63FCAF9574E5}" type="slidenum">
              <a:rPr lang="en-US">
                <a:solidFill>
                  <a:prstClr val="black">
                    <a:tint val="75000"/>
                  </a:prstClr>
                </a:solidFill>
                <a:latin typeface="Calibri"/>
              </a:rPr>
              <a:pPr>
                <a:defRPr/>
              </a:pPr>
              <a:t>74</a:t>
            </a:fld>
            <a:endParaRPr lang="en-US">
              <a:solidFill>
                <a:prstClr val="black">
                  <a:tint val="75000"/>
                </a:prstClr>
              </a:solidFill>
              <a:latin typeface="Calibri"/>
            </a:endParaRPr>
          </a:p>
        </p:txBody>
      </p:sp>
    </p:spTree>
    <p:extLst>
      <p:ext uri="{BB962C8B-B14F-4D97-AF65-F5344CB8AC3E}">
        <p14:creationId xmlns:p14="http://schemas.microsoft.com/office/powerpoint/2010/main" val="1271343646"/>
      </p:ext>
    </p:extLst>
  </p:cSld>
  <p:clrMapOvr>
    <a:masterClrMapping/>
  </p:clrMapOvr>
  <p:transition xmlns:p14="http://schemas.microsoft.com/office/powerpoint/2010/main" spd="slow" advTm="2769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66">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6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4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417638"/>
            <a:ext cx="8229600" cy="4708525"/>
          </a:xfrm>
        </p:spPr>
        <p:txBody>
          <a:bodyPr>
            <a:noAutofit/>
          </a:bodyPr>
          <a:lstStyle/>
          <a:p>
            <a:r>
              <a:rPr lang="en-US" dirty="0" smtClean="0">
                <a:solidFill>
                  <a:schemeClr val="bg2">
                    <a:lumMod val="75000"/>
                  </a:schemeClr>
                </a:solidFill>
              </a:rPr>
              <a:t>Background: Hybrid Memory Systems</a:t>
            </a:r>
          </a:p>
          <a:p>
            <a:r>
              <a:rPr lang="en-US" dirty="0" smtClean="0">
                <a:solidFill>
                  <a:schemeClr val="bg2">
                    <a:lumMod val="75000"/>
                  </a:schemeClr>
                </a:solidFill>
              </a:rPr>
              <a:t>Motivation: Row Buffers and Implications on Data Placement</a:t>
            </a:r>
          </a:p>
          <a:p>
            <a:r>
              <a:rPr lang="en-US" dirty="0" smtClean="0">
                <a:solidFill>
                  <a:schemeClr val="bg2">
                    <a:lumMod val="75000"/>
                  </a:schemeClr>
                </a:solidFill>
              </a:rPr>
              <a:t>Mechanisms: Row Buffer Locality-Aware Caching Policies</a:t>
            </a:r>
          </a:p>
          <a:p>
            <a:r>
              <a:rPr lang="en-US" dirty="0" smtClean="0"/>
              <a:t>Evaluation and Results</a:t>
            </a:r>
          </a:p>
          <a:p>
            <a:r>
              <a:rPr lang="en-US" dirty="0" smtClean="0"/>
              <a:t>Conclusion</a:t>
            </a:r>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75</a:t>
            </a:fld>
            <a:endParaRPr lang="en-US">
              <a:solidFill>
                <a:prstClr val="black">
                  <a:tint val="75000"/>
                </a:prstClr>
              </a:solidFill>
              <a:latin typeface="Calibri"/>
            </a:endParaRPr>
          </a:p>
        </p:txBody>
      </p:sp>
    </p:spTree>
    <p:extLst>
      <p:ext uri="{BB962C8B-B14F-4D97-AF65-F5344CB8AC3E}">
        <p14:creationId xmlns:p14="http://schemas.microsoft.com/office/powerpoint/2010/main" val="1949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p:txBody>
          <a:bodyPr/>
          <a:lstStyle/>
          <a:p>
            <a:r>
              <a:rPr lang="en-US" dirty="0" smtClean="0"/>
              <a:t>Cycle-level x86 CPU-memory simulator</a:t>
            </a:r>
          </a:p>
          <a:p>
            <a:pPr lvl="1"/>
            <a:r>
              <a:rPr lang="en-US" b="1" dirty="0"/>
              <a:t>CPU</a:t>
            </a:r>
            <a:r>
              <a:rPr lang="en-US" dirty="0"/>
              <a:t>: </a:t>
            </a:r>
            <a:r>
              <a:rPr lang="en-US" dirty="0" smtClean="0">
                <a:solidFill>
                  <a:srgbClr val="0000FF"/>
                </a:solidFill>
              </a:rPr>
              <a:t>16 out</a:t>
            </a:r>
            <a:r>
              <a:rPr lang="en-US" dirty="0">
                <a:solidFill>
                  <a:srgbClr val="0000FF"/>
                </a:solidFill>
              </a:rPr>
              <a:t>-of-order </a:t>
            </a:r>
            <a:r>
              <a:rPr lang="en-US" dirty="0" smtClean="0">
                <a:solidFill>
                  <a:srgbClr val="0000FF"/>
                </a:solidFill>
              </a:rPr>
              <a:t>cores</a:t>
            </a:r>
            <a:r>
              <a:rPr lang="en-US" dirty="0" smtClean="0"/>
              <a:t>, </a:t>
            </a:r>
            <a:r>
              <a:rPr lang="en-US" dirty="0"/>
              <a:t>32KB </a:t>
            </a:r>
            <a:r>
              <a:rPr lang="en-US" dirty="0" smtClean="0"/>
              <a:t>private L1 per core, </a:t>
            </a:r>
            <a:r>
              <a:rPr lang="en-US" dirty="0"/>
              <a:t>512KB </a:t>
            </a:r>
            <a:r>
              <a:rPr lang="en-US" dirty="0" smtClean="0"/>
              <a:t>shared L2 per core</a:t>
            </a:r>
            <a:endParaRPr lang="en-US" dirty="0"/>
          </a:p>
          <a:p>
            <a:pPr lvl="1"/>
            <a:r>
              <a:rPr lang="en-US" b="1" dirty="0"/>
              <a:t>Memory</a:t>
            </a:r>
            <a:r>
              <a:rPr lang="en-US" dirty="0"/>
              <a:t>: </a:t>
            </a:r>
            <a:r>
              <a:rPr lang="en-US" dirty="0" smtClean="0">
                <a:solidFill>
                  <a:srgbClr val="0000FF"/>
                </a:solidFill>
              </a:rPr>
              <a:t>1GB DRAM </a:t>
            </a:r>
            <a:r>
              <a:rPr lang="en-US" dirty="0" smtClean="0"/>
              <a:t>(8 banks), </a:t>
            </a:r>
            <a:r>
              <a:rPr lang="en-US" dirty="0" smtClean="0">
                <a:solidFill>
                  <a:srgbClr val="0000FF"/>
                </a:solidFill>
              </a:rPr>
              <a:t>16GB PCM </a:t>
            </a:r>
            <a:r>
              <a:rPr lang="en-US" dirty="0" smtClean="0"/>
              <a:t>(8 banks), 4KB migration granularity</a:t>
            </a:r>
            <a:endParaRPr lang="en-US" dirty="0"/>
          </a:p>
          <a:p>
            <a:r>
              <a:rPr lang="en-US" dirty="0" smtClean="0"/>
              <a:t>36 multi-programmed server, cloud workloads</a:t>
            </a:r>
          </a:p>
          <a:p>
            <a:pPr lvl="1"/>
            <a:r>
              <a:rPr lang="en-US" dirty="0" smtClean="0"/>
              <a:t>Server: </a:t>
            </a:r>
            <a:r>
              <a:rPr lang="en-US" dirty="0" smtClean="0">
                <a:solidFill>
                  <a:srgbClr val="0000FF"/>
                </a:solidFill>
              </a:rPr>
              <a:t>TPC-C (OLTP)</a:t>
            </a:r>
            <a:r>
              <a:rPr lang="en-US" dirty="0" smtClean="0"/>
              <a:t>, </a:t>
            </a:r>
            <a:r>
              <a:rPr lang="en-US" dirty="0" smtClean="0">
                <a:solidFill>
                  <a:srgbClr val="0000FF"/>
                </a:solidFill>
              </a:rPr>
              <a:t>TPC-H (Decision Support)</a:t>
            </a:r>
          </a:p>
          <a:p>
            <a:pPr lvl="1"/>
            <a:r>
              <a:rPr lang="en-US" dirty="0" smtClean="0"/>
              <a:t>Cloud: </a:t>
            </a:r>
            <a:r>
              <a:rPr lang="en-US" dirty="0" smtClean="0">
                <a:solidFill>
                  <a:srgbClr val="0000FF"/>
                </a:solidFill>
              </a:rPr>
              <a:t>Apache (</a:t>
            </a:r>
            <a:r>
              <a:rPr lang="en-US" dirty="0" err="1" smtClean="0">
                <a:solidFill>
                  <a:srgbClr val="0000FF"/>
                </a:solidFill>
              </a:rPr>
              <a:t>Webserv</a:t>
            </a:r>
            <a:r>
              <a:rPr lang="en-US" dirty="0" smtClean="0">
                <a:solidFill>
                  <a:srgbClr val="0000FF"/>
                </a:solidFill>
              </a:rPr>
              <a:t>.)</a:t>
            </a:r>
            <a:r>
              <a:rPr lang="en-US" dirty="0" smtClean="0"/>
              <a:t>, </a:t>
            </a:r>
            <a:r>
              <a:rPr lang="en-US" dirty="0" smtClean="0">
                <a:solidFill>
                  <a:srgbClr val="0000FF"/>
                </a:solidFill>
              </a:rPr>
              <a:t>H.264 (</a:t>
            </a:r>
            <a:r>
              <a:rPr lang="en-US" dirty="0">
                <a:solidFill>
                  <a:srgbClr val="0000FF"/>
                </a:solidFill>
              </a:rPr>
              <a:t>Video)</a:t>
            </a:r>
            <a:r>
              <a:rPr lang="en-US" dirty="0" smtClean="0"/>
              <a:t>, </a:t>
            </a:r>
            <a:r>
              <a:rPr lang="en-US" dirty="0" smtClean="0">
                <a:solidFill>
                  <a:srgbClr val="0000FF"/>
                </a:solidFill>
              </a:rPr>
              <a:t>TPC-C/H</a:t>
            </a:r>
          </a:p>
          <a:p>
            <a:r>
              <a:rPr lang="en-US" dirty="0" smtClean="0"/>
              <a:t>Metrics: Weighted speedup (</a:t>
            </a:r>
            <a:r>
              <a:rPr lang="en-US" dirty="0" err="1" smtClean="0"/>
              <a:t>perf</a:t>
            </a:r>
            <a:r>
              <a:rPr lang="en-US" dirty="0" smtClean="0"/>
              <a:t>.), </a:t>
            </a:r>
            <a:r>
              <a:rPr lang="en-US" dirty="0" err="1" smtClean="0"/>
              <a:t>perf</a:t>
            </a:r>
            <a:r>
              <a:rPr lang="en-US" dirty="0" smtClean="0"/>
              <a:t>./Watt (energy eff.), Maximum </a:t>
            </a:r>
            <a:r>
              <a:rPr lang="en-US" dirty="0"/>
              <a:t>slowdown (fairness</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76</a:t>
            </a:fld>
            <a:endParaRPr lang="en-US">
              <a:solidFill>
                <a:prstClr val="black">
                  <a:tint val="75000"/>
                </a:prstClr>
              </a:solidFill>
              <a:latin typeface="Calibri"/>
            </a:endParaRPr>
          </a:p>
        </p:txBody>
      </p:sp>
    </p:spTree>
    <p:extLst>
      <p:ext uri="{BB962C8B-B14F-4D97-AF65-F5344CB8AC3E}">
        <p14:creationId xmlns:p14="http://schemas.microsoft.com/office/powerpoint/2010/main" val="395870188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Points</a:t>
            </a:r>
            <a:endParaRPr lang="en-US" dirty="0"/>
          </a:p>
        </p:txBody>
      </p:sp>
      <p:sp>
        <p:nvSpPr>
          <p:cNvPr id="3" name="Content Placeholder 2"/>
          <p:cNvSpPr>
            <a:spLocks noGrp="1"/>
          </p:cNvSpPr>
          <p:nvPr>
            <p:ph idx="1"/>
          </p:nvPr>
        </p:nvSpPr>
        <p:spPr/>
        <p:txBody>
          <a:bodyPr/>
          <a:lstStyle/>
          <a:p>
            <a:r>
              <a:rPr lang="en-US" b="1" dirty="0" smtClean="0"/>
              <a:t>Conventional LRU Caching</a:t>
            </a:r>
          </a:p>
          <a:p>
            <a:r>
              <a:rPr lang="en-US" b="1" dirty="0" smtClean="0"/>
              <a:t>FREQ</a:t>
            </a:r>
            <a:r>
              <a:rPr lang="en-US" dirty="0" smtClean="0"/>
              <a:t>:  Access-frequency-based caching</a:t>
            </a:r>
            <a:endParaRPr lang="en-US" sz="2000" dirty="0" smtClean="0"/>
          </a:p>
          <a:p>
            <a:pPr lvl="1"/>
            <a:r>
              <a:rPr lang="en-US" dirty="0" smtClean="0"/>
              <a:t>Places “hot data” in cache</a:t>
            </a:r>
            <a:r>
              <a:rPr lang="en-US" sz="2000" b="1" dirty="0" smtClean="0"/>
              <a:t> </a:t>
            </a:r>
            <a:r>
              <a:rPr lang="en-US" sz="2000" dirty="0"/>
              <a:t>[Jiang</a:t>
            </a:r>
            <a:r>
              <a:rPr lang="en-US" sz="2000" dirty="0" smtClean="0"/>
              <a:t>+ HPCA’10]</a:t>
            </a:r>
          </a:p>
          <a:p>
            <a:pPr lvl="1"/>
            <a:r>
              <a:rPr lang="en-US" dirty="0" smtClean="0"/>
              <a:t>Cache </a:t>
            </a:r>
            <a:r>
              <a:rPr lang="en-US" dirty="0"/>
              <a:t>to DRAM rows with </a:t>
            </a:r>
            <a:r>
              <a:rPr lang="en-US" dirty="0" smtClean="0"/>
              <a:t>accesses </a:t>
            </a:r>
            <a:r>
              <a:rPr lang="en-US" dirty="0">
                <a:sym typeface="Symbol"/>
              </a:rPr>
              <a:t></a:t>
            </a:r>
            <a:r>
              <a:rPr lang="en-US" dirty="0"/>
              <a:t> </a:t>
            </a:r>
            <a:r>
              <a:rPr lang="en-US" dirty="0" smtClean="0"/>
              <a:t>threshold</a:t>
            </a:r>
            <a:endParaRPr lang="en-US" dirty="0"/>
          </a:p>
          <a:p>
            <a:pPr lvl="1"/>
            <a:r>
              <a:rPr lang="en-US" dirty="0" smtClean="0">
                <a:solidFill>
                  <a:srgbClr val="FF0000"/>
                </a:solidFill>
              </a:rPr>
              <a:t>Row buffer locality-</a:t>
            </a:r>
            <a:r>
              <a:rPr lang="en-US" i="1" dirty="0" smtClean="0">
                <a:solidFill>
                  <a:srgbClr val="FF0000"/>
                </a:solidFill>
              </a:rPr>
              <a:t>unaware</a:t>
            </a:r>
          </a:p>
          <a:p>
            <a:r>
              <a:rPr lang="en-US" b="1" dirty="0" smtClean="0"/>
              <a:t>FREQ-</a:t>
            </a:r>
            <a:r>
              <a:rPr lang="en-US" b="1" dirty="0" err="1" smtClean="0"/>
              <a:t>Dyn</a:t>
            </a:r>
            <a:r>
              <a:rPr lang="en-US" dirty="0" smtClean="0"/>
              <a:t>: Adaptive Freq.-based caching</a:t>
            </a:r>
          </a:p>
          <a:p>
            <a:pPr lvl="1"/>
            <a:r>
              <a:rPr lang="en-US" b="1" dirty="0" smtClean="0"/>
              <a:t>FREQ</a:t>
            </a:r>
            <a:r>
              <a:rPr lang="en-US" dirty="0" smtClean="0"/>
              <a:t> + our dynamic threshold adjustment</a:t>
            </a:r>
          </a:p>
          <a:p>
            <a:pPr lvl="1"/>
            <a:r>
              <a:rPr lang="en-US" dirty="0">
                <a:solidFill>
                  <a:srgbClr val="FF0000"/>
                </a:solidFill>
              </a:rPr>
              <a:t>Row buffer locality-</a:t>
            </a:r>
            <a:r>
              <a:rPr lang="en-US" i="1" dirty="0">
                <a:solidFill>
                  <a:srgbClr val="FF0000"/>
                </a:solidFill>
              </a:rPr>
              <a:t>unaware</a:t>
            </a:r>
            <a:endParaRPr lang="en-US" i="1" dirty="0" smtClean="0"/>
          </a:p>
          <a:p>
            <a:r>
              <a:rPr lang="en-US" b="1" dirty="0" smtClean="0"/>
              <a:t>RBLA</a:t>
            </a:r>
            <a:r>
              <a:rPr lang="en-US" dirty="0"/>
              <a:t>: Row buffer locality-aware </a:t>
            </a:r>
            <a:r>
              <a:rPr lang="en-US" dirty="0" smtClean="0"/>
              <a:t>caching</a:t>
            </a:r>
          </a:p>
          <a:p>
            <a:r>
              <a:rPr lang="en-US" b="1" dirty="0" smtClean="0"/>
              <a:t>RBLA-</a:t>
            </a:r>
            <a:r>
              <a:rPr lang="en-US" b="1" dirty="0" err="1" smtClean="0"/>
              <a:t>Dyn</a:t>
            </a:r>
            <a:r>
              <a:rPr lang="en-US" dirty="0"/>
              <a:t>:  Adaptive RBL-aware </a:t>
            </a:r>
            <a:r>
              <a:rPr lang="en-US" dirty="0" smtClean="0"/>
              <a:t>caching</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77</a:t>
            </a:fld>
            <a:endParaRPr lang="en-US">
              <a:solidFill>
                <a:prstClr val="black">
                  <a:tint val="75000"/>
                </a:prstClr>
              </a:solidFill>
              <a:latin typeface="Calibri"/>
            </a:endParaRPr>
          </a:p>
        </p:txBody>
      </p:sp>
    </p:spTree>
    <p:extLst>
      <p:ext uri="{BB962C8B-B14F-4D97-AF65-F5344CB8AC3E}">
        <p14:creationId xmlns:p14="http://schemas.microsoft.com/office/powerpoint/2010/main" val="1570363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4101876636"/>
              </p:ext>
            </p:extLst>
          </p:nvPr>
        </p:nvGraphicFramePr>
        <p:xfrm>
          <a:off x="1107583" y="1417638"/>
          <a:ext cx="6697014" cy="530383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790589" y="2663814"/>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sp>
        <p:nvSpPr>
          <p:cNvPr id="2" name="Title 1"/>
          <p:cNvSpPr>
            <a:spLocks noGrp="1"/>
          </p:cNvSpPr>
          <p:nvPr>
            <p:ph type="title"/>
          </p:nvPr>
        </p:nvSpPr>
        <p:spPr/>
        <p:txBody>
          <a:bodyPr>
            <a:normAutofit/>
          </a:bodyPr>
          <a:lstStyle/>
          <a:p>
            <a:r>
              <a:rPr lang="en-US" dirty="0" smtClean="0"/>
              <a:t>System Performance</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78</a:t>
            </a:fld>
            <a:endParaRPr lang="en-US">
              <a:solidFill>
                <a:prstClr val="black">
                  <a:tint val="75000"/>
                </a:prstClr>
              </a:solidFill>
              <a:latin typeface="Calibri"/>
            </a:endParaRPr>
          </a:p>
        </p:txBody>
      </p:sp>
      <p:cxnSp>
        <p:nvCxnSpPr>
          <p:cNvPr id="10" name="Straight Arrow Connector 9"/>
          <p:cNvCxnSpPr/>
          <p:nvPr/>
        </p:nvCxnSpPr>
        <p:spPr>
          <a:xfrm flipV="1">
            <a:off x="6236636" y="2755106"/>
            <a:ext cx="0" cy="352425"/>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638800" y="274665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sp>
        <p:nvSpPr>
          <p:cNvPr id="3" name="TextBox 2"/>
          <p:cNvSpPr txBox="1"/>
          <p:nvPr/>
        </p:nvSpPr>
        <p:spPr>
          <a:xfrm>
            <a:off x="1677679" y="3419419"/>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1: Increased row buffer locality (RBL) in PCM by moving low RBL data to DRAM</a:t>
            </a:r>
          </a:p>
        </p:txBody>
      </p:sp>
      <p:cxnSp>
        <p:nvCxnSpPr>
          <p:cNvPr id="16" name="Straight Arrow Connector 15"/>
          <p:cNvCxnSpPr/>
          <p:nvPr/>
        </p:nvCxnSpPr>
        <p:spPr>
          <a:xfrm flipV="1">
            <a:off x="4388425" y="2715636"/>
            <a:ext cx="0" cy="26568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flipV="1">
            <a:off x="2537688" y="2786060"/>
            <a:ext cx="0" cy="457576"/>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1939852" y="283018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17%</a:t>
            </a:r>
            <a:endParaRPr lang="en-US" dirty="0">
              <a:solidFill>
                <a:srgbClr val="0000FF"/>
              </a:solidFill>
              <a:latin typeface="Calibri" charset="0"/>
              <a:ea typeface="ＭＳ Ｐゴシック" charset="0"/>
              <a:cs typeface="ＭＳ Ｐゴシック" charset="0"/>
            </a:endParaRPr>
          </a:p>
        </p:txBody>
      </p:sp>
      <p:sp>
        <p:nvSpPr>
          <p:cNvPr id="11" name="TextBox 10"/>
          <p:cNvSpPr txBox="1"/>
          <p:nvPr/>
        </p:nvSpPr>
        <p:spPr>
          <a:xfrm>
            <a:off x="1677679" y="3419418"/>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1: Increased row buffer locality (RBL) in PCM by moving low RBL data to DRAM</a:t>
            </a:r>
          </a:p>
        </p:txBody>
      </p:sp>
      <p:sp>
        <p:nvSpPr>
          <p:cNvPr id="13" name="TextBox 12"/>
          <p:cNvSpPr txBox="1"/>
          <p:nvPr/>
        </p:nvSpPr>
        <p:spPr>
          <a:xfrm>
            <a:off x="1677679" y="4250416"/>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a:t>
            </a:r>
            <a:r>
              <a:rPr lang="en-US" sz="2400" b="1" dirty="0" smtClean="0">
                <a:solidFill>
                  <a:srgbClr val="0000FF"/>
                </a:solidFill>
                <a:latin typeface="Calibri"/>
              </a:rPr>
              <a:t>2: </a:t>
            </a:r>
            <a:r>
              <a:rPr lang="en-US" sz="2400" b="1" dirty="0">
                <a:solidFill>
                  <a:srgbClr val="0000FF"/>
                </a:solidFill>
                <a:latin typeface="Calibri"/>
              </a:rPr>
              <a:t>Reduced memory bandwidth consumption due to stricter caching criteria</a:t>
            </a:r>
          </a:p>
        </p:txBody>
      </p:sp>
      <p:sp>
        <p:nvSpPr>
          <p:cNvPr id="14" name="TextBox 13"/>
          <p:cNvSpPr txBox="1"/>
          <p:nvPr/>
        </p:nvSpPr>
        <p:spPr>
          <a:xfrm>
            <a:off x="1677679" y="4250415"/>
            <a:ext cx="5891674" cy="830997"/>
          </a:xfrm>
          <a:prstGeom prst="rect">
            <a:avLst/>
          </a:prstGeom>
          <a:ln>
            <a:solidFill>
              <a:schemeClr val="bg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EEECE1">
                    <a:lumMod val="50000"/>
                  </a:srgbClr>
                </a:solidFill>
                <a:latin typeface="Calibri"/>
              </a:rPr>
              <a:t>Benefit </a:t>
            </a:r>
            <a:r>
              <a:rPr lang="en-US" sz="2400" b="1" dirty="0" smtClean="0">
                <a:solidFill>
                  <a:srgbClr val="EEECE1">
                    <a:lumMod val="50000"/>
                  </a:srgbClr>
                </a:solidFill>
                <a:latin typeface="Calibri"/>
              </a:rPr>
              <a:t>2: </a:t>
            </a:r>
            <a:r>
              <a:rPr lang="en-US" sz="2400" b="1" dirty="0">
                <a:solidFill>
                  <a:srgbClr val="EEECE1">
                    <a:lumMod val="50000"/>
                  </a:srgbClr>
                </a:solidFill>
                <a:latin typeface="Calibri"/>
              </a:rPr>
              <a:t>Reduced memory bandwidth consumption due to stricter caching criteria</a:t>
            </a:r>
          </a:p>
        </p:txBody>
      </p:sp>
      <p:sp>
        <p:nvSpPr>
          <p:cNvPr id="15" name="TextBox 14"/>
          <p:cNvSpPr txBox="1"/>
          <p:nvPr/>
        </p:nvSpPr>
        <p:spPr>
          <a:xfrm>
            <a:off x="1677679" y="5081413"/>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a:solidFill>
                  <a:srgbClr val="0000FF"/>
                </a:solidFill>
                <a:latin typeface="Calibri"/>
              </a:rPr>
              <a:t>Benefit 3: Balanced memory request load between DRAM and PCM</a:t>
            </a:r>
          </a:p>
        </p:txBody>
      </p:sp>
    </p:spTree>
    <p:extLst>
      <p:ext uri="{BB962C8B-B14F-4D97-AF65-F5344CB8AC3E}">
        <p14:creationId xmlns:p14="http://schemas.microsoft.com/office/powerpoint/2010/main" val="54717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3" grpId="0" animBg="1"/>
      <p:bldP spid="19" grpId="0"/>
      <p:bldP spid="11" grpId="0" animBg="1"/>
      <p:bldP spid="13" grpId="0" animBg="1"/>
      <p:bldP spid="14" grpId="0" animBg="1"/>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15987180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Average Memory Latency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79</a:t>
            </a:fld>
            <a:endParaRPr lang="en-US">
              <a:solidFill>
                <a:prstClr val="black">
                  <a:tint val="75000"/>
                </a:prstClr>
              </a:solidFill>
              <a:latin typeface="Calibri"/>
            </a:endParaRPr>
          </a:p>
        </p:txBody>
      </p:sp>
      <p:cxnSp>
        <p:nvCxnSpPr>
          <p:cNvPr id="12" name="Straight Arrow Connector 11"/>
          <p:cNvCxnSpPr/>
          <p:nvPr/>
        </p:nvCxnSpPr>
        <p:spPr>
          <a:xfrm flipV="1">
            <a:off x="3553103" y="2347915"/>
            <a:ext cx="0" cy="471485"/>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103" y="2408515"/>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14%</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67038"/>
            <a:ext cx="0" cy="24051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902627"/>
            <a:ext cx="597836" cy="369332"/>
          </a:xfrm>
          <a:prstGeom prst="rect">
            <a:avLst/>
          </a:prstGeom>
          <a:noFill/>
        </p:spPr>
        <p:txBody>
          <a:bodyPr wrap="square" rtlCol="0">
            <a:spAutoFit/>
          </a:bodyPr>
          <a:lstStyle/>
          <a:p>
            <a:pP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9</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36564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651939"/>
            <a:ext cx="597836"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460918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Lecture 2.2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8</a:t>
            </a:fld>
            <a:endParaRPr lang="en-US"/>
          </a:p>
        </p:txBody>
      </p:sp>
    </p:spTree>
    <p:extLst>
      <p:ext uri="{BB962C8B-B14F-4D97-AF65-F5344CB8AC3E}">
        <p14:creationId xmlns:p14="http://schemas.microsoft.com/office/powerpoint/2010/main" val="313234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65756414"/>
              </p:ext>
            </p:extLst>
          </p:nvPr>
        </p:nvGraphicFramePr>
        <p:xfrm>
          <a:off x="1107583" y="141763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Memory Energy Efficiency</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80</a:t>
            </a:fld>
            <a:endParaRPr lang="en-US">
              <a:solidFill>
                <a:prstClr val="black">
                  <a:tint val="75000"/>
                </a:prstClr>
              </a:solidFill>
              <a:latin typeface="Calibri"/>
            </a:endParaRPr>
          </a:p>
        </p:txBody>
      </p:sp>
      <p:sp>
        <p:nvSpPr>
          <p:cNvPr id="6" name="TextBox 5"/>
          <p:cNvSpPr txBox="1"/>
          <p:nvPr/>
        </p:nvSpPr>
        <p:spPr>
          <a:xfrm>
            <a:off x="1677679" y="3419418"/>
            <a:ext cx="5891674"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Increased performance &amp; reduced data movement between DRAM and PCM</a:t>
            </a:r>
          </a:p>
        </p:txBody>
      </p:sp>
      <p:sp>
        <p:nvSpPr>
          <p:cNvPr id="15" name="TextBox 14"/>
          <p:cNvSpPr txBox="1"/>
          <p:nvPr/>
        </p:nvSpPr>
        <p:spPr>
          <a:xfrm>
            <a:off x="3790589" y="2364508"/>
            <a:ext cx="597836" cy="369332"/>
          </a:xfrm>
          <a:prstGeom prst="rect">
            <a:avLst/>
          </a:prstGeom>
          <a:noFill/>
        </p:spPr>
        <p:txBody>
          <a:bodyPr wrap="square" rtlCol="0">
            <a:spAutoFit/>
          </a:bodyPr>
          <a:lstStyle/>
          <a:p>
            <a:pPr algn="r" defTabSz="457200" fontAlgn="base">
              <a:spcBef>
                <a:spcPct val="0"/>
              </a:spcBef>
              <a:spcAft>
                <a:spcPct val="0"/>
              </a:spcAft>
            </a:pPr>
            <a:r>
              <a:rPr lang="en-US" dirty="0">
                <a:solidFill>
                  <a:srgbClr val="0000FF"/>
                </a:solidFill>
                <a:latin typeface="Calibri" charset="0"/>
                <a:ea typeface="ＭＳ Ｐゴシック" charset="0"/>
                <a:cs typeface="ＭＳ Ｐゴシック" charset="0"/>
              </a:rPr>
              <a:t>7</a:t>
            </a:r>
            <a:r>
              <a:rPr lang="en-US" dirty="0" smtClean="0">
                <a:solidFill>
                  <a:srgbClr val="0000FF"/>
                </a:solidFill>
                <a:latin typeface="Calibri" charset="0"/>
                <a:ea typeface="ＭＳ Ｐゴシック" charset="0"/>
                <a:cs typeface="ＭＳ Ｐゴシック" charset="0"/>
              </a:rPr>
              <a:t>%</a:t>
            </a:r>
            <a:endParaRPr lang="en-US" dirty="0">
              <a:solidFill>
                <a:srgbClr val="0000FF"/>
              </a:solidFill>
              <a:latin typeface="Calibri" charset="0"/>
              <a:ea typeface="ＭＳ Ｐゴシック" charset="0"/>
              <a:cs typeface="ＭＳ Ｐゴシック" charset="0"/>
            </a:endParaRPr>
          </a:p>
        </p:txBody>
      </p:sp>
      <p:cxnSp>
        <p:nvCxnSpPr>
          <p:cNvPr id="16" name="Straight Arrow Connector 15"/>
          <p:cNvCxnSpPr/>
          <p:nvPr/>
        </p:nvCxnSpPr>
        <p:spPr>
          <a:xfrm flipV="1">
            <a:off x="6236636" y="2364508"/>
            <a:ext cx="0" cy="316780"/>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17" name="TextBox 16"/>
          <p:cNvSpPr txBox="1"/>
          <p:nvPr/>
        </p:nvSpPr>
        <p:spPr>
          <a:xfrm>
            <a:off x="5638800" y="2338232"/>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10%</a:t>
            </a:r>
            <a:endParaRPr lang="en-US" dirty="0">
              <a:solidFill>
                <a:srgbClr val="0000FF"/>
              </a:solidFill>
              <a:latin typeface="Calibri" charset="0"/>
              <a:ea typeface="ＭＳ Ｐゴシック" charset="0"/>
              <a:cs typeface="ＭＳ Ｐゴシック" charset="0"/>
            </a:endParaRPr>
          </a:p>
        </p:txBody>
      </p:sp>
      <p:cxnSp>
        <p:nvCxnSpPr>
          <p:cNvPr id="18" name="Straight Arrow Connector 17"/>
          <p:cNvCxnSpPr/>
          <p:nvPr/>
        </p:nvCxnSpPr>
        <p:spPr>
          <a:xfrm flipV="1">
            <a:off x="4388425" y="2437587"/>
            <a:ext cx="0" cy="223174"/>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2537688" y="2270901"/>
            <a:ext cx="0" cy="410387"/>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20" name="TextBox 19"/>
          <p:cNvSpPr txBox="1"/>
          <p:nvPr/>
        </p:nvSpPr>
        <p:spPr>
          <a:xfrm>
            <a:off x="1939852" y="229142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13%</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1912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7" grpId="0"/>
      <p:bldP spid="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531575988"/>
              </p:ext>
            </p:extLst>
          </p:nvPr>
        </p:nvGraphicFramePr>
        <p:xfrm>
          <a:off x="1107583" y="1393828"/>
          <a:ext cx="6697014" cy="530383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Thread Fairness</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81</a:t>
            </a:fld>
            <a:endParaRPr lang="en-US">
              <a:solidFill>
                <a:prstClr val="black">
                  <a:tint val="75000"/>
                </a:prstClr>
              </a:solidFill>
              <a:latin typeface="Calibri"/>
            </a:endParaRPr>
          </a:p>
        </p:txBody>
      </p:sp>
      <p:cxnSp>
        <p:nvCxnSpPr>
          <p:cNvPr id="12" name="Straight Arrow Connector 11"/>
          <p:cNvCxnSpPr/>
          <p:nvPr/>
        </p:nvCxnSpPr>
        <p:spPr>
          <a:xfrm flipV="1">
            <a:off x="3553103" y="2290763"/>
            <a:ext cx="0" cy="264318"/>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3553380" y="2238256"/>
            <a:ext cx="696925"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7.6%</a:t>
            </a:r>
            <a:endParaRPr lang="en-US" dirty="0">
              <a:solidFill>
                <a:srgbClr val="0000FF"/>
              </a:solidFill>
              <a:latin typeface="Calibri" charset="0"/>
              <a:ea typeface="ＭＳ Ｐゴシック" charset="0"/>
              <a:cs typeface="ＭＳ Ｐゴシック" charset="0"/>
            </a:endParaRPr>
          </a:p>
        </p:txBody>
      </p:sp>
      <p:cxnSp>
        <p:nvCxnSpPr>
          <p:cNvPr id="21" name="Straight Arrow Connector 20"/>
          <p:cNvCxnSpPr/>
          <p:nvPr/>
        </p:nvCxnSpPr>
        <p:spPr>
          <a:xfrm flipV="1">
            <a:off x="5400953" y="2971800"/>
            <a:ext cx="0" cy="135731"/>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400953" y="2807379"/>
            <a:ext cx="70363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4.8%</a:t>
            </a:r>
            <a:endParaRPr lang="en-US" dirty="0">
              <a:solidFill>
                <a:srgbClr val="0000FF"/>
              </a:solidFill>
              <a:latin typeface="Calibri" charset="0"/>
              <a:ea typeface="ＭＳ Ｐゴシック" charset="0"/>
              <a:cs typeface="ＭＳ Ｐゴシック" charset="0"/>
            </a:endParaRPr>
          </a:p>
        </p:txBody>
      </p:sp>
      <p:cxnSp>
        <p:nvCxnSpPr>
          <p:cNvPr id="32" name="Straight Arrow Connector 31"/>
          <p:cNvCxnSpPr/>
          <p:nvPr/>
        </p:nvCxnSpPr>
        <p:spPr>
          <a:xfrm flipV="1">
            <a:off x="7244041" y="2653785"/>
            <a:ext cx="0" cy="182820"/>
          </a:xfrm>
          <a:prstGeom prst="straightConnector1">
            <a:avLst/>
          </a:prstGeom>
          <a:ln>
            <a:solidFill>
              <a:srgbClr val="FF0000"/>
            </a:solidFill>
            <a:headEnd type="arrow"/>
            <a:tailEnd type="none"/>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7244041" y="2560916"/>
            <a:ext cx="715103" cy="369332"/>
          </a:xfrm>
          <a:prstGeom prst="rect">
            <a:avLst/>
          </a:prstGeom>
          <a:noFill/>
        </p:spPr>
        <p:txBody>
          <a:bodyPr wrap="square" rtlCol="0">
            <a:spAutoFit/>
          </a:bodyPr>
          <a:lstStyle/>
          <a:p>
            <a:pP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6.2%</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25242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45305915"/>
              </p:ext>
            </p:extLst>
          </p:nvPr>
        </p:nvGraphicFramePr>
        <p:xfrm>
          <a:off x="902082" y="1417638"/>
          <a:ext cx="7065701" cy="493871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1880315"/>
            <a:ext cx="9144000" cy="446866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endParaRPr lang="en-US">
              <a:solidFill>
                <a:prstClr val="black"/>
              </a:solidFill>
              <a:latin typeface="Calibri"/>
            </a:endParaRPr>
          </a:p>
        </p:txBody>
      </p:sp>
      <p:graphicFrame>
        <p:nvGraphicFramePr>
          <p:cNvPr id="13" name="Chart 12"/>
          <p:cNvGraphicFramePr>
            <a:graphicFrameLocks/>
          </p:cNvGraphicFramePr>
          <p:nvPr>
            <p:extLst>
              <p:ext uri="{D42A27DB-BD31-4B8C-83A1-F6EECF244321}">
                <p14:modId xmlns:p14="http://schemas.microsoft.com/office/powerpoint/2010/main" val="2586577664"/>
              </p:ext>
            </p:extLst>
          </p:nvPr>
        </p:nvGraphicFramePr>
        <p:xfrm>
          <a:off x="902083" y="1999737"/>
          <a:ext cx="3138021" cy="43492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43542574"/>
              </p:ext>
            </p:extLst>
          </p:nvPr>
        </p:nvGraphicFramePr>
        <p:xfrm>
          <a:off x="4847052" y="1999738"/>
          <a:ext cx="3107242" cy="4356612"/>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smtClean="0"/>
              <a:t>Compared to All-PCM/DRAM</a:t>
            </a:r>
            <a:endParaRPr lang="en-US" dirty="0"/>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82</a:t>
            </a:fld>
            <a:endParaRPr lang="en-US">
              <a:solidFill>
                <a:prstClr val="black">
                  <a:tint val="75000"/>
                </a:prstClr>
              </a:solidFill>
              <a:latin typeface="Calibri"/>
            </a:endParaRPr>
          </a:p>
        </p:txBody>
      </p:sp>
      <p:cxnSp>
        <p:nvCxnSpPr>
          <p:cNvPr id="15" name="Straight Arrow Connector 14"/>
          <p:cNvCxnSpPr/>
          <p:nvPr/>
        </p:nvCxnSpPr>
        <p:spPr>
          <a:xfrm flipV="1">
            <a:off x="2466641" y="3562350"/>
            <a:ext cx="0" cy="604839"/>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a:off x="2906923" y="2512219"/>
            <a:ext cx="0" cy="1050131"/>
          </a:xfrm>
          <a:prstGeom prst="straightConnector1">
            <a:avLst/>
          </a:prstGeom>
          <a:ln>
            <a:solidFill>
              <a:srgbClr val="FF0000"/>
            </a:solidFill>
            <a:headEnd type="none"/>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a:off x="1307244" y="4745954"/>
            <a:ext cx="6865156" cy="830997"/>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fontAlgn="base">
              <a:spcBef>
                <a:spcPct val="0"/>
              </a:spcBef>
              <a:spcAft>
                <a:spcPct val="0"/>
              </a:spcAft>
            </a:pPr>
            <a:r>
              <a:rPr lang="en-US" sz="2400" b="1" dirty="0" smtClean="0">
                <a:solidFill>
                  <a:srgbClr val="0000FF"/>
                </a:solidFill>
                <a:latin typeface="Calibri"/>
              </a:rPr>
              <a:t>Our mechanism achieves 31% better performance than all PCM, within 29% of all DRAM performance</a:t>
            </a:r>
            <a:endParaRPr lang="en-US" sz="2400" b="1" dirty="0">
              <a:solidFill>
                <a:srgbClr val="0000FF"/>
              </a:solidFill>
              <a:latin typeface="Calibri"/>
            </a:endParaRPr>
          </a:p>
        </p:txBody>
      </p:sp>
      <p:sp>
        <p:nvSpPr>
          <p:cNvPr id="11" name="TextBox 10"/>
          <p:cNvSpPr txBox="1"/>
          <p:nvPr/>
        </p:nvSpPr>
        <p:spPr>
          <a:xfrm>
            <a:off x="1868805" y="3680103"/>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31%</a:t>
            </a:r>
            <a:endParaRPr lang="en-US" dirty="0">
              <a:solidFill>
                <a:srgbClr val="0000FF"/>
              </a:solidFill>
              <a:latin typeface="Calibri" charset="0"/>
              <a:ea typeface="ＭＳ Ｐゴシック" charset="0"/>
              <a:cs typeface="ＭＳ Ｐゴシック" charset="0"/>
            </a:endParaRPr>
          </a:p>
        </p:txBody>
      </p:sp>
      <p:sp>
        <p:nvSpPr>
          <p:cNvPr id="12" name="TextBox 11"/>
          <p:cNvSpPr txBox="1"/>
          <p:nvPr/>
        </p:nvSpPr>
        <p:spPr>
          <a:xfrm>
            <a:off x="2309087" y="2852618"/>
            <a:ext cx="597836" cy="369332"/>
          </a:xfrm>
          <a:prstGeom prst="rect">
            <a:avLst/>
          </a:prstGeom>
          <a:noFill/>
        </p:spPr>
        <p:txBody>
          <a:bodyPr wrap="square" rtlCol="0">
            <a:spAutoFit/>
          </a:bodyPr>
          <a:lstStyle/>
          <a:p>
            <a:pPr algn="r" defTabSz="457200" fontAlgn="base">
              <a:spcBef>
                <a:spcPct val="0"/>
              </a:spcBef>
              <a:spcAft>
                <a:spcPct val="0"/>
              </a:spcAft>
            </a:pPr>
            <a:r>
              <a:rPr lang="en-US" dirty="0" smtClean="0">
                <a:solidFill>
                  <a:srgbClr val="0000FF"/>
                </a:solidFill>
                <a:latin typeface="Calibri" charset="0"/>
                <a:ea typeface="ＭＳ Ｐゴシック" charset="0"/>
                <a:cs typeface="ＭＳ Ｐゴシック" charset="0"/>
              </a:rPr>
              <a:t>29%</a:t>
            </a:r>
            <a:endParaRPr lang="en-US"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7703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 in Paper</a:t>
            </a:r>
            <a:endParaRPr lang="en-US" dirty="0"/>
          </a:p>
        </p:txBody>
      </p:sp>
      <p:sp>
        <p:nvSpPr>
          <p:cNvPr id="3" name="Content Placeholder 2"/>
          <p:cNvSpPr>
            <a:spLocks noGrp="1"/>
          </p:cNvSpPr>
          <p:nvPr>
            <p:ph idx="1"/>
          </p:nvPr>
        </p:nvSpPr>
        <p:spPr/>
        <p:txBody>
          <a:bodyPr/>
          <a:lstStyle/>
          <a:p>
            <a:r>
              <a:rPr lang="en-US" dirty="0" smtClean="0"/>
              <a:t>RBLA-</a:t>
            </a:r>
            <a:r>
              <a:rPr lang="en-US" dirty="0" err="1" smtClean="0"/>
              <a:t>Dyn</a:t>
            </a:r>
            <a:r>
              <a:rPr lang="en-US" dirty="0" smtClean="0"/>
              <a:t> increases the portion of PCM row buffer hit by 6.6 times</a:t>
            </a:r>
          </a:p>
          <a:p>
            <a:pPr lvl="3"/>
            <a:endParaRPr lang="en-US" dirty="0" smtClean="0"/>
          </a:p>
          <a:p>
            <a:r>
              <a:rPr lang="en-US" dirty="0" smtClean="0"/>
              <a:t>RBLA-</a:t>
            </a:r>
            <a:r>
              <a:rPr lang="en-US" dirty="0" err="1" smtClean="0"/>
              <a:t>Dyn</a:t>
            </a:r>
            <a:r>
              <a:rPr lang="en-US" dirty="0" smtClean="0"/>
              <a:t> has the effect of balancing memory request load between DRAM and PCM</a:t>
            </a:r>
          </a:p>
          <a:p>
            <a:pPr lvl="1"/>
            <a:r>
              <a:rPr lang="en-US" dirty="0" smtClean="0"/>
              <a:t>PCM channel utilization increases by 60%.</a:t>
            </a:r>
          </a:p>
        </p:txBody>
      </p:sp>
      <p:sp>
        <p:nvSpPr>
          <p:cNvPr id="4" name="Slide Number Placeholder 3"/>
          <p:cNvSpPr>
            <a:spLocks noGrp="1"/>
          </p:cNvSpPr>
          <p:nvPr>
            <p:ph type="sldNum" sz="quarter" idx="12"/>
          </p:nvPr>
        </p:nvSpPr>
        <p:spPr/>
        <p:txBody>
          <a:bodyPr/>
          <a:lstStyle/>
          <a:p>
            <a:pPr>
              <a:defRPr/>
            </a:pPr>
            <a:fld id="{0C939C16-5B41-F042-929B-C66C497D1AE4}" type="slidenum">
              <a:rPr lang="en-US" smtClean="0">
                <a:solidFill>
                  <a:prstClr val="black">
                    <a:tint val="75000"/>
                  </a:prstClr>
                </a:solidFill>
                <a:latin typeface="Calibri"/>
              </a:rPr>
              <a:pPr>
                <a:defRPr/>
              </a:pPr>
              <a:t>83</a:t>
            </a:fld>
            <a:endParaRPr lang="en-US">
              <a:solidFill>
                <a:prstClr val="black">
                  <a:tint val="75000"/>
                </a:prstClr>
              </a:solidFill>
              <a:latin typeface="Calibri"/>
            </a:endParaRPr>
          </a:p>
        </p:txBody>
      </p:sp>
    </p:spTree>
    <p:extLst>
      <p:ext uri="{BB962C8B-B14F-4D97-AF65-F5344CB8AC3E}">
        <p14:creationId xmlns:p14="http://schemas.microsoft.com/office/powerpoint/2010/main" val="3450419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36CA0E5C-1BCC-426A-8CC8-692FA6A1AE55}" type="slidenum">
              <a:rPr lang="en-US" smtClean="0">
                <a:solidFill>
                  <a:prstClr val="black">
                    <a:tint val="75000"/>
                  </a:prstClr>
                </a:solidFill>
                <a:latin typeface="Calibri"/>
              </a:rPr>
              <a:pPr/>
              <a:t>84</a:t>
            </a:fld>
            <a:endParaRPr lang="en-US">
              <a:solidFill>
                <a:prstClr val="black">
                  <a:tint val="75000"/>
                </a:prstClr>
              </a:solidFill>
              <a:latin typeface="Calibri"/>
            </a:endParaRPr>
          </a:p>
        </p:txBody>
      </p:sp>
      <p:sp>
        <p:nvSpPr>
          <p:cNvPr id="5" name="Content Placeholder 2"/>
          <p:cNvSpPr txBox="1">
            <a:spLocks/>
          </p:cNvSpPr>
          <p:nvPr/>
        </p:nvSpPr>
        <p:spPr bwMode="auto">
          <a:xfrm>
            <a:off x="241300" y="1417638"/>
            <a:ext cx="8686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prstClr val="black"/>
                </a:solidFill>
                <a:latin typeface="Calibri"/>
              </a:rPr>
              <a:t>Different memory technologies have different strengths</a:t>
            </a:r>
          </a:p>
          <a:p>
            <a:r>
              <a:rPr lang="en-US" sz="2600" dirty="0">
                <a:solidFill>
                  <a:prstClr val="black"/>
                </a:solidFill>
                <a:latin typeface="Calibri"/>
              </a:rPr>
              <a:t>A hybrid memory system (DRAM-PCM) aims for best of both</a:t>
            </a:r>
          </a:p>
          <a:p>
            <a:r>
              <a:rPr lang="en-US" sz="2600" b="1" u="sng" dirty="0">
                <a:solidFill>
                  <a:srgbClr val="FF0000"/>
                </a:solidFill>
                <a:latin typeface="Calibri"/>
              </a:rPr>
              <a:t>Problem:</a:t>
            </a:r>
            <a:r>
              <a:rPr lang="en-US" sz="2600" dirty="0">
                <a:solidFill>
                  <a:srgbClr val="FF0000"/>
                </a:solidFill>
                <a:latin typeface="Calibri"/>
              </a:rPr>
              <a:t>  How to place data between these heterogeneous memory devices?</a:t>
            </a:r>
          </a:p>
          <a:p>
            <a:r>
              <a:rPr lang="en-US" sz="2600" b="1" u="sng" dirty="0">
                <a:solidFill>
                  <a:prstClr val="black"/>
                </a:solidFill>
                <a:latin typeface="Calibri"/>
              </a:rPr>
              <a:t>Observation:</a:t>
            </a:r>
            <a:r>
              <a:rPr lang="en-US" sz="2600" dirty="0">
                <a:solidFill>
                  <a:prstClr val="black"/>
                </a:solidFill>
                <a:latin typeface="Calibri"/>
              </a:rPr>
              <a:t> PCM array access latency is higher than DRAM’s – But peripheral circuit (row buffer) access latencies are similar</a:t>
            </a:r>
          </a:p>
          <a:p>
            <a:r>
              <a:rPr lang="en-US" sz="2600" b="1" u="sng" dirty="0">
                <a:solidFill>
                  <a:srgbClr val="0000FF"/>
                </a:solidFill>
                <a:latin typeface="Calibri"/>
              </a:rPr>
              <a:t>Key Idea:</a:t>
            </a:r>
            <a:r>
              <a:rPr lang="en-US" sz="2600" dirty="0">
                <a:solidFill>
                  <a:srgbClr val="0000FF"/>
                </a:solidFill>
                <a:latin typeface="Calibri"/>
              </a:rPr>
              <a:t> Use row buffer locality (RBL) as a key criterion for data placement</a:t>
            </a:r>
          </a:p>
          <a:p>
            <a:r>
              <a:rPr lang="en-US" sz="2600" b="1" u="sng" dirty="0">
                <a:solidFill>
                  <a:prstClr val="black"/>
                </a:solidFill>
                <a:latin typeface="Calibri"/>
              </a:rPr>
              <a:t>Solution:</a:t>
            </a:r>
            <a:r>
              <a:rPr lang="en-US" sz="2600" dirty="0">
                <a:solidFill>
                  <a:prstClr val="black"/>
                </a:solidFill>
                <a:latin typeface="Calibri"/>
              </a:rPr>
              <a:t> Cache to DRAM rows with </a:t>
            </a:r>
            <a:r>
              <a:rPr lang="en-US" sz="2600" dirty="0">
                <a:solidFill>
                  <a:srgbClr val="0000FF"/>
                </a:solidFill>
                <a:latin typeface="Calibri"/>
              </a:rPr>
              <a:t>low RBL</a:t>
            </a:r>
            <a:r>
              <a:rPr lang="en-US" sz="2600" dirty="0">
                <a:solidFill>
                  <a:prstClr val="black"/>
                </a:solidFill>
                <a:latin typeface="Calibri"/>
              </a:rPr>
              <a:t> and </a:t>
            </a:r>
            <a:r>
              <a:rPr lang="en-US" sz="2600" dirty="0">
                <a:solidFill>
                  <a:srgbClr val="0000FF"/>
                </a:solidFill>
                <a:latin typeface="Calibri"/>
              </a:rPr>
              <a:t>high reuse</a:t>
            </a:r>
            <a:endParaRPr lang="en-US" sz="2600" dirty="0">
              <a:solidFill>
                <a:prstClr val="black"/>
              </a:solidFill>
              <a:latin typeface="Calibri"/>
            </a:endParaRPr>
          </a:p>
          <a:p>
            <a:r>
              <a:rPr lang="en-US" sz="2600" dirty="0">
                <a:solidFill>
                  <a:prstClr val="black"/>
                </a:solidFill>
                <a:latin typeface="Calibri"/>
              </a:rPr>
              <a:t>Improves both performance and energy efficiency over state-of-the-art caching policies</a:t>
            </a:r>
          </a:p>
        </p:txBody>
      </p:sp>
    </p:spTree>
    <p:extLst>
      <p:ext uri="{BB962C8B-B14F-4D97-AF65-F5344CB8AC3E}">
        <p14:creationId xmlns:p14="http://schemas.microsoft.com/office/powerpoint/2010/main" val="62839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U_logo_horiz_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211" y="5915887"/>
            <a:ext cx="4043578" cy="363708"/>
          </a:xfrm>
          <a:prstGeom prst="rect">
            <a:avLst/>
          </a:prstGeom>
        </p:spPr>
      </p:pic>
      <p:sp>
        <p:nvSpPr>
          <p:cNvPr id="13313" name="Title 1"/>
          <p:cNvSpPr>
            <a:spLocks noGrp="1"/>
          </p:cNvSpPr>
          <p:nvPr>
            <p:ph type="ctrTitle"/>
          </p:nvPr>
        </p:nvSpPr>
        <p:spPr>
          <a:xfrm>
            <a:off x="458788" y="1303338"/>
            <a:ext cx="8226425" cy="1470025"/>
          </a:xfrm>
        </p:spPr>
        <p:txBody>
          <a:bodyPr/>
          <a:lstStyle/>
          <a:p>
            <a:r>
              <a:rPr lang="en-US" sz="4000" dirty="0">
                <a:latin typeface="Times" charset="0"/>
                <a:cs typeface="Times" charset="0"/>
              </a:rPr>
              <a:t>Row Buffer Locality </a:t>
            </a:r>
            <a:r>
              <a:rPr lang="en-US" sz="4000" dirty="0" smtClean="0">
                <a:latin typeface="Times" charset="0"/>
                <a:cs typeface="Times" charset="0"/>
              </a:rPr>
              <a:t>Aware</a:t>
            </a:r>
            <a:br>
              <a:rPr lang="en-US" sz="4000" dirty="0" smtClean="0">
                <a:latin typeface="Times" charset="0"/>
                <a:cs typeface="Times" charset="0"/>
              </a:rPr>
            </a:br>
            <a:r>
              <a:rPr lang="en-US" sz="4000" dirty="0" smtClean="0">
                <a:latin typeface="Times" charset="0"/>
                <a:cs typeface="Times" charset="0"/>
              </a:rPr>
              <a:t>Caching Policies for </a:t>
            </a:r>
            <a:r>
              <a:rPr lang="en-US" sz="4000" dirty="0">
                <a:latin typeface="Times" charset="0"/>
                <a:cs typeface="Times" charset="0"/>
              </a:rPr>
              <a:t>Hybrid Memories</a:t>
            </a:r>
          </a:p>
        </p:txBody>
      </p:sp>
      <p:sp>
        <p:nvSpPr>
          <p:cNvPr id="3" name="Subtitle 2"/>
          <p:cNvSpPr>
            <a:spLocks noGrp="1"/>
          </p:cNvSpPr>
          <p:nvPr>
            <p:ph type="subTitle" idx="1"/>
          </p:nvPr>
        </p:nvSpPr>
        <p:spPr>
          <a:xfrm>
            <a:off x="1371600" y="3409950"/>
            <a:ext cx="6400800" cy="2228850"/>
          </a:xfrm>
        </p:spPr>
        <p:txBody>
          <a:bodyPr rtlCol="0">
            <a:normAutofit fontScale="92500" lnSpcReduction="10000"/>
          </a:bodyPr>
          <a:lstStyle/>
          <a:p>
            <a:pPr fontAlgn="auto">
              <a:spcBef>
                <a:spcPts val="0"/>
              </a:spcBef>
              <a:spcAft>
                <a:spcPts val="0"/>
              </a:spcAft>
              <a:defRPr/>
            </a:pPr>
            <a:r>
              <a:rPr lang="en-US" dirty="0" err="1"/>
              <a:t>HanBin</a:t>
            </a:r>
            <a:r>
              <a:rPr lang="en-US" dirty="0"/>
              <a:t> Yoon</a:t>
            </a:r>
          </a:p>
          <a:p>
            <a:pPr fontAlgn="auto">
              <a:spcBef>
                <a:spcPts val="0"/>
              </a:spcBef>
              <a:spcAft>
                <a:spcPts val="0"/>
              </a:spcAft>
              <a:buFont typeface="Arial"/>
              <a:buNone/>
              <a:defRPr/>
            </a:pPr>
            <a:r>
              <a:rPr lang="en-US" dirty="0" smtClean="0">
                <a:ea typeface="+mn-ea"/>
                <a:cs typeface="+mn-cs"/>
              </a:rPr>
              <a:t>Justin Meza</a:t>
            </a:r>
          </a:p>
          <a:p>
            <a:pPr fontAlgn="auto">
              <a:spcBef>
                <a:spcPts val="0"/>
              </a:spcBef>
              <a:spcAft>
                <a:spcPts val="0"/>
              </a:spcAft>
              <a:buFont typeface="Arial"/>
              <a:buNone/>
              <a:defRPr/>
            </a:pPr>
            <a:r>
              <a:rPr lang="en-US" dirty="0" err="1" smtClean="0">
                <a:ea typeface="+mn-ea"/>
                <a:cs typeface="+mn-cs"/>
              </a:rPr>
              <a:t>Rachata</a:t>
            </a:r>
            <a:r>
              <a:rPr lang="en-US" dirty="0" smtClean="0">
                <a:ea typeface="+mn-ea"/>
                <a:cs typeface="+mn-cs"/>
              </a:rPr>
              <a:t> </a:t>
            </a:r>
            <a:r>
              <a:rPr lang="en-US" dirty="0" err="1" smtClean="0">
                <a:ea typeface="+mn-ea"/>
                <a:cs typeface="+mn-cs"/>
              </a:rPr>
              <a:t>Ausavarungnirun</a:t>
            </a:r>
            <a:r>
              <a:rPr lang="en-US" dirty="0" smtClean="0">
                <a:ea typeface="+mn-ea"/>
                <a:cs typeface="+mn-cs"/>
              </a:rPr>
              <a:t/>
            </a:r>
            <a:br>
              <a:rPr lang="en-US" dirty="0" smtClean="0">
                <a:ea typeface="+mn-ea"/>
                <a:cs typeface="+mn-cs"/>
              </a:rPr>
            </a:br>
            <a:r>
              <a:rPr lang="en-US" dirty="0" smtClean="0">
                <a:ea typeface="+mn-ea"/>
                <a:cs typeface="+mn-cs"/>
              </a:rPr>
              <a:t>Rachael Harding</a:t>
            </a:r>
          </a:p>
          <a:p>
            <a:pPr fontAlgn="auto">
              <a:spcBef>
                <a:spcPts val="0"/>
              </a:spcBef>
              <a:spcAft>
                <a:spcPts val="0"/>
              </a:spcAft>
              <a:buFont typeface="Arial"/>
              <a:buNone/>
              <a:defRPr/>
            </a:pPr>
            <a:r>
              <a:rPr lang="en-US" dirty="0" err="1" smtClean="0">
                <a:ea typeface="+mn-ea"/>
                <a:cs typeface="+mn-cs"/>
              </a:rPr>
              <a:t>Onur</a:t>
            </a:r>
            <a:r>
              <a:rPr lang="en-US" dirty="0" smtClean="0">
                <a:ea typeface="+mn-ea"/>
                <a:cs typeface="+mn-cs"/>
              </a:rPr>
              <a:t> </a:t>
            </a:r>
            <a:r>
              <a:rPr lang="en-US" dirty="0" err="1" smtClean="0">
                <a:ea typeface="+mn-ea"/>
                <a:cs typeface="+mn-cs"/>
              </a:rPr>
              <a:t>Mutlu</a:t>
            </a:r>
            <a:endParaRPr lang="en-US" dirty="0" smtClean="0">
              <a:ea typeface="+mn-ea"/>
              <a:cs typeface="+mn-cs"/>
            </a:endParaRPr>
          </a:p>
        </p:txBody>
      </p:sp>
    </p:spTree>
    <p:extLst>
      <p:ext uri="{BB962C8B-B14F-4D97-AF65-F5344CB8AC3E}">
        <p14:creationId xmlns:p14="http://schemas.microsoft.com/office/powerpoint/2010/main" val="1399635421"/>
      </p:ext>
    </p:extLst>
  </p:cSld>
  <p:clrMapOvr>
    <a:masterClrMapping/>
  </p:clrMapOvr>
  <p:transition xmlns:p14="http://schemas.microsoft.com/office/powerpoint/2010/main" spd="slow" advTm="11988"/>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latin typeface="Garamond" charset="0"/>
                <a:ea typeface="ＭＳ Ｐゴシック" charset="0"/>
                <a:cs typeface="ＭＳ Ｐゴシック" charset="0"/>
              </a:rPr>
              <a:t>Agenda</a:t>
            </a: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00"/>
                </a:solidFill>
                <a:latin typeface="Tahoma" charset="0"/>
                <a:ea typeface="ＭＳ Ｐゴシック" charset="0"/>
                <a:cs typeface="ＭＳ Ｐゴシック" charset="0"/>
              </a:rPr>
              <a:t>Requirements </a:t>
            </a:r>
            <a:r>
              <a:rPr lang="en-US" dirty="0">
                <a:solidFill>
                  <a:srgbClr val="000000"/>
                </a:solidFill>
                <a:latin typeface="Tahoma" charset="0"/>
                <a:ea typeface="ＭＳ Ｐゴシック" charset="0"/>
                <a:cs typeface="ＭＳ Ｐゴシック" charset="0"/>
              </a:rPr>
              <a:t>from an Ideal Main Memory System</a:t>
            </a:r>
          </a:p>
          <a:p>
            <a:pPr eaLnBrk="1" hangingPunct="1"/>
            <a:r>
              <a:rPr lang="en-US" dirty="0">
                <a:solidFill>
                  <a:srgbClr val="0000FF"/>
                </a:solidFill>
                <a:latin typeface="Tahoma" charset="0"/>
                <a:ea typeface="ＭＳ Ｐゴシック" charset="0"/>
                <a:cs typeface="ＭＳ Ｐゴシック" charset="0"/>
              </a:rPr>
              <a:t>Opportunity: Emerging Memory </a:t>
            </a:r>
            <a:r>
              <a:rPr lang="en-US" dirty="0" smtClean="0">
                <a:solidFill>
                  <a:srgbClr val="0000FF"/>
                </a:solidFill>
                <a:latin typeface="Tahoma" charset="0"/>
                <a:ea typeface="ＭＳ Ｐゴシック" charset="0"/>
                <a:cs typeface="ＭＳ Ｐゴシック" charset="0"/>
              </a:rPr>
              <a:t>Technologies</a:t>
            </a:r>
          </a:p>
          <a:p>
            <a:pPr lvl="1" eaLnBrk="1" hangingPunct="1"/>
            <a:r>
              <a:rPr lang="en-US" dirty="0" smtClean="0">
                <a:solidFill>
                  <a:srgbClr val="000000"/>
                </a:solidFill>
                <a:latin typeface="Tahoma" charset="0"/>
                <a:ea typeface="ＭＳ Ｐゴシック" charset="0"/>
                <a:cs typeface="ＭＳ Ｐゴシック" charset="0"/>
              </a:rPr>
              <a:t>Background</a:t>
            </a:r>
          </a:p>
          <a:p>
            <a:pPr lvl="1" eaLnBrk="1" hangingPunct="1"/>
            <a:r>
              <a:rPr lang="en-US" dirty="0" smtClean="0">
                <a:latin typeface="Tahoma" charset="0"/>
                <a:ea typeface="ＭＳ Ｐゴシック" charset="0"/>
                <a:cs typeface="ＭＳ Ｐゴシック" charset="0"/>
              </a:rPr>
              <a:t>PCM (or Technology X) as DRAM Replacement</a:t>
            </a:r>
          </a:p>
          <a:p>
            <a:pPr lvl="1" eaLnBrk="1" hangingPunct="1"/>
            <a:r>
              <a:rPr lang="en-US" dirty="0" smtClean="0">
                <a:solidFill>
                  <a:srgbClr val="0000FF"/>
                </a:solidFill>
                <a:latin typeface="Tahoma" charset="0"/>
                <a:ea typeface="ＭＳ Ｐゴシック" charset="0"/>
                <a:cs typeface="ＭＳ Ｐゴシック" charset="0"/>
              </a:rPr>
              <a:t>Hybrid Memory Systems</a:t>
            </a:r>
          </a:p>
          <a:p>
            <a:pPr lvl="2" eaLnBrk="1" hangingPunct="1"/>
            <a:r>
              <a:rPr lang="en-US" dirty="0" smtClean="0">
                <a:solidFill>
                  <a:srgbClr val="000000"/>
                </a:solidFill>
                <a:latin typeface="Tahoma" charset="0"/>
                <a:ea typeface="ＭＳ Ｐゴシック" charset="0"/>
                <a:cs typeface="ＭＳ Ｐゴシック" charset="0"/>
              </a:rPr>
              <a:t>Row-Locality Aware Data Placement</a:t>
            </a:r>
          </a:p>
          <a:p>
            <a:pPr lvl="2" eaLnBrk="1" hangingPunct="1"/>
            <a:r>
              <a:rPr lang="en-US" dirty="0" smtClean="0">
                <a:solidFill>
                  <a:srgbClr val="0000FF"/>
                </a:solidFill>
                <a:latin typeface="Tahoma" charset="0"/>
                <a:ea typeface="ＭＳ Ｐゴシック" charset="0"/>
                <a:cs typeface="ＭＳ Ｐゴシック" charset="0"/>
              </a:rPr>
              <a:t>Efficient DRAM (or Technology X) Caches</a:t>
            </a:r>
            <a:endParaRPr lang="en-US" dirty="0">
              <a:solidFill>
                <a:srgbClr val="0000FF"/>
              </a:solidFill>
              <a:latin typeface="Tahoma" charset="0"/>
              <a:ea typeface="ＭＳ Ｐゴシック" charset="0"/>
              <a:cs typeface="ＭＳ Ｐゴシック" charset="0"/>
            </a:endParaRPr>
          </a:p>
          <a:p>
            <a:pPr eaLnBrk="1" hangingPunct="1"/>
            <a:r>
              <a:rPr lang="en-US" dirty="0" smtClean="0">
                <a:latin typeface="Tahoma" charset="0"/>
                <a:ea typeface="ＭＳ Ｐゴシック" charset="0"/>
                <a:cs typeface="ＭＳ Ｐゴシック" charset="0"/>
              </a:rPr>
              <a:t>Conclusions</a:t>
            </a:r>
          </a:p>
          <a:p>
            <a:pPr eaLnBrk="1" hangingPunct="1"/>
            <a:r>
              <a:rPr lang="en-US" dirty="0" smtClean="0">
                <a:latin typeface="Tahoma" charset="0"/>
                <a:ea typeface="ＭＳ Ｐゴシック" charset="0"/>
                <a:cs typeface="ＭＳ Ｐゴシック" charset="0"/>
              </a:rPr>
              <a:t>Discussion</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86</a:t>
            </a:fld>
            <a:endParaRPr lang="en-US" sz="1600">
              <a:solidFill>
                <a:srgbClr val="000000"/>
              </a:solidFill>
              <a:latin typeface="Garamond" charset="0"/>
            </a:endParaRPr>
          </a:p>
        </p:txBody>
      </p:sp>
    </p:spTree>
    <p:extLst>
      <p:ext uri="{BB962C8B-B14F-4D97-AF65-F5344CB8AC3E}">
        <p14:creationId xmlns:p14="http://schemas.microsoft.com/office/powerpoint/2010/main" val="18203312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Large DRAM Caches</a:t>
            </a:r>
            <a:endParaRPr lang="en-US" dirty="0"/>
          </a:p>
        </p:txBody>
      </p:sp>
      <p:sp>
        <p:nvSpPr>
          <p:cNvPr id="3" name="Content Placeholder 2"/>
          <p:cNvSpPr>
            <a:spLocks noGrp="1"/>
          </p:cNvSpPr>
          <p:nvPr>
            <p:ph idx="1"/>
          </p:nvPr>
        </p:nvSpPr>
        <p:spPr/>
        <p:txBody>
          <a:bodyPr/>
          <a:lstStyle/>
          <a:p>
            <a:r>
              <a:rPr lang="en-US" dirty="0" smtClean="0"/>
              <a:t>A large DRAM cache requires a large metadata (tag + block-based information) store</a:t>
            </a:r>
          </a:p>
          <a:p>
            <a:r>
              <a:rPr lang="en-US" dirty="0" smtClean="0"/>
              <a:t>How do we design an efficient DRAM cache?</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87</a:t>
            </a:fld>
            <a:endParaRPr lang="en-US"/>
          </a:p>
        </p:txBody>
      </p:sp>
      <p:sp>
        <p:nvSpPr>
          <p:cNvPr id="38" name="Rectangle 37"/>
          <p:cNvSpPr/>
          <p:nvPr/>
        </p:nvSpPr>
        <p:spPr>
          <a:xfrm>
            <a:off x="3692526"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39" name="Rectangle 38"/>
          <p:cNvSpPr/>
          <p:nvPr/>
        </p:nvSpPr>
        <p:spPr>
          <a:xfrm>
            <a:off x="4132263"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0" name="Rectangle 39"/>
          <p:cNvSpPr/>
          <p:nvPr/>
        </p:nvSpPr>
        <p:spPr>
          <a:xfrm>
            <a:off x="4572000"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1" name="Rectangle 40"/>
          <p:cNvSpPr/>
          <p:nvPr/>
        </p:nvSpPr>
        <p:spPr>
          <a:xfrm>
            <a:off x="5011737" y="267324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2" name="Rectangle 41"/>
          <p:cNvSpPr/>
          <p:nvPr/>
        </p:nvSpPr>
        <p:spPr>
          <a:xfrm>
            <a:off x="3692526"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3" name="Rectangle 42"/>
          <p:cNvSpPr/>
          <p:nvPr/>
        </p:nvSpPr>
        <p:spPr>
          <a:xfrm>
            <a:off x="4132263"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4" name="Rectangle 43"/>
          <p:cNvSpPr/>
          <p:nvPr/>
        </p:nvSpPr>
        <p:spPr>
          <a:xfrm>
            <a:off x="4572000"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5" name="Rectangle 44"/>
          <p:cNvSpPr/>
          <p:nvPr/>
        </p:nvSpPr>
        <p:spPr>
          <a:xfrm>
            <a:off x="5011737" y="3112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6" name="Rectangle 45"/>
          <p:cNvSpPr/>
          <p:nvPr/>
        </p:nvSpPr>
        <p:spPr>
          <a:xfrm>
            <a:off x="3692526"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7" name="Rectangle 46"/>
          <p:cNvSpPr/>
          <p:nvPr/>
        </p:nvSpPr>
        <p:spPr>
          <a:xfrm>
            <a:off x="4132263"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8" name="Rectangle 47"/>
          <p:cNvSpPr/>
          <p:nvPr/>
        </p:nvSpPr>
        <p:spPr>
          <a:xfrm>
            <a:off x="4572000"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49" name="Rectangle 48"/>
          <p:cNvSpPr/>
          <p:nvPr/>
        </p:nvSpPr>
        <p:spPr>
          <a:xfrm>
            <a:off x="5011737" y="3552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0" name="Rectangle 49"/>
          <p:cNvSpPr/>
          <p:nvPr/>
        </p:nvSpPr>
        <p:spPr>
          <a:xfrm>
            <a:off x="3692526"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1" name="Rectangle 50"/>
          <p:cNvSpPr/>
          <p:nvPr/>
        </p:nvSpPr>
        <p:spPr>
          <a:xfrm>
            <a:off x="4132263"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2" name="Rectangle 51"/>
          <p:cNvSpPr/>
          <p:nvPr/>
        </p:nvSpPr>
        <p:spPr>
          <a:xfrm>
            <a:off x="4572000"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53" name="Rectangle 52"/>
          <p:cNvSpPr/>
          <p:nvPr/>
        </p:nvSpPr>
        <p:spPr>
          <a:xfrm>
            <a:off x="5011737" y="3992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54" name="Straight Connector 7"/>
          <p:cNvCxnSpPr>
            <a:endCxn id="55" idx="3"/>
          </p:cNvCxnSpPr>
          <p:nvPr/>
        </p:nvCxnSpPr>
        <p:spPr>
          <a:xfrm rot="5400000">
            <a:off x="3480993" y="487549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5" name="Rectangle 54"/>
          <p:cNvSpPr/>
          <p:nvPr/>
        </p:nvSpPr>
        <p:spPr>
          <a:xfrm>
            <a:off x="1258888" y="513068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56" name="Rectangle 55"/>
          <p:cNvSpPr/>
          <p:nvPr/>
        </p:nvSpPr>
        <p:spPr>
          <a:xfrm>
            <a:off x="5219700" y="513068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cxnSp>
        <p:nvCxnSpPr>
          <p:cNvPr id="57" name="Straight Connector 13"/>
          <p:cNvCxnSpPr>
            <a:endCxn id="56" idx="1"/>
          </p:cNvCxnSpPr>
          <p:nvPr/>
        </p:nvCxnSpPr>
        <p:spPr>
          <a:xfrm rot="16200000" flipH="1">
            <a:off x="4568430" y="487549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58" name="TextBox 26"/>
          <p:cNvSpPr txBox="1">
            <a:spLocks noChangeArrowheads="1"/>
          </p:cNvSpPr>
          <p:nvPr/>
        </p:nvSpPr>
        <p:spPr bwMode="auto">
          <a:xfrm>
            <a:off x="1919474" y="5051649"/>
            <a:ext cx="1381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DRAM</a:t>
            </a:r>
          </a:p>
        </p:txBody>
      </p:sp>
      <p:sp>
        <p:nvSpPr>
          <p:cNvPr id="59" name="TextBox 26"/>
          <p:cNvSpPr txBox="1">
            <a:spLocks noChangeArrowheads="1"/>
          </p:cNvSpPr>
          <p:nvPr/>
        </p:nvSpPr>
        <p:spPr bwMode="auto">
          <a:xfrm>
            <a:off x="6021186" y="5051649"/>
            <a:ext cx="1064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3600" kern="0" dirty="0" smtClean="0">
                <a:solidFill>
                  <a:sysClr val="windowText" lastClr="000000"/>
                </a:solidFill>
              </a:rPr>
              <a:t>PCM</a:t>
            </a:r>
            <a:endParaRPr lang="en-US" sz="3600" kern="0" dirty="0">
              <a:solidFill>
                <a:sysClr val="windowText" lastClr="000000"/>
              </a:solidFill>
            </a:endParaRPr>
          </a:p>
        </p:txBody>
      </p:sp>
      <p:sp>
        <p:nvSpPr>
          <p:cNvPr id="60" name="Rectangle 59"/>
          <p:cNvSpPr/>
          <p:nvPr/>
        </p:nvSpPr>
        <p:spPr>
          <a:xfrm>
            <a:off x="4092579" y="319487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61" name="TextBox 60"/>
          <p:cNvSpPr txBox="1"/>
          <p:nvPr/>
        </p:nvSpPr>
        <p:spPr>
          <a:xfrm>
            <a:off x="1514452" y="5543703"/>
            <a:ext cx="20971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(small, fast cache)</a:t>
            </a:r>
            <a:endParaRPr lang="en-US" sz="2000" kern="0" dirty="0">
              <a:solidFill>
                <a:sysClr val="windowText" lastClr="000000"/>
              </a:solidFill>
              <a:latin typeface="Tahoma"/>
            </a:endParaRPr>
          </a:p>
        </p:txBody>
      </p:sp>
      <p:sp>
        <p:nvSpPr>
          <p:cNvPr id="62" name="TextBox 61"/>
          <p:cNvSpPr txBox="1"/>
          <p:nvPr/>
        </p:nvSpPr>
        <p:spPr>
          <a:xfrm>
            <a:off x="5682600" y="5543703"/>
            <a:ext cx="1741207"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(high capacity)</a:t>
            </a:r>
            <a:endParaRPr lang="en-US" sz="2000" kern="0" dirty="0">
              <a:solidFill>
                <a:sysClr val="windowText" lastClr="000000"/>
              </a:solidFill>
              <a:latin typeface="Tahoma"/>
            </a:endParaRPr>
          </a:p>
        </p:txBody>
      </p:sp>
      <p:sp>
        <p:nvSpPr>
          <p:cNvPr id="63" name="Rectangle 62"/>
          <p:cNvSpPr/>
          <p:nvPr/>
        </p:nvSpPr>
        <p:spPr>
          <a:xfrm>
            <a:off x="3692526" y="443218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64" name="Rectangle 63"/>
          <p:cNvSpPr/>
          <p:nvPr/>
        </p:nvSpPr>
        <p:spPr>
          <a:xfrm>
            <a:off x="4572000" y="443218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65" name="Group 64"/>
          <p:cNvGrpSpPr/>
          <p:nvPr/>
        </p:nvGrpSpPr>
        <p:grpSpPr>
          <a:xfrm>
            <a:off x="4060296" y="3825491"/>
            <a:ext cx="1114608" cy="815677"/>
            <a:chOff x="1506883" y="3741716"/>
            <a:chExt cx="1114608" cy="815677"/>
          </a:xfrm>
        </p:grpSpPr>
        <p:cxnSp>
          <p:nvCxnSpPr>
            <p:cNvPr id="66" name="Straight Arrow Connector 65"/>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7"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68" name="TextBox 67"/>
          <p:cNvSpPr txBox="1"/>
          <p:nvPr/>
        </p:nvSpPr>
        <p:spPr>
          <a:xfrm>
            <a:off x="1990707" y="5943813"/>
            <a:ext cx="1334720" cy="492443"/>
          </a:xfrm>
          <a:prstGeom prst="rect">
            <a:avLst/>
          </a:prstGeom>
          <a:noFill/>
        </p:spPr>
        <p:txBody>
          <a:bodyPr wrap="none" rtlCol="0">
            <a:spAutoFit/>
          </a:bodyPr>
          <a:lstStyle/>
          <a:p>
            <a:pPr>
              <a:defRPr/>
            </a:pPr>
            <a:r>
              <a:rPr lang="en-US" sz="2600" kern="0" dirty="0" smtClean="0">
                <a:solidFill>
                  <a:srgbClr val="FF0000"/>
                </a:solidFill>
                <a:latin typeface="Tahoma"/>
              </a:rPr>
              <a:t>Access X</a:t>
            </a:r>
            <a:endParaRPr lang="en-US" sz="2600" kern="0" dirty="0">
              <a:solidFill>
                <a:srgbClr val="FF0000"/>
              </a:solidFill>
              <a:latin typeface="Tahoma"/>
            </a:endParaRPr>
          </a:p>
        </p:txBody>
      </p:sp>
      <p:sp>
        <p:nvSpPr>
          <p:cNvPr id="69" name="Rounded Rectangular Callout 68"/>
          <p:cNvSpPr/>
          <p:nvPr/>
        </p:nvSpPr>
        <p:spPr>
          <a:xfrm>
            <a:off x="1258888" y="4055952"/>
            <a:ext cx="2297111" cy="879474"/>
          </a:xfrm>
          <a:prstGeom prst="wedgeRoundRectCallout">
            <a:avLst>
              <a:gd name="adj1" fmla="val 61715"/>
              <a:gd name="adj2" fmla="val 2887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Metadata:</a:t>
            </a:r>
          </a:p>
          <a:p>
            <a:pPr algn="ctr">
              <a:defRPr/>
            </a:pPr>
            <a:r>
              <a:rPr lang="en-US" sz="2600" kern="0" dirty="0" smtClean="0">
                <a:solidFill>
                  <a:sysClr val="windowText" lastClr="000000"/>
                </a:solidFill>
                <a:latin typeface="Calibri"/>
              </a:rPr>
              <a:t>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70" name="Rectangle 69"/>
          <p:cNvSpPr/>
          <p:nvPr/>
        </p:nvSpPr>
        <p:spPr>
          <a:xfrm>
            <a:off x="2144637" y="5312871"/>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Tree>
    <p:extLst>
      <p:ext uri="{BB962C8B-B14F-4D97-AF65-F5344CB8AC3E}">
        <p14:creationId xmlns:p14="http://schemas.microsoft.com/office/powerpoint/2010/main" val="28096761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13116E-6 -4.30623E-6 C 0.06297 0.01552 0.12612 0.03127 0.15596 0.00255 C 0.18581 -0.02618 0.18216 -0.09938 0.17869 -0.17257 " pathEditMode="relative" ptsTypes="aaA">
                                      <p:cBhvr>
                                        <p:cTn id="26" dur="2000" fill="hold"/>
                                        <p:tgtEl>
                                          <p:spTgt spid="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0"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Tags in Memory</a:t>
            </a:r>
            <a:endParaRPr lang="en-US" dirty="0"/>
          </a:p>
        </p:txBody>
      </p:sp>
      <p:sp>
        <p:nvSpPr>
          <p:cNvPr id="3" name="Content Placeholder 2"/>
          <p:cNvSpPr>
            <a:spLocks noGrp="1"/>
          </p:cNvSpPr>
          <p:nvPr>
            <p:ph idx="1"/>
          </p:nvPr>
        </p:nvSpPr>
        <p:spPr/>
        <p:txBody>
          <a:bodyPr/>
          <a:lstStyle/>
          <a:p>
            <a:r>
              <a:rPr lang="en-US" dirty="0" smtClean="0"/>
              <a:t>Store tags in the same row as data in DRAM</a:t>
            </a:r>
          </a:p>
          <a:p>
            <a:pPr lvl="1"/>
            <a:r>
              <a:rPr lang="en-US" dirty="0" smtClean="0"/>
              <a:t>Store </a:t>
            </a:r>
            <a:r>
              <a:rPr lang="en-US" dirty="0"/>
              <a:t>metadata in same row as their </a:t>
            </a:r>
            <a:r>
              <a:rPr lang="en-US" dirty="0" smtClean="0"/>
              <a:t>data</a:t>
            </a:r>
          </a:p>
          <a:p>
            <a:pPr lvl="1"/>
            <a:r>
              <a:rPr lang="en-US" dirty="0" smtClean="0"/>
              <a:t>Data and metadata can be accessed together</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r>
              <a:rPr lang="en-US" dirty="0" smtClean="0"/>
              <a:t>Benefit: No on-chip tag storage overhead</a:t>
            </a:r>
          </a:p>
          <a:p>
            <a:r>
              <a:rPr lang="en-US" dirty="0" smtClean="0"/>
              <a:t>Downsides: </a:t>
            </a:r>
          </a:p>
          <a:p>
            <a:pPr lvl="1"/>
            <a:r>
              <a:rPr lang="en-US" dirty="0" smtClean="0"/>
              <a:t>Cache hit determined only after a DRAM access</a:t>
            </a:r>
          </a:p>
          <a:p>
            <a:pPr lvl="1"/>
            <a:r>
              <a:rPr lang="en-US" dirty="0" smtClean="0"/>
              <a:t>Cache hit requires two DRAM accesses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88</a:t>
            </a:fld>
            <a:endParaRPr lang="en-US"/>
          </a:p>
        </p:txBody>
      </p:sp>
      <p:sp>
        <p:nvSpPr>
          <p:cNvPr id="46" name="Rectangle 45"/>
          <p:cNvSpPr/>
          <p:nvPr/>
        </p:nvSpPr>
        <p:spPr>
          <a:xfrm>
            <a:off x="4497764"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7" name="Rectangle 46"/>
          <p:cNvSpPr/>
          <p:nvPr/>
        </p:nvSpPr>
        <p:spPr>
          <a:xfrm>
            <a:off x="733820"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48" name="Rectangle 47"/>
          <p:cNvSpPr/>
          <p:nvPr/>
        </p:nvSpPr>
        <p:spPr>
          <a:xfrm>
            <a:off x="2615792" y="3566082"/>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49" name="Straight Arrow Connector 48"/>
          <p:cNvCxnSpPr/>
          <p:nvPr/>
        </p:nvCxnSpPr>
        <p:spPr>
          <a:xfrm>
            <a:off x="733820" y="3337186"/>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0" name="TextBox 49"/>
          <p:cNvSpPr txBox="1"/>
          <p:nvPr/>
        </p:nvSpPr>
        <p:spPr>
          <a:xfrm>
            <a:off x="3874167" y="3068960"/>
            <a:ext cx="1544012" cy="461665"/>
          </a:xfrm>
          <a:prstGeom prst="rect">
            <a:avLst/>
          </a:prstGeom>
          <a:solidFill>
            <a:srgbClr val="FFFFFF"/>
          </a:solidFill>
        </p:spPr>
        <p:txBody>
          <a:bodyPr wrap="none" rtlCol="0">
            <a:spAutoFit/>
          </a:bodyPr>
          <a:lstStyle/>
          <a:p>
            <a:pP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1" name="Rectangle 50"/>
          <p:cNvSpPr/>
          <p:nvPr/>
        </p:nvSpPr>
        <p:spPr>
          <a:xfrm>
            <a:off x="6379736"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2" name="Rectangle 51"/>
          <p:cNvSpPr/>
          <p:nvPr/>
        </p:nvSpPr>
        <p:spPr>
          <a:xfrm>
            <a:off x="7007060"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3" name="Rectangle 52"/>
          <p:cNvSpPr/>
          <p:nvPr/>
        </p:nvSpPr>
        <p:spPr>
          <a:xfrm>
            <a:off x="7634384" y="356608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Tree>
    <p:extLst>
      <p:ext uri="{BB962C8B-B14F-4D97-AF65-F5344CB8AC3E}">
        <p14:creationId xmlns:p14="http://schemas.microsoft.com/office/powerpoint/2010/main" val="22259159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Cache Tags in SRAM</a:t>
            </a:r>
            <a:endParaRPr lang="en-US" dirty="0"/>
          </a:p>
        </p:txBody>
      </p:sp>
      <p:sp>
        <p:nvSpPr>
          <p:cNvPr id="3" name="Content Placeholder 2"/>
          <p:cNvSpPr>
            <a:spLocks noGrp="1"/>
          </p:cNvSpPr>
          <p:nvPr>
            <p:ph idx="1"/>
          </p:nvPr>
        </p:nvSpPr>
        <p:spPr/>
        <p:txBody>
          <a:bodyPr/>
          <a:lstStyle/>
          <a:p>
            <a:r>
              <a:rPr lang="en-US" dirty="0" smtClean="0"/>
              <a:t>Recall Idea 1: Store </a:t>
            </a:r>
            <a:r>
              <a:rPr lang="en-US" dirty="0"/>
              <a:t>all metadata in DRAM </a:t>
            </a:r>
          </a:p>
          <a:p>
            <a:pPr lvl="1"/>
            <a:r>
              <a:rPr lang="en-US" dirty="0"/>
              <a:t>To reduce metadata storage overhead</a:t>
            </a:r>
          </a:p>
          <a:p>
            <a:endParaRPr lang="en-US" dirty="0" smtClean="0"/>
          </a:p>
          <a:p>
            <a:r>
              <a:rPr lang="en-US" dirty="0" smtClean="0"/>
              <a:t>Idea 2: </a:t>
            </a:r>
            <a:r>
              <a:rPr lang="en-US" dirty="0" smtClean="0">
                <a:solidFill>
                  <a:srgbClr val="0000FF"/>
                </a:solidFill>
              </a:rPr>
              <a:t>Cache </a:t>
            </a:r>
            <a:r>
              <a:rPr lang="en-US" dirty="0">
                <a:solidFill>
                  <a:srgbClr val="0000FF"/>
                </a:solidFill>
              </a:rPr>
              <a:t>in on-chip SRAM frequently-accessed metadata</a:t>
            </a:r>
          </a:p>
          <a:p>
            <a:pPr lvl="1"/>
            <a:r>
              <a:rPr lang="en-US" dirty="0" smtClean="0"/>
              <a:t>Cache </a:t>
            </a:r>
            <a:r>
              <a:rPr lang="en-US" dirty="0"/>
              <a:t>only a small amount to keep SRAM size small</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89</a:t>
            </a:fld>
            <a:endParaRPr lang="en-US"/>
          </a:p>
        </p:txBody>
      </p:sp>
    </p:spTree>
    <p:extLst>
      <p:ext uri="{BB962C8B-B14F-4D97-AF65-F5344CB8AC3E}">
        <p14:creationId xmlns:p14="http://schemas.microsoft.com/office/powerpoint/2010/main" val="12551137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Lecture 2.3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9</a:t>
            </a:fld>
            <a:endParaRPr lang="en-US"/>
          </a:p>
        </p:txBody>
      </p:sp>
    </p:spTree>
    <p:extLst>
      <p:ext uri="{BB962C8B-B14F-4D97-AF65-F5344CB8AC3E}">
        <p14:creationId xmlns:p14="http://schemas.microsoft.com/office/powerpoint/2010/main" val="475728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6632"/>
            <a:ext cx="8915400" cy="1066800"/>
          </a:xfrm>
        </p:spPr>
        <p:txBody>
          <a:bodyPr/>
          <a:lstStyle/>
          <a:p>
            <a:r>
              <a:rPr lang="en-US" dirty="0" smtClean="0"/>
              <a:t>Idea 3: Dynamic Data Transfer Granularity</a:t>
            </a:r>
            <a:endParaRPr lang="en-US" dirty="0"/>
          </a:p>
        </p:txBody>
      </p:sp>
      <p:sp>
        <p:nvSpPr>
          <p:cNvPr id="3" name="Content Placeholder 2"/>
          <p:cNvSpPr>
            <a:spLocks noGrp="1"/>
          </p:cNvSpPr>
          <p:nvPr>
            <p:ph idx="1"/>
          </p:nvPr>
        </p:nvSpPr>
        <p:spPr/>
        <p:txBody>
          <a:bodyPr/>
          <a:lstStyle/>
          <a:p>
            <a:pPr lvl="0">
              <a:defRPr/>
            </a:pPr>
            <a:r>
              <a:rPr lang="en-US" dirty="0"/>
              <a:t>Some applications benefit from caching more data</a:t>
            </a:r>
          </a:p>
          <a:p>
            <a:pPr lvl="1">
              <a:defRPr/>
            </a:pPr>
            <a:r>
              <a:rPr lang="en-US" dirty="0"/>
              <a:t>They have good spatial locality</a:t>
            </a:r>
          </a:p>
          <a:p>
            <a:pPr>
              <a:defRPr/>
            </a:pPr>
            <a:r>
              <a:rPr lang="en-US" dirty="0"/>
              <a:t>Others do not</a:t>
            </a:r>
          </a:p>
          <a:p>
            <a:pPr lvl="1">
              <a:defRPr/>
            </a:pPr>
            <a:r>
              <a:rPr lang="en-US" dirty="0"/>
              <a:t>Large granularity wastes bandwidth and reduces cache utilization</a:t>
            </a:r>
          </a:p>
          <a:p>
            <a:pPr>
              <a:defRPr/>
            </a:pPr>
            <a:endParaRPr lang="en-US" sz="2800" dirty="0"/>
          </a:p>
          <a:p>
            <a:pPr>
              <a:defRPr/>
            </a:pPr>
            <a:r>
              <a:rPr lang="en-US" dirty="0"/>
              <a:t>Idea </a:t>
            </a:r>
            <a:r>
              <a:rPr lang="en-US" dirty="0" smtClean="0"/>
              <a:t>3: </a:t>
            </a:r>
            <a:r>
              <a:rPr lang="en-US" dirty="0" smtClean="0">
                <a:solidFill>
                  <a:srgbClr val="0000FF"/>
                </a:solidFill>
              </a:rPr>
              <a:t>Simple </a:t>
            </a:r>
            <a:r>
              <a:rPr lang="en-US" dirty="0">
                <a:solidFill>
                  <a:srgbClr val="0000FF"/>
                </a:solidFill>
              </a:rPr>
              <a:t>dynamic caching granularity policy</a:t>
            </a:r>
          </a:p>
          <a:p>
            <a:pPr lvl="1"/>
            <a:r>
              <a:rPr lang="en-US" dirty="0" smtClean="0"/>
              <a:t>Cost-benefit analysis to determine best DRAM cache block size</a:t>
            </a:r>
          </a:p>
          <a:p>
            <a:pPr lvl="1">
              <a:defRPr/>
            </a:pPr>
            <a:r>
              <a:rPr lang="en-US" dirty="0"/>
              <a:t>Group main memory into sets of rows</a:t>
            </a:r>
          </a:p>
          <a:p>
            <a:pPr lvl="1">
              <a:defRPr/>
            </a:pPr>
            <a:r>
              <a:rPr lang="en-US" dirty="0"/>
              <a:t>Some row sets follow a fixed caching granularity</a:t>
            </a:r>
          </a:p>
          <a:p>
            <a:pPr lvl="1">
              <a:defRPr/>
            </a:pPr>
            <a:r>
              <a:rPr lang="en-US" dirty="0"/>
              <a:t>The rest of main memory follows the best granularity</a:t>
            </a:r>
          </a:p>
          <a:p>
            <a:pPr lvl="2">
              <a:defRPr/>
            </a:pPr>
            <a:r>
              <a:rPr lang="en-US" dirty="0"/>
              <a:t>Cost–benefit analysis:  access latency versus number of </a:t>
            </a:r>
            <a:r>
              <a:rPr lang="en-US" dirty="0" err="1"/>
              <a:t>cachings</a:t>
            </a:r>
            <a:endParaRPr lang="en-US" dirty="0"/>
          </a:p>
          <a:p>
            <a:pPr lvl="2">
              <a:defRPr/>
            </a:pPr>
            <a:r>
              <a:rPr lang="en-US" dirty="0"/>
              <a:t>Performed every </a:t>
            </a:r>
            <a:r>
              <a:rPr lang="en-US" dirty="0" smtClean="0"/>
              <a:t>quantum</a:t>
            </a:r>
            <a:endParaRPr lang="en-US" dirty="0"/>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90</a:t>
            </a:fld>
            <a:endParaRPr lang="en-US"/>
          </a:p>
        </p:txBody>
      </p:sp>
    </p:spTree>
    <p:extLst>
      <p:ext uri="{BB962C8B-B14F-4D97-AF65-F5344CB8AC3E}">
        <p14:creationId xmlns:p14="http://schemas.microsoft.com/office/powerpoint/2010/main" val="40337716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a:t>
            </a:r>
            <a:endParaRPr lang="en-US" dirty="0"/>
          </a:p>
        </p:txBody>
      </p:sp>
      <p:sp>
        <p:nvSpPr>
          <p:cNvPr id="3" name="Content Placeholder 2"/>
          <p:cNvSpPr>
            <a:spLocks noGrp="1"/>
          </p:cNvSpPr>
          <p:nvPr>
            <p:ph idx="1"/>
          </p:nvPr>
        </p:nvSpPr>
        <p:spPr/>
        <p:txBody>
          <a:bodyPr/>
          <a:lstStyle/>
          <a:p>
            <a:r>
              <a:rPr lang="en-US" dirty="0"/>
              <a:t>A Tag-In-Memory </a:t>
            </a:r>
            <a:r>
              <a:rPr lang="en-US" dirty="0" err="1"/>
              <a:t>BuffER</a:t>
            </a:r>
            <a:r>
              <a:rPr lang="en-US" dirty="0"/>
              <a:t> (TIMBER)</a:t>
            </a:r>
          </a:p>
          <a:p>
            <a:pPr lvl="1"/>
            <a:r>
              <a:rPr lang="en-US" dirty="0"/>
              <a:t>Stores recently-used tags in a small amount of </a:t>
            </a:r>
            <a:r>
              <a:rPr lang="en-US" dirty="0" smtClean="0"/>
              <a:t>SRAM</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4487" lvl="1" indent="0">
              <a:buNone/>
            </a:pPr>
            <a:endParaRPr lang="en-US" dirty="0"/>
          </a:p>
          <a:p>
            <a:r>
              <a:rPr lang="en-US" dirty="0" smtClean="0"/>
              <a:t>Benefits: If tag is cached:</a:t>
            </a:r>
          </a:p>
          <a:p>
            <a:pPr lvl="1"/>
            <a:r>
              <a:rPr lang="en-US" dirty="0" smtClean="0"/>
              <a:t>no need to access DRAM twice</a:t>
            </a:r>
          </a:p>
          <a:p>
            <a:pPr lvl="1"/>
            <a:r>
              <a:rPr lang="en-US" dirty="0"/>
              <a:t>c</a:t>
            </a:r>
            <a:r>
              <a:rPr lang="en-US" dirty="0" smtClean="0"/>
              <a:t>ache hit determined quickly</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91</a:t>
            </a:fld>
            <a:endParaRPr lang="en-US"/>
          </a:p>
        </p:txBody>
      </p:sp>
      <p:sp>
        <p:nvSpPr>
          <p:cNvPr id="32" name="Rectangle 31"/>
          <p:cNvSpPr/>
          <p:nvPr/>
        </p:nvSpPr>
        <p:spPr>
          <a:xfrm>
            <a:off x="3992848"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3" name="Rectangle 32"/>
          <p:cNvSpPr/>
          <p:nvPr/>
        </p:nvSpPr>
        <p:spPr>
          <a:xfrm>
            <a:off x="4620172"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4" name="Rectangle 33"/>
          <p:cNvSpPr/>
          <p:nvPr/>
        </p:nvSpPr>
        <p:spPr>
          <a:xfrm>
            <a:off x="5247496" y="3808837"/>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5" name="Rectangle 34"/>
          <p:cNvSpPr/>
          <p:nvPr/>
        </p:nvSpPr>
        <p:spPr>
          <a:xfrm>
            <a:off x="2968310" y="3808837"/>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36" name="Rectangle 35"/>
          <p:cNvSpPr/>
          <p:nvPr/>
        </p:nvSpPr>
        <p:spPr>
          <a:xfrm>
            <a:off x="3992848"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37" name="Rectangle 36"/>
          <p:cNvSpPr/>
          <p:nvPr/>
        </p:nvSpPr>
        <p:spPr>
          <a:xfrm>
            <a:off x="4620172"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38" name="Rectangle 37"/>
          <p:cNvSpPr/>
          <p:nvPr/>
        </p:nvSpPr>
        <p:spPr>
          <a:xfrm>
            <a:off x="5247496" y="4215516"/>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39" name="Rectangle 38"/>
          <p:cNvSpPr/>
          <p:nvPr/>
        </p:nvSpPr>
        <p:spPr>
          <a:xfrm>
            <a:off x="2968310" y="4215516"/>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40" name="Oval 39"/>
          <p:cNvSpPr/>
          <p:nvPr/>
        </p:nvSpPr>
        <p:spPr>
          <a:xfrm>
            <a:off x="4512469" y="4755568"/>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41" name="Oval 40"/>
          <p:cNvSpPr/>
          <p:nvPr/>
        </p:nvSpPr>
        <p:spPr>
          <a:xfrm>
            <a:off x="4512469" y="49359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2" name="Oval 41"/>
          <p:cNvSpPr/>
          <p:nvPr/>
        </p:nvSpPr>
        <p:spPr>
          <a:xfrm>
            <a:off x="4512469" y="5108744"/>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43" name="TextBox 42"/>
          <p:cNvSpPr txBox="1"/>
          <p:nvPr/>
        </p:nvSpPr>
        <p:spPr>
          <a:xfrm>
            <a:off x="2907802" y="3408505"/>
            <a:ext cx="1069524" cy="400110"/>
          </a:xfrm>
          <a:prstGeom prst="rect">
            <a:avLst/>
          </a:prstGeom>
          <a:noFill/>
        </p:spPr>
        <p:txBody>
          <a:bodyPr wrap="none" rtlCol="0">
            <a:spAutoFit/>
          </a:bodyPr>
          <a:lstStyle/>
          <a:p>
            <a:pPr algn="ctr">
              <a:defRPr/>
            </a:pPr>
            <a:r>
              <a:rPr lang="en-US" sz="2000" kern="0" dirty="0" smtClean="0">
                <a:solidFill>
                  <a:sysClr val="windowText" lastClr="000000"/>
                </a:solidFill>
                <a:latin typeface="Tahoma"/>
              </a:rPr>
              <a:t>Row Tag</a:t>
            </a:r>
            <a:endParaRPr lang="en-US" sz="2000" kern="0" dirty="0">
              <a:solidFill>
                <a:sysClr val="windowText" lastClr="000000"/>
              </a:solidFill>
              <a:latin typeface="Tahoma"/>
            </a:endParaRPr>
          </a:p>
        </p:txBody>
      </p:sp>
      <p:grpSp>
        <p:nvGrpSpPr>
          <p:cNvPr id="44" name="Group 43"/>
          <p:cNvGrpSpPr/>
          <p:nvPr/>
        </p:nvGrpSpPr>
        <p:grpSpPr>
          <a:xfrm>
            <a:off x="1499689" y="4151639"/>
            <a:ext cx="1468621" cy="461664"/>
            <a:chOff x="1147882" y="4975855"/>
            <a:chExt cx="1468621" cy="461664"/>
          </a:xfrm>
        </p:grpSpPr>
        <p:cxnSp>
          <p:nvCxnSpPr>
            <p:cNvPr id="45" name="Straight Arrow Connector 44"/>
            <p:cNvCxnSpPr/>
            <p:nvPr/>
          </p:nvCxnSpPr>
          <p:spPr bwMode="auto">
            <a:xfrm rot="5400000" flipV="1">
              <a:off x="2439497" y="5056784"/>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46" name="TextBox 11"/>
            <p:cNvSpPr txBox="1">
              <a:spLocks noChangeArrowheads="1"/>
            </p:cNvSpPr>
            <p:nvPr/>
          </p:nvSpPr>
          <p:spPr bwMode="auto">
            <a:xfrm>
              <a:off x="1147882" y="4975855"/>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47" name="Rectangle 46"/>
          <p:cNvSpPr/>
          <p:nvPr/>
        </p:nvSpPr>
        <p:spPr>
          <a:xfrm>
            <a:off x="4620172" y="4217708"/>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48" name="Rectangle 47"/>
          <p:cNvSpPr/>
          <p:nvPr/>
        </p:nvSpPr>
        <p:spPr>
          <a:xfrm>
            <a:off x="4497764"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2</a:t>
            </a:r>
            <a:endParaRPr lang="en-US" sz="2400" kern="0" dirty="0">
              <a:solidFill>
                <a:srgbClr val="000000"/>
              </a:solidFill>
              <a:latin typeface="Calibri"/>
            </a:endParaRPr>
          </a:p>
        </p:txBody>
      </p:sp>
      <p:sp>
        <p:nvSpPr>
          <p:cNvPr id="49" name="Rectangle 48"/>
          <p:cNvSpPr/>
          <p:nvPr/>
        </p:nvSpPr>
        <p:spPr>
          <a:xfrm>
            <a:off x="733820"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0</a:t>
            </a:r>
            <a:endParaRPr lang="en-US" sz="2400" kern="0" dirty="0">
              <a:solidFill>
                <a:srgbClr val="000000"/>
              </a:solidFill>
              <a:latin typeface="Calibri"/>
            </a:endParaRPr>
          </a:p>
        </p:txBody>
      </p:sp>
      <p:sp>
        <p:nvSpPr>
          <p:cNvPr id="50" name="Rectangle 49"/>
          <p:cNvSpPr/>
          <p:nvPr/>
        </p:nvSpPr>
        <p:spPr>
          <a:xfrm>
            <a:off x="2615792" y="2629978"/>
            <a:ext cx="1881972" cy="39778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rgbClr val="000000"/>
                </a:solidFill>
                <a:latin typeface="Calibri"/>
              </a:rPr>
              <a:t>Cache block 1</a:t>
            </a:r>
            <a:endParaRPr lang="en-US" sz="2400" kern="0" dirty="0">
              <a:solidFill>
                <a:srgbClr val="000000"/>
              </a:solidFill>
              <a:latin typeface="Calibri"/>
            </a:endParaRPr>
          </a:p>
        </p:txBody>
      </p:sp>
      <p:cxnSp>
        <p:nvCxnSpPr>
          <p:cNvPr id="51" name="Straight Arrow Connector 50"/>
          <p:cNvCxnSpPr/>
          <p:nvPr/>
        </p:nvCxnSpPr>
        <p:spPr>
          <a:xfrm>
            <a:off x="733820" y="2401082"/>
            <a:ext cx="7527888" cy="0"/>
          </a:xfrm>
          <a:prstGeom prst="straightConnector1">
            <a:avLst/>
          </a:prstGeom>
          <a:noFill/>
          <a:ln w="38100" cap="flat" cmpd="sng" algn="ctr">
            <a:solidFill>
              <a:sysClr val="windowText" lastClr="000000"/>
            </a:solidFill>
            <a:prstDash val="solid"/>
            <a:headEnd type="arrow"/>
            <a:tailEnd type="arrow"/>
          </a:ln>
          <a:effectLst/>
        </p:spPr>
      </p:cxnSp>
      <p:sp>
        <p:nvSpPr>
          <p:cNvPr id="52" name="TextBox 51"/>
          <p:cNvSpPr txBox="1"/>
          <p:nvPr/>
        </p:nvSpPr>
        <p:spPr>
          <a:xfrm>
            <a:off x="3799995" y="2132856"/>
            <a:ext cx="1544012" cy="461665"/>
          </a:xfrm>
          <a:prstGeom prst="rect">
            <a:avLst/>
          </a:prstGeom>
          <a:solidFill>
            <a:srgbClr val="FFFFFF"/>
          </a:solidFill>
        </p:spPr>
        <p:txBody>
          <a:bodyPr wrap="none" rtlCol="0">
            <a:spAutoFit/>
          </a:bodyPr>
          <a:lstStyle/>
          <a:p>
            <a:pPr algn="ctr">
              <a:defRPr/>
            </a:pPr>
            <a:r>
              <a:rPr lang="en-US" sz="2400" kern="0" dirty="0" smtClean="0">
                <a:solidFill>
                  <a:sysClr val="windowText" lastClr="000000"/>
                </a:solidFill>
                <a:latin typeface="Tahoma"/>
              </a:rPr>
              <a:t>DRAM row</a:t>
            </a:r>
            <a:endParaRPr lang="en-US" sz="2400" kern="0" dirty="0">
              <a:solidFill>
                <a:sysClr val="windowText" lastClr="000000"/>
              </a:solidFill>
              <a:latin typeface="Tahoma"/>
            </a:endParaRPr>
          </a:p>
        </p:txBody>
      </p:sp>
      <p:sp>
        <p:nvSpPr>
          <p:cNvPr id="53" name="Rectangle 52"/>
          <p:cNvSpPr/>
          <p:nvPr/>
        </p:nvSpPr>
        <p:spPr>
          <a:xfrm>
            <a:off x="6379736"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54" name="Rectangle 53"/>
          <p:cNvSpPr/>
          <p:nvPr/>
        </p:nvSpPr>
        <p:spPr>
          <a:xfrm>
            <a:off x="7007060"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55" name="Rectangle 54"/>
          <p:cNvSpPr/>
          <p:nvPr/>
        </p:nvSpPr>
        <p:spPr>
          <a:xfrm>
            <a:off x="7634384" y="2629978"/>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cxnSp>
        <p:nvCxnSpPr>
          <p:cNvPr id="56" name="Straight Connector 55"/>
          <p:cNvCxnSpPr/>
          <p:nvPr/>
        </p:nvCxnSpPr>
        <p:spPr>
          <a:xfrm flipV="1">
            <a:off x="3961648" y="302776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cxnSp>
        <p:nvCxnSpPr>
          <p:cNvPr id="57" name="Straight Connector 56"/>
          <p:cNvCxnSpPr/>
          <p:nvPr/>
        </p:nvCxnSpPr>
        <p:spPr>
          <a:xfrm flipV="1">
            <a:off x="5874820" y="3052895"/>
            <a:ext cx="2418088" cy="775671"/>
          </a:xfrm>
          <a:prstGeom prst="line">
            <a:avLst/>
          </a:prstGeom>
          <a:noFill/>
          <a:ln w="25400" cap="flat" cmpd="sng" algn="ctr">
            <a:solidFill>
              <a:srgbClr val="000000"/>
            </a:solidFill>
            <a:prstDash val="dash"/>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6336977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TIMBER Tag Management Example (I)</a:t>
            </a:r>
            <a:endParaRPr lang="en-US" dirty="0"/>
          </a:p>
        </p:txBody>
      </p:sp>
      <p:sp>
        <p:nvSpPr>
          <p:cNvPr id="3" name="Content Placeholder 2"/>
          <p:cNvSpPr>
            <a:spLocks noGrp="1"/>
          </p:cNvSpPr>
          <p:nvPr>
            <p:ph idx="1"/>
          </p:nvPr>
        </p:nvSpPr>
        <p:spPr/>
        <p:txBody>
          <a:bodyPr/>
          <a:lstStyle/>
          <a:p>
            <a:r>
              <a:rPr lang="en-US" dirty="0" smtClean="0"/>
              <a:t>Case 1: TIMBER hit</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92</a:t>
            </a:fld>
            <a:endParaRPr lang="en-US"/>
          </a:p>
        </p:txBody>
      </p:sp>
      <p:sp>
        <p:nvSpPr>
          <p:cNvPr id="63" name="Rectangle 62"/>
          <p:cNvSpPr/>
          <p:nvPr/>
        </p:nvSpPr>
        <p:spPr>
          <a:xfrm>
            <a:off x="1258888" y="4927009"/>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4" name="Rectangle 63"/>
          <p:cNvSpPr/>
          <p:nvPr/>
        </p:nvSpPr>
        <p:spPr>
          <a:xfrm>
            <a:off x="5219700" y="4927009"/>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65" name="Rectangle 64"/>
          <p:cNvSpPr/>
          <p:nvPr/>
        </p:nvSpPr>
        <p:spPr>
          <a:xfrm>
            <a:off x="1335207"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6" name="Rectangle 65"/>
          <p:cNvSpPr/>
          <p:nvPr/>
        </p:nvSpPr>
        <p:spPr>
          <a:xfrm>
            <a:off x="3079351"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67" name="Rectangle 66"/>
          <p:cNvSpPr/>
          <p:nvPr/>
        </p:nvSpPr>
        <p:spPr>
          <a:xfrm>
            <a:off x="1335207" y="5531723"/>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8" name="Rectangle 67"/>
          <p:cNvSpPr/>
          <p:nvPr/>
        </p:nvSpPr>
        <p:spPr>
          <a:xfrm>
            <a:off x="3079351"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69" name="Oval 68"/>
          <p:cNvSpPr/>
          <p:nvPr/>
        </p:nvSpPr>
        <p:spPr>
          <a:xfrm>
            <a:off x="2222500"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0" name="Oval 69"/>
          <p:cNvSpPr/>
          <p:nvPr/>
        </p:nvSpPr>
        <p:spPr>
          <a:xfrm>
            <a:off x="2528358"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1" name="Oval 70"/>
          <p:cNvSpPr/>
          <p:nvPr/>
        </p:nvSpPr>
        <p:spPr>
          <a:xfrm>
            <a:off x="283950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2" name="Rectangle 71"/>
          <p:cNvSpPr/>
          <p:nvPr/>
        </p:nvSpPr>
        <p:spPr>
          <a:xfrm>
            <a:off x="5314002"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3" name="Rectangle 72"/>
          <p:cNvSpPr/>
          <p:nvPr/>
        </p:nvSpPr>
        <p:spPr>
          <a:xfrm>
            <a:off x="7058146" y="4988087"/>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74" name="Rectangle 73"/>
          <p:cNvSpPr/>
          <p:nvPr/>
        </p:nvSpPr>
        <p:spPr>
          <a:xfrm>
            <a:off x="5314002" y="5531565"/>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7058146" y="55291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Oval 75"/>
          <p:cNvSpPr/>
          <p:nvPr/>
        </p:nvSpPr>
        <p:spPr>
          <a:xfrm>
            <a:off x="6193367"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7" name="Oval 76"/>
          <p:cNvSpPr/>
          <p:nvPr/>
        </p:nvSpPr>
        <p:spPr>
          <a:xfrm>
            <a:off x="6499225"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8" name="Oval 77"/>
          <p:cNvSpPr/>
          <p:nvPr/>
        </p:nvSpPr>
        <p:spPr>
          <a:xfrm>
            <a:off x="6810374" y="5259811"/>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79" name="Rectangle 78"/>
          <p:cNvSpPr/>
          <p:nvPr/>
        </p:nvSpPr>
        <p:spPr>
          <a:xfrm>
            <a:off x="3692526"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4132263"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4572000"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5011737" y="247797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3692526"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4132263"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572000"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6" name="Rectangle 85"/>
          <p:cNvSpPr/>
          <p:nvPr/>
        </p:nvSpPr>
        <p:spPr>
          <a:xfrm>
            <a:off x="5011737" y="291771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7" name="Rectangle 86"/>
          <p:cNvSpPr/>
          <p:nvPr/>
        </p:nvSpPr>
        <p:spPr>
          <a:xfrm>
            <a:off x="3692526"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8" name="Rectangle 87"/>
          <p:cNvSpPr/>
          <p:nvPr/>
        </p:nvSpPr>
        <p:spPr>
          <a:xfrm>
            <a:off x="4132263"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9" name="Rectangle 88"/>
          <p:cNvSpPr/>
          <p:nvPr/>
        </p:nvSpPr>
        <p:spPr>
          <a:xfrm>
            <a:off x="4572000"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0" name="Rectangle 89"/>
          <p:cNvSpPr/>
          <p:nvPr/>
        </p:nvSpPr>
        <p:spPr>
          <a:xfrm>
            <a:off x="5011737" y="335745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1" name="Rectangle 90"/>
          <p:cNvSpPr/>
          <p:nvPr/>
        </p:nvSpPr>
        <p:spPr>
          <a:xfrm>
            <a:off x="3692526"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2" name="Rectangle 91"/>
          <p:cNvSpPr/>
          <p:nvPr/>
        </p:nvSpPr>
        <p:spPr>
          <a:xfrm>
            <a:off x="4132263"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3" name="Rectangle 92"/>
          <p:cNvSpPr/>
          <p:nvPr/>
        </p:nvSpPr>
        <p:spPr>
          <a:xfrm>
            <a:off x="4572000"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4" name="Rectangle 93"/>
          <p:cNvSpPr/>
          <p:nvPr/>
        </p:nvSpPr>
        <p:spPr>
          <a:xfrm>
            <a:off x="5011737" y="3797189"/>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cxnSp>
        <p:nvCxnSpPr>
          <p:cNvPr id="95" name="Straight Connector 7"/>
          <p:cNvCxnSpPr/>
          <p:nvPr/>
        </p:nvCxnSpPr>
        <p:spPr>
          <a:xfrm rot="5400000">
            <a:off x="3480993" y="4680236"/>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96" name="Straight Connector 13"/>
          <p:cNvCxnSpPr/>
          <p:nvPr/>
        </p:nvCxnSpPr>
        <p:spPr>
          <a:xfrm rot="16200000" flipH="1">
            <a:off x="4568430" y="4680236"/>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97" name="Rectangle 96"/>
          <p:cNvSpPr/>
          <p:nvPr/>
        </p:nvSpPr>
        <p:spPr>
          <a:xfrm>
            <a:off x="4092579" y="2999616"/>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98" name="Rectangle 97"/>
          <p:cNvSpPr/>
          <p:nvPr/>
        </p:nvSpPr>
        <p:spPr>
          <a:xfrm>
            <a:off x="3692526" y="4236926"/>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99" name="Rectangle 98"/>
          <p:cNvSpPr/>
          <p:nvPr/>
        </p:nvSpPr>
        <p:spPr>
          <a:xfrm>
            <a:off x="4572000" y="4236926"/>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100" name="Group 99"/>
          <p:cNvGrpSpPr/>
          <p:nvPr/>
        </p:nvGrpSpPr>
        <p:grpSpPr>
          <a:xfrm>
            <a:off x="4060296" y="3630228"/>
            <a:ext cx="1114608" cy="815677"/>
            <a:chOff x="1506883" y="3741716"/>
            <a:chExt cx="1114608" cy="815677"/>
          </a:xfrm>
        </p:grpSpPr>
        <p:cxnSp>
          <p:nvCxnSpPr>
            <p:cNvPr id="101" name="Straight Arrow Connector 100"/>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102" name="TextBox 11"/>
            <p:cNvSpPr txBox="1">
              <a:spLocks noChangeArrowheads="1"/>
            </p:cNvSpPr>
            <p:nvPr/>
          </p:nvSpPr>
          <p:spPr bwMode="auto">
            <a:xfrm>
              <a:off x="1506883" y="3741716"/>
              <a:ext cx="1114608"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X</a:t>
              </a:r>
            </a:p>
          </p:txBody>
        </p:sp>
      </p:grpSp>
      <p:sp>
        <p:nvSpPr>
          <p:cNvPr id="103" name="Rounded Rectangular Callout 102"/>
          <p:cNvSpPr/>
          <p:nvPr/>
        </p:nvSpPr>
        <p:spPr>
          <a:xfrm>
            <a:off x="339724" y="2530867"/>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TIMBER:  X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104" name="Rectangle 103"/>
          <p:cNvSpPr/>
          <p:nvPr/>
        </p:nvSpPr>
        <p:spPr>
          <a:xfrm>
            <a:off x="1344748" y="5043037"/>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smtClean="0">
                <a:solidFill>
                  <a:sysClr val="windowText" lastClr="000000"/>
                </a:solidFill>
                <a:latin typeface="Calibri"/>
              </a:rPr>
              <a:t>X</a:t>
            </a:r>
            <a:endParaRPr lang="en-US" sz="2600" kern="0" dirty="0">
              <a:solidFill>
                <a:sysClr val="windowText" lastClr="000000"/>
              </a:solidFill>
              <a:latin typeface="Calibri"/>
            </a:endParaRPr>
          </a:p>
        </p:txBody>
      </p:sp>
      <p:sp>
        <p:nvSpPr>
          <p:cNvPr id="105" name="TextBox 104"/>
          <p:cNvSpPr txBox="1"/>
          <p:nvPr/>
        </p:nvSpPr>
        <p:spPr>
          <a:xfrm>
            <a:off x="1965961" y="5761876"/>
            <a:ext cx="1334720" cy="492443"/>
          </a:xfrm>
          <a:prstGeom prst="rect">
            <a:avLst/>
          </a:prstGeom>
          <a:noFill/>
        </p:spPr>
        <p:txBody>
          <a:bodyPr wrap="none" rtlCol="0">
            <a:spAutoFit/>
          </a:bodyPr>
          <a:lstStyle/>
          <a:p>
            <a:pPr algn="ctr">
              <a:defRPr/>
            </a:pPr>
            <a:r>
              <a:rPr lang="en-US" sz="2600" kern="0" dirty="0" smtClean="0">
                <a:solidFill>
                  <a:srgbClr val="FF0000"/>
                </a:solidFill>
                <a:latin typeface="Tahoma"/>
              </a:rPr>
              <a:t>Access X</a:t>
            </a:r>
            <a:endParaRPr lang="en-US" sz="2600" kern="0" dirty="0">
              <a:solidFill>
                <a:srgbClr val="FF0000"/>
              </a:solidFill>
              <a:latin typeface="Tahoma"/>
            </a:endParaRPr>
          </a:p>
        </p:txBody>
      </p:sp>
      <p:grpSp>
        <p:nvGrpSpPr>
          <p:cNvPr id="106" name="Group 105"/>
          <p:cNvGrpSpPr/>
          <p:nvPr/>
        </p:nvGrpSpPr>
        <p:grpSpPr>
          <a:xfrm>
            <a:off x="504964" y="2687900"/>
            <a:ext cx="2906510" cy="1437602"/>
            <a:chOff x="5780290" y="1834342"/>
            <a:chExt cx="2906510" cy="1437602"/>
          </a:xfrm>
        </p:grpSpPr>
        <p:sp>
          <p:nvSpPr>
            <p:cNvPr id="107" name="Rectangle 106"/>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08" name="Rectangle 107"/>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09" name="Rectangle 108"/>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0" name="Rectangle 109"/>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1" name="Rectangle 110"/>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2" name="Rectangle 111"/>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3" name="Rectangle 112"/>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4" name="Rectangle 113"/>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15" name="Oval 114"/>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16" name="Oval 115"/>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17" name="Oval 116"/>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18" name="Rectangle 117"/>
          <p:cNvSpPr/>
          <p:nvPr/>
        </p:nvSpPr>
        <p:spPr>
          <a:xfrm>
            <a:off x="2149166" y="3086246"/>
            <a:ext cx="627324"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19" name="Rounded Rectangle 118"/>
          <p:cNvSpPr/>
          <p:nvPr/>
        </p:nvSpPr>
        <p:spPr>
          <a:xfrm>
            <a:off x="173964" y="2348332"/>
            <a:ext cx="3535958" cy="2630862"/>
          </a:xfrm>
          <a:prstGeom prst="roundRect">
            <a:avLst/>
          </a:prstGeom>
          <a:noFill/>
          <a:ln w="38100" cap="flat" cmpd="sng" algn="ctr">
            <a:solidFill>
              <a:srgbClr val="FF0000"/>
            </a:solidFill>
            <a:prstDash val="dash"/>
          </a:ln>
          <a:effectLst>
            <a:outerShdw blurRad="40000" dist="23000" dir="5400000" rotWithShape="0">
              <a:srgbClr val="000000">
                <a:alpha val="35000"/>
              </a:srgbClr>
            </a:outerShdw>
          </a:effectLst>
        </p:spPr>
        <p:txBody>
          <a:bodyPr rtlCol="0" anchor="ctr"/>
          <a:lstStyle/>
          <a:p>
            <a:pPr algn="ctr">
              <a:defRPr/>
            </a:pPr>
            <a:endParaRPr lang="en-US" kern="0">
              <a:solidFill>
                <a:sysClr val="window" lastClr="FFFFFF"/>
              </a:solidFill>
              <a:latin typeface="Calibri"/>
            </a:endParaRPr>
          </a:p>
        </p:txBody>
      </p:sp>
      <p:sp>
        <p:nvSpPr>
          <p:cNvPr id="120" name="TextBox 119"/>
          <p:cNvSpPr txBox="1"/>
          <p:nvPr/>
        </p:nvSpPr>
        <p:spPr>
          <a:xfrm>
            <a:off x="981362" y="1838494"/>
            <a:ext cx="1957124" cy="492443"/>
          </a:xfrm>
          <a:prstGeom prst="rect">
            <a:avLst/>
          </a:prstGeom>
          <a:noFill/>
        </p:spPr>
        <p:txBody>
          <a:bodyPr wrap="none" rtlCol="0">
            <a:spAutoFit/>
          </a:bodyPr>
          <a:lstStyle/>
          <a:p>
            <a:pPr algn="ctr">
              <a:defRPr/>
            </a:pPr>
            <a:r>
              <a:rPr lang="en-US" sz="2600" kern="0" dirty="0" smtClean="0">
                <a:solidFill>
                  <a:srgbClr val="FF0000"/>
                </a:solidFill>
                <a:latin typeface="Tahoma"/>
              </a:rPr>
              <a:t>Our proposal</a:t>
            </a:r>
            <a:endParaRPr lang="en-US" sz="2600" kern="0" dirty="0">
              <a:solidFill>
                <a:srgbClr val="FF0000"/>
              </a:solidFill>
              <a:latin typeface="Tahoma"/>
            </a:endParaRPr>
          </a:p>
        </p:txBody>
      </p:sp>
    </p:spTree>
    <p:extLst>
      <p:ext uri="{BB962C8B-B14F-4D97-AF65-F5344CB8AC3E}">
        <p14:creationId xmlns:p14="http://schemas.microsoft.com/office/powerpoint/2010/main" val="39244344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3.79598E-6 0.00718 C 0.09056 0.01922 0.18147 0.03127 0.22449 0.00926 C 0.26752 -0.01274 0.26214 -0.06857 0.25711 -0.1244 " pathEditMode="relative" rAng="0" ptsTypes="aaA">
                                      <p:cBhvr>
                                        <p:cTn id="38" dur="2000" fill="hold"/>
                                        <p:tgtEl>
                                          <p:spTgt spid="104"/>
                                        </p:tgtEl>
                                        <p:attrNameLst>
                                          <p:attrName>ppt_x</p:attrName>
                                          <p:attrName>ppt_y</p:attrName>
                                        </p:attrNameLst>
                                      </p:cBhvr>
                                      <p:rCtr x="13376" y="-53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4" grpId="1" animBg="1"/>
      <p:bldP spid="105" grpId="0"/>
      <p:bldP spid="118" grpId="0" animBg="1"/>
      <p:bldP spid="119" grpId="0" animBg="1"/>
      <p:bldP spid="12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Tag Management Example (</a:t>
            </a:r>
            <a:r>
              <a:rPr lang="en-US" dirty="0" smtClean="0"/>
              <a:t>II)</a:t>
            </a:r>
            <a:endParaRPr lang="en-US" dirty="0"/>
          </a:p>
        </p:txBody>
      </p:sp>
      <p:sp>
        <p:nvSpPr>
          <p:cNvPr id="3" name="Content Placeholder 2"/>
          <p:cNvSpPr>
            <a:spLocks noGrp="1"/>
          </p:cNvSpPr>
          <p:nvPr>
            <p:ph idx="1"/>
          </p:nvPr>
        </p:nvSpPr>
        <p:spPr/>
        <p:txBody>
          <a:bodyPr/>
          <a:lstStyle/>
          <a:p>
            <a:r>
              <a:rPr lang="en-US" dirty="0" smtClean="0"/>
              <a:t>Case 2: TIMBER miss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93</a:t>
            </a:fld>
            <a:endParaRPr lang="en-US"/>
          </a:p>
        </p:txBody>
      </p:sp>
      <p:cxnSp>
        <p:nvCxnSpPr>
          <p:cNvPr id="67" name="Straight Connector 7"/>
          <p:cNvCxnSpPr/>
          <p:nvPr/>
        </p:nvCxnSpPr>
        <p:spPr>
          <a:xfrm rot="5400000">
            <a:off x="3480993" y="4407089"/>
            <a:ext cx="1094579" cy="207963"/>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68" name="Straight Connector 13"/>
          <p:cNvCxnSpPr/>
          <p:nvPr/>
        </p:nvCxnSpPr>
        <p:spPr>
          <a:xfrm rot="16200000" flipH="1">
            <a:off x="4568430" y="4407089"/>
            <a:ext cx="1094579" cy="207962"/>
          </a:xfrm>
          <a:prstGeom prst="bentConnector2">
            <a:avLst/>
          </a:prstGeom>
          <a:noFill/>
          <a:ln w="76200" cap="flat" cmpd="sng" algn="ctr">
            <a:solidFill>
              <a:sysClr val="windowText" lastClr="000000"/>
            </a:solidFill>
            <a:prstDash val="solid"/>
          </a:ln>
          <a:effectLst>
            <a:outerShdw blurRad="40000" dist="20000" dir="5400000" rotWithShape="0">
              <a:srgbClr val="000000">
                <a:alpha val="38000"/>
              </a:srgbClr>
            </a:outerShdw>
          </a:effectLst>
        </p:spPr>
      </p:cxnSp>
      <p:sp>
        <p:nvSpPr>
          <p:cNvPr id="69" name="Rectangle 68"/>
          <p:cNvSpPr/>
          <p:nvPr/>
        </p:nvSpPr>
        <p:spPr>
          <a:xfrm>
            <a:off x="3692526"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0" name="Rectangle 69"/>
          <p:cNvSpPr/>
          <p:nvPr/>
        </p:nvSpPr>
        <p:spPr>
          <a:xfrm>
            <a:off x="4132263"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1" name="Rectangle 70"/>
          <p:cNvSpPr/>
          <p:nvPr/>
        </p:nvSpPr>
        <p:spPr>
          <a:xfrm>
            <a:off x="4572000"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2" name="Rectangle 71"/>
          <p:cNvSpPr/>
          <p:nvPr/>
        </p:nvSpPr>
        <p:spPr>
          <a:xfrm>
            <a:off x="5011737" y="2204831"/>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3" name="Rectangle 72"/>
          <p:cNvSpPr/>
          <p:nvPr/>
        </p:nvSpPr>
        <p:spPr>
          <a:xfrm>
            <a:off x="3692526"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4" name="Rectangle 73"/>
          <p:cNvSpPr/>
          <p:nvPr/>
        </p:nvSpPr>
        <p:spPr>
          <a:xfrm>
            <a:off x="4132263"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5" name="Rectangle 74"/>
          <p:cNvSpPr/>
          <p:nvPr/>
        </p:nvSpPr>
        <p:spPr>
          <a:xfrm>
            <a:off x="4572000"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6" name="Rectangle 75"/>
          <p:cNvSpPr/>
          <p:nvPr/>
        </p:nvSpPr>
        <p:spPr>
          <a:xfrm>
            <a:off x="5011737" y="2644568"/>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7" name="Rectangle 76"/>
          <p:cNvSpPr/>
          <p:nvPr/>
        </p:nvSpPr>
        <p:spPr>
          <a:xfrm>
            <a:off x="3692526"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8" name="Rectangle 77"/>
          <p:cNvSpPr/>
          <p:nvPr/>
        </p:nvSpPr>
        <p:spPr>
          <a:xfrm>
            <a:off x="4132263"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79" name="Rectangle 78"/>
          <p:cNvSpPr/>
          <p:nvPr/>
        </p:nvSpPr>
        <p:spPr>
          <a:xfrm>
            <a:off x="4572000"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0" name="Rectangle 79"/>
          <p:cNvSpPr/>
          <p:nvPr/>
        </p:nvSpPr>
        <p:spPr>
          <a:xfrm>
            <a:off x="5011737" y="3084305"/>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1" name="Rectangle 80"/>
          <p:cNvSpPr/>
          <p:nvPr/>
        </p:nvSpPr>
        <p:spPr>
          <a:xfrm>
            <a:off x="3692526"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2" name="Rectangle 81"/>
          <p:cNvSpPr/>
          <p:nvPr/>
        </p:nvSpPr>
        <p:spPr>
          <a:xfrm>
            <a:off x="4132263"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3" name="Rectangle 82"/>
          <p:cNvSpPr/>
          <p:nvPr/>
        </p:nvSpPr>
        <p:spPr>
          <a:xfrm>
            <a:off x="4572000"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4" name="Rectangle 83"/>
          <p:cNvSpPr/>
          <p:nvPr/>
        </p:nvSpPr>
        <p:spPr>
          <a:xfrm>
            <a:off x="5011737" y="3524042"/>
            <a:ext cx="439737" cy="439737"/>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85" name="Rectangle 84"/>
          <p:cNvSpPr/>
          <p:nvPr/>
        </p:nvSpPr>
        <p:spPr>
          <a:xfrm>
            <a:off x="4092579" y="2726469"/>
            <a:ext cx="965529" cy="646331"/>
          </a:xfrm>
          <a:prstGeom prst="rect">
            <a:avLst/>
          </a:prstGeom>
        </p:spPr>
        <p:txBody>
          <a:bodyPr wrap="none">
            <a:spAutoFit/>
          </a:bodyPr>
          <a:lstStyle/>
          <a:p>
            <a:pPr>
              <a:defRPr/>
            </a:pPr>
            <a:r>
              <a:rPr lang="en-US" sz="3600" kern="0" dirty="0" smtClean="0">
                <a:solidFill>
                  <a:sysClr val="windowText" lastClr="000000"/>
                </a:solidFill>
                <a:latin typeface="Tahoma"/>
              </a:rPr>
              <a:t>CPU</a:t>
            </a:r>
            <a:endParaRPr lang="en-US" sz="3600" kern="0" dirty="0">
              <a:solidFill>
                <a:sysClr val="windowText" lastClr="000000"/>
              </a:solidFill>
              <a:latin typeface="Tahoma"/>
            </a:endParaRPr>
          </a:p>
        </p:txBody>
      </p:sp>
      <p:sp>
        <p:nvSpPr>
          <p:cNvPr id="86" name="Rectangle 85"/>
          <p:cNvSpPr/>
          <p:nvPr/>
        </p:nvSpPr>
        <p:spPr>
          <a:xfrm>
            <a:off x="3692526" y="3963779"/>
            <a:ext cx="879474" cy="504825"/>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sp>
        <p:nvSpPr>
          <p:cNvPr id="87" name="Rectangle 86"/>
          <p:cNvSpPr/>
          <p:nvPr/>
        </p:nvSpPr>
        <p:spPr>
          <a:xfrm>
            <a:off x="4572000" y="3963779"/>
            <a:ext cx="879474" cy="50323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anchor="ctr"/>
          <a:lstStyle/>
          <a:p>
            <a:pPr algn="ctr">
              <a:lnSpc>
                <a:spcPct val="70000"/>
              </a:lnSpc>
              <a:defRPr/>
            </a:pPr>
            <a:r>
              <a:rPr lang="en-US" sz="2000" b="1" kern="0" dirty="0" err="1" smtClean="0">
                <a:solidFill>
                  <a:srgbClr val="000000"/>
                </a:solidFill>
                <a:latin typeface="Calibri"/>
              </a:rPr>
              <a:t>Mem</a:t>
            </a:r>
            <a:r>
              <a:rPr lang="en-US" sz="2000" b="1" kern="0" dirty="0" smtClean="0">
                <a:solidFill>
                  <a:srgbClr val="000000"/>
                </a:solidFill>
                <a:latin typeface="Calibri"/>
              </a:rPr>
              <a:t/>
            </a:r>
            <a:br>
              <a:rPr lang="en-US" sz="2000" b="1" kern="0" dirty="0" smtClean="0">
                <a:solidFill>
                  <a:srgbClr val="000000"/>
                </a:solidFill>
                <a:latin typeface="Calibri"/>
              </a:rPr>
            </a:br>
            <a:r>
              <a:rPr lang="en-US" sz="2000" b="1" kern="0" dirty="0" err="1" smtClean="0">
                <a:solidFill>
                  <a:srgbClr val="000000"/>
                </a:solidFill>
                <a:latin typeface="Calibri"/>
              </a:rPr>
              <a:t>Ctlr</a:t>
            </a:r>
            <a:endParaRPr lang="en-US" sz="2000" b="1" kern="0" dirty="0">
              <a:solidFill>
                <a:srgbClr val="000000"/>
              </a:solidFill>
              <a:latin typeface="Calibri"/>
            </a:endParaRPr>
          </a:p>
        </p:txBody>
      </p:sp>
      <p:grpSp>
        <p:nvGrpSpPr>
          <p:cNvPr id="88" name="Group 87"/>
          <p:cNvGrpSpPr/>
          <p:nvPr/>
        </p:nvGrpSpPr>
        <p:grpSpPr>
          <a:xfrm>
            <a:off x="4063602" y="3357081"/>
            <a:ext cx="1107996" cy="815677"/>
            <a:chOff x="1510189" y="3741716"/>
            <a:chExt cx="1107996" cy="815677"/>
          </a:xfrm>
        </p:grpSpPr>
        <p:cxnSp>
          <p:nvCxnSpPr>
            <p:cNvPr id="89" name="Straight Arrow Connector 88"/>
            <p:cNvCxnSpPr/>
            <p:nvPr/>
          </p:nvCxnSpPr>
          <p:spPr bwMode="auto">
            <a:xfrm>
              <a:off x="2011708" y="4203380"/>
              <a:ext cx="0" cy="354013"/>
            </a:xfrm>
            <a:prstGeom prst="straightConnector1">
              <a:avLst/>
            </a:prstGeom>
            <a:noFill/>
            <a:ln w="381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0" name="TextBox 11"/>
            <p:cNvSpPr txBox="1">
              <a:spLocks noChangeArrowheads="1"/>
            </p:cNvSpPr>
            <p:nvPr/>
          </p:nvSpPr>
          <p:spPr bwMode="auto">
            <a:xfrm>
              <a:off x="1510189" y="3741716"/>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2400" kern="0" dirty="0">
                  <a:solidFill>
                    <a:sysClr val="windowText" lastClr="000000"/>
                  </a:solidFill>
                </a:rPr>
                <a:t>LOAD </a:t>
              </a:r>
              <a:r>
                <a:rPr lang="en-US" sz="2400" kern="0" dirty="0" smtClean="0">
                  <a:solidFill>
                    <a:sysClr val="windowText" lastClr="000000"/>
                  </a:solidFill>
                </a:rPr>
                <a:t>Y</a:t>
              </a:r>
              <a:endParaRPr lang="en-US" sz="2400" kern="0" dirty="0">
                <a:solidFill>
                  <a:sysClr val="windowText" lastClr="000000"/>
                </a:solidFill>
              </a:endParaRPr>
            </a:p>
          </p:txBody>
        </p:sp>
      </p:grpSp>
      <p:sp>
        <p:nvSpPr>
          <p:cNvPr id="91" name="Rounded Rectangular Callout 90"/>
          <p:cNvSpPr/>
          <p:nvPr/>
        </p:nvSpPr>
        <p:spPr>
          <a:xfrm>
            <a:off x="339724" y="2263632"/>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Y </a:t>
            </a:r>
            <a:r>
              <a:rPr lang="en-US" sz="2600" kern="0" dirty="0" smtClean="0">
                <a:solidFill>
                  <a:sysClr val="windowText" lastClr="000000"/>
                </a:solidFill>
                <a:latin typeface="Calibri"/>
                <a:sym typeface="Wingdings"/>
              </a:rPr>
              <a:t> </a:t>
            </a:r>
            <a:r>
              <a:rPr lang="en-US" sz="2600" kern="0" dirty="0" smtClean="0">
                <a:solidFill>
                  <a:srgbClr val="4BACC6">
                    <a:lumMod val="75000"/>
                  </a:srgbClr>
                </a:solidFill>
                <a:latin typeface="Calibri"/>
                <a:sym typeface="Wingdings"/>
              </a:rPr>
              <a:t>DRAM</a:t>
            </a:r>
            <a:endParaRPr lang="en-US" sz="2600" kern="0" dirty="0">
              <a:solidFill>
                <a:srgbClr val="4BACC6">
                  <a:lumMod val="75000"/>
                </a:srgbClr>
              </a:solidFill>
              <a:latin typeface="Calibri"/>
            </a:endParaRPr>
          </a:p>
        </p:txBody>
      </p:sp>
      <p:sp>
        <p:nvSpPr>
          <p:cNvPr id="92" name="Rectangle 91"/>
          <p:cNvSpPr/>
          <p:nvPr/>
        </p:nvSpPr>
        <p:spPr>
          <a:xfrm>
            <a:off x="1258888" y="4653862"/>
            <a:ext cx="2665412" cy="792162"/>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3" name="Rectangle 92"/>
          <p:cNvSpPr/>
          <p:nvPr/>
        </p:nvSpPr>
        <p:spPr>
          <a:xfrm>
            <a:off x="5219700" y="4653862"/>
            <a:ext cx="2665413" cy="792162"/>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b="1" kern="0" dirty="0">
              <a:solidFill>
                <a:sysClr val="window" lastClr="FFFFFF"/>
              </a:solidFill>
              <a:effectLst>
                <a:outerShdw blurRad="38100" dist="38100" dir="2700000" algn="tl">
                  <a:srgbClr val="000000">
                    <a:alpha val="43137"/>
                  </a:srgbClr>
                </a:outerShdw>
              </a:effectLst>
              <a:latin typeface="Calibri"/>
            </a:endParaRPr>
          </a:p>
        </p:txBody>
      </p:sp>
      <p:sp>
        <p:nvSpPr>
          <p:cNvPr id="94" name="Rectangle 93"/>
          <p:cNvSpPr/>
          <p:nvPr/>
        </p:nvSpPr>
        <p:spPr>
          <a:xfrm>
            <a:off x="1335207"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5" name="Rectangle 94"/>
          <p:cNvSpPr/>
          <p:nvPr/>
        </p:nvSpPr>
        <p:spPr>
          <a:xfrm>
            <a:off x="3079351"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96" name="Rectangle 95"/>
          <p:cNvSpPr/>
          <p:nvPr/>
        </p:nvSpPr>
        <p:spPr>
          <a:xfrm>
            <a:off x="1335207" y="5258576"/>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7" name="Rectangle 96"/>
          <p:cNvSpPr/>
          <p:nvPr/>
        </p:nvSpPr>
        <p:spPr>
          <a:xfrm>
            <a:off x="3079351"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98" name="Oval 97"/>
          <p:cNvSpPr/>
          <p:nvPr/>
        </p:nvSpPr>
        <p:spPr>
          <a:xfrm>
            <a:off x="2222500"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99" name="Oval 98"/>
          <p:cNvSpPr/>
          <p:nvPr/>
        </p:nvSpPr>
        <p:spPr>
          <a:xfrm>
            <a:off x="2528358"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0" name="Oval 99"/>
          <p:cNvSpPr/>
          <p:nvPr/>
        </p:nvSpPr>
        <p:spPr>
          <a:xfrm>
            <a:off x="283950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1" name="Rectangle 100"/>
          <p:cNvSpPr/>
          <p:nvPr/>
        </p:nvSpPr>
        <p:spPr>
          <a:xfrm>
            <a:off x="5314002"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2" name="Rectangle 101"/>
          <p:cNvSpPr/>
          <p:nvPr/>
        </p:nvSpPr>
        <p:spPr>
          <a:xfrm>
            <a:off x="7058146" y="4714940"/>
            <a:ext cx="731717" cy="652463"/>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r>
              <a:rPr lang="en-US" sz="2000" b="1" kern="0" dirty="0" smtClean="0">
                <a:solidFill>
                  <a:srgbClr val="000000"/>
                </a:solidFill>
                <a:latin typeface="Calibri"/>
              </a:rPr>
              <a:t>Bank</a:t>
            </a:r>
            <a:endParaRPr lang="en-US" sz="2000" b="1" kern="0" dirty="0">
              <a:solidFill>
                <a:srgbClr val="000000"/>
              </a:solidFill>
              <a:latin typeface="Calibri"/>
            </a:endParaRPr>
          </a:p>
        </p:txBody>
      </p:sp>
      <p:sp>
        <p:nvSpPr>
          <p:cNvPr id="103" name="Rectangle 102"/>
          <p:cNvSpPr/>
          <p:nvPr/>
        </p:nvSpPr>
        <p:spPr>
          <a:xfrm>
            <a:off x="5314002" y="5258418"/>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4" name="Rectangle 103"/>
          <p:cNvSpPr/>
          <p:nvPr/>
        </p:nvSpPr>
        <p:spPr>
          <a:xfrm>
            <a:off x="7058146" y="5255971"/>
            <a:ext cx="731717" cy="13335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n-US" sz="1600" kern="0" dirty="0">
              <a:solidFill>
                <a:sysClr val="window" lastClr="FFFFFF"/>
              </a:solidFill>
              <a:latin typeface="Calibri"/>
            </a:endParaRPr>
          </a:p>
        </p:txBody>
      </p:sp>
      <p:sp>
        <p:nvSpPr>
          <p:cNvPr id="105" name="Oval 104"/>
          <p:cNvSpPr/>
          <p:nvPr/>
        </p:nvSpPr>
        <p:spPr>
          <a:xfrm>
            <a:off x="6193367"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6" name="Oval 105"/>
          <p:cNvSpPr/>
          <p:nvPr/>
        </p:nvSpPr>
        <p:spPr>
          <a:xfrm>
            <a:off x="6499225"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7" name="Oval 106"/>
          <p:cNvSpPr/>
          <p:nvPr/>
        </p:nvSpPr>
        <p:spPr>
          <a:xfrm>
            <a:off x="6810374" y="4986664"/>
            <a:ext cx="93133" cy="93133"/>
          </a:xfrm>
          <a:prstGeom prst="ellipse">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algn="ctr">
              <a:defRPr/>
            </a:pPr>
            <a:endParaRPr lang="en-US" kern="0">
              <a:solidFill>
                <a:sysClr val="window" lastClr="FFFFFF"/>
              </a:solidFill>
              <a:latin typeface="Calibri"/>
            </a:endParaRPr>
          </a:p>
        </p:txBody>
      </p:sp>
      <p:sp>
        <p:nvSpPr>
          <p:cNvPr id="108" name="Rounded Rectangular Callout 107"/>
          <p:cNvSpPr/>
          <p:nvPr/>
        </p:nvSpPr>
        <p:spPr>
          <a:xfrm>
            <a:off x="339724" y="2257720"/>
            <a:ext cx="3209147" cy="2285270"/>
          </a:xfrm>
          <a:prstGeom prst="wedgeRoundRectCallout">
            <a:avLst>
              <a:gd name="adj1" fmla="val 57378"/>
              <a:gd name="adj2" fmla="val 38771"/>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b"/>
          <a:lstStyle/>
          <a:p>
            <a:pPr algn="ctr">
              <a:defRPr/>
            </a:pPr>
            <a:r>
              <a:rPr lang="en-US" sz="2600" kern="0" dirty="0" smtClean="0">
                <a:solidFill>
                  <a:sysClr val="windowText" lastClr="000000"/>
                </a:solidFill>
                <a:latin typeface="Calibri"/>
              </a:rPr>
              <a:t>Access Metadata(Y)</a:t>
            </a:r>
            <a:endParaRPr lang="en-US" sz="2600" kern="0" dirty="0">
              <a:solidFill>
                <a:srgbClr val="4BACC6">
                  <a:lumMod val="75000"/>
                </a:srgbClr>
              </a:solidFill>
              <a:latin typeface="Calibri"/>
            </a:endParaRPr>
          </a:p>
        </p:txBody>
      </p:sp>
      <p:sp>
        <p:nvSpPr>
          <p:cNvPr id="109" name="Rectangle 108"/>
          <p:cNvSpPr/>
          <p:nvPr/>
        </p:nvSpPr>
        <p:spPr>
          <a:xfrm>
            <a:off x="1297142" y="4940212"/>
            <a:ext cx="799889" cy="46166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n-US" sz="2600" kern="0" dirty="0">
                <a:solidFill>
                  <a:sysClr val="windowText" lastClr="000000"/>
                </a:solidFill>
                <a:latin typeface="Calibri"/>
              </a:rPr>
              <a:t>Y</a:t>
            </a:r>
          </a:p>
        </p:txBody>
      </p:sp>
      <p:sp>
        <p:nvSpPr>
          <p:cNvPr id="110" name="TextBox 109"/>
          <p:cNvSpPr txBox="1"/>
          <p:nvPr/>
        </p:nvSpPr>
        <p:spPr>
          <a:xfrm>
            <a:off x="1563345" y="5488729"/>
            <a:ext cx="2139954" cy="492443"/>
          </a:xfrm>
          <a:prstGeom prst="rect">
            <a:avLst/>
          </a:prstGeom>
          <a:noFill/>
        </p:spPr>
        <p:txBody>
          <a:bodyPr wrap="none" rtlCol="0">
            <a:spAutoFit/>
          </a:bodyPr>
          <a:lstStyle/>
          <a:p>
            <a:pPr algn="ctr">
              <a:defRPr/>
            </a:pPr>
            <a:r>
              <a:rPr lang="en-US" sz="2600" kern="0" dirty="0" smtClean="0">
                <a:solidFill>
                  <a:srgbClr val="FF0000"/>
                </a:solidFill>
                <a:latin typeface="Tahoma"/>
              </a:rPr>
              <a:t>1. Access M(Y)</a:t>
            </a:r>
            <a:endParaRPr lang="en-US" sz="2600" kern="0" dirty="0">
              <a:solidFill>
                <a:srgbClr val="FF0000"/>
              </a:solidFill>
              <a:latin typeface="Tahoma"/>
            </a:endParaRPr>
          </a:p>
        </p:txBody>
      </p:sp>
      <p:grpSp>
        <p:nvGrpSpPr>
          <p:cNvPr id="111" name="Group 110"/>
          <p:cNvGrpSpPr/>
          <p:nvPr/>
        </p:nvGrpSpPr>
        <p:grpSpPr>
          <a:xfrm>
            <a:off x="504964" y="2414753"/>
            <a:ext cx="2906510" cy="1437602"/>
            <a:chOff x="5780290" y="1834342"/>
            <a:chExt cx="2906510" cy="1437602"/>
          </a:xfrm>
        </p:grpSpPr>
        <p:sp>
          <p:nvSpPr>
            <p:cNvPr id="112" name="Rectangle 111"/>
            <p:cNvSpPr/>
            <p:nvPr/>
          </p:nvSpPr>
          <p:spPr>
            <a:xfrm>
              <a:off x="6804828"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3" name="Rectangle 112"/>
            <p:cNvSpPr/>
            <p:nvPr/>
          </p:nvSpPr>
          <p:spPr>
            <a:xfrm>
              <a:off x="7432152"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4" name="Rectangle 113"/>
            <p:cNvSpPr/>
            <p:nvPr/>
          </p:nvSpPr>
          <p:spPr>
            <a:xfrm>
              <a:off x="8059476" y="1834342"/>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5" name="Rectangle 114"/>
            <p:cNvSpPr/>
            <p:nvPr/>
          </p:nvSpPr>
          <p:spPr>
            <a:xfrm>
              <a:off x="5780290" y="183434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Row0</a:t>
              </a:r>
              <a:endParaRPr lang="en-US" kern="0" dirty="0">
                <a:solidFill>
                  <a:srgbClr val="000000"/>
                </a:solidFill>
                <a:latin typeface="Calibri"/>
              </a:endParaRPr>
            </a:p>
          </p:txBody>
        </p:sp>
        <p:sp>
          <p:nvSpPr>
            <p:cNvPr id="116" name="Rectangle 115"/>
            <p:cNvSpPr/>
            <p:nvPr/>
          </p:nvSpPr>
          <p:spPr>
            <a:xfrm>
              <a:off x="6804828"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Tag0</a:t>
              </a:r>
              <a:endParaRPr lang="en-US" kern="0" dirty="0">
                <a:solidFill>
                  <a:srgbClr val="000000"/>
                </a:solidFill>
                <a:latin typeface="Calibri"/>
              </a:endParaRPr>
            </a:p>
          </p:txBody>
        </p:sp>
        <p:sp>
          <p:nvSpPr>
            <p:cNvPr id="117" name="Rectangle 116"/>
            <p:cNvSpPr/>
            <p:nvPr/>
          </p:nvSpPr>
          <p:spPr>
            <a:xfrm>
              <a:off x="7432152"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Tag1</a:t>
              </a:r>
              <a:endParaRPr lang="en-US" kern="0" dirty="0">
                <a:solidFill>
                  <a:srgbClr val="000000"/>
                </a:solidFill>
                <a:latin typeface="Calibri"/>
              </a:endParaRPr>
            </a:p>
          </p:txBody>
        </p:sp>
        <p:sp>
          <p:nvSpPr>
            <p:cNvPr id="118" name="Rectangle 117"/>
            <p:cNvSpPr/>
            <p:nvPr/>
          </p:nvSpPr>
          <p:spPr>
            <a:xfrm>
              <a:off x="8059476" y="2241021"/>
              <a:ext cx="627324" cy="397787"/>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Tag2</a:t>
              </a:r>
              <a:endParaRPr lang="en-US" kern="0" dirty="0">
                <a:solidFill>
                  <a:srgbClr val="000000"/>
                </a:solidFill>
                <a:latin typeface="Calibri"/>
              </a:endParaRPr>
            </a:p>
          </p:txBody>
        </p:sp>
        <p:sp>
          <p:nvSpPr>
            <p:cNvPr id="119" name="Rectangle 118"/>
            <p:cNvSpPr/>
            <p:nvPr/>
          </p:nvSpPr>
          <p:spPr>
            <a:xfrm>
              <a:off x="5780290" y="2241021"/>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Row27</a:t>
              </a:r>
              <a:endParaRPr lang="en-US" kern="0" dirty="0">
                <a:solidFill>
                  <a:srgbClr val="000000"/>
                </a:solidFill>
                <a:latin typeface="Calibri"/>
              </a:endParaRPr>
            </a:p>
          </p:txBody>
        </p:sp>
        <p:sp>
          <p:nvSpPr>
            <p:cNvPr id="120" name="Oval 119"/>
            <p:cNvSpPr/>
            <p:nvPr/>
          </p:nvSpPr>
          <p:spPr>
            <a:xfrm>
              <a:off x="7324449" y="2781073"/>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121" name="Oval 120"/>
            <p:cNvSpPr/>
            <p:nvPr/>
          </p:nvSpPr>
          <p:spPr>
            <a:xfrm>
              <a:off x="7324449" y="29614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22" name="Oval 121"/>
            <p:cNvSpPr/>
            <p:nvPr/>
          </p:nvSpPr>
          <p:spPr>
            <a:xfrm>
              <a:off x="7324449" y="3134249"/>
              <a:ext cx="137695" cy="137695"/>
            </a:xfrm>
            <a:prstGeom prst="ellipse">
              <a:avLst/>
            </a:prstGeom>
            <a:solidFill>
              <a:sysClr val="windowText" lastClr="000000"/>
            </a:soli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grpSp>
      <p:sp>
        <p:nvSpPr>
          <p:cNvPr id="123" name="Explosion 2 122"/>
          <p:cNvSpPr/>
          <p:nvPr/>
        </p:nvSpPr>
        <p:spPr>
          <a:xfrm>
            <a:off x="415176" y="3276830"/>
            <a:ext cx="1681855" cy="673579"/>
          </a:xfrm>
          <a:prstGeom prst="irregularSeal2">
            <a:avLst/>
          </a:prstGeom>
          <a:gradFill rotWithShape="1">
            <a:gsLst>
              <a:gs pos="0">
                <a:sysClr val="windowText" lastClr="000000">
                  <a:tint val="100000"/>
                  <a:shade val="100000"/>
                  <a:satMod val="130000"/>
                </a:sysClr>
              </a:gs>
              <a:gs pos="100000">
                <a:sysClr val="windowText" lastClr="000000">
                  <a:tint val="50000"/>
                  <a:shade val="100000"/>
                  <a:satMod val="350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tlCol="0" anchor="ctr"/>
          <a:lstStyle/>
          <a:p>
            <a:pPr algn="ctr">
              <a:defRPr/>
            </a:pPr>
            <a:r>
              <a:rPr lang="en-US" sz="2200" kern="0" dirty="0" smtClean="0">
                <a:solidFill>
                  <a:sysClr val="window" lastClr="FFFFFF"/>
                </a:solidFill>
                <a:latin typeface="Calibri"/>
              </a:rPr>
              <a:t>Miss</a:t>
            </a:r>
            <a:endParaRPr lang="en-US" sz="2200" kern="0" dirty="0">
              <a:solidFill>
                <a:sysClr val="window" lastClr="FFFFFF"/>
              </a:solidFill>
              <a:latin typeface="Calibri"/>
            </a:endParaRPr>
          </a:p>
        </p:txBody>
      </p:sp>
      <p:sp>
        <p:nvSpPr>
          <p:cNvPr id="124" name="Rectangle 123"/>
          <p:cNvSpPr/>
          <p:nvPr/>
        </p:nvSpPr>
        <p:spPr>
          <a:xfrm>
            <a:off x="1297142" y="4952450"/>
            <a:ext cx="799889" cy="461664"/>
          </a:xfrm>
          <a:prstGeom prst="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2400" kern="0" dirty="0" smtClean="0">
                <a:solidFill>
                  <a:sysClr val="windowText" lastClr="000000"/>
                </a:solidFill>
                <a:latin typeface="Calibri"/>
              </a:rPr>
              <a:t>M(Y)</a:t>
            </a:r>
            <a:endParaRPr lang="en-US" sz="2400" kern="0" dirty="0">
              <a:solidFill>
                <a:sysClr val="windowText" lastClr="000000"/>
              </a:solidFill>
              <a:latin typeface="Calibri"/>
            </a:endParaRPr>
          </a:p>
        </p:txBody>
      </p:sp>
      <p:sp>
        <p:nvSpPr>
          <p:cNvPr id="125" name="TextBox 124"/>
          <p:cNvSpPr txBox="1"/>
          <p:nvPr/>
        </p:nvSpPr>
        <p:spPr>
          <a:xfrm>
            <a:off x="950995" y="1700808"/>
            <a:ext cx="2057900" cy="492443"/>
          </a:xfrm>
          <a:prstGeom prst="rect">
            <a:avLst/>
          </a:prstGeom>
          <a:noFill/>
        </p:spPr>
        <p:txBody>
          <a:bodyPr wrap="none" rtlCol="0">
            <a:spAutoFit/>
          </a:bodyPr>
          <a:lstStyle/>
          <a:p>
            <a:pPr algn="ctr">
              <a:defRPr/>
            </a:pPr>
            <a:r>
              <a:rPr lang="en-US" sz="2600" kern="0" dirty="0">
                <a:solidFill>
                  <a:srgbClr val="FF0000"/>
                </a:solidFill>
                <a:latin typeface="Tahoma"/>
              </a:rPr>
              <a:t>2</a:t>
            </a:r>
            <a:r>
              <a:rPr lang="en-US" sz="2600" kern="0" dirty="0" smtClean="0">
                <a:solidFill>
                  <a:srgbClr val="FF0000"/>
                </a:solidFill>
                <a:latin typeface="Tahoma"/>
              </a:rPr>
              <a:t>. Cache M(Y)</a:t>
            </a:r>
            <a:endParaRPr lang="en-US" sz="2600" kern="0" dirty="0">
              <a:solidFill>
                <a:srgbClr val="FF0000"/>
              </a:solidFill>
              <a:latin typeface="Tahoma"/>
            </a:endParaRPr>
          </a:p>
        </p:txBody>
      </p:sp>
      <p:sp>
        <p:nvSpPr>
          <p:cNvPr id="126" name="Rectangle 125"/>
          <p:cNvSpPr/>
          <p:nvPr/>
        </p:nvSpPr>
        <p:spPr>
          <a:xfrm>
            <a:off x="500800" y="2834672"/>
            <a:ext cx="993338" cy="397787"/>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kern="0" dirty="0" smtClean="0">
                <a:solidFill>
                  <a:srgbClr val="000000"/>
                </a:solidFill>
                <a:latin typeface="Calibri"/>
              </a:rPr>
              <a:t>Row143</a:t>
            </a:r>
            <a:endParaRPr lang="en-US" kern="0" dirty="0">
              <a:solidFill>
                <a:srgbClr val="000000"/>
              </a:solidFill>
              <a:latin typeface="Calibri"/>
            </a:endParaRPr>
          </a:p>
        </p:txBody>
      </p:sp>
      <p:sp>
        <p:nvSpPr>
          <p:cNvPr id="127" name="Rectangle 126"/>
          <p:cNvSpPr/>
          <p:nvPr/>
        </p:nvSpPr>
        <p:spPr>
          <a:xfrm>
            <a:off x="504964" y="2813099"/>
            <a:ext cx="2906510" cy="399381"/>
          </a:xfrm>
          <a:prstGeom prst="rect">
            <a:avLst/>
          </a:prstGeom>
          <a:noFill/>
          <a:ln w="38100" cap="flat" cmpd="sng" algn="ctr">
            <a:solidFill>
              <a:srgbClr val="FF0000"/>
            </a:solidFill>
            <a:prstDash val="solid"/>
          </a:ln>
          <a:effectLst/>
        </p:spPr>
        <p:txBody>
          <a:bodyPr rtlCol="0" anchor="ctr"/>
          <a:lstStyle/>
          <a:p>
            <a:pPr algn="ctr">
              <a:defRPr/>
            </a:pPr>
            <a:endParaRPr lang="en-US" kern="0">
              <a:solidFill>
                <a:sysClr val="window" lastClr="FFFFFF"/>
              </a:solidFill>
              <a:latin typeface="Calibri"/>
            </a:endParaRPr>
          </a:p>
        </p:txBody>
      </p:sp>
      <p:sp>
        <p:nvSpPr>
          <p:cNvPr id="128" name="TextBox 127"/>
          <p:cNvSpPr txBox="1"/>
          <p:nvPr/>
        </p:nvSpPr>
        <p:spPr>
          <a:xfrm>
            <a:off x="1171774" y="5894197"/>
            <a:ext cx="2899439" cy="492443"/>
          </a:xfrm>
          <a:prstGeom prst="rect">
            <a:avLst/>
          </a:prstGeom>
          <a:noFill/>
        </p:spPr>
        <p:txBody>
          <a:bodyPr wrap="none" rtlCol="0">
            <a:spAutoFit/>
          </a:bodyPr>
          <a:lstStyle/>
          <a:p>
            <a:pPr algn="ctr">
              <a:defRPr/>
            </a:pPr>
            <a:r>
              <a:rPr lang="en-US" sz="2600" kern="0" dirty="0" smtClean="0">
                <a:solidFill>
                  <a:srgbClr val="FF0000"/>
                </a:solidFill>
                <a:latin typeface="Tahoma"/>
              </a:rPr>
              <a:t>3. Access Y </a:t>
            </a:r>
            <a:r>
              <a:rPr lang="en-US" sz="2600" kern="0" dirty="0" smtClean="0">
                <a:solidFill>
                  <a:srgbClr val="008000"/>
                </a:solidFill>
                <a:latin typeface="Tahoma"/>
              </a:rPr>
              <a:t>(row hit)</a:t>
            </a:r>
            <a:endParaRPr lang="en-US" sz="2600" kern="0" dirty="0">
              <a:solidFill>
                <a:srgbClr val="008000"/>
              </a:solidFill>
              <a:latin typeface="Tahoma"/>
            </a:endParaRPr>
          </a:p>
        </p:txBody>
      </p:sp>
    </p:spTree>
    <p:extLst>
      <p:ext uri="{BB962C8B-B14F-4D97-AF65-F5344CB8AC3E}">
        <p14:creationId xmlns:p14="http://schemas.microsoft.com/office/powerpoint/2010/main" val="9963009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48508E-6 4.53324E-6 C 0.09421 0.01552 0.18893 0.03127 0.23369 0.00254 C 0.27845 -0.02618 0.2729 -0.09938 0.2677 -0.17258 " pathEditMode="relative" rAng="0" ptsTypes="aaA">
                                      <p:cBhvr>
                                        <p:cTn id="32" dur="2000" fill="hold"/>
                                        <p:tgtEl>
                                          <p:spTgt spid="124"/>
                                        </p:tgtEl>
                                        <p:attrNameLst>
                                          <p:attrName>ppt_x</p:attrName>
                                          <p:attrName>ppt_y</p:attrName>
                                        </p:attrNameLst>
                                      </p:cBhvr>
                                      <p:rCtr x="13914" y="-7065"/>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
                                        </p:tgtEl>
                                        <p:attrNameLst>
                                          <p:attrName>style.visibility</p:attrName>
                                        </p:attrNameLst>
                                      </p:cBhvr>
                                      <p:to>
                                        <p:strVal val="visible"/>
                                      </p:to>
                                    </p:set>
                                    <p:animEffect transition="in" filter="fade">
                                      <p:cBhvr>
                                        <p:cTn id="37" dur="500"/>
                                        <p:tgtEl>
                                          <p:spTgt spid="1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24"/>
                                        </p:tgtEl>
                                      </p:cBhvr>
                                    </p:animEffect>
                                    <p:set>
                                      <p:cBhvr>
                                        <p:cTn id="48" dur="1" fill="hold">
                                          <p:stCondLst>
                                            <p:cond delay="499"/>
                                          </p:stCondLst>
                                        </p:cTn>
                                        <p:tgtEl>
                                          <p:spTgt spid="1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23"/>
                                        </p:tgtEl>
                                      </p:cBhvr>
                                    </p:animEffect>
                                    <p:set>
                                      <p:cBhvr>
                                        <p:cTn id="51" dur="1" fill="hold">
                                          <p:stCondLst>
                                            <p:cond delay="499"/>
                                          </p:stCondLst>
                                        </p:cTn>
                                        <p:tgtEl>
                                          <p:spTgt spid="123"/>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xit" presetSubtype="0" fill="hold" grpId="1" nodeType="withEffect">
                                  <p:stCondLst>
                                    <p:cond delay="0"/>
                                  </p:stCondLst>
                                  <p:childTnLst>
                                    <p:animEffect transition="out" filter="fade">
                                      <p:cBhvr>
                                        <p:cTn id="56" dur="500"/>
                                        <p:tgtEl>
                                          <p:spTgt spid="108"/>
                                        </p:tgtEl>
                                      </p:cBhvr>
                                    </p:animEffect>
                                    <p:set>
                                      <p:cBhvr>
                                        <p:cTn id="57" dur="1" fill="hold">
                                          <p:stCondLst>
                                            <p:cond delay="499"/>
                                          </p:stCondLst>
                                        </p:cTn>
                                        <p:tgtEl>
                                          <p:spTgt spid="10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fade">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fade">
                                      <p:cBhvr>
                                        <p:cTn id="67" dur="500"/>
                                        <p:tgtEl>
                                          <p:spTgt spid="109"/>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0" nodeType="clickEffect">
                                  <p:stCondLst>
                                    <p:cond delay="0"/>
                                  </p:stCondLst>
                                  <p:childTnLst>
                                    <p:animMotion origin="layout" path="M -1.48508E-6 -1.59833E-6 C 0.09421 0.01552 0.18893 0.03127 0.23369 0.00255 C 0.27845 -0.02617 0.2729 -0.09937 0.2677 -0.17257 " pathEditMode="relative" rAng="0" ptsTypes="aaA">
                                      <p:cBhvr>
                                        <p:cTn id="71" dur="2000" fill="hold"/>
                                        <p:tgtEl>
                                          <p:spTgt spid="109"/>
                                        </p:tgtEl>
                                        <p:attrNameLst>
                                          <p:attrName>ppt_x</p:attrName>
                                          <p:attrName>ppt_y</p:attrName>
                                        </p:attrNameLst>
                                      </p:cBhvr>
                                      <p:rCtr x="13914" y="-7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8" grpId="0" animBg="1"/>
      <p:bldP spid="108" grpId="1" animBg="1"/>
      <p:bldP spid="109" grpId="0" animBg="1"/>
      <p:bldP spid="109" grpId="1" animBg="1"/>
      <p:bldP spid="110" grpId="0"/>
      <p:bldP spid="123" grpId="0" animBg="1"/>
      <p:bldP spid="123" grpId="1" animBg="1"/>
      <p:bldP spid="124" grpId="0" animBg="1"/>
      <p:bldP spid="124" grpId="1" animBg="1"/>
      <p:bldP spid="124" grpId="2" animBg="1"/>
      <p:bldP spid="125" grpId="0"/>
      <p:bldP spid="126" grpId="0" animBg="1"/>
      <p:bldP spid="127" grpId="0" animBg="1"/>
      <p:bldP spid="12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pPr lvl="0">
              <a:defRPr/>
            </a:pPr>
            <a:r>
              <a:rPr lang="en-US" dirty="0"/>
              <a:t>System:  8 out-of-order cores at 4 GHz</a:t>
            </a:r>
          </a:p>
          <a:p>
            <a:pPr lvl="0">
              <a:defRPr/>
            </a:pPr>
            <a:endParaRPr lang="en-US" dirty="0" smtClean="0"/>
          </a:p>
          <a:p>
            <a:pPr lvl="0">
              <a:defRPr/>
            </a:pPr>
            <a:r>
              <a:rPr lang="en-US" dirty="0" smtClean="0"/>
              <a:t>Memory</a:t>
            </a:r>
            <a:r>
              <a:rPr lang="en-US" dirty="0"/>
              <a:t>: 512 MB direct-mapped DRAM, 8 GB PCM</a:t>
            </a:r>
          </a:p>
          <a:p>
            <a:pPr lvl="1">
              <a:defRPr/>
            </a:pPr>
            <a:r>
              <a:rPr lang="en-US" sz="2000" dirty="0"/>
              <a:t>128B caching granularity</a:t>
            </a:r>
          </a:p>
          <a:p>
            <a:pPr lvl="1">
              <a:defRPr/>
            </a:pPr>
            <a:r>
              <a:rPr lang="en-US" sz="2000" dirty="0"/>
              <a:t>DRAM row hit (miss): 200 cycles (400 cycles)</a:t>
            </a:r>
          </a:p>
          <a:p>
            <a:pPr lvl="1">
              <a:defRPr/>
            </a:pPr>
            <a:r>
              <a:rPr lang="en-US" sz="2000" dirty="0"/>
              <a:t>PCM row hit (clean / dirty miss): 200 cycles (640 / 1840 cycles)</a:t>
            </a:r>
          </a:p>
          <a:p>
            <a:pPr>
              <a:defRPr/>
            </a:pPr>
            <a:endParaRPr lang="en-US" sz="2800" dirty="0" smtClean="0"/>
          </a:p>
          <a:p>
            <a:pPr>
              <a:defRPr/>
            </a:pPr>
            <a:r>
              <a:rPr lang="en-US" dirty="0" smtClean="0"/>
              <a:t>Evaluated </a:t>
            </a:r>
            <a:r>
              <a:rPr lang="en-US" dirty="0"/>
              <a:t>metadata storage techniques</a:t>
            </a:r>
          </a:p>
          <a:p>
            <a:pPr lvl="1">
              <a:defRPr/>
            </a:pPr>
            <a:r>
              <a:rPr lang="en-US" sz="2000" dirty="0"/>
              <a:t>All SRAM system (8MB of SRAM)</a:t>
            </a:r>
          </a:p>
          <a:p>
            <a:pPr lvl="1">
              <a:defRPr/>
            </a:pPr>
            <a:r>
              <a:rPr lang="en-US" sz="2000" dirty="0"/>
              <a:t>Region metadata storage</a:t>
            </a:r>
          </a:p>
          <a:p>
            <a:pPr lvl="1">
              <a:defRPr/>
            </a:pPr>
            <a:r>
              <a:rPr lang="en-US" sz="2000" dirty="0"/>
              <a:t>TIM metadata storage (same row as data)</a:t>
            </a:r>
          </a:p>
          <a:p>
            <a:pPr lvl="1">
              <a:defRPr/>
            </a:pPr>
            <a:r>
              <a:rPr lang="en-US" sz="2000" dirty="0"/>
              <a:t>TIMBER, 64-entry direct-mapped (8KB of SRAM)</a:t>
            </a:r>
          </a:p>
          <a:p>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pPr/>
              <a:t>94</a:t>
            </a:fld>
            <a:endParaRPr lang="en-US"/>
          </a:p>
        </p:txBody>
      </p:sp>
    </p:spTree>
    <p:extLst>
      <p:ext uri="{BB962C8B-B14F-4D97-AF65-F5344CB8AC3E}">
        <p14:creationId xmlns:p14="http://schemas.microsoft.com/office/powerpoint/2010/main" val="12620583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95</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490212006"/>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4282420838"/>
      </p:ext>
    </p:extLst>
  </p:cSld>
  <p:clrMapOvr>
    <a:masterClrMapping/>
  </p:clrMapOvr>
  <mc:AlternateContent xmlns:mc="http://schemas.openxmlformats.org/markup-compatibility/2006" xmlns:p14="http://schemas.microsoft.com/office/powerpoint/2010/main">
    <mc:Choice Requires="p14">
      <p:transition spd="slow" p14:dur="2000" advTm="23449"/>
    </mc:Choice>
    <mc:Fallback xmlns="">
      <p:transition xmlns:p14="http://schemas.microsoft.com/office/powerpoint/2010/main" spd="slow" advTm="23449"/>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756589723"/>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96</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5" name="Straight Arrow Connector 4"/>
          <p:cNvCxnSpPr/>
          <p:nvPr/>
        </p:nvCxnSpPr>
        <p:spPr>
          <a:xfrm>
            <a:off x="4215296" y="1559276"/>
            <a:ext cx="0" cy="2000063"/>
          </a:xfrm>
          <a:prstGeom prst="straightConnector1">
            <a:avLst/>
          </a:prstGeom>
          <a:ln w="3810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60523" y="2266141"/>
            <a:ext cx="1019630" cy="584776"/>
          </a:xfrm>
          <a:prstGeom prst="rect">
            <a:avLst/>
          </a:prstGeom>
          <a:noFill/>
          <a:ln>
            <a:noFill/>
          </a:ln>
        </p:spPr>
        <p:txBody>
          <a:bodyPr wrap="none" rtlCol="0">
            <a:spAutoFit/>
          </a:bodyPr>
          <a:lstStyle/>
          <a:p>
            <a:pPr defTabSz="457200"/>
            <a:r>
              <a:rPr lang="en-US" sz="3200" dirty="0" smtClean="0">
                <a:solidFill>
                  <a:prstClr val="black"/>
                </a:solidFill>
                <a:latin typeface="Calibri"/>
              </a:rPr>
              <a:t>-48%</a:t>
            </a:r>
            <a:endParaRPr lang="en-US" sz="3200" dirty="0">
              <a:solidFill>
                <a:prstClr val="black"/>
              </a:solidFill>
              <a:latin typeface="Calibri"/>
            </a:endParaRPr>
          </a:p>
        </p:txBody>
      </p:sp>
      <p:sp>
        <p:nvSpPr>
          <p:cNvPr id="2" name="Rounded Rectangular Callout 1"/>
          <p:cNvSpPr/>
          <p:nvPr/>
        </p:nvSpPr>
        <p:spPr>
          <a:xfrm>
            <a:off x="4640590" y="1429181"/>
            <a:ext cx="3449087" cy="1113273"/>
          </a:xfrm>
          <a:prstGeom prst="wedgeRoundRectCallout">
            <a:avLst>
              <a:gd name="adj1" fmla="val -58560"/>
              <a:gd name="adj2" fmla="val 55537"/>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Performance degrades due to increased metadata lookup access latency</a:t>
            </a:r>
            <a:endParaRPr lang="en-US" sz="2200" dirty="0">
              <a:solidFill>
                <a:prstClr val="black"/>
              </a:solidFill>
              <a:latin typeface="Calibri"/>
            </a:endParaRPr>
          </a:p>
        </p:txBody>
      </p:sp>
      <p:sp>
        <p:nvSpPr>
          <p:cNvPr id="18" name="TextBox 17"/>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1101722539"/>
      </p:ext>
    </p:extLst>
  </p:cSld>
  <p:clrMapOvr>
    <a:masterClrMapping/>
  </p:clrMapOvr>
  <mc:AlternateContent xmlns:mc="http://schemas.openxmlformats.org/markup-compatibility/2006" xmlns:p14="http://schemas.microsoft.com/office/powerpoint/2010/main">
    <mc:Choice Requires="p14">
      <p:transition spd="slow" p14:dur="2000" advTm="12195"/>
    </mc:Choice>
    <mc:Fallback xmlns="">
      <p:transition xmlns:p14="http://schemas.microsoft.com/office/powerpoint/2010/main" spd="slow" advTm="12195"/>
    </mc:Fallback>
  </mc:AlternateContent>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227731687"/>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97</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V="1">
            <a:off x="4569874" y="2817861"/>
            <a:ext cx="1020567" cy="771576"/>
          </a:xfrm>
          <a:prstGeom prst="straightConnector1">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09850" y="2757840"/>
            <a:ext cx="893995" cy="584776"/>
          </a:xfrm>
          <a:prstGeom prst="rect">
            <a:avLst/>
          </a:prstGeom>
          <a:noFill/>
        </p:spPr>
        <p:txBody>
          <a:bodyPr wrap="none" rtlCol="0">
            <a:spAutoFit/>
          </a:bodyPr>
          <a:lstStyle/>
          <a:p>
            <a:pPr defTabSz="457200"/>
            <a:r>
              <a:rPr lang="en-US" sz="3200" dirty="0" smtClean="0">
                <a:solidFill>
                  <a:srgbClr val="000000"/>
                </a:solidFill>
                <a:latin typeface="Calibri"/>
              </a:rPr>
              <a:t>36%</a:t>
            </a:r>
            <a:endParaRPr lang="en-US" sz="3200" dirty="0">
              <a:solidFill>
                <a:srgbClr val="000000"/>
              </a:solidFill>
              <a:latin typeface="Calibri"/>
            </a:endParaRPr>
          </a:p>
        </p:txBody>
      </p:sp>
      <p:sp>
        <p:nvSpPr>
          <p:cNvPr id="2" name="Rounded Rectangular Callout 1"/>
          <p:cNvSpPr/>
          <p:nvPr/>
        </p:nvSpPr>
        <p:spPr>
          <a:xfrm>
            <a:off x="2906657" y="1642212"/>
            <a:ext cx="2978757" cy="1113273"/>
          </a:xfrm>
          <a:prstGeom prst="wedgeRoundRectCallout">
            <a:avLst>
              <a:gd name="adj1" fmla="val -5455"/>
              <a:gd name="adj2" fmla="val 7980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Increased row locality reduces average memory access latency</a:t>
            </a:r>
            <a:endParaRPr lang="en-US" sz="2200" dirty="0">
              <a:solidFill>
                <a:prstClr val="black"/>
              </a:solidFill>
              <a:latin typeface="Calibri"/>
            </a:endParaRPr>
          </a:p>
        </p:txBody>
      </p:sp>
      <p:sp>
        <p:nvSpPr>
          <p:cNvPr id="20" name="TextBox 19"/>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624570075"/>
      </p:ext>
    </p:extLst>
  </p:cSld>
  <p:clrMapOvr>
    <a:masterClrMapping/>
  </p:clrMapOvr>
  <mc:AlternateContent xmlns:mc="http://schemas.openxmlformats.org/markup-compatibility/2006" xmlns:p14="http://schemas.microsoft.com/office/powerpoint/2010/main">
    <mc:Choice Requires="p14">
      <p:transition spd="slow" p14:dur="2000" advTm="12850"/>
    </mc:Choice>
    <mc:Fallback xmlns="">
      <p:transition xmlns:p14="http://schemas.microsoft.com/office/powerpoint/2010/main" spd="slow" advTm="12850"/>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307100559"/>
              </p:ext>
            </p:extLst>
          </p:nvPr>
        </p:nvGraphicFramePr>
        <p:xfrm>
          <a:off x="339725" y="1342979"/>
          <a:ext cx="8375650" cy="502539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98</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5000" cap="none" dirty="0" smtClean="0">
                <a:latin typeface="Calibri"/>
              </a:rPr>
              <a:t>Metadata Storage Performance</a:t>
            </a:r>
            <a:endParaRPr lang="en-US" sz="5000" cap="none" dirty="0">
              <a:latin typeface="Calibri"/>
            </a:endParaRPr>
          </a:p>
        </p:txBody>
      </p:sp>
      <p:cxnSp>
        <p:nvCxnSpPr>
          <p:cNvPr id="7" name="Straight Arrow Connector 6"/>
          <p:cNvCxnSpPr/>
          <p:nvPr/>
        </p:nvCxnSpPr>
        <p:spPr>
          <a:xfrm flipH="1">
            <a:off x="6304838" y="2180763"/>
            <a:ext cx="1043247" cy="642952"/>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48528" y="1990487"/>
            <a:ext cx="893995" cy="584776"/>
          </a:xfrm>
          <a:prstGeom prst="rect">
            <a:avLst/>
          </a:prstGeom>
          <a:noFill/>
        </p:spPr>
        <p:txBody>
          <a:bodyPr wrap="none" rtlCol="0">
            <a:spAutoFit/>
          </a:bodyPr>
          <a:lstStyle/>
          <a:p>
            <a:pPr defTabSz="457200"/>
            <a:r>
              <a:rPr lang="en-US" sz="3200" dirty="0" smtClean="0">
                <a:solidFill>
                  <a:srgbClr val="000000"/>
                </a:solidFill>
                <a:latin typeface="Calibri"/>
              </a:rPr>
              <a:t>23%</a:t>
            </a:r>
            <a:endParaRPr lang="en-US" sz="3200" dirty="0">
              <a:solidFill>
                <a:srgbClr val="000000"/>
              </a:solidFill>
              <a:latin typeface="Calibri"/>
            </a:endParaRPr>
          </a:p>
        </p:txBody>
      </p:sp>
      <p:sp>
        <p:nvSpPr>
          <p:cNvPr id="2" name="Rounded Rectangular Callout 1"/>
          <p:cNvSpPr/>
          <p:nvPr/>
        </p:nvSpPr>
        <p:spPr>
          <a:xfrm>
            <a:off x="2905944" y="1646414"/>
            <a:ext cx="2978757" cy="1113273"/>
          </a:xfrm>
          <a:prstGeom prst="wedgeRoundRectCallout">
            <a:avLst>
              <a:gd name="adj1" fmla="val 57078"/>
              <a:gd name="adj2" fmla="val 12662"/>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Data with locality can access metadata at SRAM latencies</a:t>
            </a:r>
            <a:endParaRPr lang="en-US" sz="2200" dirty="0">
              <a:solidFill>
                <a:prstClr val="black"/>
              </a:solidFill>
              <a:latin typeface="Calibri"/>
            </a:endParaRPr>
          </a:p>
        </p:txBody>
      </p:sp>
      <p:sp>
        <p:nvSpPr>
          <p:cNvPr id="15" name="TextBox 14"/>
          <p:cNvSpPr txBox="1"/>
          <p:nvPr/>
        </p:nvSpPr>
        <p:spPr>
          <a:xfrm>
            <a:off x="2017987" y="6210010"/>
            <a:ext cx="848910" cy="400110"/>
          </a:xfrm>
          <a:prstGeom prst="rect">
            <a:avLst/>
          </a:prstGeom>
          <a:noFill/>
        </p:spPr>
        <p:txBody>
          <a:bodyPr wrap="none" rtlCol="0">
            <a:spAutoFit/>
          </a:bodyPr>
          <a:lstStyle/>
          <a:p>
            <a:pPr defTabSz="457200"/>
            <a:r>
              <a:rPr lang="en-US" sz="2000" dirty="0" smtClean="0">
                <a:solidFill>
                  <a:prstClr val="black"/>
                </a:solidFill>
                <a:latin typeface="Calibri"/>
              </a:rPr>
              <a:t>(Ideal)</a:t>
            </a:r>
            <a:endParaRPr lang="en-US" sz="2000" dirty="0">
              <a:solidFill>
                <a:prstClr val="black"/>
              </a:solidFill>
              <a:latin typeface="Calibri"/>
            </a:endParaRPr>
          </a:p>
        </p:txBody>
      </p:sp>
    </p:spTree>
    <p:extLst>
      <p:ext uri="{BB962C8B-B14F-4D97-AF65-F5344CB8AC3E}">
        <p14:creationId xmlns:p14="http://schemas.microsoft.com/office/powerpoint/2010/main" val="3125083497"/>
      </p:ext>
    </p:extLst>
  </p:cSld>
  <p:clrMapOvr>
    <a:masterClrMapping/>
  </p:clrMapOvr>
  <mc:AlternateContent xmlns:mc="http://schemas.openxmlformats.org/markup-compatibility/2006" xmlns:p14="http://schemas.microsoft.com/office/powerpoint/2010/main">
    <mc:Choice Requires="p14">
      <p:transition spd="slow" p14:dur="2000" advTm="11044"/>
    </mc:Choice>
    <mc:Fallback xmlns="">
      <p:transition xmlns:p14="http://schemas.microsoft.com/office/powerpoint/2010/main" spd="slow" advTm="11044"/>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227251502"/>
              </p:ext>
            </p:extLst>
          </p:nvPr>
        </p:nvGraphicFramePr>
        <p:xfrm>
          <a:off x="339725" y="1198572"/>
          <a:ext cx="8370758" cy="502245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38804F6-1EC8-4F45-958E-1A743EB96386}" type="slidenum">
              <a:rPr lang="en-US" smtClean="0">
                <a:latin typeface="Calibri"/>
              </a:rPr>
              <a:pPr/>
              <a:t>99</a:t>
            </a:fld>
            <a:endParaRPr lang="en-US">
              <a:latin typeface="Calibri"/>
            </a:endParaRPr>
          </a:p>
        </p:txBody>
      </p:sp>
      <p:sp>
        <p:nvSpPr>
          <p:cNvPr id="8" name="Title 3"/>
          <p:cNvSpPr txBox="1">
            <a:spLocks/>
          </p:cNvSpPr>
          <p:nvPr/>
        </p:nvSpPr>
        <p:spPr>
          <a:xfrm>
            <a:off x="339725" y="420624"/>
            <a:ext cx="8375650" cy="566347"/>
          </a:xfrm>
          <a:prstGeom prst="rect">
            <a:avLst/>
          </a:prstGeom>
        </p:spPr>
        <p:txBody>
          <a:bodyPr vert="horz" lIns="91440" tIns="45720" rIns="91440" bIns="4572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3300" kern="1200" cap="all" baseline="0">
                <a:solidFill>
                  <a:srgbClr val="000000"/>
                </a:solidFill>
                <a:latin typeface="+mj-lt"/>
                <a:ea typeface="+mj-ea"/>
                <a:cs typeface="+mj-cs"/>
              </a:defRPr>
            </a:lvl1pPr>
          </a:lstStyle>
          <a:p>
            <a:pPr>
              <a:lnSpc>
                <a:spcPct val="100000"/>
              </a:lnSpc>
              <a:defRPr/>
            </a:pPr>
            <a:r>
              <a:rPr lang="en-US" sz="4600" cap="none" dirty="0" smtClean="0">
                <a:latin typeface="Calibri"/>
              </a:rPr>
              <a:t>Dynamic Granularity Performance</a:t>
            </a:r>
            <a:endParaRPr lang="en-US" sz="4600" cap="none" dirty="0">
              <a:latin typeface="Calibri"/>
            </a:endParaRPr>
          </a:p>
        </p:txBody>
      </p:sp>
      <p:sp>
        <p:nvSpPr>
          <p:cNvPr id="9" name="TextBox 8"/>
          <p:cNvSpPr txBox="1"/>
          <p:nvPr/>
        </p:nvSpPr>
        <p:spPr>
          <a:xfrm>
            <a:off x="6326600" y="1267744"/>
            <a:ext cx="893995" cy="584776"/>
          </a:xfrm>
          <a:prstGeom prst="rect">
            <a:avLst/>
          </a:prstGeom>
          <a:noFill/>
        </p:spPr>
        <p:txBody>
          <a:bodyPr wrap="none" rtlCol="0">
            <a:spAutoFit/>
          </a:bodyPr>
          <a:lstStyle/>
          <a:p>
            <a:pPr defTabSz="457200"/>
            <a:r>
              <a:rPr lang="en-US" sz="3200" dirty="0" smtClean="0">
                <a:solidFill>
                  <a:srgbClr val="000000"/>
                </a:solidFill>
                <a:latin typeface="Calibri"/>
              </a:rPr>
              <a:t>10%</a:t>
            </a:r>
            <a:endParaRPr lang="en-US" sz="3200" dirty="0">
              <a:solidFill>
                <a:srgbClr val="000000"/>
              </a:solidFill>
              <a:latin typeface="Calibri"/>
            </a:endParaRPr>
          </a:p>
        </p:txBody>
      </p:sp>
      <p:sp>
        <p:nvSpPr>
          <p:cNvPr id="6" name="Rounded Rectangular Callout 5"/>
          <p:cNvSpPr/>
          <p:nvPr/>
        </p:nvSpPr>
        <p:spPr>
          <a:xfrm>
            <a:off x="2013054" y="4033967"/>
            <a:ext cx="3096567" cy="1113273"/>
          </a:xfrm>
          <a:prstGeom prst="wedgeRoundRectCallout">
            <a:avLst>
              <a:gd name="adj1" fmla="val 161"/>
              <a:gd name="adj2" fmla="val 4883"/>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defTabSz="457200"/>
            <a:r>
              <a:rPr lang="en-US" sz="2200" dirty="0" smtClean="0">
                <a:solidFill>
                  <a:prstClr val="black"/>
                </a:solidFill>
                <a:latin typeface="Calibri"/>
              </a:rPr>
              <a:t>Reduced channel contention and improved spatial locality</a:t>
            </a:r>
            <a:endParaRPr lang="en-US" sz="2200" dirty="0">
              <a:solidFill>
                <a:prstClr val="black"/>
              </a:solidFill>
              <a:latin typeface="Calibri"/>
            </a:endParaRPr>
          </a:p>
        </p:txBody>
      </p:sp>
      <p:cxnSp>
        <p:nvCxnSpPr>
          <p:cNvPr id="17" name="Straight Arrow Connector 16"/>
          <p:cNvCxnSpPr/>
          <p:nvPr/>
        </p:nvCxnSpPr>
        <p:spPr>
          <a:xfrm flipH="1">
            <a:off x="6732420" y="1652122"/>
            <a:ext cx="782839" cy="376036"/>
          </a:xfrm>
          <a:prstGeom prst="straightConnector1">
            <a:avLst/>
          </a:prstGeom>
          <a:ln w="38100" cmpd="sng">
            <a:solidFill>
              <a:srgbClr val="000000"/>
            </a:solidFill>
            <a:headEnd type="arrow"/>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641353"/>
      </p:ext>
    </p:extLst>
  </p:cSld>
  <p:clrMapOvr>
    <a:masterClrMapping/>
  </p:clrMapOvr>
  <mc:AlternateContent xmlns:mc="http://schemas.openxmlformats.org/markup-compatibility/2006" xmlns:p14="http://schemas.microsoft.com/office/powerpoint/2010/main">
    <mc:Choice Requires="p14">
      <p:transition spd="slow" p14:dur="2000" advTm="13541"/>
    </mc:Choice>
    <mc:Fallback xmlns="">
      <p:transition xmlns:p14="http://schemas.microsoft.com/office/powerpoint/2010/main" spd="slow" advTm="13541"/>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5|8.5|6|3.6|3.7|3.5|1.5|2.9|6.2|8.2|1.4"/>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4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8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9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0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41445</TotalTime>
  <Words>12152</Words>
  <Application>Microsoft Macintosh PowerPoint</Application>
  <PresentationFormat>On-screen Show (4:3)</PresentationFormat>
  <Paragraphs>2241</Paragraphs>
  <Slides>165</Slides>
  <Notes>63</Notes>
  <HiddenSlides>0</HiddenSlides>
  <MMClips>0</MMClips>
  <ScaleCrop>false</ScaleCrop>
  <HeadingPairs>
    <vt:vector size="6" baseType="variant">
      <vt:variant>
        <vt:lpstr>Theme</vt:lpstr>
      </vt:variant>
      <vt:variant>
        <vt:i4>57</vt:i4>
      </vt:variant>
      <vt:variant>
        <vt:lpstr>Embedded OLE Servers</vt:lpstr>
      </vt:variant>
      <vt:variant>
        <vt:i4>1</vt:i4>
      </vt:variant>
      <vt:variant>
        <vt:lpstr>Slide Titles</vt:lpstr>
      </vt:variant>
      <vt:variant>
        <vt:i4>165</vt:i4>
      </vt:variant>
    </vt:vector>
  </HeadingPairs>
  <TitlesOfParts>
    <vt:vector size="223"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17_Edge</vt:lpstr>
      <vt:lpstr>13_Edge</vt:lpstr>
      <vt:lpstr>18_Edge</vt:lpstr>
      <vt:lpstr>19_Edge</vt:lpstr>
      <vt:lpstr>22_Edge</vt:lpstr>
      <vt:lpstr>23_Edge</vt:lpstr>
      <vt:lpstr>25_Edge</vt:lpstr>
      <vt:lpstr>21_Edge</vt:lpstr>
      <vt:lpstr>24_Edge</vt:lpstr>
      <vt:lpstr>26_Edge</vt:lpstr>
      <vt:lpstr>27_Edge</vt:lpstr>
      <vt:lpstr>28_Edge</vt:lpstr>
      <vt:lpstr>29_Edge</vt:lpstr>
      <vt:lpstr>30_Edge</vt:lpstr>
      <vt:lpstr>31_Edge</vt:lpstr>
      <vt:lpstr>32_Edge</vt:lpstr>
      <vt:lpstr>33_Edge</vt:lpstr>
      <vt:lpstr>35_Edge</vt:lpstr>
      <vt:lpstr>34_Edge</vt:lpstr>
      <vt:lpstr>36_Edge</vt:lpstr>
      <vt:lpstr>37_Edge</vt:lpstr>
      <vt:lpstr>38_Edge</vt:lpstr>
      <vt:lpstr>39_Edge</vt:lpstr>
      <vt:lpstr>40_Edge</vt:lpstr>
      <vt:lpstr>41_Edge</vt:lpstr>
      <vt:lpstr>42_Edge</vt:lpstr>
      <vt:lpstr>43_Edge</vt:lpstr>
      <vt:lpstr>45_Edge</vt:lpstr>
      <vt:lpstr>46_Edge</vt:lpstr>
      <vt:lpstr>47_Edge</vt:lpstr>
      <vt:lpstr>SAFARI_Template</vt:lpstr>
      <vt:lpstr>2_Edge</vt:lpstr>
      <vt:lpstr>16_Edge</vt:lpstr>
      <vt:lpstr>Office Theme</vt:lpstr>
      <vt:lpstr>1_Office Theme</vt:lpstr>
      <vt:lpstr>20_Edge</vt:lpstr>
      <vt:lpstr>44_Edge</vt:lpstr>
      <vt:lpstr>48_Edge</vt:lpstr>
      <vt:lpstr>49_Edge</vt:lpstr>
      <vt:lpstr>50_Edge</vt:lpstr>
      <vt:lpstr>51_Edge</vt:lpstr>
      <vt:lpstr>52_Edge</vt:lpstr>
      <vt:lpstr>Chart</vt:lpstr>
      <vt:lpstr>Computer Architecture: Emerging Memory Technologies (Alternate Version)</vt:lpstr>
      <vt:lpstr>Main Memory Lectures</vt:lpstr>
      <vt:lpstr>Memory Systems in the Multi-Core Era Lecture 2.2: Emerging Technologies and Hybrid Memories</vt:lpstr>
      <vt:lpstr>What Will You Learn in Mini Course 2?</vt:lpstr>
      <vt:lpstr>Readings and Videos</vt:lpstr>
      <vt:lpstr>Memory Lecture Videos</vt:lpstr>
      <vt:lpstr>Readings for Lecture 2.1 (DRAM Scaling)</vt:lpstr>
      <vt:lpstr>Readings for Lecture 2.2 (Emerging Technologies) </vt:lpstr>
      <vt:lpstr>Readings for Lecture 2.3 (Memory QoS)</vt:lpstr>
      <vt:lpstr>Readings for Lecture 2.3 (Memory QoS)</vt:lpstr>
      <vt:lpstr>Readings in Flash Memory</vt:lpstr>
      <vt:lpstr>Online Lectures and More Information</vt:lpstr>
      <vt:lpstr>Emerging Memory Technologies</vt:lpstr>
      <vt:lpstr>Agenda</vt:lpstr>
      <vt:lpstr>Major Trends Affecting Main Memory (I)</vt:lpstr>
      <vt:lpstr>Demand for Memory Capacity</vt:lpstr>
      <vt:lpstr>The Memory Capacity Gap</vt:lpstr>
      <vt:lpstr>Major Trends Affecting Main Memory (II)</vt:lpstr>
      <vt:lpstr>Major Trends Affecting Main Memory (III)</vt:lpstr>
      <vt:lpstr>Major Trends Affecting Main Memory (IV)</vt:lpstr>
      <vt:lpstr>The DRAM Scaling Problem</vt:lpstr>
      <vt:lpstr>Trends: Problems with DRAM as Main Memory</vt:lpstr>
      <vt:lpstr>Agenda</vt:lpstr>
      <vt:lpstr>Requirements from an Ideal Memory System</vt:lpstr>
      <vt:lpstr>Requirements from an Ideal Memory System</vt:lpstr>
      <vt:lpstr>Agenda</vt:lpstr>
      <vt:lpstr>The Promise of Emerging Technologies</vt:lpstr>
      <vt:lpstr>Agenda</vt:lpstr>
      <vt:lpstr>Charge vs. Resistive Memories</vt:lpstr>
      <vt:lpstr>Limits of Charge Memory</vt:lpstr>
      <vt:lpstr>Emerging Resistive Memory Technologies</vt:lpstr>
      <vt:lpstr>What is Phase Change Memory?</vt:lpstr>
      <vt:lpstr>How Does PCM Work?</vt:lpstr>
      <vt:lpstr>Opportunity: PCM Advantages</vt:lpstr>
      <vt:lpstr>Phase Change Memory Properties</vt:lpstr>
      <vt:lpstr>PowerPoint Presentation</vt:lpstr>
      <vt:lpstr>Phase Change Memory Properties: Latency</vt:lpstr>
      <vt:lpstr>Phase Change Memory Properties</vt:lpstr>
      <vt:lpstr>Phase Change Memory: Pros and Cons</vt:lpstr>
      <vt:lpstr>PCM-based Main Memory: Research Challenges</vt:lpstr>
      <vt:lpstr>PCM-based Main Memory (I)</vt:lpstr>
      <vt:lpstr>Hybrid Memory Systems: Challenges </vt:lpstr>
      <vt:lpstr>PCM-based Main Memory (II)</vt:lpstr>
      <vt:lpstr>Aside: STT-RAM Basics</vt:lpstr>
      <vt:lpstr>Aside: STT MRAM: Pros and Cons</vt:lpstr>
      <vt:lpstr>Agenda</vt:lpstr>
      <vt:lpstr>An Initial Study: Replace DRAM with PCM</vt:lpstr>
      <vt:lpstr>Results: Naïve Replacement of DRAM with PCM</vt:lpstr>
      <vt:lpstr>Architecting PCM to Mitigate Shortcomings</vt:lpstr>
      <vt:lpstr>Results: Architected PCM as Main Memory </vt:lpstr>
      <vt:lpstr>Agenda</vt:lpstr>
      <vt:lpstr>Hybrid Memory Systems</vt:lpstr>
      <vt:lpstr>One Option: DRAM as a Cache for PCM</vt:lpstr>
      <vt:lpstr>DRAM as a Cache for PCM</vt:lpstr>
      <vt:lpstr>Write Filtering Techniques</vt:lpstr>
      <vt:lpstr>Results: DRAM as PCM Cache (I)</vt:lpstr>
      <vt:lpstr>Results: DRAM as PCM Cache (II)</vt:lpstr>
      <vt:lpstr>Agenda</vt:lpstr>
      <vt:lpstr>Row Buffer Locality Aware Caching Policies for Hybrid Memories</vt:lpstr>
      <vt:lpstr>Hybrid Memory</vt:lpstr>
      <vt:lpstr>Outline</vt:lpstr>
      <vt:lpstr>Hybrid Memory: A Closer Look</vt:lpstr>
      <vt:lpstr>Row Buffers and Latency</vt:lpstr>
      <vt:lpstr>Key Observation</vt:lpstr>
      <vt:lpstr>RBL-Awareness: An Example</vt:lpstr>
      <vt:lpstr>RBL-Awareness: An Example</vt:lpstr>
      <vt:lpstr>Case 1: RBL-Unaware Policy</vt:lpstr>
      <vt:lpstr>Case 1: RBL-Unaware Policy</vt:lpstr>
      <vt:lpstr>Case 2: RBL-Aware Policy (RBLA)</vt:lpstr>
      <vt:lpstr>Case 2: RBL-Aware Policy (RBLA)</vt:lpstr>
      <vt:lpstr>Outline</vt:lpstr>
      <vt:lpstr>Our Mechanism: RBLA</vt:lpstr>
      <vt:lpstr>Our Mechanism: RBLA-Dyn</vt:lpstr>
      <vt:lpstr>Implementation: “Statistics Store”</vt:lpstr>
      <vt:lpstr>Outline</vt:lpstr>
      <vt:lpstr>Evaluation Methodology</vt:lpstr>
      <vt:lpstr>Comparison Points</vt:lpstr>
      <vt:lpstr>System Performance</vt:lpstr>
      <vt:lpstr>Average Memory Latency</vt:lpstr>
      <vt:lpstr>Memory Energy Efficiency</vt:lpstr>
      <vt:lpstr>Thread Fairness</vt:lpstr>
      <vt:lpstr>Compared to All-PCM/DRAM</vt:lpstr>
      <vt:lpstr>Other Results in Paper</vt:lpstr>
      <vt:lpstr>Summary</vt:lpstr>
      <vt:lpstr>Row Buffer Locality Aware Caching Policies for Hybrid Memories</vt:lpstr>
      <vt:lpstr>Agenda</vt:lpstr>
      <vt:lpstr>The Problem with Large DRAM Caches</vt:lpstr>
      <vt:lpstr>Idea 1: Tags in Memory</vt:lpstr>
      <vt:lpstr>Idea 2: Cache Tags in SRAM</vt:lpstr>
      <vt:lpstr>Idea 3: Dynamic Data Transfer Granularity</vt:lpstr>
      <vt:lpstr>TIMBER Tag Management</vt:lpstr>
      <vt:lpstr>TIMBER Tag Management Example (I)</vt:lpstr>
      <vt:lpstr>TIMBER Tag Management Example (II)</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and Exploiting NVM: Issues</vt:lpstr>
      <vt:lpstr>Security Challenges of Emerging Technologies</vt:lpstr>
      <vt:lpstr>Securing Emerging Memory Technologies</vt:lpstr>
      <vt:lpstr>Agenda</vt:lpstr>
      <vt:lpstr>Summary: Memory Scaling (with NVM)</vt:lpstr>
      <vt:lpstr>Flash Memory Scaling</vt:lpstr>
      <vt:lpstr>Readings in Flash Memory</vt:lpstr>
      <vt:lpstr>Evolution of NAND Flash Memory</vt:lpstr>
      <vt:lpstr>Decreasing Endurance with Flash Scaling</vt:lpstr>
      <vt:lpstr>Future NAND Flash Storage Architecture</vt:lpstr>
      <vt:lpstr>Test System Infrastructure</vt:lpstr>
      <vt:lpstr>NAND Flash Testing Platform</vt:lpstr>
      <vt:lpstr>NAND Flash Usage and Error Model</vt:lpstr>
      <vt:lpstr>Error Types and Testing Methodology</vt:lpstr>
      <vt:lpstr>Observations: Flash Error Analysis</vt:lpstr>
      <vt:lpstr>Retention Error Mechanism</vt:lpstr>
      <vt:lpstr>Retention Error Value Dependency </vt:lpstr>
      <vt:lpstr>More Details on Flash Error Analysis</vt:lpstr>
      <vt:lpstr>Threshold Voltage Distribution Shifts</vt:lpstr>
      <vt:lpstr>More Detail</vt:lpstr>
      <vt:lpstr>Flash Correct-and-Refresh   Retention-Aware Error Management  for Increased Flash Memory Lifetime</vt:lpstr>
      <vt:lpstr>Executive Summary</vt:lpstr>
      <vt:lpstr>Outline</vt:lpstr>
      <vt:lpstr>Problem: Limited Endurance of Flash Memory</vt:lpstr>
      <vt:lpstr>Decreasing Endurance with Flash Scaling</vt:lpstr>
      <vt:lpstr>The Problem with Stronger Error Correction</vt:lpstr>
      <vt:lpstr>Outline</vt:lpstr>
      <vt:lpstr>Methodology: Error and ECC Analysis</vt:lpstr>
      <vt:lpstr>NAND Flash Error Types</vt:lpstr>
      <vt:lpstr>Observations: Flash Error Analysis</vt:lpstr>
      <vt:lpstr>Methodology: Error and ECC Analysis</vt:lpstr>
      <vt:lpstr>ECC Strength Analysis</vt:lpstr>
      <vt:lpstr>Resulting Flash Lifetime with Strong ECC</vt:lpstr>
      <vt:lpstr>Our Goal</vt:lpstr>
      <vt:lpstr>Outline</vt:lpstr>
      <vt:lpstr>Flash Correct-and-Refresh (FCR)</vt:lpstr>
      <vt:lpstr>FCR Intuition</vt:lpstr>
      <vt:lpstr>FCR: Two Key Questions</vt:lpstr>
      <vt:lpstr>Outline</vt:lpstr>
      <vt:lpstr>Outline</vt:lpstr>
      <vt:lpstr>Remapping Based FCR</vt:lpstr>
      <vt:lpstr>Outline</vt:lpstr>
      <vt:lpstr>In-Place Reprogramming Based FCR</vt:lpstr>
      <vt:lpstr>In-Place Reprogramming of Flash Cells</vt:lpstr>
      <vt:lpstr>Program Errors in Flash Memory</vt:lpstr>
      <vt:lpstr>Problem with In-Place Reprogramming</vt:lpstr>
      <vt:lpstr>Hybrid Reprogramming/Remapping Based FCR</vt:lpstr>
      <vt:lpstr>Outline</vt:lpstr>
      <vt:lpstr>Adaptive-Rate FCR</vt:lpstr>
      <vt:lpstr>Adaptive-Rate FCR (Example)</vt:lpstr>
      <vt:lpstr>Outline</vt:lpstr>
      <vt:lpstr>FCR: Other Considerations</vt:lpstr>
      <vt:lpstr>Outline</vt:lpstr>
      <vt:lpstr>Evaluation Methodology</vt:lpstr>
      <vt:lpstr>Extrapolated Lifetime</vt:lpstr>
      <vt:lpstr>Normalized Flash Memory Lifetime </vt:lpstr>
      <vt:lpstr>Lifetime Evaluation Takeaways</vt:lpstr>
      <vt:lpstr>Energy Overhead</vt:lpstr>
      <vt:lpstr>Overhead of Additional Erases</vt:lpstr>
      <vt:lpstr>More Results in the Paper</vt:lpstr>
      <vt:lpstr>Outline</vt:lpstr>
      <vt:lpstr>Conclusion</vt:lpstr>
      <vt:lpstr>Flash Correct-and-Refresh   Retention-Aware Error Management  for Increased Flash Memory Lifetime</vt:lpstr>
      <vt:lpstr>Computer Architecture: Emerging Memory Technologies (Alternate Version)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1661</cp:revision>
  <cp:lastPrinted>2010-05-26T16:43:32Z</cp:lastPrinted>
  <dcterms:created xsi:type="dcterms:W3CDTF">2010-10-08T20:41:54Z</dcterms:created>
  <dcterms:modified xsi:type="dcterms:W3CDTF">2013-09-22T02:51:09Z</dcterms:modified>
</cp:coreProperties>
</file>