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7.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8.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theme/theme39.xml" ContentType="application/vnd.openxmlformats-officedocument.theme+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40.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theme/theme41.xml" ContentType="application/vnd.openxmlformats-officedocument.theme+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theme/theme42.xml" ContentType="application/vnd.openxmlformats-officedocument.theme+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43.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4.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5.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theme/theme46.xml" ContentType="application/vnd.openxmlformats-officedocument.theme+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theme/theme47.xml" ContentType="application/vnd.openxmlformats-officedocument.theme+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theme/theme48.xml" ContentType="application/vnd.openxmlformats-officedocument.theme+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49.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theme/theme50.xml" ContentType="application/vnd.openxmlformats-officedocument.theme+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51.xml" ContentType="application/vnd.openxmlformats-officedocument.theme+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theme/theme52.xml" ContentType="application/vnd.openxmlformats-officedocument.theme+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theme/theme53.xml" ContentType="application/vnd.openxmlformats-officedocument.theme+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theme/theme57.xml" ContentType="application/vnd.openxmlformats-officedocument.theme+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theme/theme58.xml" ContentType="application/vnd.openxmlformats-officedocument.theme+xml"/>
  <Override PartName="/ppt/slideLayouts/slideLayout605.xml" ContentType="application/vnd.openxmlformats-officedocument.presentationml.slideLayout+xml"/>
  <Override PartName="/ppt/theme/theme59.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24.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notesSlides/notesSlide36.xml" ContentType="application/vnd.openxmlformats-officedocument.presentationml.notesSl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3.xml" ContentType="application/vnd.openxmlformats-officedocument.drawingml.chart+xml"/>
  <Override PartName="/ppt/theme/themeOverride8.xml" ContentType="application/vnd.openxmlformats-officedocument.themeOverride+xml"/>
  <Override PartName="/ppt/notesSlides/notesSlide39.xml" ContentType="application/vnd.openxmlformats-officedocument.presentationml.notesSlide+xml"/>
  <Override PartName="/ppt/charts/chart14.xml" ContentType="application/vnd.openxmlformats-officedocument.drawingml.chart+xml"/>
  <Override PartName="/ppt/theme/themeOverride9.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5.xml" ContentType="application/vnd.openxmlformats-officedocument.drawingml.chart+xml"/>
  <Override PartName="/ppt/theme/themeOverride10.xml" ContentType="application/vnd.openxmlformats-officedocument.themeOverride+xml"/>
  <Override PartName="/ppt/notesSlides/notesSlide45.xml" ContentType="application/vnd.openxmlformats-officedocument.presentationml.notesSlide+xml"/>
  <Override PartName="/ppt/charts/chart16.xml" ContentType="application/vnd.openxmlformats-officedocument.drawingml.chart+xml"/>
  <Override PartName="/ppt/theme/themeOverride11.xml" ContentType="application/vnd.openxmlformats-officedocument.themeOverride+xml"/>
  <Override PartName="/ppt/charts/chart17.xml" ContentType="application/vnd.openxmlformats-officedocument.drawingml.chart+xml"/>
  <Override PartName="/ppt/theme/themeOverride12.xml" ContentType="application/vnd.openxmlformats-officedocument.themeOverride+xml"/>
  <Override PartName="/ppt/notesSlides/notesSlide46.xml" ContentType="application/vnd.openxmlformats-officedocument.presentationml.notesSlide+xml"/>
  <Override PartName="/ppt/charts/chart18.xml" ContentType="application/vnd.openxmlformats-officedocument.drawingml.chart+xml"/>
  <Override PartName="/ppt/theme/themeOverride13.xml" ContentType="application/vnd.openxmlformats-officedocument.themeOverride+xml"/>
  <Override PartName="/ppt/notesSlides/notesSlide47.xml" ContentType="application/vnd.openxmlformats-officedocument.presentationml.notesSlide+xml"/>
  <Override PartName="/ppt/charts/chart19.xml" ContentType="application/vnd.openxmlformats-officedocument.drawingml.chart+xml"/>
  <Override PartName="/ppt/theme/themeOverride14.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20.xml" ContentType="application/vnd.openxmlformats-officedocument.drawingml.chart+xml"/>
  <Override PartName="/ppt/theme/themeOverride15.xml" ContentType="application/vnd.openxmlformats-officedocument.themeOverr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21.xml" ContentType="application/vnd.openxmlformats-officedocument.drawingml.chart+xml"/>
  <Override PartName="/ppt/theme/themeOverride16.xml" ContentType="application/vnd.openxmlformats-officedocument.themeOverr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22.xml" ContentType="application/vnd.openxmlformats-officedocument.drawingml.chart+xml"/>
  <Override PartName="/ppt/theme/themeOverride17.xml" ContentType="application/vnd.openxmlformats-officedocument.themeOverr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23.xml" ContentType="application/vnd.openxmlformats-officedocument.drawingml.chart+xml"/>
  <Override PartName="/ppt/theme/themeOverride18.xml" ContentType="application/vnd.openxmlformats-officedocument.themeOverride+xml"/>
  <Override PartName="/ppt/charts/chart24.xml" ContentType="application/vnd.openxmlformats-officedocument.drawingml.chart+xml"/>
  <Override PartName="/ppt/theme/themeOverride19.xml" ContentType="application/vnd.openxmlformats-officedocument.themeOverr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87" r:id="rId16"/>
    <p:sldMasterId id="2147484099" r:id="rId17"/>
    <p:sldMasterId id="2147484111" r:id="rId18"/>
    <p:sldMasterId id="2147484123" r:id="rId19"/>
    <p:sldMasterId id="2147484195" r:id="rId20"/>
    <p:sldMasterId id="2147484245" r:id="rId21"/>
    <p:sldMasterId id="2147484281" r:id="rId22"/>
    <p:sldMasterId id="2147484306" r:id="rId23"/>
    <p:sldMasterId id="2147484342" r:id="rId24"/>
    <p:sldMasterId id="2147484354" r:id="rId25"/>
    <p:sldMasterId id="2147484366" r:id="rId26"/>
    <p:sldMasterId id="2147484378" r:id="rId27"/>
    <p:sldMasterId id="2147484402" r:id="rId28"/>
    <p:sldMasterId id="2147484414" r:id="rId29"/>
    <p:sldMasterId id="2147484438" r:id="rId30"/>
    <p:sldMasterId id="2147484450" r:id="rId31"/>
    <p:sldMasterId id="2147484462" r:id="rId32"/>
    <p:sldMasterId id="2147484474" r:id="rId33"/>
    <p:sldMasterId id="2147484486" r:id="rId34"/>
    <p:sldMasterId id="2147484498" r:id="rId35"/>
    <p:sldMasterId id="2147484510" r:id="rId36"/>
    <p:sldMasterId id="2147484534" r:id="rId37"/>
    <p:sldMasterId id="2147484546" r:id="rId38"/>
    <p:sldMasterId id="2147484558" r:id="rId39"/>
    <p:sldMasterId id="2147484630" r:id="rId40"/>
    <p:sldMasterId id="2147484642" r:id="rId41"/>
    <p:sldMasterId id="2147484679" r:id="rId42"/>
    <p:sldMasterId id="2147484704" r:id="rId43"/>
    <p:sldMasterId id="2147484768" r:id="rId44"/>
    <p:sldMasterId id="2147484780" r:id="rId45"/>
    <p:sldMasterId id="2147484792" r:id="rId46"/>
    <p:sldMasterId id="2147484804" r:id="rId47"/>
    <p:sldMasterId id="2147484816" r:id="rId48"/>
    <p:sldMasterId id="2147484828" r:id="rId49"/>
    <p:sldMasterId id="2147484840" r:id="rId50"/>
    <p:sldMasterId id="2147484853" r:id="rId51"/>
    <p:sldMasterId id="2147484865" r:id="rId52"/>
    <p:sldMasterId id="2147484877" r:id="rId53"/>
    <p:sldMasterId id="2147484903" r:id="rId54"/>
    <p:sldMasterId id="2147484917" r:id="rId55"/>
    <p:sldMasterId id="2147484920" r:id="rId56"/>
    <p:sldMasterId id="2147484934" r:id="rId57"/>
    <p:sldMasterId id="2147484948" r:id="rId58"/>
    <p:sldMasterId id="2147484951" r:id="rId59"/>
    <p:sldMasterId id="2147484953" r:id="rId60"/>
  </p:sldMasterIdLst>
  <p:notesMasterIdLst>
    <p:notesMasterId r:id="rId252"/>
  </p:notesMasterIdLst>
  <p:handoutMasterIdLst>
    <p:handoutMasterId r:id="rId253"/>
  </p:handoutMasterIdLst>
  <p:sldIdLst>
    <p:sldId id="1309" r:id="rId61"/>
    <p:sldId id="1814" r:id="rId62"/>
    <p:sldId id="1815" r:id="rId63"/>
    <p:sldId id="1302" r:id="rId64"/>
    <p:sldId id="1004" r:id="rId65"/>
    <p:sldId id="1005" r:id="rId66"/>
    <p:sldId id="1310" r:id="rId67"/>
    <p:sldId id="1311" r:id="rId68"/>
    <p:sldId id="1312" r:id="rId69"/>
    <p:sldId id="1313" r:id="rId70"/>
    <p:sldId id="1314" r:id="rId71"/>
    <p:sldId id="1315" r:id="rId72"/>
    <p:sldId id="1316" r:id="rId73"/>
    <p:sldId id="1317" r:id="rId74"/>
    <p:sldId id="1318" r:id="rId75"/>
    <p:sldId id="1319" r:id="rId76"/>
    <p:sldId id="1320" r:id="rId77"/>
    <p:sldId id="1445" r:id="rId78"/>
    <p:sldId id="1446" r:id="rId79"/>
    <p:sldId id="1447" r:id="rId80"/>
    <p:sldId id="1448" r:id="rId81"/>
    <p:sldId id="1321" r:id="rId82"/>
    <p:sldId id="1322" r:id="rId83"/>
    <p:sldId id="1323" r:id="rId84"/>
    <p:sldId id="1844" r:id="rId85"/>
    <p:sldId id="1845" r:id="rId86"/>
    <p:sldId id="1846" r:id="rId87"/>
    <p:sldId id="1847" r:id="rId88"/>
    <p:sldId id="1848" r:id="rId89"/>
    <p:sldId id="1849" r:id="rId90"/>
    <p:sldId id="1853" r:id="rId91"/>
    <p:sldId id="1856" r:id="rId92"/>
    <p:sldId id="1857" r:id="rId93"/>
    <p:sldId id="1858" r:id="rId94"/>
    <p:sldId id="1859" r:id="rId95"/>
    <p:sldId id="1850" r:id="rId96"/>
    <p:sldId id="2062" r:id="rId97"/>
    <p:sldId id="2061" r:id="rId98"/>
    <p:sldId id="1860" r:id="rId99"/>
    <p:sldId id="1991" r:id="rId100"/>
    <p:sldId id="2060" r:id="rId101"/>
    <p:sldId id="1616" r:id="rId102"/>
    <p:sldId id="2063" r:id="rId103"/>
    <p:sldId id="1900" r:id="rId104"/>
    <p:sldId id="1901" r:id="rId105"/>
    <p:sldId id="1902" r:id="rId106"/>
    <p:sldId id="1869" r:id="rId107"/>
    <p:sldId id="1870" r:id="rId108"/>
    <p:sldId id="1871" r:id="rId109"/>
    <p:sldId id="1872" r:id="rId110"/>
    <p:sldId id="1873" r:id="rId111"/>
    <p:sldId id="1874" r:id="rId112"/>
    <p:sldId id="1875" r:id="rId113"/>
    <p:sldId id="1876" r:id="rId114"/>
    <p:sldId id="1877" r:id="rId115"/>
    <p:sldId id="1878" r:id="rId116"/>
    <p:sldId id="1879" r:id="rId117"/>
    <p:sldId id="1880" r:id="rId118"/>
    <p:sldId id="1881" r:id="rId119"/>
    <p:sldId id="1882" r:id="rId120"/>
    <p:sldId id="1883" r:id="rId121"/>
    <p:sldId id="1884" r:id="rId122"/>
    <p:sldId id="1885" r:id="rId123"/>
    <p:sldId id="1886" r:id="rId124"/>
    <p:sldId id="1887" r:id="rId125"/>
    <p:sldId id="1888" r:id="rId126"/>
    <p:sldId id="1889" r:id="rId127"/>
    <p:sldId id="1890" r:id="rId128"/>
    <p:sldId id="1891" r:id="rId129"/>
    <p:sldId id="1892" r:id="rId130"/>
    <p:sldId id="1893" r:id="rId131"/>
    <p:sldId id="1894" r:id="rId132"/>
    <p:sldId id="1895" r:id="rId133"/>
    <p:sldId id="1896" r:id="rId134"/>
    <p:sldId id="1897" r:id="rId135"/>
    <p:sldId id="1898" r:id="rId136"/>
    <p:sldId id="1899" r:id="rId137"/>
    <p:sldId id="1904" r:id="rId138"/>
    <p:sldId id="1957" r:id="rId139"/>
    <p:sldId id="1958" r:id="rId140"/>
    <p:sldId id="1905" r:id="rId141"/>
    <p:sldId id="1906" r:id="rId142"/>
    <p:sldId id="1907" r:id="rId143"/>
    <p:sldId id="1908" r:id="rId144"/>
    <p:sldId id="1909" r:id="rId145"/>
    <p:sldId id="1910" r:id="rId146"/>
    <p:sldId id="1911" r:id="rId147"/>
    <p:sldId id="1912" r:id="rId148"/>
    <p:sldId id="1913" r:id="rId149"/>
    <p:sldId id="1914" r:id="rId150"/>
    <p:sldId id="1915" r:id="rId151"/>
    <p:sldId id="1916" r:id="rId152"/>
    <p:sldId id="1917" r:id="rId153"/>
    <p:sldId id="1918" r:id="rId154"/>
    <p:sldId id="1919" r:id="rId155"/>
    <p:sldId id="1920" r:id="rId156"/>
    <p:sldId id="1921" r:id="rId157"/>
    <p:sldId id="1922" r:id="rId158"/>
    <p:sldId id="1923" r:id="rId159"/>
    <p:sldId id="1924" r:id="rId160"/>
    <p:sldId id="1925" r:id="rId161"/>
    <p:sldId id="1926" r:id="rId162"/>
    <p:sldId id="1927" r:id="rId163"/>
    <p:sldId id="1928" r:id="rId164"/>
    <p:sldId id="1929" r:id="rId165"/>
    <p:sldId id="1930" r:id="rId166"/>
    <p:sldId id="1931" r:id="rId167"/>
    <p:sldId id="1932" r:id="rId168"/>
    <p:sldId id="1933" r:id="rId169"/>
    <p:sldId id="1934" r:id="rId170"/>
    <p:sldId id="1935" r:id="rId171"/>
    <p:sldId id="1936" r:id="rId172"/>
    <p:sldId id="1937" r:id="rId173"/>
    <p:sldId id="1938" r:id="rId174"/>
    <p:sldId id="1939" r:id="rId175"/>
    <p:sldId id="1940" r:id="rId176"/>
    <p:sldId id="1941" r:id="rId177"/>
    <p:sldId id="1942" r:id="rId178"/>
    <p:sldId id="1943" r:id="rId179"/>
    <p:sldId id="1944" r:id="rId180"/>
    <p:sldId id="1945" r:id="rId181"/>
    <p:sldId id="1946" r:id="rId182"/>
    <p:sldId id="1947" r:id="rId183"/>
    <p:sldId id="1948" r:id="rId184"/>
    <p:sldId id="1949" r:id="rId185"/>
    <p:sldId id="1950" r:id="rId186"/>
    <p:sldId id="1951" r:id="rId187"/>
    <p:sldId id="1952" r:id="rId188"/>
    <p:sldId id="1953" r:id="rId189"/>
    <p:sldId id="1954" r:id="rId190"/>
    <p:sldId id="1955" r:id="rId191"/>
    <p:sldId id="1956" r:id="rId192"/>
    <p:sldId id="1993" r:id="rId193"/>
    <p:sldId id="2051" r:id="rId194"/>
    <p:sldId id="1994" r:id="rId195"/>
    <p:sldId id="1995" r:id="rId196"/>
    <p:sldId id="1996" r:id="rId197"/>
    <p:sldId id="1997" r:id="rId198"/>
    <p:sldId id="1998" r:id="rId199"/>
    <p:sldId id="1999" r:id="rId200"/>
    <p:sldId id="2000" r:id="rId201"/>
    <p:sldId id="2001" r:id="rId202"/>
    <p:sldId id="2002" r:id="rId203"/>
    <p:sldId id="2003" r:id="rId204"/>
    <p:sldId id="2004" r:id="rId205"/>
    <p:sldId id="2005" r:id="rId206"/>
    <p:sldId id="2006" r:id="rId207"/>
    <p:sldId id="2007" r:id="rId208"/>
    <p:sldId id="2008" r:id="rId209"/>
    <p:sldId id="2009" r:id="rId210"/>
    <p:sldId id="2010" r:id="rId211"/>
    <p:sldId id="2011" r:id="rId212"/>
    <p:sldId id="2012" r:id="rId213"/>
    <p:sldId id="2013" r:id="rId214"/>
    <p:sldId id="2014" r:id="rId215"/>
    <p:sldId id="2015" r:id="rId216"/>
    <p:sldId id="2016" r:id="rId217"/>
    <p:sldId id="2017" r:id="rId218"/>
    <p:sldId id="2018" r:id="rId219"/>
    <p:sldId id="2019" r:id="rId220"/>
    <p:sldId id="2020" r:id="rId221"/>
    <p:sldId id="2021" r:id="rId222"/>
    <p:sldId id="2022" r:id="rId223"/>
    <p:sldId id="2023" r:id="rId224"/>
    <p:sldId id="2024" r:id="rId225"/>
    <p:sldId id="2025" r:id="rId226"/>
    <p:sldId id="2026" r:id="rId227"/>
    <p:sldId id="2027" r:id="rId228"/>
    <p:sldId id="2028" r:id="rId229"/>
    <p:sldId id="2029" r:id="rId230"/>
    <p:sldId id="2030" r:id="rId231"/>
    <p:sldId id="2031" r:id="rId232"/>
    <p:sldId id="2032" r:id="rId233"/>
    <p:sldId id="2033" r:id="rId234"/>
    <p:sldId id="2034" r:id="rId235"/>
    <p:sldId id="2035" r:id="rId236"/>
    <p:sldId id="2036" r:id="rId237"/>
    <p:sldId id="2037" r:id="rId238"/>
    <p:sldId id="2038" r:id="rId239"/>
    <p:sldId id="2039" r:id="rId240"/>
    <p:sldId id="2040" r:id="rId241"/>
    <p:sldId id="2041" r:id="rId242"/>
    <p:sldId id="2042" r:id="rId243"/>
    <p:sldId id="2043" r:id="rId244"/>
    <p:sldId id="2044" r:id="rId245"/>
    <p:sldId id="2045" r:id="rId246"/>
    <p:sldId id="2046" r:id="rId247"/>
    <p:sldId id="2047" r:id="rId248"/>
    <p:sldId id="2048" r:id="rId249"/>
    <p:sldId id="2049" r:id="rId250"/>
    <p:sldId id="2050" r:id="rId2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3" autoAdjust="0"/>
    <p:restoredTop sz="99219" autoAdjust="0"/>
  </p:normalViewPr>
  <p:slideViewPr>
    <p:cSldViewPr>
      <p:cViewPr varScale="1">
        <p:scale>
          <a:sx n="86" d="100"/>
          <a:sy n="86" d="100"/>
        </p:scale>
        <p:origin x="-416" y="-104"/>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06" Type="http://schemas.openxmlformats.org/officeDocument/2006/relationships/slide" Target="slides/slide46.xml"/><Relationship Id="rId107" Type="http://schemas.openxmlformats.org/officeDocument/2006/relationships/slide" Target="slides/slide47.xml"/><Relationship Id="rId108" Type="http://schemas.openxmlformats.org/officeDocument/2006/relationships/slide" Target="slides/slide48.xml"/><Relationship Id="rId109" Type="http://schemas.openxmlformats.org/officeDocument/2006/relationships/slide" Target="slides/slide49.xml"/><Relationship Id="rId70" Type="http://schemas.openxmlformats.org/officeDocument/2006/relationships/slide" Target="slides/slide10.xml"/><Relationship Id="rId71" Type="http://schemas.openxmlformats.org/officeDocument/2006/relationships/slide" Target="slides/slide11.xml"/><Relationship Id="rId72" Type="http://schemas.openxmlformats.org/officeDocument/2006/relationships/slide" Target="slides/slide12.xml"/><Relationship Id="rId73" Type="http://schemas.openxmlformats.org/officeDocument/2006/relationships/slide" Target="slides/slide13.xml"/><Relationship Id="rId74" Type="http://schemas.openxmlformats.org/officeDocument/2006/relationships/slide" Target="slides/slide14.xml"/><Relationship Id="rId75" Type="http://schemas.openxmlformats.org/officeDocument/2006/relationships/slide" Target="slides/slide15.xml"/><Relationship Id="rId76" Type="http://schemas.openxmlformats.org/officeDocument/2006/relationships/slide" Target="slides/slide16.xml"/><Relationship Id="rId77" Type="http://schemas.openxmlformats.org/officeDocument/2006/relationships/slide" Target="slides/slide17.xml"/><Relationship Id="rId78" Type="http://schemas.openxmlformats.org/officeDocument/2006/relationships/slide" Target="slides/slide18.xml"/><Relationship Id="rId79" Type="http://schemas.openxmlformats.org/officeDocument/2006/relationships/slide" Target="slides/slide19.xml"/><Relationship Id="rId170" Type="http://schemas.openxmlformats.org/officeDocument/2006/relationships/slide" Target="slides/slide110.xml"/><Relationship Id="rId171" Type="http://schemas.openxmlformats.org/officeDocument/2006/relationships/slide" Target="slides/slide111.xml"/><Relationship Id="rId172" Type="http://schemas.openxmlformats.org/officeDocument/2006/relationships/slide" Target="slides/slide112.xml"/><Relationship Id="rId173" Type="http://schemas.openxmlformats.org/officeDocument/2006/relationships/slide" Target="slides/slide113.xml"/><Relationship Id="rId174" Type="http://schemas.openxmlformats.org/officeDocument/2006/relationships/slide" Target="slides/slide114.xml"/><Relationship Id="rId175" Type="http://schemas.openxmlformats.org/officeDocument/2006/relationships/slide" Target="slides/slide115.xml"/><Relationship Id="rId176" Type="http://schemas.openxmlformats.org/officeDocument/2006/relationships/slide" Target="slides/slide116.xml"/><Relationship Id="rId177" Type="http://schemas.openxmlformats.org/officeDocument/2006/relationships/slide" Target="slides/slide117.xml"/><Relationship Id="rId178" Type="http://schemas.openxmlformats.org/officeDocument/2006/relationships/slide" Target="slides/slide118.xml"/><Relationship Id="rId179" Type="http://schemas.openxmlformats.org/officeDocument/2006/relationships/slide" Target="slides/slide11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110" Type="http://schemas.openxmlformats.org/officeDocument/2006/relationships/slide" Target="slides/slide50.xml"/><Relationship Id="rId111" Type="http://schemas.openxmlformats.org/officeDocument/2006/relationships/slide" Target="slides/slide51.xml"/><Relationship Id="rId112" Type="http://schemas.openxmlformats.org/officeDocument/2006/relationships/slide" Target="slides/slide52.xml"/><Relationship Id="rId113" Type="http://schemas.openxmlformats.org/officeDocument/2006/relationships/slide" Target="slides/slide53.xml"/><Relationship Id="rId114" Type="http://schemas.openxmlformats.org/officeDocument/2006/relationships/slide" Target="slides/slide54.xml"/><Relationship Id="rId115" Type="http://schemas.openxmlformats.org/officeDocument/2006/relationships/slide" Target="slides/slide55.xml"/><Relationship Id="rId116" Type="http://schemas.openxmlformats.org/officeDocument/2006/relationships/slide" Target="slides/slide56.xml"/><Relationship Id="rId117" Type="http://schemas.openxmlformats.org/officeDocument/2006/relationships/slide" Target="slides/slide57.xml"/><Relationship Id="rId118" Type="http://schemas.openxmlformats.org/officeDocument/2006/relationships/slide" Target="slides/slide58.xml"/><Relationship Id="rId119" Type="http://schemas.openxmlformats.org/officeDocument/2006/relationships/slide" Target="slides/slide59.xml"/><Relationship Id="rId200" Type="http://schemas.openxmlformats.org/officeDocument/2006/relationships/slide" Target="slides/slide140.xml"/><Relationship Id="rId201" Type="http://schemas.openxmlformats.org/officeDocument/2006/relationships/slide" Target="slides/slide141.xml"/><Relationship Id="rId202" Type="http://schemas.openxmlformats.org/officeDocument/2006/relationships/slide" Target="slides/slide142.xml"/><Relationship Id="rId203" Type="http://schemas.openxmlformats.org/officeDocument/2006/relationships/slide" Target="slides/slide143.xml"/><Relationship Id="rId204" Type="http://schemas.openxmlformats.org/officeDocument/2006/relationships/slide" Target="slides/slide144.xml"/><Relationship Id="rId205" Type="http://schemas.openxmlformats.org/officeDocument/2006/relationships/slide" Target="slides/slide145.xml"/><Relationship Id="rId206" Type="http://schemas.openxmlformats.org/officeDocument/2006/relationships/slide" Target="slides/slide146.xml"/><Relationship Id="rId207" Type="http://schemas.openxmlformats.org/officeDocument/2006/relationships/slide" Target="slides/slide147.xml"/><Relationship Id="rId208" Type="http://schemas.openxmlformats.org/officeDocument/2006/relationships/slide" Target="slides/slide148.xml"/><Relationship Id="rId209" Type="http://schemas.openxmlformats.org/officeDocument/2006/relationships/slide" Target="slides/slide14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80" Type="http://schemas.openxmlformats.org/officeDocument/2006/relationships/slide" Target="slides/slide20.xml"/><Relationship Id="rId81" Type="http://schemas.openxmlformats.org/officeDocument/2006/relationships/slide" Target="slides/slide21.xml"/><Relationship Id="rId82" Type="http://schemas.openxmlformats.org/officeDocument/2006/relationships/slide" Target="slides/slide22.xml"/><Relationship Id="rId83" Type="http://schemas.openxmlformats.org/officeDocument/2006/relationships/slide" Target="slides/slide23.xml"/><Relationship Id="rId84" Type="http://schemas.openxmlformats.org/officeDocument/2006/relationships/slide" Target="slides/slide24.xml"/><Relationship Id="rId85" Type="http://schemas.openxmlformats.org/officeDocument/2006/relationships/slide" Target="slides/slide25.xml"/><Relationship Id="rId86" Type="http://schemas.openxmlformats.org/officeDocument/2006/relationships/slide" Target="slides/slide26.xml"/><Relationship Id="rId87" Type="http://schemas.openxmlformats.org/officeDocument/2006/relationships/slide" Target="slides/slide27.xml"/><Relationship Id="rId88" Type="http://schemas.openxmlformats.org/officeDocument/2006/relationships/slide" Target="slides/slide28.xml"/><Relationship Id="rId89" Type="http://schemas.openxmlformats.org/officeDocument/2006/relationships/slide" Target="slides/slide29.xml"/><Relationship Id="rId180" Type="http://schemas.openxmlformats.org/officeDocument/2006/relationships/slide" Target="slides/slide120.xml"/><Relationship Id="rId181" Type="http://schemas.openxmlformats.org/officeDocument/2006/relationships/slide" Target="slides/slide121.xml"/><Relationship Id="rId182" Type="http://schemas.openxmlformats.org/officeDocument/2006/relationships/slide" Target="slides/slide122.xml"/><Relationship Id="rId183" Type="http://schemas.openxmlformats.org/officeDocument/2006/relationships/slide" Target="slides/slide123.xml"/><Relationship Id="rId184" Type="http://schemas.openxmlformats.org/officeDocument/2006/relationships/slide" Target="slides/slide124.xml"/><Relationship Id="rId185" Type="http://schemas.openxmlformats.org/officeDocument/2006/relationships/slide" Target="slides/slide125.xml"/><Relationship Id="rId186" Type="http://schemas.openxmlformats.org/officeDocument/2006/relationships/slide" Target="slides/slide126.xml"/><Relationship Id="rId187" Type="http://schemas.openxmlformats.org/officeDocument/2006/relationships/slide" Target="slides/slide127.xml"/><Relationship Id="rId188" Type="http://schemas.openxmlformats.org/officeDocument/2006/relationships/slide" Target="slides/slide128.xml"/><Relationship Id="rId189" Type="http://schemas.openxmlformats.org/officeDocument/2006/relationships/slide" Target="slides/slide129.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20" Type="http://schemas.openxmlformats.org/officeDocument/2006/relationships/slide" Target="slides/slide60.xml"/><Relationship Id="rId121" Type="http://schemas.openxmlformats.org/officeDocument/2006/relationships/slide" Target="slides/slide61.xml"/><Relationship Id="rId122" Type="http://schemas.openxmlformats.org/officeDocument/2006/relationships/slide" Target="slides/slide62.xml"/><Relationship Id="rId123" Type="http://schemas.openxmlformats.org/officeDocument/2006/relationships/slide" Target="slides/slide63.xml"/><Relationship Id="rId124" Type="http://schemas.openxmlformats.org/officeDocument/2006/relationships/slide" Target="slides/slide64.xml"/><Relationship Id="rId125" Type="http://schemas.openxmlformats.org/officeDocument/2006/relationships/slide" Target="slides/slide65.xml"/><Relationship Id="rId126" Type="http://schemas.openxmlformats.org/officeDocument/2006/relationships/slide" Target="slides/slide66.xml"/><Relationship Id="rId127" Type="http://schemas.openxmlformats.org/officeDocument/2006/relationships/slide" Target="slides/slide67.xml"/><Relationship Id="rId128" Type="http://schemas.openxmlformats.org/officeDocument/2006/relationships/slide" Target="slides/slide68.xml"/><Relationship Id="rId129" Type="http://schemas.openxmlformats.org/officeDocument/2006/relationships/slide" Target="slides/slide69.xml"/><Relationship Id="rId210" Type="http://schemas.openxmlformats.org/officeDocument/2006/relationships/slide" Target="slides/slide150.xml"/><Relationship Id="rId211" Type="http://schemas.openxmlformats.org/officeDocument/2006/relationships/slide" Target="slides/slide151.xml"/><Relationship Id="rId212" Type="http://schemas.openxmlformats.org/officeDocument/2006/relationships/slide" Target="slides/slide152.xml"/><Relationship Id="rId213" Type="http://schemas.openxmlformats.org/officeDocument/2006/relationships/slide" Target="slides/slide153.xml"/><Relationship Id="rId214" Type="http://schemas.openxmlformats.org/officeDocument/2006/relationships/slide" Target="slides/slide154.xml"/><Relationship Id="rId215" Type="http://schemas.openxmlformats.org/officeDocument/2006/relationships/slide" Target="slides/slide155.xml"/><Relationship Id="rId216" Type="http://schemas.openxmlformats.org/officeDocument/2006/relationships/slide" Target="slides/slide156.xml"/><Relationship Id="rId217" Type="http://schemas.openxmlformats.org/officeDocument/2006/relationships/slide" Target="slides/slide157.xml"/><Relationship Id="rId218" Type="http://schemas.openxmlformats.org/officeDocument/2006/relationships/slide" Target="slides/slide158.xml"/><Relationship Id="rId219" Type="http://schemas.openxmlformats.org/officeDocument/2006/relationships/slide" Target="slides/slide159.xml"/><Relationship Id="rId90" Type="http://schemas.openxmlformats.org/officeDocument/2006/relationships/slide" Target="slides/slide30.xml"/><Relationship Id="rId91" Type="http://schemas.openxmlformats.org/officeDocument/2006/relationships/slide" Target="slides/slide31.xml"/><Relationship Id="rId92" Type="http://schemas.openxmlformats.org/officeDocument/2006/relationships/slide" Target="slides/slide32.xml"/><Relationship Id="rId93" Type="http://schemas.openxmlformats.org/officeDocument/2006/relationships/slide" Target="slides/slide33.xml"/><Relationship Id="rId94" Type="http://schemas.openxmlformats.org/officeDocument/2006/relationships/slide" Target="slides/slide34.xml"/><Relationship Id="rId95" Type="http://schemas.openxmlformats.org/officeDocument/2006/relationships/slide" Target="slides/slide35.xml"/><Relationship Id="rId96" Type="http://schemas.openxmlformats.org/officeDocument/2006/relationships/slide" Target="slides/slide36.xml"/><Relationship Id="rId97" Type="http://schemas.openxmlformats.org/officeDocument/2006/relationships/slide" Target="slides/slide37.xml"/><Relationship Id="rId98" Type="http://schemas.openxmlformats.org/officeDocument/2006/relationships/slide" Target="slides/slide38.xml"/><Relationship Id="rId99" Type="http://schemas.openxmlformats.org/officeDocument/2006/relationships/slide" Target="slides/slide39.xml"/><Relationship Id="rId190" Type="http://schemas.openxmlformats.org/officeDocument/2006/relationships/slide" Target="slides/slide130.xml"/><Relationship Id="rId191" Type="http://schemas.openxmlformats.org/officeDocument/2006/relationships/slide" Target="slides/slide131.xml"/><Relationship Id="rId192" Type="http://schemas.openxmlformats.org/officeDocument/2006/relationships/slide" Target="slides/slide132.xml"/><Relationship Id="rId193" Type="http://schemas.openxmlformats.org/officeDocument/2006/relationships/slide" Target="slides/slide133.xml"/><Relationship Id="rId194" Type="http://schemas.openxmlformats.org/officeDocument/2006/relationships/slide" Target="slides/slide134.xml"/><Relationship Id="rId195" Type="http://schemas.openxmlformats.org/officeDocument/2006/relationships/slide" Target="slides/slide135.xml"/><Relationship Id="rId196" Type="http://schemas.openxmlformats.org/officeDocument/2006/relationships/slide" Target="slides/slide136.xml"/><Relationship Id="rId197" Type="http://schemas.openxmlformats.org/officeDocument/2006/relationships/slide" Target="slides/slide137.xml"/><Relationship Id="rId198" Type="http://schemas.openxmlformats.org/officeDocument/2006/relationships/slide" Target="slides/slide138.xml"/><Relationship Id="rId199" Type="http://schemas.openxmlformats.org/officeDocument/2006/relationships/slide" Target="slides/slide13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130" Type="http://schemas.openxmlformats.org/officeDocument/2006/relationships/slide" Target="slides/slide70.xml"/><Relationship Id="rId131" Type="http://schemas.openxmlformats.org/officeDocument/2006/relationships/slide" Target="slides/slide71.xml"/><Relationship Id="rId132" Type="http://schemas.openxmlformats.org/officeDocument/2006/relationships/slide" Target="slides/slide72.xml"/><Relationship Id="rId133" Type="http://schemas.openxmlformats.org/officeDocument/2006/relationships/slide" Target="slides/slide73.xml"/><Relationship Id="rId220" Type="http://schemas.openxmlformats.org/officeDocument/2006/relationships/slide" Target="slides/slide160.xml"/><Relationship Id="rId221" Type="http://schemas.openxmlformats.org/officeDocument/2006/relationships/slide" Target="slides/slide161.xml"/><Relationship Id="rId222" Type="http://schemas.openxmlformats.org/officeDocument/2006/relationships/slide" Target="slides/slide162.xml"/><Relationship Id="rId223" Type="http://schemas.openxmlformats.org/officeDocument/2006/relationships/slide" Target="slides/slide163.xml"/><Relationship Id="rId224" Type="http://schemas.openxmlformats.org/officeDocument/2006/relationships/slide" Target="slides/slide164.xml"/><Relationship Id="rId225" Type="http://schemas.openxmlformats.org/officeDocument/2006/relationships/slide" Target="slides/slide165.xml"/><Relationship Id="rId226" Type="http://schemas.openxmlformats.org/officeDocument/2006/relationships/slide" Target="slides/slide166.xml"/><Relationship Id="rId227" Type="http://schemas.openxmlformats.org/officeDocument/2006/relationships/slide" Target="slides/slide167.xml"/><Relationship Id="rId228" Type="http://schemas.openxmlformats.org/officeDocument/2006/relationships/slide" Target="slides/slide168.xml"/><Relationship Id="rId229" Type="http://schemas.openxmlformats.org/officeDocument/2006/relationships/slide" Target="slides/slide169.xml"/><Relationship Id="rId134" Type="http://schemas.openxmlformats.org/officeDocument/2006/relationships/slide" Target="slides/slide74.xml"/><Relationship Id="rId135" Type="http://schemas.openxmlformats.org/officeDocument/2006/relationships/slide" Target="slides/slide75.xml"/><Relationship Id="rId136" Type="http://schemas.openxmlformats.org/officeDocument/2006/relationships/slide" Target="slides/slide76.xml"/><Relationship Id="rId137" Type="http://schemas.openxmlformats.org/officeDocument/2006/relationships/slide" Target="slides/slide77.xml"/><Relationship Id="rId138" Type="http://schemas.openxmlformats.org/officeDocument/2006/relationships/slide" Target="slides/slide78.xml"/><Relationship Id="rId139" Type="http://schemas.openxmlformats.org/officeDocument/2006/relationships/slide" Target="slides/slide7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40" Type="http://schemas.openxmlformats.org/officeDocument/2006/relationships/slide" Target="slides/slide80.xml"/><Relationship Id="rId141" Type="http://schemas.openxmlformats.org/officeDocument/2006/relationships/slide" Target="slides/slide81.xml"/><Relationship Id="rId142" Type="http://schemas.openxmlformats.org/officeDocument/2006/relationships/slide" Target="slides/slide82.xml"/><Relationship Id="rId143" Type="http://schemas.openxmlformats.org/officeDocument/2006/relationships/slide" Target="slides/slide83.xml"/><Relationship Id="rId144" Type="http://schemas.openxmlformats.org/officeDocument/2006/relationships/slide" Target="slides/slide84.xml"/><Relationship Id="rId145" Type="http://schemas.openxmlformats.org/officeDocument/2006/relationships/slide" Target="slides/slide85.xml"/><Relationship Id="rId146" Type="http://schemas.openxmlformats.org/officeDocument/2006/relationships/slide" Target="slides/slide86.xml"/><Relationship Id="rId147" Type="http://schemas.openxmlformats.org/officeDocument/2006/relationships/slide" Target="slides/slide87.xml"/><Relationship Id="rId148" Type="http://schemas.openxmlformats.org/officeDocument/2006/relationships/slide" Target="slides/slide88.xml"/><Relationship Id="rId149" Type="http://schemas.openxmlformats.org/officeDocument/2006/relationships/slide" Target="slides/slide89.xml"/><Relationship Id="rId230" Type="http://schemas.openxmlformats.org/officeDocument/2006/relationships/slide" Target="slides/slide170.xml"/><Relationship Id="rId231" Type="http://schemas.openxmlformats.org/officeDocument/2006/relationships/slide" Target="slides/slide171.xml"/><Relationship Id="rId232" Type="http://schemas.openxmlformats.org/officeDocument/2006/relationships/slide" Target="slides/slide172.xml"/><Relationship Id="rId233" Type="http://schemas.openxmlformats.org/officeDocument/2006/relationships/slide" Target="slides/slide173.xml"/><Relationship Id="rId234" Type="http://schemas.openxmlformats.org/officeDocument/2006/relationships/slide" Target="slides/slide174.xml"/><Relationship Id="rId235" Type="http://schemas.openxmlformats.org/officeDocument/2006/relationships/slide" Target="slides/slide175.xml"/><Relationship Id="rId236" Type="http://schemas.openxmlformats.org/officeDocument/2006/relationships/slide" Target="slides/slide176.xml"/><Relationship Id="rId237" Type="http://schemas.openxmlformats.org/officeDocument/2006/relationships/slide" Target="slides/slide177.xml"/><Relationship Id="rId238" Type="http://schemas.openxmlformats.org/officeDocument/2006/relationships/slide" Target="slides/slide178.xml"/><Relationship Id="rId239" Type="http://schemas.openxmlformats.org/officeDocument/2006/relationships/slide" Target="slides/slide17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150" Type="http://schemas.openxmlformats.org/officeDocument/2006/relationships/slide" Target="slides/slide90.xml"/><Relationship Id="rId151" Type="http://schemas.openxmlformats.org/officeDocument/2006/relationships/slide" Target="slides/slide91.xml"/><Relationship Id="rId152" Type="http://schemas.openxmlformats.org/officeDocument/2006/relationships/slide" Target="slides/slide92.xml"/><Relationship Id="rId153" Type="http://schemas.openxmlformats.org/officeDocument/2006/relationships/slide" Target="slides/slide93.xml"/><Relationship Id="rId154" Type="http://schemas.openxmlformats.org/officeDocument/2006/relationships/slide" Target="slides/slide94.xml"/><Relationship Id="rId155" Type="http://schemas.openxmlformats.org/officeDocument/2006/relationships/slide" Target="slides/slide95.xml"/><Relationship Id="rId156" Type="http://schemas.openxmlformats.org/officeDocument/2006/relationships/slide" Target="slides/slide96.xml"/><Relationship Id="rId157" Type="http://schemas.openxmlformats.org/officeDocument/2006/relationships/slide" Target="slides/slide97.xml"/><Relationship Id="rId158" Type="http://schemas.openxmlformats.org/officeDocument/2006/relationships/slide" Target="slides/slide98.xml"/><Relationship Id="rId159" Type="http://schemas.openxmlformats.org/officeDocument/2006/relationships/slide" Target="slides/slide99.xml"/><Relationship Id="rId240" Type="http://schemas.openxmlformats.org/officeDocument/2006/relationships/slide" Target="slides/slide180.xml"/><Relationship Id="rId241" Type="http://schemas.openxmlformats.org/officeDocument/2006/relationships/slide" Target="slides/slide181.xml"/><Relationship Id="rId242" Type="http://schemas.openxmlformats.org/officeDocument/2006/relationships/slide" Target="slides/slide182.xml"/><Relationship Id="rId243" Type="http://schemas.openxmlformats.org/officeDocument/2006/relationships/slide" Target="slides/slide183.xml"/><Relationship Id="rId244" Type="http://schemas.openxmlformats.org/officeDocument/2006/relationships/slide" Target="slides/slide184.xml"/><Relationship Id="rId245" Type="http://schemas.openxmlformats.org/officeDocument/2006/relationships/slide" Target="slides/slide185.xml"/><Relationship Id="rId246" Type="http://schemas.openxmlformats.org/officeDocument/2006/relationships/slide" Target="slides/slide186.xml"/><Relationship Id="rId247" Type="http://schemas.openxmlformats.org/officeDocument/2006/relationships/slide" Target="slides/slide187.xml"/><Relationship Id="rId248" Type="http://schemas.openxmlformats.org/officeDocument/2006/relationships/slide" Target="slides/slide188.xml"/><Relationship Id="rId249" Type="http://schemas.openxmlformats.org/officeDocument/2006/relationships/slide" Target="slides/slide189.xml"/><Relationship Id="rId60" Type="http://schemas.openxmlformats.org/officeDocument/2006/relationships/slideMaster" Target="slideMasters/slideMaster60.xml"/><Relationship Id="rId61" Type="http://schemas.openxmlformats.org/officeDocument/2006/relationships/slide" Target="slides/slide1.xml"/><Relationship Id="rId62" Type="http://schemas.openxmlformats.org/officeDocument/2006/relationships/slide" Target="slides/slide2.xml"/><Relationship Id="rId63" Type="http://schemas.openxmlformats.org/officeDocument/2006/relationships/slide" Target="slides/slide3.xml"/><Relationship Id="rId64" Type="http://schemas.openxmlformats.org/officeDocument/2006/relationships/slide" Target="slides/slide4.xml"/><Relationship Id="rId65" Type="http://schemas.openxmlformats.org/officeDocument/2006/relationships/slide" Target="slides/slide5.xml"/><Relationship Id="rId66" Type="http://schemas.openxmlformats.org/officeDocument/2006/relationships/slide" Target="slides/slide6.xml"/><Relationship Id="rId67" Type="http://schemas.openxmlformats.org/officeDocument/2006/relationships/slide" Target="slides/slide7.xml"/><Relationship Id="rId68" Type="http://schemas.openxmlformats.org/officeDocument/2006/relationships/slide" Target="slides/slide8.xml"/><Relationship Id="rId69" Type="http://schemas.openxmlformats.org/officeDocument/2006/relationships/slide" Target="slides/slide9.xml"/><Relationship Id="rId160" Type="http://schemas.openxmlformats.org/officeDocument/2006/relationships/slide" Target="slides/slide100.xml"/><Relationship Id="rId161" Type="http://schemas.openxmlformats.org/officeDocument/2006/relationships/slide" Target="slides/slide101.xml"/><Relationship Id="rId162" Type="http://schemas.openxmlformats.org/officeDocument/2006/relationships/slide" Target="slides/slide102.xml"/><Relationship Id="rId163" Type="http://schemas.openxmlformats.org/officeDocument/2006/relationships/slide" Target="slides/slide103.xml"/><Relationship Id="rId164" Type="http://schemas.openxmlformats.org/officeDocument/2006/relationships/slide" Target="slides/slide104.xml"/><Relationship Id="rId165" Type="http://schemas.openxmlformats.org/officeDocument/2006/relationships/slide" Target="slides/slide105.xml"/><Relationship Id="rId166" Type="http://schemas.openxmlformats.org/officeDocument/2006/relationships/slide" Target="slides/slide106.xml"/><Relationship Id="rId167" Type="http://schemas.openxmlformats.org/officeDocument/2006/relationships/slide" Target="slides/slide107.xml"/><Relationship Id="rId168" Type="http://schemas.openxmlformats.org/officeDocument/2006/relationships/slide" Target="slides/slide108.xml"/><Relationship Id="rId169" Type="http://schemas.openxmlformats.org/officeDocument/2006/relationships/slide" Target="slides/slide109.xml"/><Relationship Id="rId250" Type="http://schemas.openxmlformats.org/officeDocument/2006/relationships/slide" Target="slides/slide190.xml"/><Relationship Id="rId251" Type="http://schemas.openxmlformats.org/officeDocument/2006/relationships/slide" Target="slides/slide191.xml"/><Relationship Id="rId252" Type="http://schemas.openxmlformats.org/officeDocument/2006/relationships/notesMaster" Target="notesMasters/notesMaster1.xml"/><Relationship Id="rId253" Type="http://schemas.openxmlformats.org/officeDocument/2006/relationships/handoutMaster" Target="handoutMasters/handoutMaster1.xml"/><Relationship Id="rId254" Type="http://schemas.openxmlformats.org/officeDocument/2006/relationships/printerSettings" Target="printerSettings/printerSettings1.bin"/><Relationship Id="rId255" Type="http://schemas.openxmlformats.org/officeDocument/2006/relationships/presProps" Target="presProps.xml"/><Relationship Id="rId256" Type="http://schemas.openxmlformats.org/officeDocument/2006/relationships/viewProps" Target="viewProps.xml"/><Relationship Id="rId257" Type="http://schemas.openxmlformats.org/officeDocument/2006/relationships/theme" Target="theme/theme1.xml"/><Relationship Id="rId258" Type="http://schemas.openxmlformats.org/officeDocument/2006/relationships/tableStyles" Target="tableStyles.xml"/><Relationship Id="rId100" Type="http://schemas.openxmlformats.org/officeDocument/2006/relationships/slide" Target="slides/slide40.xml"/><Relationship Id="rId101" Type="http://schemas.openxmlformats.org/officeDocument/2006/relationships/slide" Target="slides/slide41.xml"/><Relationship Id="rId102" Type="http://schemas.openxmlformats.org/officeDocument/2006/relationships/slide" Target="slides/slide42.xml"/><Relationship Id="rId103" Type="http://schemas.openxmlformats.org/officeDocument/2006/relationships/slide" Target="slides/slide43.xml"/><Relationship Id="rId104" Type="http://schemas.openxmlformats.org/officeDocument/2006/relationships/slide" Target="slides/slide44.xml"/><Relationship Id="rId105" Type="http://schemas.openxmlformats.org/officeDocument/2006/relationships/slide" Target="slides/slide4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vboxsvr\cfallin\ICAC\plots.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vboxsvr\cfallin\ICAC\plots.xlsx"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vboxsvr\cfallin\ICAC\plots.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vboxsvr\cfallin\Research\SAFARIvn\writeups\MemDVFS\camera-apr2011\spreadsheets\HstatePaper.xlsx"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file:///\\vboxsvr\cfallin\Research\SAFARIvn\writeups\MemDVFS\camera-apr2011\spreadsheets\HstatePaper.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file:///\\vboxsvr\cfallin\ICAC\plots.xlsx"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file:///\\vboxsvr\cfallin\ICAC\plots.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file:///\\vboxsvr\cfallin\Research\SAFARIvn\writeups\MemDVFS\conference-jun2011\plots.xlsx"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file:///\\vboxsvr\cfallin\ICAC\plots.xlsx" TargetMode="Externa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file:///\\vboxsvr\cfallin\ICAC\plo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oleObject" Target="file:///C:\yucai\ICCD2012\camera_ready\Figures_presentation.xlsx" TargetMode="External"/></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oleObject" Target="file:///C:\yucai\ICCD2012\camera_ready\Figures_presentation.xlsx" TargetMode="External"/></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oleObject" Target="file:///C:\yucai\ICCD2012\camera_ready\ECC_speedup_comparison_new.xlsx" TargetMode="External"/></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18.xml"/><Relationship Id="rId2" Type="http://schemas.openxmlformats.org/officeDocument/2006/relationships/oleObject" Target="Book3" TargetMode="External"/></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19.xml"/><Relationship Id="rId2" Type="http://schemas.openxmlformats.org/officeDocument/2006/relationships/oleObject" Target="file:///C:\yucai\SuperComputing2012\FlashResults_v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boxsrv\shared\samsung%20page%20copy\PageCopy_Power_v2.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vboxsvr\cfallin\icac\plots.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vboxsvr\cfallin\ICAC\hstate.0819.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vboxsvr\cfallin\ICAC\plots.xlsx"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vboxsvr\cfallin\ICAC\plo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Sheet1!$G$3</c:f>
              <c:strCache>
                <c:ptCount val="1"/>
                <c:pt idx="0">
                  <c:v>MASA</c:v>
                </c:pt>
              </c:strCache>
            </c:strRef>
          </c:tx>
          <c:spPr>
            <a:solidFill>
              <a:srgbClr val="0070C0"/>
            </a:solidFill>
          </c:spPr>
          <c:invertIfNegative val="0"/>
          <c:cat>
            <c:strRef>
              <c:f>Sheet1!$C$28:$C$36</c:f>
              <c:strCache>
                <c:ptCount val="9"/>
                <c:pt idx="0">
                  <c:v>hmmer</c:v>
                </c:pt>
                <c:pt idx="1">
                  <c:v>leslie3d</c:v>
                </c:pt>
                <c:pt idx="2">
                  <c:v>zeusmp</c:v>
                </c:pt>
                <c:pt idx="3">
                  <c:v>Gems.</c:v>
                </c:pt>
                <c:pt idx="4">
                  <c:v>sphinx3</c:v>
                </c:pt>
                <c:pt idx="5">
                  <c:v>scale</c:v>
                </c:pt>
                <c:pt idx="6">
                  <c:v>add</c:v>
                </c:pt>
                <c:pt idx="7">
                  <c:v>triad</c:v>
                </c:pt>
                <c:pt idx="8">
                  <c:v>gmean</c:v>
                </c:pt>
              </c:strCache>
            </c:strRef>
          </c:cat>
          <c:val>
            <c:numRef>
              <c:f>Sheet1!$G$28:$G$36</c:f>
              <c:numCache>
                <c:formatCode>General</c:formatCode>
                <c:ptCount val="9"/>
                <c:pt idx="0">
                  <c:v>0.39452388870413</c:v>
                </c:pt>
                <c:pt idx="1">
                  <c:v>0.42219755826859</c:v>
                </c:pt>
                <c:pt idx="2">
                  <c:v>0.43858010275572</c:v>
                </c:pt>
                <c:pt idx="3">
                  <c:v>0.45059717698154</c:v>
                </c:pt>
                <c:pt idx="4">
                  <c:v>0.4860157016683</c:v>
                </c:pt>
                <c:pt idx="5">
                  <c:v>0.48760991207034</c:v>
                </c:pt>
                <c:pt idx="6">
                  <c:v>0.57109144542772</c:v>
                </c:pt>
                <c:pt idx="7">
                  <c:v>0.57408312958435</c:v>
                </c:pt>
                <c:pt idx="8">
                  <c:v>0.167223660710404</c:v>
                </c:pt>
              </c:numCache>
            </c:numRef>
          </c:val>
        </c:ser>
        <c:ser>
          <c:idx val="1"/>
          <c:order val="1"/>
          <c:tx>
            <c:strRef>
              <c:f>Sheet1!$H$3</c:f>
              <c:strCache>
                <c:ptCount val="1"/>
                <c:pt idx="0">
                  <c:v>"Ideal"</c:v>
                </c:pt>
              </c:strCache>
            </c:strRef>
          </c:tx>
          <c:spPr>
            <a:solidFill>
              <a:srgbClr val="FF0000"/>
            </a:solidFill>
          </c:spPr>
          <c:invertIfNegative val="0"/>
          <c:cat>
            <c:strRef>
              <c:f>Sheet1!$C$28:$C$36</c:f>
              <c:strCache>
                <c:ptCount val="9"/>
                <c:pt idx="0">
                  <c:v>hmmer</c:v>
                </c:pt>
                <c:pt idx="1">
                  <c:v>leslie3d</c:v>
                </c:pt>
                <c:pt idx="2">
                  <c:v>zeusmp</c:v>
                </c:pt>
                <c:pt idx="3">
                  <c:v>Gems.</c:v>
                </c:pt>
                <c:pt idx="4">
                  <c:v>sphinx3</c:v>
                </c:pt>
                <c:pt idx="5">
                  <c:v>scale</c:v>
                </c:pt>
                <c:pt idx="6">
                  <c:v>add</c:v>
                </c:pt>
                <c:pt idx="7">
                  <c:v>triad</c:v>
                </c:pt>
                <c:pt idx="8">
                  <c:v>gmean</c:v>
                </c:pt>
              </c:strCache>
            </c:strRef>
          </c:cat>
          <c:val>
            <c:numRef>
              <c:f>Sheet1!$H$28:$H$36</c:f>
              <c:numCache>
                <c:formatCode>General</c:formatCode>
                <c:ptCount val="9"/>
                <c:pt idx="0">
                  <c:v>0.49318257399401</c:v>
                </c:pt>
                <c:pt idx="1">
                  <c:v>0.52652608213096</c:v>
                </c:pt>
                <c:pt idx="2">
                  <c:v>0.45959831854273</c:v>
                </c:pt>
                <c:pt idx="3">
                  <c:v>0.53601158161418</c:v>
                </c:pt>
                <c:pt idx="4">
                  <c:v>0.51938174681059</c:v>
                </c:pt>
                <c:pt idx="5">
                  <c:v>0.56314948041566</c:v>
                </c:pt>
                <c:pt idx="6">
                  <c:v>0.79115044247787</c:v>
                </c:pt>
                <c:pt idx="7">
                  <c:v>0.77408312958435</c:v>
                </c:pt>
                <c:pt idx="8">
                  <c:v>0.196012798372919</c:v>
                </c:pt>
              </c:numCache>
            </c:numRef>
          </c:val>
        </c:ser>
        <c:dLbls>
          <c:showLegendKey val="0"/>
          <c:showVal val="0"/>
          <c:showCatName val="0"/>
          <c:showSerName val="0"/>
          <c:showPercent val="0"/>
          <c:showBubbleSize val="0"/>
        </c:dLbls>
        <c:gapWidth val="100"/>
        <c:axId val="1866525272"/>
        <c:axId val="1974623528"/>
      </c:barChart>
      <c:catAx>
        <c:axId val="1866525272"/>
        <c:scaling>
          <c:orientation val="minMax"/>
        </c:scaling>
        <c:delete val="0"/>
        <c:axPos val="b"/>
        <c:numFmt formatCode="General" sourceLinked="1"/>
        <c:majorTickMark val="none"/>
        <c:minorTickMark val="none"/>
        <c:tickLblPos val="nextTo"/>
        <c:txPr>
          <a:bodyPr rot="-4200000" vert="horz"/>
          <a:lstStyle/>
          <a:p>
            <a:pPr>
              <a:defRPr sz="2400"/>
            </a:pPr>
            <a:endParaRPr lang="en-US"/>
          </a:p>
        </c:txPr>
        <c:crossAx val="1974623528"/>
        <c:crosses val="autoZero"/>
        <c:auto val="1"/>
        <c:lblAlgn val="ctr"/>
        <c:lblOffset val="0"/>
        <c:noMultiLvlLbl val="0"/>
      </c:catAx>
      <c:valAx>
        <c:axId val="1974623528"/>
        <c:scaling>
          <c:orientation val="minMax"/>
          <c:max val="0.8"/>
          <c:min val="0.0"/>
        </c:scaling>
        <c:delete val="0"/>
        <c:axPos val="l"/>
        <c:majorGridlines/>
        <c:title>
          <c:tx>
            <c:rich>
              <a:bodyPr rot="-5400000" vert="horz"/>
              <a:lstStyle/>
              <a:p>
                <a:pPr>
                  <a:defRPr sz="2800"/>
                </a:pPr>
                <a:r>
                  <a:rPr lang="en-US" sz="2800"/>
                  <a:t>IPC Improvement</a:t>
                </a:r>
              </a:p>
            </c:rich>
          </c:tx>
          <c:layout/>
          <c:overlay val="0"/>
        </c:title>
        <c:numFmt formatCode="0%" sourceLinked="0"/>
        <c:majorTickMark val="out"/>
        <c:minorTickMark val="none"/>
        <c:tickLblPos val="nextTo"/>
        <c:txPr>
          <a:bodyPr/>
          <a:lstStyle/>
          <a:p>
            <a:pPr>
              <a:defRPr sz="2400"/>
            </a:pPr>
            <a:endParaRPr lang="en-US"/>
          </a:p>
        </c:txPr>
        <c:crossAx val="1866525272"/>
        <c:crosses val="autoZero"/>
        <c:crossBetween val="between"/>
        <c:majorUnit val="0.1"/>
        <c:minorUnit val="0.05"/>
      </c:valAx>
    </c:plotArea>
    <c:legend>
      <c:legendPos val="t"/>
      <c:layout/>
      <c:overlay val="1"/>
      <c:txPr>
        <a:bodyPr/>
        <a:lstStyle/>
        <a:p>
          <a:pPr>
            <a:defRPr sz="4000" b="1"/>
          </a:pPr>
          <a:endParaRPr lang="en-US"/>
        </a:p>
      </c:txPr>
    </c:legend>
    <c:plotVisOnly val="1"/>
    <c:dispBlanksAs val="gap"/>
    <c:showDLblsOverMax val="0"/>
  </c:chart>
  <c:spPr>
    <a:ln w="0">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Memory Bandwidth for SPEC CPU2006</a:t>
            </a:r>
          </a:p>
        </c:rich>
      </c:tx>
      <c:layout/>
      <c:overlay val="0"/>
    </c:title>
    <c:autoTitleDeleted val="0"/>
    <c:plotArea>
      <c:layout/>
      <c:barChart>
        <c:barDir val="col"/>
        <c:grouping val="clustered"/>
        <c:varyColors val="0"/>
        <c:ser>
          <c:idx val="0"/>
          <c:order val="0"/>
          <c:tx>
            <c:v>Per-Channel Bandwidth</c:v>
          </c:tx>
          <c:invertIfNegative val="0"/>
          <c:cat>
            <c:strRef>
              <c:f>bw!$A$1:$A$23</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bw!$B$1:$B$23</c:f>
              <c:numCache>
                <c:formatCode>General</c:formatCode>
                <c:ptCount val="23"/>
                <c:pt idx="0">
                  <c:v>6.637907046666624</c:v>
                </c:pt>
                <c:pt idx="1">
                  <c:v>5.811353938333332</c:v>
                </c:pt>
                <c:pt idx="2">
                  <c:v>5.724130659999934</c:v>
                </c:pt>
                <c:pt idx="3">
                  <c:v>5.546507913333337</c:v>
                </c:pt>
                <c:pt idx="4">
                  <c:v>5.221419963333331</c:v>
                </c:pt>
                <c:pt idx="5">
                  <c:v>4.84549175833333</c:v>
                </c:pt>
                <c:pt idx="6">
                  <c:v>4.132905468333329</c:v>
                </c:pt>
                <c:pt idx="7">
                  <c:v>2.844678053333327</c:v>
                </c:pt>
                <c:pt idx="8">
                  <c:v>2.777398048333334</c:v>
                </c:pt>
                <c:pt idx="9">
                  <c:v>1.886369495</c:v>
                </c:pt>
                <c:pt idx="10">
                  <c:v>1.168853330666662</c:v>
                </c:pt>
                <c:pt idx="11">
                  <c:v>1.133251031333331</c:v>
                </c:pt>
                <c:pt idx="12">
                  <c:v>0.763447743999999</c:v>
                </c:pt>
                <c:pt idx="13">
                  <c:v>0.332581189833333</c:v>
                </c:pt>
                <c:pt idx="14">
                  <c:v>0.280747740666666</c:v>
                </c:pt>
                <c:pt idx="15">
                  <c:v>0.657565492</c:v>
                </c:pt>
                <c:pt idx="16">
                  <c:v>0.323485837333333</c:v>
                </c:pt>
                <c:pt idx="17">
                  <c:v>0.196841596999999</c:v>
                </c:pt>
                <c:pt idx="18">
                  <c:v>0.0613565090166666</c:v>
                </c:pt>
                <c:pt idx="19">
                  <c:v>0.263298903666666</c:v>
                </c:pt>
                <c:pt idx="20">
                  <c:v>0.0149986752633333</c:v>
                </c:pt>
                <c:pt idx="21">
                  <c:v>0.00751737510333333</c:v>
                </c:pt>
                <c:pt idx="22">
                  <c:v>0.364803991166666</c:v>
                </c:pt>
              </c:numCache>
            </c:numRef>
          </c:val>
        </c:ser>
        <c:dLbls>
          <c:showLegendKey val="0"/>
          <c:showVal val="0"/>
          <c:showCatName val="0"/>
          <c:showSerName val="0"/>
          <c:showPercent val="0"/>
          <c:showBubbleSize val="0"/>
        </c:dLbls>
        <c:gapWidth val="150"/>
        <c:axId val="1978319016"/>
        <c:axId val="1516271800"/>
      </c:barChart>
      <c:catAx>
        <c:axId val="1978319016"/>
        <c:scaling>
          <c:orientation val="minMax"/>
        </c:scaling>
        <c:delete val="0"/>
        <c:axPos val="b"/>
        <c:majorTickMark val="out"/>
        <c:minorTickMark val="none"/>
        <c:tickLblPos val="nextTo"/>
        <c:txPr>
          <a:bodyPr/>
          <a:lstStyle/>
          <a:p>
            <a:pPr>
              <a:defRPr sz="2000"/>
            </a:pPr>
            <a:endParaRPr lang="en-US"/>
          </a:p>
        </c:txPr>
        <c:crossAx val="1516271800"/>
        <c:crosses val="autoZero"/>
        <c:auto val="1"/>
        <c:lblAlgn val="ctr"/>
        <c:lblOffset val="100"/>
        <c:noMultiLvlLbl val="0"/>
      </c:catAx>
      <c:valAx>
        <c:axId val="1516271800"/>
        <c:scaling>
          <c:orientation val="minMax"/>
        </c:scaling>
        <c:delete val="0"/>
        <c:axPos val="l"/>
        <c:majorGridlines/>
        <c:title>
          <c:tx>
            <c:rich>
              <a:bodyPr rot="-5400000" vert="horz"/>
              <a:lstStyle/>
              <a:p>
                <a:pPr>
                  <a:defRPr sz="2400"/>
                </a:pPr>
                <a:r>
                  <a:rPr lang="en-US" sz="2400"/>
                  <a:t>Bandwidth/channel (GB/s)</a:t>
                </a:r>
              </a:p>
            </c:rich>
          </c:tx>
          <c:layout/>
          <c:overlay val="0"/>
        </c:title>
        <c:numFmt formatCode="General" sourceLinked="1"/>
        <c:majorTickMark val="out"/>
        <c:minorTickMark val="none"/>
        <c:tickLblPos val="nextTo"/>
        <c:txPr>
          <a:bodyPr/>
          <a:lstStyle/>
          <a:p>
            <a:pPr>
              <a:defRPr sz="2400"/>
            </a:pPr>
            <a:endParaRPr lang="en-US"/>
          </a:p>
        </c:txPr>
        <c:crossAx val="1978319016"/>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Performance Loss,</a:t>
            </a:r>
            <a:r>
              <a:rPr lang="en-US" baseline="0"/>
              <a:t> Static Frequency Scaling</a:t>
            </a:r>
            <a:endParaRPr lang="en-US"/>
          </a:p>
        </c:rich>
      </c:tx>
      <c:layout/>
      <c:overlay val="0"/>
    </c:title>
    <c:autoTitleDeleted val="0"/>
    <c:plotArea>
      <c:layout>
        <c:manualLayout>
          <c:layoutTarget val="inner"/>
          <c:xMode val="edge"/>
          <c:yMode val="edge"/>
          <c:x val="0.143493471083105"/>
          <c:y val="0.144763119052132"/>
          <c:w val="0.811818377071798"/>
          <c:h val="0.562788240091433"/>
        </c:manualLayout>
      </c:layout>
      <c:barChart>
        <c:barDir val="col"/>
        <c:grouping val="clustered"/>
        <c:varyColors val="0"/>
        <c:ser>
          <c:idx val="0"/>
          <c:order val="0"/>
          <c:tx>
            <c:strRef>
              <c:f>Sheet3!$B$1</c:f>
              <c:strCache>
                <c:ptCount val="1"/>
                <c:pt idx="0">
                  <c:v>1333-&gt;800</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Sheet3!$B$2:$B$24</c:f>
              <c:numCache>
                <c:formatCode>General</c:formatCode>
                <c:ptCount val="23"/>
                <c:pt idx="0">
                  <c:v>67.62680091999938</c:v>
                </c:pt>
                <c:pt idx="1">
                  <c:v>44.41965237</c:v>
                </c:pt>
                <c:pt idx="2">
                  <c:v>43.63567852000001</c:v>
                </c:pt>
                <c:pt idx="3">
                  <c:v>38.56769292000001</c:v>
                </c:pt>
                <c:pt idx="4">
                  <c:v>33.40972926</c:v>
                </c:pt>
                <c:pt idx="5">
                  <c:v>29.75274361999992</c:v>
                </c:pt>
                <c:pt idx="6">
                  <c:v>20.57842855999996</c:v>
                </c:pt>
                <c:pt idx="7">
                  <c:v>11.05759877</c:v>
                </c:pt>
                <c:pt idx="8">
                  <c:v>7.657105835999941</c:v>
                </c:pt>
                <c:pt idx="9">
                  <c:v>5.657053379999953</c:v>
                </c:pt>
                <c:pt idx="10">
                  <c:v>4.961014705</c:v>
                </c:pt>
                <c:pt idx="11">
                  <c:v>2.077059092</c:v>
                </c:pt>
                <c:pt idx="12">
                  <c:v>1.30641024</c:v>
                </c:pt>
                <c:pt idx="13">
                  <c:v>0.931839534</c:v>
                </c:pt>
                <c:pt idx="14">
                  <c:v>0.843342204</c:v>
                </c:pt>
                <c:pt idx="15">
                  <c:v>0.601138585</c:v>
                </c:pt>
                <c:pt idx="16">
                  <c:v>0.496157456</c:v>
                </c:pt>
                <c:pt idx="17">
                  <c:v>0.294636749</c:v>
                </c:pt>
                <c:pt idx="18">
                  <c:v>0.045152567</c:v>
                </c:pt>
                <c:pt idx="19">
                  <c:v>-0.058280537</c:v>
                </c:pt>
                <c:pt idx="20">
                  <c:v>-0.113971787</c:v>
                </c:pt>
                <c:pt idx="21">
                  <c:v>-0.21603725</c:v>
                </c:pt>
                <c:pt idx="22">
                  <c:v>-0.236756239</c:v>
                </c:pt>
              </c:numCache>
            </c:numRef>
          </c:val>
        </c:ser>
        <c:ser>
          <c:idx val="1"/>
          <c:order val="1"/>
          <c:tx>
            <c:strRef>
              <c:f>Sheet3!$C$1</c:f>
              <c:strCache>
                <c:ptCount val="1"/>
                <c:pt idx="0">
                  <c:v>1333-&gt;1066</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Sheet3!$C$2:$C$24</c:f>
              <c:numCache>
                <c:formatCode>General</c:formatCode>
                <c:ptCount val="23"/>
                <c:pt idx="0">
                  <c:v>28.44779211999996</c:v>
                </c:pt>
                <c:pt idx="1">
                  <c:v>14.92485286</c:v>
                </c:pt>
                <c:pt idx="2">
                  <c:v>13.07619992</c:v>
                </c:pt>
                <c:pt idx="3">
                  <c:v>12.67435729</c:v>
                </c:pt>
                <c:pt idx="4">
                  <c:v>10.72687085</c:v>
                </c:pt>
                <c:pt idx="5">
                  <c:v>7.436199966</c:v>
                </c:pt>
                <c:pt idx="6">
                  <c:v>4.912205805</c:v>
                </c:pt>
                <c:pt idx="7">
                  <c:v>4.080509860999975</c:v>
                </c:pt>
                <c:pt idx="8">
                  <c:v>2.175028093999998</c:v>
                </c:pt>
                <c:pt idx="9">
                  <c:v>1.658985178000001</c:v>
                </c:pt>
                <c:pt idx="10">
                  <c:v>1.540468178</c:v>
                </c:pt>
                <c:pt idx="11">
                  <c:v>0.576755794</c:v>
                </c:pt>
                <c:pt idx="12">
                  <c:v>0.951083295</c:v>
                </c:pt>
                <c:pt idx="13">
                  <c:v>0.375139223</c:v>
                </c:pt>
                <c:pt idx="14">
                  <c:v>0.774506491</c:v>
                </c:pt>
                <c:pt idx="15">
                  <c:v>0.229855747</c:v>
                </c:pt>
                <c:pt idx="16">
                  <c:v>0.168433952</c:v>
                </c:pt>
                <c:pt idx="17">
                  <c:v>0.558615785</c:v>
                </c:pt>
                <c:pt idx="18">
                  <c:v>-0.000404231</c:v>
                </c:pt>
                <c:pt idx="19">
                  <c:v>0.037662423</c:v>
                </c:pt>
                <c:pt idx="20">
                  <c:v>-0.010955681</c:v>
                </c:pt>
                <c:pt idx="21">
                  <c:v>-0.101069578</c:v>
                </c:pt>
                <c:pt idx="22">
                  <c:v>-0.097227227</c:v>
                </c:pt>
              </c:numCache>
            </c:numRef>
          </c:val>
        </c:ser>
        <c:dLbls>
          <c:showLegendKey val="0"/>
          <c:showVal val="0"/>
          <c:showCatName val="0"/>
          <c:showSerName val="0"/>
          <c:showPercent val="0"/>
          <c:showBubbleSize val="0"/>
        </c:dLbls>
        <c:gapWidth val="150"/>
        <c:axId val="2003404744"/>
        <c:axId val="2003407752"/>
      </c:barChart>
      <c:catAx>
        <c:axId val="2003404744"/>
        <c:scaling>
          <c:orientation val="minMax"/>
        </c:scaling>
        <c:delete val="0"/>
        <c:axPos val="b"/>
        <c:majorTickMark val="out"/>
        <c:minorTickMark val="none"/>
        <c:tickLblPos val="nextTo"/>
        <c:txPr>
          <a:bodyPr rot="-5400000" vert="horz"/>
          <a:lstStyle/>
          <a:p>
            <a:pPr>
              <a:defRPr sz="1400"/>
            </a:pPr>
            <a:endParaRPr lang="en-US"/>
          </a:p>
        </c:txPr>
        <c:crossAx val="2003407752"/>
        <c:crosses val="autoZero"/>
        <c:auto val="1"/>
        <c:lblAlgn val="ctr"/>
        <c:lblOffset val="100"/>
        <c:noMultiLvlLbl val="0"/>
      </c:catAx>
      <c:valAx>
        <c:axId val="2003407752"/>
        <c:scaling>
          <c:orientation val="minMax"/>
          <c:max val="80.0"/>
          <c:min val="0.0"/>
        </c:scaling>
        <c:delete val="0"/>
        <c:axPos val="l"/>
        <c:majorGridlines/>
        <c:title>
          <c:tx>
            <c:rich>
              <a:bodyPr rot="-5400000" vert="horz"/>
              <a:lstStyle/>
              <a:p>
                <a:pPr>
                  <a:defRPr sz="2000"/>
                </a:pPr>
                <a:r>
                  <a:rPr lang="en-US" sz="2000" dirty="0" smtClean="0"/>
                  <a:t>Performance</a:t>
                </a:r>
                <a:r>
                  <a:rPr lang="en-US" sz="2000" baseline="0" dirty="0" smtClean="0"/>
                  <a:t> </a:t>
                </a:r>
                <a:r>
                  <a:rPr lang="en-US" sz="2000" dirty="0" smtClean="0"/>
                  <a:t>Drop </a:t>
                </a:r>
                <a:r>
                  <a:rPr lang="en-US" sz="2000" dirty="0"/>
                  <a:t>(%)</a:t>
                </a:r>
              </a:p>
            </c:rich>
          </c:tx>
          <c:layout/>
          <c:overlay val="0"/>
        </c:title>
        <c:numFmt formatCode="General" sourceLinked="1"/>
        <c:majorTickMark val="out"/>
        <c:minorTickMark val="none"/>
        <c:tickLblPos val="nextTo"/>
        <c:txPr>
          <a:bodyPr/>
          <a:lstStyle/>
          <a:p>
            <a:pPr>
              <a:defRPr sz="2400"/>
            </a:pPr>
            <a:endParaRPr lang="en-US"/>
          </a:p>
        </c:txPr>
        <c:crossAx val="2003404744"/>
        <c:crosses val="autoZero"/>
        <c:crossBetween val="between"/>
        <c:majorUnit val="10.0"/>
        <c:minorUnit val="2.0"/>
      </c:valAx>
    </c:plotArea>
    <c:legend>
      <c:legendPos val="r"/>
      <c:layout>
        <c:manualLayout>
          <c:xMode val="edge"/>
          <c:yMode val="edge"/>
          <c:x val="0.520954929177542"/>
          <c:y val="0.318382926423037"/>
          <c:w val="0.298476088547184"/>
          <c:h val="0.26210927135202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Performance Loss,</a:t>
            </a:r>
            <a:r>
              <a:rPr lang="en-US" baseline="0"/>
              <a:t> Static Frequency Scaling</a:t>
            </a:r>
            <a:endParaRPr lang="en-US"/>
          </a:p>
        </c:rich>
      </c:tx>
      <c:layout/>
      <c:overlay val="0"/>
    </c:title>
    <c:autoTitleDeleted val="0"/>
    <c:plotArea>
      <c:layout>
        <c:manualLayout>
          <c:layoutTarget val="inner"/>
          <c:xMode val="edge"/>
          <c:yMode val="edge"/>
          <c:x val="0.144768311728024"/>
          <c:y val="0.144763119052132"/>
          <c:w val="0.806270526863754"/>
          <c:h val="0.562788240091433"/>
        </c:manualLayout>
      </c:layout>
      <c:barChart>
        <c:barDir val="col"/>
        <c:grouping val="clustered"/>
        <c:varyColors val="0"/>
        <c:ser>
          <c:idx val="0"/>
          <c:order val="0"/>
          <c:tx>
            <c:strRef>
              <c:f>Sheet3!$B$1</c:f>
              <c:strCache>
                <c:ptCount val="1"/>
                <c:pt idx="0">
                  <c:v>1333-&gt;800</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Sheet3!$B$2:$B$24</c:f>
              <c:numCache>
                <c:formatCode>General</c:formatCode>
                <c:ptCount val="23"/>
                <c:pt idx="0">
                  <c:v>67.62680091999938</c:v>
                </c:pt>
                <c:pt idx="1">
                  <c:v>44.41965237</c:v>
                </c:pt>
                <c:pt idx="2">
                  <c:v>43.63567852000001</c:v>
                </c:pt>
                <c:pt idx="3">
                  <c:v>38.56769292000001</c:v>
                </c:pt>
                <c:pt idx="4">
                  <c:v>33.40972926</c:v>
                </c:pt>
                <c:pt idx="5">
                  <c:v>29.75274361999992</c:v>
                </c:pt>
                <c:pt idx="6">
                  <c:v>20.57842855999996</c:v>
                </c:pt>
                <c:pt idx="7">
                  <c:v>11.05759877</c:v>
                </c:pt>
                <c:pt idx="8">
                  <c:v>7.657105835999941</c:v>
                </c:pt>
                <c:pt idx="9">
                  <c:v>5.657053379999953</c:v>
                </c:pt>
                <c:pt idx="10">
                  <c:v>4.961014705</c:v>
                </c:pt>
                <c:pt idx="11">
                  <c:v>2.077059092</c:v>
                </c:pt>
                <c:pt idx="12">
                  <c:v>1.30641024</c:v>
                </c:pt>
                <c:pt idx="13">
                  <c:v>0.931839534</c:v>
                </c:pt>
                <c:pt idx="14">
                  <c:v>0.843342204</c:v>
                </c:pt>
                <c:pt idx="15">
                  <c:v>0.601138585</c:v>
                </c:pt>
                <c:pt idx="16">
                  <c:v>0.496157456</c:v>
                </c:pt>
                <c:pt idx="17">
                  <c:v>0.294636749</c:v>
                </c:pt>
                <c:pt idx="18">
                  <c:v>0.045152567</c:v>
                </c:pt>
                <c:pt idx="19">
                  <c:v>-0.058280537</c:v>
                </c:pt>
                <c:pt idx="20">
                  <c:v>-0.113971787</c:v>
                </c:pt>
                <c:pt idx="21">
                  <c:v>-0.21603725</c:v>
                </c:pt>
                <c:pt idx="22">
                  <c:v>-0.236756239</c:v>
                </c:pt>
              </c:numCache>
            </c:numRef>
          </c:val>
        </c:ser>
        <c:ser>
          <c:idx val="1"/>
          <c:order val="1"/>
          <c:tx>
            <c:strRef>
              <c:f>Sheet3!$C$1</c:f>
              <c:strCache>
                <c:ptCount val="1"/>
                <c:pt idx="0">
                  <c:v>1333-&gt;1066</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Sheet3!$C$2:$C$24</c:f>
              <c:numCache>
                <c:formatCode>General</c:formatCode>
                <c:ptCount val="23"/>
                <c:pt idx="0">
                  <c:v>28.44779211999996</c:v>
                </c:pt>
                <c:pt idx="1">
                  <c:v>14.92485286</c:v>
                </c:pt>
                <c:pt idx="2">
                  <c:v>13.07619992</c:v>
                </c:pt>
                <c:pt idx="3">
                  <c:v>12.67435729</c:v>
                </c:pt>
                <c:pt idx="4">
                  <c:v>10.72687085</c:v>
                </c:pt>
                <c:pt idx="5">
                  <c:v>7.436199966</c:v>
                </c:pt>
                <c:pt idx="6">
                  <c:v>4.912205805</c:v>
                </c:pt>
                <c:pt idx="7">
                  <c:v>4.080509860999975</c:v>
                </c:pt>
                <c:pt idx="8">
                  <c:v>2.175028093999998</c:v>
                </c:pt>
                <c:pt idx="9">
                  <c:v>1.658985178000001</c:v>
                </c:pt>
                <c:pt idx="10">
                  <c:v>1.540468178</c:v>
                </c:pt>
                <c:pt idx="11">
                  <c:v>0.576755794</c:v>
                </c:pt>
                <c:pt idx="12">
                  <c:v>0.951083295</c:v>
                </c:pt>
                <c:pt idx="13">
                  <c:v>0.375139223</c:v>
                </c:pt>
                <c:pt idx="14">
                  <c:v>0.774506491</c:v>
                </c:pt>
                <c:pt idx="15">
                  <c:v>0.229855747</c:v>
                </c:pt>
                <c:pt idx="16">
                  <c:v>0.168433952</c:v>
                </c:pt>
                <c:pt idx="17">
                  <c:v>0.558615785</c:v>
                </c:pt>
                <c:pt idx="18">
                  <c:v>-0.000404231</c:v>
                </c:pt>
                <c:pt idx="19">
                  <c:v>0.037662423</c:v>
                </c:pt>
                <c:pt idx="20">
                  <c:v>-0.010955681</c:v>
                </c:pt>
                <c:pt idx="21">
                  <c:v>-0.101069578</c:v>
                </c:pt>
                <c:pt idx="22">
                  <c:v>-0.097227227</c:v>
                </c:pt>
              </c:numCache>
            </c:numRef>
          </c:val>
        </c:ser>
        <c:dLbls>
          <c:showLegendKey val="0"/>
          <c:showVal val="0"/>
          <c:showCatName val="0"/>
          <c:showSerName val="0"/>
          <c:showPercent val="0"/>
          <c:showBubbleSize val="0"/>
        </c:dLbls>
        <c:gapWidth val="150"/>
        <c:axId val="2101849672"/>
        <c:axId val="2022502328"/>
      </c:barChart>
      <c:catAx>
        <c:axId val="2101849672"/>
        <c:scaling>
          <c:orientation val="minMax"/>
        </c:scaling>
        <c:delete val="0"/>
        <c:axPos val="b"/>
        <c:majorTickMark val="out"/>
        <c:minorTickMark val="none"/>
        <c:tickLblPos val="nextTo"/>
        <c:txPr>
          <a:bodyPr rot="-5400000" vert="horz"/>
          <a:lstStyle/>
          <a:p>
            <a:pPr>
              <a:defRPr sz="1400"/>
            </a:pPr>
            <a:endParaRPr lang="en-US"/>
          </a:p>
        </c:txPr>
        <c:crossAx val="2022502328"/>
        <c:crosses val="autoZero"/>
        <c:auto val="1"/>
        <c:lblAlgn val="ctr"/>
        <c:lblOffset val="100"/>
        <c:noMultiLvlLbl val="0"/>
      </c:catAx>
      <c:valAx>
        <c:axId val="2022502328"/>
        <c:scaling>
          <c:orientation val="minMax"/>
          <c:max val="8.0"/>
          <c:min val="0.0"/>
        </c:scaling>
        <c:delete val="0"/>
        <c:axPos val="l"/>
        <c:majorGridlines/>
        <c:title>
          <c:tx>
            <c:rich>
              <a:bodyPr rot="-5400000" vert="horz"/>
              <a:lstStyle/>
              <a:p>
                <a:pPr>
                  <a:defRPr sz="1400"/>
                </a:pPr>
                <a:r>
                  <a:rPr lang="en-US" sz="2000" dirty="0" smtClean="0"/>
                  <a:t>Performance</a:t>
                </a:r>
                <a:r>
                  <a:rPr lang="en-US" sz="2000" baseline="0" dirty="0" smtClean="0"/>
                  <a:t> </a:t>
                </a:r>
                <a:r>
                  <a:rPr lang="en-US" sz="2000" dirty="0" smtClean="0"/>
                  <a:t> </a:t>
                </a:r>
                <a:r>
                  <a:rPr lang="en-US" sz="2000" dirty="0"/>
                  <a:t>Drop (%)</a:t>
                </a:r>
              </a:p>
            </c:rich>
          </c:tx>
          <c:layout/>
          <c:overlay val="0"/>
        </c:title>
        <c:numFmt formatCode="General" sourceLinked="1"/>
        <c:majorTickMark val="out"/>
        <c:minorTickMark val="none"/>
        <c:tickLblPos val="nextTo"/>
        <c:txPr>
          <a:bodyPr/>
          <a:lstStyle/>
          <a:p>
            <a:pPr>
              <a:defRPr sz="2400"/>
            </a:pPr>
            <a:endParaRPr lang="en-US"/>
          </a:p>
        </c:txPr>
        <c:crossAx val="2101849672"/>
        <c:crosses val="autoZero"/>
        <c:crossBetween val="between"/>
        <c:majorUnit val="2.0"/>
        <c:minorUnit val="2.0"/>
      </c:valAx>
    </c:plotArea>
    <c:legend>
      <c:legendPos val="r"/>
      <c:layout>
        <c:manualLayout>
          <c:xMode val="edge"/>
          <c:yMode val="edge"/>
          <c:x val="0.54314633000972"/>
          <c:y val="0.332970818472636"/>
          <c:w val="0.307722505560591"/>
          <c:h val="0.180417075874268"/>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Memory Latency as a Function of Bandwidth and </a:t>
            </a:r>
            <a:r>
              <a:rPr lang="en-US" sz="1800" dirty="0" err="1" smtClean="0"/>
              <a:t>Mem</a:t>
            </a:r>
            <a:r>
              <a:rPr lang="en-US" sz="1800" dirty="0" smtClean="0"/>
              <a:t> Frequency</a:t>
            </a:r>
            <a:endParaRPr lang="en-US" sz="1800" dirty="0"/>
          </a:p>
        </c:rich>
      </c:tx>
      <c:layout>
        <c:manualLayout>
          <c:xMode val="edge"/>
          <c:yMode val="edge"/>
          <c:x val="0.113190703135792"/>
          <c:y val="0.0225988700564972"/>
        </c:manualLayout>
      </c:layout>
      <c:overlay val="0"/>
    </c:title>
    <c:autoTitleDeleted val="0"/>
    <c:plotArea>
      <c:layout>
        <c:manualLayout>
          <c:layoutTarget val="inner"/>
          <c:xMode val="edge"/>
          <c:yMode val="edge"/>
          <c:x val="0.159219403130164"/>
          <c:y val="0.223786758798007"/>
          <c:w val="0.786262880334402"/>
          <c:h val="0.470178638384488"/>
        </c:manualLayout>
      </c:layout>
      <c:scatterChart>
        <c:scatterStyle val="lineMarker"/>
        <c:varyColors val="0"/>
        <c:ser>
          <c:idx val="0"/>
          <c:order val="0"/>
          <c:tx>
            <c:v>800MHz</c:v>
          </c:tx>
          <c:spPr>
            <a:ln w="28575">
              <a:solidFill>
                <a:schemeClr val="accent2"/>
              </a:solidFill>
            </a:ln>
          </c:spPr>
          <c:marker>
            <c:spPr>
              <a:solidFill>
                <a:schemeClr val="accent2"/>
              </a:solidFill>
              <a:ln>
                <a:solidFill>
                  <a:schemeClr val="accent2"/>
                </a:solidFill>
              </a:ln>
            </c:spPr>
          </c:marker>
          <c:xVal>
            <c:numRef>
              <c:f>Sheet2!$A$2:$A$60</c:f>
              <c:numCache>
                <c:formatCode>General</c:formatCode>
                <c:ptCount val="59"/>
                <c:pt idx="0">
                  <c:v>4278.56666666668</c:v>
                </c:pt>
                <c:pt idx="1">
                  <c:v>4278.56666666668</c:v>
                </c:pt>
                <c:pt idx="2">
                  <c:v>4278.7</c:v>
                </c:pt>
                <c:pt idx="3">
                  <c:v>4277.933333333309</c:v>
                </c:pt>
                <c:pt idx="4">
                  <c:v>4278.033333333326</c:v>
                </c:pt>
                <c:pt idx="5">
                  <c:v>4277.66666666668</c:v>
                </c:pt>
                <c:pt idx="6">
                  <c:v>4277.7</c:v>
                </c:pt>
                <c:pt idx="7">
                  <c:v>4275.76666666668</c:v>
                </c:pt>
                <c:pt idx="8">
                  <c:v>4273.033333333326</c:v>
                </c:pt>
                <c:pt idx="9">
                  <c:v>4268.533333333326</c:v>
                </c:pt>
                <c:pt idx="10">
                  <c:v>4267.533333333326</c:v>
                </c:pt>
                <c:pt idx="11">
                  <c:v>4266.7</c:v>
                </c:pt>
                <c:pt idx="12">
                  <c:v>4258.16666666668</c:v>
                </c:pt>
                <c:pt idx="13">
                  <c:v>4229.433333333309</c:v>
                </c:pt>
                <c:pt idx="14">
                  <c:v>4149.26666666668</c:v>
                </c:pt>
                <c:pt idx="15">
                  <c:v>4122.96666666668</c:v>
                </c:pt>
                <c:pt idx="16">
                  <c:v>4120.400000000001</c:v>
                </c:pt>
                <c:pt idx="17">
                  <c:v>4104.0</c:v>
                </c:pt>
                <c:pt idx="18">
                  <c:v>4092.3</c:v>
                </c:pt>
                <c:pt idx="19">
                  <c:v>4071.566666666663</c:v>
                </c:pt>
                <c:pt idx="20">
                  <c:v>4047.7</c:v>
                </c:pt>
                <c:pt idx="21">
                  <c:v>4006.2</c:v>
                </c:pt>
                <c:pt idx="22">
                  <c:v>3939.2</c:v>
                </c:pt>
                <c:pt idx="23">
                  <c:v>3824.966666666664</c:v>
                </c:pt>
                <c:pt idx="24">
                  <c:v>3652.766666666645</c:v>
                </c:pt>
                <c:pt idx="25">
                  <c:v>3371.766666666645</c:v>
                </c:pt>
                <c:pt idx="26">
                  <c:v>2964.666666666645</c:v>
                </c:pt>
                <c:pt idx="27">
                  <c:v>2576.433333333337</c:v>
                </c:pt>
                <c:pt idx="28">
                  <c:v>2211.0</c:v>
                </c:pt>
                <c:pt idx="29">
                  <c:v>1831.733333333332</c:v>
                </c:pt>
                <c:pt idx="30">
                  <c:v>1573.833333333332</c:v>
                </c:pt>
                <c:pt idx="31">
                  <c:v>1336.9</c:v>
                </c:pt>
                <c:pt idx="32">
                  <c:v>1139.833333333332</c:v>
                </c:pt>
                <c:pt idx="33">
                  <c:v>960.4333333333335</c:v>
                </c:pt>
                <c:pt idx="34">
                  <c:v>829.2</c:v>
                </c:pt>
                <c:pt idx="35">
                  <c:v>721.0666666666666</c:v>
                </c:pt>
                <c:pt idx="36">
                  <c:v>625.2666666666666</c:v>
                </c:pt>
                <c:pt idx="37">
                  <c:v>555.1333333333335</c:v>
                </c:pt>
                <c:pt idx="38">
                  <c:v>498.8333333333333</c:v>
                </c:pt>
                <c:pt idx="39">
                  <c:v>446.2</c:v>
                </c:pt>
                <c:pt idx="40">
                  <c:v>412.9666666666667</c:v>
                </c:pt>
                <c:pt idx="41">
                  <c:v>383.9</c:v>
                </c:pt>
                <c:pt idx="42">
                  <c:v>360.3333333333333</c:v>
                </c:pt>
                <c:pt idx="43">
                  <c:v>339.8</c:v>
                </c:pt>
                <c:pt idx="44">
                  <c:v>325.1333333333335</c:v>
                </c:pt>
                <c:pt idx="45">
                  <c:v>313.4333333333333</c:v>
                </c:pt>
                <c:pt idx="46">
                  <c:v>303.1333333333335</c:v>
                </c:pt>
                <c:pt idx="47">
                  <c:v>295.7666666666667</c:v>
                </c:pt>
                <c:pt idx="48">
                  <c:v>289.8333333333333</c:v>
                </c:pt>
                <c:pt idx="49">
                  <c:v>284.3333333333333</c:v>
                </c:pt>
                <c:pt idx="50">
                  <c:v>280.8999999999999</c:v>
                </c:pt>
                <c:pt idx="51">
                  <c:v>277.9333333333333</c:v>
                </c:pt>
                <c:pt idx="52">
                  <c:v>275.5333333333334</c:v>
                </c:pt>
                <c:pt idx="53">
                  <c:v>273.4333333333333</c:v>
                </c:pt>
                <c:pt idx="54">
                  <c:v>271.9333333333333</c:v>
                </c:pt>
                <c:pt idx="55">
                  <c:v>270.7666666666667</c:v>
                </c:pt>
                <c:pt idx="56">
                  <c:v>269.7</c:v>
                </c:pt>
                <c:pt idx="57">
                  <c:v>268.9666666666667</c:v>
                </c:pt>
                <c:pt idx="58">
                  <c:v>268.366666666667</c:v>
                </c:pt>
              </c:numCache>
            </c:numRef>
          </c:xVal>
          <c:yVal>
            <c:numRef>
              <c:f>Sheet2!$C$2:$C$60</c:f>
              <c:numCache>
                <c:formatCode>General</c:formatCode>
                <c:ptCount val="59"/>
                <c:pt idx="0">
                  <c:v>157.7</c:v>
                </c:pt>
                <c:pt idx="1">
                  <c:v>157.7</c:v>
                </c:pt>
                <c:pt idx="2">
                  <c:v>157.7</c:v>
                </c:pt>
                <c:pt idx="3">
                  <c:v>157.6</c:v>
                </c:pt>
                <c:pt idx="4">
                  <c:v>157.5</c:v>
                </c:pt>
                <c:pt idx="5">
                  <c:v>157.5</c:v>
                </c:pt>
                <c:pt idx="6">
                  <c:v>157.4</c:v>
                </c:pt>
                <c:pt idx="7">
                  <c:v>157.1</c:v>
                </c:pt>
                <c:pt idx="8">
                  <c:v>156.5</c:v>
                </c:pt>
                <c:pt idx="9">
                  <c:v>155.6</c:v>
                </c:pt>
                <c:pt idx="10">
                  <c:v>155.3</c:v>
                </c:pt>
                <c:pt idx="11">
                  <c:v>155.0</c:v>
                </c:pt>
                <c:pt idx="12">
                  <c:v>153.2</c:v>
                </c:pt>
                <c:pt idx="13">
                  <c:v>147.5</c:v>
                </c:pt>
                <c:pt idx="14">
                  <c:v>135.5</c:v>
                </c:pt>
                <c:pt idx="15">
                  <c:v>132.5</c:v>
                </c:pt>
                <c:pt idx="16">
                  <c:v>132.3</c:v>
                </c:pt>
                <c:pt idx="17">
                  <c:v>130.9</c:v>
                </c:pt>
                <c:pt idx="18">
                  <c:v>129.8</c:v>
                </c:pt>
                <c:pt idx="19">
                  <c:v>127.8</c:v>
                </c:pt>
                <c:pt idx="20">
                  <c:v>125.7</c:v>
                </c:pt>
                <c:pt idx="21">
                  <c:v>121.8</c:v>
                </c:pt>
                <c:pt idx="22">
                  <c:v>116.2</c:v>
                </c:pt>
                <c:pt idx="23">
                  <c:v>109.5</c:v>
                </c:pt>
                <c:pt idx="24">
                  <c:v>102.8</c:v>
                </c:pt>
                <c:pt idx="25">
                  <c:v>96.6</c:v>
                </c:pt>
                <c:pt idx="26">
                  <c:v>91.2</c:v>
                </c:pt>
                <c:pt idx="27">
                  <c:v>87.6</c:v>
                </c:pt>
                <c:pt idx="28">
                  <c:v>84.9</c:v>
                </c:pt>
                <c:pt idx="29">
                  <c:v>82.6</c:v>
                </c:pt>
                <c:pt idx="30">
                  <c:v>81.3</c:v>
                </c:pt>
                <c:pt idx="31">
                  <c:v>80.4</c:v>
                </c:pt>
                <c:pt idx="32">
                  <c:v>80.0</c:v>
                </c:pt>
                <c:pt idx="33">
                  <c:v>79.7</c:v>
                </c:pt>
                <c:pt idx="34">
                  <c:v>79.5</c:v>
                </c:pt>
                <c:pt idx="35">
                  <c:v>79.5</c:v>
                </c:pt>
                <c:pt idx="36">
                  <c:v>79.5</c:v>
                </c:pt>
                <c:pt idx="37">
                  <c:v>79.6</c:v>
                </c:pt>
                <c:pt idx="38">
                  <c:v>79.6</c:v>
                </c:pt>
                <c:pt idx="39">
                  <c:v>79.6</c:v>
                </c:pt>
                <c:pt idx="40">
                  <c:v>79.7</c:v>
                </c:pt>
                <c:pt idx="41">
                  <c:v>79.8</c:v>
                </c:pt>
                <c:pt idx="42">
                  <c:v>79.9</c:v>
                </c:pt>
                <c:pt idx="43">
                  <c:v>80.0</c:v>
                </c:pt>
                <c:pt idx="44">
                  <c:v>80.0</c:v>
                </c:pt>
                <c:pt idx="45">
                  <c:v>80.0</c:v>
                </c:pt>
                <c:pt idx="46">
                  <c:v>80.1</c:v>
                </c:pt>
                <c:pt idx="47">
                  <c:v>80.1</c:v>
                </c:pt>
                <c:pt idx="48">
                  <c:v>80.1</c:v>
                </c:pt>
                <c:pt idx="49">
                  <c:v>80.1</c:v>
                </c:pt>
                <c:pt idx="50">
                  <c:v>80.1</c:v>
                </c:pt>
                <c:pt idx="51">
                  <c:v>80.1</c:v>
                </c:pt>
                <c:pt idx="52">
                  <c:v>80.2</c:v>
                </c:pt>
                <c:pt idx="53">
                  <c:v>80.2</c:v>
                </c:pt>
                <c:pt idx="54">
                  <c:v>80.2</c:v>
                </c:pt>
                <c:pt idx="55">
                  <c:v>80.2</c:v>
                </c:pt>
                <c:pt idx="56">
                  <c:v>80.2</c:v>
                </c:pt>
                <c:pt idx="57">
                  <c:v>80.2</c:v>
                </c:pt>
                <c:pt idx="58">
                  <c:v>80.2</c:v>
                </c:pt>
              </c:numCache>
            </c:numRef>
          </c:yVal>
          <c:smooth val="0"/>
        </c:ser>
        <c:ser>
          <c:idx val="1"/>
          <c:order val="1"/>
          <c:tx>
            <c:v>1067MHz</c:v>
          </c:tx>
          <c:spPr>
            <a:ln w="28575">
              <a:solidFill>
                <a:schemeClr val="accent3"/>
              </a:solidFill>
            </a:ln>
          </c:spPr>
          <c:marker>
            <c:spPr>
              <a:solidFill>
                <a:schemeClr val="accent3"/>
              </a:solidFill>
              <a:ln>
                <a:solidFill>
                  <a:schemeClr val="accent3"/>
                </a:solidFill>
              </a:ln>
            </c:spPr>
          </c:marker>
          <c:xVal>
            <c:numRef>
              <c:f>Sheet2!$D$2:$D$60</c:f>
              <c:numCache>
                <c:formatCode>General</c:formatCode>
                <c:ptCount val="59"/>
                <c:pt idx="0">
                  <c:v>5459.0</c:v>
                </c:pt>
                <c:pt idx="1">
                  <c:v>5471.600000000001</c:v>
                </c:pt>
                <c:pt idx="2">
                  <c:v>5469.66666666668</c:v>
                </c:pt>
                <c:pt idx="3">
                  <c:v>5470.433333333309</c:v>
                </c:pt>
                <c:pt idx="4">
                  <c:v>5470.16666666668</c:v>
                </c:pt>
                <c:pt idx="5">
                  <c:v>5469.3</c:v>
                </c:pt>
                <c:pt idx="6">
                  <c:v>5469.433333333309</c:v>
                </c:pt>
                <c:pt idx="7">
                  <c:v>5465.733333333312</c:v>
                </c:pt>
                <c:pt idx="8">
                  <c:v>5460.16666666668</c:v>
                </c:pt>
                <c:pt idx="9">
                  <c:v>5449.033333333326</c:v>
                </c:pt>
                <c:pt idx="10">
                  <c:v>5443.26666666668</c:v>
                </c:pt>
                <c:pt idx="11">
                  <c:v>5442.033333333326</c:v>
                </c:pt>
                <c:pt idx="12">
                  <c:v>5424.833333333328</c:v>
                </c:pt>
                <c:pt idx="13">
                  <c:v>5368.76666666668</c:v>
                </c:pt>
                <c:pt idx="14">
                  <c:v>5230.36666666668</c:v>
                </c:pt>
                <c:pt idx="15">
                  <c:v>5187.16666666668</c:v>
                </c:pt>
                <c:pt idx="16">
                  <c:v>5182.46666666668</c:v>
                </c:pt>
                <c:pt idx="17">
                  <c:v>5155.06666666668</c:v>
                </c:pt>
                <c:pt idx="18">
                  <c:v>5131.86666666668</c:v>
                </c:pt>
                <c:pt idx="19">
                  <c:v>5091.2</c:v>
                </c:pt>
                <c:pt idx="20">
                  <c:v>5041.8</c:v>
                </c:pt>
                <c:pt idx="21">
                  <c:v>4941.0</c:v>
                </c:pt>
                <c:pt idx="22">
                  <c:v>4783.16666666668</c:v>
                </c:pt>
                <c:pt idx="23">
                  <c:v>4494.433333333309</c:v>
                </c:pt>
                <c:pt idx="24">
                  <c:v>4099.533333333326</c:v>
                </c:pt>
                <c:pt idx="25">
                  <c:v>3634.733333333336</c:v>
                </c:pt>
                <c:pt idx="26">
                  <c:v>3110.633333333336</c:v>
                </c:pt>
                <c:pt idx="27">
                  <c:v>2668.233333333335</c:v>
                </c:pt>
                <c:pt idx="28">
                  <c:v>2272.633333333336</c:v>
                </c:pt>
                <c:pt idx="29">
                  <c:v>1876.833333333332</c:v>
                </c:pt>
                <c:pt idx="30">
                  <c:v>1606.066666666668</c:v>
                </c:pt>
                <c:pt idx="31">
                  <c:v>1359.533333333332</c:v>
                </c:pt>
                <c:pt idx="32">
                  <c:v>1159.633333333332</c:v>
                </c:pt>
                <c:pt idx="33">
                  <c:v>977.0333333333335</c:v>
                </c:pt>
                <c:pt idx="34">
                  <c:v>843.1666666666666</c:v>
                </c:pt>
                <c:pt idx="35">
                  <c:v>734.1</c:v>
                </c:pt>
                <c:pt idx="36">
                  <c:v>636.9</c:v>
                </c:pt>
                <c:pt idx="37">
                  <c:v>566.4</c:v>
                </c:pt>
                <c:pt idx="38">
                  <c:v>509.5333333333333</c:v>
                </c:pt>
                <c:pt idx="39">
                  <c:v>456.666666666667</c:v>
                </c:pt>
                <c:pt idx="40">
                  <c:v>422.0999999999996</c:v>
                </c:pt>
                <c:pt idx="41">
                  <c:v>393.9666666666667</c:v>
                </c:pt>
                <c:pt idx="42">
                  <c:v>370.5</c:v>
                </c:pt>
                <c:pt idx="43">
                  <c:v>350.0</c:v>
                </c:pt>
                <c:pt idx="44">
                  <c:v>335.2</c:v>
                </c:pt>
                <c:pt idx="45">
                  <c:v>323.3999999999999</c:v>
                </c:pt>
                <c:pt idx="46">
                  <c:v>313.0666666666667</c:v>
                </c:pt>
                <c:pt idx="47">
                  <c:v>305.666666666667</c:v>
                </c:pt>
                <c:pt idx="48">
                  <c:v>299.7333333333333</c:v>
                </c:pt>
                <c:pt idx="49">
                  <c:v>294.2333333333333</c:v>
                </c:pt>
                <c:pt idx="50">
                  <c:v>290.8333333333333</c:v>
                </c:pt>
                <c:pt idx="51">
                  <c:v>287.8</c:v>
                </c:pt>
                <c:pt idx="52">
                  <c:v>285.4333333333333</c:v>
                </c:pt>
                <c:pt idx="53">
                  <c:v>283.3333333333333</c:v>
                </c:pt>
                <c:pt idx="54">
                  <c:v>281.8333333333333</c:v>
                </c:pt>
                <c:pt idx="55">
                  <c:v>280.6333333333335</c:v>
                </c:pt>
                <c:pt idx="56">
                  <c:v>279.5999999999996</c:v>
                </c:pt>
                <c:pt idx="57">
                  <c:v>278.8333333333333</c:v>
                </c:pt>
                <c:pt idx="58">
                  <c:v>278.2333333333333</c:v>
                </c:pt>
              </c:numCache>
            </c:numRef>
          </c:xVal>
          <c:yVal>
            <c:numRef>
              <c:f>Sheet2!$F$2:$F$60</c:f>
              <c:numCache>
                <c:formatCode>General</c:formatCode>
                <c:ptCount val="59"/>
                <c:pt idx="0">
                  <c:v>128.7</c:v>
                </c:pt>
                <c:pt idx="1">
                  <c:v>129.0</c:v>
                </c:pt>
                <c:pt idx="2">
                  <c:v>128.8</c:v>
                </c:pt>
                <c:pt idx="3">
                  <c:v>128.8</c:v>
                </c:pt>
                <c:pt idx="4">
                  <c:v>128.8</c:v>
                </c:pt>
                <c:pt idx="5">
                  <c:v>128.7</c:v>
                </c:pt>
                <c:pt idx="6">
                  <c:v>128.7</c:v>
                </c:pt>
                <c:pt idx="7">
                  <c:v>128.4</c:v>
                </c:pt>
                <c:pt idx="8">
                  <c:v>127.9</c:v>
                </c:pt>
                <c:pt idx="9">
                  <c:v>126.9</c:v>
                </c:pt>
                <c:pt idx="10">
                  <c:v>126.4</c:v>
                </c:pt>
                <c:pt idx="11">
                  <c:v>126.3</c:v>
                </c:pt>
                <c:pt idx="12">
                  <c:v>124.7</c:v>
                </c:pt>
                <c:pt idx="13">
                  <c:v>120.0</c:v>
                </c:pt>
                <c:pt idx="14">
                  <c:v>111.0</c:v>
                </c:pt>
                <c:pt idx="15">
                  <c:v>108.8</c:v>
                </c:pt>
                <c:pt idx="16">
                  <c:v>108.6</c:v>
                </c:pt>
                <c:pt idx="17">
                  <c:v>107.4</c:v>
                </c:pt>
                <c:pt idx="18">
                  <c:v>106.5</c:v>
                </c:pt>
                <c:pt idx="19">
                  <c:v>104.7</c:v>
                </c:pt>
                <c:pt idx="20">
                  <c:v>102.6</c:v>
                </c:pt>
                <c:pt idx="21">
                  <c:v>99.0</c:v>
                </c:pt>
                <c:pt idx="22">
                  <c:v>94.8</c:v>
                </c:pt>
                <c:pt idx="23">
                  <c:v>90.0</c:v>
                </c:pt>
                <c:pt idx="24">
                  <c:v>86.3</c:v>
                </c:pt>
                <c:pt idx="25">
                  <c:v>83.3</c:v>
                </c:pt>
                <c:pt idx="26">
                  <c:v>80.7</c:v>
                </c:pt>
                <c:pt idx="27">
                  <c:v>78.9</c:v>
                </c:pt>
                <c:pt idx="28">
                  <c:v>77.6</c:v>
                </c:pt>
                <c:pt idx="29">
                  <c:v>76.5</c:v>
                </c:pt>
                <c:pt idx="30">
                  <c:v>76.0</c:v>
                </c:pt>
                <c:pt idx="31">
                  <c:v>76.1</c:v>
                </c:pt>
                <c:pt idx="32">
                  <c:v>76.0</c:v>
                </c:pt>
                <c:pt idx="33">
                  <c:v>76.0</c:v>
                </c:pt>
                <c:pt idx="34">
                  <c:v>76.1</c:v>
                </c:pt>
                <c:pt idx="35">
                  <c:v>76.2</c:v>
                </c:pt>
                <c:pt idx="36">
                  <c:v>76.3</c:v>
                </c:pt>
                <c:pt idx="37">
                  <c:v>76.5</c:v>
                </c:pt>
                <c:pt idx="38">
                  <c:v>76.6</c:v>
                </c:pt>
                <c:pt idx="39">
                  <c:v>76.7</c:v>
                </c:pt>
                <c:pt idx="40">
                  <c:v>76.8</c:v>
                </c:pt>
                <c:pt idx="41">
                  <c:v>76.9</c:v>
                </c:pt>
                <c:pt idx="42">
                  <c:v>77.0</c:v>
                </c:pt>
                <c:pt idx="43">
                  <c:v>77.0</c:v>
                </c:pt>
                <c:pt idx="44">
                  <c:v>77.1</c:v>
                </c:pt>
                <c:pt idx="45">
                  <c:v>77.1</c:v>
                </c:pt>
                <c:pt idx="46">
                  <c:v>77.2</c:v>
                </c:pt>
                <c:pt idx="47">
                  <c:v>77.2</c:v>
                </c:pt>
                <c:pt idx="48">
                  <c:v>77.2</c:v>
                </c:pt>
                <c:pt idx="49">
                  <c:v>77.3</c:v>
                </c:pt>
                <c:pt idx="50">
                  <c:v>77.2</c:v>
                </c:pt>
                <c:pt idx="51">
                  <c:v>77.3</c:v>
                </c:pt>
                <c:pt idx="52">
                  <c:v>77.3</c:v>
                </c:pt>
                <c:pt idx="53">
                  <c:v>77.3</c:v>
                </c:pt>
                <c:pt idx="54">
                  <c:v>77.3</c:v>
                </c:pt>
                <c:pt idx="55">
                  <c:v>77.3</c:v>
                </c:pt>
                <c:pt idx="56">
                  <c:v>77.3</c:v>
                </c:pt>
                <c:pt idx="57">
                  <c:v>77.3</c:v>
                </c:pt>
                <c:pt idx="58">
                  <c:v>77.3</c:v>
                </c:pt>
              </c:numCache>
            </c:numRef>
          </c:yVal>
          <c:smooth val="0"/>
        </c:ser>
        <c:ser>
          <c:idx val="2"/>
          <c:order val="2"/>
          <c:tx>
            <c:v>1333MHz</c:v>
          </c:tx>
          <c:spPr>
            <a:ln w="28575">
              <a:solidFill>
                <a:schemeClr val="accent1"/>
              </a:solidFill>
            </a:ln>
          </c:spPr>
          <c:marker>
            <c:spPr>
              <a:solidFill>
                <a:schemeClr val="accent1"/>
              </a:solidFill>
              <a:ln>
                <a:solidFill>
                  <a:schemeClr val="accent1"/>
                </a:solidFill>
              </a:ln>
            </c:spPr>
          </c:marker>
          <c:xVal>
            <c:numRef>
              <c:f>Sheet2!$G$2:$G$60</c:f>
              <c:numCache>
                <c:formatCode>General</c:formatCode>
                <c:ptCount val="59"/>
                <c:pt idx="0">
                  <c:v>6616.86666666668</c:v>
                </c:pt>
                <c:pt idx="1">
                  <c:v>6616.5</c:v>
                </c:pt>
                <c:pt idx="2">
                  <c:v>6613.86666666668</c:v>
                </c:pt>
                <c:pt idx="3">
                  <c:v>6613.13333333333</c:v>
                </c:pt>
                <c:pt idx="4">
                  <c:v>6612.0</c:v>
                </c:pt>
                <c:pt idx="5">
                  <c:v>6611.400000000001</c:v>
                </c:pt>
                <c:pt idx="6">
                  <c:v>6611.400000000001</c:v>
                </c:pt>
                <c:pt idx="7">
                  <c:v>6609.26666666668</c:v>
                </c:pt>
                <c:pt idx="8">
                  <c:v>6605.96666666668</c:v>
                </c:pt>
                <c:pt idx="9">
                  <c:v>6593.400000000001</c:v>
                </c:pt>
                <c:pt idx="10">
                  <c:v>6586.5</c:v>
                </c:pt>
                <c:pt idx="11">
                  <c:v>6586.63333333333</c:v>
                </c:pt>
                <c:pt idx="12">
                  <c:v>6573.533333333326</c:v>
                </c:pt>
                <c:pt idx="13">
                  <c:v>6497.76666666668</c:v>
                </c:pt>
                <c:pt idx="14">
                  <c:v>6267.2</c:v>
                </c:pt>
                <c:pt idx="15">
                  <c:v>6194.0</c:v>
                </c:pt>
                <c:pt idx="16">
                  <c:v>6188.36666666668</c:v>
                </c:pt>
                <c:pt idx="17">
                  <c:v>6142.46666666668</c:v>
                </c:pt>
                <c:pt idx="18">
                  <c:v>6102.3</c:v>
                </c:pt>
                <c:pt idx="19">
                  <c:v>6017.3</c:v>
                </c:pt>
                <c:pt idx="20">
                  <c:v>5914.100000000001</c:v>
                </c:pt>
                <c:pt idx="21">
                  <c:v>5700.66666666668</c:v>
                </c:pt>
                <c:pt idx="22">
                  <c:v>5367.0</c:v>
                </c:pt>
                <c:pt idx="23">
                  <c:v>4872.833333333328</c:v>
                </c:pt>
                <c:pt idx="24">
                  <c:v>4338.8</c:v>
                </c:pt>
                <c:pt idx="25">
                  <c:v>3791.266666666645</c:v>
                </c:pt>
                <c:pt idx="26">
                  <c:v>3215.533333333337</c:v>
                </c:pt>
                <c:pt idx="27">
                  <c:v>2743.433333333337</c:v>
                </c:pt>
                <c:pt idx="28">
                  <c:v>2324.566666666663</c:v>
                </c:pt>
                <c:pt idx="29">
                  <c:v>1901.8</c:v>
                </c:pt>
                <c:pt idx="30">
                  <c:v>1640.2</c:v>
                </c:pt>
                <c:pt idx="31">
                  <c:v>1390.966666666668</c:v>
                </c:pt>
                <c:pt idx="32">
                  <c:v>1094.433333333332</c:v>
                </c:pt>
                <c:pt idx="33">
                  <c:v>1002.5</c:v>
                </c:pt>
                <c:pt idx="34">
                  <c:v>805.9666666666667</c:v>
                </c:pt>
                <c:pt idx="35">
                  <c:v>756.2666666666675</c:v>
                </c:pt>
                <c:pt idx="36">
                  <c:v>658.1666666666666</c:v>
                </c:pt>
                <c:pt idx="37">
                  <c:v>587.3000000000001</c:v>
                </c:pt>
                <c:pt idx="38">
                  <c:v>530.2</c:v>
                </c:pt>
                <c:pt idx="39">
                  <c:v>457.2</c:v>
                </c:pt>
                <c:pt idx="40">
                  <c:v>443.4666666666667</c:v>
                </c:pt>
                <c:pt idx="41">
                  <c:v>414.1333333333335</c:v>
                </c:pt>
                <c:pt idx="42">
                  <c:v>390.3</c:v>
                </c:pt>
                <c:pt idx="43">
                  <c:v>364.7333333333333</c:v>
                </c:pt>
                <c:pt idx="44">
                  <c:v>355.1333333333335</c:v>
                </c:pt>
                <c:pt idx="45">
                  <c:v>343.4</c:v>
                </c:pt>
                <c:pt idx="46">
                  <c:v>333.0333333333334</c:v>
                </c:pt>
                <c:pt idx="47">
                  <c:v>325.666666666667</c:v>
                </c:pt>
                <c:pt idx="48">
                  <c:v>319.7666666666667</c:v>
                </c:pt>
                <c:pt idx="49">
                  <c:v>314.2666666666667</c:v>
                </c:pt>
                <c:pt idx="50">
                  <c:v>310.866666666667</c:v>
                </c:pt>
                <c:pt idx="51">
                  <c:v>307.8999999999999</c:v>
                </c:pt>
                <c:pt idx="52">
                  <c:v>305.5</c:v>
                </c:pt>
                <c:pt idx="53">
                  <c:v>303.4666666666667</c:v>
                </c:pt>
                <c:pt idx="54">
                  <c:v>301.9333333333333</c:v>
                </c:pt>
                <c:pt idx="55">
                  <c:v>300.2</c:v>
                </c:pt>
                <c:pt idx="56">
                  <c:v>299.666666666667</c:v>
                </c:pt>
                <c:pt idx="57">
                  <c:v>298.9333333333333</c:v>
                </c:pt>
                <c:pt idx="58">
                  <c:v>298.3333333333333</c:v>
                </c:pt>
              </c:numCache>
            </c:numRef>
          </c:xVal>
          <c:yVal>
            <c:numRef>
              <c:f>Sheet2!$I$2:$I$60</c:f>
              <c:numCache>
                <c:formatCode>General</c:formatCode>
                <c:ptCount val="59"/>
                <c:pt idx="0">
                  <c:v>106.1</c:v>
                </c:pt>
                <c:pt idx="1">
                  <c:v>106.1</c:v>
                </c:pt>
                <c:pt idx="2">
                  <c:v>106.0</c:v>
                </c:pt>
                <c:pt idx="3">
                  <c:v>105.9</c:v>
                </c:pt>
                <c:pt idx="4">
                  <c:v>105.9</c:v>
                </c:pt>
                <c:pt idx="5">
                  <c:v>105.9</c:v>
                </c:pt>
                <c:pt idx="6">
                  <c:v>105.9</c:v>
                </c:pt>
                <c:pt idx="7">
                  <c:v>105.8</c:v>
                </c:pt>
                <c:pt idx="8">
                  <c:v>105.6</c:v>
                </c:pt>
                <c:pt idx="9">
                  <c:v>105.2</c:v>
                </c:pt>
                <c:pt idx="10">
                  <c:v>104.9</c:v>
                </c:pt>
                <c:pt idx="11">
                  <c:v>104.9</c:v>
                </c:pt>
                <c:pt idx="12">
                  <c:v>104.4</c:v>
                </c:pt>
                <c:pt idx="13">
                  <c:v>101.7</c:v>
                </c:pt>
                <c:pt idx="14">
                  <c:v>95.3</c:v>
                </c:pt>
                <c:pt idx="15">
                  <c:v>93.6</c:v>
                </c:pt>
                <c:pt idx="16">
                  <c:v>93.5</c:v>
                </c:pt>
                <c:pt idx="17">
                  <c:v>92.6</c:v>
                </c:pt>
                <c:pt idx="18">
                  <c:v>91.7</c:v>
                </c:pt>
                <c:pt idx="19">
                  <c:v>90.2</c:v>
                </c:pt>
                <c:pt idx="20">
                  <c:v>88.4</c:v>
                </c:pt>
                <c:pt idx="21">
                  <c:v>85.5</c:v>
                </c:pt>
                <c:pt idx="22">
                  <c:v>82.5</c:v>
                </c:pt>
                <c:pt idx="23">
                  <c:v>79.5</c:v>
                </c:pt>
                <c:pt idx="24">
                  <c:v>77.3</c:v>
                </c:pt>
                <c:pt idx="25">
                  <c:v>75.4</c:v>
                </c:pt>
                <c:pt idx="26">
                  <c:v>73.7</c:v>
                </c:pt>
                <c:pt idx="27">
                  <c:v>72.5</c:v>
                </c:pt>
                <c:pt idx="28">
                  <c:v>71.7</c:v>
                </c:pt>
                <c:pt idx="29">
                  <c:v>71.6</c:v>
                </c:pt>
                <c:pt idx="30">
                  <c:v>70.8</c:v>
                </c:pt>
                <c:pt idx="31">
                  <c:v>70.9</c:v>
                </c:pt>
                <c:pt idx="32">
                  <c:v>70.9</c:v>
                </c:pt>
                <c:pt idx="33">
                  <c:v>70.9</c:v>
                </c:pt>
                <c:pt idx="34">
                  <c:v>71.1</c:v>
                </c:pt>
                <c:pt idx="35">
                  <c:v>71.1</c:v>
                </c:pt>
                <c:pt idx="36">
                  <c:v>71.3</c:v>
                </c:pt>
                <c:pt idx="37">
                  <c:v>71.4</c:v>
                </c:pt>
                <c:pt idx="38">
                  <c:v>71.5</c:v>
                </c:pt>
                <c:pt idx="39">
                  <c:v>71.6</c:v>
                </c:pt>
                <c:pt idx="40">
                  <c:v>71.6</c:v>
                </c:pt>
                <c:pt idx="41">
                  <c:v>71.7</c:v>
                </c:pt>
                <c:pt idx="42">
                  <c:v>71.9</c:v>
                </c:pt>
                <c:pt idx="43">
                  <c:v>71.9</c:v>
                </c:pt>
                <c:pt idx="44">
                  <c:v>71.9</c:v>
                </c:pt>
                <c:pt idx="45">
                  <c:v>72.0</c:v>
                </c:pt>
                <c:pt idx="46">
                  <c:v>72.0</c:v>
                </c:pt>
                <c:pt idx="47">
                  <c:v>72.0</c:v>
                </c:pt>
                <c:pt idx="48">
                  <c:v>72.0</c:v>
                </c:pt>
                <c:pt idx="49">
                  <c:v>72.0</c:v>
                </c:pt>
                <c:pt idx="50">
                  <c:v>72.0</c:v>
                </c:pt>
                <c:pt idx="51">
                  <c:v>72.0</c:v>
                </c:pt>
                <c:pt idx="52">
                  <c:v>72.0</c:v>
                </c:pt>
                <c:pt idx="53">
                  <c:v>72.0</c:v>
                </c:pt>
                <c:pt idx="54">
                  <c:v>72.1</c:v>
                </c:pt>
                <c:pt idx="55">
                  <c:v>72.1</c:v>
                </c:pt>
                <c:pt idx="56">
                  <c:v>72.1</c:v>
                </c:pt>
                <c:pt idx="57">
                  <c:v>72.1</c:v>
                </c:pt>
                <c:pt idx="58">
                  <c:v>72.1</c:v>
                </c:pt>
              </c:numCache>
            </c:numRef>
          </c:yVal>
          <c:smooth val="0"/>
        </c:ser>
        <c:ser>
          <c:idx val="3"/>
          <c:order val="3"/>
          <c:tx>
            <c:strRef>
              <c:f>Sheet2!$N$1</c:f>
              <c:strCache>
                <c:ptCount val="1"/>
                <c:pt idx="0">
                  <c:v>800-fit</c:v>
                </c:pt>
              </c:strCache>
            </c:strRef>
          </c:tx>
          <c:spPr>
            <a:ln>
              <a:solidFill>
                <a:schemeClr val="accent2"/>
              </a:solidFill>
            </a:ln>
          </c:spPr>
          <c:marker>
            <c:spPr>
              <a:solidFill>
                <a:schemeClr val="accent2"/>
              </a:solidFill>
              <a:ln>
                <a:solidFill>
                  <a:schemeClr val="accent2"/>
                </a:solidFill>
              </a:ln>
            </c:spPr>
          </c:marker>
          <c:xVal>
            <c:numRef>
              <c:f>Sheet2!$J$2:$J$26</c:f>
              <c:numCache>
                <c:formatCode>General</c:formatCode>
                <c:ptCount val="25"/>
                <c:pt idx="0">
                  <c:v>0.0</c:v>
                </c:pt>
                <c:pt idx="1">
                  <c:v>333.3333333333333</c:v>
                </c:pt>
                <c:pt idx="2">
                  <c:v>666.6666666666666</c:v>
                </c:pt>
                <c:pt idx="3">
                  <c:v>1000.0</c:v>
                </c:pt>
                <c:pt idx="4">
                  <c:v>1333.333333333332</c:v>
                </c:pt>
                <c:pt idx="5">
                  <c:v>1666.666666666667</c:v>
                </c:pt>
                <c:pt idx="6">
                  <c:v>2000.0</c:v>
                </c:pt>
                <c:pt idx="7">
                  <c:v>2333.33333333334</c:v>
                </c:pt>
                <c:pt idx="8">
                  <c:v>2666.666666666645</c:v>
                </c:pt>
                <c:pt idx="9">
                  <c:v>3000.0</c:v>
                </c:pt>
                <c:pt idx="10">
                  <c:v>3333.33333333334</c:v>
                </c:pt>
                <c:pt idx="11">
                  <c:v>3666.666666666645</c:v>
                </c:pt>
                <c:pt idx="12">
                  <c:v>4000.0</c:v>
                </c:pt>
                <c:pt idx="13">
                  <c:v>4166.66666666668</c:v>
                </c:pt>
                <c:pt idx="14">
                  <c:v>4333.333333333328</c:v>
                </c:pt>
                <c:pt idx="15">
                  <c:v>4666.66666666668</c:v>
                </c:pt>
                <c:pt idx="16">
                  <c:v>5000.0</c:v>
                </c:pt>
                <c:pt idx="17">
                  <c:v>5333.333333333328</c:v>
                </c:pt>
                <c:pt idx="18">
                  <c:v>5500.0</c:v>
                </c:pt>
                <c:pt idx="19">
                  <c:v>5666.66666666668</c:v>
                </c:pt>
                <c:pt idx="20">
                  <c:v>6000.0</c:v>
                </c:pt>
                <c:pt idx="21">
                  <c:v>6333.333333333328</c:v>
                </c:pt>
                <c:pt idx="22">
                  <c:v>6666.66666666668</c:v>
                </c:pt>
                <c:pt idx="23">
                  <c:v>7000.0</c:v>
                </c:pt>
                <c:pt idx="24">
                  <c:v>7200.0</c:v>
                </c:pt>
              </c:numCache>
            </c:numRef>
          </c:xVal>
          <c:yVal>
            <c:numRef>
              <c:f>Sheet2!$N$2:$N$26</c:f>
              <c:numCache>
                <c:formatCode>0.00</c:formatCode>
                <c:ptCount val="25"/>
                <c:pt idx="0">
                  <c:v>77.98037999006955</c:v>
                </c:pt>
                <c:pt idx="1">
                  <c:v>78.5292559082245</c:v>
                </c:pt>
                <c:pt idx="2">
                  <c:v>79.16974014049732</c:v>
                </c:pt>
                <c:pt idx="3">
                  <c:v>79.92685521010938</c:v>
                </c:pt>
                <c:pt idx="4">
                  <c:v>80.83564959071623</c:v>
                </c:pt>
                <c:pt idx="5">
                  <c:v>81.94677815604582</c:v>
                </c:pt>
                <c:pt idx="6">
                  <c:v>83.3362768255824</c:v>
                </c:pt>
                <c:pt idx="7">
                  <c:v>85.12373575121362</c:v>
                </c:pt>
                <c:pt idx="8">
                  <c:v>87.50869701470315</c:v>
                </c:pt>
                <c:pt idx="9">
                  <c:v>90.85087766811028</c:v>
                </c:pt>
                <c:pt idx="10">
                  <c:v>95.87123782358761</c:v>
                </c:pt>
                <c:pt idx="11">
                  <c:v>104.2574627576699</c:v>
                </c:pt>
                <c:pt idx="12">
                  <c:v>121.1013686091182</c:v>
                </c:pt>
                <c:pt idx="13">
                  <c:v>138.0412275324204</c:v>
                </c:pt>
                <c:pt idx="14">
                  <c:v>172.2121030247109</c:v>
                </c:pt>
              </c:numCache>
            </c:numRef>
          </c:yVal>
          <c:smooth val="0"/>
        </c:ser>
        <c:ser>
          <c:idx val="4"/>
          <c:order val="4"/>
          <c:tx>
            <c:strRef>
              <c:f>Sheet2!$M$1</c:f>
              <c:strCache>
                <c:ptCount val="1"/>
                <c:pt idx="0">
                  <c:v>1067-fit</c:v>
                </c:pt>
              </c:strCache>
            </c:strRef>
          </c:tx>
          <c:spPr>
            <a:ln>
              <a:solidFill>
                <a:schemeClr val="accent3"/>
              </a:solidFill>
            </a:ln>
          </c:spPr>
          <c:marker>
            <c:spPr>
              <a:solidFill>
                <a:schemeClr val="accent3"/>
              </a:solidFill>
              <a:ln>
                <a:solidFill>
                  <a:schemeClr val="accent3"/>
                </a:solidFill>
              </a:ln>
            </c:spPr>
          </c:marker>
          <c:xVal>
            <c:numRef>
              <c:f>Sheet2!$J$2:$J$26</c:f>
              <c:numCache>
                <c:formatCode>General</c:formatCode>
                <c:ptCount val="25"/>
                <c:pt idx="0">
                  <c:v>0.0</c:v>
                </c:pt>
                <c:pt idx="1">
                  <c:v>333.3333333333333</c:v>
                </c:pt>
                <c:pt idx="2">
                  <c:v>666.6666666666666</c:v>
                </c:pt>
                <c:pt idx="3">
                  <c:v>1000.0</c:v>
                </c:pt>
                <c:pt idx="4">
                  <c:v>1333.333333333332</c:v>
                </c:pt>
                <c:pt idx="5">
                  <c:v>1666.666666666667</c:v>
                </c:pt>
                <c:pt idx="6">
                  <c:v>2000.0</c:v>
                </c:pt>
                <c:pt idx="7">
                  <c:v>2333.33333333334</c:v>
                </c:pt>
                <c:pt idx="8">
                  <c:v>2666.666666666645</c:v>
                </c:pt>
                <c:pt idx="9">
                  <c:v>3000.0</c:v>
                </c:pt>
                <c:pt idx="10">
                  <c:v>3333.33333333334</c:v>
                </c:pt>
                <c:pt idx="11">
                  <c:v>3666.666666666645</c:v>
                </c:pt>
                <c:pt idx="12">
                  <c:v>4000.0</c:v>
                </c:pt>
                <c:pt idx="13">
                  <c:v>4166.66666666668</c:v>
                </c:pt>
                <c:pt idx="14">
                  <c:v>4333.333333333328</c:v>
                </c:pt>
                <c:pt idx="15">
                  <c:v>4666.66666666668</c:v>
                </c:pt>
                <c:pt idx="16">
                  <c:v>5000.0</c:v>
                </c:pt>
                <c:pt idx="17">
                  <c:v>5333.333333333328</c:v>
                </c:pt>
                <c:pt idx="18">
                  <c:v>5500.0</c:v>
                </c:pt>
                <c:pt idx="19">
                  <c:v>5666.66666666668</c:v>
                </c:pt>
                <c:pt idx="20">
                  <c:v>6000.0</c:v>
                </c:pt>
                <c:pt idx="21">
                  <c:v>6333.333333333328</c:v>
                </c:pt>
                <c:pt idx="22">
                  <c:v>6666.66666666668</c:v>
                </c:pt>
                <c:pt idx="23">
                  <c:v>7000.0</c:v>
                </c:pt>
                <c:pt idx="24">
                  <c:v>7200.0</c:v>
                </c:pt>
              </c:numCache>
            </c:numRef>
          </c:xVal>
          <c:yVal>
            <c:numRef>
              <c:f>Sheet2!$M$2:$M$26</c:f>
              <c:numCache>
                <c:formatCode>0.00</c:formatCode>
                <c:ptCount val="25"/>
                <c:pt idx="0">
                  <c:v>74.3647143972682</c:v>
                </c:pt>
                <c:pt idx="1">
                  <c:v>74.68802538684155</c:v>
                </c:pt>
                <c:pt idx="2">
                  <c:v>75.0515833064276</c:v>
                </c:pt>
                <c:pt idx="3">
                  <c:v>75.46340208426062</c:v>
                </c:pt>
                <c:pt idx="4">
                  <c:v>75.93377453914834</c:v>
                </c:pt>
                <c:pt idx="5">
                  <c:v>76.4761444248777</c:v>
                </c:pt>
                <c:pt idx="6">
                  <c:v>77.10841209859478</c:v>
                </c:pt>
                <c:pt idx="7">
                  <c:v>77.85494810080748</c:v>
                </c:pt>
                <c:pt idx="8">
                  <c:v>78.74980691803468</c:v>
                </c:pt>
                <c:pt idx="9">
                  <c:v>79.84206757027628</c:v>
                </c:pt>
                <c:pt idx="10">
                  <c:v>81.20514668345685</c:v>
                </c:pt>
                <c:pt idx="11">
                  <c:v>82.95401922200156</c:v>
                </c:pt>
                <c:pt idx="12">
                  <c:v>85.27947155433057</c:v>
                </c:pt>
                <c:pt idx="13">
                  <c:v>86.7555239902867</c:v>
                </c:pt>
                <c:pt idx="14">
                  <c:v>88.52291975214148</c:v>
                </c:pt>
                <c:pt idx="15">
                  <c:v>93.3616236583959</c:v>
                </c:pt>
                <c:pt idx="16">
                  <c:v>101.3563116287097</c:v>
                </c:pt>
                <c:pt idx="17">
                  <c:v>117.0889135284606</c:v>
                </c:pt>
                <c:pt idx="18">
                  <c:v>132.4882164084882</c:v>
                </c:pt>
                <c:pt idx="19">
                  <c:v>162.3284123202445</c:v>
                </c:pt>
              </c:numCache>
            </c:numRef>
          </c:yVal>
          <c:smooth val="0"/>
        </c:ser>
        <c:ser>
          <c:idx val="5"/>
          <c:order val="5"/>
          <c:tx>
            <c:strRef>
              <c:f>Sheet2!$L$1</c:f>
              <c:strCache>
                <c:ptCount val="1"/>
                <c:pt idx="0">
                  <c:v>1333-fit</c:v>
                </c:pt>
              </c:strCache>
            </c:strRef>
          </c:tx>
          <c:spPr>
            <a:ln>
              <a:solidFill>
                <a:schemeClr val="accent1"/>
              </a:solidFill>
            </a:ln>
          </c:spPr>
          <c:marker>
            <c:symbol val="none"/>
          </c:marker>
          <c:xVal>
            <c:numRef>
              <c:f>Sheet2!$J$2:$J$26</c:f>
              <c:numCache>
                <c:formatCode>General</c:formatCode>
                <c:ptCount val="25"/>
                <c:pt idx="0">
                  <c:v>0.0</c:v>
                </c:pt>
                <c:pt idx="1">
                  <c:v>333.3333333333333</c:v>
                </c:pt>
                <c:pt idx="2">
                  <c:v>666.6666666666666</c:v>
                </c:pt>
                <c:pt idx="3">
                  <c:v>1000.0</c:v>
                </c:pt>
                <c:pt idx="4">
                  <c:v>1333.333333333332</c:v>
                </c:pt>
                <c:pt idx="5">
                  <c:v>1666.666666666667</c:v>
                </c:pt>
                <c:pt idx="6">
                  <c:v>2000.0</c:v>
                </c:pt>
                <c:pt idx="7">
                  <c:v>2333.33333333334</c:v>
                </c:pt>
                <c:pt idx="8">
                  <c:v>2666.666666666645</c:v>
                </c:pt>
                <c:pt idx="9">
                  <c:v>3000.0</c:v>
                </c:pt>
                <c:pt idx="10">
                  <c:v>3333.33333333334</c:v>
                </c:pt>
                <c:pt idx="11">
                  <c:v>3666.666666666645</c:v>
                </c:pt>
                <c:pt idx="12">
                  <c:v>4000.0</c:v>
                </c:pt>
                <c:pt idx="13">
                  <c:v>4166.66666666668</c:v>
                </c:pt>
                <c:pt idx="14">
                  <c:v>4333.333333333328</c:v>
                </c:pt>
                <c:pt idx="15">
                  <c:v>4666.66666666668</c:v>
                </c:pt>
                <c:pt idx="16">
                  <c:v>5000.0</c:v>
                </c:pt>
                <c:pt idx="17">
                  <c:v>5333.333333333328</c:v>
                </c:pt>
                <c:pt idx="18">
                  <c:v>5500.0</c:v>
                </c:pt>
                <c:pt idx="19">
                  <c:v>5666.66666666668</c:v>
                </c:pt>
                <c:pt idx="20">
                  <c:v>6000.0</c:v>
                </c:pt>
                <c:pt idx="21">
                  <c:v>6333.333333333328</c:v>
                </c:pt>
                <c:pt idx="22">
                  <c:v>6666.66666666668</c:v>
                </c:pt>
                <c:pt idx="23">
                  <c:v>7000.0</c:v>
                </c:pt>
                <c:pt idx="24">
                  <c:v>7200.0</c:v>
                </c:pt>
              </c:numCache>
            </c:numRef>
          </c:xVal>
          <c:yVal>
            <c:numRef>
              <c:f>Sheet2!$L$2:$L$26</c:f>
              <c:numCache>
                <c:formatCode>0.00</c:formatCode>
                <c:ptCount val="25"/>
                <c:pt idx="0">
                  <c:v>69.68139362688228</c:v>
                </c:pt>
                <c:pt idx="1">
                  <c:v>69.92914582547627</c:v>
                </c:pt>
                <c:pt idx="2">
                  <c:v>70.20073119389259</c:v>
                </c:pt>
                <c:pt idx="3">
                  <c:v>70.49976254515296</c:v>
                </c:pt>
                <c:pt idx="4">
                  <c:v>70.8306217630129</c:v>
                </c:pt>
                <c:pt idx="5">
                  <c:v>71.19867594798328</c:v>
                </c:pt>
                <c:pt idx="6">
                  <c:v>71.61057080185735</c:v>
                </c:pt>
                <c:pt idx="7">
                  <c:v>72.07463549085351</c:v>
                </c:pt>
                <c:pt idx="8">
                  <c:v>72.60145174747959</c:v>
                </c:pt>
                <c:pt idx="9">
                  <c:v>73.20467057778085</c:v>
                </c:pt>
                <c:pt idx="10">
                  <c:v>73.9022120833456</c:v>
                </c:pt>
                <c:pt idx="11">
                  <c:v>74.71807585194801</c:v>
                </c:pt>
                <c:pt idx="12">
                  <c:v>75.6851580028134</c:v>
                </c:pt>
                <c:pt idx="13">
                  <c:v>76.23918243772515</c:v>
                </c:pt>
                <c:pt idx="14">
                  <c:v>76.84979462050833</c:v>
                </c:pt>
                <c:pt idx="15">
                  <c:v>78.27940631945933</c:v>
                </c:pt>
                <c:pt idx="16">
                  <c:v>80.07603038562932</c:v>
                </c:pt>
                <c:pt idx="17">
                  <c:v>82.40180968256262</c:v>
                </c:pt>
                <c:pt idx="18">
                  <c:v>83.84199433686581</c:v>
                </c:pt>
                <c:pt idx="19">
                  <c:v>85.53089248242635</c:v>
                </c:pt>
                <c:pt idx="20">
                  <c:v>89.96633523748956</c:v>
                </c:pt>
                <c:pt idx="21">
                  <c:v>96.742049487334</c:v>
                </c:pt>
                <c:pt idx="22">
                  <c:v>108.3739720135895</c:v>
                </c:pt>
                <c:pt idx="23">
                  <c:v>132.998558783444</c:v>
                </c:pt>
                <c:pt idx="24">
                  <c:v>167.6295646482955</c:v>
                </c:pt>
              </c:numCache>
            </c:numRef>
          </c:yVal>
          <c:smooth val="0"/>
        </c:ser>
        <c:dLbls>
          <c:showLegendKey val="0"/>
          <c:showVal val="0"/>
          <c:showCatName val="0"/>
          <c:showSerName val="0"/>
          <c:showPercent val="0"/>
          <c:showBubbleSize val="0"/>
        </c:dLbls>
        <c:axId val="1972606328"/>
        <c:axId val="1976870680"/>
      </c:scatterChart>
      <c:valAx>
        <c:axId val="1972606328"/>
        <c:scaling>
          <c:orientation val="minMax"/>
        </c:scaling>
        <c:delete val="0"/>
        <c:axPos val="b"/>
        <c:title>
          <c:tx>
            <c:rich>
              <a:bodyPr/>
              <a:lstStyle/>
              <a:p>
                <a:pPr>
                  <a:defRPr sz="1400"/>
                </a:pPr>
                <a:r>
                  <a:rPr lang="en-US" sz="2000" dirty="0" smtClean="0"/>
                  <a:t>Utilized Channel Bandwidth </a:t>
                </a:r>
                <a:r>
                  <a:rPr lang="en-US" sz="2000" dirty="0"/>
                  <a:t>(MB/s)</a:t>
                </a:r>
              </a:p>
            </c:rich>
          </c:tx>
          <c:layout/>
          <c:overlay val="0"/>
        </c:title>
        <c:numFmt formatCode="General" sourceLinked="1"/>
        <c:majorTickMark val="out"/>
        <c:minorTickMark val="none"/>
        <c:tickLblPos val="nextTo"/>
        <c:txPr>
          <a:bodyPr/>
          <a:lstStyle/>
          <a:p>
            <a:pPr>
              <a:defRPr sz="2400"/>
            </a:pPr>
            <a:endParaRPr lang="en-US"/>
          </a:p>
        </c:txPr>
        <c:crossAx val="1976870680"/>
        <c:crosses val="autoZero"/>
        <c:crossBetween val="midCat"/>
      </c:valAx>
      <c:valAx>
        <c:axId val="1976870680"/>
        <c:scaling>
          <c:orientation val="minMax"/>
          <c:min val="60.0"/>
        </c:scaling>
        <c:delete val="0"/>
        <c:axPos val="l"/>
        <c:majorGridlines/>
        <c:title>
          <c:tx>
            <c:rich>
              <a:bodyPr rot="-5400000" vert="horz"/>
              <a:lstStyle/>
              <a:p>
                <a:pPr>
                  <a:defRPr sz="2000"/>
                </a:pPr>
                <a:r>
                  <a:rPr lang="en-US" sz="2000"/>
                  <a:t>Latency (ns)</a:t>
                </a:r>
              </a:p>
            </c:rich>
          </c:tx>
          <c:layout/>
          <c:overlay val="0"/>
        </c:title>
        <c:numFmt formatCode="General" sourceLinked="1"/>
        <c:majorTickMark val="out"/>
        <c:minorTickMark val="none"/>
        <c:tickLblPos val="nextTo"/>
        <c:txPr>
          <a:bodyPr/>
          <a:lstStyle/>
          <a:p>
            <a:pPr>
              <a:defRPr sz="2400"/>
            </a:pPr>
            <a:endParaRPr lang="en-US"/>
          </a:p>
        </c:txPr>
        <c:crossAx val="1972606328"/>
        <c:crosses val="autoZero"/>
        <c:crossBetween val="midCat"/>
        <c:majorUnit val="30.0"/>
      </c:valAx>
    </c:plotArea>
    <c:legend>
      <c:legendPos val="t"/>
      <c:layout>
        <c:manualLayout>
          <c:xMode val="edge"/>
          <c:yMode val="edge"/>
          <c:x val="0.30219298245614"/>
          <c:y val="0.120866290018833"/>
          <c:w val="0.485526315789475"/>
          <c:h val="0.0681089016415321"/>
        </c:manualLayout>
      </c:layout>
      <c:overlay val="0"/>
      <c:txPr>
        <a:bodyPr/>
        <a:lstStyle/>
        <a:p>
          <a:pPr>
            <a:defRPr sz="2000"/>
          </a:pPr>
          <a:endParaRPr lang="en-US"/>
        </a:p>
      </c:txPr>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Memory Latency as a Function of Bandwidth and </a:t>
            </a:r>
            <a:r>
              <a:rPr lang="en-US" sz="1800" dirty="0" err="1"/>
              <a:t>Mem</a:t>
            </a:r>
            <a:r>
              <a:rPr lang="en-US" sz="1800" dirty="0"/>
              <a:t> </a:t>
            </a:r>
            <a:r>
              <a:rPr lang="en-US" sz="1800" dirty="0" smtClean="0"/>
              <a:t>Frequency</a:t>
            </a:r>
            <a:endParaRPr lang="en-US" sz="1800" dirty="0"/>
          </a:p>
        </c:rich>
      </c:tx>
      <c:layout>
        <c:manualLayout>
          <c:xMode val="edge"/>
          <c:yMode val="edge"/>
          <c:x val="0.111647467677651"/>
          <c:y val="0.000376786235053951"/>
        </c:manualLayout>
      </c:layout>
      <c:overlay val="0"/>
    </c:title>
    <c:autoTitleDeleted val="0"/>
    <c:plotArea>
      <c:layout>
        <c:manualLayout>
          <c:layoutTarget val="inner"/>
          <c:xMode val="edge"/>
          <c:yMode val="edge"/>
          <c:x val="0.159219403130164"/>
          <c:y val="0.244913385826772"/>
          <c:w val="0.786262880334402"/>
          <c:h val="0.48851560221639"/>
        </c:manualLayout>
      </c:layout>
      <c:scatterChart>
        <c:scatterStyle val="lineMarker"/>
        <c:varyColors val="0"/>
        <c:ser>
          <c:idx val="0"/>
          <c:order val="0"/>
          <c:tx>
            <c:v>800MHz</c:v>
          </c:tx>
          <c:spPr>
            <a:ln w="28575">
              <a:solidFill>
                <a:schemeClr val="accent2"/>
              </a:solidFill>
            </a:ln>
          </c:spPr>
          <c:marker>
            <c:spPr>
              <a:solidFill>
                <a:schemeClr val="accent2"/>
              </a:solidFill>
              <a:ln>
                <a:solidFill>
                  <a:schemeClr val="accent2"/>
                </a:solidFill>
              </a:ln>
            </c:spPr>
          </c:marker>
          <c:xVal>
            <c:numRef>
              <c:f>Sheet2!$A$2:$A$60</c:f>
              <c:numCache>
                <c:formatCode>General</c:formatCode>
                <c:ptCount val="59"/>
                <c:pt idx="0">
                  <c:v>4278.56666666669</c:v>
                </c:pt>
                <c:pt idx="1">
                  <c:v>4278.56666666669</c:v>
                </c:pt>
                <c:pt idx="2">
                  <c:v>4278.7</c:v>
                </c:pt>
                <c:pt idx="3">
                  <c:v>4277.933333333295</c:v>
                </c:pt>
                <c:pt idx="4">
                  <c:v>4278.033333333316</c:v>
                </c:pt>
                <c:pt idx="5">
                  <c:v>4277.66666666669</c:v>
                </c:pt>
                <c:pt idx="6">
                  <c:v>4277.7</c:v>
                </c:pt>
                <c:pt idx="7">
                  <c:v>4275.76666666669</c:v>
                </c:pt>
                <c:pt idx="8">
                  <c:v>4273.033333333316</c:v>
                </c:pt>
                <c:pt idx="9">
                  <c:v>4268.533333333316</c:v>
                </c:pt>
                <c:pt idx="10">
                  <c:v>4267.533333333316</c:v>
                </c:pt>
                <c:pt idx="11">
                  <c:v>4266.7</c:v>
                </c:pt>
                <c:pt idx="12">
                  <c:v>4258.16666666669</c:v>
                </c:pt>
                <c:pt idx="13">
                  <c:v>4229.433333333295</c:v>
                </c:pt>
                <c:pt idx="14">
                  <c:v>4149.26666666669</c:v>
                </c:pt>
                <c:pt idx="15">
                  <c:v>4122.96666666669</c:v>
                </c:pt>
                <c:pt idx="16">
                  <c:v>4120.400000000001</c:v>
                </c:pt>
                <c:pt idx="17">
                  <c:v>4104.0</c:v>
                </c:pt>
                <c:pt idx="18">
                  <c:v>4092.3</c:v>
                </c:pt>
                <c:pt idx="19">
                  <c:v>4071.566666666658</c:v>
                </c:pt>
                <c:pt idx="20">
                  <c:v>4047.7</c:v>
                </c:pt>
                <c:pt idx="21">
                  <c:v>4006.2</c:v>
                </c:pt>
                <c:pt idx="22">
                  <c:v>3939.2</c:v>
                </c:pt>
                <c:pt idx="23">
                  <c:v>3824.966666666659</c:v>
                </c:pt>
                <c:pt idx="24">
                  <c:v>3652.766666666632</c:v>
                </c:pt>
                <c:pt idx="25">
                  <c:v>3371.766666666632</c:v>
                </c:pt>
                <c:pt idx="26">
                  <c:v>2964.666666666634</c:v>
                </c:pt>
                <c:pt idx="27">
                  <c:v>2576.433333333342</c:v>
                </c:pt>
                <c:pt idx="28">
                  <c:v>2211.0</c:v>
                </c:pt>
                <c:pt idx="29">
                  <c:v>1831.73333333333</c:v>
                </c:pt>
                <c:pt idx="30">
                  <c:v>1573.83333333333</c:v>
                </c:pt>
                <c:pt idx="31">
                  <c:v>1336.9</c:v>
                </c:pt>
                <c:pt idx="32">
                  <c:v>1139.83333333333</c:v>
                </c:pt>
                <c:pt idx="33">
                  <c:v>960.4333333333335</c:v>
                </c:pt>
                <c:pt idx="34">
                  <c:v>829.2</c:v>
                </c:pt>
                <c:pt idx="35">
                  <c:v>721.0666666666666</c:v>
                </c:pt>
                <c:pt idx="36">
                  <c:v>625.2666666666666</c:v>
                </c:pt>
                <c:pt idx="37">
                  <c:v>555.1333333333335</c:v>
                </c:pt>
                <c:pt idx="38">
                  <c:v>498.8333333333333</c:v>
                </c:pt>
                <c:pt idx="39">
                  <c:v>446.2</c:v>
                </c:pt>
                <c:pt idx="40">
                  <c:v>412.9666666666667</c:v>
                </c:pt>
                <c:pt idx="41">
                  <c:v>383.9</c:v>
                </c:pt>
                <c:pt idx="42">
                  <c:v>360.3333333333333</c:v>
                </c:pt>
                <c:pt idx="43">
                  <c:v>339.8</c:v>
                </c:pt>
                <c:pt idx="44">
                  <c:v>325.1333333333336</c:v>
                </c:pt>
                <c:pt idx="45">
                  <c:v>313.4333333333333</c:v>
                </c:pt>
                <c:pt idx="46">
                  <c:v>303.1333333333336</c:v>
                </c:pt>
                <c:pt idx="47">
                  <c:v>295.7666666666667</c:v>
                </c:pt>
                <c:pt idx="48">
                  <c:v>289.8333333333333</c:v>
                </c:pt>
                <c:pt idx="49">
                  <c:v>284.3333333333333</c:v>
                </c:pt>
                <c:pt idx="50">
                  <c:v>280.8999999999996</c:v>
                </c:pt>
                <c:pt idx="51">
                  <c:v>277.9333333333333</c:v>
                </c:pt>
                <c:pt idx="52">
                  <c:v>275.5333333333334</c:v>
                </c:pt>
                <c:pt idx="53">
                  <c:v>273.4333333333333</c:v>
                </c:pt>
                <c:pt idx="54">
                  <c:v>271.9333333333333</c:v>
                </c:pt>
                <c:pt idx="55">
                  <c:v>270.7666666666667</c:v>
                </c:pt>
                <c:pt idx="56">
                  <c:v>269.7</c:v>
                </c:pt>
                <c:pt idx="57">
                  <c:v>268.9666666666667</c:v>
                </c:pt>
                <c:pt idx="58">
                  <c:v>268.366666666667</c:v>
                </c:pt>
              </c:numCache>
            </c:numRef>
          </c:xVal>
          <c:yVal>
            <c:numRef>
              <c:f>Sheet2!$C$2:$C$60</c:f>
              <c:numCache>
                <c:formatCode>General</c:formatCode>
                <c:ptCount val="59"/>
                <c:pt idx="0">
                  <c:v>157.7</c:v>
                </c:pt>
                <c:pt idx="1">
                  <c:v>157.7</c:v>
                </c:pt>
                <c:pt idx="2">
                  <c:v>157.7</c:v>
                </c:pt>
                <c:pt idx="3">
                  <c:v>157.6</c:v>
                </c:pt>
                <c:pt idx="4">
                  <c:v>157.5</c:v>
                </c:pt>
                <c:pt idx="5">
                  <c:v>157.5</c:v>
                </c:pt>
                <c:pt idx="6">
                  <c:v>157.4</c:v>
                </c:pt>
                <c:pt idx="7">
                  <c:v>157.1</c:v>
                </c:pt>
                <c:pt idx="8">
                  <c:v>156.5</c:v>
                </c:pt>
                <c:pt idx="9">
                  <c:v>155.6</c:v>
                </c:pt>
                <c:pt idx="10">
                  <c:v>155.3</c:v>
                </c:pt>
                <c:pt idx="11">
                  <c:v>155.0</c:v>
                </c:pt>
                <c:pt idx="12">
                  <c:v>153.2</c:v>
                </c:pt>
                <c:pt idx="13">
                  <c:v>147.5</c:v>
                </c:pt>
                <c:pt idx="14">
                  <c:v>135.5</c:v>
                </c:pt>
                <c:pt idx="15">
                  <c:v>132.5</c:v>
                </c:pt>
                <c:pt idx="16">
                  <c:v>132.3</c:v>
                </c:pt>
                <c:pt idx="17">
                  <c:v>130.9</c:v>
                </c:pt>
                <c:pt idx="18">
                  <c:v>129.8</c:v>
                </c:pt>
                <c:pt idx="19">
                  <c:v>127.8</c:v>
                </c:pt>
                <c:pt idx="20">
                  <c:v>125.7</c:v>
                </c:pt>
                <c:pt idx="21">
                  <c:v>121.8</c:v>
                </c:pt>
                <c:pt idx="22">
                  <c:v>116.2</c:v>
                </c:pt>
                <c:pt idx="23">
                  <c:v>109.5</c:v>
                </c:pt>
                <c:pt idx="24">
                  <c:v>102.8</c:v>
                </c:pt>
                <c:pt idx="25">
                  <c:v>96.6</c:v>
                </c:pt>
                <c:pt idx="26">
                  <c:v>91.2</c:v>
                </c:pt>
                <c:pt idx="27">
                  <c:v>87.6</c:v>
                </c:pt>
                <c:pt idx="28">
                  <c:v>84.9</c:v>
                </c:pt>
                <c:pt idx="29">
                  <c:v>82.6</c:v>
                </c:pt>
                <c:pt idx="30">
                  <c:v>81.3</c:v>
                </c:pt>
                <c:pt idx="31">
                  <c:v>80.4</c:v>
                </c:pt>
                <c:pt idx="32">
                  <c:v>80.0</c:v>
                </c:pt>
                <c:pt idx="33">
                  <c:v>79.7</c:v>
                </c:pt>
                <c:pt idx="34">
                  <c:v>79.5</c:v>
                </c:pt>
                <c:pt idx="35">
                  <c:v>79.5</c:v>
                </c:pt>
                <c:pt idx="36">
                  <c:v>79.5</c:v>
                </c:pt>
                <c:pt idx="37">
                  <c:v>79.6</c:v>
                </c:pt>
                <c:pt idx="38">
                  <c:v>79.6</c:v>
                </c:pt>
                <c:pt idx="39">
                  <c:v>79.6</c:v>
                </c:pt>
                <c:pt idx="40">
                  <c:v>79.7</c:v>
                </c:pt>
                <c:pt idx="41">
                  <c:v>79.8</c:v>
                </c:pt>
                <c:pt idx="42">
                  <c:v>79.9</c:v>
                </c:pt>
                <c:pt idx="43">
                  <c:v>80.0</c:v>
                </c:pt>
                <c:pt idx="44">
                  <c:v>80.0</c:v>
                </c:pt>
                <c:pt idx="45">
                  <c:v>80.0</c:v>
                </c:pt>
                <c:pt idx="46">
                  <c:v>80.1</c:v>
                </c:pt>
                <c:pt idx="47">
                  <c:v>80.1</c:v>
                </c:pt>
                <c:pt idx="48">
                  <c:v>80.1</c:v>
                </c:pt>
                <c:pt idx="49">
                  <c:v>80.1</c:v>
                </c:pt>
                <c:pt idx="50">
                  <c:v>80.1</c:v>
                </c:pt>
                <c:pt idx="51">
                  <c:v>80.1</c:v>
                </c:pt>
                <c:pt idx="52">
                  <c:v>80.2</c:v>
                </c:pt>
                <c:pt idx="53">
                  <c:v>80.2</c:v>
                </c:pt>
                <c:pt idx="54">
                  <c:v>80.2</c:v>
                </c:pt>
                <c:pt idx="55">
                  <c:v>80.2</c:v>
                </c:pt>
                <c:pt idx="56">
                  <c:v>80.2</c:v>
                </c:pt>
                <c:pt idx="57">
                  <c:v>80.2</c:v>
                </c:pt>
                <c:pt idx="58">
                  <c:v>80.2</c:v>
                </c:pt>
              </c:numCache>
            </c:numRef>
          </c:yVal>
          <c:smooth val="0"/>
        </c:ser>
        <c:ser>
          <c:idx val="1"/>
          <c:order val="1"/>
          <c:tx>
            <c:v>1067MHz</c:v>
          </c:tx>
          <c:spPr>
            <a:ln w="28575">
              <a:solidFill>
                <a:schemeClr val="accent3"/>
              </a:solidFill>
            </a:ln>
          </c:spPr>
          <c:marker>
            <c:spPr>
              <a:solidFill>
                <a:schemeClr val="accent3"/>
              </a:solidFill>
              <a:ln>
                <a:solidFill>
                  <a:schemeClr val="accent3"/>
                </a:solidFill>
              </a:ln>
            </c:spPr>
          </c:marker>
          <c:xVal>
            <c:numRef>
              <c:f>Sheet2!$D$2:$D$60</c:f>
              <c:numCache>
                <c:formatCode>General</c:formatCode>
                <c:ptCount val="59"/>
                <c:pt idx="0">
                  <c:v>5459.0</c:v>
                </c:pt>
                <c:pt idx="1">
                  <c:v>5471.600000000001</c:v>
                </c:pt>
                <c:pt idx="2">
                  <c:v>5469.66666666669</c:v>
                </c:pt>
                <c:pt idx="3">
                  <c:v>5470.433333333295</c:v>
                </c:pt>
                <c:pt idx="4">
                  <c:v>5470.16666666669</c:v>
                </c:pt>
                <c:pt idx="5">
                  <c:v>5469.3</c:v>
                </c:pt>
                <c:pt idx="6">
                  <c:v>5469.433333333295</c:v>
                </c:pt>
                <c:pt idx="7">
                  <c:v>5465.733333333299</c:v>
                </c:pt>
                <c:pt idx="8">
                  <c:v>5460.16666666669</c:v>
                </c:pt>
                <c:pt idx="9">
                  <c:v>5449.033333333316</c:v>
                </c:pt>
                <c:pt idx="10">
                  <c:v>5443.26666666669</c:v>
                </c:pt>
                <c:pt idx="11">
                  <c:v>5442.033333333316</c:v>
                </c:pt>
                <c:pt idx="12">
                  <c:v>5424.833333333328</c:v>
                </c:pt>
                <c:pt idx="13">
                  <c:v>5368.76666666669</c:v>
                </c:pt>
                <c:pt idx="14">
                  <c:v>5230.36666666669</c:v>
                </c:pt>
                <c:pt idx="15">
                  <c:v>5187.16666666669</c:v>
                </c:pt>
                <c:pt idx="16">
                  <c:v>5182.46666666669</c:v>
                </c:pt>
                <c:pt idx="17">
                  <c:v>5155.06666666669</c:v>
                </c:pt>
                <c:pt idx="18">
                  <c:v>5131.86666666669</c:v>
                </c:pt>
                <c:pt idx="19">
                  <c:v>5091.2</c:v>
                </c:pt>
                <c:pt idx="20">
                  <c:v>5041.8</c:v>
                </c:pt>
                <c:pt idx="21">
                  <c:v>4941.0</c:v>
                </c:pt>
                <c:pt idx="22">
                  <c:v>4783.16666666669</c:v>
                </c:pt>
                <c:pt idx="23">
                  <c:v>4494.433333333295</c:v>
                </c:pt>
                <c:pt idx="24">
                  <c:v>4099.533333333316</c:v>
                </c:pt>
                <c:pt idx="25">
                  <c:v>3634.733333333341</c:v>
                </c:pt>
                <c:pt idx="26">
                  <c:v>3110.63333333334</c:v>
                </c:pt>
                <c:pt idx="27">
                  <c:v>2668.23333333334</c:v>
                </c:pt>
                <c:pt idx="28">
                  <c:v>2272.63333333334</c:v>
                </c:pt>
                <c:pt idx="29">
                  <c:v>1876.83333333333</c:v>
                </c:pt>
                <c:pt idx="30">
                  <c:v>1606.06666666667</c:v>
                </c:pt>
                <c:pt idx="31">
                  <c:v>1359.53333333333</c:v>
                </c:pt>
                <c:pt idx="32">
                  <c:v>1159.63333333333</c:v>
                </c:pt>
                <c:pt idx="33">
                  <c:v>977.0333333333335</c:v>
                </c:pt>
                <c:pt idx="34">
                  <c:v>843.1666666666666</c:v>
                </c:pt>
                <c:pt idx="35">
                  <c:v>734.1</c:v>
                </c:pt>
                <c:pt idx="36">
                  <c:v>636.9</c:v>
                </c:pt>
                <c:pt idx="37">
                  <c:v>566.4</c:v>
                </c:pt>
                <c:pt idx="38">
                  <c:v>509.5333333333333</c:v>
                </c:pt>
                <c:pt idx="39">
                  <c:v>456.6666666666672</c:v>
                </c:pt>
                <c:pt idx="40">
                  <c:v>422.0999999999992</c:v>
                </c:pt>
                <c:pt idx="41">
                  <c:v>393.9666666666667</c:v>
                </c:pt>
                <c:pt idx="42">
                  <c:v>370.5</c:v>
                </c:pt>
                <c:pt idx="43">
                  <c:v>350.0</c:v>
                </c:pt>
                <c:pt idx="44">
                  <c:v>335.2</c:v>
                </c:pt>
                <c:pt idx="45">
                  <c:v>323.3999999999996</c:v>
                </c:pt>
                <c:pt idx="46">
                  <c:v>313.0666666666667</c:v>
                </c:pt>
                <c:pt idx="47">
                  <c:v>305.6666666666672</c:v>
                </c:pt>
                <c:pt idx="48">
                  <c:v>299.7333333333333</c:v>
                </c:pt>
                <c:pt idx="49">
                  <c:v>294.2333333333333</c:v>
                </c:pt>
                <c:pt idx="50">
                  <c:v>290.8333333333333</c:v>
                </c:pt>
                <c:pt idx="51">
                  <c:v>287.8</c:v>
                </c:pt>
                <c:pt idx="52">
                  <c:v>285.4333333333333</c:v>
                </c:pt>
                <c:pt idx="53">
                  <c:v>283.3333333333333</c:v>
                </c:pt>
                <c:pt idx="54">
                  <c:v>281.8333333333333</c:v>
                </c:pt>
                <c:pt idx="55">
                  <c:v>280.6333333333336</c:v>
                </c:pt>
                <c:pt idx="56">
                  <c:v>279.5999999999992</c:v>
                </c:pt>
                <c:pt idx="57">
                  <c:v>278.8333333333333</c:v>
                </c:pt>
                <c:pt idx="58">
                  <c:v>278.2333333333333</c:v>
                </c:pt>
              </c:numCache>
            </c:numRef>
          </c:xVal>
          <c:yVal>
            <c:numRef>
              <c:f>Sheet2!$F$2:$F$60</c:f>
              <c:numCache>
                <c:formatCode>General</c:formatCode>
                <c:ptCount val="59"/>
                <c:pt idx="0">
                  <c:v>128.7</c:v>
                </c:pt>
                <c:pt idx="1">
                  <c:v>129.0</c:v>
                </c:pt>
                <c:pt idx="2">
                  <c:v>128.8</c:v>
                </c:pt>
                <c:pt idx="3">
                  <c:v>128.8</c:v>
                </c:pt>
                <c:pt idx="4">
                  <c:v>128.8</c:v>
                </c:pt>
                <c:pt idx="5">
                  <c:v>128.7</c:v>
                </c:pt>
                <c:pt idx="6">
                  <c:v>128.7</c:v>
                </c:pt>
                <c:pt idx="7">
                  <c:v>128.4</c:v>
                </c:pt>
                <c:pt idx="8">
                  <c:v>127.9</c:v>
                </c:pt>
                <c:pt idx="9">
                  <c:v>126.9</c:v>
                </c:pt>
                <c:pt idx="10">
                  <c:v>126.4</c:v>
                </c:pt>
                <c:pt idx="11">
                  <c:v>126.3</c:v>
                </c:pt>
                <c:pt idx="12">
                  <c:v>124.7</c:v>
                </c:pt>
                <c:pt idx="13">
                  <c:v>120.0</c:v>
                </c:pt>
                <c:pt idx="14">
                  <c:v>111.0</c:v>
                </c:pt>
                <c:pt idx="15">
                  <c:v>108.8</c:v>
                </c:pt>
                <c:pt idx="16">
                  <c:v>108.6</c:v>
                </c:pt>
                <c:pt idx="17">
                  <c:v>107.4</c:v>
                </c:pt>
                <c:pt idx="18">
                  <c:v>106.5</c:v>
                </c:pt>
                <c:pt idx="19">
                  <c:v>104.7</c:v>
                </c:pt>
                <c:pt idx="20">
                  <c:v>102.6</c:v>
                </c:pt>
                <c:pt idx="21">
                  <c:v>99.0</c:v>
                </c:pt>
                <c:pt idx="22">
                  <c:v>94.8</c:v>
                </c:pt>
                <c:pt idx="23">
                  <c:v>90.0</c:v>
                </c:pt>
                <c:pt idx="24">
                  <c:v>86.3</c:v>
                </c:pt>
                <c:pt idx="25">
                  <c:v>83.3</c:v>
                </c:pt>
                <c:pt idx="26">
                  <c:v>80.7</c:v>
                </c:pt>
                <c:pt idx="27">
                  <c:v>78.9</c:v>
                </c:pt>
                <c:pt idx="28">
                  <c:v>77.6</c:v>
                </c:pt>
                <c:pt idx="29">
                  <c:v>76.5</c:v>
                </c:pt>
                <c:pt idx="30">
                  <c:v>76.0</c:v>
                </c:pt>
                <c:pt idx="31">
                  <c:v>76.1</c:v>
                </c:pt>
                <c:pt idx="32">
                  <c:v>76.0</c:v>
                </c:pt>
                <c:pt idx="33">
                  <c:v>76.0</c:v>
                </c:pt>
                <c:pt idx="34">
                  <c:v>76.1</c:v>
                </c:pt>
                <c:pt idx="35">
                  <c:v>76.2</c:v>
                </c:pt>
                <c:pt idx="36">
                  <c:v>76.3</c:v>
                </c:pt>
                <c:pt idx="37">
                  <c:v>76.5</c:v>
                </c:pt>
                <c:pt idx="38">
                  <c:v>76.6</c:v>
                </c:pt>
                <c:pt idx="39">
                  <c:v>76.7</c:v>
                </c:pt>
                <c:pt idx="40">
                  <c:v>76.8</c:v>
                </c:pt>
                <c:pt idx="41">
                  <c:v>76.9</c:v>
                </c:pt>
                <c:pt idx="42">
                  <c:v>77.0</c:v>
                </c:pt>
                <c:pt idx="43">
                  <c:v>77.0</c:v>
                </c:pt>
                <c:pt idx="44">
                  <c:v>77.1</c:v>
                </c:pt>
                <c:pt idx="45">
                  <c:v>77.1</c:v>
                </c:pt>
                <c:pt idx="46">
                  <c:v>77.2</c:v>
                </c:pt>
                <c:pt idx="47">
                  <c:v>77.2</c:v>
                </c:pt>
                <c:pt idx="48">
                  <c:v>77.2</c:v>
                </c:pt>
                <c:pt idx="49">
                  <c:v>77.3</c:v>
                </c:pt>
                <c:pt idx="50">
                  <c:v>77.2</c:v>
                </c:pt>
                <c:pt idx="51">
                  <c:v>77.3</c:v>
                </c:pt>
                <c:pt idx="52">
                  <c:v>77.3</c:v>
                </c:pt>
                <c:pt idx="53">
                  <c:v>77.3</c:v>
                </c:pt>
                <c:pt idx="54">
                  <c:v>77.3</c:v>
                </c:pt>
                <c:pt idx="55">
                  <c:v>77.3</c:v>
                </c:pt>
                <c:pt idx="56">
                  <c:v>77.3</c:v>
                </c:pt>
                <c:pt idx="57">
                  <c:v>77.3</c:v>
                </c:pt>
                <c:pt idx="58">
                  <c:v>77.3</c:v>
                </c:pt>
              </c:numCache>
            </c:numRef>
          </c:yVal>
          <c:smooth val="0"/>
        </c:ser>
        <c:ser>
          <c:idx val="2"/>
          <c:order val="2"/>
          <c:tx>
            <c:v>1333MHz</c:v>
          </c:tx>
          <c:spPr>
            <a:ln w="28575">
              <a:solidFill>
                <a:schemeClr val="accent1"/>
              </a:solidFill>
            </a:ln>
          </c:spPr>
          <c:marker>
            <c:spPr>
              <a:solidFill>
                <a:schemeClr val="accent1"/>
              </a:solidFill>
              <a:ln>
                <a:solidFill>
                  <a:schemeClr val="accent1"/>
                </a:solidFill>
              </a:ln>
            </c:spPr>
          </c:marker>
          <c:xVal>
            <c:numRef>
              <c:f>Sheet2!$G$2:$G$60</c:f>
              <c:numCache>
                <c:formatCode>General</c:formatCode>
                <c:ptCount val="59"/>
                <c:pt idx="0">
                  <c:v>6616.86666666669</c:v>
                </c:pt>
                <c:pt idx="1">
                  <c:v>6616.5</c:v>
                </c:pt>
                <c:pt idx="2">
                  <c:v>6613.86666666669</c:v>
                </c:pt>
                <c:pt idx="3">
                  <c:v>6613.13333333333</c:v>
                </c:pt>
                <c:pt idx="4">
                  <c:v>6612.0</c:v>
                </c:pt>
                <c:pt idx="5">
                  <c:v>6611.400000000001</c:v>
                </c:pt>
                <c:pt idx="6">
                  <c:v>6611.400000000001</c:v>
                </c:pt>
                <c:pt idx="7">
                  <c:v>6609.26666666669</c:v>
                </c:pt>
                <c:pt idx="8">
                  <c:v>6605.96666666669</c:v>
                </c:pt>
                <c:pt idx="9">
                  <c:v>6593.400000000001</c:v>
                </c:pt>
                <c:pt idx="10">
                  <c:v>6586.5</c:v>
                </c:pt>
                <c:pt idx="11">
                  <c:v>6586.63333333333</c:v>
                </c:pt>
                <c:pt idx="12">
                  <c:v>6573.533333333316</c:v>
                </c:pt>
                <c:pt idx="13">
                  <c:v>6497.76666666669</c:v>
                </c:pt>
                <c:pt idx="14">
                  <c:v>6267.2</c:v>
                </c:pt>
                <c:pt idx="15">
                  <c:v>6194.0</c:v>
                </c:pt>
                <c:pt idx="16">
                  <c:v>6188.36666666669</c:v>
                </c:pt>
                <c:pt idx="17">
                  <c:v>6142.46666666669</c:v>
                </c:pt>
                <c:pt idx="18">
                  <c:v>6102.3</c:v>
                </c:pt>
                <c:pt idx="19">
                  <c:v>6017.3</c:v>
                </c:pt>
                <c:pt idx="20">
                  <c:v>5914.100000000001</c:v>
                </c:pt>
                <c:pt idx="21">
                  <c:v>5700.66666666669</c:v>
                </c:pt>
                <c:pt idx="22">
                  <c:v>5367.0</c:v>
                </c:pt>
                <c:pt idx="23">
                  <c:v>4872.833333333328</c:v>
                </c:pt>
                <c:pt idx="24">
                  <c:v>4338.8</c:v>
                </c:pt>
                <c:pt idx="25">
                  <c:v>3791.266666666632</c:v>
                </c:pt>
                <c:pt idx="26">
                  <c:v>3215.533333333341</c:v>
                </c:pt>
                <c:pt idx="27">
                  <c:v>2743.433333333342</c:v>
                </c:pt>
                <c:pt idx="28">
                  <c:v>2324.566666666658</c:v>
                </c:pt>
                <c:pt idx="29">
                  <c:v>1901.8</c:v>
                </c:pt>
                <c:pt idx="30">
                  <c:v>1640.2</c:v>
                </c:pt>
                <c:pt idx="31">
                  <c:v>1390.96666666667</c:v>
                </c:pt>
                <c:pt idx="32">
                  <c:v>1094.43333333333</c:v>
                </c:pt>
                <c:pt idx="33">
                  <c:v>1002.5</c:v>
                </c:pt>
                <c:pt idx="34">
                  <c:v>805.9666666666667</c:v>
                </c:pt>
                <c:pt idx="35">
                  <c:v>756.266666666668</c:v>
                </c:pt>
                <c:pt idx="36">
                  <c:v>658.1666666666666</c:v>
                </c:pt>
                <c:pt idx="37">
                  <c:v>587.3000000000001</c:v>
                </c:pt>
                <c:pt idx="38">
                  <c:v>530.2</c:v>
                </c:pt>
                <c:pt idx="39">
                  <c:v>457.2</c:v>
                </c:pt>
                <c:pt idx="40">
                  <c:v>443.4666666666667</c:v>
                </c:pt>
                <c:pt idx="41">
                  <c:v>414.1333333333336</c:v>
                </c:pt>
                <c:pt idx="42">
                  <c:v>390.3</c:v>
                </c:pt>
                <c:pt idx="43">
                  <c:v>364.7333333333333</c:v>
                </c:pt>
                <c:pt idx="44">
                  <c:v>355.1333333333336</c:v>
                </c:pt>
                <c:pt idx="45">
                  <c:v>343.4</c:v>
                </c:pt>
                <c:pt idx="46">
                  <c:v>333.0333333333334</c:v>
                </c:pt>
                <c:pt idx="47">
                  <c:v>325.6666666666672</c:v>
                </c:pt>
                <c:pt idx="48">
                  <c:v>319.7666666666667</c:v>
                </c:pt>
                <c:pt idx="49">
                  <c:v>314.2666666666667</c:v>
                </c:pt>
                <c:pt idx="50">
                  <c:v>310.866666666667</c:v>
                </c:pt>
                <c:pt idx="51">
                  <c:v>307.8999999999996</c:v>
                </c:pt>
                <c:pt idx="52">
                  <c:v>305.5</c:v>
                </c:pt>
                <c:pt idx="53">
                  <c:v>303.4666666666667</c:v>
                </c:pt>
                <c:pt idx="54">
                  <c:v>301.9333333333333</c:v>
                </c:pt>
                <c:pt idx="55">
                  <c:v>300.2</c:v>
                </c:pt>
                <c:pt idx="56">
                  <c:v>299.6666666666672</c:v>
                </c:pt>
                <c:pt idx="57">
                  <c:v>298.9333333333333</c:v>
                </c:pt>
                <c:pt idx="58">
                  <c:v>298.3333333333333</c:v>
                </c:pt>
              </c:numCache>
            </c:numRef>
          </c:xVal>
          <c:yVal>
            <c:numRef>
              <c:f>Sheet2!$I$2:$I$60</c:f>
              <c:numCache>
                <c:formatCode>General</c:formatCode>
                <c:ptCount val="59"/>
                <c:pt idx="0">
                  <c:v>106.1</c:v>
                </c:pt>
                <c:pt idx="1">
                  <c:v>106.1</c:v>
                </c:pt>
                <c:pt idx="2">
                  <c:v>106.0</c:v>
                </c:pt>
                <c:pt idx="3">
                  <c:v>105.9</c:v>
                </c:pt>
                <c:pt idx="4">
                  <c:v>105.9</c:v>
                </c:pt>
                <c:pt idx="5">
                  <c:v>105.9</c:v>
                </c:pt>
                <c:pt idx="6">
                  <c:v>105.9</c:v>
                </c:pt>
                <c:pt idx="7">
                  <c:v>105.8</c:v>
                </c:pt>
                <c:pt idx="8">
                  <c:v>105.6</c:v>
                </c:pt>
                <c:pt idx="9">
                  <c:v>105.2</c:v>
                </c:pt>
                <c:pt idx="10">
                  <c:v>104.9</c:v>
                </c:pt>
                <c:pt idx="11">
                  <c:v>104.9</c:v>
                </c:pt>
                <c:pt idx="12">
                  <c:v>104.4</c:v>
                </c:pt>
                <c:pt idx="13">
                  <c:v>101.7</c:v>
                </c:pt>
                <c:pt idx="14">
                  <c:v>95.3</c:v>
                </c:pt>
                <c:pt idx="15">
                  <c:v>93.6</c:v>
                </c:pt>
                <c:pt idx="16">
                  <c:v>93.5</c:v>
                </c:pt>
                <c:pt idx="17">
                  <c:v>92.6</c:v>
                </c:pt>
                <c:pt idx="18">
                  <c:v>91.7</c:v>
                </c:pt>
                <c:pt idx="19">
                  <c:v>90.2</c:v>
                </c:pt>
                <c:pt idx="20">
                  <c:v>88.4</c:v>
                </c:pt>
                <c:pt idx="21">
                  <c:v>85.5</c:v>
                </c:pt>
                <c:pt idx="22">
                  <c:v>82.5</c:v>
                </c:pt>
                <c:pt idx="23">
                  <c:v>79.5</c:v>
                </c:pt>
                <c:pt idx="24">
                  <c:v>77.3</c:v>
                </c:pt>
                <c:pt idx="25">
                  <c:v>75.4</c:v>
                </c:pt>
                <c:pt idx="26">
                  <c:v>73.7</c:v>
                </c:pt>
                <c:pt idx="27">
                  <c:v>72.5</c:v>
                </c:pt>
                <c:pt idx="28">
                  <c:v>71.7</c:v>
                </c:pt>
                <c:pt idx="29">
                  <c:v>71.6</c:v>
                </c:pt>
                <c:pt idx="30">
                  <c:v>70.8</c:v>
                </c:pt>
                <c:pt idx="31">
                  <c:v>70.9</c:v>
                </c:pt>
                <c:pt idx="32">
                  <c:v>70.9</c:v>
                </c:pt>
                <c:pt idx="33">
                  <c:v>70.9</c:v>
                </c:pt>
                <c:pt idx="34">
                  <c:v>71.1</c:v>
                </c:pt>
                <c:pt idx="35">
                  <c:v>71.1</c:v>
                </c:pt>
                <c:pt idx="36">
                  <c:v>71.3</c:v>
                </c:pt>
                <c:pt idx="37">
                  <c:v>71.4</c:v>
                </c:pt>
                <c:pt idx="38">
                  <c:v>71.5</c:v>
                </c:pt>
                <c:pt idx="39">
                  <c:v>71.6</c:v>
                </c:pt>
                <c:pt idx="40">
                  <c:v>71.6</c:v>
                </c:pt>
                <c:pt idx="41">
                  <c:v>71.7</c:v>
                </c:pt>
                <c:pt idx="42">
                  <c:v>71.9</c:v>
                </c:pt>
                <c:pt idx="43">
                  <c:v>71.9</c:v>
                </c:pt>
                <c:pt idx="44">
                  <c:v>71.9</c:v>
                </c:pt>
                <c:pt idx="45">
                  <c:v>72.0</c:v>
                </c:pt>
                <c:pt idx="46">
                  <c:v>72.0</c:v>
                </c:pt>
                <c:pt idx="47">
                  <c:v>72.0</c:v>
                </c:pt>
                <c:pt idx="48">
                  <c:v>72.0</c:v>
                </c:pt>
                <c:pt idx="49">
                  <c:v>72.0</c:v>
                </c:pt>
                <c:pt idx="50">
                  <c:v>72.0</c:v>
                </c:pt>
                <c:pt idx="51">
                  <c:v>72.0</c:v>
                </c:pt>
                <c:pt idx="52">
                  <c:v>72.0</c:v>
                </c:pt>
                <c:pt idx="53">
                  <c:v>72.0</c:v>
                </c:pt>
                <c:pt idx="54">
                  <c:v>72.1</c:v>
                </c:pt>
                <c:pt idx="55">
                  <c:v>72.1</c:v>
                </c:pt>
                <c:pt idx="56">
                  <c:v>72.1</c:v>
                </c:pt>
                <c:pt idx="57">
                  <c:v>72.1</c:v>
                </c:pt>
                <c:pt idx="58">
                  <c:v>72.1</c:v>
                </c:pt>
              </c:numCache>
            </c:numRef>
          </c:yVal>
          <c:smooth val="0"/>
        </c:ser>
        <c:ser>
          <c:idx val="3"/>
          <c:order val="3"/>
          <c:tx>
            <c:strRef>
              <c:f>Sheet2!$N$1</c:f>
              <c:strCache>
                <c:ptCount val="1"/>
                <c:pt idx="0">
                  <c:v>800-fit</c:v>
                </c:pt>
              </c:strCache>
            </c:strRef>
          </c:tx>
          <c:spPr>
            <a:ln>
              <a:solidFill>
                <a:schemeClr val="accent2"/>
              </a:solidFill>
            </a:ln>
          </c:spPr>
          <c:marker>
            <c:spPr>
              <a:solidFill>
                <a:schemeClr val="accent2"/>
              </a:solidFill>
              <a:ln>
                <a:solidFill>
                  <a:schemeClr val="accent2"/>
                </a:solidFill>
              </a:ln>
            </c:spPr>
          </c:marker>
          <c:xVal>
            <c:numRef>
              <c:f>Sheet2!$J$2:$J$26</c:f>
              <c:numCache>
                <c:formatCode>General</c:formatCode>
                <c:ptCount val="25"/>
                <c:pt idx="0">
                  <c:v>0.0</c:v>
                </c:pt>
                <c:pt idx="1">
                  <c:v>333.3333333333333</c:v>
                </c:pt>
                <c:pt idx="2">
                  <c:v>666.6666666666666</c:v>
                </c:pt>
                <c:pt idx="3">
                  <c:v>1000.0</c:v>
                </c:pt>
                <c:pt idx="4">
                  <c:v>1333.33333333333</c:v>
                </c:pt>
                <c:pt idx="5">
                  <c:v>1666.666666666668</c:v>
                </c:pt>
                <c:pt idx="6">
                  <c:v>2000.0</c:v>
                </c:pt>
                <c:pt idx="7">
                  <c:v>2333.33333333335</c:v>
                </c:pt>
                <c:pt idx="8">
                  <c:v>2666.666666666634</c:v>
                </c:pt>
                <c:pt idx="9">
                  <c:v>3000.0</c:v>
                </c:pt>
                <c:pt idx="10">
                  <c:v>3333.33333333335</c:v>
                </c:pt>
                <c:pt idx="11">
                  <c:v>3666.666666666634</c:v>
                </c:pt>
                <c:pt idx="12">
                  <c:v>4000.0</c:v>
                </c:pt>
                <c:pt idx="13">
                  <c:v>4166.66666666669</c:v>
                </c:pt>
                <c:pt idx="14">
                  <c:v>4333.333333333328</c:v>
                </c:pt>
                <c:pt idx="15">
                  <c:v>4666.66666666669</c:v>
                </c:pt>
                <c:pt idx="16">
                  <c:v>5000.0</c:v>
                </c:pt>
                <c:pt idx="17">
                  <c:v>5333.333333333328</c:v>
                </c:pt>
                <c:pt idx="18">
                  <c:v>5500.0</c:v>
                </c:pt>
                <c:pt idx="19">
                  <c:v>5666.66666666669</c:v>
                </c:pt>
                <c:pt idx="20">
                  <c:v>6000.0</c:v>
                </c:pt>
                <c:pt idx="21">
                  <c:v>6333.333333333328</c:v>
                </c:pt>
                <c:pt idx="22">
                  <c:v>6666.66666666669</c:v>
                </c:pt>
                <c:pt idx="23">
                  <c:v>7000.0</c:v>
                </c:pt>
                <c:pt idx="24">
                  <c:v>7200.0</c:v>
                </c:pt>
              </c:numCache>
            </c:numRef>
          </c:xVal>
          <c:yVal>
            <c:numRef>
              <c:f>Sheet2!$N$2:$N$26</c:f>
              <c:numCache>
                <c:formatCode>0.00</c:formatCode>
                <c:ptCount val="25"/>
                <c:pt idx="0">
                  <c:v>77.98037999006955</c:v>
                </c:pt>
                <c:pt idx="1">
                  <c:v>78.5292559082245</c:v>
                </c:pt>
                <c:pt idx="2">
                  <c:v>79.1697401404971</c:v>
                </c:pt>
                <c:pt idx="3">
                  <c:v>79.92685521010938</c:v>
                </c:pt>
                <c:pt idx="4">
                  <c:v>80.83564959071623</c:v>
                </c:pt>
                <c:pt idx="5">
                  <c:v>81.94677815604558</c:v>
                </c:pt>
                <c:pt idx="6">
                  <c:v>83.33627682558235</c:v>
                </c:pt>
                <c:pt idx="7">
                  <c:v>85.12373575121345</c:v>
                </c:pt>
                <c:pt idx="8">
                  <c:v>87.50869701470305</c:v>
                </c:pt>
                <c:pt idx="9">
                  <c:v>90.85087766811028</c:v>
                </c:pt>
                <c:pt idx="10">
                  <c:v>95.87123782358729</c:v>
                </c:pt>
                <c:pt idx="11">
                  <c:v>104.2574627576698</c:v>
                </c:pt>
                <c:pt idx="12">
                  <c:v>121.1013686091183</c:v>
                </c:pt>
                <c:pt idx="13">
                  <c:v>138.0412275324206</c:v>
                </c:pt>
                <c:pt idx="14">
                  <c:v>172.2121030247107</c:v>
                </c:pt>
              </c:numCache>
            </c:numRef>
          </c:yVal>
          <c:smooth val="0"/>
        </c:ser>
        <c:ser>
          <c:idx val="4"/>
          <c:order val="4"/>
          <c:tx>
            <c:strRef>
              <c:f>Sheet2!$M$1</c:f>
              <c:strCache>
                <c:ptCount val="1"/>
                <c:pt idx="0">
                  <c:v>1067-fit</c:v>
                </c:pt>
              </c:strCache>
            </c:strRef>
          </c:tx>
          <c:spPr>
            <a:ln>
              <a:solidFill>
                <a:schemeClr val="accent3"/>
              </a:solidFill>
            </a:ln>
          </c:spPr>
          <c:marker>
            <c:spPr>
              <a:solidFill>
                <a:schemeClr val="accent3"/>
              </a:solidFill>
              <a:ln>
                <a:solidFill>
                  <a:schemeClr val="accent3"/>
                </a:solidFill>
              </a:ln>
            </c:spPr>
          </c:marker>
          <c:xVal>
            <c:numRef>
              <c:f>Sheet2!$J$2:$J$26</c:f>
              <c:numCache>
                <c:formatCode>General</c:formatCode>
                <c:ptCount val="25"/>
                <c:pt idx="0">
                  <c:v>0.0</c:v>
                </c:pt>
                <c:pt idx="1">
                  <c:v>333.3333333333333</c:v>
                </c:pt>
                <c:pt idx="2">
                  <c:v>666.6666666666666</c:v>
                </c:pt>
                <c:pt idx="3">
                  <c:v>1000.0</c:v>
                </c:pt>
                <c:pt idx="4">
                  <c:v>1333.33333333333</c:v>
                </c:pt>
                <c:pt idx="5">
                  <c:v>1666.666666666668</c:v>
                </c:pt>
                <c:pt idx="6">
                  <c:v>2000.0</c:v>
                </c:pt>
                <c:pt idx="7">
                  <c:v>2333.33333333335</c:v>
                </c:pt>
                <c:pt idx="8">
                  <c:v>2666.666666666634</c:v>
                </c:pt>
                <c:pt idx="9">
                  <c:v>3000.0</c:v>
                </c:pt>
                <c:pt idx="10">
                  <c:v>3333.33333333335</c:v>
                </c:pt>
                <c:pt idx="11">
                  <c:v>3666.666666666634</c:v>
                </c:pt>
                <c:pt idx="12">
                  <c:v>4000.0</c:v>
                </c:pt>
                <c:pt idx="13">
                  <c:v>4166.66666666669</c:v>
                </c:pt>
                <c:pt idx="14">
                  <c:v>4333.333333333328</c:v>
                </c:pt>
                <c:pt idx="15">
                  <c:v>4666.66666666669</c:v>
                </c:pt>
                <c:pt idx="16">
                  <c:v>5000.0</c:v>
                </c:pt>
                <c:pt idx="17">
                  <c:v>5333.333333333328</c:v>
                </c:pt>
                <c:pt idx="18">
                  <c:v>5500.0</c:v>
                </c:pt>
                <c:pt idx="19">
                  <c:v>5666.66666666669</c:v>
                </c:pt>
                <c:pt idx="20">
                  <c:v>6000.0</c:v>
                </c:pt>
                <c:pt idx="21">
                  <c:v>6333.333333333328</c:v>
                </c:pt>
                <c:pt idx="22">
                  <c:v>6666.66666666669</c:v>
                </c:pt>
                <c:pt idx="23">
                  <c:v>7000.0</c:v>
                </c:pt>
                <c:pt idx="24">
                  <c:v>7200.0</c:v>
                </c:pt>
              </c:numCache>
            </c:numRef>
          </c:xVal>
          <c:yVal>
            <c:numRef>
              <c:f>Sheet2!$M$2:$M$26</c:f>
              <c:numCache>
                <c:formatCode>0.00</c:formatCode>
                <c:ptCount val="25"/>
                <c:pt idx="0">
                  <c:v>74.3647143972682</c:v>
                </c:pt>
                <c:pt idx="1">
                  <c:v>74.68802538684145</c:v>
                </c:pt>
                <c:pt idx="2">
                  <c:v>75.05158330642755</c:v>
                </c:pt>
                <c:pt idx="3">
                  <c:v>75.46340208426062</c:v>
                </c:pt>
                <c:pt idx="4">
                  <c:v>75.93377453914834</c:v>
                </c:pt>
                <c:pt idx="5">
                  <c:v>76.4761444248778</c:v>
                </c:pt>
                <c:pt idx="6">
                  <c:v>77.10841209859434</c:v>
                </c:pt>
                <c:pt idx="7">
                  <c:v>77.85494810080745</c:v>
                </c:pt>
                <c:pt idx="8">
                  <c:v>78.74980691803468</c:v>
                </c:pt>
                <c:pt idx="9">
                  <c:v>79.84206757027628</c:v>
                </c:pt>
                <c:pt idx="10">
                  <c:v>81.20514668345675</c:v>
                </c:pt>
                <c:pt idx="11">
                  <c:v>82.95401922200156</c:v>
                </c:pt>
                <c:pt idx="12">
                  <c:v>85.27947155433039</c:v>
                </c:pt>
                <c:pt idx="13">
                  <c:v>86.7555239902867</c:v>
                </c:pt>
                <c:pt idx="14">
                  <c:v>88.52291975214145</c:v>
                </c:pt>
                <c:pt idx="15">
                  <c:v>93.3616236583961</c:v>
                </c:pt>
                <c:pt idx="16">
                  <c:v>101.3563116287097</c:v>
                </c:pt>
                <c:pt idx="17">
                  <c:v>117.0889135284606</c:v>
                </c:pt>
                <c:pt idx="18">
                  <c:v>132.4882164084884</c:v>
                </c:pt>
                <c:pt idx="19">
                  <c:v>162.3284123202447</c:v>
                </c:pt>
              </c:numCache>
            </c:numRef>
          </c:yVal>
          <c:smooth val="0"/>
        </c:ser>
        <c:ser>
          <c:idx val="5"/>
          <c:order val="5"/>
          <c:tx>
            <c:strRef>
              <c:f>Sheet2!$L$1</c:f>
              <c:strCache>
                <c:ptCount val="1"/>
                <c:pt idx="0">
                  <c:v>1333-fit</c:v>
                </c:pt>
              </c:strCache>
            </c:strRef>
          </c:tx>
          <c:spPr>
            <a:ln>
              <a:solidFill>
                <a:schemeClr val="accent1"/>
              </a:solidFill>
            </a:ln>
          </c:spPr>
          <c:marker>
            <c:symbol val="none"/>
          </c:marker>
          <c:xVal>
            <c:numRef>
              <c:f>Sheet2!$J$2:$J$26</c:f>
              <c:numCache>
                <c:formatCode>General</c:formatCode>
                <c:ptCount val="25"/>
                <c:pt idx="0">
                  <c:v>0.0</c:v>
                </c:pt>
                <c:pt idx="1">
                  <c:v>333.3333333333333</c:v>
                </c:pt>
                <c:pt idx="2">
                  <c:v>666.6666666666666</c:v>
                </c:pt>
                <c:pt idx="3">
                  <c:v>1000.0</c:v>
                </c:pt>
                <c:pt idx="4">
                  <c:v>1333.33333333333</c:v>
                </c:pt>
                <c:pt idx="5">
                  <c:v>1666.666666666668</c:v>
                </c:pt>
                <c:pt idx="6">
                  <c:v>2000.0</c:v>
                </c:pt>
                <c:pt idx="7">
                  <c:v>2333.33333333335</c:v>
                </c:pt>
                <c:pt idx="8">
                  <c:v>2666.666666666634</c:v>
                </c:pt>
                <c:pt idx="9">
                  <c:v>3000.0</c:v>
                </c:pt>
                <c:pt idx="10">
                  <c:v>3333.33333333335</c:v>
                </c:pt>
                <c:pt idx="11">
                  <c:v>3666.666666666634</c:v>
                </c:pt>
                <c:pt idx="12">
                  <c:v>4000.0</c:v>
                </c:pt>
                <c:pt idx="13">
                  <c:v>4166.66666666669</c:v>
                </c:pt>
                <c:pt idx="14">
                  <c:v>4333.333333333328</c:v>
                </c:pt>
                <c:pt idx="15">
                  <c:v>4666.66666666669</c:v>
                </c:pt>
                <c:pt idx="16">
                  <c:v>5000.0</c:v>
                </c:pt>
                <c:pt idx="17">
                  <c:v>5333.333333333328</c:v>
                </c:pt>
                <c:pt idx="18">
                  <c:v>5500.0</c:v>
                </c:pt>
                <c:pt idx="19">
                  <c:v>5666.66666666669</c:v>
                </c:pt>
                <c:pt idx="20">
                  <c:v>6000.0</c:v>
                </c:pt>
                <c:pt idx="21">
                  <c:v>6333.333333333328</c:v>
                </c:pt>
                <c:pt idx="22">
                  <c:v>6666.66666666669</c:v>
                </c:pt>
                <c:pt idx="23">
                  <c:v>7000.0</c:v>
                </c:pt>
                <c:pt idx="24">
                  <c:v>7200.0</c:v>
                </c:pt>
              </c:numCache>
            </c:numRef>
          </c:xVal>
          <c:yVal>
            <c:numRef>
              <c:f>Sheet2!$L$2:$L$26</c:f>
              <c:numCache>
                <c:formatCode>0.00</c:formatCode>
                <c:ptCount val="25"/>
                <c:pt idx="0">
                  <c:v>69.68139362688228</c:v>
                </c:pt>
                <c:pt idx="1">
                  <c:v>69.92914582547627</c:v>
                </c:pt>
                <c:pt idx="2">
                  <c:v>70.20073119389234</c:v>
                </c:pt>
                <c:pt idx="3">
                  <c:v>70.49976254515296</c:v>
                </c:pt>
                <c:pt idx="4">
                  <c:v>70.830621763013</c:v>
                </c:pt>
                <c:pt idx="5">
                  <c:v>71.19867594798318</c:v>
                </c:pt>
                <c:pt idx="6">
                  <c:v>71.61057080185735</c:v>
                </c:pt>
                <c:pt idx="7">
                  <c:v>72.07463549085351</c:v>
                </c:pt>
                <c:pt idx="8">
                  <c:v>72.6014517474794</c:v>
                </c:pt>
                <c:pt idx="9">
                  <c:v>73.20467057778085</c:v>
                </c:pt>
                <c:pt idx="10">
                  <c:v>73.9022120833457</c:v>
                </c:pt>
                <c:pt idx="11">
                  <c:v>74.71807585194801</c:v>
                </c:pt>
                <c:pt idx="12">
                  <c:v>75.68515800281317</c:v>
                </c:pt>
                <c:pt idx="13">
                  <c:v>76.23918243772515</c:v>
                </c:pt>
                <c:pt idx="14">
                  <c:v>76.84979462050833</c:v>
                </c:pt>
                <c:pt idx="15">
                  <c:v>78.27940631945894</c:v>
                </c:pt>
                <c:pt idx="16">
                  <c:v>80.07603038562907</c:v>
                </c:pt>
                <c:pt idx="17">
                  <c:v>82.4018096825627</c:v>
                </c:pt>
                <c:pt idx="18">
                  <c:v>83.84199433686581</c:v>
                </c:pt>
                <c:pt idx="19">
                  <c:v>85.53089248242614</c:v>
                </c:pt>
                <c:pt idx="20">
                  <c:v>89.96633523748923</c:v>
                </c:pt>
                <c:pt idx="21">
                  <c:v>96.7420494873341</c:v>
                </c:pt>
                <c:pt idx="22">
                  <c:v>108.3739720135893</c:v>
                </c:pt>
                <c:pt idx="23">
                  <c:v>132.998558783444</c:v>
                </c:pt>
                <c:pt idx="24">
                  <c:v>167.6295646482953</c:v>
                </c:pt>
              </c:numCache>
            </c:numRef>
          </c:yVal>
          <c:smooth val="0"/>
        </c:ser>
        <c:dLbls>
          <c:showLegendKey val="0"/>
          <c:showVal val="0"/>
          <c:showCatName val="0"/>
          <c:showSerName val="0"/>
          <c:showPercent val="0"/>
          <c:showBubbleSize val="0"/>
        </c:dLbls>
        <c:axId val="1982065560"/>
        <c:axId val="1982088376"/>
      </c:scatterChart>
      <c:valAx>
        <c:axId val="1982065560"/>
        <c:scaling>
          <c:orientation val="minMax"/>
        </c:scaling>
        <c:delete val="0"/>
        <c:axPos val="b"/>
        <c:title>
          <c:tx>
            <c:rich>
              <a:bodyPr/>
              <a:lstStyle/>
              <a:p>
                <a:pPr>
                  <a:defRPr sz="2000"/>
                </a:pPr>
                <a:r>
                  <a:rPr lang="en-US" sz="2000" dirty="0" smtClean="0"/>
                  <a:t>Utilized Channel Bandwidth (MB/s)</a:t>
                </a:r>
                <a:endParaRPr lang="en-US" sz="2000" dirty="0"/>
              </a:p>
            </c:rich>
          </c:tx>
          <c:layout/>
          <c:overlay val="0"/>
        </c:title>
        <c:numFmt formatCode="General" sourceLinked="1"/>
        <c:majorTickMark val="out"/>
        <c:minorTickMark val="none"/>
        <c:tickLblPos val="nextTo"/>
        <c:txPr>
          <a:bodyPr/>
          <a:lstStyle/>
          <a:p>
            <a:pPr>
              <a:defRPr sz="2400"/>
            </a:pPr>
            <a:endParaRPr lang="en-US"/>
          </a:p>
        </c:txPr>
        <c:crossAx val="1982088376"/>
        <c:crosses val="autoZero"/>
        <c:crossBetween val="midCat"/>
      </c:valAx>
      <c:valAx>
        <c:axId val="1982088376"/>
        <c:scaling>
          <c:orientation val="minMax"/>
          <c:min val="60.0"/>
        </c:scaling>
        <c:delete val="0"/>
        <c:axPos val="l"/>
        <c:majorGridlines/>
        <c:title>
          <c:tx>
            <c:rich>
              <a:bodyPr rot="-5400000" vert="horz"/>
              <a:lstStyle/>
              <a:p>
                <a:pPr>
                  <a:defRPr sz="2000"/>
                </a:pPr>
                <a:r>
                  <a:rPr lang="en-US" sz="2000"/>
                  <a:t>Latency (ns)</a:t>
                </a:r>
              </a:p>
            </c:rich>
          </c:tx>
          <c:layout/>
          <c:overlay val="0"/>
        </c:title>
        <c:numFmt formatCode="General" sourceLinked="1"/>
        <c:majorTickMark val="out"/>
        <c:minorTickMark val="none"/>
        <c:tickLblPos val="nextTo"/>
        <c:txPr>
          <a:bodyPr/>
          <a:lstStyle/>
          <a:p>
            <a:pPr>
              <a:defRPr sz="2400"/>
            </a:pPr>
            <a:endParaRPr lang="en-US"/>
          </a:p>
        </c:txPr>
        <c:crossAx val="1982065560"/>
        <c:crosses val="autoZero"/>
        <c:crossBetween val="midCat"/>
        <c:majorUnit val="30.0"/>
      </c:valAx>
      <c:spPr>
        <a:noFill/>
        <a:ln w="25400">
          <a:noFill/>
        </a:ln>
      </c:spPr>
    </c:plotArea>
    <c:legend>
      <c:legendPos val="t"/>
      <c:layout>
        <c:manualLayout>
          <c:xMode val="edge"/>
          <c:yMode val="edge"/>
          <c:x val="0.109291703120443"/>
          <c:y val="0.087533100029163"/>
          <c:w val="0.797254666083406"/>
          <c:h val="0.11255322251385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060524855683"/>
          <c:y val="0.0326150756579157"/>
          <c:w val="0.865944193257702"/>
          <c:h val="0.629738994490097"/>
        </c:manualLayout>
      </c:layout>
      <c:barChart>
        <c:barDir val="col"/>
        <c:grouping val="clustered"/>
        <c:varyColors val="0"/>
        <c:ser>
          <c:idx val="0"/>
          <c:order val="0"/>
          <c:tx>
            <c:v>BW(0.5,1)</c:v>
          </c:tx>
          <c:invertIfNegative val="0"/>
          <c:cat>
            <c:strRef>
              <c:f>perf!$A$1:$A$24</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perf!$D$1:$D$24</c:f>
              <c:numCache>
                <c:formatCode>General</c:formatCode>
                <c:ptCount val="24"/>
                <c:pt idx="0">
                  <c:v>-0.952087983</c:v>
                </c:pt>
                <c:pt idx="1">
                  <c:v>0.072567638</c:v>
                </c:pt>
                <c:pt idx="2">
                  <c:v>-0.298113714</c:v>
                </c:pt>
                <c:pt idx="3">
                  <c:v>0.009398058</c:v>
                </c:pt>
                <c:pt idx="4">
                  <c:v>-0.050564928</c:v>
                </c:pt>
                <c:pt idx="5">
                  <c:v>0.973210599</c:v>
                </c:pt>
                <c:pt idx="6">
                  <c:v>0.425859348</c:v>
                </c:pt>
                <c:pt idx="7">
                  <c:v>-0.008338043</c:v>
                </c:pt>
                <c:pt idx="8">
                  <c:v>-0.21794505</c:v>
                </c:pt>
                <c:pt idx="9">
                  <c:v>0.397904917</c:v>
                </c:pt>
                <c:pt idx="10">
                  <c:v>0.364498648</c:v>
                </c:pt>
                <c:pt idx="11">
                  <c:v>0.019834458</c:v>
                </c:pt>
                <c:pt idx="12">
                  <c:v>0.787877225</c:v>
                </c:pt>
                <c:pt idx="13">
                  <c:v>0.428582453</c:v>
                </c:pt>
                <c:pt idx="14">
                  <c:v>1.013232374</c:v>
                </c:pt>
                <c:pt idx="15">
                  <c:v>0.234086221</c:v>
                </c:pt>
                <c:pt idx="16">
                  <c:v>1.274864234999999</c:v>
                </c:pt>
                <c:pt idx="17">
                  <c:v>0.560023986</c:v>
                </c:pt>
                <c:pt idx="18">
                  <c:v>0.121794703</c:v>
                </c:pt>
                <c:pt idx="19">
                  <c:v>-0.043160587</c:v>
                </c:pt>
                <c:pt idx="20">
                  <c:v>-0.126959759</c:v>
                </c:pt>
                <c:pt idx="21">
                  <c:v>-0.33347204</c:v>
                </c:pt>
                <c:pt idx="22">
                  <c:v>0.22563739</c:v>
                </c:pt>
                <c:pt idx="23">
                  <c:v>0.212118702130434</c:v>
                </c:pt>
              </c:numCache>
            </c:numRef>
          </c:val>
        </c:ser>
        <c:ser>
          <c:idx val="1"/>
          <c:order val="1"/>
          <c:tx>
            <c:v>BW(0.5,2)</c:v>
          </c:tx>
          <c:invertIfNegative val="0"/>
          <c:cat>
            <c:strRef>
              <c:f>perf!$A$1:$A$24</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perf!$E$1:$E$24</c:f>
              <c:numCache>
                <c:formatCode>General</c:formatCode>
                <c:ptCount val="24"/>
                <c:pt idx="0">
                  <c:v>0.130252526</c:v>
                </c:pt>
                <c:pt idx="1">
                  <c:v>0.043761519</c:v>
                </c:pt>
                <c:pt idx="2">
                  <c:v>-0.20782418</c:v>
                </c:pt>
                <c:pt idx="3">
                  <c:v>0.615465186</c:v>
                </c:pt>
                <c:pt idx="4">
                  <c:v>0.021093654</c:v>
                </c:pt>
                <c:pt idx="5">
                  <c:v>-0.121898307</c:v>
                </c:pt>
                <c:pt idx="6">
                  <c:v>-0.122748089</c:v>
                </c:pt>
                <c:pt idx="7">
                  <c:v>-0.893738415</c:v>
                </c:pt>
                <c:pt idx="8">
                  <c:v>-0.421602338</c:v>
                </c:pt>
                <c:pt idx="9">
                  <c:v>1.694033797</c:v>
                </c:pt>
                <c:pt idx="10">
                  <c:v>0.589426611</c:v>
                </c:pt>
                <c:pt idx="11">
                  <c:v>0.119940657</c:v>
                </c:pt>
                <c:pt idx="12">
                  <c:v>0.753337653</c:v>
                </c:pt>
                <c:pt idx="13">
                  <c:v>0.570828981</c:v>
                </c:pt>
                <c:pt idx="14">
                  <c:v>0.97525405</c:v>
                </c:pt>
                <c:pt idx="15">
                  <c:v>0.445903697</c:v>
                </c:pt>
                <c:pt idx="16">
                  <c:v>0.517480343</c:v>
                </c:pt>
                <c:pt idx="17">
                  <c:v>0.102299944</c:v>
                </c:pt>
                <c:pt idx="18">
                  <c:v>0.002142423</c:v>
                </c:pt>
                <c:pt idx="19">
                  <c:v>-0.281945844</c:v>
                </c:pt>
                <c:pt idx="20">
                  <c:v>0.0798666820000001</c:v>
                </c:pt>
                <c:pt idx="21">
                  <c:v>-0.411432951</c:v>
                </c:pt>
                <c:pt idx="22">
                  <c:v>-0.176062373</c:v>
                </c:pt>
                <c:pt idx="23">
                  <c:v>0.174949357652173</c:v>
                </c:pt>
              </c:numCache>
            </c:numRef>
          </c:val>
        </c:ser>
        <c:dLbls>
          <c:showLegendKey val="0"/>
          <c:showVal val="0"/>
          <c:showCatName val="0"/>
          <c:showSerName val="0"/>
          <c:showPercent val="0"/>
          <c:showBubbleSize val="0"/>
        </c:dLbls>
        <c:gapWidth val="150"/>
        <c:axId val="1978567848"/>
        <c:axId val="1978570856"/>
      </c:barChart>
      <c:catAx>
        <c:axId val="1978567848"/>
        <c:scaling>
          <c:orientation val="minMax"/>
        </c:scaling>
        <c:delete val="0"/>
        <c:axPos val="b"/>
        <c:majorTickMark val="out"/>
        <c:minorTickMark val="none"/>
        <c:tickLblPos val="low"/>
        <c:txPr>
          <a:bodyPr rot="-5400000" vert="horz"/>
          <a:lstStyle/>
          <a:p>
            <a:pPr>
              <a:defRPr sz="1400"/>
            </a:pPr>
            <a:endParaRPr lang="en-US"/>
          </a:p>
        </c:txPr>
        <c:crossAx val="1978570856"/>
        <c:crosses val="autoZero"/>
        <c:auto val="1"/>
        <c:lblAlgn val="ctr"/>
        <c:lblOffset val="100"/>
        <c:noMultiLvlLbl val="0"/>
      </c:catAx>
      <c:valAx>
        <c:axId val="1978570856"/>
        <c:scaling>
          <c:orientation val="minMax"/>
          <c:max val="4.0"/>
          <c:min val="-1.0"/>
        </c:scaling>
        <c:delete val="0"/>
        <c:axPos val="l"/>
        <c:majorGridlines/>
        <c:minorGridlines/>
        <c:title>
          <c:tx>
            <c:rich>
              <a:bodyPr rot="-5400000" vert="horz"/>
              <a:lstStyle/>
              <a:p>
                <a:pPr>
                  <a:defRPr sz="1800"/>
                </a:pPr>
                <a:r>
                  <a:rPr lang="en-US" sz="1800"/>
                  <a:t>Performance Degradation (%)</a:t>
                </a:r>
              </a:p>
            </c:rich>
          </c:tx>
          <c:layout/>
          <c:overlay val="0"/>
        </c:title>
        <c:numFmt formatCode="General" sourceLinked="1"/>
        <c:majorTickMark val="out"/>
        <c:minorTickMark val="out"/>
        <c:tickLblPos val="nextTo"/>
        <c:txPr>
          <a:bodyPr/>
          <a:lstStyle/>
          <a:p>
            <a:pPr>
              <a:defRPr sz="2400"/>
            </a:pPr>
            <a:endParaRPr lang="en-US"/>
          </a:p>
        </c:txPr>
        <c:crossAx val="1978567848"/>
        <c:crosses val="autoZero"/>
        <c:crossBetween val="between"/>
        <c:majorUnit val="1.0"/>
        <c:minorUnit val="0.5"/>
      </c:valAx>
    </c:plotArea>
    <c:legend>
      <c:legendPos val="r"/>
      <c:layout>
        <c:manualLayout>
          <c:xMode val="edge"/>
          <c:yMode val="edge"/>
          <c:x val="0.67641580784411"/>
          <c:y val="0.186308745305142"/>
          <c:w val="0.25072865142232"/>
          <c:h val="0.168970404123213"/>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freqdist!$B$1</c:f>
              <c:strCache>
                <c:ptCount val="1"/>
                <c:pt idx="0">
                  <c:v>800</c:v>
                </c:pt>
              </c:strCache>
            </c:strRef>
          </c:tx>
          <c:invertIfNegative val="0"/>
          <c:cat>
            <c:strRef>
              <c:f>freqdist!$A$2:$A$24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freqdist!$B$2:$B$24</c:f>
              <c:numCache>
                <c:formatCode>General</c:formatCode>
                <c:ptCount val="23"/>
                <c:pt idx="0">
                  <c:v>0.01</c:v>
                </c:pt>
                <c:pt idx="1">
                  <c:v>0.01</c:v>
                </c:pt>
                <c:pt idx="2">
                  <c:v>0.01</c:v>
                </c:pt>
                <c:pt idx="3">
                  <c:v>0.01</c:v>
                </c:pt>
                <c:pt idx="4">
                  <c:v>0.02</c:v>
                </c:pt>
                <c:pt idx="5">
                  <c:v>0.11</c:v>
                </c:pt>
                <c:pt idx="6">
                  <c:v>0.05</c:v>
                </c:pt>
                <c:pt idx="7">
                  <c:v>0.02</c:v>
                </c:pt>
                <c:pt idx="8">
                  <c:v>0.01</c:v>
                </c:pt>
                <c:pt idx="9">
                  <c:v>0.19</c:v>
                </c:pt>
                <c:pt idx="10">
                  <c:v>0.69</c:v>
                </c:pt>
                <c:pt idx="11">
                  <c:v>0.62</c:v>
                </c:pt>
                <c:pt idx="12">
                  <c:v>0.43</c:v>
                </c:pt>
                <c:pt idx="13">
                  <c:v>0.88</c:v>
                </c:pt>
                <c:pt idx="14">
                  <c:v>0.99</c:v>
                </c:pt>
                <c:pt idx="15">
                  <c:v>0.51</c:v>
                </c:pt>
                <c:pt idx="16">
                  <c:v>0.96</c:v>
                </c:pt>
                <c:pt idx="17">
                  <c:v>0.66</c:v>
                </c:pt>
                <c:pt idx="18">
                  <c:v>1.0</c:v>
                </c:pt>
                <c:pt idx="19">
                  <c:v>0.99</c:v>
                </c:pt>
                <c:pt idx="20">
                  <c:v>1.0</c:v>
                </c:pt>
                <c:pt idx="21">
                  <c:v>1.0</c:v>
                </c:pt>
                <c:pt idx="22">
                  <c:v>0.52</c:v>
                </c:pt>
              </c:numCache>
            </c:numRef>
          </c:val>
        </c:ser>
        <c:ser>
          <c:idx val="1"/>
          <c:order val="1"/>
          <c:tx>
            <c:strRef>
              <c:f>freqdist!$C$1</c:f>
              <c:strCache>
                <c:ptCount val="1"/>
                <c:pt idx="0">
                  <c:v>1066</c:v>
                </c:pt>
              </c:strCache>
            </c:strRef>
          </c:tx>
          <c:invertIfNegative val="0"/>
          <c:cat>
            <c:strRef>
              <c:f>freqdist!$A$2:$A$24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freqdist!$C$2:$C$24</c:f>
              <c:numCache>
                <c:formatCode>General</c:formatCode>
                <c:ptCount val="23"/>
                <c:pt idx="0">
                  <c:v>0.0</c:v>
                </c:pt>
                <c:pt idx="1">
                  <c:v>0.0</c:v>
                </c:pt>
                <c:pt idx="2">
                  <c:v>0.0</c:v>
                </c:pt>
                <c:pt idx="3">
                  <c:v>0.0</c:v>
                </c:pt>
                <c:pt idx="4">
                  <c:v>0.0</c:v>
                </c:pt>
                <c:pt idx="5">
                  <c:v>0.03</c:v>
                </c:pt>
                <c:pt idx="6">
                  <c:v>0.0</c:v>
                </c:pt>
                <c:pt idx="7">
                  <c:v>0.0</c:v>
                </c:pt>
                <c:pt idx="8">
                  <c:v>0.0</c:v>
                </c:pt>
                <c:pt idx="9">
                  <c:v>0.24</c:v>
                </c:pt>
                <c:pt idx="10">
                  <c:v>0.07</c:v>
                </c:pt>
                <c:pt idx="11">
                  <c:v>0.05</c:v>
                </c:pt>
                <c:pt idx="12">
                  <c:v>0.45</c:v>
                </c:pt>
                <c:pt idx="13">
                  <c:v>0.07</c:v>
                </c:pt>
                <c:pt idx="14">
                  <c:v>0.0</c:v>
                </c:pt>
                <c:pt idx="15">
                  <c:v>0.36</c:v>
                </c:pt>
                <c:pt idx="16">
                  <c:v>0.03</c:v>
                </c:pt>
                <c:pt idx="17">
                  <c:v>0.34</c:v>
                </c:pt>
                <c:pt idx="18">
                  <c:v>0.0</c:v>
                </c:pt>
                <c:pt idx="19">
                  <c:v>0.0</c:v>
                </c:pt>
                <c:pt idx="20">
                  <c:v>0.0</c:v>
                </c:pt>
                <c:pt idx="21">
                  <c:v>0.0</c:v>
                </c:pt>
                <c:pt idx="22">
                  <c:v>0.23</c:v>
                </c:pt>
              </c:numCache>
            </c:numRef>
          </c:val>
        </c:ser>
        <c:ser>
          <c:idx val="2"/>
          <c:order val="2"/>
          <c:tx>
            <c:strRef>
              <c:f>freqdist!$D$1</c:f>
              <c:strCache>
                <c:ptCount val="1"/>
                <c:pt idx="0">
                  <c:v>1333</c:v>
                </c:pt>
              </c:strCache>
            </c:strRef>
          </c:tx>
          <c:invertIfNegative val="0"/>
          <c:cat>
            <c:strRef>
              <c:f>freqdist!$A$2:$A$24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freqdist!$D$2:$D$24</c:f>
              <c:numCache>
                <c:formatCode>General</c:formatCode>
                <c:ptCount val="23"/>
                <c:pt idx="0">
                  <c:v>0.99</c:v>
                </c:pt>
                <c:pt idx="1">
                  <c:v>0.99</c:v>
                </c:pt>
                <c:pt idx="2">
                  <c:v>0.99</c:v>
                </c:pt>
                <c:pt idx="3">
                  <c:v>0.99</c:v>
                </c:pt>
                <c:pt idx="4">
                  <c:v>0.97</c:v>
                </c:pt>
                <c:pt idx="5">
                  <c:v>0.85</c:v>
                </c:pt>
                <c:pt idx="6">
                  <c:v>0.95</c:v>
                </c:pt>
                <c:pt idx="7">
                  <c:v>0.98</c:v>
                </c:pt>
                <c:pt idx="8">
                  <c:v>0.99</c:v>
                </c:pt>
                <c:pt idx="9">
                  <c:v>0.56</c:v>
                </c:pt>
                <c:pt idx="10">
                  <c:v>0.25</c:v>
                </c:pt>
                <c:pt idx="11">
                  <c:v>0.33</c:v>
                </c:pt>
                <c:pt idx="12">
                  <c:v>0.13</c:v>
                </c:pt>
                <c:pt idx="13">
                  <c:v>0.05</c:v>
                </c:pt>
                <c:pt idx="14">
                  <c:v>0.01</c:v>
                </c:pt>
                <c:pt idx="15">
                  <c:v>0.13</c:v>
                </c:pt>
                <c:pt idx="16">
                  <c:v>0.01</c:v>
                </c:pt>
                <c:pt idx="17">
                  <c:v>0.0</c:v>
                </c:pt>
                <c:pt idx="18">
                  <c:v>0.0</c:v>
                </c:pt>
                <c:pt idx="19">
                  <c:v>0.0</c:v>
                </c:pt>
                <c:pt idx="20">
                  <c:v>0.0</c:v>
                </c:pt>
                <c:pt idx="21">
                  <c:v>0.0</c:v>
                </c:pt>
                <c:pt idx="22">
                  <c:v>0.25</c:v>
                </c:pt>
              </c:numCache>
            </c:numRef>
          </c:val>
        </c:ser>
        <c:dLbls>
          <c:showLegendKey val="0"/>
          <c:showVal val="0"/>
          <c:showCatName val="0"/>
          <c:showSerName val="0"/>
          <c:showPercent val="0"/>
          <c:showBubbleSize val="0"/>
        </c:dLbls>
        <c:gapWidth val="150"/>
        <c:overlap val="100"/>
        <c:axId val="1980940536"/>
        <c:axId val="1980943544"/>
      </c:barChart>
      <c:catAx>
        <c:axId val="1980940536"/>
        <c:scaling>
          <c:orientation val="minMax"/>
        </c:scaling>
        <c:delete val="0"/>
        <c:axPos val="b"/>
        <c:majorTickMark val="out"/>
        <c:minorTickMark val="none"/>
        <c:tickLblPos val="nextTo"/>
        <c:txPr>
          <a:bodyPr/>
          <a:lstStyle/>
          <a:p>
            <a:pPr>
              <a:defRPr sz="1600"/>
            </a:pPr>
            <a:endParaRPr lang="en-US"/>
          </a:p>
        </c:txPr>
        <c:crossAx val="1980943544"/>
        <c:crosses val="autoZero"/>
        <c:auto val="1"/>
        <c:lblAlgn val="ctr"/>
        <c:lblOffset val="100"/>
        <c:noMultiLvlLbl val="0"/>
      </c:catAx>
      <c:valAx>
        <c:axId val="1980943544"/>
        <c:scaling>
          <c:orientation val="minMax"/>
        </c:scaling>
        <c:delete val="0"/>
        <c:axPos val="l"/>
        <c:majorGridlines/>
        <c:numFmt formatCode="0%" sourceLinked="1"/>
        <c:majorTickMark val="out"/>
        <c:minorTickMark val="none"/>
        <c:tickLblPos val="nextTo"/>
        <c:txPr>
          <a:bodyPr/>
          <a:lstStyle/>
          <a:p>
            <a:pPr>
              <a:defRPr sz="2400"/>
            </a:pPr>
            <a:endParaRPr lang="en-US"/>
          </a:p>
        </c:txPr>
        <c:crossAx val="1980940536"/>
        <c:crosses val="autoZero"/>
        <c:crossBetween val="between"/>
      </c:valAx>
    </c:plotArea>
    <c:legend>
      <c:legendPos val="r"/>
      <c:layout/>
      <c:overlay val="0"/>
      <c:txPr>
        <a:bodyPr/>
        <a:lstStyle/>
        <a:p>
          <a:pPr>
            <a:defRPr sz="2400"/>
          </a:pPr>
          <a:endParaRPr lang="en-US"/>
        </a:p>
      </c:txPr>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68313253346"/>
          <c:y val="0.0407723877939057"/>
          <c:w val="0.869631686746654"/>
          <c:h val="0.660638140482961"/>
        </c:manualLayout>
      </c:layout>
      <c:barChart>
        <c:barDir val="col"/>
        <c:grouping val="clustered"/>
        <c:varyColors val="0"/>
        <c:ser>
          <c:idx val="0"/>
          <c:order val="0"/>
          <c:tx>
            <c:v>BW(0.5,1)</c:v>
          </c:tx>
          <c:invertIfNegative val="0"/>
          <c:cat>
            <c:strRef>
              <c:f>mempower!$A$2:$A$25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mempower!$G$2:$G$25</c:f>
              <c:numCache>
                <c:formatCode>General</c:formatCode>
                <c:ptCount val="24"/>
                <c:pt idx="0">
                  <c:v>0.292109157523076</c:v>
                </c:pt>
                <c:pt idx="1">
                  <c:v>0.345781708772333</c:v>
                </c:pt>
                <c:pt idx="2">
                  <c:v>0.441992547364406</c:v>
                </c:pt>
                <c:pt idx="3">
                  <c:v>0.348218765244773</c:v>
                </c:pt>
                <c:pt idx="4">
                  <c:v>0.874800839904377</c:v>
                </c:pt>
                <c:pt idx="5">
                  <c:v>0.837694670157773</c:v>
                </c:pt>
                <c:pt idx="6">
                  <c:v>0.694239883237656</c:v>
                </c:pt>
                <c:pt idx="7">
                  <c:v>0.924064999850188</c:v>
                </c:pt>
                <c:pt idx="8">
                  <c:v>0.41245647081615</c:v>
                </c:pt>
                <c:pt idx="9">
                  <c:v>5.501677372985465</c:v>
                </c:pt>
                <c:pt idx="10">
                  <c:v>13.01405958936254</c:v>
                </c:pt>
                <c:pt idx="11">
                  <c:v>10.4220606622563</c:v>
                </c:pt>
                <c:pt idx="12">
                  <c:v>12.0611987486698</c:v>
                </c:pt>
                <c:pt idx="13">
                  <c:v>17.58623412388903</c:v>
                </c:pt>
                <c:pt idx="14">
                  <c:v>19.50062644389936</c:v>
                </c:pt>
                <c:pt idx="15">
                  <c:v>13.53509505154593</c:v>
                </c:pt>
                <c:pt idx="16">
                  <c:v>18.20762040551001</c:v>
                </c:pt>
                <c:pt idx="17">
                  <c:v>18.78207290968745</c:v>
                </c:pt>
                <c:pt idx="18">
                  <c:v>20.27339997672352</c:v>
                </c:pt>
                <c:pt idx="19">
                  <c:v>19.74486763268028</c:v>
                </c:pt>
                <c:pt idx="20">
                  <c:v>20.36004602007118</c:v>
                </c:pt>
                <c:pt idx="21">
                  <c:v>20.48491474717362</c:v>
                </c:pt>
                <c:pt idx="22">
                  <c:v>16.26586241780564</c:v>
                </c:pt>
                <c:pt idx="23">
                  <c:v>10.039612832397</c:v>
                </c:pt>
              </c:numCache>
            </c:numRef>
          </c:val>
        </c:ser>
        <c:ser>
          <c:idx val="1"/>
          <c:order val="1"/>
          <c:tx>
            <c:v>BW(0.5,2)</c:v>
          </c:tx>
          <c:invertIfNegative val="0"/>
          <c:cat>
            <c:strRef>
              <c:f>mempower!$A$2:$A$25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mempower!$H$2:$H$25</c:f>
              <c:numCache>
                <c:formatCode>General</c:formatCode>
                <c:ptCount val="24"/>
                <c:pt idx="0">
                  <c:v>0.377605806212566</c:v>
                </c:pt>
                <c:pt idx="1">
                  <c:v>0.353628306415384</c:v>
                </c:pt>
                <c:pt idx="2">
                  <c:v>0.441926006889191</c:v>
                </c:pt>
                <c:pt idx="3">
                  <c:v>0.367768291617007</c:v>
                </c:pt>
                <c:pt idx="4">
                  <c:v>1.010372854063164</c:v>
                </c:pt>
                <c:pt idx="5">
                  <c:v>0.762296327678549</c:v>
                </c:pt>
                <c:pt idx="6">
                  <c:v>0.694258669470932</c:v>
                </c:pt>
                <c:pt idx="7">
                  <c:v>1.09875553886603</c:v>
                </c:pt>
                <c:pt idx="8">
                  <c:v>0.620382821364937</c:v>
                </c:pt>
                <c:pt idx="9">
                  <c:v>7.98446026168514</c:v>
                </c:pt>
                <c:pt idx="10">
                  <c:v>13.48131811073171</c:v>
                </c:pt>
                <c:pt idx="11">
                  <c:v>11.93307117969783</c:v>
                </c:pt>
                <c:pt idx="12">
                  <c:v>13.2872450527893</c:v>
                </c:pt>
                <c:pt idx="13">
                  <c:v>18.01530689510582</c:v>
                </c:pt>
                <c:pt idx="14">
                  <c:v>19.52903876368068</c:v>
                </c:pt>
                <c:pt idx="15">
                  <c:v>14.58229722985125</c:v>
                </c:pt>
                <c:pt idx="16">
                  <c:v>18.39528079585878</c:v>
                </c:pt>
                <c:pt idx="17">
                  <c:v>18.80442051401755</c:v>
                </c:pt>
                <c:pt idx="18">
                  <c:v>20.28196145007924</c:v>
                </c:pt>
                <c:pt idx="19">
                  <c:v>19.81060716141716</c:v>
                </c:pt>
                <c:pt idx="20">
                  <c:v>20.34376587709351</c:v>
                </c:pt>
                <c:pt idx="21">
                  <c:v>20.48668329073042</c:v>
                </c:pt>
                <c:pt idx="22">
                  <c:v>17.38977281095456</c:v>
                </c:pt>
                <c:pt idx="23">
                  <c:v>10.43705321809873</c:v>
                </c:pt>
              </c:numCache>
            </c:numRef>
          </c:val>
        </c:ser>
        <c:dLbls>
          <c:showLegendKey val="0"/>
          <c:showVal val="0"/>
          <c:showCatName val="0"/>
          <c:showSerName val="0"/>
          <c:showPercent val="0"/>
          <c:showBubbleSize val="0"/>
        </c:dLbls>
        <c:gapWidth val="150"/>
        <c:axId val="1980995032"/>
        <c:axId val="1980998040"/>
      </c:barChart>
      <c:catAx>
        <c:axId val="1980995032"/>
        <c:scaling>
          <c:orientation val="minMax"/>
        </c:scaling>
        <c:delete val="0"/>
        <c:axPos val="b"/>
        <c:majorTickMark val="out"/>
        <c:minorTickMark val="none"/>
        <c:tickLblPos val="nextTo"/>
        <c:txPr>
          <a:bodyPr rot="-5400000" vert="horz"/>
          <a:lstStyle/>
          <a:p>
            <a:pPr>
              <a:defRPr sz="1800"/>
            </a:pPr>
            <a:endParaRPr lang="en-US"/>
          </a:p>
        </c:txPr>
        <c:crossAx val="1980998040"/>
        <c:crosses val="autoZero"/>
        <c:auto val="1"/>
        <c:lblAlgn val="ctr"/>
        <c:lblOffset val="100"/>
        <c:noMultiLvlLbl val="0"/>
      </c:catAx>
      <c:valAx>
        <c:axId val="1980998040"/>
        <c:scaling>
          <c:orientation val="minMax"/>
        </c:scaling>
        <c:delete val="0"/>
        <c:axPos val="l"/>
        <c:majorGridlines/>
        <c:title>
          <c:tx>
            <c:rich>
              <a:bodyPr rot="-5400000" vert="horz"/>
              <a:lstStyle/>
              <a:p>
                <a:pPr>
                  <a:defRPr sz="2200"/>
                </a:pPr>
                <a:r>
                  <a:rPr lang="en-US" sz="2200"/>
                  <a:t>Memory Power Reduction (%)</a:t>
                </a:r>
              </a:p>
            </c:rich>
          </c:tx>
          <c:layout>
            <c:manualLayout>
              <c:xMode val="edge"/>
              <c:yMode val="edge"/>
              <c:x val="0.0151988182047466"/>
              <c:y val="0.0175424836601307"/>
            </c:manualLayout>
          </c:layout>
          <c:overlay val="0"/>
        </c:title>
        <c:numFmt formatCode="General" sourceLinked="1"/>
        <c:majorTickMark val="out"/>
        <c:minorTickMark val="none"/>
        <c:tickLblPos val="nextTo"/>
        <c:txPr>
          <a:bodyPr/>
          <a:lstStyle/>
          <a:p>
            <a:pPr>
              <a:defRPr sz="2400"/>
            </a:pPr>
            <a:endParaRPr lang="en-US"/>
          </a:p>
        </c:txPr>
        <c:crossAx val="1980995032"/>
        <c:crosses val="autoZero"/>
        <c:crossBetween val="between"/>
      </c:valAx>
    </c:plotArea>
    <c:legend>
      <c:legendPos val="r"/>
      <c:layout>
        <c:manualLayout>
          <c:xMode val="edge"/>
          <c:yMode val="edge"/>
          <c:x val="0.162850388157658"/>
          <c:y val="0.1365959549174"/>
          <c:w val="0.18245056221193"/>
          <c:h val="0.183017240491998"/>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942621033757"/>
          <c:y val="0.0459540649021926"/>
          <c:w val="0.842057378966243"/>
          <c:h val="0.645149666791011"/>
        </c:manualLayout>
      </c:layout>
      <c:barChart>
        <c:barDir val="col"/>
        <c:grouping val="clustered"/>
        <c:varyColors val="0"/>
        <c:ser>
          <c:idx val="0"/>
          <c:order val="0"/>
          <c:tx>
            <c:strRef>
              <c:f>power!$D$1</c:f>
              <c:strCache>
                <c:ptCount val="1"/>
                <c:pt idx="0">
                  <c:v>BW(0.5,1)</c:v>
                </c:pt>
              </c:strCache>
            </c:strRef>
          </c:tx>
          <c:invertIfNegative val="0"/>
          <c:cat>
            <c:strRef>
              <c:f>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power!$D$2:$D$25</c:f>
              <c:numCache>
                <c:formatCode>General</c:formatCode>
                <c:ptCount val="24"/>
                <c:pt idx="0">
                  <c:v>0.060672588</c:v>
                </c:pt>
                <c:pt idx="1">
                  <c:v>0.072567638</c:v>
                </c:pt>
                <c:pt idx="2">
                  <c:v>0.091116841</c:v>
                </c:pt>
                <c:pt idx="3">
                  <c:v>0.072783364</c:v>
                </c:pt>
                <c:pt idx="4">
                  <c:v>0.179241542</c:v>
                </c:pt>
                <c:pt idx="5">
                  <c:v>0.17838699</c:v>
                </c:pt>
                <c:pt idx="6">
                  <c:v>0.143034774</c:v>
                </c:pt>
                <c:pt idx="7">
                  <c:v>0.190204325</c:v>
                </c:pt>
                <c:pt idx="8">
                  <c:v>0.0839240280000001</c:v>
                </c:pt>
                <c:pt idx="9">
                  <c:v>1.099849471</c:v>
                </c:pt>
                <c:pt idx="10">
                  <c:v>2.390294753</c:v>
                </c:pt>
                <c:pt idx="11">
                  <c:v>1.913469975</c:v>
                </c:pt>
                <c:pt idx="12">
                  <c:v>2.240970538000002</c:v>
                </c:pt>
                <c:pt idx="13">
                  <c:v>3.16677668</c:v>
                </c:pt>
                <c:pt idx="14">
                  <c:v>3.494802893999997</c:v>
                </c:pt>
                <c:pt idx="15">
                  <c:v>2.343450975</c:v>
                </c:pt>
                <c:pt idx="16">
                  <c:v>3.222536867000002</c:v>
                </c:pt>
                <c:pt idx="17">
                  <c:v>3.324973079</c:v>
                </c:pt>
                <c:pt idx="18">
                  <c:v>3.547082359</c:v>
                </c:pt>
                <c:pt idx="19">
                  <c:v>3.450129457</c:v>
                </c:pt>
                <c:pt idx="20">
                  <c:v>3.409123841000002</c:v>
                </c:pt>
                <c:pt idx="21">
                  <c:v>3.475332943</c:v>
                </c:pt>
                <c:pt idx="22">
                  <c:v>2.836723742</c:v>
                </c:pt>
                <c:pt idx="23">
                  <c:v>1.78206302886956</c:v>
                </c:pt>
              </c:numCache>
            </c:numRef>
          </c:val>
        </c:ser>
        <c:ser>
          <c:idx val="1"/>
          <c:order val="1"/>
          <c:tx>
            <c:strRef>
              <c:f>power!$E$1</c:f>
              <c:strCache>
                <c:ptCount val="1"/>
                <c:pt idx="0">
                  <c:v>BW(0.5,2)</c:v>
                </c:pt>
              </c:strCache>
            </c:strRef>
          </c:tx>
          <c:invertIfNegative val="0"/>
          <c:cat>
            <c:strRef>
              <c:f>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power!$E$2:$E$25</c:f>
              <c:numCache>
                <c:formatCode>General</c:formatCode>
                <c:ptCount val="24"/>
                <c:pt idx="0">
                  <c:v>0.0787446740000001</c:v>
                </c:pt>
                <c:pt idx="1">
                  <c:v>0.074162865</c:v>
                </c:pt>
                <c:pt idx="2">
                  <c:v>0.091157749</c:v>
                </c:pt>
                <c:pt idx="3">
                  <c:v>0.076972475</c:v>
                </c:pt>
                <c:pt idx="4">
                  <c:v>0.206976282</c:v>
                </c:pt>
                <c:pt idx="5">
                  <c:v>0.161610132</c:v>
                </c:pt>
                <c:pt idx="6">
                  <c:v>0.142751237</c:v>
                </c:pt>
                <c:pt idx="7">
                  <c:v>0.225449615</c:v>
                </c:pt>
                <c:pt idx="8">
                  <c:v>0.126142227</c:v>
                </c:pt>
                <c:pt idx="9">
                  <c:v>1.5984337</c:v>
                </c:pt>
                <c:pt idx="10">
                  <c:v>2.475392982</c:v>
                </c:pt>
                <c:pt idx="11">
                  <c:v>2.190521434</c:v>
                </c:pt>
                <c:pt idx="12">
                  <c:v>2.466816952999999</c:v>
                </c:pt>
                <c:pt idx="13">
                  <c:v>3.245026437</c:v>
                </c:pt>
                <c:pt idx="14">
                  <c:v>3.498245721999999</c:v>
                </c:pt>
                <c:pt idx="15">
                  <c:v>2.52266877</c:v>
                </c:pt>
                <c:pt idx="16">
                  <c:v>3.248635509</c:v>
                </c:pt>
                <c:pt idx="17">
                  <c:v>3.325656449999998</c:v>
                </c:pt>
                <c:pt idx="18">
                  <c:v>3.545914233</c:v>
                </c:pt>
                <c:pt idx="19">
                  <c:v>3.460777006000001</c:v>
                </c:pt>
                <c:pt idx="20">
                  <c:v>3.407934774000002</c:v>
                </c:pt>
                <c:pt idx="21">
                  <c:v>3.475473337999999</c:v>
                </c:pt>
                <c:pt idx="22">
                  <c:v>3.030426298</c:v>
                </c:pt>
                <c:pt idx="23">
                  <c:v>1.85547351573913</c:v>
                </c:pt>
              </c:numCache>
            </c:numRef>
          </c:val>
        </c:ser>
        <c:dLbls>
          <c:showLegendKey val="0"/>
          <c:showVal val="0"/>
          <c:showCatName val="0"/>
          <c:showSerName val="0"/>
          <c:showPercent val="0"/>
          <c:showBubbleSize val="0"/>
        </c:dLbls>
        <c:gapWidth val="150"/>
        <c:axId val="1981059272"/>
        <c:axId val="1981062280"/>
      </c:barChart>
      <c:catAx>
        <c:axId val="1981059272"/>
        <c:scaling>
          <c:orientation val="minMax"/>
        </c:scaling>
        <c:delete val="0"/>
        <c:axPos val="b"/>
        <c:majorTickMark val="out"/>
        <c:minorTickMark val="none"/>
        <c:tickLblPos val="nextTo"/>
        <c:txPr>
          <a:bodyPr rot="-5400000" vert="horz"/>
          <a:lstStyle/>
          <a:p>
            <a:pPr>
              <a:defRPr sz="1800"/>
            </a:pPr>
            <a:endParaRPr lang="en-US"/>
          </a:p>
        </c:txPr>
        <c:crossAx val="1981062280"/>
        <c:crosses val="autoZero"/>
        <c:auto val="1"/>
        <c:lblAlgn val="ctr"/>
        <c:lblOffset val="100"/>
        <c:noMultiLvlLbl val="0"/>
      </c:catAx>
      <c:valAx>
        <c:axId val="1981062280"/>
        <c:scaling>
          <c:orientation val="minMax"/>
        </c:scaling>
        <c:delete val="0"/>
        <c:axPos val="l"/>
        <c:majorGridlines/>
        <c:title>
          <c:tx>
            <c:rich>
              <a:bodyPr rot="-5400000" vert="horz"/>
              <a:lstStyle/>
              <a:p>
                <a:pPr>
                  <a:defRPr sz="2200"/>
                </a:pPr>
                <a:r>
                  <a:rPr lang="en-US" sz="2200" dirty="0" smtClean="0"/>
                  <a:t>System Power </a:t>
                </a:r>
                <a:r>
                  <a:rPr lang="en-US" sz="2200" dirty="0"/>
                  <a:t>Reduction (%)</a:t>
                </a:r>
              </a:p>
            </c:rich>
          </c:tx>
          <c:layout/>
          <c:overlay val="0"/>
        </c:title>
        <c:numFmt formatCode="General" sourceLinked="1"/>
        <c:majorTickMark val="out"/>
        <c:minorTickMark val="none"/>
        <c:tickLblPos val="nextTo"/>
        <c:txPr>
          <a:bodyPr/>
          <a:lstStyle/>
          <a:p>
            <a:pPr>
              <a:defRPr sz="2400"/>
            </a:pPr>
            <a:endParaRPr lang="en-US"/>
          </a:p>
        </c:txPr>
        <c:crossAx val="1981059272"/>
        <c:crosses val="autoZero"/>
        <c:crossBetween val="between"/>
      </c:valAx>
    </c:plotArea>
    <c:legend>
      <c:legendPos val="r"/>
      <c:layout>
        <c:manualLayout>
          <c:xMode val="edge"/>
          <c:yMode val="edge"/>
          <c:x val="0.198678519094578"/>
          <c:y val="0.22221323511689"/>
          <c:w val="0.217214457567804"/>
          <c:h val="0.149137021579559"/>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695607739298"/>
          <c:y val="0.0514005540974045"/>
          <c:w val="0.859382505284185"/>
          <c:h val="0.860867964421114"/>
        </c:manualLayout>
      </c:layout>
      <c:barChart>
        <c:barDir val="col"/>
        <c:grouping val="clustered"/>
        <c:varyColors val="0"/>
        <c:ser>
          <c:idx val="0"/>
          <c:order val="0"/>
          <c:tx>
            <c:strRef>
              <c:f>energy!$D$1</c:f>
              <c:strCache>
                <c:ptCount val="1"/>
                <c:pt idx="0">
                  <c:v>BW(0.5,1)</c:v>
                </c:pt>
              </c:strCache>
            </c:strRef>
          </c:tx>
          <c:invertIfNegative val="0"/>
          <c:cat>
            <c:strRef>
              <c:f>energy!$A$2:$A$25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energy!$D$2:$D$25</c:f>
              <c:numCache>
                <c:formatCode>General</c:formatCode>
                <c:ptCount val="24"/>
                <c:pt idx="0">
                  <c:v>0.713052617</c:v>
                </c:pt>
                <c:pt idx="1">
                  <c:v>0.019213625</c:v>
                </c:pt>
                <c:pt idx="2">
                  <c:v>0.295202578</c:v>
                </c:pt>
                <c:pt idx="3">
                  <c:v>0.157280032</c:v>
                </c:pt>
                <c:pt idx="4">
                  <c:v>0.287793485</c:v>
                </c:pt>
                <c:pt idx="5">
                  <c:v>-0.336701447</c:v>
                </c:pt>
                <c:pt idx="6">
                  <c:v>-0.05878707</c:v>
                </c:pt>
                <c:pt idx="7">
                  <c:v>0.274729805</c:v>
                </c:pt>
                <c:pt idx="8">
                  <c:v>0.270937348</c:v>
                </c:pt>
                <c:pt idx="9">
                  <c:v>1.195913016</c:v>
                </c:pt>
                <c:pt idx="10">
                  <c:v>3.143970194</c:v>
                </c:pt>
                <c:pt idx="11">
                  <c:v>2.669049801</c:v>
                </c:pt>
                <c:pt idx="12">
                  <c:v>2.414278769</c:v>
                </c:pt>
                <c:pt idx="13">
                  <c:v>3.974222682999999</c:v>
                </c:pt>
                <c:pt idx="14">
                  <c:v>4.189024511999984</c:v>
                </c:pt>
                <c:pt idx="15">
                  <c:v>3.091698943999999</c:v>
                </c:pt>
                <c:pt idx="16">
                  <c:v>3.597581786000002</c:v>
                </c:pt>
                <c:pt idx="17">
                  <c:v>4.218003271999986</c:v>
                </c:pt>
                <c:pt idx="18">
                  <c:v>4.888628600000001</c:v>
                </c:pt>
                <c:pt idx="19">
                  <c:v>4.931085806</c:v>
                </c:pt>
                <c:pt idx="20">
                  <c:v>4.859170848999959</c:v>
                </c:pt>
                <c:pt idx="21">
                  <c:v>5.055607522999995</c:v>
                </c:pt>
                <c:pt idx="22">
                  <c:v>3.800768620999999</c:v>
                </c:pt>
                <c:pt idx="23">
                  <c:v>2.332683710826079</c:v>
                </c:pt>
              </c:numCache>
            </c:numRef>
          </c:val>
        </c:ser>
        <c:ser>
          <c:idx val="1"/>
          <c:order val="1"/>
          <c:tx>
            <c:strRef>
              <c:f>energy!$E$1</c:f>
              <c:strCache>
                <c:ptCount val="1"/>
                <c:pt idx="0">
                  <c:v>BW(0.5,2)</c:v>
                </c:pt>
              </c:strCache>
            </c:strRef>
          </c:tx>
          <c:invertIfNegative val="0"/>
          <c:cat>
            <c:strRef>
              <c:f>energy!$A$2:$A$25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energy!$E$2:$E$25</c:f>
              <c:numCache>
                <c:formatCode>General</c:formatCode>
                <c:ptCount val="24"/>
                <c:pt idx="0">
                  <c:v>0.053352798</c:v>
                </c:pt>
                <c:pt idx="1">
                  <c:v>0.081996469</c:v>
                </c:pt>
                <c:pt idx="2">
                  <c:v>0.264768489</c:v>
                </c:pt>
                <c:pt idx="3">
                  <c:v>-0.307616134</c:v>
                </c:pt>
                <c:pt idx="4">
                  <c:v>0.23390161</c:v>
                </c:pt>
                <c:pt idx="5">
                  <c:v>0.285645028</c:v>
                </c:pt>
                <c:pt idx="6">
                  <c:v>0.287070677</c:v>
                </c:pt>
                <c:pt idx="7">
                  <c:v>0.894101435</c:v>
                </c:pt>
                <c:pt idx="8">
                  <c:v>0.462264919</c:v>
                </c:pt>
                <c:pt idx="9">
                  <c:v>0.761367219</c:v>
                </c:pt>
                <c:pt idx="10">
                  <c:v>3.016825685999997</c:v>
                </c:pt>
                <c:pt idx="11">
                  <c:v>2.939135248000002</c:v>
                </c:pt>
                <c:pt idx="12">
                  <c:v>2.685438265</c:v>
                </c:pt>
                <c:pt idx="13">
                  <c:v>3.976320691</c:v>
                </c:pt>
                <c:pt idx="14">
                  <c:v>4.184696404</c:v>
                </c:pt>
                <c:pt idx="15">
                  <c:v>3.055487238</c:v>
                </c:pt>
                <c:pt idx="16">
                  <c:v>4.145223959</c:v>
                </c:pt>
                <c:pt idx="17">
                  <c:v>4.561094417999985</c:v>
                </c:pt>
                <c:pt idx="18">
                  <c:v>4.929250865</c:v>
                </c:pt>
                <c:pt idx="19">
                  <c:v>5.149869977999995</c:v>
                </c:pt>
                <c:pt idx="20">
                  <c:v>4.70349379100001</c:v>
                </c:pt>
                <c:pt idx="21">
                  <c:v>5.125710546999926</c:v>
                </c:pt>
                <c:pt idx="22">
                  <c:v>4.381047835</c:v>
                </c:pt>
                <c:pt idx="23">
                  <c:v>2.429149888478259</c:v>
                </c:pt>
              </c:numCache>
            </c:numRef>
          </c:val>
        </c:ser>
        <c:dLbls>
          <c:showLegendKey val="0"/>
          <c:showVal val="0"/>
          <c:showCatName val="0"/>
          <c:showSerName val="0"/>
          <c:showPercent val="0"/>
          <c:showBubbleSize val="0"/>
        </c:dLbls>
        <c:gapWidth val="150"/>
        <c:axId val="1867455448"/>
        <c:axId val="1980829960"/>
      </c:barChart>
      <c:catAx>
        <c:axId val="1867455448"/>
        <c:scaling>
          <c:orientation val="minMax"/>
        </c:scaling>
        <c:delete val="0"/>
        <c:axPos val="b"/>
        <c:majorTickMark val="out"/>
        <c:minorTickMark val="none"/>
        <c:tickLblPos val="low"/>
        <c:txPr>
          <a:bodyPr rot="-5400000" vert="horz"/>
          <a:lstStyle/>
          <a:p>
            <a:pPr>
              <a:defRPr sz="1800"/>
            </a:pPr>
            <a:endParaRPr lang="en-US"/>
          </a:p>
        </c:txPr>
        <c:crossAx val="1980829960"/>
        <c:crosses val="autoZero"/>
        <c:auto val="1"/>
        <c:lblAlgn val="ctr"/>
        <c:lblOffset val="100"/>
        <c:noMultiLvlLbl val="0"/>
      </c:catAx>
      <c:valAx>
        <c:axId val="1980829960"/>
        <c:scaling>
          <c:orientation val="minMax"/>
          <c:max val="6.0"/>
          <c:min val="-1.0"/>
        </c:scaling>
        <c:delete val="0"/>
        <c:axPos val="l"/>
        <c:majorGridlines/>
        <c:title>
          <c:tx>
            <c:rich>
              <a:bodyPr rot="-5400000" vert="horz"/>
              <a:lstStyle/>
              <a:p>
                <a:pPr>
                  <a:defRPr sz="2200"/>
                </a:pPr>
                <a:r>
                  <a:rPr lang="en-US" sz="2200" dirty="0" smtClean="0"/>
                  <a:t>System Energy </a:t>
                </a:r>
                <a:r>
                  <a:rPr lang="en-US" sz="2200" dirty="0"/>
                  <a:t>Reduction</a:t>
                </a:r>
                <a:r>
                  <a:rPr lang="en-US" sz="2200" baseline="0" dirty="0"/>
                  <a:t> (%)</a:t>
                </a:r>
                <a:endParaRPr lang="en-US" sz="2200" dirty="0"/>
              </a:p>
            </c:rich>
          </c:tx>
          <c:layout/>
          <c:overlay val="0"/>
        </c:title>
        <c:numFmt formatCode="General" sourceLinked="1"/>
        <c:majorTickMark val="out"/>
        <c:minorTickMark val="none"/>
        <c:tickLblPos val="nextTo"/>
        <c:txPr>
          <a:bodyPr/>
          <a:lstStyle/>
          <a:p>
            <a:pPr>
              <a:defRPr sz="2400"/>
            </a:pPr>
            <a:endParaRPr lang="en-US"/>
          </a:p>
        </c:txPr>
        <c:crossAx val="1867455448"/>
        <c:crosses val="autoZero"/>
        <c:crossBetween val="between"/>
        <c:majorUnit val="1.0"/>
        <c:minorUnit val="0.2"/>
      </c:valAx>
    </c:plotArea>
    <c:legend>
      <c:legendPos val="r"/>
      <c:layout>
        <c:manualLayout>
          <c:xMode val="edge"/>
          <c:yMode val="edge"/>
          <c:x val="0.148962702592977"/>
          <c:y val="0.209206303963136"/>
          <c:w val="0.257249320604836"/>
          <c:h val="0.152848540991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Sheet1!$E$3</c:f>
              <c:strCache>
                <c:ptCount val="1"/>
                <c:pt idx="0">
                  <c:v>SALP-1</c:v>
                </c:pt>
              </c:strCache>
            </c:strRef>
          </c:tx>
          <c:spPr>
            <a:solidFill>
              <a:schemeClr val="bg1">
                <a:lumMod val="75000"/>
              </a:schemeClr>
            </a:solidFill>
          </c:spPr>
          <c:invertIfNegative val="0"/>
          <c:cat>
            <c:strRef>
              <c:f>Sheet1!$C$36</c:f>
              <c:strCache>
                <c:ptCount val="1"/>
                <c:pt idx="0">
                  <c:v>gmean</c:v>
                </c:pt>
              </c:strCache>
            </c:strRef>
          </c:cat>
          <c:val>
            <c:numRef>
              <c:f>Sheet1!$E$36</c:f>
              <c:numCache>
                <c:formatCode>General</c:formatCode>
                <c:ptCount val="1"/>
                <c:pt idx="0">
                  <c:v>0.0662533772340561</c:v>
                </c:pt>
              </c:numCache>
            </c:numRef>
          </c:val>
        </c:ser>
        <c:ser>
          <c:idx val="1"/>
          <c:order val="1"/>
          <c:tx>
            <c:strRef>
              <c:f>Sheet1!$F$3</c:f>
              <c:strCache>
                <c:ptCount val="1"/>
                <c:pt idx="0">
                  <c:v>SALP-2</c:v>
                </c:pt>
              </c:strCache>
            </c:strRef>
          </c:tx>
          <c:spPr>
            <a:solidFill>
              <a:schemeClr val="tx1">
                <a:lumMod val="65000"/>
                <a:lumOff val="35000"/>
              </a:schemeClr>
            </a:solidFill>
          </c:spPr>
          <c:invertIfNegative val="0"/>
          <c:cat>
            <c:strRef>
              <c:f>Sheet1!$C$36</c:f>
              <c:strCache>
                <c:ptCount val="1"/>
                <c:pt idx="0">
                  <c:v>gmean</c:v>
                </c:pt>
              </c:strCache>
            </c:strRef>
          </c:cat>
          <c:val>
            <c:numRef>
              <c:f>Sheet1!$F$36</c:f>
              <c:numCache>
                <c:formatCode>General</c:formatCode>
                <c:ptCount val="1"/>
                <c:pt idx="0">
                  <c:v>0.134063364189994</c:v>
                </c:pt>
              </c:numCache>
            </c:numRef>
          </c:val>
        </c:ser>
        <c:ser>
          <c:idx val="2"/>
          <c:order val="2"/>
          <c:tx>
            <c:strRef>
              <c:f>Sheet1!$G$3</c:f>
              <c:strCache>
                <c:ptCount val="1"/>
                <c:pt idx="0">
                  <c:v>MASA</c:v>
                </c:pt>
              </c:strCache>
            </c:strRef>
          </c:tx>
          <c:spPr>
            <a:solidFill>
              <a:srgbClr val="0070C0"/>
            </a:solidFill>
          </c:spPr>
          <c:invertIfNegative val="0"/>
          <c:cat>
            <c:strRef>
              <c:f>Sheet1!$C$36</c:f>
              <c:strCache>
                <c:ptCount val="1"/>
                <c:pt idx="0">
                  <c:v>gmean</c:v>
                </c:pt>
              </c:strCache>
            </c:strRef>
          </c:cat>
          <c:val>
            <c:numRef>
              <c:f>Sheet1!$G$36</c:f>
              <c:numCache>
                <c:formatCode>General</c:formatCode>
                <c:ptCount val="1"/>
                <c:pt idx="0">
                  <c:v>0.167223660710404</c:v>
                </c:pt>
              </c:numCache>
            </c:numRef>
          </c:val>
        </c:ser>
        <c:ser>
          <c:idx val="3"/>
          <c:order val="3"/>
          <c:tx>
            <c:strRef>
              <c:f>Sheet1!$H$3</c:f>
              <c:strCache>
                <c:ptCount val="1"/>
                <c:pt idx="0">
                  <c:v>"Ideal"</c:v>
                </c:pt>
              </c:strCache>
            </c:strRef>
          </c:tx>
          <c:spPr>
            <a:solidFill>
              <a:srgbClr val="FF0000"/>
            </a:solidFill>
          </c:spPr>
          <c:invertIfNegative val="0"/>
          <c:cat>
            <c:strRef>
              <c:f>Sheet1!$C$36</c:f>
              <c:strCache>
                <c:ptCount val="1"/>
                <c:pt idx="0">
                  <c:v>gmean</c:v>
                </c:pt>
              </c:strCache>
            </c:strRef>
          </c:cat>
          <c:val>
            <c:numRef>
              <c:f>Sheet1!$H$36</c:f>
              <c:numCache>
                <c:formatCode>General</c:formatCode>
                <c:ptCount val="1"/>
                <c:pt idx="0">
                  <c:v>0.196012798372919</c:v>
                </c:pt>
              </c:numCache>
            </c:numRef>
          </c:val>
        </c:ser>
        <c:dLbls>
          <c:showLegendKey val="0"/>
          <c:showVal val="0"/>
          <c:showCatName val="0"/>
          <c:showSerName val="0"/>
          <c:showPercent val="0"/>
          <c:showBubbleSize val="0"/>
        </c:dLbls>
        <c:gapWidth val="100"/>
        <c:axId val="1975314232"/>
        <c:axId val="1975317352"/>
      </c:barChart>
      <c:catAx>
        <c:axId val="1975314232"/>
        <c:scaling>
          <c:orientation val="minMax"/>
        </c:scaling>
        <c:delete val="1"/>
        <c:axPos val="b"/>
        <c:majorGridlines/>
        <c:numFmt formatCode="General" sourceLinked="1"/>
        <c:majorTickMark val="none"/>
        <c:minorTickMark val="none"/>
        <c:tickLblPos val="nextTo"/>
        <c:crossAx val="1975317352"/>
        <c:crosses val="autoZero"/>
        <c:auto val="1"/>
        <c:lblAlgn val="ctr"/>
        <c:lblOffset val="0"/>
        <c:noMultiLvlLbl val="0"/>
      </c:catAx>
      <c:valAx>
        <c:axId val="1975317352"/>
        <c:scaling>
          <c:orientation val="minMax"/>
          <c:max val="0.3"/>
          <c:min val="0.0"/>
        </c:scaling>
        <c:delete val="0"/>
        <c:axPos val="l"/>
        <c:majorGridlines/>
        <c:title>
          <c:tx>
            <c:rich>
              <a:bodyPr rot="-5400000" vert="horz"/>
              <a:lstStyle/>
              <a:p>
                <a:pPr>
                  <a:defRPr sz="2800"/>
                </a:pPr>
                <a:r>
                  <a:rPr lang="en-US" sz="2800"/>
                  <a:t>IPC </a:t>
                </a:r>
                <a:r>
                  <a:rPr lang="en-US" sz="2800" smtClean="0"/>
                  <a:t>Increase</a:t>
                </a:r>
                <a:endParaRPr lang="en-US" sz="2800"/>
              </a:p>
            </c:rich>
          </c:tx>
          <c:layout/>
          <c:overlay val="0"/>
        </c:title>
        <c:numFmt formatCode="0%" sourceLinked="0"/>
        <c:majorTickMark val="out"/>
        <c:minorTickMark val="none"/>
        <c:tickLblPos val="nextTo"/>
        <c:txPr>
          <a:bodyPr/>
          <a:lstStyle/>
          <a:p>
            <a:pPr>
              <a:defRPr sz="2400"/>
            </a:pPr>
            <a:endParaRPr lang="en-US"/>
          </a:p>
        </c:txPr>
        <c:crossAx val="1975314232"/>
        <c:crosses val="autoZero"/>
        <c:crossBetween val="between"/>
        <c:majorUnit val="0.1"/>
        <c:minorUnit val="0.05"/>
      </c:valAx>
    </c:plotArea>
    <c:legend>
      <c:legendPos val="t"/>
      <c:layout/>
      <c:overlay val="0"/>
      <c:txPr>
        <a:bodyPr/>
        <a:lstStyle/>
        <a:p>
          <a:pPr>
            <a:defRPr sz="3600" b="1"/>
          </a:pPr>
          <a:endParaRPr lang="en-US"/>
        </a:p>
      </c:txPr>
    </c:legend>
    <c:plotVisOnly val="1"/>
    <c:dispBlanksAs val="gap"/>
    <c:showDLblsOverMax val="0"/>
  </c:chart>
  <c:spPr>
    <a:ln w="0">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solidFill>
              <a:schemeClr val="bg2">
                <a:lumMod val="25000"/>
              </a:schemeClr>
            </a:solidFill>
          </c:spPr>
          <c:invertIfNegative val="0"/>
          <c:cat>
            <c:strRef>
              <c:f>Sheet1!$C$3:$G$3</c:f>
              <c:strCache>
                <c:ptCount val="5"/>
                <c:pt idx="0">
                  <c:v>SLC</c:v>
                </c:pt>
                <c:pt idx="1">
                  <c:v>5x-nm MLC</c:v>
                </c:pt>
                <c:pt idx="2">
                  <c:v>3x-nm MLC</c:v>
                </c:pt>
                <c:pt idx="3">
                  <c:v>2x-nm MLC</c:v>
                </c:pt>
                <c:pt idx="4">
                  <c:v>3-bit-MLC</c:v>
                </c:pt>
              </c:strCache>
            </c:strRef>
          </c:cat>
          <c:val>
            <c:numRef>
              <c:f>Sheet1!$C$4:$G$4</c:f>
              <c:numCache>
                <c:formatCode>General</c:formatCode>
                <c:ptCount val="5"/>
                <c:pt idx="0">
                  <c:v>100000.0</c:v>
                </c:pt>
                <c:pt idx="1">
                  <c:v>10000.0</c:v>
                </c:pt>
                <c:pt idx="2">
                  <c:v>5000.0</c:v>
                </c:pt>
                <c:pt idx="3">
                  <c:v>3000.0</c:v>
                </c:pt>
                <c:pt idx="4">
                  <c:v>1000.0</c:v>
                </c:pt>
              </c:numCache>
            </c:numRef>
          </c:val>
        </c:ser>
        <c:dLbls>
          <c:showLegendKey val="0"/>
          <c:showVal val="0"/>
          <c:showCatName val="0"/>
          <c:showSerName val="0"/>
          <c:showPercent val="0"/>
          <c:showBubbleSize val="0"/>
        </c:dLbls>
        <c:gapWidth val="150"/>
        <c:overlap val="100"/>
        <c:axId val="2015249224"/>
        <c:axId val="2015252264"/>
      </c:barChart>
      <c:catAx>
        <c:axId val="2015249224"/>
        <c:scaling>
          <c:orientation val="minMax"/>
        </c:scaling>
        <c:delete val="0"/>
        <c:axPos val="b"/>
        <c:majorTickMark val="out"/>
        <c:minorTickMark val="none"/>
        <c:tickLblPos val="nextTo"/>
        <c:txPr>
          <a:bodyPr/>
          <a:lstStyle/>
          <a:p>
            <a:pPr>
              <a:defRPr sz="1800"/>
            </a:pPr>
            <a:endParaRPr lang="en-US"/>
          </a:p>
        </c:txPr>
        <c:crossAx val="2015252264"/>
        <c:crosses val="autoZero"/>
        <c:auto val="1"/>
        <c:lblAlgn val="ctr"/>
        <c:lblOffset val="100"/>
        <c:noMultiLvlLbl val="0"/>
      </c:catAx>
      <c:valAx>
        <c:axId val="2015252264"/>
        <c:scaling>
          <c:orientation val="minMax"/>
          <c:max val="100000.0"/>
        </c:scaling>
        <c:delete val="0"/>
        <c:axPos val="l"/>
        <c:majorGridlines/>
        <c:title>
          <c:tx>
            <c:rich>
              <a:bodyPr rot="-5400000" vert="horz"/>
              <a:lstStyle/>
              <a:p>
                <a:pPr>
                  <a:defRPr sz="1800"/>
                </a:pPr>
                <a:r>
                  <a:rPr lang="en-US" sz="1800" dirty="0"/>
                  <a:t>P/E Cycle Endurance</a:t>
                </a:r>
              </a:p>
            </c:rich>
          </c:tx>
          <c:layout/>
          <c:overlay val="0"/>
        </c:title>
        <c:numFmt formatCode="#,##0" sourceLinked="0"/>
        <c:majorTickMark val="out"/>
        <c:minorTickMark val="none"/>
        <c:tickLblPos val="nextTo"/>
        <c:txPr>
          <a:bodyPr/>
          <a:lstStyle/>
          <a:p>
            <a:pPr>
              <a:defRPr sz="1200"/>
            </a:pPr>
            <a:endParaRPr lang="en-US"/>
          </a:p>
        </c:txPr>
        <c:crossAx val="2015249224"/>
        <c:crosses val="autoZero"/>
        <c:crossBetween val="between"/>
      </c:valAx>
    </c:plotArea>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solidFill>
              <a:schemeClr val="bg2">
                <a:lumMod val="25000"/>
              </a:schemeClr>
            </a:solidFill>
          </c:spPr>
          <c:invertIfNegative val="0"/>
          <c:cat>
            <c:strRef>
              <c:f>Sheet1!$C$3:$G$3</c:f>
              <c:strCache>
                <c:ptCount val="5"/>
                <c:pt idx="0">
                  <c:v>SLC</c:v>
                </c:pt>
                <c:pt idx="1">
                  <c:v>5x-nm MLC</c:v>
                </c:pt>
                <c:pt idx="2">
                  <c:v>3x-nm MLC</c:v>
                </c:pt>
                <c:pt idx="3">
                  <c:v>2x-nm MLC</c:v>
                </c:pt>
                <c:pt idx="4">
                  <c:v>3-bit-MLC</c:v>
                </c:pt>
              </c:strCache>
            </c:strRef>
          </c:cat>
          <c:val>
            <c:numRef>
              <c:f>Sheet1!$C$4:$G$4</c:f>
              <c:numCache>
                <c:formatCode>General</c:formatCode>
                <c:ptCount val="5"/>
                <c:pt idx="0">
                  <c:v>100000.0</c:v>
                </c:pt>
                <c:pt idx="1">
                  <c:v>10000.0</c:v>
                </c:pt>
                <c:pt idx="2">
                  <c:v>5000.0</c:v>
                </c:pt>
                <c:pt idx="3">
                  <c:v>3000.0</c:v>
                </c:pt>
                <c:pt idx="4">
                  <c:v>1000.0</c:v>
                </c:pt>
              </c:numCache>
            </c:numRef>
          </c:val>
        </c:ser>
        <c:dLbls>
          <c:showLegendKey val="0"/>
          <c:showVal val="0"/>
          <c:showCatName val="0"/>
          <c:showSerName val="0"/>
          <c:showPercent val="0"/>
          <c:showBubbleSize val="0"/>
        </c:dLbls>
        <c:gapWidth val="150"/>
        <c:overlap val="100"/>
        <c:axId val="2016888328"/>
        <c:axId val="2016891368"/>
      </c:barChart>
      <c:catAx>
        <c:axId val="2016888328"/>
        <c:scaling>
          <c:orientation val="minMax"/>
        </c:scaling>
        <c:delete val="0"/>
        <c:axPos val="b"/>
        <c:majorTickMark val="out"/>
        <c:minorTickMark val="none"/>
        <c:tickLblPos val="nextTo"/>
        <c:txPr>
          <a:bodyPr/>
          <a:lstStyle/>
          <a:p>
            <a:pPr>
              <a:defRPr sz="1800"/>
            </a:pPr>
            <a:endParaRPr lang="en-US"/>
          </a:p>
        </c:txPr>
        <c:crossAx val="2016891368"/>
        <c:crosses val="autoZero"/>
        <c:auto val="1"/>
        <c:lblAlgn val="ctr"/>
        <c:lblOffset val="100"/>
        <c:noMultiLvlLbl val="0"/>
      </c:catAx>
      <c:valAx>
        <c:axId val="2016891368"/>
        <c:scaling>
          <c:orientation val="minMax"/>
          <c:max val="100000.0"/>
        </c:scaling>
        <c:delete val="0"/>
        <c:axPos val="l"/>
        <c:majorGridlines/>
        <c:title>
          <c:tx>
            <c:rich>
              <a:bodyPr rot="-5400000" vert="horz"/>
              <a:lstStyle/>
              <a:p>
                <a:pPr>
                  <a:defRPr sz="1800"/>
                </a:pPr>
                <a:r>
                  <a:rPr lang="en-US" sz="1800" dirty="0"/>
                  <a:t>P/E Cycle Endurance</a:t>
                </a:r>
              </a:p>
            </c:rich>
          </c:tx>
          <c:layout/>
          <c:overlay val="0"/>
        </c:title>
        <c:numFmt formatCode="#,##0" sourceLinked="0"/>
        <c:majorTickMark val="out"/>
        <c:minorTickMark val="none"/>
        <c:tickLblPos val="nextTo"/>
        <c:txPr>
          <a:bodyPr/>
          <a:lstStyle/>
          <a:p>
            <a:pPr>
              <a:defRPr sz="1200"/>
            </a:pPr>
            <a:endParaRPr lang="en-US"/>
          </a:p>
        </c:txPr>
        <c:crossAx val="2016888328"/>
        <c:crosses val="autoZero"/>
        <c:crossBetween val="between"/>
      </c:valAx>
    </c:plotArea>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18375441909"/>
          <c:y val="0.0622148203961213"/>
          <c:w val="0.867046249413154"/>
          <c:h val="0.790470344522371"/>
        </c:manualLayout>
      </c:layout>
      <c:barChart>
        <c:barDir val="col"/>
        <c:grouping val="clustered"/>
        <c:varyColors val="0"/>
        <c:ser>
          <c:idx val="0"/>
          <c:order val="0"/>
          <c:tx>
            <c:strRef>
              <c:f>Sheet1!$A$4</c:f>
              <c:strCache>
                <c:ptCount val="1"/>
                <c:pt idx="0">
                  <c:v>Lifetime</c:v>
                </c:pt>
              </c:strCache>
            </c:strRef>
          </c:tx>
          <c:spPr>
            <a:solidFill>
              <a:srgbClr val="0066FF"/>
            </a:solidFill>
          </c:spPr>
          <c:invertIfNegative val="0"/>
          <c:cat>
            <c:strRef>
              <c:f>Sheet1!$B$3:$G$3</c:f>
              <c:strCache>
                <c:ptCount val="6"/>
                <c:pt idx="0">
                  <c:v>512b-BCH</c:v>
                </c:pt>
                <c:pt idx="1">
                  <c:v>1k-BCH</c:v>
                </c:pt>
                <c:pt idx="2">
                  <c:v>2k-BCH</c:v>
                </c:pt>
                <c:pt idx="3">
                  <c:v>4k-BCH</c:v>
                </c:pt>
                <c:pt idx="4">
                  <c:v>8k-BCH</c:v>
                </c:pt>
                <c:pt idx="5">
                  <c:v>32k-BCH</c:v>
                </c:pt>
              </c:strCache>
            </c:strRef>
          </c:cat>
          <c:val>
            <c:numRef>
              <c:f>Sheet1!$B$4:$G$4</c:f>
              <c:numCache>
                <c:formatCode>General</c:formatCode>
                <c:ptCount val="6"/>
                <c:pt idx="0">
                  <c:v>3000.0</c:v>
                </c:pt>
                <c:pt idx="1">
                  <c:v>7000.0</c:v>
                </c:pt>
                <c:pt idx="2">
                  <c:v>10000.0</c:v>
                </c:pt>
                <c:pt idx="3">
                  <c:v>10500.0</c:v>
                </c:pt>
                <c:pt idx="4">
                  <c:v>11200.0</c:v>
                </c:pt>
                <c:pt idx="5">
                  <c:v>12000.0</c:v>
                </c:pt>
              </c:numCache>
            </c:numRef>
          </c:val>
        </c:ser>
        <c:dLbls>
          <c:showLegendKey val="0"/>
          <c:showVal val="0"/>
          <c:showCatName val="0"/>
          <c:showSerName val="0"/>
          <c:showPercent val="0"/>
          <c:showBubbleSize val="0"/>
        </c:dLbls>
        <c:gapWidth val="150"/>
        <c:axId val="2016728312"/>
        <c:axId val="2016731352"/>
      </c:barChart>
      <c:catAx>
        <c:axId val="2016728312"/>
        <c:scaling>
          <c:orientation val="minMax"/>
        </c:scaling>
        <c:delete val="0"/>
        <c:axPos val="b"/>
        <c:majorTickMark val="out"/>
        <c:minorTickMark val="none"/>
        <c:tickLblPos val="nextTo"/>
        <c:txPr>
          <a:bodyPr/>
          <a:lstStyle/>
          <a:p>
            <a:pPr>
              <a:defRPr sz="1600"/>
            </a:pPr>
            <a:endParaRPr lang="en-US"/>
          </a:p>
        </c:txPr>
        <c:crossAx val="2016731352"/>
        <c:crosses val="autoZero"/>
        <c:auto val="1"/>
        <c:lblAlgn val="ctr"/>
        <c:lblOffset val="100"/>
        <c:noMultiLvlLbl val="0"/>
      </c:catAx>
      <c:valAx>
        <c:axId val="2016731352"/>
        <c:scaling>
          <c:orientation val="minMax"/>
        </c:scaling>
        <c:delete val="0"/>
        <c:axPos val="l"/>
        <c:majorGridlines/>
        <c:title>
          <c:tx>
            <c:rich>
              <a:bodyPr rot="-5400000" vert="horz"/>
              <a:lstStyle/>
              <a:p>
                <a:pPr>
                  <a:defRPr sz="1600" b="1"/>
                </a:pPr>
                <a:r>
                  <a:rPr lang="en-US" sz="1300" b="1" dirty="0"/>
                  <a:t>P/E </a:t>
                </a:r>
                <a:r>
                  <a:rPr lang="en-US" sz="1300" b="1" dirty="0" smtClean="0"/>
                  <a:t>Cycle  Endurance</a:t>
                </a:r>
                <a:endParaRPr lang="en-US" sz="1300" b="1" dirty="0"/>
              </a:p>
            </c:rich>
          </c:tx>
          <c:layout>
            <c:manualLayout>
              <c:xMode val="edge"/>
              <c:yMode val="edge"/>
              <c:x val="0.0182567728853859"/>
              <c:y val="0.0359599901243776"/>
            </c:manualLayout>
          </c:layout>
          <c:overlay val="0"/>
        </c:title>
        <c:numFmt formatCode="General" sourceLinked="1"/>
        <c:majorTickMark val="out"/>
        <c:minorTickMark val="none"/>
        <c:tickLblPos val="nextTo"/>
        <c:txPr>
          <a:bodyPr/>
          <a:lstStyle/>
          <a:p>
            <a:pPr>
              <a:defRPr sz="1200"/>
            </a:pPr>
            <a:endParaRPr lang="en-US"/>
          </a:p>
        </c:txPr>
        <c:crossAx val="2016728312"/>
        <c:crosses val="autoZero"/>
        <c:crossBetween val="between"/>
      </c:valAx>
    </c:plotArea>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923150187944"/>
          <c:y val="0.106912200491068"/>
          <c:w val="0.86976290706044"/>
          <c:h val="0.78998137329608"/>
        </c:manualLayout>
      </c:layout>
      <c:barChart>
        <c:barDir val="col"/>
        <c:grouping val="clustered"/>
        <c:varyColors val="0"/>
        <c:ser>
          <c:idx val="0"/>
          <c:order val="0"/>
          <c:tx>
            <c:strRef>
              <c:f>Sheet3!$K$6</c:f>
              <c:strCache>
                <c:ptCount val="1"/>
                <c:pt idx="0">
                  <c:v>Base (No-Refresh)</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Sheet3!$K$7:$K$12</c:f>
              <c:numCache>
                <c:formatCode>General</c:formatCode>
                <c:ptCount val="6"/>
                <c:pt idx="0">
                  <c:v>1.0</c:v>
                </c:pt>
                <c:pt idx="1">
                  <c:v>2.3</c:v>
                </c:pt>
                <c:pt idx="2">
                  <c:v>3.4</c:v>
                </c:pt>
                <c:pt idx="3">
                  <c:v>3.6</c:v>
                </c:pt>
                <c:pt idx="4">
                  <c:v>3.7</c:v>
                </c:pt>
                <c:pt idx="5">
                  <c:v>4.0</c:v>
                </c:pt>
              </c:numCache>
            </c:numRef>
          </c:val>
        </c:ser>
        <c:ser>
          <c:idx val="1"/>
          <c:order val="1"/>
          <c:tx>
            <c:strRef>
              <c:f>Sheet3!$L$6</c:f>
              <c:strCache>
                <c:ptCount val="1"/>
                <c:pt idx="0">
                  <c:v>Remapping-Based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Sheet3!$L$7:$L$12</c:f>
              <c:numCache>
                <c:formatCode>General</c:formatCode>
                <c:ptCount val="6"/>
                <c:pt idx="0">
                  <c:v>9.6244088042609</c:v>
                </c:pt>
                <c:pt idx="1">
                  <c:v>21.32900583686948</c:v>
                </c:pt>
                <c:pt idx="2">
                  <c:v>26.71108109507664</c:v>
                </c:pt>
                <c:pt idx="3">
                  <c:v>31.20275191375376</c:v>
                </c:pt>
                <c:pt idx="4">
                  <c:v>34.41247771668449</c:v>
                </c:pt>
                <c:pt idx="5">
                  <c:v>42.83041683542491</c:v>
                </c:pt>
              </c:numCache>
            </c:numRef>
          </c:val>
        </c:ser>
        <c:ser>
          <c:idx val="2"/>
          <c:order val="2"/>
          <c:tx>
            <c:strRef>
              <c:f>Sheet3!$M$6</c:f>
              <c:strCache>
                <c:ptCount val="1"/>
                <c:pt idx="0">
                  <c:v>Hybrid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Sheet3!$M$7:$M$12</c:f>
              <c:numCache>
                <c:formatCode>General</c:formatCode>
                <c:ptCount val="6"/>
                <c:pt idx="0">
                  <c:v>31.398108173635</c:v>
                </c:pt>
                <c:pt idx="1">
                  <c:v>68.25281867798235</c:v>
                </c:pt>
                <c:pt idx="2">
                  <c:v>85.47545950424523</c:v>
                </c:pt>
                <c:pt idx="3">
                  <c:v>99.84880612401203</c:v>
                </c:pt>
                <c:pt idx="4">
                  <c:v>110.1199286933904</c:v>
                </c:pt>
                <c:pt idx="5">
                  <c:v>137.0573338733597</c:v>
                </c:pt>
              </c:numCache>
            </c:numRef>
          </c:val>
        </c:ser>
        <c:ser>
          <c:idx val="3"/>
          <c:order val="3"/>
          <c:tx>
            <c:strRef>
              <c:f>Sheet3!$N$6</c:f>
              <c:strCache>
                <c:ptCount val="1"/>
                <c:pt idx="0">
                  <c:v>Adaptive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Sheet3!$N$7:$N$12</c:f>
              <c:numCache>
                <c:formatCode>General</c:formatCode>
                <c:ptCount val="6"/>
                <c:pt idx="0">
                  <c:v>46.5971622604525</c:v>
                </c:pt>
                <c:pt idx="1">
                  <c:v>102.3792280169735</c:v>
                </c:pt>
                <c:pt idx="2">
                  <c:v>128.2131892563677</c:v>
                </c:pt>
                <c:pt idx="3">
                  <c:v>149.773209186018</c:v>
                </c:pt>
                <c:pt idx="4">
                  <c:v>165.1798930400856</c:v>
                </c:pt>
                <c:pt idx="5">
                  <c:v>197.876525779663</c:v>
                </c:pt>
              </c:numCache>
            </c:numRef>
          </c:val>
        </c:ser>
        <c:dLbls>
          <c:showLegendKey val="0"/>
          <c:showVal val="0"/>
          <c:showCatName val="0"/>
          <c:showSerName val="0"/>
          <c:showPercent val="0"/>
          <c:showBubbleSize val="0"/>
        </c:dLbls>
        <c:gapWidth val="150"/>
        <c:axId val="-2037143832"/>
        <c:axId val="-2091331912"/>
      </c:barChart>
      <c:catAx>
        <c:axId val="-2037143832"/>
        <c:scaling>
          <c:orientation val="minMax"/>
        </c:scaling>
        <c:delete val="0"/>
        <c:axPos val="b"/>
        <c:majorTickMark val="out"/>
        <c:minorTickMark val="none"/>
        <c:tickLblPos val="nextTo"/>
        <c:txPr>
          <a:bodyPr/>
          <a:lstStyle/>
          <a:p>
            <a:pPr>
              <a:defRPr sz="2000"/>
            </a:pPr>
            <a:endParaRPr lang="en-US"/>
          </a:p>
        </c:txPr>
        <c:crossAx val="-2091331912"/>
        <c:crosses val="autoZero"/>
        <c:auto val="1"/>
        <c:lblAlgn val="ctr"/>
        <c:lblOffset val="100"/>
        <c:noMultiLvlLbl val="0"/>
      </c:catAx>
      <c:valAx>
        <c:axId val="-2091331912"/>
        <c:scaling>
          <c:orientation val="minMax"/>
          <c:max val="200.0"/>
        </c:scaling>
        <c:delete val="0"/>
        <c:axPos val="l"/>
        <c:majorGridlines/>
        <c:title>
          <c:tx>
            <c:rich>
              <a:bodyPr rot="-5400000" vert="horz"/>
              <a:lstStyle/>
              <a:p>
                <a:pPr>
                  <a:defRPr sz="2400"/>
                </a:pPr>
                <a:r>
                  <a:rPr lang="en-US" sz="2400" dirty="0" smtClean="0"/>
                  <a:t>Normalized Lifetime</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2037143832"/>
        <c:crosses val="autoZero"/>
        <c:crossBetween val="between"/>
      </c:valAx>
    </c:plotArea>
    <c:legend>
      <c:legendPos val="t"/>
      <c:layout>
        <c:manualLayout>
          <c:xMode val="edge"/>
          <c:yMode val="edge"/>
          <c:x val="0.119477604416213"/>
          <c:y val="0.11856767904012"/>
          <c:w val="0.353305490776485"/>
          <c:h val="0.284798931383577"/>
        </c:manualLayout>
      </c:layout>
      <c:overlay val="0"/>
      <c:spPr>
        <a:solidFill>
          <a:srgbClr val="FFFFFF"/>
        </a:solidFill>
      </c:spPr>
      <c:txPr>
        <a:bodyPr/>
        <a:lstStyle/>
        <a:p>
          <a:pPr>
            <a:defRPr sz="2000"/>
          </a:pPr>
          <a:endParaRPr lang="en-US"/>
        </a:p>
      </c:txPr>
    </c:legend>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graphs!$T$122</c:f>
              <c:strCache>
                <c:ptCount val="1"/>
                <c:pt idx="0">
                  <c:v>Remapping-based Refresh</c:v>
                </c:pt>
              </c:strCache>
            </c:strRef>
          </c:tx>
          <c:spPr>
            <a:solidFill>
              <a:srgbClr val="0000FF"/>
            </a:solidFill>
            <a:ln>
              <a:solidFill>
                <a:srgbClr val="0000FF"/>
              </a:solidFill>
            </a:ln>
          </c:spPr>
          <c:invertIfNegative val="0"/>
          <c:cat>
            <c:strRef>
              <c:f>graphs!$U$121:$Y$121</c:f>
              <c:strCache>
                <c:ptCount val="5"/>
                <c:pt idx="0">
                  <c:v>1 Year</c:v>
                </c:pt>
                <c:pt idx="1">
                  <c:v>3 Months</c:v>
                </c:pt>
                <c:pt idx="2">
                  <c:v>3 Weeks</c:v>
                </c:pt>
                <c:pt idx="3">
                  <c:v>3 Days</c:v>
                </c:pt>
                <c:pt idx="4">
                  <c:v>1 Day</c:v>
                </c:pt>
              </c:strCache>
            </c:strRef>
          </c:cat>
          <c:val>
            <c:numRef>
              <c:f>graphs!$U$122:$Y$122</c:f>
              <c:numCache>
                <c:formatCode>0.00%</c:formatCode>
                <c:ptCount val="5"/>
                <c:pt idx="0">
                  <c:v>0.0002</c:v>
                </c:pt>
                <c:pt idx="1">
                  <c:v>0.000900000000000002</c:v>
                </c:pt>
                <c:pt idx="2">
                  <c:v>0.00370000000000001</c:v>
                </c:pt>
                <c:pt idx="3">
                  <c:v>0.0260000000000001</c:v>
                </c:pt>
                <c:pt idx="4">
                  <c:v>0.0780000000000001</c:v>
                </c:pt>
              </c:numCache>
            </c:numRef>
          </c:val>
        </c:ser>
        <c:ser>
          <c:idx val="1"/>
          <c:order val="1"/>
          <c:tx>
            <c:strRef>
              <c:f>graphs!$T$123</c:f>
              <c:strCache>
                <c:ptCount val="1"/>
                <c:pt idx="0">
                  <c:v>Hybrid Refresh</c:v>
                </c:pt>
              </c:strCache>
            </c:strRef>
          </c:tx>
          <c:spPr>
            <a:solidFill>
              <a:schemeClr val="tx2">
                <a:lumMod val="75000"/>
              </a:schemeClr>
            </a:solidFill>
          </c:spPr>
          <c:invertIfNegative val="0"/>
          <c:cat>
            <c:strRef>
              <c:f>graphs!$U$121:$Y$121</c:f>
              <c:strCache>
                <c:ptCount val="5"/>
                <c:pt idx="0">
                  <c:v>1 Year</c:v>
                </c:pt>
                <c:pt idx="1">
                  <c:v>3 Months</c:v>
                </c:pt>
                <c:pt idx="2">
                  <c:v>3 Weeks</c:v>
                </c:pt>
                <c:pt idx="3">
                  <c:v>3 Days</c:v>
                </c:pt>
                <c:pt idx="4">
                  <c:v>1 Day</c:v>
                </c:pt>
              </c:strCache>
            </c:strRef>
          </c:cat>
          <c:val>
            <c:numRef>
              <c:f>graphs!$U$123:$Y$123</c:f>
              <c:numCache>
                <c:formatCode>0.00%</c:formatCode>
                <c:ptCount val="5"/>
                <c:pt idx="0">
                  <c:v>0.0002</c:v>
                </c:pt>
                <c:pt idx="1">
                  <c:v>0.000500000000000001</c:v>
                </c:pt>
                <c:pt idx="2">
                  <c:v>0.00260000000000001</c:v>
                </c:pt>
                <c:pt idx="3">
                  <c:v>0.0183</c:v>
                </c:pt>
                <c:pt idx="4">
                  <c:v>0.0550000000000001</c:v>
                </c:pt>
              </c:numCache>
            </c:numRef>
          </c:val>
        </c:ser>
        <c:dLbls>
          <c:showLegendKey val="0"/>
          <c:showVal val="0"/>
          <c:showCatName val="0"/>
          <c:showSerName val="0"/>
          <c:showPercent val="0"/>
          <c:showBubbleSize val="0"/>
        </c:dLbls>
        <c:gapWidth val="150"/>
        <c:axId val="2100817768"/>
        <c:axId val="2100820744"/>
      </c:barChart>
      <c:catAx>
        <c:axId val="2100817768"/>
        <c:scaling>
          <c:orientation val="minMax"/>
        </c:scaling>
        <c:delete val="0"/>
        <c:axPos val="b"/>
        <c:majorTickMark val="out"/>
        <c:minorTickMark val="none"/>
        <c:tickLblPos val="nextTo"/>
        <c:crossAx val="2100820744"/>
        <c:crosses val="autoZero"/>
        <c:auto val="1"/>
        <c:lblAlgn val="ctr"/>
        <c:lblOffset val="100"/>
        <c:noMultiLvlLbl val="0"/>
      </c:catAx>
      <c:valAx>
        <c:axId val="2100820744"/>
        <c:scaling>
          <c:orientation val="minMax"/>
        </c:scaling>
        <c:delete val="0"/>
        <c:axPos val="l"/>
        <c:majorGridlines/>
        <c:title>
          <c:tx>
            <c:rich>
              <a:bodyPr rot="-5400000" vert="horz"/>
              <a:lstStyle/>
              <a:p>
                <a:pPr>
                  <a:defRPr/>
                </a:pPr>
                <a:r>
                  <a:rPr lang="en-US"/>
                  <a:t>Energy Overhead</a:t>
                </a:r>
              </a:p>
            </c:rich>
          </c:tx>
          <c:layout>
            <c:manualLayout>
              <c:xMode val="edge"/>
              <c:yMode val="edge"/>
              <c:x val="0.0113636363636364"/>
              <c:y val="0.266537673644454"/>
            </c:manualLayout>
          </c:layout>
          <c:overlay val="0"/>
        </c:title>
        <c:numFmt formatCode="0%" sourceLinked="0"/>
        <c:majorTickMark val="out"/>
        <c:minorTickMark val="none"/>
        <c:tickLblPos val="nextTo"/>
        <c:crossAx val="2100817768"/>
        <c:crosses val="autoZero"/>
        <c:crossBetween val="between"/>
      </c:valAx>
    </c:plotArea>
    <c:legend>
      <c:legendPos val="t"/>
      <c:layout>
        <c:manualLayout>
          <c:xMode val="edge"/>
          <c:yMode val="edge"/>
          <c:x val="0.16788684084944"/>
          <c:y val="0.0492666922732221"/>
          <c:w val="0.630867426536719"/>
          <c:h val="0.0825923194645986"/>
        </c:manualLayout>
      </c:layout>
      <c:overlay val="0"/>
    </c:legend>
    <c:plotVisOnly val="1"/>
    <c:dispBlanksAs val="gap"/>
    <c:showDLblsOverMax val="0"/>
  </c:chart>
  <c:spPr>
    <a:ln>
      <a:noFill/>
    </a:ln>
  </c:spPr>
  <c:txPr>
    <a:bodyPr/>
    <a:lstStyle/>
    <a:p>
      <a:pPr>
        <a:defRPr sz="16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Sheet1!$D$131</c:f>
              <c:strCache>
                <c:ptCount val="1"/>
                <c:pt idx="0">
                  <c:v>Baseline</c:v>
                </c:pt>
              </c:strCache>
            </c:strRef>
          </c:tx>
          <c:spPr>
            <a:solidFill>
              <a:schemeClr val="tx1"/>
            </a:solidFill>
          </c:spPr>
          <c:invertIfNegative val="0"/>
          <c:cat>
            <c:strRef>
              <c:f>Sheet1!$C$132</c:f>
              <c:strCache>
                <c:ptCount val="1"/>
                <c:pt idx="0">
                  <c:v>gmean</c:v>
                </c:pt>
              </c:strCache>
            </c:strRef>
          </c:cat>
          <c:val>
            <c:numRef>
              <c:f>Sheet1!$D$132</c:f>
              <c:numCache>
                <c:formatCode>General</c:formatCode>
                <c:ptCount val="1"/>
                <c:pt idx="0">
                  <c:v>1.0</c:v>
                </c:pt>
              </c:numCache>
            </c:numRef>
          </c:val>
        </c:ser>
        <c:ser>
          <c:idx val="1"/>
          <c:order val="1"/>
          <c:tx>
            <c:strRef>
              <c:f>Sheet1!$G$131</c:f>
              <c:strCache>
                <c:ptCount val="1"/>
                <c:pt idx="0">
                  <c:v>MASA</c:v>
                </c:pt>
              </c:strCache>
            </c:strRef>
          </c:tx>
          <c:spPr>
            <a:solidFill>
              <a:srgbClr val="0070C0"/>
            </a:solidFill>
          </c:spPr>
          <c:invertIfNegative val="0"/>
          <c:cat>
            <c:strRef>
              <c:f>Sheet1!$C$132</c:f>
              <c:strCache>
                <c:ptCount val="1"/>
                <c:pt idx="0">
                  <c:v>gmean</c:v>
                </c:pt>
              </c:strCache>
            </c:strRef>
          </c:cat>
          <c:val>
            <c:numRef>
              <c:f>Sheet1!$G$132</c:f>
              <c:numCache>
                <c:formatCode>General</c:formatCode>
                <c:ptCount val="1"/>
                <c:pt idx="0">
                  <c:v>0.813236835266871</c:v>
                </c:pt>
              </c:numCache>
            </c:numRef>
          </c:val>
        </c:ser>
        <c:dLbls>
          <c:showLegendKey val="0"/>
          <c:showVal val="0"/>
          <c:showCatName val="0"/>
          <c:showSerName val="0"/>
          <c:showPercent val="0"/>
          <c:showBubbleSize val="0"/>
        </c:dLbls>
        <c:gapWidth val="100"/>
        <c:axId val="1873292696"/>
        <c:axId val="1866511736"/>
      </c:barChart>
      <c:catAx>
        <c:axId val="1873292696"/>
        <c:scaling>
          <c:orientation val="minMax"/>
        </c:scaling>
        <c:delete val="1"/>
        <c:axPos val="b"/>
        <c:numFmt formatCode="General" sourceLinked="1"/>
        <c:majorTickMark val="none"/>
        <c:minorTickMark val="none"/>
        <c:tickLblPos val="nextTo"/>
        <c:crossAx val="1866511736"/>
        <c:crosses val="autoZero"/>
        <c:auto val="1"/>
        <c:lblAlgn val="ctr"/>
        <c:lblOffset val="0"/>
        <c:noMultiLvlLbl val="0"/>
      </c:catAx>
      <c:valAx>
        <c:axId val="1866511736"/>
        <c:scaling>
          <c:orientation val="minMax"/>
          <c:max val="1.2"/>
          <c:min val="0.0"/>
        </c:scaling>
        <c:delete val="0"/>
        <c:axPos val="l"/>
        <c:majorGridlines/>
        <c:title>
          <c:tx>
            <c:rich>
              <a:bodyPr rot="-5400000" vert="horz"/>
              <a:lstStyle/>
              <a:p>
                <a:pPr>
                  <a:defRPr sz="3200"/>
                </a:pPr>
                <a:r>
                  <a:rPr lang="en-US" sz="3200"/>
                  <a:t>Normalized</a:t>
                </a:r>
                <a:r>
                  <a:rPr lang="en-US" sz="3200" baseline="0"/>
                  <a:t> </a:t>
                </a:r>
                <a:br>
                  <a:rPr lang="en-US" sz="3200" baseline="0"/>
                </a:br>
                <a:r>
                  <a:rPr lang="en-US" sz="3200" baseline="0"/>
                  <a:t>Dynamic Energy</a:t>
                </a:r>
                <a:endParaRPr lang="en-US" sz="3200"/>
              </a:p>
            </c:rich>
          </c:tx>
          <c:layout/>
          <c:overlay val="0"/>
        </c:title>
        <c:numFmt formatCode="#,##0.0" sourceLinked="0"/>
        <c:majorTickMark val="out"/>
        <c:minorTickMark val="none"/>
        <c:tickLblPos val="nextTo"/>
        <c:txPr>
          <a:bodyPr/>
          <a:lstStyle/>
          <a:p>
            <a:pPr>
              <a:defRPr sz="2800"/>
            </a:pPr>
            <a:endParaRPr lang="en-US"/>
          </a:p>
        </c:txPr>
        <c:crossAx val="1873292696"/>
        <c:crosses val="autoZero"/>
        <c:crossBetween val="between"/>
        <c:majorUnit val="0.2"/>
        <c:minorUnit val="0.05"/>
      </c:valAx>
    </c:plotArea>
    <c:legend>
      <c:legendPos val="t"/>
      <c:layout/>
      <c:overlay val="0"/>
      <c:txPr>
        <a:bodyPr/>
        <a:lstStyle/>
        <a:p>
          <a:pPr>
            <a:defRPr sz="3200" b="1"/>
          </a:pPr>
          <a:endParaRPr lang="en-US"/>
        </a:p>
      </c:txPr>
    </c:legend>
    <c:plotVisOnly val="1"/>
    <c:dispBlanksAs val="gap"/>
    <c:showDLblsOverMax val="0"/>
  </c:chart>
  <c:spPr>
    <a:ln w="0">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Sheet1!$D$134</c:f>
              <c:strCache>
                <c:ptCount val="1"/>
                <c:pt idx="0">
                  <c:v>Baseline</c:v>
                </c:pt>
              </c:strCache>
            </c:strRef>
          </c:tx>
          <c:spPr>
            <a:solidFill>
              <a:schemeClr val="tx1"/>
            </a:solidFill>
          </c:spPr>
          <c:invertIfNegative val="0"/>
          <c:cat>
            <c:strRef>
              <c:f>Sheet1!$C$135</c:f>
              <c:strCache>
                <c:ptCount val="1"/>
                <c:pt idx="0">
                  <c:v>gmean</c:v>
                </c:pt>
              </c:strCache>
            </c:strRef>
          </c:cat>
          <c:val>
            <c:numRef>
              <c:f>Sheet1!$D$135</c:f>
              <c:numCache>
                <c:formatCode>General</c:formatCode>
                <c:ptCount val="1"/>
                <c:pt idx="0">
                  <c:v>0.568959471396045</c:v>
                </c:pt>
              </c:numCache>
            </c:numRef>
          </c:val>
        </c:ser>
        <c:ser>
          <c:idx val="1"/>
          <c:order val="1"/>
          <c:tx>
            <c:strRef>
              <c:f>Sheet1!$G$134</c:f>
              <c:strCache>
                <c:ptCount val="1"/>
                <c:pt idx="0">
                  <c:v>MASA</c:v>
                </c:pt>
              </c:strCache>
            </c:strRef>
          </c:tx>
          <c:spPr>
            <a:solidFill>
              <a:srgbClr val="0070C0"/>
            </a:solidFill>
          </c:spPr>
          <c:invertIfNegative val="0"/>
          <c:cat>
            <c:strRef>
              <c:f>Sheet1!$C$135</c:f>
              <c:strCache>
                <c:ptCount val="1"/>
                <c:pt idx="0">
                  <c:v>gmean</c:v>
                </c:pt>
              </c:strCache>
            </c:strRef>
          </c:cat>
          <c:val>
            <c:numRef>
              <c:f>Sheet1!$G$135</c:f>
              <c:numCache>
                <c:formatCode>General</c:formatCode>
                <c:ptCount val="1"/>
                <c:pt idx="0">
                  <c:v>0.698010062977278</c:v>
                </c:pt>
              </c:numCache>
            </c:numRef>
          </c:val>
        </c:ser>
        <c:dLbls>
          <c:showLegendKey val="0"/>
          <c:showVal val="0"/>
          <c:showCatName val="0"/>
          <c:showSerName val="0"/>
          <c:showPercent val="0"/>
          <c:showBubbleSize val="0"/>
        </c:dLbls>
        <c:gapWidth val="100"/>
        <c:axId val="1976792088"/>
        <c:axId val="1976903784"/>
      </c:barChart>
      <c:catAx>
        <c:axId val="1976792088"/>
        <c:scaling>
          <c:orientation val="minMax"/>
        </c:scaling>
        <c:delete val="1"/>
        <c:axPos val="b"/>
        <c:numFmt formatCode="General" sourceLinked="1"/>
        <c:majorTickMark val="none"/>
        <c:minorTickMark val="none"/>
        <c:tickLblPos val="nextTo"/>
        <c:crossAx val="1976903784"/>
        <c:crosses val="autoZero"/>
        <c:auto val="1"/>
        <c:lblAlgn val="ctr"/>
        <c:lblOffset val="0"/>
        <c:noMultiLvlLbl val="0"/>
      </c:catAx>
      <c:valAx>
        <c:axId val="1976903784"/>
        <c:scaling>
          <c:orientation val="minMax"/>
          <c:max val="1.0"/>
          <c:min val="0.0"/>
        </c:scaling>
        <c:delete val="0"/>
        <c:axPos val="l"/>
        <c:majorGridlines/>
        <c:title>
          <c:tx>
            <c:rich>
              <a:bodyPr rot="-5400000" vert="horz"/>
              <a:lstStyle/>
              <a:p>
                <a:pPr>
                  <a:defRPr sz="3200"/>
                </a:pPr>
                <a:r>
                  <a:rPr lang="en-US" sz="3200" smtClean="0"/>
                  <a:t>Row-Buffer </a:t>
                </a:r>
                <a:r>
                  <a:rPr lang="en-US" sz="3200" baseline="0" smtClean="0"/>
                  <a:t>Hit-Rate</a:t>
                </a:r>
                <a:endParaRPr lang="en-US" sz="3200"/>
              </a:p>
            </c:rich>
          </c:tx>
          <c:layout/>
          <c:overlay val="0"/>
        </c:title>
        <c:numFmt formatCode="0%" sourceLinked="0"/>
        <c:majorTickMark val="out"/>
        <c:minorTickMark val="none"/>
        <c:tickLblPos val="nextTo"/>
        <c:txPr>
          <a:bodyPr/>
          <a:lstStyle/>
          <a:p>
            <a:pPr>
              <a:defRPr sz="2800"/>
            </a:pPr>
            <a:endParaRPr lang="en-US"/>
          </a:p>
        </c:txPr>
        <c:crossAx val="1976792088"/>
        <c:crosses val="autoZero"/>
        <c:crossBetween val="between"/>
        <c:majorUnit val="0.2"/>
        <c:minorUnit val="0.05"/>
      </c:valAx>
    </c:plotArea>
    <c:legend>
      <c:legendPos val="t"/>
      <c:layout/>
      <c:overlay val="0"/>
      <c:txPr>
        <a:bodyPr/>
        <a:lstStyle/>
        <a:p>
          <a:pPr>
            <a:defRPr sz="3200" b="1"/>
          </a:pPr>
          <a:endParaRPr lang="en-US"/>
        </a:p>
      </c:txPr>
    </c:legend>
    <c:plotVisOnly val="1"/>
    <c:dispBlanksAs val="gap"/>
    <c:showDLblsOverMax val="0"/>
  </c:chart>
  <c:spPr>
    <a:ln w="0">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608280097063"/>
          <c:y val="0.0422949214681498"/>
          <c:w val="0.812485267171792"/>
          <c:h val="0.792204724409449"/>
        </c:manualLayout>
      </c:layout>
      <c:barChart>
        <c:barDir val="col"/>
        <c:grouping val="clustered"/>
        <c:varyColors val="0"/>
        <c:ser>
          <c:idx val="0"/>
          <c:order val="0"/>
          <c:tx>
            <c:strRef>
              <c:f>Summary!$M$15</c:f>
              <c:strCache>
                <c:ptCount val="1"/>
                <c:pt idx="0">
                  <c:v>Baseline</c:v>
                </c:pt>
              </c:strCache>
            </c:strRef>
          </c:tx>
          <c:spPr>
            <a:solidFill>
              <a:schemeClr val="accent1"/>
            </a:solidFill>
          </c:spPr>
          <c:invertIfNegative val="0"/>
          <c:cat>
            <c:strRef>
              <c:f>Summary!$L$16:$L$17</c:f>
              <c:strCache>
                <c:ptCount val="2"/>
                <c:pt idx="0">
                  <c:v>Latency</c:v>
                </c:pt>
                <c:pt idx="1">
                  <c:v>Energy</c:v>
                </c:pt>
              </c:strCache>
            </c:strRef>
          </c:cat>
          <c:val>
            <c:numRef>
              <c:f>Summary!$M$16:$M$17</c:f>
              <c:numCache>
                <c:formatCode>General</c:formatCode>
                <c:ptCount val="2"/>
                <c:pt idx="0">
                  <c:v>1.0</c:v>
                </c:pt>
                <c:pt idx="1">
                  <c:v>1.0</c:v>
                </c:pt>
              </c:numCache>
            </c:numRef>
          </c:val>
        </c:ser>
        <c:ser>
          <c:idx val="1"/>
          <c:order val="1"/>
          <c:tx>
            <c:strRef>
              <c:f>Summary!$N$15</c:f>
              <c:strCache>
                <c:ptCount val="1"/>
                <c:pt idx="0">
                  <c:v>Intra-Subarray</c:v>
                </c:pt>
              </c:strCache>
            </c:strRef>
          </c:tx>
          <c:invertIfNegative val="0"/>
          <c:cat>
            <c:strRef>
              <c:f>Summary!$L$16:$L$17</c:f>
              <c:strCache>
                <c:ptCount val="2"/>
                <c:pt idx="0">
                  <c:v>Latency</c:v>
                </c:pt>
                <c:pt idx="1">
                  <c:v>Energy</c:v>
                </c:pt>
              </c:strCache>
            </c:strRef>
          </c:cat>
          <c:val>
            <c:numRef>
              <c:f>Summary!$N$16:$N$17</c:f>
              <c:numCache>
                <c:formatCode>General</c:formatCode>
                <c:ptCount val="2"/>
                <c:pt idx="0">
                  <c:v>0.0885826771653543</c:v>
                </c:pt>
                <c:pt idx="1">
                  <c:v>0.0134486900255947</c:v>
                </c:pt>
              </c:numCache>
            </c:numRef>
          </c:val>
        </c:ser>
        <c:ser>
          <c:idx val="2"/>
          <c:order val="2"/>
          <c:tx>
            <c:strRef>
              <c:f>Summary!$O$15</c:f>
              <c:strCache>
                <c:ptCount val="1"/>
                <c:pt idx="0">
                  <c:v>Inter-Bank</c:v>
                </c:pt>
              </c:strCache>
            </c:strRef>
          </c:tx>
          <c:invertIfNegative val="0"/>
          <c:cat>
            <c:strRef>
              <c:f>Summary!$L$16:$L$17</c:f>
              <c:strCache>
                <c:ptCount val="2"/>
                <c:pt idx="0">
                  <c:v>Latency</c:v>
                </c:pt>
                <c:pt idx="1">
                  <c:v>Energy</c:v>
                </c:pt>
              </c:strCache>
            </c:strRef>
          </c:cat>
          <c:val>
            <c:numRef>
              <c:f>Summary!$O$16:$O$17</c:f>
              <c:numCache>
                <c:formatCode>General</c:formatCode>
                <c:ptCount val="2"/>
                <c:pt idx="0">
                  <c:v>0.516732283464567</c:v>
                </c:pt>
                <c:pt idx="1">
                  <c:v>0.311830651836331</c:v>
                </c:pt>
              </c:numCache>
            </c:numRef>
          </c:val>
        </c:ser>
        <c:ser>
          <c:idx val="3"/>
          <c:order val="3"/>
          <c:tx>
            <c:strRef>
              <c:f>Summary!$P$15</c:f>
              <c:strCache>
                <c:ptCount val="1"/>
                <c:pt idx="0">
                  <c:v>Inter-Subarray</c:v>
                </c:pt>
              </c:strCache>
            </c:strRef>
          </c:tx>
          <c:invertIfNegative val="0"/>
          <c:cat>
            <c:strRef>
              <c:f>Summary!$L$16:$L$17</c:f>
              <c:strCache>
                <c:ptCount val="2"/>
                <c:pt idx="0">
                  <c:v>Latency</c:v>
                </c:pt>
                <c:pt idx="1">
                  <c:v>Energy</c:v>
                </c:pt>
              </c:strCache>
            </c:strRef>
          </c:cat>
          <c:val>
            <c:numRef>
              <c:f>Summary!$P$16:$P$17</c:f>
              <c:numCache>
                <c:formatCode>General</c:formatCode>
                <c:ptCount val="2"/>
                <c:pt idx="0">
                  <c:v>1.01476377952756</c:v>
                </c:pt>
                <c:pt idx="1">
                  <c:v>0.678499123939099</c:v>
                </c:pt>
              </c:numCache>
            </c:numRef>
          </c:val>
        </c:ser>
        <c:dLbls>
          <c:showLegendKey val="0"/>
          <c:showVal val="0"/>
          <c:showCatName val="0"/>
          <c:showSerName val="0"/>
          <c:showPercent val="0"/>
          <c:showBubbleSize val="0"/>
        </c:dLbls>
        <c:gapWidth val="150"/>
        <c:axId val="1982449880"/>
        <c:axId val="1982417896"/>
      </c:barChart>
      <c:catAx>
        <c:axId val="1982449880"/>
        <c:scaling>
          <c:orientation val="minMax"/>
        </c:scaling>
        <c:delete val="0"/>
        <c:axPos val="b"/>
        <c:majorTickMark val="out"/>
        <c:minorTickMark val="none"/>
        <c:tickLblPos val="nextTo"/>
        <c:txPr>
          <a:bodyPr/>
          <a:lstStyle/>
          <a:p>
            <a:pPr>
              <a:defRPr sz="2400"/>
            </a:pPr>
            <a:endParaRPr lang="en-US"/>
          </a:p>
        </c:txPr>
        <c:crossAx val="1982417896"/>
        <c:crosses val="autoZero"/>
        <c:auto val="1"/>
        <c:lblAlgn val="ctr"/>
        <c:lblOffset val="100"/>
        <c:noMultiLvlLbl val="0"/>
      </c:catAx>
      <c:valAx>
        <c:axId val="1982417896"/>
        <c:scaling>
          <c:orientation val="minMax"/>
        </c:scaling>
        <c:delete val="0"/>
        <c:axPos val="l"/>
        <c:majorGridlines/>
        <c:title>
          <c:tx>
            <c:rich>
              <a:bodyPr rot="-5400000" vert="horz"/>
              <a:lstStyle/>
              <a:p>
                <a:pPr>
                  <a:defRPr/>
                </a:pPr>
                <a:r>
                  <a:rPr lang="en-US" sz="2400" dirty="0" smtClean="0"/>
                  <a:t>Normalized</a:t>
                </a:r>
                <a:r>
                  <a:rPr lang="en-US" sz="2400" baseline="0" dirty="0" smtClean="0"/>
                  <a:t> Savings</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1982449880"/>
        <c:crosses val="autoZero"/>
        <c:crossBetween val="between"/>
      </c:valAx>
    </c:plotArea>
    <c:legend>
      <c:legendPos val="r"/>
      <c:layout>
        <c:manualLayout>
          <c:xMode val="edge"/>
          <c:yMode val="edge"/>
          <c:x val="0.283318352894567"/>
          <c:y val="0.00220680748239803"/>
          <c:w val="0.667939508740653"/>
          <c:h val="0.141089030537849"/>
        </c:manualLayout>
      </c:layout>
      <c:overlay val="0"/>
      <c:spPr>
        <a:solidFill>
          <a:schemeClr val="bg1"/>
        </a:solidFill>
        <a:ln>
          <a:solidFill>
            <a:schemeClr val="tx1"/>
          </a:solidFill>
        </a:ln>
      </c:spPr>
      <c:txPr>
        <a:bodyPr/>
        <a:lstStyle/>
        <a:p>
          <a:pPr>
            <a:defRPr sz="20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406937279392"/>
          <c:y val="0.222897755758058"/>
          <c:w val="0.879432075300932"/>
          <c:h val="0.375975699666755"/>
        </c:manualLayout>
      </c:layout>
      <c:barChart>
        <c:barDir val="col"/>
        <c:grouping val="clustered"/>
        <c:varyColors val="0"/>
        <c:ser>
          <c:idx val="0"/>
          <c:order val="0"/>
          <c:tx>
            <c:strRef>
              <c:f>mempower1333!$B$1</c:f>
              <c:strCache>
                <c:ptCount val="1"/>
                <c:pt idx="0">
                  <c:v>System Power</c:v>
                </c:pt>
              </c:strCache>
            </c:strRef>
          </c:tx>
          <c:invertIfNegative val="0"/>
          <c:cat>
            <c:strRef>
              <c:f>mempower1333!$A$2:$A$24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mempower1333!$B$2:$B$24</c:f>
              <c:numCache>
                <c:formatCode>General</c:formatCode>
                <c:ptCount val="23"/>
                <c:pt idx="0">
                  <c:v>382.4108982</c:v>
                </c:pt>
                <c:pt idx="1">
                  <c:v>375.150301</c:v>
                </c:pt>
                <c:pt idx="2">
                  <c:v>378.5933731999992</c:v>
                </c:pt>
                <c:pt idx="3">
                  <c:v>375.4158893</c:v>
                </c:pt>
                <c:pt idx="4">
                  <c:v>379.087827</c:v>
                </c:pt>
                <c:pt idx="5">
                  <c:v>361.1151083999997</c:v>
                </c:pt>
                <c:pt idx="6">
                  <c:v>362.3146871000007</c:v>
                </c:pt>
                <c:pt idx="7">
                  <c:v>335.9756506</c:v>
                </c:pt>
                <c:pt idx="8">
                  <c:v>344.1894657000003</c:v>
                </c:pt>
                <c:pt idx="9">
                  <c:v>326.7161427999986</c:v>
                </c:pt>
                <c:pt idx="10">
                  <c:v>334.3452882000003</c:v>
                </c:pt>
                <c:pt idx="11">
                  <c:v>336.6094693000005</c:v>
                </c:pt>
                <c:pt idx="12">
                  <c:v>321.7236736999999</c:v>
                </c:pt>
                <c:pt idx="13">
                  <c:v>317.1998895000003</c:v>
                </c:pt>
                <c:pt idx="14">
                  <c:v>318.8862098999996</c:v>
                </c:pt>
                <c:pt idx="15">
                  <c:v>339.4203479999986</c:v>
                </c:pt>
                <c:pt idx="16">
                  <c:v>323.4100757999992</c:v>
                </c:pt>
                <c:pt idx="17">
                  <c:v>319.6471048</c:v>
                </c:pt>
                <c:pt idx="18">
                  <c:v>318.3552903000003</c:v>
                </c:pt>
                <c:pt idx="19">
                  <c:v>324.5306313999999</c:v>
                </c:pt>
                <c:pt idx="20">
                  <c:v>332.3532694</c:v>
                </c:pt>
                <c:pt idx="21">
                  <c:v>319.7156318999999</c:v>
                </c:pt>
                <c:pt idx="22">
                  <c:v>329.6844173</c:v>
                </c:pt>
              </c:numCache>
            </c:numRef>
          </c:val>
        </c:ser>
        <c:ser>
          <c:idx val="1"/>
          <c:order val="1"/>
          <c:tx>
            <c:strRef>
              <c:f>mempower1333!$C$1</c:f>
              <c:strCache>
                <c:ptCount val="1"/>
                <c:pt idx="0">
                  <c:v>Memory Power</c:v>
                </c:pt>
              </c:strCache>
            </c:strRef>
          </c:tx>
          <c:invertIfNegative val="0"/>
          <c:cat>
            <c:strRef>
              <c:f>mempower1333!$A$2:$A$24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mempower1333!$C$2:$C$24</c:f>
              <c:numCache>
                <c:formatCode>General</c:formatCode>
                <c:ptCount val="23"/>
                <c:pt idx="0">
                  <c:v>79.68733399999998</c:v>
                </c:pt>
                <c:pt idx="1">
                  <c:v>78.65829599999998</c:v>
                </c:pt>
                <c:pt idx="2">
                  <c:v>78.1479240000002</c:v>
                </c:pt>
                <c:pt idx="3">
                  <c:v>78.4162220000002</c:v>
                </c:pt>
                <c:pt idx="4">
                  <c:v>77.6812240000002</c:v>
                </c:pt>
                <c:pt idx="5">
                  <c:v>76.60380599999995</c:v>
                </c:pt>
                <c:pt idx="6">
                  <c:v>74.522656</c:v>
                </c:pt>
                <c:pt idx="7">
                  <c:v>69.153144</c:v>
                </c:pt>
                <c:pt idx="8">
                  <c:v>70.077698</c:v>
                </c:pt>
                <c:pt idx="9">
                  <c:v>65.271112</c:v>
                </c:pt>
                <c:pt idx="10">
                  <c:v>61.29026800000001</c:v>
                </c:pt>
                <c:pt idx="11">
                  <c:v>61.77548</c:v>
                </c:pt>
                <c:pt idx="12">
                  <c:v>59.72971800000011</c:v>
                </c:pt>
                <c:pt idx="13">
                  <c:v>57.11805000000001</c:v>
                </c:pt>
                <c:pt idx="14">
                  <c:v>56.961206</c:v>
                </c:pt>
                <c:pt idx="15">
                  <c:v>58.72161200000008</c:v>
                </c:pt>
                <c:pt idx="16">
                  <c:v>57.02961600000001</c:v>
                </c:pt>
                <c:pt idx="17">
                  <c:v>56.498226</c:v>
                </c:pt>
                <c:pt idx="18">
                  <c:v>55.644628</c:v>
                </c:pt>
                <c:pt idx="19">
                  <c:v>56.63867800000001</c:v>
                </c:pt>
                <c:pt idx="20">
                  <c:v>55.63833200000011</c:v>
                </c:pt>
                <c:pt idx="21">
                  <c:v>54.28195400000001</c:v>
                </c:pt>
                <c:pt idx="22">
                  <c:v>57.44159</c:v>
                </c:pt>
              </c:numCache>
            </c:numRef>
          </c:val>
        </c:ser>
        <c:dLbls>
          <c:showLegendKey val="0"/>
          <c:showVal val="0"/>
          <c:showCatName val="0"/>
          <c:showSerName val="0"/>
          <c:showPercent val="0"/>
          <c:showBubbleSize val="0"/>
        </c:dLbls>
        <c:gapWidth val="150"/>
        <c:axId val="2019524792"/>
        <c:axId val="2019527800"/>
      </c:barChart>
      <c:catAx>
        <c:axId val="2019524792"/>
        <c:scaling>
          <c:orientation val="minMax"/>
        </c:scaling>
        <c:delete val="0"/>
        <c:axPos val="b"/>
        <c:majorTickMark val="out"/>
        <c:minorTickMark val="none"/>
        <c:tickLblPos val="nextTo"/>
        <c:txPr>
          <a:bodyPr rot="-5400000" vert="horz"/>
          <a:lstStyle/>
          <a:p>
            <a:pPr>
              <a:defRPr sz="1800"/>
            </a:pPr>
            <a:endParaRPr lang="en-US"/>
          </a:p>
        </c:txPr>
        <c:crossAx val="2019527800"/>
        <c:crosses val="autoZero"/>
        <c:auto val="1"/>
        <c:lblAlgn val="ctr"/>
        <c:lblOffset val="100"/>
        <c:noMultiLvlLbl val="0"/>
      </c:catAx>
      <c:valAx>
        <c:axId val="2019527800"/>
        <c:scaling>
          <c:orientation val="minMax"/>
          <c:max val="400.0"/>
        </c:scaling>
        <c:delete val="0"/>
        <c:axPos val="l"/>
        <c:majorGridlines/>
        <c:title>
          <c:tx>
            <c:rich>
              <a:bodyPr rot="-5400000" vert="horz"/>
              <a:lstStyle/>
              <a:p>
                <a:pPr>
                  <a:defRPr sz="2000"/>
                </a:pPr>
                <a:r>
                  <a:rPr lang="en-US" sz="2000"/>
                  <a:t>Power (W)</a:t>
                </a:r>
              </a:p>
            </c:rich>
          </c:tx>
          <c:layout/>
          <c:overlay val="0"/>
        </c:title>
        <c:numFmt formatCode="General" sourceLinked="1"/>
        <c:majorTickMark val="out"/>
        <c:minorTickMark val="none"/>
        <c:tickLblPos val="nextTo"/>
        <c:txPr>
          <a:bodyPr/>
          <a:lstStyle/>
          <a:p>
            <a:pPr>
              <a:defRPr sz="2000"/>
            </a:pPr>
            <a:endParaRPr lang="en-US"/>
          </a:p>
        </c:txPr>
        <c:crossAx val="2019524792"/>
        <c:crosses val="autoZero"/>
        <c:crossBetween val="between"/>
        <c:majorUnit val="100.0"/>
      </c:valAx>
    </c:plotArea>
    <c:legend>
      <c:legendPos val="r"/>
      <c:layout>
        <c:manualLayout>
          <c:xMode val="edge"/>
          <c:yMode val="edge"/>
          <c:x val="0.800126368902163"/>
          <c:y val="0.0644253737945678"/>
          <c:w val="0.178321906959906"/>
          <c:h val="0.156460231796868"/>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n-US" sz="2200"/>
              <a:t>Sleep State Residency</a:t>
            </a:r>
          </a:p>
        </c:rich>
      </c:tx>
      <c:layout/>
      <c:overlay val="0"/>
    </c:title>
    <c:autoTitleDeleted val="0"/>
    <c:plotArea>
      <c:layout/>
      <c:barChart>
        <c:barDir val="col"/>
        <c:grouping val="clustered"/>
        <c:varyColors val="0"/>
        <c:ser>
          <c:idx val="0"/>
          <c:order val="0"/>
          <c:tx>
            <c:strRef>
              <c:f>ckelow!$B$1</c:f>
              <c:strCache>
                <c:ptCount val="1"/>
                <c:pt idx="0">
                  <c:v>CKE-low Residency</c:v>
                </c:pt>
              </c:strCache>
            </c:strRef>
          </c:tx>
          <c:invertIfNegative val="0"/>
          <c:cat>
            <c:strRef>
              <c:f>ckelow!$A$2:$A$24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ckelow!$B$2:$B$24</c:f>
              <c:numCache>
                <c:formatCode>0.00%</c:formatCode>
                <c:ptCount val="23"/>
                <c:pt idx="0">
                  <c:v>0.015242</c:v>
                </c:pt>
                <c:pt idx="1">
                  <c:v>0.018593</c:v>
                </c:pt>
                <c:pt idx="2">
                  <c:v>0.026642</c:v>
                </c:pt>
                <c:pt idx="3">
                  <c:v>0.02386</c:v>
                </c:pt>
                <c:pt idx="4">
                  <c:v>0.048702</c:v>
                </c:pt>
                <c:pt idx="5">
                  <c:v>0.04293</c:v>
                </c:pt>
                <c:pt idx="6">
                  <c:v>0.022079</c:v>
                </c:pt>
                <c:pt idx="7">
                  <c:v>0.048622</c:v>
                </c:pt>
                <c:pt idx="8">
                  <c:v>0.032973</c:v>
                </c:pt>
                <c:pt idx="9">
                  <c:v>0.040465</c:v>
                </c:pt>
                <c:pt idx="10">
                  <c:v>0.040275</c:v>
                </c:pt>
                <c:pt idx="11">
                  <c:v>0.026781</c:v>
                </c:pt>
                <c:pt idx="12">
                  <c:v>0.024897</c:v>
                </c:pt>
                <c:pt idx="13">
                  <c:v>0.027754</c:v>
                </c:pt>
                <c:pt idx="14">
                  <c:v>0.024359</c:v>
                </c:pt>
                <c:pt idx="15">
                  <c:v>0.038534</c:v>
                </c:pt>
                <c:pt idx="16">
                  <c:v>0.03365</c:v>
                </c:pt>
                <c:pt idx="17">
                  <c:v>0.018367</c:v>
                </c:pt>
                <c:pt idx="18">
                  <c:v>0.025418</c:v>
                </c:pt>
                <c:pt idx="19">
                  <c:v>0.037019</c:v>
                </c:pt>
                <c:pt idx="20">
                  <c:v>0.014163</c:v>
                </c:pt>
                <c:pt idx="21">
                  <c:v>0.080439</c:v>
                </c:pt>
                <c:pt idx="22">
                  <c:v>0.030256</c:v>
                </c:pt>
              </c:numCache>
            </c:numRef>
          </c:val>
        </c:ser>
        <c:dLbls>
          <c:showLegendKey val="0"/>
          <c:showVal val="0"/>
          <c:showCatName val="0"/>
          <c:showSerName val="0"/>
          <c:showPercent val="0"/>
          <c:showBubbleSize val="0"/>
        </c:dLbls>
        <c:gapWidth val="150"/>
        <c:axId val="2018676056"/>
        <c:axId val="2018679160"/>
      </c:barChart>
      <c:catAx>
        <c:axId val="2018676056"/>
        <c:scaling>
          <c:orientation val="minMax"/>
        </c:scaling>
        <c:delete val="0"/>
        <c:axPos val="b"/>
        <c:numFmt formatCode="General" sourceLinked="1"/>
        <c:majorTickMark val="out"/>
        <c:minorTickMark val="none"/>
        <c:tickLblPos val="nextTo"/>
        <c:txPr>
          <a:bodyPr rot="-5400000" vert="horz"/>
          <a:lstStyle/>
          <a:p>
            <a:pPr>
              <a:defRPr sz="1600"/>
            </a:pPr>
            <a:endParaRPr lang="en-US"/>
          </a:p>
        </c:txPr>
        <c:crossAx val="2018679160"/>
        <c:crosses val="autoZero"/>
        <c:auto val="1"/>
        <c:lblAlgn val="ctr"/>
        <c:lblOffset val="100"/>
        <c:noMultiLvlLbl val="0"/>
      </c:catAx>
      <c:valAx>
        <c:axId val="2018679160"/>
        <c:scaling>
          <c:orientation val="minMax"/>
          <c:max val="0.08"/>
          <c:min val="0.0"/>
        </c:scaling>
        <c:delete val="0"/>
        <c:axPos val="l"/>
        <c:majorGridlines/>
        <c:title>
          <c:tx>
            <c:rich>
              <a:bodyPr rot="-5400000" vert="horz"/>
              <a:lstStyle/>
              <a:p>
                <a:pPr>
                  <a:defRPr sz="1800"/>
                </a:pPr>
                <a:r>
                  <a:rPr lang="en-US" sz="1700" dirty="0" smtClean="0"/>
                  <a:t>Time Spent in Sleep </a:t>
                </a:r>
                <a:r>
                  <a:rPr lang="en-US" sz="1700" baseline="0" dirty="0" smtClean="0"/>
                  <a:t> States</a:t>
                </a:r>
                <a:endParaRPr lang="en-US" sz="1700" dirty="0"/>
              </a:p>
            </c:rich>
          </c:tx>
          <c:layout>
            <c:manualLayout>
              <c:xMode val="edge"/>
              <c:yMode val="edge"/>
              <c:x val="0.0152777777777778"/>
              <c:y val="0.0752035646706952"/>
            </c:manualLayout>
          </c:layout>
          <c:overlay val="0"/>
        </c:title>
        <c:numFmt formatCode="0%" sourceLinked="0"/>
        <c:majorTickMark val="out"/>
        <c:minorTickMark val="none"/>
        <c:tickLblPos val="nextTo"/>
        <c:txPr>
          <a:bodyPr/>
          <a:lstStyle/>
          <a:p>
            <a:pPr>
              <a:defRPr sz="2200"/>
            </a:pPr>
            <a:endParaRPr lang="en-US"/>
          </a:p>
        </c:txPr>
        <c:crossAx val="2018676056"/>
        <c:crosses val="autoZero"/>
        <c:crossBetween val="between"/>
        <c:majorUnit val="0.02"/>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n-US" sz="2200"/>
              <a:t>Memory Bandwidth for SPEC CPU2006</a:t>
            </a:r>
          </a:p>
        </c:rich>
      </c:tx>
      <c:layout/>
      <c:overlay val="0"/>
    </c:title>
    <c:autoTitleDeleted val="0"/>
    <c:plotArea>
      <c:layout/>
      <c:barChart>
        <c:barDir val="col"/>
        <c:grouping val="clustered"/>
        <c:varyColors val="0"/>
        <c:ser>
          <c:idx val="0"/>
          <c:order val="0"/>
          <c:tx>
            <c:v>Per-Channel Bandwidth</c:v>
          </c:tx>
          <c:invertIfNegative val="0"/>
          <c:cat>
            <c:strRef>
              <c:f>bw!$A$1:$A$23</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bw!$B$1:$B$23</c:f>
              <c:numCache>
                <c:formatCode>General</c:formatCode>
                <c:ptCount val="23"/>
                <c:pt idx="0">
                  <c:v>6.637907046666624</c:v>
                </c:pt>
                <c:pt idx="1">
                  <c:v>5.811353938333332</c:v>
                </c:pt>
                <c:pt idx="2">
                  <c:v>5.724130659999931</c:v>
                </c:pt>
                <c:pt idx="3">
                  <c:v>5.546507913333337</c:v>
                </c:pt>
                <c:pt idx="4">
                  <c:v>5.221419963333331</c:v>
                </c:pt>
                <c:pt idx="5">
                  <c:v>4.84549175833333</c:v>
                </c:pt>
                <c:pt idx="6">
                  <c:v>4.132905468333329</c:v>
                </c:pt>
                <c:pt idx="7">
                  <c:v>2.844678053333327</c:v>
                </c:pt>
                <c:pt idx="8">
                  <c:v>2.777398048333337</c:v>
                </c:pt>
                <c:pt idx="9">
                  <c:v>1.886369495</c:v>
                </c:pt>
                <c:pt idx="10">
                  <c:v>1.168853330666662</c:v>
                </c:pt>
                <c:pt idx="11">
                  <c:v>1.133251031333332</c:v>
                </c:pt>
                <c:pt idx="12">
                  <c:v>0.763447743999999</c:v>
                </c:pt>
                <c:pt idx="13">
                  <c:v>0.332581189833333</c:v>
                </c:pt>
                <c:pt idx="14">
                  <c:v>0.280747740666666</c:v>
                </c:pt>
                <c:pt idx="15">
                  <c:v>0.657565492</c:v>
                </c:pt>
                <c:pt idx="16">
                  <c:v>0.323485837333333</c:v>
                </c:pt>
                <c:pt idx="17">
                  <c:v>0.196841596999999</c:v>
                </c:pt>
                <c:pt idx="18">
                  <c:v>0.0613565090166666</c:v>
                </c:pt>
                <c:pt idx="19">
                  <c:v>0.263298903666666</c:v>
                </c:pt>
                <c:pt idx="20">
                  <c:v>0.0149986752633333</c:v>
                </c:pt>
                <c:pt idx="21">
                  <c:v>0.00751737510333333</c:v>
                </c:pt>
                <c:pt idx="22">
                  <c:v>0.364803991166666</c:v>
                </c:pt>
              </c:numCache>
            </c:numRef>
          </c:val>
        </c:ser>
        <c:dLbls>
          <c:showLegendKey val="0"/>
          <c:showVal val="0"/>
          <c:showCatName val="0"/>
          <c:showSerName val="0"/>
          <c:showPercent val="0"/>
          <c:showBubbleSize val="0"/>
        </c:dLbls>
        <c:gapWidth val="150"/>
        <c:axId val="1981995944"/>
        <c:axId val="1981616072"/>
      </c:barChart>
      <c:catAx>
        <c:axId val="1981995944"/>
        <c:scaling>
          <c:orientation val="minMax"/>
        </c:scaling>
        <c:delete val="0"/>
        <c:axPos val="b"/>
        <c:majorTickMark val="out"/>
        <c:minorTickMark val="none"/>
        <c:tickLblPos val="nextTo"/>
        <c:txPr>
          <a:bodyPr/>
          <a:lstStyle/>
          <a:p>
            <a:pPr>
              <a:defRPr sz="1600"/>
            </a:pPr>
            <a:endParaRPr lang="en-US"/>
          </a:p>
        </c:txPr>
        <c:crossAx val="1981616072"/>
        <c:crosses val="autoZero"/>
        <c:auto val="1"/>
        <c:lblAlgn val="ctr"/>
        <c:lblOffset val="100"/>
        <c:noMultiLvlLbl val="0"/>
      </c:catAx>
      <c:valAx>
        <c:axId val="1981616072"/>
        <c:scaling>
          <c:orientation val="minMax"/>
        </c:scaling>
        <c:delete val="0"/>
        <c:axPos val="l"/>
        <c:majorGridlines/>
        <c:title>
          <c:tx>
            <c:rich>
              <a:bodyPr rot="-5400000" vert="horz"/>
              <a:lstStyle/>
              <a:p>
                <a:pPr>
                  <a:defRPr sz="2000"/>
                </a:pPr>
                <a:r>
                  <a:rPr lang="en-US" sz="2000"/>
                  <a:t>Bandwidth/channel (GB/s)</a:t>
                </a:r>
              </a:p>
            </c:rich>
          </c:tx>
          <c:layout/>
          <c:overlay val="0"/>
        </c:title>
        <c:numFmt formatCode="General" sourceLinked="1"/>
        <c:majorTickMark val="out"/>
        <c:minorTickMark val="none"/>
        <c:tickLblPos val="nextTo"/>
        <c:txPr>
          <a:bodyPr/>
          <a:lstStyle/>
          <a:p>
            <a:pPr>
              <a:defRPr sz="2400"/>
            </a:pPr>
            <a:endParaRPr lang="en-US"/>
          </a:p>
        </c:txPr>
        <c:crossAx val="1981995944"/>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t>Minimum</a:t>
            </a:r>
            <a:r>
              <a:rPr lang="en-US" sz="2000" baseline="0" dirty="0"/>
              <a:t> Stable Voltage for 8 </a:t>
            </a:r>
            <a:r>
              <a:rPr lang="en-US" sz="2000" baseline="0" dirty="0" smtClean="0"/>
              <a:t>DIMMs in a Real System</a:t>
            </a:r>
            <a:endParaRPr lang="en-US" sz="2000" dirty="0"/>
          </a:p>
        </c:rich>
      </c:tx>
      <c:layout/>
      <c:overlay val="0"/>
    </c:title>
    <c:autoTitleDeleted val="0"/>
    <c:plotArea>
      <c:layout>
        <c:manualLayout>
          <c:layoutTarget val="inner"/>
          <c:xMode val="edge"/>
          <c:yMode val="edge"/>
          <c:x val="0.232868309939518"/>
          <c:y val="0.195423017036592"/>
          <c:w val="0.767131690060482"/>
          <c:h val="0.596029327855757"/>
        </c:manualLayout>
      </c:layout>
      <c:lineChart>
        <c:grouping val="standard"/>
        <c:varyColors val="0"/>
        <c:ser>
          <c:idx val="0"/>
          <c:order val="0"/>
          <c:tx>
            <c:v/>
          </c:tx>
          <c:cat>
            <c:strRef>
              <c:f>voltage!$B$1:$D$1</c:f>
              <c:strCache>
                <c:ptCount val="3"/>
                <c:pt idx="0">
                  <c:v>1333MHz</c:v>
                </c:pt>
                <c:pt idx="1">
                  <c:v>1066MHz</c:v>
                </c:pt>
                <c:pt idx="2">
                  <c:v>800MHz</c:v>
                </c:pt>
              </c:strCache>
            </c:strRef>
          </c:cat>
          <c:val>
            <c:numRef>
              <c:f>voltage!$B$2:$D$2</c:f>
              <c:numCache>
                <c:formatCode>General</c:formatCode>
                <c:ptCount val="3"/>
                <c:pt idx="0">
                  <c:v>1.27</c:v>
                </c:pt>
                <c:pt idx="1">
                  <c:v>1.180000000000001</c:v>
                </c:pt>
                <c:pt idx="2">
                  <c:v>1.159999999999997</c:v>
                </c:pt>
              </c:numCache>
            </c:numRef>
          </c:val>
          <c:smooth val="0"/>
        </c:ser>
        <c:ser>
          <c:idx val="1"/>
          <c:order val="1"/>
          <c:tx>
            <c:v/>
          </c:tx>
          <c:cat>
            <c:strRef>
              <c:f>voltage!$B$1:$D$1</c:f>
              <c:strCache>
                <c:ptCount val="3"/>
                <c:pt idx="0">
                  <c:v>1333MHz</c:v>
                </c:pt>
                <c:pt idx="1">
                  <c:v>1066MHz</c:v>
                </c:pt>
                <c:pt idx="2">
                  <c:v>800MHz</c:v>
                </c:pt>
              </c:strCache>
            </c:strRef>
          </c:cat>
          <c:val>
            <c:numRef>
              <c:f>voltage!$B$3:$D$3</c:f>
              <c:numCache>
                <c:formatCode>General</c:formatCode>
                <c:ptCount val="3"/>
                <c:pt idx="0">
                  <c:v>1.35</c:v>
                </c:pt>
                <c:pt idx="1">
                  <c:v>1.24</c:v>
                </c:pt>
                <c:pt idx="2">
                  <c:v>1.2</c:v>
                </c:pt>
              </c:numCache>
            </c:numRef>
          </c:val>
          <c:smooth val="0"/>
        </c:ser>
        <c:ser>
          <c:idx val="2"/>
          <c:order val="2"/>
          <c:tx>
            <c:v/>
          </c:tx>
          <c:cat>
            <c:strRef>
              <c:f>voltage!$B$1:$D$1</c:f>
              <c:strCache>
                <c:ptCount val="3"/>
                <c:pt idx="0">
                  <c:v>1333MHz</c:v>
                </c:pt>
                <c:pt idx="1">
                  <c:v>1066MHz</c:v>
                </c:pt>
                <c:pt idx="2">
                  <c:v>800MHz</c:v>
                </c:pt>
              </c:strCache>
            </c:strRef>
          </c:cat>
          <c:val>
            <c:numRef>
              <c:f>voltage!$B$4:$D$4</c:f>
              <c:numCache>
                <c:formatCode>General</c:formatCode>
                <c:ptCount val="3"/>
                <c:pt idx="0">
                  <c:v>1.31</c:v>
                </c:pt>
                <c:pt idx="1">
                  <c:v>1.180000000000001</c:v>
                </c:pt>
                <c:pt idx="2">
                  <c:v>1.170000000000001</c:v>
                </c:pt>
              </c:numCache>
            </c:numRef>
          </c:val>
          <c:smooth val="0"/>
        </c:ser>
        <c:ser>
          <c:idx val="3"/>
          <c:order val="3"/>
          <c:tx>
            <c:v/>
          </c:tx>
          <c:cat>
            <c:strRef>
              <c:f>voltage!$B$1:$D$1</c:f>
              <c:strCache>
                <c:ptCount val="3"/>
                <c:pt idx="0">
                  <c:v>1333MHz</c:v>
                </c:pt>
                <c:pt idx="1">
                  <c:v>1066MHz</c:v>
                </c:pt>
                <c:pt idx="2">
                  <c:v>800MHz</c:v>
                </c:pt>
              </c:strCache>
            </c:strRef>
          </c:cat>
          <c:val>
            <c:numRef>
              <c:f>voltage!$B$5:$D$5</c:f>
              <c:numCache>
                <c:formatCode>General</c:formatCode>
                <c:ptCount val="3"/>
                <c:pt idx="0">
                  <c:v>1.27</c:v>
                </c:pt>
                <c:pt idx="1">
                  <c:v>1.190000000000001</c:v>
                </c:pt>
                <c:pt idx="2">
                  <c:v>1.2</c:v>
                </c:pt>
              </c:numCache>
            </c:numRef>
          </c:val>
          <c:smooth val="0"/>
        </c:ser>
        <c:ser>
          <c:idx val="4"/>
          <c:order val="4"/>
          <c:tx>
            <c:v/>
          </c:tx>
          <c:cat>
            <c:strRef>
              <c:f>voltage!$B$1:$D$1</c:f>
              <c:strCache>
                <c:ptCount val="3"/>
                <c:pt idx="0">
                  <c:v>1333MHz</c:v>
                </c:pt>
                <c:pt idx="1">
                  <c:v>1066MHz</c:v>
                </c:pt>
                <c:pt idx="2">
                  <c:v>800MHz</c:v>
                </c:pt>
              </c:strCache>
            </c:strRef>
          </c:cat>
          <c:val>
            <c:numRef>
              <c:f>voltage!$B$6:$D$6</c:f>
              <c:numCache>
                <c:formatCode>General</c:formatCode>
                <c:ptCount val="3"/>
                <c:pt idx="0">
                  <c:v>1.22</c:v>
                </c:pt>
                <c:pt idx="1">
                  <c:v>1.129999999999997</c:v>
                </c:pt>
                <c:pt idx="2">
                  <c:v>1.1</c:v>
                </c:pt>
              </c:numCache>
            </c:numRef>
          </c:val>
          <c:smooth val="0"/>
        </c:ser>
        <c:ser>
          <c:idx val="5"/>
          <c:order val="5"/>
          <c:tx>
            <c:v/>
          </c:tx>
          <c:cat>
            <c:strRef>
              <c:f>voltage!$B$1:$D$1</c:f>
              <c:strCache>
                <c:ptCount val="3"/>
                <c:pt idx="0">
                  <c:v>1333MHz</c:v>
                </c:pt>
                <c:pt idx="1">
                  <c:v>1066MHz</c:v>
                </c:pt>
                <c:pt idx="2">
                  <c:v>800MHz</c:v>
                </c:pt>
              </c:strCache>
            </c:strRef>
          </c:cat>
          <c:val>
            <c:numRef>
              <c:f>voltage!$B$7:$D$7</c:f>
              <c:numCache>
                <c:formatCode>General</c:formatCode>
                <c:ptCount val="3"/>
                <c:pt idx="0">
                  <c:v>1.24</c:v>
                </c:pt>
                <c:pt idx="1">
                  <c:v>1.170000000000001</c:v>
                </c:pt>
                <c:pt idx="2">
                  <c:v>1.1</c:v>
                </c:pt>
              </c:numCache>
            </c:numRef>
          </c:val>
          <c:smooth val="0"/>
        </c:ser>
        <c:ser>
          <c:idx val="6"/>
          <c:order val="6"/>
          <c:tx>
            <c:v/>
          </c:tx>
          <c:cat>
            <c:strRef>
              <c:f>voltage!$B$1:$D$1</c:f>
              <c:strCache>
                <c:ptCount val="3"/>
                <c:pt idx="0">
                  <c:v>1333MHz</c:v>
                </c:pt>
                <c:pt idx="1">
                  <c:v>1066MHz</c:v>
                </c:pt>
                <c:pt idx="2">
                  <c:v>800MHz</c:v>
                </c:pt>
              </c:strCache>
            </c:strRef>
          </c:cat>
          <c:val>
            <c:numRef>
              <c:f>voltage!$B$8:$D$8</c:f>
              <c:numCache>
                <c:formatCode>General</c:formatCode>
                <c:ptCount val="3"/>
                <c:pt idx="0">
                  <c:v>1.32</c:v>
                </c:pt>
                <c:pt idx="1">
                  <c:v>1.27</c:v>
                </c:pt>
                <c:pt idx="2">
                  <c:v>1.24</c:v>
                </c:pt>
              </c:numCache>
            </c:numRef>
          </c:val>
          <c:smooth val="0"/>
        </c:ser>
        <c:ser>
          <c:idx val="7"/>
          <c:order val="7"/>
          <c:tx>
            <c:v/>
          </c:tx>
          <c:cat>
            <c:strRef>
              <c:f>voltage!$B$1:$D$1</c:f>
              <c:strCache>
                <c:ptCount val="3"/>
                <c:pt idx="0">
                  <c:v>1333MHz</c:v>
                </c:pt>
                <c:pt idx="1">
                  <c:v>1066MHz</c:v>
                </c:pt>
                <c:pt idx="2">
                  <c:v>800MHz</c:v>
                </c:pt>
              </c:strCache>
            </c:strRef>
          </c:cat>
          <c:val>
            <c:numRef>
              <c:f>voltage!$B$9:$D$9</c:f>
              <c:numCache>
                <c:formatCode>General</c:formatCode>
                <c:ptCount val="3"/>
                <c:pt idx="0">
                  <c:v>1.26</c:v>
                </c:pt>
                <c:pt idx="1">
                  <c:v>1.26</c:v>
                </c:pt>
                <c:pt idx="2">
                  <c:v>1.21</c:v>
                </c:pt>
              </c:numCache>
            </c:numRef>
          </c:val>
          <c:smooth val="0"/>
        </c:ser>
        <c:ser>
          <c:idx val="8"/>
          <c:order val="8"/>
          <c:tx>
            <c:v>Vdd for Power Model</c:v>
          </c:tx>
          <c:spPr>
            <a:ln w="50800">
              <a:solidFill>
                <a:schemeClr val="tx1"/>
              </a:solidFill>
            </a:ln>
          </c:spPr>
          <c:marker>
            <c:symbol val="none"/>
          </c:marker>
          <c:cat>
            <c:strRef>
              <c:f>voltage!$B$1:$D$1</c:f>
              <c:strCache>
                <c:ptCount val="3"/>
                <c:pt idx="0">
                  <c:v>1333MHz</c:v>
                </c:pt>
                <c:pt idx="1">
                  <c:v>1066MHz</c:v>
                </c:pt>
                <c:pt idx="2">
                  <c:v>800MHz</c:v>
                </c:pt>
              </c:strCache>
            </c:strRef>
          </c:cat>
          <c:val>
            <c:numRef>
              <c:f>voltage!$B$10:$D$10</c:f>
              <c:numCache>
                <c:formatCode>General</c:formatCode>
                <c:ptCount val="3"/>
                <c:pt idx="0">
                  <c:v>1.5</c:v>
                </c:pt>
                <c:pt idx="1">
                  <c:v>1.424999999999998</c:v>
                </c:pt>
                <c:pt idx="2">
                  <c:v>1.35</c:v>
                </c:pt>
              </c:numCache>
            </c:numRef>
          </c:val>
          <c:smooth val="0"/>
        </c:ser>
        <c:dLbls>
          <c:showLegendKey val="0"/>
          <c:showVal val="0"/>
          <c:showCatName val="0"/>
          <c:showSerName val="0"/>
          <c:showPercent val="0"/>
          <c:showBubbleSize val="0"/>
        </c:dLbls>
        <c:marker val="1"/>
        <c:smooth val="0"/>
        <c:axId val="1980914712"/>
        <c:axId val="1980917688"/>
      </c:lineChart>
      <c:catAx>
        <c:axId val="1980914712"/>
        <c:scaling>
          <c:orientation val="minMax"/>
        </c:scaling>
        <c:delete val="0"/>
        <c:axPos val="b"/>
        <c:numFmt formatCode="General" sourceLinked="1"/>
        <c:majorTickMark val="out"/>
        <c:minorTickMark val="none"/>
        <c:tickLblPos val="nextTo"/>
        <c:txPr>
          <a:bodyPr/>
          <a:lstStyle/>
          <a:p>
            <a:pPr>
              <a:defRPr sz="2400"/>
            </a:pPr>
            <a:endParaRPr lang="en-US"/>
          </a:p>
        </c:txPr>
        <c:crossAx val="1980917688"/>
        <c:crosses val="autoZero"/>
        <c:auto val="1"/>
        <c:lblAlgn val="ctr"/>
        <c:lblOffset val="100"/>
        <c:noMultiLvlLbl val="0"/>
      </c:catAx>
      <c:valAx>
        <c:axId val="1980917688"/>
        <c:scaling>
          <c:orientation val="minMax"/>
          <c:max val="1.6"/>
          <c:min val="1.0"/>
        </c:scaling>
        <c:delete val="0"/>
        <c:axPos val="l"/>
        <c:majorGridlines/>
        <c:title>
          <c:tx>
            <c:rich>
              <a:bodyPr rot="-5400000" vert="horz"/>
              <a:lstStyle/>
              <a:p>
                <a:pPr>
                  <a:defRPr sz="2000"/>
                </a:pPr>
                <a:r>
                  <a:rPr lang="en-US" sz="2000"/>
                  <a:t>DIMM Voltage</a:t>
                </a:r>
                <a:r>
                  <a:rPr lang="en-US" sz="2000" baseline="0"/>
                  <a:t> (V)</a:t>
                </a:r>
                <a:endParaRPr lang="en-US" sz="2000"/>
              </a:p>
            </c:rich>
          </c:tx>
          <c:layout/>
          <c:overlay val="0"/>
        </c:title>
        <c:numFmt formatCode="General" sourceLinked="1"/>
        <c:majorTickMark val="out"/>
        <c:minorTickMark val="none"/>
        <c:tickLblPos val="nextTo"/>
        <c:txPr>
          <a:bodyPr/>
          <a:lstStyle/>
          <a:p>
            <a:pPr>
              <a:defRPr sz="2400"/>
            </a:pPr>
            <a:endParaRPr lang="en-US"/>
          </a:p>
        </c:txPr>
        <c:crossAx val="1980914712"/>
        <c:crosses val="autoZero"/>
        <c:crossBetween val="between"/>
        <c:majorUnit val="0.1"/>
        <c:minorUnit val="0.05"/>
      </c:valAx>
      <c:spPr>
        <a:noFill/>
        <a:ln>
          <a:noFill/>
        </a:ln>
        <a:effectLst/>
      </c:spPr>
    </c:plotArea>
    <c:legend>
      <c:legendPos val="r"/>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ayout>
        <c:manualLayout>
          <c:xMode val="edge"/>
          <c:yMode val="edge"/>
          <c:x val="0.373345505724828"/>
          <c:y val="0.169685254752416"/>
          <c:w val="0.588475158883078"/>
          <c:h val="0.139656605424322"/>
        </c:manualLayout>
      </c:layout>
      <c:overlay val="0"/>
      <c:txPr>
        <a:bodyPr/>
        <a:lstStyle/>
        <a:p>
          <a:pPr>
            <a:defRPr sz="2000"/>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7/17/13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7/17/13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We’ve seen</a:t>
            </a:r>
            <a:r>
              <a:rPr lang="en-US" baseline="0" smtClean="0"/>
              <a:t> how the shared global address latch allows only one raised wordline, or equivalently, only one activated row. As a solution we proposed the subarraay address latch.</a:t>
            </a:r>
          </a:p>
          <a:p>
            <a:endParaRPr lang="en-US" baseline="0" smtClean="0"/>
          </a:p>
          <a:p>
            <a:r>
              <a:rPr lang="en-US" baseline="0" smtClean="0"/>
              <a:t>Now let’s take a look at the problem caused by the sharing of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56246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Typically,</a:t>
            </a:r>
            <a:r>
              <a:rPr lang="en-US" baseline="0" smtClean="0"/>
              <a:t> the global bitlines are routed over the subarrays, using the top metal layer. But for the sake of illustration, let’s assume for now that they are off to the side.</a:t>
            </a:r>
          </a:p>
          <a:p>
            <a:endParaRPr lang="en-US" baseline="0" smtClean="0"/>
          </a:p>
          <a:p>
            <a:r>
              <a:rPr lang="en-US" baseline="0" smtClean="0"/>
              <a:t>Each subarray’s local row-buffer is connected to the global bitlines, through switches that can be toggled on and off.</a:t>
            </a:r>
          </a:p>
          <a:p>
            <a:endParaRPr lang="en-US" baseline="0" smtClean="0"/>
          </a:p>
          <a:p>
            <a:r>
              <a:rPr lang="en-US" baseline="0" smtClean="0"/>
              <a:t>The problem is that for an access to either of the rows, both switches are turned on. As a result, both rows attempt to traverse the global bitlines, leading to a collision, or an electrical short-circuit on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114247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a solution, we propose to selectively</a:t>
            </a:r>
            <a:r>
              <a:rPr lang="en-US" baseline="0" smtClean="0"/>
              <a:t> connect the local row-buffers to the global bitlines. We do this by augmenting each subarray with a single-bit latch, that we call the designated-bit latch, that controls the subarrays’ switchhes.</a:t>
            </a:r>
          </a:p>
          <a:p>
            <a:endParaRPr lang="en-US" baseline="0" smtClean="0"/>
          </a:p>
          <a:p>
            <a:r>
              <a:rPr lang="en-US" baseline="0" smtClean="0"/>
              <a:t>Before accessing a row, the DRAM controller ensures that only one subarray’s designated-bit is set, so that only one row traverses the global bitlines. To access a different row, the DRAM controller sets the designated-bit of only that subarray.</a:t>
            </a:r>
          </a:p>
          <a:p>
            <a:endParaRPr lang="en-US" baseline="0" smtClean="0"/>
          </a:p>
          <a:p>
            <a:r>
              <a:rPr lang="en-US" baseline="0" smtClean="0"/>
              <a:t>It is important to note that the blue row is kept activated, so that if there is another request to the blue row, it can be served quickly.</a:t>
            </a:r>
          </a:p>
          <a:p>
            <a:endParaRPr lang="en-US" baseline="0" smtClean="0"/>
          </a:p>
          <a:p>
            <a:r>
              <a:rPr lang="en-US" baseline="0" smtClean="0"/>
              <a:t>The designated bits are controlled by a control wire that is added.</a:t>
            </a:r>
            <a:endParaRPr lang="en-US"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407090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We’ve seen how the sharing of the global bitlines cause collisions</a:t>
            </a:r>
            <a:r>
              <a:rPr lang="en-US" baseline="0" smtClean="0"/>
              <a:t> during data access. As a solution, we’ve proposed the designed-bit latch to allow the DRAM controller to selectively connect only one subarray’s local row-buffer to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505108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Tying</a:t>
            </a:r>
            <a:r>
              <a:rPr lang="en-US" baseline="0" smtClean="0"/>
              <a:t> it all together, we’ve seen at the beginning of the presentation how a subarray-oblivious baseline suffers from three problems during bank conflicts: serialization, write-penalty, and thrashing of the row-buffer.</a:t>
            </a:r>
          </a:p>
          <a:p>
            <a:endParaRPr lang="en-US" baseline="0" smtClean="0"/>
          </a:p>
          <a:p>
            <a:r>
              <a:rPr lang="en-US" baseline="0" smtClean="0"/>
              <a:t>On the other hand, MASA, our mechanism, does not suffer from these problems, by parallelizing requests to different requests and utilizing multiple local row-buffers, leading to significant latency savings.</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3203944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a:t>
            </a:r>
            <a:r>
              <a:rPr lang="en-US" baseline="0" smtClean="0"/>
              <a:t> implement MASA, only a 0.15% increase in die size is required for the latches and the wire.</a:t>
            </a:r>
            <a:endParaRPr lang="en-US" smtClean="0"/>
          </a:p>
          <a:p>
            <a:endParaRPr lang="en-US" smtClean="0"/>
          </a:p>
          <a:p>
            <a:r>
              <a:rPr lang="en-US" smtClean="0"/>
              <a:t>While MASA increases static</a:t>
            </a:r>
            <a:r>
              <a:rPr lang="en-US" baseline="0" smtClean="0"/>
              <a:t> energy by a small amount, requiring </a:t>
            </a:r>
          </a:p>
          <a:p>
            <a:endParaRPr lang="en-US" baseline="0" smtClean="0"/>
          </a:p>
          <a:p>
            <a:endParaRPr lang="en-US" smtClean="0"/>
          </a:p>
          <a:p>
            <a:endParaRPr lang="en-US" smtClean="0"/>
          </a:p>
          <a:p>
            <a:r>
              <a:rPr lang="en-US" smtClean="0"/>
              <a:t>Overall,</a:t>
            </a:r>
            <a:r>
              <a:rPr lang="en-US" baseline="0" smtClean="0"/>
              <a:t> MASA requires only a modest 0.15% increase in DRAM die size, to implement the subarray address latches and the designated bit latches and the wire.</a:t>
            </a:r>
          </a:p>
          <a:p>
            <a:endParaRPr lang="en-US" baseline="0" smtClean="0"/>
          </a:p>
          <a:p>
            <a:r>
              <a:rPr lang="en-US" baseline="0" smtClean="0"/>
              <a:t>Concerning static energy, MASA requires 0.56mW for each additional activated subarray. However, this comes at large savings in the dynamic energy, due to increased hit-rate in the local row-buffers that allows MASA to avoid energy-hungry activations.</a:t>
            </a:r>
          </a:p>
          <a:p>
            <a:endParaRPr lang="en-US" baseline="0" smtClean="0"/>
          </a:p>
          <a:p>
            <a:r>
              <a:rPr lang="en-US" baseline="0" smtClean="0"/>
              <a:t>At the DRAM controller, an additional storage of less than 256 bytes is required to keep track of the status of the subarrays, as well as some additional logic to keep track of new timing contraints.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1825966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Although MASA does</a:t>
            </a:r>
            <a:r>
              <a:rPr lang="en-US" baseline="0" smtClean="0"/>
              <a:t> not require a lot of overhead, we further propose two additional mechanisms that are cheaper than MASA. </a:t>
            </a:r>
          </a:p>
          <a:p>
            <a:endParaRPr lang="en-US" baseline="0" smtClean="0"/>
          </a:p>
          <a:p>
            <a:r>
              <a:rPr lang="en-US" baseline="0" smtClean="0"/>
              <a:t>MASA, by utilizing the subarray address latch and the designated-bit latch, is able to address all three problems related to bank conflicts. </a:t>
            </a:r>
          </a:p>
          <a:p>
            <a:endParaRPr lang="en-US" baseline="0" smtClean="0"/>
          </a:p>
          <a:p>
            <a:r>
              <a:rPr lang="en-US" baseline="0" smtClean="0"/>
              <a:t>Starting from here, if we remove the designated-bit latch, we arrive at a mechanism that we call SALP-2, or subarray-level parallelism level-2, which addresses only two of the three problems. If we remove even the subarray address latch, we arrive at a mechanism that we call SALP-1, subarray-level parallelism level-1, which addresses only one of the three problems.  </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3363956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26</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bwMode="auto">
          <a:xfrm>
            <a:off x="1168400" y="697230"/>
            <a:ext cx="4673600" cy="3486150"/>
          </a:xfrm>
          <a:prstGeom prst="rect">
            <a:avLst/>
          </a:prstGeom>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say you want a byte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copy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3</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44</a:t>
            </a:fld>
            <a:endParaRPr lang="en-US">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47</a:t>
            </a:fld>
            <a:endParaRPr lang="en-US">
              <a:solidFill>
                <a:prstClr val="black"/>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48</a:t>
            </a:fld>
            <a:endParaRPr lang="en-US">
              <a:solidFill>
                <a:prstClr val="black"/>
              </a:solidFill>
              <a:latin typeface="Calibri"/>
            </a:endParaRPr>
          </a:p>
        </p:txBody>
      </p:sp>
    </p:spTree>
    <p:extLst>
      <p:ext uri="{BB962C8B-B14F-4D97-AF65-F5344CB8AC3E}">
        <p14:creationId xmlns:p14="http://schemas.microsoft.com/office/powerpoint/2010/main" val="1936848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49</a:t>
            </a:fld>
            <a:endParaRPr lang="en-US">
              <a:solidFill>
                <a:prstClr val="black"/>
              </a:solidFill>
              <a:latin typeface="Calibri"/>
            </a:endParaRPr>
          </a:p>
        </p:txBody>
      </p:sp>
    </p:spTree>
    <p:extLst>
      <p:ext uri="{BB962C8B-B14F-4D97-AF65-F5344CB8AC3E}">
        <p14:creationId xmlns:p14="http://schemas.microsoft.com/office/powerpoint/2010/main" val="2469867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50</a:t>
            </a:fld>
            <a:endParaRPr lang="en-US">
              <a:solidFill>
                <a:prstClr val="black"/>
              </a:solidFill>
              <a:latin typeface="Calibri"/>
            </a:endParaRPr>
          </a:p>
        </p:txBody>
      </p:sp>
    </p:spTree>
    <p:extLst>
      <p:ext uri="{BB962C8B-B14F-4D97-AF65-F5344CB8AC3E}">
        <p14:creationId xmlns:p14="http://schemas.microsoft.com/office/powerpoint/2010/main" val="1605339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51</a:t>
            </a:fld>
            <a:endParaRPr lang="en-US">
              <a:solidFill>
                <a:prstClr val="black"/>
              </a:solidFill>
              <a:latin typeface="Calibri"/>
            </a:endParaRPr>
          </a:p>
        </p:txBody>
      </p:sp>
    </p:spTree>
    <p:extLst>
      <p:ext uri="{BB962C8B-B14F-4D97-AF65-F5344CB8AC3E}">
        <p14:creationId xmlns:p14="http://schemas.microsoft.com/office/powerpoint/2010/main" val="4135281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52</a:t>
            </a:fld>
            <a:endParaRPr lang="en-US">
              <a:solidFill>
                <a:prstClr val="black"/>
              </a:solidFill>
              <a:latin typeface="Calibri"/>
            </a:endParaRPr>
          </a:p>
        </p:txBody>
      </p:sp>
    </p:spTree>
    <p:extLst>
      <p:ext uri="{BB962C8B-B14F-4D97-AF65-F5344CB8AC3E}">
        <p14:creationId xmlns:p14="http://schemas.microsoft.com/office/powerpoint/2010/main" val="3419695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53</a:t>
            </a:fld>
            <a:endParaRPr lang="en-US">
              <a:solidFill>
                <a:prstClr val="black"/>
              </a:solidFill>
              <a:latin typeface="Calibri"/>
            </a:endParaRPr>
          </a:p>
        </p:txBody>
      </p:sp>
    </p:spTree>
    <p:extLst>
      <p:ext uri="{BB962C8B-B14F-4D97-AF65-F5344CB8AC3E}">
        <p14:creationId xmlns:p14="http://schemas.microsoft.com/office/powerpoint/2010/main" val="3834342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go over outline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54</a:t>
            </a:fld>
            <a:endParaRPr lang="en-US">
              <a:solidFill>
                <a:prstClr val="black"/>
              </a:solidFill>
              <a:latin typeface="Calibri"/>
            </a:endParaRPr>
          </a:p>
        </p:txBody>
      </p:sp>
    </p:spTree>
    <p:extLst>
      <p:ext uri="{BB962C8B-B14F-4D97-AF65-F5344CB8AC3E}">
        <p14:creationId xmlns:p14="http://schemas.microsoft.com/office/powerpoint/2010/main" val="3751834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55</a:t>
            </a:fld>
            <a:endParaRPr lang="en-US">
              <a:solidFill>
                <a:prstClr val="black"/>
              </a:solidFill>
              <a:latin typeface="Calibri"/>
            </a:endParaRPr>
          </a:p>
        </p:txBody>
      </p:sp>
    </p:spTree>
    <p:extLst>
      <p:ext uri="{BB962C8B-B14F-4D97-AF65-F5344CB8AC3E}">
        <p14:creationId xmlns:p14="http://schemas.microsoft.com/office/powerpoint/2010/main" val="81988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Our key observation is that a DRAM bank is divided into subarrays.</a:t>
            </a:r>
          </a:p>
          <a:p>
            <a:endParaRPr lang="en-US" baseline="0" smtClean="0"/>
          </a:p>
          <a:p>
            <a:r>
              <a:rPr lang="en-US" baseline="0" smtClean="0"/>
              <a:t>Logically, a DRAM bank is viewed as a monolithic component with a single row-buffer connected to all rows. However, a single row-buffer cannot drive tens of thousands rows.</a:t>
            </a:r>
          </a:p>
          <a:p>
            <a:endParaRPr lang="en-US" baseline="0" smtClean="0"/>
          </a:p>
          <a:p>
            <a:r>
              <a:rPr lang="en-US" baseline="0" smtClean="0"/>
              <a:t>So, instead, a DRAM bank is physically divided into multiple subarrays, each equipped with a local row-buffer. Although each subarray has a local row-buffer, a single global row-buffer is still required to serve as an interface through which data can be transferred from and to the bank.</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238910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56</a:t>
            </a:fld>
            <a:endParaRPr lang="en-US">
              <a:solidFill>
                <a:prstClr val="black"/>
              </a:solidFill>
              <a:latin typeface="Calibri"/>
            </a:endParaRPr>
          </a:p>
        </p:txBody>
      </p:sp>
    </p:spTree>
    <p:extLst>
      <p:ext uri="{BB962C8B-B14F-4D97-AF65-F5344CB8AC3E}">
        <p14:creationId xmlns:p14="http://schemas.microsoft.com/office/powerpoint/2010/main" val="3496810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57</a:t>
            </a:fld>
            <a:endParaRPr lang="en-US">
              <a:solidFill>
                <a:prstClr val="black"/>
              </a:solidFill>
              <a:latin typeface="Calibri"/>
            </a:endParaRPr>
          </a:p>
        </p:txBody>
      </p:sp>
    </p:spTree>
    <p:extLst>
      <p:ext uri="{BB962C8B-B14F-4D97-AF65-F5344CB8AC3E}">
        <p14:creationId xmlns:p14="http://schemas.microsoft.com/office/powerpoint/2010/main" val="3808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58</a:t>
            </a:fld>
            <a:endParaRPr lang="en-US">
              <a:solidFill>
                <a:prstClr val="black"/>
              </a:solidFill>
              <a:latin typeface="Calibri"/>
            </a:endParaRPr>
          </a:p>
        </p:txBody>
      </p:sp>
    </p:spTree>
    <p:extLst>
      <p:ext uri="{BB962C8B-B14F-4D97-AF65-F5344CB8AC3E}">
        <p14:creationId xmlns:p14="http://schemas.microsoft.com/office/powerpoint/2010/main" val="3242998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59</a:t>
            </a:fld>
            <a:endParaRPr lang="en-US">
              <a:solidFill>
                <a:prstClr val="black"/>
              </a:solidFill>
              <a:latin typeface="Calibri"/>
            </a:endParaRPr>
          </a:p>
        </p:txBody>
      </p:sp>
    </p:spTree>
    <p:extLst>
      <p:ext uri="{BB962C8B-B14F-4D97-AF65-F5344CB8AC3E}">
        <p14:creationId xmlns:p14="http://schemas.microsoft.com/office/powerpoint/2010/main" val="536243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60</a:t>
            </a:fld>
            <a:endParaRPr lang="en-US">
              <a:solidFill>
                <a:prstClr val="black"/>
              </a:solidFill>
              <a:latin typeface="Calibri"/>
            </a:endParaRPr>
          </a:p>
        </p:txBody>
      </p:sp>
    </p:spTree>
    <p:extLst>
      <p:ext uri="{BB962C8B-B14F-4D97-AF65-F5344CB8AC3E}">
        <p14:creationId xmlns:p14="http://schemas.microsoft.com/office/powerpoint/2010/main" val="60272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61</a:t>
            </a:fld>
            <a:endParaRPr lang="en-US">
              <a:solidFill>
                <a:prstClr val="black"/>
              </a:solidFill>
              <a:latin typeface="Calibri"/>
            </a:endParaRPr>
          </a:p>
        </p:txBody>
      </p:sp>
    </p:spTree>
    <p:extLst>
      <p:ext uri="{BB962C8B-B14F-4D97-AF65-F5344CB8AC3E}">
        <p14:creationId xmlns:p14="http://schemas.microsoft.com/office/powerpoint/2010/main" val="1876054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62</a:t>
            </a:fld>
            <a:endParaRPr lang="en-US">
              <a:solidFill>
                <a:prstClr val="black"/>
              </a:solidFill>
              <a:latin typeface="Calibri"/>
            </a:endParaRPr>
          </a:p>
        </p:txBody>
      </p:sp>
    </p:spTree>
    <p:extLst>
      <p:ext uri="{BB962C8B-B14F-4D97-AF65-F5344CB8AC3E}">
        <p14:creationId xmlns:p14="http://schemas.microsoft.com/office/powerpoint/2010/main" val="265403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63</a:t>
            </a:fld>
            <a:endParaRPr lang="en-US">
              <a:solidFill>
                <a:prstClr val="black"/>
              </a:solidFill>
              <a:latin typeface="Calibri"/>
            </a:endParaRPr>
          </a:p>
        </p:txBody>
      </p:sp>
    </p:spTree>
    <p:extLst>
      <p:ext uri="{BB962C8B-B14F-4D97-AF65-F5344CB8AC3E}">
        <p14:creationId xmlns:p14="http://schemas.microsoft.com/office/powerpoint/2010/main" val="60272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64</a:t>
            </a:fld>
            <a:endParaRPr lang="en-US">
              <a:solidFill>
                <a:prstClr val="black"/>
              </a:solidFill>
              <a:latin typeface="Calibri"/>
            </a:endParaRPr>
          </a:p>
        </p:txBody>
      </p:sp>
    </p:spTree>
    <p:extLst>
      <p:ext uri="{BB962C8B-B14F-4D97-AF65-F5344CB8AC3E}">
        <p14:creationId xmlns:p14="http://schemas.microsoft.com/office/powerpoint/2010/main" val="1265077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65</a:t>
            </a:fld>
            <a:endParaRPr lang="en-US">
              <a:solidFill>
                <a:prstClr val="black"/>
              </a:solidFill>
              <a:latin typeface="Calibri"/>
            </a:endParaRPr>
          </a:p>
        </p:txBody>
      </p:sp>
    </p:spTree>
    <p:extLst>
      <p:ext uri="{BB962C8B-B14F-4D97-AF65-F5344CB8AC3E}">
        <p14:creationId xmlns:p14="http://schemas.microsoft.com/office/powerpoint/2010/main" val="1068334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Based on our observation,</a:t>
            </a:r>
            <a:r>
              <a:rPr lang="en-US" baseline="0" smtClean="0"/>
              <a:t> we propose two key ideas.</a:t>
            </a:r>
          </a:p>
          <a:p>
            <a:endParaRPr lang="en-US" baseline="0" smtClean="0"/>
          </a:p>
          <a:p>
            <a:r>
              <a:rPr lang="en-US" baseline="0" smtClean="0"/>
              <a:t>First, we realized that each subarray operates mostly independently of each other, except when occasionally sharing global structures, such as the global row-buffer. Additionally, each subarray has a row-decoder, which in turn is driven by the global row-decoder, another global structure.</a:t>
            </a:r>
          </a:p>
          <a:p>
            <a:endParaRPr lang="en-US" baseline="0" smtClean="0"/>
          </a:p>
          <a:p>
            <a:r>
              <a:rPr lang="en-US" baseline="0" smtClean="0"/>
              <a:t>Our first key idea is to reduce the sharing of global structures among subarrays to enable subarray-level parallelism.</a:t>
            </a:r>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8269136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66</a:t>
            </a:fld>
            <a:endParaRPr lang="en-US">
              <a:solidFill>
                <a:prstClr val="black"/>
              </a:solidFill>
              <a:latin typeface="Calibri"/>
            </a:endParaRPr>
          </a:p>
        </p:txBody>
      </p:sp>
    </p:spTree>
    <p:extLst>
      <p:ext uri="{BB962C8B-B14F-4D97-AF65-F5344CB8AC3E}">
        <p14:creationId xmlns:p14="http://schemas.microsoft.com/office/powerpoint/2010/main" val="2282823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67</a:t>
            </a:fld>
            <a:endParaRPr lang="en-US">
              <a:solidFill>
                <a:prstClr val="black"/>
              </a:solidFill>
              <a:latin typeface="Calibri"/>
            </a:endParaRPr>
          </a:p>
        </p:txBody>
      </p:sp>
    </p:spTree>
    <p:extLst>
      <p:ext uri="{BB962C8B-B14F-4D97-AF65-F5344CB8AC3E}">
        <p14:creationId xmlns:p14="http://schemas.microsoft.com/office/powerpoint/2010/main" val="60272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68</a:t>
            </a:fld>
            <a:endParaRPr lang="en-US">
              <a:solidFill>
                <a:prstClr val="black"/>
              </a:solidFill>
              <a:latin typeface="Calibri"/>
            </a:endParaRPr>
          </a:p>
        </p:txBody>
      </p:sp>
    </p:spTree>
    <p:extLst>
      <p:ext uri="{BB962C8B-B14F-4D97-AF65-F5344CB8AC3E}">
        <p14:creationId xmlns:p14="http://schemas.microsoft.com/office/powerpoint/2010/main" val="3139411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69</a:t>
            </a:fld>
            <a:endParaRPr lang="en-US">
              <a:solidFill>
                <a:prstClr val="black"/>
              </a:solidFill>
              <a:latin typeface="Calibri"/>
            </a:endParaRPr>
          </a:p>
        </p:txBody>
      </p:sp>
    </p:spTree>
    <p:extLst>
      <p:ext uri="{BB962C8B-B14F-4D97-AF65-F5344CB8AC3E}">
        <p14:creationId xmlns:p14="http://schemas.microsoft.com/office/powerpoint/2010/main" val="3139411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70</a:t>
            </a:fld>
            <a:endParaRPr lang="en-US">
              <a:solidFill>
                <a:prstClr val="black"/>
              </a:solidFill>
              <a:latin typeface="Calibri"/>
            </a:endParaRPr>
          </a:p>
        </p:txBody>
      </p:sp>
    </p:spTree>
    <p:extLst>
      <p:ext uri="{BB962C8B-B14F-4D97-AF65-F5344CB8AC3E}">
        <p14:creationId xmlns:p14="http://schemas.microsoft.com/office/powerpoint/2010/main" val="8560704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71</a:t>
            </a:fld>
            <a:endParaRPr lang="en-US">
              <a:solidFill>
                <a:prstClr val="black"/>
              </a:solidFill>
              <a:latin typeface="Calibri"/>
            </a:endParaRPr>
          </a:p>
        </p:txBody>
      </p:sp>
    </p:spTree>
    <p:extLst>
      <p:ext uri="{BB962C8B-B14F-4D97-AF65-F5344CB8AC3E}">
        <p14:creationId xmlns:p14="http://schemas.microsoft.com/office/powerpoint/2010/main" val="39337318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73</a:t>
            </a:fld>
            <a:endParaRPr lang="en-US">
              <a:solidFill>
                <a:prstClr val="black"/>
              </a:solidFill>
              <a:latin typeface="Calibri"/>
            </a:endParaRPr>
          </a:p>
        </p:txBody>
      </p:sp>
    </p:spTree>
    <p:extLst>
      <p:ext uri="{BB962C8B-B14F-4D97-AF65-F5344CB8AC3E}">
        <p14:creationId xmlns:p14="http://schemas.microsoft.com/office/powerpoint/2010/main" val="25921739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74</a:t>
            </a:fld>
            <a:endParaRPr lang="en-US">
              <a:solidFill>
                <a:prstClr val="black"/>
              </a:solidFill>
              <a:latin typeface="Calibri"/>
            </a:endParaRPr>
          </a:p>
        </p:txBody>
      </p:sp>
    </p:spTree>
    <p:extLst>
      <p:ext uri="{BB962C8B-B14F-4D97-AF65-F5344CB8AC3E}">
        <p14:creationId xmlns:p14="http://schemas.microsoft.com/office/powerpoint/2010/main" val="22260089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75</a:t>
            </a:fld>
            <a:endParaRPr lang="en-US">
              <a:solidFill>
                <a:prstClr val="black"/>
              </a:solidFill>
              <a:latin typeface="Calibri"/>
            </a:endParaRPr>
          </a:p>
        </p:txBody>
      </p:sp>
    </p:spTree>
    <p:extLst>
      <p:ext uri="{BB962C8B-B14F-4D97-AF65-F5344CB8AC3E}">
        <p14:creationId xmlns:p14="http://schemas.microsoft.com/office/powerpoint/2010/main" val="37583298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76</a:t>
            </a:fld>
            <a:endParaRPr lang="en-US">
              <a:solidFill>
                <a:prstClr val="black"/>
              </a:solidFill>
              <a:latin typeface="Calibri"/>
            </a:endParaRPr>
          </a:p>
        </p:txBody>
      </p:sp>
    </p:spTree>
    <p:extLst>
      <p:ext uri="{BB962C8B-B14F-4D97-AF65-F5344CB8AC3E}">
        <p14:creationId xmlns:p14="http://schemas.microsoft.com/office/powerpoint/2010/main" val="1447917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Based on our observation,</a:t>
            </a:r>
            <a:r>
              <a:rPr lang="en-US" baseline="0" smtClean="0"/>
              <a:t> we propose two key ideas.</a:t>
            </a:r>
          </a:p>
          <a:p>
            <a:endParaRPr lang="en-US" baseline="0" smtClean="0"/>
          </a:p>
          <a:p>
            <a:r>
              <a:rPr lang="en-US" baseline="0" smtClean="0"/>
              <a:t>First, we realized that each subarray operates mostly independently of each other, except when occasionally sharing global structures, such as the global row-buffer. Additionally, each subarray has a row-decoder, which in turn is driven by the global row-decoder, another global structure.</a:t>
            </a:r>
          </a:p>
          <a:p>
            <a:endParaRPr lang="en-US" baseline="0" smtClean="0"/>
          </a:p>
          <a:p>
            <a:r>
              <a:rPr lang="en-US" baseline="0" smtClean="0"/>
              <a:t>Our first key idea is to reduce the sharing of global structures among subarrays to enable subarray-level parallelism.</a:t>
            </a:r>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8269136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77</a:t>
            </a:fld>
            <a:endParaRPr lang="en-US">
              <a:solidFill>
                <a:prstClr val="black"/>
              </a:solidFill>
              <a:latin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D167DF-E799-2C49-9FF4-B6F0F0054DEC}" type="slidenum">
              <a:rPr lang="en-US" sz="1200">
                <a:solidFill>
                  <a:srgbClr val="000000"/>
                </a:solidFill>
              </a:rPr>
              <a:pPr eaLnBrk="1" hangingPunct="1"/>
              <a:t>78</a:t>
            </a:fld>
            <a:endParaRPr lang="en-US" sz="1200">
              <a:solidFill>
                <a:srgbClr val="000000"/>
              </a:solidFill>
            </a:endParaRPr>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a:ln/>
        </p:spPr>
      </p:sp>
      <p:sp>
        <p:nvSpPr>
          <p:cNvPr id="212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2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977C1F-3C73-E248-8426-362D53A15ACD}" type="slidenum">
              <a:rPr lang="en-US" sz="1200">
                <a:solidFill>
                  <a:prstClr val="black"/>
                </a:solidFill>
              </a:rPr>
              <a:pPr eaLnBrk="1" hangingPunct="1"/>
              <a:t>81</a:t>
            </a:fld>
            <a:endParaRPr lang="en-US" sz="120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Image Placeholder 1"/>
          <p:cNvSpPr>
            <a:spLocks noGrp="1" noRot="1" noChangeAspect="1"/>
          </p:cNvSpPr>
          <p:nvPr>
            <p:ph type="sldImg"/>
          </p:nvPr>
        </p:nvSpPr>
        <p:spPr>
          <a:ln/>
        </p:spPr>
      </p:sp>
      <p:sp>
        <p:nvSpPr>
          <p:cNvPr id="309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309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1991AF-9976-2E4D-957F-C1DBA7C7263D}" type="slidenum">
              <a:rPr lang="en-US" sz="1200">
                <a:solidFill>
                  <a:prstClr val="black"/>
                </a:solidFill>
              </a:rPr>
              <a:pPr eaLnBrk="1" hangingPunct="1"/>
              <a:t>82</a:t>
            </a:fld>
            <a:endParaRPr lang="en-US" sz="120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noTextEdit="1"/>
          </p:cNvSpPr>
          <p:nvPr>
            <p:ph type="sldImg"/>
          </p:nvPr>
        </p:nvSpPr>
        <p:spPr>
          <a:ln/>
        </p:spPr>
      </p:sp>
      <p:sp>
        <p:nvSpPr>
          <p:cNvPr id="221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1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E3EE4C-F139-DB40-B478-D4B8A8C5F575}" type="slidenum">
              <a:rPr lang="en-US" sz="1200">
                <a:solidFill>
                  <a:prstClr val="black"/>
                </a:solidFill>
              </a:rPr>
              <a:pPr eaLnBrk="1" hangingPunct="1"/>
              <a:t>89</a:t>
            </a:fld>
            <a:endParaRPr lang="en-US" sz="120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Image Placeholder 1"/>
          <p:cNvSpPr>
            <a:spLocks noGrp="1" noRot="1" noChangeAspect="1"/>
          </p:cNvSpPr>
          <p:nvPr>
            <p:ph type="sldImg"/>
          </p:nvPr>
        </p:nvSpPr>
        <p:spPr>
          <a:ln/>
        </p:spPr>
      </p:sp>
      <p:sp>
        <p:nvSpPr>
          <p:cNvPr id="310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If a cell has lost enough charge, this noise can be large enough to cause a failure on a read</a:t>
            </a:r>
          </a:p>
          <a:p>
            <a:r>
              <a:rPr lang="en-US">
                <a:latin typeface="Arial" charset="0"/>
                <a:ea typeface="ＭＳ Ｐゴシック" charset="0"/>
                <a:cs typeface="ＭＳ Ｐゴシック" charset="0"/>
              </a:rPr>
              <a:t>(normally, there is enough noise margin to tolerate the coupling noise)</a:t>
            </a:r>
          </a:p>
        </p:txBody>
      </p:sp>
      <p:sp>
        <p:nvSpPr>
          <p:cNvPr id="310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41A33C-C523-A443-917F-847F9295771C}" type="slidenum">
              <a:rPr lang="en-US" sz="1200">
                <a:solidFill>
                  <a:prstClr val="black"/>
                </a:solidFill>
              </a:rPr>
              <a:pPr eaLnBrk="1" hangingPunct="1"/>
              <a:t>92</a:t>
            </a:fld>
            <a:endParaRPr lang="en-US" sz="120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noTextEdit="1"/>
          </p:cNvSpPr>
          <p:nvPr>
            <p:ph type="sldImg"/>
          </p:nvPr>
        </p:nvSpPr>
        <p:spPr>
          <a:ln/>
        </p:spPr>
      </p:sp>
      <p:sp>
        <p:nvSpPr>
          <p:cNvPr id="2283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83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DA5E1C-974B-B04D-A9C1-23FD2ECCD789}" type="slidenum">
              <a:rPr lang="en-US" sz="1200">
                <a:solidFill>
                  <a:prstClr val="black"/>
                </a:solidFill>
              </a:rPr>
              <a:pPr eaLnBrk="1" hangingPunct="1"/>
              <a:t>95</a:t>
            </a:fld>
            <a:endParaRPr lang="en-US" sz="120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p:cNvSpPr>
          <p:nvPr>
            <p:ph type="sldImg"/>
          </p:nvPr>
        </p:nvSpPr>
        <p:spPr>
          <a:ln/>
        </p:spPr>
      </p:sp>
      <p:sp>
        <p:nvSpPr>
          <p:cNvPr id="230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Add number of chips</a:t>
            </a:r>
          </a:p>
        </p:txBody>
      </p:sp>
      <p:sp>
        <p:nvSpPr>
          <p:cNvPr id="230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ED9EAC-EFB3-3B4D-9B71-B058F9A1144A}" type="slidenum">
              <a:rPr lang="en-US" sz="1200">
                <a:solidFill>
                  <a:prstClr val="black"/>
                </a:solidFill>
              </a:rPr>
              <a:pPr eaLnBrk="1" hangingPunct="1"/>
              <a:t>96</a:t>
            </a:fld>
            <a:endParaRPr lang="en-US" sz="120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a:ln/>
        </p:spPr>
      </p:sp>
      <p:sp>
        <p:nvSpPr>
          <p:cNvPr id="233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Highlight test and round here.</a:t>
            </a:r>
          </a:p>
          <a:p>
            <a:r>
              <a:rPr lang="en-US">
                <a:latin typeface="Arial" charset="0"/>
                <a:ea typeface="ＭＳ Ｐゴシック" charset="0"/>
                <a:cs typeface="ＭＳ Ｐゴシック" charset="0"/>
              </a:rPr>
              <a:t>Say each data pattern and its complement is tested to account for true and anti cells</a:t>
            </a:r>
          </a:p>
        </p:txBody>
      </p:sp>
      <p:sp>
        <p:nvSpPr>
          <p:cNvPr id="233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DC7B44-D6E4-9347-ADFA-FEDAEA55595A}" type="slidenum">
              <a:rPr lang="en-US" sz="1200">
                <a:solidFill>
                  <a:prstClr val="black"/>
                </a:solidFill>
              </a:rPr>
              <a:pPr eaLnBrk="1" hangingPunct="1"/>
              <a:t>98</a:t>
            </a:fld>
            <a:endParaRPr lang="en-US" sz="120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noTextEdit="1"/>
          </p:cNvSpPr>
          <p:nvPr>
            <p:ph type="sldImg"/>
          </p:nvPr>
        </p:nvSpPr>
        <p:spPr>
          <a:ln/>
        </p:spPr>
      </p:sp>
      <p:sp>
        <p:nvSpPr>
          <p:cNvPr id="2375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75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192954-487C-1440-80FA-12F46BA40780}" type="slidenum">
              <a:rPr lang="en-US" sz="1200">
                <a:solidFill>
                  <a:prstClr val="black"/>
                </a:solidFill>
              </a:rPr>
              <a:pPr eaLnBrk="1" hangingPunct="1"/>
              <a:t>101</a:t>
            </a:fld>
            <a:endParaRPr 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Building</a:t>
            </a:r>
            <a:r>
              <a:rPr lang="en-US" baseline="0" smtClean="0"/>
              <a:t> on top of our key idea, here is a high-level overview of our mechanism. In existing DRAM, four requests to the same bank are serialized, even when they are to different subarrays within the bank. In contrast, our solution parallelizes requests to different subarrays, and simultaneously utilizes multiple row-buffers across the two subarrays.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17664358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noTextEdit="1"/>
          </p:cNvSpPr>
          <p:nvPr>
            <p:ph type="sldImg"/>
          </p:nvPr>
        </p:nvSpPr>
        <p:spPr>
          <a:ln/>
        </p:spPr>
      </p:sp>
      <p:sp>
        <p:nvSpPr>
          <p:cNvPr id="2437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437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1847E1-DD6E-BB4C-BDE7-63462E3D1112}" type="slidenum">
              <a:rPr lang="en-US" sz="1200">
                <a:solidFill>
                  <a:prstClr val="black"/>
                </a:solidFill>
              </a:rPr>
              <a:pPr eaLnBrk="1" hangingPunct="1"/>
              <a:t>106</a:t>
            </a:fld>
            <a:endParaRPr lang="en-US" sz="120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a:ln/>
        </p:spPr>
      </p:sp>
      <p:sp>
        <p:nvSpPr>
          <p:cNvPr id="2519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519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3B2065-35CA-994A-88C1-19F6326B7B1B}" type="slidenum">
              <a:rPr lang="en-US" sz="1200">
                <a:solidFill>
                  <a:prstClr val="black"/>
                </a:solidFill>
              </a:rPr>
              <a:pPr eaLnBrk="1" hangingPunct="1"/>
              <a:t>117</a:t>
            </a:fld>
            <a:endParaRPr lang="en-US" sz="120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p:cNvSpPr>
            <a:spLocks noGrp="1" noRot="1" noChangeAspect="1"/>
          </p:cNvSpPr>
          <p:nvPr>
            <p:ph type="sldImg"/>
          </p:nvPr>
        </p:nvSpPr>
        <p:spPr>
          <a:ln/>
        </p:spPr>
      </p:sp>
      <p:sp>
        <p:nvSpPr>
          <p:cNvPr id="311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311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565ECD-50FF-8840-AE92-16ECF30D4ECC}" type="slidenum">
              <a:rPr lang="en-US" sz="1200">
                <a:solidFill>
                  <a:prstClr val="black"/>
                </a:solidFill>
              </a:rPr>
              <a:pPr eaLnBrk="1" hangingPunct="1"/>
              <a:t>119</a:t>
            </a:fld>
            <a:endParaRPr lang="en-US" sz="1200">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p:cNvSpPr>
            <a:spLocks noGrp="1" noRot="1" noChangeAspect="1" noTextEdit="1"/>
          </p:cNvSpPr>
          <p:nvPr>
            <p:ph type="sldImg"/>
          </p:nvPr>
        </p:nvSpPr>
        <p:spPr>
          <a:ln/>
        </p:spPr>
      </p:sp>
      <p:sp>
        <p:nvSpPr>
          <p:cNvPr id="2611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611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EA323F-CD4D-5A46-8AE4-B1E5636BE8BC}" type="slidenum">
              <a:rPr lang="en-US" sz="1200">
                <a:solidFill>
                  <a:prstClr val="black"/>
                </a:solidFill>
              </a:rPr>
              <a:pPr eaLnBrk="1" hangingPunct="1"/>
              <a:t>130</a:t>
            </a:fld>
            <a:endParaRPr lang="en-US" sz="120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402CFD-8910-8A43-88FE-48B59AE4FBF5}" type="slidenum">
              <a:rPr lang="en-US" sz="1200">
                <a:solidFill>
                  <a:srgbClr val="000000"/>
                </a:solidFill>
              </a:rPr>
              <a:pPr eaLnBrk="1" hangingPunct="1"/>
              <a:t>132</a:t>
            </a:fld>
            <a:endParaRPr lang="en-US" sz="1200">
              <a:solidFill>
                <a:srgbClr val="000000"/>
              </a:solidFill>
            </a:endParaRPr>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133</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D6277-60B3-D649-B36A-89868BC9FCAB}" type="slidenum">
              <a:rPr lang="en-US" sz="1200">
                <a:solidFill>
                  <a:prstClr val="black"/>
                </a:solidFill>
              </a:rPr>
              <a:pPr eaLnBrk="1" hangingPunct="1"/>
              <a:t>137</a:t>
            </a:fld>
            <a:endParaRPr lang="en-US" sz="1200">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1AA9AA-720A-384D-A4BF-F898010CFF66}" type="slidenum">
              <a:rPr lang="zh-CN" altLang="en-US" sz="1200">
                <a:solidFill>
                  <a:srgbClr val="000000"/>
                </a:solidFill>
                <a:ea typeface="宋体" charset="0"/>
                <a:cs typeface="宋体" charset="0"/>
              </a:rPr>
              <a:pPr eaLnBrk="1" hangingPunct="1"/>
              <a:t>138</a:t>
            </a:fld>
            <a:endParaRPr lang="en-US" altLang="zh-CN" sz="1200">
              <a:solidFill>
                <a:srgbClr val="000000"/>
              </a:solidFill>
              <a:ea typeface="宋体" charset="0"/>
              <a:cs typeface="宋体" charset="0"/>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Arial" charset="0"/>
              <a:ea typeface="宋体" charset="0"/>
              <a:cs typeface="宋体"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01DB64-E0A0-8F4D-9F4F-2965A30A15A9}" type="slidenum">
              <a:rPr lang="zh-CN" altLang="en-US" sz="1200">
                <a:solidFill>
                  <a:srgbClr val="000000"/>
                </a:solidFill>
                <a:ea typeface="宋体" charset="0"/>
                <a:cs typeface="宋体" charset="0"/>
              </a:rPr>
              <a:pPr eaLnBrk="1" hangingPunct="1"/>
              <a:t>139</a:t>
            </a:fld>
            <a:endParaRPr lang="en-US" altLang="zh-CN" sz="1200">
              <a:solidFill>
                <a:srgbClr val="000000"/>
              </a:solidFill>
              <a:ea typeface="宋体" charset="0"/>
              <a:cs typeface="宋体"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Arial" charset="0"/>
              <a:ea typeface="宋体" charset="0"/>
              <a:cs typeface="宋体"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cs typeface="MS PGothic" charset="0"/>
              </a:rPr>
              <a:t>13</a:t>
            </a:r>
          </a:p>
          <a:p>
            <a:r>
              <a:rPr lang="en-US">
                <a:latin typeface="Arial" charset="0"/>
                <a:ea typeface="MS PGothic" charset="0"/>
                <a:cs typeface="MS PGothic" charset="0"/>
              </a:rPr>
              <a:t>lots of diagrams of boxes and text, need to find a way to differentiate them</a:t>
            </a:r>
          </a:p>
        </p:txBody>
      </p:sp>
      <p:sp>
        <p:nvSpPr>
          <p:cNvPr id="150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C0A2BB-6EC8-2042-8A45-2E1C3198F68C}" type="slidenum">
              <a:rPr lang="zh-CN" altLang="en-US" sz="1200">
                <a:solidFill>
                  <a:srgbClr val="000000"/>
                </a:solidFill>
                <a:ea typeface="宋体" charset="0"/>
                <a:cs typeface="宋体" charset="0"/>
              </a:rPr>
              <a:pPr eaLnBrk="1" hangingPunct="1"/>
              <a:t>141</a:t>
            </a:fld>
            <a:endParaRPr lang="en-US" altLang="zh-CN" sz="1200">
              <a:solidFill>
                <a:srgbClr val="000000"/>
              </a:solidFill>
              <a:ea typeface="宋体" charset="0"/>
              <a:cs typeface="宋体"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First, let’s take a look at the problem caused by sharing of the global address latch.</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1710264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6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F800D1-2FC5-4840-908D-E98FE3B149C1}" type="slidenum">
              <a:rPr lang="en-US" sz="1200">
                <a:solidFill>
                  <a:prstClr val="black"/>
                </a:solidFill>
              </a:rPr>
              <a:pPr eaLnBrk="1" hangingPunct="1"/>
              <a:t>143</a:t>
            </a:fld>
            <a:endParaRPr lang="en-US" sz="1200">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a:ln/>
        </p:spPr>
      </p:sp>
      <p:sp>
        <p:nvSpPr>
          <p:cNvPr id="155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cs typeface="MS PGothic" charset="0"/>
              </a:rPr>
              <a:t>16</a:t>
            </a:r>
          </a:p>
          <a:p>
            <a:r>
              <a:rPr lang="en-US">
                <a:latin typeface="Arial" charset="0"/>
                <a:ea typeface="MS PGothic" charset="0"/>
                <a:cs typeface="MS PGothic" charset="0"/>
              </a:rPr>
              <a:t>explain what the diagram is showing</a:t>
            </a:r>
          </a:p>
          <a:p>
            <a:r>
              <a:rPr lang="en-US">
                <a:latin typeface="Arial" charset="0"/>
                <a:ea typeface="MS PGothic" charset="0"/>
                <a:cs typeface="MS PGothic" charset="0"/>
              </a:rPr>
              <a:t>animate in distribution spread</a:t>
            </a:r>
          </a:p>
        </p:txBody>
      </p:sp>
      <p:sp>
        <p:nvSpPr>
          <p:cNvPr id="155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13FF5A-E467-0D4F-8FE0-EE18B2C57B99}" type="slidenum">
              <a:rPr lang="zh-CN" altLang="en-US" sz="1200">
                <a:solidFill>
                  <a:srgbClr val="000000"/>
                </a:solidFill>
                <a:ea typeface="宋体" charset="0"/>
                <a:cs typeface="宋体" charset="0"/>
              </a:rPr>
              <a:pPr eaLnBrk="1" hangingPunct="1"/>
              <a:t>144</a:t>
            </a:fld>
            <a:endParaRPr lang="en-US" altLang="zh-CN" sz="1200">
              <a:solidFill>
                <a:srgbClr val="000000"/>
              </a:solidFill>
              <a:ea typeface="宋体" charset="0"/>
              <a:cs typeface="宋体"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p:cNvSpPr>
            <a:spLocks noGrp="1" noRot="1" noChangeAspect="1"/>
          </p:cNvSpPr>
          <p:nvPr>
            <p:ph type="sldImg"/>
          </p:nvPr>
        </p:nvSpPr>
        <p:spPr>
          <a:ln/>
        </p:spPr>
      </p:sp>
      <p:sp>
        <p:nvSpPr>
          <p:cNvPr id="270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This plot shows the probability density function of the cell threshold voltage as the number of program/erase cycles increases.</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As the wear on the cells increase, we can see the distributions broadening and shifting to the right (higher voltages). </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As around 30k cycles, the distributions in adjacent states begin to overlap, meaning that a read error is possible. </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However, we note that the manufacturer cell lifetime is typically only around 5k cycles, so errors due to wear would not be evident at those wear levels. </a:t>
            </a:r>
          </a:p>
        </p:txBody>
      </p:sp>
      <p:sp>
        <p:nvSpPr>
          <p:cNvPr id="270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478697-671A-5D4E-9EED-155F00525C28}" type="slidenum">
              <a:rPr lang="zh-CN" altLang="en-US" sz="1200">
                <a:solidFill>
                  <a:srgbClr val="000000"/>
                </a:solidFill>
                <a:ea typeface="宋体" charset="0"/>
                <a:cs typeface="宋体" charset="0"/>
              </a:rPr>
              <a:pPr eaLnBrk="1" hangingPunct="1"/>
              <a:t>147</a:t>
            </a:fld>
            <a:endParaRPr lang="en-US" altLang="zh-CN" sz="1200">
              <a:solidFill>
                <a:srgbClr val="000000"/>
              </a:solidFill>
              <a:ea typeface="宋体" charset="0"/>
              <a:cs typeface="宋体"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CB3494-5060-B549-8A7F-54A21E5BD00F}" type="slidenum">
              <a:rPr lang="en-US" sz="1200">
                <a:solidFill>
                  <a:srgbClr val="000000"/>
                </a:solidFill>
              </a:rPr>
              <a:pPr eaLnBrk="1" hangingPunct="1"/>
              <a:t>149</a:t>
            </a:fld>
            <a:endParaRPr lang="en-US" sz="1200">
              <a:solidFill>
                <a:srgbClr val="000000"/>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a:ln/>
        </p:spPr>
      </p:sp>
      <p:sp>
        <p:nvSpPr>
          <p:cNvPr id="174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4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B176C8-481C-6F4C-A036-76276710CF5B}" type="slidenum">
              <a:rPr lang="en-US" sz="1200">
                <a:solidFill>
                  <a:prstClr val="black"/>
                </a:solidFill>
              </a:rPr>
              <a:pPr eaLnBrk="1" hangingPunct="1"/>
              <a:t>150</a:t>
            </a:fld>
            <a:endParaRPr lang="en-US" sz="1200">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a:ln/>
        </p:spPr>
      </p:sp>
      <p:sp>
        <p:nvSpPr>
          <p:cNvPr id="176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6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AE7644-763C-DE44-BC6C-413AB6F7BEB0}" type="slidenum">
              <a:rPr lang="en-US" sz="1200">
                <a:solidFill>
                  <a:prstClr val="black"/>
                </a:solidFill>
              </a:rPr>
              <a:pPr eaLnBrk="1" hangingPunct="1"/>
              <a:t>151</a:t>
            </a:fld>
            <a:endParaRPr lang="en-US" sz="1200">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D6277-60B3-D649-B36A-89868BC9FCAB}" type="slidenum">
              <a:rPr lang="en-US" sz="1200">
                <a:solidFill>
                  <a:prstClr val="black"/>
                </a:solidFill>
              </a:rPr>
              <a:pPr eaLnBrk="1" hangingPunct="1"/>
              <a:t>153</a:t>
            </a:fld>
            <a:endParaRPr lang="en-US" sz="1200">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a:ln/>
        </p:spPr>
      </p:sp>
      <p:sp>
        <p:nvSpPr>
          <p:cNvPr id="182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2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C3107B-9D50-EE41-BDE3-A1E193620C0A}" type="slidenum">
              <a:rPr lang="en-US" sz="1200">
                <a:solidFill>
                  <a:prstClr val="black"/>
                </a:solidFill>
              </a:rPr>
              <a:pPr eaLnBrk="1" hangingPunct="1"/>
              <a:t>155</a:t>
            </a:fld>
            <a:endParaRPr lang="en-US" sz="1200">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6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F800D1-2FC5-4840-908D-E98FE3B149C1}" type="slidenum">
              <a:rPr lang="en-US" sz="1200">
                <a:solidFill>
                  <a:prstClr val="black"/>
                </a:solidFill>
              </a:rPr>
              <a:pPr eaLnBrk="1" hangingPunct="1"/>
              <a:t>158</a:t>
            </a:fld>
            <a:endParaRPr lang="en-US" sz="1200">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a:ln/>
        </p:spPr>
      </p:sp>
      <p:sp>
        <p:nvSpPr>
          <p:cNvPr id="189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9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4EFF5-3AF7-A540-8893-5BD54D80D5AA}" type="slidenum">
              <a:rPr lang="en-US" sz="1200">
                <a:solidFill>
                  <a:prstClr val="black"/>
                </a:solidFill>
              </a:rPr>
              <a:pPr eaLnBrk="1" hangingPunct="1"/>
              <a:t>160</a:t>
            </a:fld>
            <a:endParaRPr 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Since there is only one global address</a:t>
            </a:r>
            <a:r>
              <a:rPr lang="en-US" baseline="0" smtClean="0"/>
              <a:t> latch, it can store only one row address, preventing multiple rows from being activated at the same time.</a:t>
            </a:r>
          </a:p>
          <a:p>
            <a:endParaRPr lang="en-US" baseline="0" smtClean="0"/>
          </a:p>
          <a:p>
            <a:r>
              <a:rPr lang="en-US" baseline="0" smtClean="0"/>
              <a:t>For example, if we are activating the blue row, the global address latch would store the address of that row, and subsequently activate it. However, at this point, we cannot immediately activate the yellow row, but we must first precharge the original subarray that contains the blue row, clearing the contents of the global address latch. Only then can the yellow row be activated.</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1874962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a:ln/>
        </p:spPr>
      </p:sp>
      <p:sp>
        <p:nvSpPr>
          <p:cNvPr id="191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buFontTx/>
              <a:buChar char="-"/>
            </a:pPr>
            <a:endParaRPr lang="en-US">
              <a:latin typeface="Arial" charset="0"/>
              <a:ea typeface="ＭＳ Ｐゴシック" charset="0"/>
              <a:cs typeface="ＭＳ Ｐゴシック" charset="0"/>
            </a:endParaRPr>
          </a:p>
        </p:txBody>
      </p:sp>
      <p:sp>
        <p:nvSpPr>
          <p:cNvPr id="191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DA0071-D8DF-4F44-8592-EEFDE20F0A77}" type="slidenum">
              <a:rPr lang="en-US" sz="1200">
                <a:solidFill>
                  <a:prstClr val="black"/>
                </a:solidFill>
              </a:rPr>
              <a:pPr eaLnBrk="1" hangingPunct="1"/>
              <a:t>161</a:t>
            </a:fld>
            <a:endParaRPr lang="en-US" sz="1200">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noTextEdit="1"/>
          </p:cNvSpPr>
          <p:nvPr>
            <p:ph type="sldImg"/>
          </p:nvPr>
        </p:nvSpPr>
        <p:spPr>
          <a:ln/>
        </p:spPr>
      </p:sp>
      <p:sp>
        <p:nvSpPr>
          <p:cNvPr id="194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94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A90E20-08F5-E64F-9D12-0032FD343069}" type="slidenum">
              <a:rPr lang="en-US" sz="1200">
                <a:solidFill>
                  <a:prstClr val="black"/>
                </a:solidFill>
              </a:rPr>
              <a:pPr eaLnBrk="1" hangingPunct="1"/>
              <a:t>163</a:t>
            </a:fld>
            <a:endParaRPr lang="en-US" sz="1200">
              <a:solidFill>
                <a:prstClr val="black"/>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a:ln/>
        </p:spPr>
      </p:sp>
      <p:sp>
        <p:nvSpPr>
          <p:cNvPr id="199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99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AA5802-9329-5E48-A61E-67083695DDB1}" type="slidenum">
              <a:rPr lang="en-US" sz="1200">
                <a:solidFill>
                  <a:prstClr val="black"/>
                </a:solidFill>
              </a:rPr>
              <a:pPr eaLnBrk="1" hangingPunct="1"/>
              <a:t>167</a:t>
            </a:fld>
            <a:endParaRPr lang="en-US" sz="1200">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a:ln/>
        </p:spPr>
      </p:sp>
      <p:sp>
        <p:nvSpPr>
          <p:cNvPr id="201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01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208EB6-837D-9A46-AEF1-434075ED006B}" type="slidenum">
              <a:rPr lang="en-US" sz="1200">
                <a:solidFill>
                  <a:prstClr val="black"/>
                </a:solidFill>
              </a:rPr>
              <a:pPr eaLnBrk="1" hangingPunct="1"/>
              <a:t>168</a:t>
            </a:fld>
            <a:endParaRPr lang="en-US" sz="1200">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noTextEdit="1"/>
          </p:cNvSpPr>
          <p:nvPr>
            <p:ph type="sldImg"/>
          </p:nvPr>
        </p:nvSpPr>
        <p:spPr>
          <a:ln/>
        </p:spPr>
      </p:sp>
      <p:sp>
        <p:nvSpPr>
          <p:cNvPr id="204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04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C22312-1516-0341-9EB4-E1A453BCE930}" type="slidenum">
              <a:rPr lang="en-US" sz="1200">
                <a:solidFill>
                  <a:prstClr val="black"/>
                </a:solidFill>
              </a:rPr>
              <a:pPr eaLnBrk="1" hangingPunct="1"/>
              <a:t>170</a:t>
            </a:fld>
            <a:endParaRPr lang="en-US" sz="1200">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a:ln/>
        </p:spPr>
      </p:sp>
      <p:sp>
        <p:nvSpPr>
          <p:cNvPr id="206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ahoma" charset="0"/>
                <a:ea typeface="ＭＳ Ｐゴシック" charset="0"/>
                <a:cs typeface="ＭＳ Ｐゴシック" charset="0"/>
              </a:rPr>
              <a:t>Observations: </a:t>
            </a:r>
          </a:p>
          <a:p>
            <a:pPr lvl="1"/>
            <a:r>
              <a:rPr lang="en-US">
                <a:latin typeface="Tahoma" charset="0"/>
                <a:ea typeface="ＭＳ Ｐゴシック" charset="0"/>
              </a:rPr>
              <a:t>Retention errors occur due to loss of charge</a:t>
            </a:r>
          </a:p>
          <a:p>
            <a:pPr lvl="1"/>
            <a:r>
              <a:rPr lang="en-US">
                <a:solidFill>
                  <a:srgbClr val="0000FF"/>
                </a:solidFill>
                <a:latin typeface="Tahoma" charset="0"/>
                <a:ea typeface="ＭＳ Ｐゴシック" charset="0"/>
              </a:rPr>
              <a:t>Simply recharging the cells can correct the retention errors</a:t>
            </a:r>
          </a:p>
          <a:p>
            <a:pPr lvl="1"/>
            <a:r>
              <a:rPr lang="en-US">
                <a:solidFill>
                  <a:srgbClr val="0000FF"/>
                </a:solidFill>
                <a:latin typeface="Tahoma" charset="0"/>
                <a:ea typeface="ＭＳ Ｐゴシック" charset="0"/>
              </a:rPr>
              <a:t>Flash programming mechanisms can accomplish this recharging</a:t>
            </a:r>
          </a:p>
          <a:p>
            <a:pPr lvl="1"/>
            <a:endParaRPr lang="en-US">
              <a:solidFill>
                <a:srgbClr val="0000FF"/>
              </a:solidFill>
              <a:latin typeface="Tahoma" charset="0"/>
              <a:ea typeface="ＭＳ Ｐゴシック" charset="0"/>
            </a:endParaRPr>
          </a:p>
          <a:p>
            <a:r>
              <a:rPr lang="en-US">
                <a:latin typeface="Tahoma" charset="0"/>
                <a:ea typeface="ＭＳ Ｐゴシック" charset="0"/>
                <a:cs typeface="ＭＳ Ｐゴシック" charset="0"/>
              </a:rPr>
              <a:t>ISPP (Incremental Step Pulse Programming)</a:t>
            </a:r>
          </a:p>
          <a:p>
            <a:pPr lvl="1"/>
            <a:r>
              <a:rPr lang="en-US">
                <a:latin typeface="Tahoma" charset="0"/>
                <a:ea typeface="ＭＳ Ｐゴシック" charset="0"/>
              </a:rPr>
              <a:t>Iterative programming mechanism that increases the voltage level of a flash cell step by step</a:t>
            </a:r>
          </a:p>
          <a:p>
            <a:pPr lvl="1"/>
            <a:r>
              <a:rPr lang="en-US">
                <a:latin typeface="Tahoma" charset="0"/>
                <a:ea typeface="ＭＳ Ｐゴシック" charset="0"/>
              </a:rPr>
              <a:t>After each step, voltage level compared to desired voltage threshold</a:t>
            </a:r>
          </a:p>
          <a:p>
            <a:pPr lvl="1"/>
            <a:r>
              <a:rPr lang="en-US">
                <a:latin typeface="Tahoma" charset="0"/>
                <a:ea typeface="ＭＳ Ｐゴシック" charset="0"/>
              </a:rPr>
              <a:t>Can inject more electrons but cannot remove electrons</a:t>
            </a:r>
          </a:p>
          <a:p>
            <a:endParaRPr lang="en-US">
              <a:latin typeface="Arial" charset="0"/>
              <a:ea typeface="ＭＳ Ｐゴシック" charset="0"/>
              <a:cs typeface="ＭＳ Ｐゴシック" charset="0"/>
            </a:endParaRPr>
          </a:p>
        </p:txBody>
      </p:sp>
      <p:sp>
        <p:nvSpPr>
          <p:cNvPr id="206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FD40D4-EA86-B04A-A0B9-5AC62152E5CE}" type="slidenum">
              <a:rPr lang="en-US" sz="1200">
                <a:solidFill>
                  <a:prstClr val="black"/>
                </a:solidFill>
              </a:rPr>
              <a:pPr eaLnBrk="1" hangingPunct="1"/>
              <a:t>171</a:t>
            </a:fld>
            <a:endParaRPr lang="en-US" sz="1200">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noTextEdit="1"/>
          </p:cNvSpPr>
          <p:nvPr>
            <p:ph type="sldImg"/>
          </p:nvPr>
        </p:nvSpPr>
        <p:spPr>
          <a:ln/>
        </p:spPr>
      </p:sp>
      <p:sp>
        <p:nvSpPr>
          <p:cNvPr id="210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0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AADFA1-9DDB-604E-AC0F-F8414CD73705}" type="slidenum">
              <a:rPr lang="en-US" sz="1200">
                <a:solidFill>
                  <a:prstClr val="black"/>
                </a:solidFill>
              </a:rPr>
              <a:pPr eaLnBrk="1" hangingPunct="1"/>
              <a:t>174</a:t>
            </a:fld>
            <a:endParaRPr lang="en-US" sz="1200">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a:ln/>
        </p:spPr>
      </p:sp>
      <p:sp>
        <p:nvSpPr>
          <p:cNvPr id="214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4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988830-09FE-8E4F-A1ED-2894A553E985}" type="slidenum">
              <a:rPr lang="en-US" sz="1200">
                <a:solidFill>
                  <a:prstClr val="black"/>
                </a:solidFill>
              </a:rPr>
              <a:pPr eaLnBrk="1" hangingPunct="1"/>
              <a:t>176</a:t>
            </a:fld>
            <a:endParaRPr lang="en-US" sz="1200">
              <a:solidFill>
                <a:prstClr val="black"/>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a:ln/>
        </p:spPr>
      </p:sp>
      <p:sp>
        <p:nvSpPr>
          <p:cNvPr id="2181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81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B781BE-9640-C046-836C-18C428E198B6}" type="slidenum">
              <a:rPr lang="en-US" sz="1200">
                <a:solidFill>
                  <a:prstClr val="black"/>
                </a:solidFill>
              </a:rPr>
              <a:pPr eaLnBrk="1" hangingPunct="1"/>
              <a:t>179</a:t>
            </a:fld>
            <a:endParaRPr lang="en-US" sz="1200">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noTextEdit="1"/>
          </p:cNvSpPr>
          <p:nvPr>
            <p:ph type="sldImg"/>
          </p:nvPr>
        </p:nvSpPr>
        <p:spPr>
          <a:ln/>
        </p:spPr>
      </p:sp>
      <p:sp>
        <p:nvSpPr>
          <p:cNvPr id="221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1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45F8F5-5A71-294F-BCB0-C7EF8837E738}" type="slidenum">
              <a:rPr lang="en-US" sz="1200">
                <a:solidFill>
                  <a:prstClr val="black"/>
                </a:solidFill>
              </a:rPr>
              <a:pPr eaLnBrk="1" hangingPunct="1"/>
              <a:t>181</a:t>
            </a:fld>
            <a:endParaRPr lang="en-US"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a solution, we propose to eliminate</a:t>
            </a:r>
            <a:r>
              <a:rPr lang="en-US" baseline="0" smtClean="0"/>
              <a:t> the global address latch and to push it to individual subarrays. Each of these latches, that we call subarray address latches, can store the row-address for each subarray, allowing multiple rows to be activated across different subarrays..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40931188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noTextEdit="1"/>
          </p:cNvSpPr>
          <p:nvPr>
            <p:ph type="sldImg"/>
          </p:nvPr>
        </p:nvSpPr>
        <p:spPr>
          <a:ln/>
        </p:spPr>
      </p:sp>
      <p:sp>
        <p:nvSpPr>
          <p:cNvPr id="223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3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03719F-E579-5541-B694-3A1812DF363C}" type="slidenum">
              <a:rPr lang="en-US" sz="1200">
                <a:solidFill>
                  <a:prstClr val="black"/>
                </a:solidFill>
              </a:rPr>
              <a:pPr eaLnBrk="1" hangingPunct="1"/>
              <a:t>182</a:t>
            </a:fld>
            <a:endParaRPr lang="en-US" sz="1200">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noTextEdit="1"/>
          </p:cNvSpPr>
          <p:nvPr>
            <p:ph type="sldImg"/>
          </p:nvPr>
        </p:nvSpPr>
        <p:spPr>
          <a:ln/>
        </p:spPr>
      </p:sp>
      <p:sp>
        <p:nvSpPr>
          <p:cNvPr id="225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5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BC04A0-111D-1B4A-9063-4D6840352DAB}" type="slidenum">
              <a:rPr lang="en-US" sz="1200">
                <a:solidFill>
                  <a:prstClr val="black"/>
                </a:solidFill>
              </a:rPr>
              <a:pPr eaLnBrk="1" hangingPunct="1"/>
              <a:t>183</a:t>
            </a:fld>
            <a:endParaRPr lang="en-US" sz="1200">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p:cNvSpPr>
          <p:nvPr>
            <p:ph type="sldImg"/>
          </p:nvPr>
        </p:nvSpPr>
        <p:spPr>
          <a:ln/>
        </p:spPr>
      </p:sp>
      <p:sp>
        <p:nvSpPr>
          <p:cNvPr id="227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7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03EC15-EA04-7242-A9CA-3A60A9953812}" type="slidenum">
              <a:rPr lang="en-US" sz="1200">
                <a:solidFill>
                  <a:prstClr val="black"/>
                </a:solidFill>
              </a:rPr>
              <a:pPr eaLnBrk="1" hangingPunct="1"/>
              <a:t>184</a:t>
            </a:fld>
            <a:endParaRPr lang="en-US" sz="1200">
              <a:solidFill>
                <a:prstClr val="black"/>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noTextEdit="1"/>
          </p:cNvSpPr>
          <p:nvPr>
            <p:ph type="sldImg"/>
          </p:nvPr>
        </p:nvSpPr>
        <p:spPr>
          <a:ln/>
        </p:spPr>
      </p:sp>
      <p:sp>
        <p:nvSpPr>
          <p:cNvPr id="233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3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596239-242E-D04D-89BA-8ED2C663AB5F}" type="slidenum">
              <a:rPr lang="en-US" sz="1200">
                <a:solidFill>
                  <a:prstClr val="black"/>
                </a:solidFill>
              </a:rPr>
              <a:pPr eaLnBrk="1" hangingPunct="1"/>
              <a:t>189</a:t>
            </a:fld>
            <a:endParaRPr lang="en-US" sz="1200">
              <a:solidFill>
                <a:prstClr val="black"/>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noTextEdit="1"/>
          </p:cNvSpPr>
          <p:nvPr>
            <p:ph type="sldImg"/>
          </p:nvPr>
        </p:nvSpPr>
        <p:spPr>
          <a:ln/>
        </p:spPr>
      </p:sp>
      <p:sp>
        <p:nvSpPr>
          <p:cNvPr id="2355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55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04DC31-E44E-924D-A3DE-ACE9F9E44915}" type="slidenum">
              <a:rPr lang="en-US" sz="1200">
                <a:solidFill>
                  <a:prstClr val="black"/>
                </a:solidFill>
              </a:rPr>
              <a:pPr eaLnBrk="1" hangingPunct="1"/>
              <a:t>190</a:t>
            </a:fld>
            <a:endParaRPr lang="en-US" sz="1200">
              <a:solidFill>
                <a:prstClr val="black"/>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400EEA-382C-9A40-9F0D-F761D967D6CC}" type="slidenum">
              <a:rPr lang="en-US" sz="1200">
                <a:solidFill>
                  <a:srgbClr val="000000"/>
                </a:solidFill>
              </a:rPr>
              <a:pPr eaLnBrk="1" hangingPunct="1"/>
              <a:t>191</a:t>
            </a:fld>
            <a:endParaRPr lang="en-US" sz="1200">
              <a:solidFill>
                <a:srgbClr val="000000"/>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50.xml"/><Relationship Id="rId2" Type="http://schemas.openxmlformats.org/officeDocument/2006/relationships/image" Target="../media/image1.png"/></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3.xml"/><Relationship Id="rId2" Type="http://schemas.openxmlformats.org/officeDocument/2006/relationships/image" Target="../media/image1.png"/></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4.xml"/><Relationship Id="rId2" Type="http://schemas.openxmlformats.org/officeDocument/2006/relationships/image" Target="../media/image1.png"/></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9603138"/>
      </p:ext>
    </p:extLst>
  </p:cSld>
  <p:clrMapOvr>
    <a:masterClrMapping/>
  </p:clrMapOvr>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9009897"/>
      </p:ext>
    </p:extLst>
  </p:cSld>
  <p:clrMapOvr>
    <a:masterClrMapping/>
  </p:clrMapOvr>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7929856"/>
      </p:ext>
    </p:extLst>
  </p:cSld>
  <p:clrMapOvr>
    <a:masterClrMapping/>
  </p:clrMapOvr>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335514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3697840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110627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08072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549231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16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03194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142231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02678296"/>
      </p:ext>
    </p:extLst>
  </p:cSld>
  <p:clrMapOvr>
    <a:masterClrMapping/>
  </p:clrMapOvr>
  <p:timing>
    <p:tnLst>
      <p:par>
        <p:cTn xmlns:p14="http://schemas.microsoft.com/office/powerpoint/2010/mai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15365628"/>
      </p:ext>
    </p:extLst>
  </p:cSld>
  <p:clrMapOvr>
    <a:masterClrMapping/>
  </p:clrMapOvr>
  <p:timing>
    <p:tnLst>
      <p:par>
        <p:cTn xmlns:p14="http://schemas.microsoft.com/office/powerpoint/2010/mai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95994489"/>
      </p:ext>
    </p:extLst>
  </p:cSld>
  <p:clrMapOvr>
    <a:masterClrMapping/>
  </p:clrMapOvr>
  <p:timing>
    <p:tnLst>
      <p:par>
        <p:cTn xmlns:p14="http://schemas.microsoft.com/office/powerpoint/2010/mai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63474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82015748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7611986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22344906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6707788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7020986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8165130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159591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00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577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978531"/>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209066"/>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964678"/>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11852"/>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554506"/>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77079"/>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238344"/>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30537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0802031"/>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846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1634"/>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089725"/>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963386"/>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87234"/>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6569"/>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9160"/>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742469"/>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6090"/>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12366"/>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11590518"/>
      </p:ext>
    </p:extLst>
  </p:cSld>
  <p:clrMapOvr>
    <a:masterClrMapping/>
  </p:clrMapOvr>
  <p:timing>
    <p:tnLst>
      <p:par>
        <p:cTn xmlns:p14="http://schemas.microsoft.com/office/powerpoint/2010/mai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223490584"/>
      </p:ext>
    </p:extLst>
  </p:cSld>
  <p:clrMapOvr>
    <a:masterClrMapping/>
  </p:clrMapOvr>
  <p:timing>
    <p:tnLst>
      <p:par>
        <p:cTn xmlns:p14="http://schemas.microsoft.com/office/powerpoint/2010/mai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84942784"/>
      </p:ext>
    </p:extLst>
  </p:cSld>
  <p:clrMapOvr>
    <a:masterClrMapping/>
  </p:clrMapOvr>
  <p:timing>
    <p:tnLst>
      <p:par>
        <p:cTn xmlns:p14="http://schemas.microsoft.com/office/powerpoint/2010/mai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9627383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76382108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7614410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2896550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52669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7868482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0478454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7186517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636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9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353178"/>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723648"/>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060116"/>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12335"/>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9561168"/>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870789"/>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69209"/>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798280"/>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87220"/>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793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620144"/>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09253"/>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465854"/>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155451"/>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293718"/>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059187"/>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304265"/>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890087"/>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029173"/>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763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691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595660"/>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350262"/>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821857"/>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637384"/>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114630"/>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801025"/>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75273"/>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940110"/>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0055782"/>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vl6pPr marL="1143000" indent="0" algn="ctr">
              <a:buNone/>
              <a:defRPr/>
            </a:lvl6pPr>
            <a:lvl7pPr marL="1371600" indent="0" algn="ctr">
              <a:buNone/>
              <a:defRPr/>
            </a:lvl7pPr>
            <a:lvl8pPr marL="1600200" indent="0" algn="ctr">
              <a:buNone/>
              <a:defRPr/>
            </a:lvl8pPr>
            <a:lvl9pPr marL="18288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37817531"/>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1382855"/>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2"/>
            <a:ext cx="7772400" cy="1500188"/>
          </a:xfrm>
        </p:spPr>
        <p:txBody>
          <a:bodyPr anchor="b"/>
          <a:lstStyle>
            <a:lvl1pPr marL="0" indent="0">
              <a:buNone/>
              <a:defRPr sz="1000"/>
            </a:lvl1pPr>
            <a:lvl2pPr marL="228600" indent="0">
              <a:buNone/>
              <a:defRPr sz="900"/>
            </a:lvl2pPr>
            <a:lvl3pPr marL="457200" indent="0">
              <a:buNone/>
              <a:defRPr sz="800"/>
            </a:lvl3pPr>
            <a:lvl4pPr marL="685800" indent="0">
              <a:buNone/>
              <a:defRPr sz="700"/>
            </a:lvl4pPr>
            <a:lvl5pPr marL="914400" indent="0">
              <a:buNone/>
              <a:defRPr sz="700"/>
            </a:lvl5pPr>
            <a:lvl6pPr marL="1143000" indent="0">
              <a:buNone/>
              <a:defRPr sz="700"/>
            </a:lvl6pPr>
            <a:lvl7pPr marL="1371600" indent="0">
              <a:buNone/>
              <a:defRPr sz="700"/>
            </a:lvl7pPr>
            <a:lvl8pPr marL="1600200" indent="0">
              <a:buNone/>
              <a:defRPr sz="700"/>
            </a:lvl8pPr>
            <a:lvl9pPr marL="1828800" indent="0">
              <a:buNone/>
              <a:defRPr sz="700"/>
            </a:lvl9pPr>
          </a:lstStyle>
          <a:p>
            <a:pPr lvl="0"/>
            <a:r>
              <a:rPr lang="en-US" smtClean="0"/>
              <a:t>Click to edit Master text styles</a:t>
            </a:r>
          </a:p>
        </p:txBody>
      </p:sp>
    </p:spTree>
    <p:extLst>
      <p:ext uri="{BB962C8B-B14F-4D97-AF65-F5344CB8AC3E}">
        <p14:creationId xmlns:p14="http://schemas.microsoft.com/office/powerpoint/2010/main" val="3148280814"/>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777437"/>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2"/>
            <a:ext cx="4041775"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1220447"/>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3417661"/>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581539"/>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2603676495"/>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885944764"/>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3862159"/>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96850"/>
            <a:ext cx="2019300"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196850"/>
            <a:ext cx="59817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035463"/>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62C6DF-45F1-4B5C-AB56-7A1B175EDAF2}"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045969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F9376-125E-4038-9239-01F6FB99A311}"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0813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69440-780F-4CA0-ADC0-2E0F480BE34C}"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823020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91E5A5-56F5-45DD-9EBC-3EBCBD7D9DB6}"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450622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F0BC3-6E3B-45EA-BC57-19A66917F11D}"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13447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C4508D-41CE-4C5D-8C95-4F2685A18AA3}"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6658486"/>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B1997-8A50-49F7-8E56-952DC0A8FF7E}"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767721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A5356-38C7-490A-B21B-42AA2783D31F}"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836437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9FDA4-1E33-4FA0-87FA-844395F4715B}"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1841310"/>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0498C-2F13-458E-B42A-99F5303B9184}"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633775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A4EC7-3420-4389-8C46-A991F3944D59}"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1306743"/>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0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209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799118"/>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136889"/>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87098"/>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80136"/>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7911"/>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518308"/>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54989"/>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55783"/>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24052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xmlns:p14="http://schemas.microsoft.com/office/powerpoint/2010/main"/>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xmlns:p14="http://schemas.microsoft.com/office/powerpoint/2010/main"/>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56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570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600504"/>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258278"/>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00886"/>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643870"/>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857325"/>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020217"/>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4374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182314"/>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760394"/>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16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2948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471406"/>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071685"/>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580516"/>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604236"/>
      </p:ext>
    </p:extLst>
  </p:cSld>
  <p:clrMapOvr>
    <a:masterClrMapping/>
  </p:clrMapOvr>
  <p:transition xmlns:p14="http://schemas.microsoft.com/office/powerpoint/2010/main"/>
</p:sldLayout>
</file>

<file path=ppt/slideLayouts/slideLayout4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24080"/>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286913"/>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791115"/>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28841"/>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42499"/>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456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104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6861"/>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733918"/>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627283"/>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21476"/>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66364"/>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40877"/>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051029"/>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965088"/>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953776"/>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658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321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608673"/>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67199"/>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37290"/>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26639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3193925"/>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192130"/>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547407"/>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134818"/>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19043"/>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69" tIns="45685" rIns="91369" bIns="45685"/>
          <a:lstStyle/>
          <a:p>
            <a:pPr defTabSz="913696"/>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69" tIns="45685" rIns="91369" bIns="45685" numCol="1" anchor="b" anchorCtr="0" compatLnSpc="1">
            <a:prstTxWarp prst="textNoShape">
              <a:avLst/>
            </a:prstTxWarp>
          </a:bodyPr>
          <a:lstStyle>
            <a:lvl1pPr>
              <a:defRPr sz="1200">
                <a:latin typeface="Garamond" pitchFamily="18" charset="0"/>
              </a:defRPr>
            </a:lvl1pPr>
          </a:lstStyle>
          <a:p>
            <a:pPr defTabSz="91369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6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07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097242"/>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791397"/>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91561"/>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59371"/>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069001"/>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9199"/>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249338"/>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069085"/>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08239"/>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F129586-08AE-6F47-AC40-42971C091E94}" type="slidenum">
              <a:rPr lang="en-US" altLang="en-US"/>
              <a:pPr>
                <a:defRPr/>
              </a:pPr>
              <a:t>‹#›</a:t>
            </a:fld>
            <a:endParaRPr lang="en-US" altLang="en-US"/>
          </a:p>
        </p:txBody>
      </p:sp>
    </p:spTree>
    <p:extLst>
      <p:ext uri="{BB962C8B-B14F-4D97-AF65-F5344CB8AC3E}">
        <p14:creationId xmlns:p14="http://schemas.microsoft.com/office/powerpoint/2010/main" val="1338490987"/>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082EEEB-CAE1-9D42-80F3-08555E478FEE}" type="slidenum">
              <a:rPr lang="en-US" altLang="en-US"/>
              <a:pPr>
                <a:defRPr/>
              </a:pPr>
              <a:t>‹#›</a:t>
            </a:fld>
            <a:endParaRPr lang="en-US" altLang="en-US"/>
          </a:p>
        </p:txBody>
      </p:sp>
    </p:spTree>
    <p:extLst>
      <p:ext uri="{BB962C8B-B14F-4D97-AF65-F5344CB8AC3E}">
        <p14:creationId xmlns:p14="http://schemas.microsoft.com/office/powerpoint/2010/main" val="340398164"/>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EB114-84BD-D84E-A045-3368407B11DA}" type="slidenum">
              <a:rPr lang="en-US" altLang="en-US"/>
              <a:pPr>
                <a:defRPr/>
              </a:pPr>
              <a:t>‹#›</a:t>
            </a:fld>
            <a:endParaRPr lang="en-US" altLang="en-US"/>
          </a:p>
        </p:txBody>
      </p:sp>
    </p:spTree>
    <p:extLst>
      <p:ext uri="{BB962C8B-B14F-4D97-AF65-F5344CB8AC3E}">
        <p14:creationId xmlns:p14="http://schemas.microsoft.com/office/powerpoint/2010/main" val="3293634263"/>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76E826-88E8-9343-B8CE-14D360A83D78}" type="slidenum">
              <a:rPr lang="en-US" altLang="en-US"/>
              <a:pPr>
                <a:defRPr/>
              </a:pPr>
              <a:t>‹#›</a:t>
            </a:fld>
            <a:endParaRPr lang="en-US" altLang="en-US"/>
          </a:p>
        </p:txBody>
      </p:sp>
    </p:spTree>
    <p:extLst>
      <p:ext uri="{BB962C8B-B14F-4D97-AF65-F5344CB8AC3E}">
        <p14:creationId xmlns:p14="http://schemas.microsoft.com/office/powerpoint/2010/main" val="460283220"/>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C300DD-50E9-B241-B672-B3ED614A01F6}" type="slidenum">
              <a:rPr lang="en-US" altLang="en-US"/>
              <a:pPr>
                <a:defRPr/>
              </a:pPr>
              <a:t>‹#›</a:t>
            </a:fld>
            <a:endParaRPr lang="en-US" altLang="en-US"/>
          </a:p>
        </p:txBody>
      </p:sp>
    </p:spTree>
    <p:extLst>
      <p:ext uri="{BB962C8B-B14F-4D97-AF65-F5344CB8AC3E}">
        <p14:creationId xmlns:p14="http://schemas.microsoft.com/office/powerpoint/2010/main" val="194556474"/>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2E28BF-E5C2-9440-84A9-1C5C4EC3BB51}" type="slidenum">
              <a:rPr lang="en-US" altLang="en-US"/>
              <a:pPr>
                <a:defRPr/>
              </a:pPr>
              <a:t>‹#›</a:t>
            </a:fld>
            <a:endParaRPr lang="en-US" altLang="en-US"/>
          </a:p>
        </p:txBody>
      </p:sp>
    </p:spTree>
    <p:extLst>
      <p:ext uri="{BB962C8B-B14F-4D97-AF65-F5344CB8AC3E}">
        <p14:creationId xmlns:p14="http://schemas.microsoft.com/office/powerpoint/2010/main" val="343228343"/>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AB4768A-0B31-1341-95B8-ACCC602AC1ED}" type="slidenum">
              <a:rPr lang="en-US" altLang="en-US"/>
              <a:pPr>
                <a:defRPr/>
              </a:pPr>
              <a:t>‹#›</a:t>
            </a:fld>
            <a:endParaRPr lang="en-US" altLang="en-US"/>
          </a:p>
        </p:txBody>
      </p:sp>
    </p:spTree>
    <p:extLst>
      <p:ext uri="{BB962C8B-B14F-4D97-AF65-F5344CB8AC3E}">
        <p14:creationId xmlns:p14="http://schemas.microsoft.com/office/powerpoint/2010/main" val="2388469560"/>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1C9E0C-1943-654E-A858-D0B1037B7159}" type="slidenum">
              <a:rPr lang="en-US" altLang="en-US"/>
              <a:pPr>
                <a:defRPr/>
              </a:pPr>
              <a:t>‹#›</a:t>
            </a:fld>
            <a:endParaRPr lang="en-US" altLang="en-US"/>
          </a:p>
        </p:txBody>
      </p:sp>
    </p:spTree>
    <p:extLst>
      <p:ext uri="{BB962C8B-B14F-4D97-AF65-F5344CB8AC3E}">
        <p14:creationId xmlns:p14="http://schemas.microsoft.com/office/powerpoint/2010/main" val="3956588257"/>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AAF7E-5FC7-BF48-85B4-17B208F57909}" type="slidenum">
              <a:rPr lang="en-US" altLang="en-US"/>
              <a:pPr>
                <a:defRPr/>
              </a:pPr>
              <a:t>‹#›</a:t>
            </a:fld>
            <a:endParaRPr lang="en-US" altLang="en-US"/>
          </a:p>
        </p:txBody>
      </p:sp>
    </p:spTree>
    <p:extLst>
      <p:ext uri="{BB962C8B-B14F-4D97-AF65-F5344CB8AC3E}">
        <p14:creationId xmlns:p14="http://schemas.microsoft.com/office/powerpoint/2010/main" val="754307458"/>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539E80-CD55-B742-8023-B2B43C669C6C}" type="slidenum">
              <a:rPr lang="en-US" altLang="en-US"/>
              <a:pPr>
                <a:defRPr/>
              </a:pPr>
              <a:t>‹#›</a:t>
            </a:fld>
            <a:endParaRPr lang="en-US" altLang="en-US"/>
          </a:p>
        </p:txBody>
      </p:sp>
    </p:spTree>
    <p:extLst>
      <p:ext uri="{BB962C8B-B14F-4D97-AF65-F5344CB8AC3E}">
        <p14:creationId xmlns:p14="http://schemas.microsoft.com/office/powerpoint/2010/main" val="2618024252"/>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DE05FA7-E32E-224D-877F-442C3328AE5B}" type="slidenum">
              <a:rPr lang="en-US" altLang="en-US"/>
              <a:pPr>
                <a:defRPr/>
              </a:pPr>
              <a:t>‹#›</a:t>
            </a:fld>
            <a:endParaRPr lang="en-US" altLang="en-US"/>
          </a:p>
        </p:txBody>
      </p:sp>
    </p:spTree>
    <p:extLst>
      <p:ext uri="{BB962C8B-B14F-4D97-AF65-F5344CB8AC3E}">
        <p14:creationId xmlns:p14="http://schemas.microsoft.com/office/powerpoint/2010/main" val="2498337972"/>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026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319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528121"/>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763492"/>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894221"/>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6564091"/>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537290"/>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069574"/>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090071"/>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773029"/>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537786"/>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068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5097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97828"/>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7411"/>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481783"/>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115759"/>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26430"/>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323045"/>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705005"/>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717988"/>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416483"/>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4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62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7537"/>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162539"/>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08808"/>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980890"/>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988946"/>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647741"/>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01208"/>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527571"/>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288646"/>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22269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0163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337019"/>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919133"/>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4680724"/>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9304157"/>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4243055"/>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108516"/>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1469287"/>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7447674"/>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2093199"/>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805D39-8A99-3244-8F9A-372BEEBCC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2952734"/>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529F8-9DA9-694E-B83F-60BEDEBD4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0815042"/>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141F8A-872E-3646-89B6-55BA95B3FC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935299"/>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0E43D1-58FC-C14A-A9F0-BDD7AF0437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677301"/>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F46380-4E56-A244-BA59-54B74623B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8392996"/>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C1D5ED1-33F2-2645-AF95-92848C0557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6877022"/>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C164A4-5DB4-2D45-ADFF-1E3FBB6A1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434297"/>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2178E3-A4E9-8C44-9376-46FFDE548E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3007563"/>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99267F-2B60-1142-AD94-1D907EA9F2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587792"/>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1BE77B-E84C-FA4C-AF81-38E30AF71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63478"/>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27964-A99D-DB4D-8E5A-4012C28607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640648"/>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6B4C4BB4-B804-0A46-91EB-1C5EA2C8E2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875859"/>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0169019-BB41-6245-A1FF-2891AF1467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6382570"/>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409D90B-F346-3C42-AD18-18315DB002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6499044"/>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B757EB-4A8B-1044-BBB4-CE4A4AF139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5319953"/>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5A9F90F7-73ED-7745-B383-3C29FF1DE0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196806"/>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CCB94D-0191-4749-BCBF-0FEB50E6ED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9098777"/>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E5D36DF0-1835-D14D-9D16-04855C8F5B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210223"/>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4D1BA1E-770A-6D4D-A1FD-36213ED27A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8150526"/>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D341FD7C-1AE1-0545-9494-DFC5ABA6D8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2430744"/>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DD92E9B-C169-A540-8BBA-E3CEA95B47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7136022"/>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E53C06E-1BA5-454B-AA9A-B7A05D87FB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466803"/>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716A9FA-F86C-8242-A499-74AAE0588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084447"/>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668BF9C-93BB-B548-912F-BE2A1331A62B}" type="slidenum">
              <a:rPr lang="en-US" altLang="en-US"/>
              <a:pPr>
                <a:defRPr/>
              </a:pPr>
              <a:t>‹#›</a:t>
            </a:fld>
            <a:endParaRPr lang="en-US" altLang="en-US"/>
          </a:p>
        </p:txBody>
      </p:sp>
    </p:spTree>
    <p:extLst>
      <p:ext uri="{BB962C8B-B14F-4D97-AF65-F5344CB8AC3E}">
        <p14:creationId xmlns:p14="http://schemas.microsoft.com/office/powerpoint/2010/main" val="2113009339"/>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60F4C6C-A4AD-634C-B2AA-5823E85646AB}" type="slidenum">
              <a:rPr lang="en-US" altLang="en-US"/>
              <a:pPr>
                <a:defRPr/>
              </a:pPr>
              <a:t>‹#›</a:t>
            </a:fld>
            <a:endParaRPr lang="en-US" altLang="en-US"/>
          </a:p>
        </p:txBody>
      </p:sp>
    </p:spTree>
    <p:extLst>
      <p:ext uri="{BB962C8B-B14F-4D97-AF65-F5344CB8AC3E}">
        <p14:creationId xmlns:p14="http://schemas.microsoft.com/office/powerpoint/2010/main" val="842257355"/>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E9D27D4-CF21-B743-868C-38D13B2F42B4}" type="slidenum">
              <a:rPr lang="en-US" altLang="en-US"/>
              <a:pPr>
                <a:defRPr/>
              </a:pPr>
              <a:t>‹#›</a:t>
            </a:fld>
            <a:endParaRPr lang="en-US" altLang="en-US"/>
          </a:p>
        </p:txBody>
      </p:sp>
    </p:spTree>
    <p:extLst>
      <p:ext uri="{BB962C8B-B14F-4D97-AF65-F5344CB8AC3E}">
        <p14:creationId xmlns:p14="http://schemas.microsoft.com/office/powerpoint/2010/main" val="3814249059"/>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F35F6C-2FE9-E643-BA9E-744EBFA979FE}" type="slidenum">
              <a:rPr lang="en-US" altLang="en-US"/>
              <a:pPr>
                <a:defRPr/>
              </a:pPr>
              <a:t>‹#›</a:t>
            </a:fld>
            <a:endParaRPr lang="en-US" altLang="en-US"/>
          </a:p>
        </p:txBody>
      </p:sp>
    </p:spTree>
    <p:extLst>
      <p:ext uri="{BB962C8B-B14F-4D97-AF65-F5344CB8AC3E}">
        <p14:creationId xmlns:p14="http://schemas.microsoft.com/office/powerpoint/2010/main" val="2433839088"/>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820D8-511C-334B-9255-32401B223793}" type="slidenum">
              <a:rPr lang="en-US" altLang="en-US"/>
              <a:pPr>
                <a:defRPr/>
              </a:pPr>
              <a:t>‹#›</a:t>
            </a:fld>
            <a:endParaRPr lang="en-US" altLang="en-US"/>
          </a:p>
        </p:txBody>
      </p:sp>
    </p:spTree>
    <p:extLst>
      <p:ext uri="{BB962C8B-B14F-4D97-AF65-F5344CB8AC3E}">
        <p14:creationId xmlns:p14="http://schemas.microsoft.com/office/powerpoint/2010/main" val="1812622870"/>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42E3693-D302-D64D-8335-04DBBDCAC3E8}" type="slidenum">
              <a:rPr lang="en-US" altLang="en-US"/>
              <a:pPr>
                <a:defRPr/>
              </a:pPr>
              <a:t>‹#›</a:t>
            </a:fld>
            <a:endParaRPr lang="en-US" altLang="en-US"/>
          </a:p>
        </p:txBody>
      </p:sp>
    </p:spTree>
    <p:extLst>
      <p:ext uri="{BB962C8B-B14F-4D97-AF65-F5344CB8AC3E}">
        <p14:creationId xmlns:p14="http://schemas.microsoft.com/office/powerpoint/2010/main" val="2087616177"/>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C3B91E-9495-5D4C-A473-89DD744F318C}" type="slidenum">
              <a:rPr lang="en-US" altLang="en-US"/>
              <a:pPr>
                <a:defRPr/>
              </a:pPr>
              <a:t>‹#›</a:t>
            </a:fld>
            <a:endParaRPr lang="en-US" altLang="en-US"/>
          </a:p>
        </p:txBody>
      </p:sp>
    </p:spTree>
    <p:extLst>
      <p:ext uri="{BB962C8B-B14F-4D97-AF65-F5344CB8AC3E}">
        <p14:creationId xmlns:p14="http://schemas.microsoft.com/office/powerpoint/2010/main" val="2646255053"/>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17DB17-6DD3-1D47-9DC7-29C718BD885A}" type="slidenum">
              <a:rPr lang="en-US" altLang="en-US"/>
              <a:pPr>
                <a:defRPr/>
              </a:pPr>
              <a:t>‹#›</a:t>
            </a:fld>
            <a:endParaRPr lang="en-US" altLang="en-US"/>
          </a:p>
        </p:txBody>
      </p:sp>
    </p:spTree>
    <p:extLst>
      <p:ext uri="{BB962C8B-B14F-4D97-AF65-F5344CB8AC3E}">
        <p14:creationId xmlns:p14="http://schemas.microsoft.com/office/powerpoint/2010/main" val="835305242"/>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B564A7-2749-BD47-ACBB-5E9A7893C5B7}" type="slidenum">
              <a:rPr lang="en-US" altLang="en-US"/>
              <a:pPr>
                <a:defRPr/>
              </a:pPr>
              <a:t>‹#›</a:t>
            </a:fld>
            <a:endParaRPr lang="en-US" altLang="en-US"/>
          </a:p>
        </p:txBody>
      </p:sp>
    </p:spTree>
    <p:extLst>
      <p:ext uri="{BB962C8B-B14F-4D97-AF65-F5344CB8AC3E}">
        <p14:creationId xmlns:p14="http://schemas.microsoft.com/office/powerpoint/2010/main" val="2204167407"/>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FA10DE-9244-444C-BB66-013E28A2DDD9}" type="slidenum">
              <a:rPr lang="en-US" altLang="en-US"/>
              <a:pPr>
                <a:defRPr/>
              </a:pPr>
              <a:t>‹#›</a:t>
            </a:fld>
            <a:endParaRPr lang="en-US" altLang="en-US"/>
          </a:p>
        </p:txBody>
      </p:sp>
    </p:spTree>
    <p:extLst>
      <p:ext uri="{BB962C8B-B14F-4D97-AF65-F5344CB8AC3E}">
        <p14:creationId xmlns:p14="http://schemas.microsoft.com/office/powerpoint/2010/main" val="3602476091"/>
      </p:ext>
    </p:extLst>
  </p:cSld>
  <p:clrMapOvr>
    <a:masterClrMapping/>
  </p:clrMapOvr>
  <p:transition xmlns:p14="http://schemas.microsoft.com/office/powerpoint/2010/main"/>
</p:sldLayout>
</file>

<file path=ppt/slideLayouts/slideLayout5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E2563C0-B5B3-BE4C-AFD7-D5025596D7E3}" type="slidenum">
              <a:rPr lang="en-US" altLang="en-US"/>
              <a:pPr>
                <a:defRPr/>
              </a:pPr>
              <a:t>‹#›</a:t>
            </a:fld>
            <a:endParaRPr lang="en-US" altLang="en-US"/>
          </a:p>
        </p:txBody>
      </p:sp>
    </p:spTree>
    <p:extLst>
      <p:ext uri="{BB962C8B-B14F-4D97-AF65-F5344CB8AC3E}">
        <p14:creationId xmlns:p14="http://schemas.microsoft.com/office/powerpoint/2010/main" val="3706093677"/>
      </p:ext>
    </p:extLst>
  </p:cSld>
  <p:clrMapOvr>
    <a:masterClrMapping/>
  </p:clrMapOvr>
  <p:transition xmlns:p14="http://schemas.microsoft.com/office/powerpoint/2010/main"/>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CAF0C4-D837-6C46-94E3-5BC8E6610C9A}" type="slidenum">
              <a:rPr lang="en-US"/>
              <a:pPr>
                <a:defRPr/>
              </a:pPr>
              <a:t>‹#›</a:t>
            </a:fld>
            <a:endParaRPr lang="en-US"/>
          </a:p>
        </p:txBody>
      </p:sp>
    </p:spTree>
    <p:extLst>
      <p:ext uri="{BB962C8B-B14F-4D97-AF65-F5344CB8AC3E}">
        <p14:creationId xmlns:p14="http://schemas.microsoft.com/office/powerpoint/2010/main" val="1822636505"/>
      </p:ext>
    </p:extLst>
  </p:cSld>
  <p:clrMapOvr>
    <a:masterClrMapping/>
  </p:clrMapOvr>
  <p:transition xmlns:p14="http://schemas.microsoft.com/office/powerpoint/2010/main"/>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40BA29-F9EE-E949-A023-5C86A1DB6E97}" type="slidenum">
              <a:rPr lang="en-US"/>
              <a:pPr>
                <a:defRPr/>
              </a:pPr>
              <a:t>‹#›</a:t>
            </a:fld>
            <a:endParaRPr lang="en-US"/>
          </a:p>
        </p:txBody>
      </p:sp>
    </p:spTree>
    <p:extLst>
      <p:ext uri="{BB962C8B-B14F-4D97-AF65-F5344CB8AC3E}">
        <p14:creationId xmlns:p14="http://schemas.microsoft.com/office/powerpoint/2010/main" val="475746241"/>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C4AF8-F565-FA4E-8274-2B4BC4F93B5A}" type="slidenum">
              <a:rPr lang="en-US"/>
              <a:pPr>
                <a:defRPr/>
              </a:pPr>
              <a:t>‹#›</a:t>
            </a:fld>
            <a:endParaRPr lang="en-US"/>
          </a:p>
        </p:txBody>
      </p:sp>
    </p:spTree>
    <p:extLst>
      <p:ext uri="{BB962C8B-B14F-4D97-AF65-F5344CB8AC3E}">
        <p14:creationId xmlns:p14="http://schemas.microsoft.com/office/powerpoint/2010/main" val="2581815902"/>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BD23F-ECFE-0D4D-B2E6-436DBE557B89}" type="slidenum">
              <a:rPr lang="en-US"/>
              <a:pPr>
                <a:defRPr/>
              </a:pPr>
              <a:t>‹#›</a:t>
            </a:fld>
            <a:endParaRPr lang="en-US"/>
          </a:p>
        </p:txBody>
      </p:sp>
    </p:spTree>
    <p:extLst>
      <p:ext uri="{BB962C8B-B14F-4D97-AF65-F5344CB8AC3E}">
        <p14:creationId xmlns:p14="http://schemas.microsoft.com/office/powerpoint/2010/main" val="1716858017"/>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1B8958-2976-E04C-95F2-F7BA9969FBF0}" type="slidenum">
              <a:rPr lang="en-US"/>
              <a:pPr>
                <a:defRPr/>
              </a:pPr>
              <a:t>‹#›</a:t>
            </a:fld>
            <a:endParaRPr lang="en-US"/>
          </a:p>
        </p:txBody>
      </p:sp>
    </p:spTree>
    <p:extLst>
      <p:ext uri="{BB962C8B-B14F-4D97-AF65-F5344CB8AC3E}">
        <p14:creationId xmlns:p14="http://schemas.microsoft.com/office/powerpoint/2010/main" val="2304279795"/>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7DA203-5F4A-D242-BFFC-E67BEF3CFE7E}" type="slidenum">
              <a:rPr lang="en-US"/>
              <a:pPr>
                <a:defRPr/>
              </a:pPr>
              <a:t>‹#›</a:t>
            </a:fld>
            <a:endParaRPr lang="en-US"/>
          </a:p>
        </p:txBody>
      </p:sp>
    </p:spTree>
    <p:extLst>
      <p:ext uri="{BB962C8B-B14F-4D97-AF65-F5344CB8AC3E}">
        <p14:creationId xmlns:p14="http://schemas.microsoft.com/office/powerpoint/2010/main" val="2528364278"/>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497C03-D1F7-7649-B25E-C69A9A058DFB}" type="slidenum">
              <a:rPr lang="en-US"/>
              <a:pPr>
                <a:defRPr/>
              </a:pPr>
              <a:t>‹#›</a:t>
            </a:fld>
            <a:endParaRPr lang="en-US"/>
          </a:p>
        </p:txBody>
      </p:sp>
    </p:spTree>
    <p:extLst>
      <p:ext uri="{BB962C8B-B14F-4D97-AF65-F5344CB8AC3E}">
        <p14:creationId xmlns:p14="http://schemas.microsoft.com/office/powerpoint/2010/main" val="1398082797"/>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C9D415-29BD-5044-BE0B-B5623DC50F46}" type="slidenum">
              <a:rPr lang="en-US"/>
              <a:pPr>
                <a:defRPr/>
              </a:pPr>
              <a:t>‹#›</a:t>
            </a:fld>
            <a:endParaRPr lang="en-US"/>
          </a:p>
        </p:txBody>
      </p:sp>
    </p:spTree>
    <p:extLst>
      <p:ext uri="{BB962C8B-B14F-4D97-AF65-F5344CB8AC3E}">
        <p14:creationId xmlns:p14="http://schemas.microsoft.com/office/powerpoint/2010/main" val="1392563092"/>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4EE9C-08F4-D945-A98A-16C395F1E5D2}" type="slidenum">
              <a:rPr lang="en-US"/>
              <a:pPr>
                <a:defRPr/>
              </a:pPr>
              <a:t>‹#›</a:t>
            </a:fld>
            <a:endParaRPr lang="en-US"/>
          </a:p>
        </p:txBody>
      </p:sp>
    </p:spTree>
    <p:extLst>
      <p:ext uri="{BB962C8B-B14F-4D97-AF65-F5344CB8AC3E}">
        <p14:creationId xmlns:p14="http://schemas.microsoft.com/office/powerpoint/2010/main" val="3070066578"/>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85E11-9A4B-6843-BC27-2F8F67338CE2}" type="slidenum">
              <a:rPr lang="en-US"/>
              <a:pPr>
                <a:defRPr/>
              </a:pPr>
              <a:t>‹#›</a:t>
            </a:fld>
            <a:endParaRPr lang="en-US"/>
          </a:p>
        </p:txBody>
      </p:sp>
    </p:spTree>
    <p:extLst>
      <p:ext uri="{BB962C8B-B14F-4D97-AF65-F5344CB8AC3E}">
        <p14:creationId xmlns:p14="http://schemas.microsoft.com/office/powerpoint/2010/main" val="2988364294"/>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44EFA6-DAD4-8B47-9894-0243E5AC196B}" type="slidenum">
              <a:rPr lang="en-US"/>
              <a:pPr>
                <a:defRPr/>
              </a:pPr>
              <a:t>‹#›</a:t>
            </a:fld>
            <a:endParaRPr lang="en-US"/>
          </a:p>
        </p:txBody>
      </p:sp>
    </p:spTree>
    <p:extLst>
      <p:ext uri="{BB962C8B-B14F-4D97-AF65-F5344CB8AC3E}">
        <p14:creationId xmlns:p14="http://schemas.microsoft.com/office/powerpoint/2010/main" val="982126204"/>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27DA41EA-6AD8-A84E-A074-C1AD0F61773B}" type="slidenum">
              <a:rPr lang="en-US"/>
              <a:pPr>
                <a:defRPr/>
              </a:pPr>
              <a:t>‹#›</a:t>
            </a:fld>
            <a:endParaRPr lang="en-US"/>
          </a:p>
        </p:txBody>
      </p:sp>
    </p:spTree>
    <p:extLst>
      <p:ext uri="{BB962C8B-B14F-4D97-AF65-F5344CB8AC3E}">
        <p14:creationId xmlns:p14="http://schemas.microsoft.com/office/powerpoint/2010/main" val="1264077334"/>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5EF769A-21AF-414A-93C1-6CCCC861D6AA}" type="slidenum">
              <a:rPr lang="en-US"/>
              <a:pPr>
                <a:defRPr/>
              </a:pPr>
              <a:t>‹#›</a:t>
            </a:fld>
            <a:endParaRPr lang="en-US"/>
          </a:p>
        </p:txBody>
      </p:sp>
    </p:spTree>
    <p:extLst>
      <p:ext uri="{BB962C8B-B14F-4D97-AF65-F5344CB8AC3E}">
        <p14:creationId xmlns:p14="http://schemas.microsoft.com/office/powerpoint/2010/main" val="2427296815"/>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6BBDD30-43F7-E347-81C9-5ABCA823DB5D}" type="slidenum">
              <a:rPr lang="en-US"/>
              <a:pPr>
                <a:defRPr/>
              </a:pPr>
              <a:t>‹#›</a:t>
            </a:fld>
            <a:endParaRPr lang="en-US"/>
          </a:p>
        </p:txBody>
      </p:sp>
    </p:spTree>
    <p:extLst>
      <p:ext uri="{BB962C8B-B14F-4D97-AF65-F5344CB8AC3E}">
        <p14:creationId xmlns:p14="http://schemas.microsoft.com/office/powerpoint/2010/main" val="3225436272"/>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A5BDAD92-39C3-FC48-BB61-090AABD77ABA}" type="slidenum">
              <a:rPr lang="en-US"/>
              <a:pPr>
                <a:defRPr/>
              </a:pPr>
              <a:t>‹#›</a:t>
            </a:fld>
            <a:endParaRPr lang="en-US"/>
          </a:p>
        </p:txBody>
      </p:sp>
    </p:spTree>
    <p:extLst>
      <p:ext uri="{BB962C8B-B14F-4D97-AF65-F5344CB8AC3E}">
        <p14:creationId xmlns:p14="http://schemas.microsoft.com/office/powerpoint/2010/main" val="2215902296"/>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A685A976-F99D-A54B-B526-B3E0C403CB9C}" type="slidenum">
              <a:rPr lang="en-US"/>
              <a:pPr>
                <a:defRPr/>
              </a:pPr>
              <a:t>‹#›</a:t>
            </a:fld>
            <a:endParaRPr lang="en-US"/>
          </a:p>
        </p:txBody>
      </p:sp>
    </p:spTree>
    <p:extLst>
      <p:ext uri="{BB962C8B-B14F-4D97-AF65-F5344CB8AC3E}">
        <p14:creationId xmlns:p14="http://schemas.microsoft.com/office/powerpoint/2010/main" val="3266292550"/>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D8132F35-3FFB-6045-A749-9F10694F9456}" type="slidenum">
              <a:rPr lang="en-US"/>
              <a:pPr>
                <a:defRPr/>
              </a:pPr>
              <a:t>‹#›</a:t>
            </a:fld>
            <a:endParaRPr lang="en-US"/>
          </a:p>
        </p:txBody>
      </p:sp>
    </p:spTree>
    <p:extLst>
      <p:ext uri="{BB962C8B-B14F-4D97-AF65-F5344CB8AC3E}">
        <p14:creationId xmlns:p14="http://schemas.microsoft.com/office/powerpoint/2010/main" val="1075629130"/>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CCD07EBC-6480-9A4A-85D2-A7E2CCF9BF77}" type="slidenum">
              <a:rPr lang="en-US"/>
              <a:pPr>
                <a:defRPr/>
              </a:pPr>
              <a:t>‹#›</a:t>
            </a:fld>
            <a:endParaRPr lang="en-US"/>
          </a:p>
        </p:txBody>
      </p:sp>
    </p:spTree>
    <p:extLst>
      <p:ext uri="{BB962C8B-B14F-4D97-AF65-F5344CB8AC3E}">
        <p14:creationId xmlns:p14="http://schemas.microsoft.com/office/powerpoint/2010/main" val="4053648270"/>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1D442D9-2A93-3048-AD6E-812CC59C86E7}" type="slidenum">
              <a:rPr lang="en-US"/>
              <a:pPr>
                <a:defRPr/>
              </a:pPr>
              <a:t>‹#›</a:t>
            </a:fld>
            <a:endParaRPr lang="en-US"/>
          </a:p>
        </p:txBody>
      </p:sp>
    </p:spTree>
    <p:extLst>
      <p:ext uri="{BB962C8B-B14F-4D97-AF65-F5344CB8AC3E}">
        <p14:creationId xmlns:p14="http://schemas.microsoft.com/office/powerpoint/2010/main" val="3387434085"/>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7BC29692-427A-D044-9850-338DF4B6D8DA}" type="slidenum">
              <a:rPr lang="en-US"/>
              <a:pPr>
                <a:defRPr/>
              </a:pPr>
              <a:t>‹#›</a:t>
            </a:fld>
            <a:endParaRPr lang="en-US"/>
          </a:p>
        </p:txBody>
      </p:sp>
    </p:spTree>
    <p:extLst>
      <p:ext uri="{BB962C8B-B14F-4D97-AF65-F5344CB8AC3E}">
        <p14:creationId xmlns:p14="http://schemas.microsoft.com/office/powerpoint/2010/main" val="404293997"/>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C302519-7011-7742-869E-263EBCE94EBC}" type="slidenum">
              <a:rPr lang="en-US"/>
              <a:pPr>
                <a:defRPr/>
              </a:pPr>
              <a:t>‹#›</a:t>
            </a:fld>
            <a:endParaRPr lang="en-US"/>
          </a:p>
        </p:txBody>
      </p:sp>
    </p:spTree>
    <p:extLst>
      <p:ext uri="{BB962C8B-B14F-4D97-AF65-F5344CB8AC3E}">
        <p14:creationId xmlns:p14="http://schemas.microsoft.com/office/powerpoint/2010/main" val="4066888386"/>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AF9E09C-CCCB-F34D-8B3D-3514A7054822}" type="slidenum">
              <a:rPr lang="en-US"/>
              <a:pPr>
                <a:defRPr/>
              </a:pPr>
              <a:t>‹#›</a:t>
            </a:fld>
            <a:endParaRPr lang="en-US"/>
          </a:p>
        </p:txBody>
      </p:sp>
    </p:spTree>
    <p:extLst>
      <p:ext uri="{BB962C8B-B14F-4D97-AF65-F5344CB8AC3E}">
        <p14:creationId xmlns:p14="http://schemas.microsoft.com/office/powerpoint/2010/main" val="1448884862"/>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6392D6-2602-0A4F-9B74-B323EC70C69E}" type="slidenum">
              <a:rPr lang="en-US"/>
              <a:pPr>
                <a:defRPr/>
              </a:pPr>
              <a:t>‹#›</a:t>
            </a:fld>
            <a:endParaRPr lang="en-US"/>
          </a:p>
        </p:txBody>
      </p:sp>
    </p:spTree>
    <p:extLst>
      <p:ext uri="{BB962C8B-B14F-4D97-AF65-F5344CB8AC3E}">
        <p14:creationId xmlns:p14="http://schemas.microsoft.com/office/powerpoint/2010/main" val="4075772528"/>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EE72C9BE-E5F4-4C4D-A2E6-8C0248ACC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0380503"/>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595100"/>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1BF67AA-AE81-C945-8601-06951EFA2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7209278"/>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CC518F6D-66A9-7548-8FEA-3AAEA8ABA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590316"/>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DB0DABC3-D591-1741-A3C4-2DCAC7BE9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4963445"/>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4240C5D0-DE20-F44C-9199-26925A0CD7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0130493"/>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94E95E8-6B2D-E046-9715-7EB4F7541B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894352"/>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C178BC5-7996-F840-84FA-40F1399D13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8255533"/>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298E289-7A6A-0649-AE32-846A55D9B9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8824946"/>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1855882-CF79-A248-88C2-2F45B3B28F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0487409"/>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5FE53D0-0C84-884F-9305-71FBD63281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6029969"/>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A4E8666-F172-8746-A4D3-B4623EB79F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119164"/>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61163" cy="8937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143000"/>
            <a:ext cx="4040188"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848100"/>
            <a:ext cx="4040188"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1469812"/>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1603846741"/>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1638156837"/>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2465116279"/>
      </p:ext>
    </p:extLst>
  </p:cSld>
  <p:clrMapOvr>
    <a:masterClrMapping/>
  </p:clrMapOvr>
  <p:transition xmlns:p14="http://schemas.microsoft.com/office/powerpoint/2010/main"/>
</p:sldLayout>
</file>

<file path=ppt/slideLayouts/slideLayout5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4273868329"/>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3750135912"/>
      </p:ext>
    </p:extLst>
  </p:cSld>
  <p:clrMapOvr>
    <a:masterClrMapping/>
  </p:clrMapOvr>
  <p:transition xmlns:p14="http://schemas.microsoft.com/office/powerpoint/2010/main"/>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1173956182"/>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4139570501"/>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774177116"/>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32611233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378541499"/>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1511448805"/>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4042123704"/>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605482547"/>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pPr>
                <a:defRPr/>
              </a:pPr>
              <a:t>‹#›</a:t>
            </a:fld>
            <a:endParaRPr lang="en-US"/>
          </a:p>
        </p:txBody>
      </p:sp>
    </p:spTree>
    <p:extLst>
      <p:ext uri="{BB962C8B-B14F-4D97-AF65-F5344CB8AC3E}">
        <p14:creationId xmlns:p14="http://schemas.microsoft.com/office/powerpoint/2010/main" val="2306965748"/>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BC0420-7044-5C4F-9331-1FA825BD382A}" type="slidenum">
              <a:rPr lang="en-US"/>
              <a:pPr>
                <a:defRPr/>
              </a:pPr>
              <a:t>‹#›</a:t>
            </a:fld>
            <a:endParaRPr lang="en-US"/>
          </a:p>
        </p:txBody>
      </p:sp>
    </p:spTree>
    <p:extLst>
      <p:ext uri="{BB962C8B-B14F-4D97-AF65-F5344CB8AC3E}">
        <p14:creationId xmlns:p14="http://schemas.microsoft.com/office/powerpoint/2010/main" val="4081534449"/>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574787205"/>
      </p:ext>
    </p:extLst>
  </p:cSld>
  <p:clrMapOvr>
    <a:masterClrMapping/>
  </p:clrMapOvr>
  <p:transition xmlns:p14="http://schemas.microsoft.com/office/powerpoint/2010/main"/>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342622184"/>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2025794171"/>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391728994"/>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246801864"/>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3439897358"/>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3252597560"/>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4013004684"/>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708021244"/>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331855703"/>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2899593427"/>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3441911845"/>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theme" Target="../theme/theme16.xml"/><Relationship Id="rId13" Type="http://schemas.openxmlformats.org/officeDocument/2006/relationships/image" Target="../media/image1.png"/><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1.xml"/><Relationship Id="rId12" Type="http://schemas.openxmlformats.org/officeDocument/2006/relationships/theme" Target="../theme/theme19.xml"/><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2.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2.xml"/><Relationship Id="rId2" Type="http://schemas.openxmlformats.org/officeDocument/2006/relationships/slideLayout" Target="../slideLayouts/slideLayout203.xml"/><Relationship Id="rId3" Type="http://schemas.openxmlformats.org/officeDocument/2006/relationships/slideLayout" Target="../slideLayouts/slideLayout204.xml"/><Relationship Id="rId4" Type="http://schemas.openxmlformats.org/officeDocument/2006/relationships/slideLayout" Target="../slideLayouts/slideLayout205.xml"/><Relationship Id="rId5" Type="http://schemas.openxmlformats.org/officeDocument/2006/relationships/slideLayout" Target="../slideLayouts/slideLayout206.xml"/><Relationship Id="rId6" Type="http://schemas.openxmlformats.org/officeDocument/2006/relationships/slideLayout" Target="../slideLayouts/slideLayout207.xml"/><Relationship Id="rId7" Type="http://schemas.openxmlformats.org/officeDocument/2006/relationships/slideLayout" Target="../slideLayouts/slideLayout208.xml"/><Relationship Id="rId8" Type="http://schemas.openxmlformats.org/officeDocument/2006/relationships/slideLayout" Target="../slideLayouts/slideLayout209.xml"/><Relationship Id="rId9" Type="http://schemas.openxmlformats.org/officeDocument/2006/relationships/slideLayout" Target="../slideLayouts/slideLayout210.xml"/><Relationship Id="rId10" Type="http://schemas.openxmlformats.org/officeDocument/2006/relationships/slideLayout" Target="../slideLayouts/slideLayout21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3.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3.xml"/><Relationship Id="rId2" Type="http://schemas.openxmlformats.org/officeDocument/2006/relationships/slideLayout" Target="../slideLayouts/slideLayout214.xml"/><Relationship Id="rId3" Type="http://schemas.openxmlformats.org/officeDocument/2006/relationships/slideLayout" Target="../slideLayouts/slideLayout215.xml"/><Relationship Id="rId4" Type="http://schemas.openxmlformats.org/officeDocument/2006/relationships/slideLayout" Target="../slideLayouts/slideLayout216.xml"/><Relationship Id="rId5" Type="http://schemas.openxmlformats.org/officeDocument/2006/relationships/slideLayout" Target="../slideLayouts/slideLayout217.xml"/><Relationship Id="rId6" Type="http://schemas.openxmlformats.org/officeDocument/2006/relationships/slideLayout" Target="../slideLayouts/slideLayout218.xml"/><Relationship Id="rId7" Type="http://schemas.openxmlformats.org/officeDocument/2006/relationships/slideLayout" Target="../slideLayouts/slideLayout219.xml"/><Relationship Id="rId8" Type="http://schemas.openxmlformats.org/officeDocument/2006/relationships/slideLayout" Target="../slideLayouts/slideLayout220.xml"/><Relationship Id="rId9" Type="http://schemas.openxmlformats.org/officeDocument/2006/relationships/slideLayout" Target="../slideLayouts/slideLayout221.xml"/><Relationship Id="rId10" Type="http://schemas.openxmlformats.org/officeDocument/2006/relationships/slideLayout" Target="../slideLayouts/slideLayout222.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4.xml"/><Relationship Id="rId12" Type="http://schemas.openxmlformats.org/officeDocument/2006/relationships/theme" Target="../theme/theme22.xml"/><Relationship Id="rId13" Type="http://schemas.openxmlformats.org/officeDocument/2006/relationships/image" Target="../media/image1.png"/><Relationship Id="rId1" Type="http://schemas.openxmlformats.org/officeDocument/2006/relationships/slideLayout" Target="../slideLayouts/slideLayout224.xml"/><Relationship Id="rId2" Type="http://schemas.openxmlformats.org/officeDocument/2006/relationships/slideLayout" Target="../slideLayouts/slideLayout225.xml"/><Relationship Id="rId3" Type="http://schemas.openxmlformats.org/officeDocument/2006/relationships/slideLayout" Target="../slideLayouts/slideLayout226.xml"/><Relationship Id="rId4" Type="http://schemas.openxmlformats.org/officeDocument/2006/relationships/slideLayout" Target="../slideLayouts/slideLayout227.xml"/><Relationship Id="rId5" Type="http://schemas.openxmlformats.org/officeDocument/2006/relationships/slideLayout" Target="../slideLayouts/slideLayout228.xml"/><Relationship Id="rId6" Type="http://schemas.openxmlformats.org/officeDocument/2006/relationships/slideLayout" Target="../slideLayouts/slideLayout229.xml"/><Relationship Id="rId7" Type="http://schemas.openxmlformats.org/officeDocument/2006/relationships/slideLayout" Target="../slideLayouts/slideLayout230.xml"/><Relationship Id="rId8" Type="http://schemas.openxmlformats.org/officeDocument/2006/relationships/slideLayout" Target="../slideLayouts/slideLayout231.xml"/><Relationship Id="rId9" Type="http://schemas.openxmlformats.org/officeDocument/2006/relationships/slideLayout" Target="../slideLayouts/slideLayout232.xml"/><Relationship Id="rId10" Type="http://schemas.openxmlformats.org/officeDocument/2006/relationships/slideLayout" Target="../slideLayouts/slideLayout233.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5.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5.xml"/><Relationship Id="rId2" Type="http://schemas.openxmlformats.org/officeDocument/2006/relationships/slideLayout" Target="../slideLayouts/slideLayout236.xml"/><Relationship Id="rId3" Type="http://schemas.openxmlformats.org/officeDocument/2006/relationships/slideLayout" Target="../slideLayouts/slideLayout237.xml"/><Relationship Id="rId4" Type="http://schemas.openxmlformats.org/officeDocument/2006/relationships/slideLayout" Target="../slideLayouts/slideLayout238.xml"/><Relationship Id="rId5" Type="http://schemas.openxmlformats.org/officeDocument/2006/relationships/slideLayout" Target="../slideLayouts/slideLayout239.xml"/><Relationship Id="rId6" Type="http://schemas.openxmlformats.org/officeDocument/2006/relationships/slideLayout" Target="../slideLayouts/slideLayout240.xml"/><Relationship Id="rId7" Type="http://schemas.openxmlformats.org/officeDocument/2006/relationships/slideLayout" Target="../slideLayouts/slideLayout241.xml"/><Relationship Id="rId8" Type="http://schemas.openxmlformats.org/officeDocument/2006/relationships/slideLayout" Target="../slideLayouts/slideLayout242.xml"/><Relationship Id="rId9" Type="http://schemas.openxmlformats.org/officeDocument/2006/relationships/slideLayout" Target="../slideLayouts/slideLayout243.xml"/><Relationship Id="rId10" Type="http://schemas.openxmlformats.org/officeDocument/2006/relationships/slideLayout" Target="../slideLayouts/slideLayout244.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6.xml"/><Relationship Id="rId12" Type="http://schemas.openxmlformats.org/officeDocument/2006/relationships/theme" Target="../theme/theme24.xml"/><Relationship Id="rId1" Type="http://schemas.openxmlformats.org/officeDocument/2006/relationships/slideLayout" Target="../slideLayouts/slideLayout246.xml"/><Relationship Id="rId2" Type="http://schemas.openxmlformats.org/officeDocument/2006/relationships/slideLayout" Target="../slideLayouts/slideLayout247.xml"/><Relationship Id="rId3" Type="http://schemas.openxmlformats.org/officeDocument/2006/relationships/slideLayout" Target="../slideLayouts/slideLayout248.xml"/><Relationship Id="rId4" Type="http://schemas.openxmlformats.org/officeDocument/2006/relationships/slideLayout" Target="../slideLayouts/slideLayout249.xml"/><Relationship Id="rId5" Type="http://schemas.openxmlformats.org/officeDocument/2006/relationships/slideLayout" Target="../slideLayouts/slideLayout250.xml"/><Relationship Id="rId6" Type="http://schemas.openxmlformats.org/officeDocument/2006/relationships/slideLayout" Target="../slideLayouts/slideLayout251.xml"/><Relationship Id="rId7" Type="http://schemas.openxmlformats.org/officeDocument/2006/relationships/slideLayout" Target="../slideLayouts/slideLayout252.xml"/><Relationship Id="rId8" Type="http://schemas.openxmlformats.org/officeDocument/2006/relationships/slideLayout" Target="../slideLayouts/slideLayout253.xml"/><Relationship Id="rId9" Type="http://schemas.openxmlformats.org/officeDocument/2006/relationships/slideLayout" Target="../slideLayouts/slideLayout254.xml"/><Relationship Id="rId10" Type="http://schemas.openxmlformats.org/officeDocument/2006/relationships/slideLayout" Target="../slideLayouts/slideLayout255.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7.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57.xml"/><Relationship Id="rId2" Type="http://schemas.openxmlformats.org/officeDocument/2006/relationships/slideLayout" Target="../slideLayouts/slideLayout258.xml"/><Relationship Id="rId3" Type="http://schemas.openxmlformats.org/officeDocument/2006/relationships/slideLayout" Target="../slideLayouts/slideLayout259.xml"/><Relationship Id="rId4" Type="http://schemas.openxmlformats.org/officeDocument/2006/relationships/slideLayout" Target="../slideLayouts/slideLayout260.xml"/><Relationship Id="rId5" Type="http://schemas.openxmlformats.org/officeDocument/2006/relationships/slideLayout" Target="../slideLayouts/slideLayout261.xml"/><Relationship Id="rId6" Type="http://schemas.openxmlformats.org/officeDocument/2006/relationships/slideLayout" Target="../slideLayouts/slideLayout262.xml"/><Relationship Id="rId7" Type="http://schemas.openxmlformats.org/officeDocument/2006/relationships/slideLayout" Target="../slideLayouts/slideLayout263.xml"/><Relationship Id="rId8" Type="http://schemas.openxmlformats.org/officeDocument/2006/relationships/slideLayout" Target="../slideLayouts/slideLayout264.xml"/><Relationship Id="rId9" Type="http://schemas.openxmlformats.org/officeDocument/2006/relationships/slideLayout" Target="../slideLayouts/slideLayout265.xml"/><Relationship Id="rId10" Type="http://schemas.openxmlformats.org/officeDocument/2006/relationships/slideLayout" Target="../slideLayouts/slideLayout266.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78.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68.xml"/><Relationship Id="rId2" Type="http://schemas.openxmlformats.org/officeDocument/2006/relationships/slideLayout" Target="../slideLayouts/slideLayout269.xml"/><Relationship Id="rId3" Type="http://schemas.openxmlformats.org/officeDocument/2006/relationships/slideLayout" Target="../slideLayouts/slideLayout270.xml"/><Relationship Id="rId4" Type="http://schemas.openxmlformats.org/officeDocument/2006/relationships/slideLayout" Target="../slideLayouts/slideLayout271.xml"/><Relationship Id="rId5" Type="http://schemas.openxmlformats.org/officeDocument/2006/relationships/slideLayout" Target="../slideLayouts/slideLayout272.xml"/><Relationship Id="rId6" Type="http://schemas.openxmlformats.org/officeDocument/2006/relationships/slideLayout" Target="../slideLayouts/slideLayout273.xml"/><Relationship Id="rId7" Type="http://schemas.openxmlformats.org/officeDocument/2006/relationships/slideLayout" Target="../slideLayouts/slideLayout274.xml"/><Relationship Id="rId8" Type="http://schemas.openxmlformats.org/officeDocument/2006/relationships/slideLayout" Target="../slideLayouts/slideLayout275.xml"/><Relationship Id="rId9" Type="http://schemas.openxmlformats.org/officeDocument/2006/relationships/slideLayout" Target="../slideLayouts/slideLayout276.xml"/><Relationship Id="rId10" Type="http://schemas.openxmlformats.org/officeDocument/2006/relationships/slideLayout" Target="../slideLayouts/slideLayout277.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89.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79.xml"/><Relationship Id="rId2" Type="http://schemas.openxmlformats.org/officeDocument/2006/relationships/slideLayout" Target="../slideLayouts/slideLayout280.xml"/><Relationship Id="rId3" Type="http://schemas.openxmlformats.org/officeDocument/2006/relationships/slideLayout" Target="../slideLayouts/slideLayout281.xml"/><Relationship Id="rId4" Type="http://schemas.openxmlformats.org/officeDocument/2006/relationships/slideLayout" Target="../slideLayouts/slideLayout282.xml"/><Relationship Id="rId5" Type="http://schemas.openxmlformats.org/officeDocument/2006/relationships/slideLayout" Target="../slideLayouts/slideLayout283.xml"/><Relationship Id="rId6" Type="http://schemas.openxmlformats.org/officeDocument/2006/relationships/slideLayout" Target="../slideLayouts/slideLayout284.xml"/><Relationship Id="rId7" Type="http://schemas.openxmlformats.org/officeDocument/2006/relationships/slideLayout" Target="../slideLayouts/slideLayout285.xml"/><Relationship Id="rId8" Type="http://schemas.openxmlformats.org/officeDocument/2006/relationships/slideLayout" Target="../slideLayouts/slideLayout286.xml"/><Relationship Id="rId9" Type="http://schemas.openxmlformats.org/officeDocument/2006/relationships/slideLayout" Target="../slideLayouts/slideLayout287.xml"/><Relationship Id="rId10" Type="http://schemas.openxmlformats.org/officeDocument/2006/relationships/slideLayout" Target="../slideLayouts/slideLayout288.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0.xml"/><Relationship Id="rId12" Type="http://schemas.openxmlformats.org/officeDocument/2006/relationships/theme" Target="../theme/theme28.xml"/><Relationship Id="rId13" Type="http://schemas.openxmlformats.org/officeDocument/2006/relationships/image" Target="../media/image1.png"/><Relationship Id="rId1" Type="http://schemas.openxmlformats.org/officeDocument/2006/relationships/slideLayout" Target="../slideLayouts/slideLayout290.xml"/><Relationship Id="rId2" Type="http://schemas.openxmlformats.org/officeDocument/2006/relationships/slideLayout" Target="../slideLayouts/slideLayout291.xml"/><Relationship Id="rId3" Type="http://schemas.openxmlformats.org/officeDocument/2006/relationships/slideLayout" Target="../slideLayouts/slideLayout292.xml"/><Relationship Id="rId4" Type="http://schemas.openxmlformats.org/officeDocument/2006/relationships/slideLayout" Target="../slideLayouts/slideLayout293.xml"/><Relationship Id="rId5" Type="http://schemas.openxmlformats.org/officeDocument/2006/relationships/slideLayout" Target="../slideLayouts/slideLayout294.xml"/><Relationship Id="rId6" Type="http://schemas.openxmlformats.org/officeDocument/2006/relationships/slideLayout" Target="../slideLayouts/slideLayout295.xml"/><Relationship Id="rId7" Type="http://schemas.openxmlformats.org/officeDocument/2006/relationships/slideLayout" Target="../slideLayouts/slideLayout296.xml"/><Relationship Id="rId8" Type="http://schemas.openxmlformats.org/officeDocument/2006/relationships/slideLayout" Target="../slideLayouts/slideLayout297.xml"/><Relationship Id="rId9" Type="http://schemas.openxmlformats.org/officeDocument/2006/relationships/slideLayout" Target="../slideLayouts/slideLayout298.xml"/><Relationship Id="rId10" Type="http://schemas.openxmlformats.org/officeDocument/2006/relationships/slideLayout" Target="../slideLayouts/slideLayout299.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1.xml"/><Relationship Id="rId12" Type="http://schemas.openxmlformats.org/officeDocument/2006/relationships/theme" Target="../theme/theme29.xml"/><Relationship Id="rId13" Type="http://schemas.openxmlformats.org/officeDocument/2006/relationships/image" Target="../media/image1.png"/><Relationship Id="rId1" Type="http://schemas.openxmlformats.org/officeDocument/2006/relationships/slideLayout" Target="../slideLayouts/slideLayout301.xml"/><Relationship Id="rId2" Type="http://schemas.openxmlformats.org/officeDocument/2006/relationships/slideLayout" Target="../slideLayouts/slideLayout302.xml"/><Relationship Id="rId3" Type="http://schemas.openxmlformats.org/officeDocument/2006/relationships/slideLayout" Target="../slideLayouts/slideLayout303.xml"/><Relationship Id="rId4" Type="http://schemas.openxmlformats.org/officeDocument/2006/relationships/slideLayout" Target="../slideLayouts/slideLayout304.xml"/><Relationship Id="rId5" Type="http://schemas.openxmlformats.org/officeDocument/2006/relationships/slideLayout" Target="../slideLayouts/slideLayout305.xml"/><Relationship Id="rId6" Type="http://schemas.openxmlformats.org/officeDocument/2006/relationships/slideLayout" Target="../slideLayouts/slideLayout306.xml"/><Relationship Id="rId7" Type="http://schemas.openxmlformats.org/officeDocument/2006/relationships/slideLayout" Target="../slideLayouts/slideLayout307.xml"/><Relationship Id="rId8" Type="http://schemas.openxmlformats.org/officeDocument/2006/relationships/slideLayout" Target="../slideLayouts/slideLayout308.xml"/><Relationship Id="rId9" Type="http://schemas.openxmlformats.org/officeDocument/2006/relationships/slideLayout" Target="../slideLayouts/slideLayout309.xml"/><Relationship Id="rId10" Type="http://schemas.openxmlformats.org/officeDocument/2006/relationships/slideLayout" Target="../slideLayouts/slideLayout31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2.xml"/><Relationship Id="rId12" Type="http://schemas.openxmlformats.org/officeDocument/2006/relationships/theme" Target="../theme/theme30.xml"/><Relationship Id="rId1" Type="http://schemas.openxmlformats.org/officeDocument/2006/relationships/slideLayout" Target="../slideLayouts/slideLayout312.xml"/><Relationship Id="rId2" Type="http://schemas.openxmlformats.org/officeDocument/2006/relationships/slideLayout" Target="../slideLayouts/slideLayout313.xml"/><Relationship Id="rId3" Type="http://schemas.openxmlformats.org/officeDocument/2006/relationships/slideLayout" Target="../slideLayouts/slideLayout314.xml"/><Relationship Id="rId4" Type="http://schemas.openxmlformats.org/officeDocument/2006/relationships/slideLayout" Target="../slideLayouts/slideLayout315.xml"/><Relationship Id="rId5" Type="http://schemas.openxmlformats.org/officeDocument/2006/relationships/slideLayout" Target="../slideLayouts/slideLayout316.xml"/><Relationship Id="rId6" Type="http://schemas.openxmlformats.org/officeDocument/2006/relationships/slideLayout" Target="../slideLayouts/slideLayout317.xml"/><Relationship Id="rId7" Type="http://schemas.openxmlformats.org/officeDocument/2006/relationships/slideLayout" Target="../slideLayouts/slideLayout318.xml"/><Relationship Id="rId8" Type="http://schemas.openxmlformats.org/officeDocument/2006/relationships/slideLayout" Target="../slideLayouts/slideLayout319.xml"/><Relationship Id="rId9" Type="http://schemas.openxmlformats.org/officeDocument/2006/relationships/slideLayout" Target="../slideLayouts/slideLayout320.xml"/><Relationship Id="rId10" Type="http://schemas.openxmlformats.org/officeDocument/2006/relationships/slideLayout" Target="../slideLayouts/slideLayout321.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3.xml"/><Relationship Id="rId12" Type="http://schemas.openxmlformats.org/officeDocument/2006/relationships/theme" Target="../theme/theme31.xml"/><Relationship Id="rId1" Type="http://schemas.openxmlformats.org/officeDocument/2006/relationships/slideLayout" Target="../slideLayouts/slideLayout323.xml"/><Relationship Id="rId2" Type="http://schemas.openxmlformats.org/officeDocument/2006/relationships/slideLayout" Target="../slideLayouts/slideLayout324.xml"/><Relationship Id="rId3" Type="http://schemas.openxmlformats.org/officeDocument/2006/relationships/slideLayout" Target="../slideLayouts/slideLayout325.xml"/><Relationship Id="rId4" Type="http://schemas.openxmlformats.org/officeDocument/2006/relationships/slideLayout" Target="../slideLayouts/slideLayout326.xml"/><Relationship Id="rId5" Type="http://schemas.openxmlformats.org/officeDocument/2006/relationships/slideLayout" Target="../slideLayouts/slideLayout327.xml"/><Relationship Id="rId6" Type="http://schemas.openxmlformats.org/officeDocument/2006/relationships/slideLayout" Target="../slideLayouts/slideLayout328.xml"/><Relationship Id="rId7" Type="http://schemas.openxmlformats.org/officeDocument/2006/relationships/slideLayout" Target="../slideLayouts/slideLayout329.xml"/><Relationship Id="rId8" Type="http://schemas.openxmlformats.org/officeDocument/2006/relationships/slideLayout" Target="../slideLayouts/slideLayout330.xml"/><Relationship Id="rId9" Type="http://schemas.openxmlformats.org/officeDocument/2006/relationships/slideLayout" Target="../slideLayouts/slideLayout331.xml"/><Relationship Id="rId10" Type="http://schemas.openxmlformats.org/officeDocument/2006/relationships/slideLayout" Target="../slideLayouts/slideLayout332.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4.xml"/><Relationship Id="rId12" Type="http://schemas.openxmlformats.org/officeDocument/2006/relationships/theme" Target="../theme/theme32.xml"/><Relationship Id="rId1" Type="http://schemas.openxmlformats.org/officeDocument/2006/relationships/slideLayout" Target="../slideLayouts/slideLayout334.xml"/><Relationship Id="rId2" Type="http://schemas.openxmlformats.org/officeDocument/2006/relationships/slideLayout" Target="../slideLayouts/slideLayout335.xml"/><Relationship Id="rId3" Type="http://schemas.openxmlformats.org/officeDocument/2006/relationships/slideLayout" Target="../slideLayouts/slideLayout336.xml"/><Relationship Id="rId4" Type="http://schemas.openxmlformats.org/officeDocument/2006/relationships/slideLayout" Target="../slideLayouts/slideLayout337.xml"/><Relationship Id="rId5" Type="http://schemas.openxmlformats.org/officeDocument/2006/relationships/slideLayout" Target="../slideLayouts/slideLayout338.xml"/><Relationship Id="rId6" Type="http://schemas.openxmlformats.org/officeDocument/2006/relationships/slideLayout" Target="../slideLayouts/slideLayout339.xml"/><Relationship Id="rId7" Type="http://schemas.openxmlformats.org/officeDocument/2006/relationships/slideLayout" Target="../slideLayouts/slideLayout340.xml"/><Relationship Id="rId8" Type="http://schemas.openxmlformats.org/officeDocument/2006/relationships/slideLayout" Target="../slideLayouts/slideLayout341.xml"/><Relationship Id="rId9" Type="http://schemas.openxmlformats.org/officeDocument/2006/relationships/slideLayout" Target="../slideLayouts/slideLayout342.xml"/><Relationship Id="rId10" Type="http://schemas.openxmlformats.org/officeDocument/2006/relationships/slideLayout" Target="../slideLayouts/slideLayout343.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5.xml"/><Relationship Id="rId12" Type="http://schemas.openxmlformats.org/officeDocument/2006/relationships/theme" Target="../theme/theme33.xml"/><Relationship Id="rId13" Type="http://schemas.openxmlformats.org/officeDocument/2006/relationships/image" Target="../media/image1.png"/><Relationship Id="rId1" Type="http://schemas.openxmlformats.org/officeDocument/2006/relationships/slideLayout" Target="../slideLayouts/slideLayout345.xml"/><Relationship Id="rId2" Type="http://schemas.openxmlformats.org/officeDocument/2006/relationships/slideLayout" Target="../slideLayouts/slideLayout346.xml"/><Relationship Id="rId3" Type="http://schemas.openxmlformats.org/officeDocument/2006/relationships/slideLayout" Target="../slideLayouts/slideLayout347.xml"/><Relationship Id="rId4" Type="http://schemas.openxmlformats.org/officeDocument/2006/relationships/slideLayout" Target="../slideLayouts/slideLayout348.xml"/><Relationship Id="rId5" Type="http://schemas.openxmlformats.org/officeDocument/2006/relationships/slideLayout" Target="../slideLayouts/slideLayout349.xml"/><Relationship Id="rId6" Type="http://schemas.openxmlformats.org/officeDocument/2006/relationships/slideLayout" Target="../slideLayouts/slideLayout350.xml"/><Relationship Id="rId7" Type="http://schemas.openxmlformats.org/officeDocument/2006/relationships/slideLayout" Target="../slideLayouts/slideLayout351.xml"/><Relationship Id="rId8" Type="http://schemas.openxmlformats.org/officeDocument/2006/relationships/slideLayout" Target="../slideLayouts/slideLayout352.xml"/><Relationship Id="rId9" Type="http://schemas.openxmlformats.org/officeDocument/2006/relationships/slideLayout" Target="../slideLayouts/slideLayout353.xml"/><Relationship Id="rId10" Type="http://schemas.openxmlformats.org/officeDocument/2006/relationships/slideLayout" Target="../slideLayouts/slideLayout354.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6.xml"/><Relationship Id="rId12" Type="http://schemas.openxmlformats.org/officeDocument/2006/relationships/theme" Target="../theme/theme34.xml"/><Relationship Id="rId1" Type="http://schemas.openxmlformats.org/officeDocument/2006/relationships/slideLayout" Target="../slideLayouts/slideLayout356.xml"/><Relationship Id="rId2" Type="http://schemas.openxmlformats.org/officeDocument/2006/relationships/slideLayout" Target="../slideLayouts/slideLayout357.xml"/><Relationship Id="rId3" Type="http://schemas.openxmlformats.org/officeDocument/2006/relationships/slideLayout" Target="../slideLayouts/slideLayout358.xml"/><Relationship Id="rId4" Type="http://schemas.openxmlformats.org/officeDocument/2006/relationships/slideLayout" Target="../slideLayouts/slideLayout359.xml"/><Relationship Id="rId5" Type="http://schemas.openxmlformats.org/officeDocument/2006/relationships/slideLayout" Target="../slideLayouts/slideLayout360.xml"/><Relationship Id="rId6" Type="http://schemas.openxmlformats.org/officeDocument/2006/relationships/slideLayout" Target="../slideLayouts/slideLayout361.xml"/><Relationship Id="rId7" Type="http://schemas.openxmlformats.org/officeDocument/2006/relationships/slideLayout" Target="../slideLayouts/slideLayout362.xml"/><Relationship Id="rId8" Type="http://schemas.openxmlformats.org/officeDocument/2006/relationships/slideLayout" Target="../slideLayouts/slideLayout363.xml"/><Relationship Id="rId9" Type="http://schemas.openxmlformats.org/officeDocument/2006/relationships/slideLayout" Target="../slideLayouts/slideLayout364.xml"/><Relationship Id="rId10" Type="http://schemas.openxmlformats.org/officeDocument/2006/relationships/slideLayout" Target="../slideLayouts/slideLayout365.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77.xml"/><Relationship Id="rId12" Type="http://schemas.openxmlformats.org/officeDocument/2006/relationships/theme" Target="../theme/theme35.xml"/><Relationship Id="rId1" Type="http://schemas.openxmlformats.org/officeDocument/2006/relationships/slideLayout" Target="../slideLayouts/slideLayout367.xml"/><Relationship Id="rId2" Type="http://schemas.openxmlformats.org/officeDocument/2006/relationships/slideLayout" Target="../slideLayouts/slideLayout368.xml"/><Relationship Id="rId3" Type="http://schemas.openxmlformats.org/officeDocument/2006/relationships/slideLayout" Target="../slideLayouts/slideLayout369.xml"/><Relationship Id="rId4" Type="http://schemas.openxmlformats.org/officeDocument/2006/relationships/slideLayout" Target="../slideLayouts/slideLayout370.xml"/><Relationship Id="rId5" Type="http://schemas.openxmlformats.org/officeDocument/2006/relationships/slideLayout" Target="../slideLayouts/slideLayout371.xml"/><Relationship Id="rId6" Type="http://schemas.openxmlformats.org/officeDocument/2006/relationships/slideLayout" Target="../slideLayouts/slideLayout372.xml"/><Relationship Id="rId7" Type="http://schemas.openxmlformats.org/officeDocument/2006/relationships/slideLayout" Target="../slideLayouts/slideLayout373.xml"/><Relationship Id="rId8" Type="http://schemas.openxmlformats.org/officeDocument/2006/relationships/slideLayout" Target="../slideLayouts/slideLayout374.xml"/><Relationship Id="rId9" Type="http://schemas.openxmlformats.org/officeDocument/2006/relationships/slideLayout" Target="../slideLayouts/slideLayout375.xml"/><Relationship Id="rId10" Type="http://schemas.openxmlformats.org/officeDocument/2006/relationships/slideLayout" Target="../slideLayouts/slideLayout376.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88.xml"/><Relationship Id="rId12" Type="http://schemas.openxmlformats.org/officeDocument/2006/relationships/theme" Target="../theme/theme36.xml"/><Relationship Id="rId1" Type="http://schemas.openxmlformats.org/officeDocument/2006/relationships/slideLayout" Target="../slideLayouts/slideLayout378.xml"/><Relationship Id="rId2" Type="http://schemas.openxmlformats.org/officeDocument/2006/relationships/slideLayout" Target="../slideLayouts/slideLayout379.xml"/><Relationship Id="rId3" Type="http://schemas.openxmlformats.org/officeDocument/2006/relationships/slideLayout" Target="../slideLayouts/slideLayout380.xml"/><Relationship Id="rId4" Type="http://schemas.openxmlformats.org/officeDocument/2006/relationships/slideLayout" Target="../slideLayouts/slideLayout381.xml"/><Relationship Id="rId5" Type="http://schemas.openxmlformats.org/officeDocument/2006/relationships/slideLayout" Target="../slideLayouts/slideLayout382.xml"/><Relationship Id="rId6" Type="http://schemas.openxmlformats.org/officeDocument/2006/relationships/slideLayout" Target="../slideLayouts/slideLayout383.xml"/><Relationship Id="rId7" Type="http://schemas.openxmlformats.org/officeDocument/2006/relationships/slideLayout" Target="../slideLayouts/slideLayout384.xml"/><Relationship Id="rId8" Type="http://schemas.openxmlformats.org/officeDocument/2006/relationships/slideLayout" Target="../slideLayouts/slideLayout385.xml"/><Relationship Id="rId9" Type="http://schemas.openxmlformats.org/officeDocument/2006/relationships/slideLayout" Target="../slideLayouts/slideLayout386.xml"/><Relationship Id="rId10" Type="http://schemas.openxmlformats.org/officeDocument/2006/relationships/slideLayout" Target="../slideLayouts/slideLayout387.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399.xml"/><Relationship Id="rId12" Type="http://schemas.openxmlformats.org/officeDocument/2006/relationships/theme" Target="../theme/theme37.xml"/><Relationship Id="rId13" Type="http://schemas.openxmlformats.org/officeDocument/2006/relationships/image" Target="../media/image1.png"/><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9" Type="http://schemas.openxmlformats.org/officeDocument/2006/relationships/slideLayout" Target="../slideLayouts/slideLayout397.xml"/><Relationship Id="rId10" Type="http://schemas.openxmlformats.org/officeDocument/2006/relationships/slideLayout" Target="../slideLayouts/slideLayout39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0.xml"/><Relationship Id="rId12" Type="http://schemas.openxmlformats.org/officeDocument/2006/relationships/theme" Target="../theme/theme38.xml"/><Relationship Id="rId13" Type="http://schemas.openxmlformats.org/officeDocument/2006/relationships/image" Target="../media/image1.png"/><Relationship Id="rId1" Type="http://schemas.openxmlformats.org/officeDocument/2006/relationships/slideLayout" Target="../slideLayouts/slideLayout400.xml"/><Relationship Id="rId2" Type="http://schemas.openxmlformats.org/officeDocument/2006/relationships/slideLayout" Target="../slideLayouts/slideLayout401.xml"/><Relationship Id="rId3" Type="http://schemas.openxmlformats.org/officeDocument/2006/relationships/slideLayout" Target="../slideLayouts/slideLayout402.xml"/><Relationship Id="rId4" Type="http://schemas.openxmlformats.org/officeDocument/2006/relationships/slideLayout" Target="../slideLayouts/slideLayout403.xml"/><Relationship Id="rId5" Type="http://schemas.openxmlformats.org/officeDocument/2006/relationships/slideLayout" Target="../slideLayouts/slideLayout404.xml"/><Relationship Id="rId6" Type="http://schemas.openxmlformats.org/officeDocument/2006/relationships/slideLayout" Target="../slideLayouts/slideLayout405.xml"/><Relationship Id="rId7" Type="http://schemas.openxmlformats.org/officeDocument/2006/relationships/slideLayout" Target="../slideLayouts/slideLayout406.xml"/><Relationship Id="rId8" Type="http://schemas.openxmlformats.org/officeDocument/2006/relationships/slideLayout" Target="../slideLayouts/slideLayout407.xml"/><Relationship Id="rId9" Type="http://schemas.openxmlformats.org/officeDocument/2006/relationships/slideLayout" Target="../slideLayouts/slideLayout408.xml"/><Relationship Id="rId10" Type="http://schemas.openxmlformats.org/officeDocument/2006/relationships/slideLayout" Target="../slideLayouts/slideLayout409.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1.xml"/><Relationship Id="rId12" Type="http://schemas.openxmlformats.org/officeDocument/2006/relationships/theme" Target="../theme/theme39.xml"/><Relationship Id="rId13" Type="http://schemas.openxmlformats.org/officeDocument/2006/relationships/image" Target="../media/image1.png"/><Relationship Id="rId1" Type="http://schemas.openxmlformats.org/officeDocument/2006/relationships/slideLayout" Target="../slideLayouts/slideLayout411.xml"/><Relationship Id="rId2" Type="http://schemas.openxmlformats.org/officeDocument/2006/relationships/slideLayout" Target="../slideLayouts/slideLayout412.xml"/><Relationship Id="rId3" Type="http://schemas.openxmlformats.org/officeDocument/2006/relationships/slideLayout" Target="../slideLayouts/slideLayout413.xml"/><Relationship Id="rId4" Type="http://schemas.openxmlformats.org/officeDocument/2006/relationships/slideLayout" Target="../slideLayouts/slideLayout414.xml"/><Relationship Id="rId5" Type="http://schemas.openxmlformats.org/officeDocument/2006/relationships/slideLayout" Target="../slideLayouts/slideLayout415.xml"/><Relationship Id="rId6" Type="http://schemas.openxmlformats.org/officeDocument/2006/relationships/slideLayout" Target="../slideLayouts/slideLayout416.xml"/><Relationship Id="rId7" Type="http://schemas.openxmlformats.org/officeDocument/2006/relationships/slideLayout" Target="../slideLayouts/slideLayout417.xml"/><Relationship Id="rId8" Type="http://schemas.openxmlformats.org/officeDocument/2006/relationships/slideLayout" Target="../slideLayouts/slideLayout418.xml"/><Relationship Id="rId9" Type="http://schemas.openxmlformats.org/officeDocument/2006/relationships/slideLayout" Target="../slideLayouts/slideLayout419.xml"/><Relationship Id="rId10" Type="http://schemas.openxmlformats.org/officeDocument/2006/relationships/slideLayout" Target="../slideLayouts/slideLayout42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2.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22.xml"/><Relationship Id="rId2" Type="http://schemas.openxmlformats.org/officeDocument/2006/relationships/slideLayout" Target="../slideLayouts/slideLayout423.xml"/><Relationship Id="rId3" Type="http://schemas.openxmlformats.org/officeDocument/2006/relationships/slideLayout" Target="../slideLayouts/slideLayout424.xml"/><Relationship Id="rId4" Type="http://schemas.openxmlformats.org/officeDocument/2006/relationships/slideLayout" Target="../slideLayouts/slideLayout425.xml"/><Relationship Id="rId5" Type="http://schemas.openxmlformats.org/officeDocument/2006/relationships/slideLayout" Target="../slideLayouts/slideLayout426.xml"/><Relationship Id="rId6" Type="http://schemas.openxmlformats.org/officeDocument/2006/relationships/slideLayout" Target="../slideLayouts/slideLayout427.xml"/><Relationship Id="rId7" Type="http://schemas.openxmlformats.org/officeDocument/2006/relationships/slideLayout" Target="../slideLayouts/slideLayout428.xml"/><Relationship Id="rId8" Type="http://schemas.openxmlformats.org/officeDocument/2006/relationships/slideLayout" Target="../slideLayouts/slideLayout429.xml"/><Relationship Id="rId9" Type="http://schemas.openxmlformats.org/officeDocument/2006/relationships/slideLayout" Target="../slideLayouts/slideLayout430.xml"/><Relationship Id="rId10" Type="http://schemas.openxmlformats.org/officeDocument/2006/relationships/slideLayout" Target="../slideLayouts/slideLayout431.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3.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33.xml"/><Relationship Id="rId2" Type="http://schemas.openxmlformats.org/officeDocument/2006/relationships/slideLayout" Target="../slideLayouts/slideLayout434.xml"/><Relationship Id="rId3" Type="http://schemas.openxmlformats.org/officeDocument/2006/relationships/slideLayout" Target="../slideLayouts/slideLayout435.xml"/><Relationship Id="rId4" Type="http://schemas.openxmlformats.org/officeDocument/2006/relationships/slideLayout" Target="../slideLayouts/slideLayout436.xml"/><Relationship Id="rId5" Type="http://schemas.openxmlformats.org/officeDocument/2006/relationships/slideLayout" Target="../slideLayouts/slideLayout437.xml"/><Relationship Id="rId6" Type="http://schemas.openxmlformats.org/officeDocument/2006/relationships/slideLayout" Target="../slideLayouts/slideLayout438.xml"/><Relationship Id="rId7" Type="http://schemas.openxmlformats.org/officeDocument/2006/relationships/slideLayout" Target="../slideLayouts/slideLayout439.xml"/><Relationship Id="rId8" Type="http://schemas.openxmlformats.org/officeDocument/2006/relationships/slideLayout" Target="../slideLayouts/slideLayout440.xml"/><Relationship Id="rId9" Type="http://schemas.openxmlformats.org/officeDocument/2006/relationships/slideLayout" Target="../slideLayouts/slideLayout441.xml"/><Relationship Id="rId10" Type="http://schemas.openxmlformats.org/officeDocument/2006/relationships/slideLayout" Target="../slideLayouts/slideLayout442.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4.xml"/><Relationship Id="rId12" Type="http://schemas.openxmlformats.org/officeDocument/2006/relationships/theme" Target="../theme/theme42.xml"/><Relationship Id="rId13" Type="http://schemas.openxmlformats.org/officeDocument/2006/relationships/image" Target="../media/image1.png"/><Relationship Id="rId1" Type="http://schemas.openxmlformats.org/officeDocument/2006/relationships/slideLayout" Target="../slideLayouts/slideLayout444.xml"/><Relationship Id="rId2" Type="http://schemas.openxmlformats.org/officeDocument/2006/relationships/slideLayout" Target="../slideLayouts/slideLayout445.xml"/><Relationship Id="rId3" Type="http://schemas.openxmlformats.org/officeDocument/2006/relationships/slideLayout" Target="../slideLayouts/slideLayout446.xml"/><Relationship Id="rId4" Type="http://schemas.openxmlformats.org/officeDocument/2006/relationships/slideLayout" Target="../slideLayouts/slideLayout447.xml"/><Relationship Id="rId5" Type="http://schemas.openxmlformats.org/officeDocument/2006/relationships/slideLayout" Target="../slideLayouts/slideLayout448.xml"/><Relationship Id="rId6" Type="http://schemas.openxmlformats.org/officeDocument/2006/relationships/slideLayout" Target="../slideLayouts/slideLayout449.xml"/><Relationship Id="rId7" Type="http://schemas.openxmlformats.org/officeDocument/2006/relationships/slideLayout" Target="../slideLayouts/slideLayout450.xml"/><Relationship Id="rId8" Type="http://schemas.openxmlformats.org/officeDocument/2006/relationships/slideLayout" Target="../slideLayouts/slideLayout451.xml"/><Relationship Id="rId9" Type="http://schemas.openxmlformats.org/officeDocument/2006/relationships/slideLayout" Target="../slideLayouts/slideLayout452.xml"/><Relationship Id="rId10" Type="http://schemas.openxmlformats.org/officeDocument/2006/relationships/slideLayout" Target="../slideLayouts/slideLayout453.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65.xml"/><Relationship Id="rId12" Type="http://schemas.openxmlformats.org/officeDocument/2006/relationships/theme" Target="../theme/theme43.xml"/><Relationship Id="rId13" Type="http://schemas.openxmlformats.org/officeDocument/2006/relationships/image" Target="../media/image1.png"/><Relationship Id="rId1" Type="http://schemas.openxmlformats.org/officeDocument/2006/relationships/slideLayout" Target="../slideLayouts/slideLayout455.xml"/><Relationship Id="rId2" Type="http://schemas.openxmlformats.org/officeDocument/2006/relationships/slideLayout" Target="../slideLayouts/slideLayout456.xml"/><Relationship Id="rId3" Type="http://schemas.openxmlformats.org/officeDocument/2006/relationships/slideLayout" Target="../slideLayouts/slideLayout457.xml"/><Relationship Id="rId4" Type="http://schemas.openxmlformats.org/officeDocument/2006/relationships/slideLayout" Target="../slideLayouts/slideLayout458.xml"/><Relationship Id="rId5" Type="http://schemas.openxmlformats.org/officeDocument/2006/relationships/slideLayout" Target="../slideLayouts/slideLayout459.xml"/><Relationship Id="rId6" Type="http://schemas.openxmlformats.org/officeDocument/2006/relationships/slideLayout" Target="../slideLayouts/slideLayout460.xml"/><Relationship Id="rId7" Type="http://schemas.openxmlformats.org/officeDocument/2006/relationships/slideLayout" Target="../slideLayouts/slideLayout461.xml"/><Relationship Id="rId8" Type="http://schemas.openxmlformats.org/officeDocument/2006/relationships/slideLayout" Target="../slideLayouts/slideLayout462.xml"/><Relationship Id="rId9" Type="http://schemas.openxmlformats.org/officeDocument/2006/relationships/slideLayout" Target="../slideLayouts/slideLayout463.xml"/><Relationship Id="rId10" Type="http://schemas.openxmlformats.org/officeDocument/2006/relationships/slideLayout" Target="../slideLayouts/slideLayout464.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76.xml"/><Relationship Id="rId12" Type="http://schemas.openxmlformats.org/officeDocument/2006/relationships/theme" Target="../theme/theme44.xml"/><Relationship Id="rId1" Type="http://schemas.openxmlformats.org/officeDocument/2006/relationships/slideLayout" Target="../slideLayouts/slideLayout466.xml"/><Relationship Id="rId2" Type="http://schemas.openxmlformats.org/officeDocument/2006/relationships/slideLayout" Target="../slideLayouts/slideLayout467.xml"/><Relationship Id="rId3" Type="http://schemas.openxmlformats.org/officeDocument/2006/relationships/slideLayout" Target="../slideLayouts/slideLayout468.xml"/><Relationship Id="rId4" Type="http://schemas.openxmlformats.org/officeDocument/2006/relationships/slideLayout" Target="../slideLayouts/slideLayout469.xml"/><Relationship Id="rId5" Type="http://schemas.openxmlformats.org/officeDocument/2006/relationships/slideLayout" Target="../slideLayouts/slideLayout470.xml"/><Relationship Id="rId6" Type="http://schemas.openxmlformats.org/officeDocument/2006/relationships/slideLayout" Target="../slideLayouts/slideLayout471.xml"/><Relationship Id="rId7" Type="http://schemas.openxmlformats.org/officeDocument/2006/relationships/slideLayout" Target="../slideLayouts/slideLayout472.xml"/><Relationship Id="rId8" Type="http://schemas.openxmlformats.org/officeDocument/2006/relationships/slideLayout" Target="../slideLayouts/slideLayout473.xml"/><Relationship Id="rId9" Type="http://schemas.openxmlformats.org/officeDocument/2006/relationships/slideLayout" Target="../slideLayouts/slideLayout474.xml"/><Relationship Id="rId10" Type="http://schemas.openxmlformats.org/officeDocument/2006/relationships/slideLayout" Target="../slideLayouts/slideLayout475.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87.xml"/><Relationship Id="rId12" Type="http://schemas.openxmlformats.org/officeDocument/2006/relationships/theme" Target="../theme/theme45.xml"/><Relationship Id="rId13" Type="http://schemas.openxmlformats.org/officeDocument/2006/relationships/image" Target="../media/image1.png"/><Relationship Id="rId1" Type="http://schemas.openxmlformats.org/officeDocument/2006/relationships/slideLayout" Target="../slideLayouts/slideLayout477.xml"/><Relationship Id="rId2" Type="http://schemas.openxmlformats.org/officeDocument/2006/relationships/slideLayout" Target="../slideLayouts/slideLayout478.xml"/><Relationship Id="rId3" Type="http://schemas.openxmlformats.org/officeDocument/2006/relationships/slideLayout" Target="../slideLayouts/slideLayout479.xml"/><Relationship Id="rId4" Type="http://schemas.openxmlformats.org/officeDocument/2006/relationships/slideLayout" Target="../slideLayouts/slideLayout480.xml"/><Relationship Id="rId5" Type="http://schemas.openxmlformats.org/officeDocument/2006/relationships/slideLayout" Target="../slideLayouts/slideLayout481.xml"/><Relationship Id="rId6" Type="http://schemas.openxmlformats.org/officeDocument/2006/relationships/slideLayout" Target="../slideLayouts/slideLayout482.xml"/><Relationship Id="rId7" Type="http://schemas.openxmlformats.org/officeDocument/2006/relationships/slideLayout" Target="../slideLayouts/slideLayout483.xml"/><Relationship Id="rId8" Type="http://schemas.openxmlformats.org/officeDocument/2006/relationships/slideLayout" Target="../slideLayouts/slideLayout484.xml"/><Relationship Id="rId9" Type="http://schemas.openxmlformats.org/officeDocument/2006/relationships/slideLayout" Target="../slideLayouts/slideLayout485.xml"/><Relationship Id="rId10" Type="http://schemas.openxmlformats.org/officeDocument/2006/relationships/slideLayout" Target="../slideLayouts/slideLayout486.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498.xml"/><Relationship Id="rId12" Type="http://schemas.openxmlformats.org/officeDocument/2006/relationships/theme" Target="../theme/theme46.xml"/><Relationship Id="rId13" Type="http://schemas.openxmlformats.org/officeDocument/2006/relationships/image" Target="../media/image1.png"/><Relationship Id="rId1" Type="http://schemas.openxmlformats.org/officeDocument/2006/relationships/slideLayout" Target="../slideLayouts/slideLayout488.xml"/><Relationship Id="rId2" Type="http://schemas.openxmlformats.org/officeDocument/2006/relationships/slideLayout" Target="../slideLayouts/slideLayout489.xml"/><Relationship Id="rId3" Type="http://schemas.openxmlformats.org/officeDocument/2006/relationships/slideLayout" Target="../slideLayouts/slideLayout490.xml"/><Relationship Id="rId4" Type="http://schemas.openxmlformats.org/officeDocument/2006/relationships/slideLayout" Target="../slideLayouts/slideLayout491.xml"/><Relationship Id="rId5" Type="http://schemas.openxmlformats.org/officeDocument/2006/relationships/slideLayout" Target="../slideLayouts/slideLayout492.xml"/><Relationship Id="rId6" Type="http://schemas.openxmlformats.org/officeDocument/2006/relationships/slideLayout" Target="../slideLayouts/slideLayout493.xml"/><Relationship Id="rId7" Type="http://schemas.openxmlformats.org/officeDocument/2006/relationships/slideLayout" Target="../slideLayouts/slideLayout494.xml"/><Relationship Id="rId8" Type="http://schemas.openxmlformats.org/officeDocument/2006/relationships/slideLayout" Target="../slideLayouts/slideLayout495.xml"/><Relationship Id="rId9" Type="http://schemas.openxmlformats.org/officeDocument/2006/relationships/slideLayout" Target="../slideLayouts/slideLayout496.xml"/><Relationship Id="rId10" Type="http://schemas.openxmlformats.org/officeDocument/2006/relationships/slideLayout" Target="../slideLayouts/slideLayout497.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09.xml"/><Relationship Id="rId12" Type="http://schemas.openxmlformats.org/officeDocument/2006/relationships/theme" Target="../theme/theme47.xml"/><Relationship Id="rId1" Type="http://schemas.openxmlformats.org/officeDocument/2006/relationships/slideLayout" Target="../slideLayouts/slideLayout499.xml"/><Relationship Id="rId2" Type="http://schemas.openxmlformats.org/officeDocument/2006/relationships/slideLayout" Target="../slideLayouts/slideLayout500.xml"/><Relationship Id="rId3" Type="http://schemas.openxmlformats.org/officeDocument/2006/relationships/slideLayout" Target="../slideLayouts/slideLayout501.xml"/><Relationship Id="rId4" Type="http://schemas.openxmlformats.org/officeDocument/2006/relationships/slideLayout" Target="../slideLayouts/slideLayout502.xml"/><Relationship Id="rId5" Type="http://schemas.openxmlformats.org/officeDocument/2006/relationships/slideLayout" Target="../slideLayouts/slideLayout503.xml"/><Relationship Id="rId6" Type="http://schemas.openxmlformats.org/officeDocument/2006/relationships/slideLayout" Target="../slideLayouts/slideLayout504.xml"/><Relationship Id="rId7" Type="http://schemas.openxmlformats.org/officeDocument/2006/relationships/slideLayout" Target="../slideLayouts/slideLayout505.xml"/><Relationship Id="rId8" Type="http://schemas.openxmlformats.org/officeDocument/2006/relationships/slideLayout" Target="../slideLayouts/slideLayout506.xml"/><Relationship Id="rId9" Type="http://schemas.openxmlformats.org/officeDocument/2006/relationships/slideLayout" Target="../slideLayouts/slideLayout507.xml"/><Relationship Id="rId10" Type="http://schemas.openxmlformats.org/officeDocument/2006/relationships/slideLayout" Target="../slideLayouts/slideLayout508.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0.xml"/><Relationship Id="rId12" Type="http://schemas.openxmlformats.org/officeDocument/2006/relationships/theme" Target="../theme/theme48.xml"/><Relationship Id="rId13" Type="http://schemas.openxmlformats.org/officeDocument/2006/relationships/image" Target="../media/image1.png"/><Relationship Id="rId1" Type="http://schemas.openxmlformats.org/officeDocument/2006/relationships/slideLayout" Target="../slideLayouts/slideLayout510.xml"/><Relationship Id="rId2" Type="http://schemas.openxmlformats.org/officeDocument/2006/relationships/slideLayout" Target="../slideLayouts/slideLayout511.xml"/><Relationship Id="rId3" Type="http://schemas.openxmlformats.org/officeDocument/2006/relationships/slideLayout" Target="../slideLayouts/slideLayout512.xml"/><Relationship Id="rId4" Type="http://schemas.openxmlformats.org/officeDocument/2006/relationships/slideLayout" Target="../slideLayouts/slideLayout513.xml"/><Relationship Id="rId5" Type="http://schemas.openxmlformats.org/officeDocument/2006/relationships/slideLayout" Target="../slideLayouts/slideLayout514.xml"/><Relationship Id="rId6" Type="http://schemas.openxmlformats.org/officeDocument/2006/relationships/slideLayout" Target="../slideLayouts/slideLayout515.xml"/><Relationship Id="rId7" Type="http://schemas.openxmlformats.org/officeDocument/2006/relationships/slideLayout" Target="../slideLayouts/slideLayout516.xml"/><Relationship Id="rId8" Type="http://schemas.openxmlformats.org/officeDocument/2006/relationships/slideLayout" Target="../slideLayouts/slideLayout517.xml"/><Relationship Id="rId9" Type="http://schemas.openxmlformats.org/officeDocument/2006/relationships/slideLayout" Target="../slideLayouts/slideLayout518.xml"/><Relationship Id="rId10" Type="http://schemas.openxmlformats.org/officeDocument/2006/relationships/slideLayout" Target="../slideLayouts/slideLayout519.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1.xml"/><Relationship Id="rId12" Type="http://schemas.openxmlformats.org/officeDocument/2006/relationships/theme" Target="../theme/theme49.xml"/><Relationship Id="rId1" Type="http://schemas.openxmlformats.org/officeDocument/2006/relationships/slideLayout" Target="../slideLayouts/slideLayout521.xml"/><Relationship Id="rId2" Type="http://schemas.openxmlformats.org/officeDocument/2006/relationships/slideLayout" Target="../slideLayouts/slideLayout522.xml"/><Relationship Id="rId3" Type="http://schemas.openxmlformats.org/officeDocument/2006/relationships/slideLayout" Target="../slideLayouts/slideLayout523.xml"/><Relationship Id="rId4" Type="http://schemas.openxmlformats.org/officeDocument/2006/relationships/slideLayout" Target="../slideLayouts/slideLayout524.xml"/><Relationship Id="rId5" Type="http://schemas.openxmlformats.org/officeDocument/2006/relationships/slideLayout" Target="../slideLayouts/slideLayout525.xml"/><Relationship Id="rId6" Type="http://schemas.openxmlformats.org/officeDocument/2006/relationships/slideLayout" Target="../slideLayouts/slideLayout526.xml"/><Relationship Id="rId7" Type="http://schemas.openxmlformats.org/officeDocument/2006/relationships/slideLayout" Target="../slideLayouts/slideLayout527.xml"/><Relationship Id="rId8" Type="http://schemas.openxmlformats.org/officeDocument/2006/relationships/slideLayout" Target="../slideLayouts/slideLayout528.xml"/><Relationship Id="rId9" Type="http://schemas.openxmlformats.org/officeDocument/2006/relationships/slideLayout" Target="../slideLayouts/slideLayout529.xml"/><Relationship Id="rId10" Type="http://schemas.openxmlformats.org/officeDocument/2006/relationships/slideLayout" Target="../slideLayouts/slideLayout53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42.xml"/><Relationship Id="rId12" Type="http://schemas.openxmlformats.org/officeDocument/2006/relationships/slideLayout" Target="../slideLayouts/slideLayout543.xml"/><Relationship Id="rId13" Type="http://schemas.openxmlformats.org/officeDocument/2006/relationships/theme" Target="../theme/theme50.xml"/><Relationship Id="rId14" Type="http://schemas.openxmlformats.org/officeDocument/2006/relationships/image" Target="../media/image1.png"/><Relationship Id="rId1" Type="http://schemas.openxmlformats.org/officeDocument/2006/relationships/slideLayout" Target="../slideLayouts/slideLayout532.xml"/><Relationship Id="rId2" Type="http://schemas.openxmlformats.org/officeDocument/2006/relationships/slideLayout" Target="../slideLayouts/slideLayout533.xml"/><Relationship Id="rId3" Type="http://schemas.openxmlformats.org/officeDocument/2006/relationships/slideLayout" Target="../slideLayouts/slideLayout534.xml"/><Relationship Id="rId4" Type="http://schemas.openxmlformats.org/officeDocument/2006/relationships/slideLayout" Target="../slideLayouts/slideLayout535.xml"/><Relationship Id="rId5" Type="http://schemas.openxmlformats.org/officeDocument/2006/relationships/slideLayout" Target="../slideLayouts/slideLayout536.xml"/><Relationship Id="rId6" Type="http://schemas.openxmlformats.org/officeDocument/2006/relationships/slideLayout" Target="../slideLayouts/slideLayout537.xml"/><Relationship Id="rId7" Type="http://schemas.openxmlformats.org/officeDocument/2006/relationships/slideLayout" Target="../slideLayouts/slideLayout538.xml"/><Relationship Id="rId8" Type="http://schemas.openxmlformats.org/officeDocument/2006/relationships/slideLayout" Target="../slideLayouts/slideLayout539.xml"/><Relationship Id="rId9" Type="http://schemas.openxmlformats.org/officeDocument/2006/relationships/slideLayout" Target="../slideLayouts/slideLayout540.xml"/><Relationship Id="rId10" Type="http://schemas.openxmlformats.org/officeDocument/2006/relationships/slideLayout" Target="../slideLayouts/slideLayout541.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54.xml"/><Relationship Id="rId12" Type="http://schemas.openxmlformats.org/officeDocument/2006/relationships/theme" Target="../theme/theme51.xml"/><Relationship Id="rId13" Type="http://schemas.openxmlformats.org/officeDocument/2006/relationships/image" Target="../media/image1.png"/><Relationship Id="rId1" Type="http://schemas.openxmlformats.org/officeDocument/2006/relationships/slideLayout" Target="../slideLayouts/slideLayout544.xml"/><Relationship Id="rId2" Type="http://schemas.openxmlformats.org/officeDocument/2006/relationships/slideLayout" Target="../slideLayouts/slideLayout545.xml"/><Relationship Id="rId3" Type="http://schemas.openxmlformats.org/officeDocument/2006/relationships/slideLayout" Target="../slideLayouts/slideLayout546.xml"/><Relationship Id="rId4" Type="http://schemas.openxmlformats.org/officeDocument/2006/relationships/slideLayout" Target="../slideLayouts/slideLayout547.xml"/><Relationship Id="rId5" Type="http://schemas.openxmlformats.org/officeDocument/2006/relationships/slideLayout" Target="../slideLayouts/slideLayout548.xml"/><Relationship Id="rId6" Type="http://schemas.openxmlformats.org/officeDocument/2006/relationships/slideLayout" Target="../slideLayouts/slideLayout549.xml"/><Relationship Id="rId7" Type="http://schemas.openxmlformats.org/officeDocument/2006/relationships/slideLayout" Target="../slideLayouts/slideLayout550.xml"/><Relationship Id="rId8" Type="http://schemas.openxmlformats.org/officeDocument/2006/relationships/slideLayout" Target="../slideLayouts/slideLayout551.xml"/><Relationship Id="rId9" Type="http://schemas.openxmlformats.org/officeDocument/2006/relationships/slideLayout" Target="../slideLayouts/slideLayout552.xml"/><Relationship Id="rId10" Type="http://schemas.openxmlformats.org/officeDocument/2006/relationships/slideLayout" Target="../slideLayouts/slideLayout553.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65.xml"/><Relationship Id="rId12" Type="http://schemas.openxmlformats.org/officeDocument/2006/relationships/theme" Target="../theme/theme52.xml"/><Relationship Id="rId1" Type="http://schemas.openxmlformats.org/officeDocument/2006/relationships/slideLayout" Target="../slideLayouts/slideLayout555.xml"/><Relationship Id="rId2" Type="http://schemas.openxmlformats.org/officeDocument/2006/relationships/slideLayout" Target="../slideLayouts/slideLayout556.xml"/><Relationship Id="rId3" Type="http://schemas.openxmlformats.org/officeDocument/2006/relationships/slideLayout" Target="../slideLayouts/slideLayout557.xml"/><Relationship Id="rId4" Type="http://schemas.openxmlformats.org/officeDocument/2006/relationships/slideLayout" Target="../slideLayouts/slideLayout558.xml"/><Relationship Id="rId5" Type="http://schemas.openxmlformats.org/officeDocument/2006/relationships/slideLayout" Target="../slideLayouts/slideLayout559.xml"/><Relationship Id="rId6" Type="http://schemas.openxmlformats.org/officeDocument/2006/relationships/slideLayout" Target="../slideLayouts/slideLayout560.xml"/><Relationship Id="rId7" Type="http://schemas.openxmlformats.org/officeDocument/2006/relationships/slideLayout" Target="../slideLayouts/slideLayout561.xml"/><Relationship Id="rId8" Type="http://schemas.openxmlformats.org/officeDocument/2006/relationships/slideLayout" Target="../slideLayouts/slideLayout562.xml"/><Relationship Id="rId9" Type="http://schemas.openxmlformats.org/officeDocument/2006/relationships/slideLayout" Target="../slideLayouts/slideLayout563.xml"/><Relationship Id="rId10" Type="http://schemas.openxmlformats.org/officeDocument/2006/relationships/slideLayout" Target="../slideLayouts/slideLayout564.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76.xml"/><Relationship Id="rId12" Type="http://schemas.openxmlformats.org/officeDocument/2006/relationships/slideLayout" Target="../slideLayouts/slideLayout577.xml"/><Relationship Id="rId13" Type="http://schemas.openxmlformats.org/officeDocument/2006/relationships/theme" Target="../theme/theme53.xml"/><Relationship Id="rId14" Type="http://schemas.openxmlformats.org/officeDocument/2006/relationships/image" Target="../media/image1.png"/><Relationship Id="rId1" Type="http://schemas.openxmlformats.org/officeDocument/2006/relationships/slideLayout" Target="../slideLayouts/slideLayout566.xml"/><Relationship Id="rId2" Type="http://schemas.openxmlformats.org/officeDocument/2006/relationships/slideLayout" Target="../slideLayouts/slideLayout567.xml"/><Relationship Id="rId3" Type="http://schemas.openxmlformats.org/officeDocument/2006/relationships/slideLayout" Target="../slideLayouts/slideLayout568.xml"/><Relationship Id="rId4" Type="http://schemas.openxmlformats.org/officeDocument/2006/relationships/slideLayout" Target="../slideLayouts/slideLayout569.xml"/><Relationship Id="rId5" Type="http://schemas.openxmlformats.org/officeDocument/2006/relationships/slideLayout" Target="../slideLayouts/slideLayout570.xml"/><Relationship Id="rId6" Type="http://schemas.openxmlformats.org/officeDocument/2006/relationships/slideLayout" Target="../slideLayouts/slideLayout571.xml"/><Relationship Id="rId7" Type="http://schemas.openxmlformats.org/officeDocument/2006/relationships/slideLayout" Target="../slideLayouts/slideLayout572.xml"/><Relationship Id="rId8" Type="http://schemas.openxmlformats.org/officeDocument/2006/relationships/slideLayout" Target="../slideLayouts/slideLayout573.xml"/><Relationship Id="rId9" Type="http://schemas.openxmlformats.org/officeDocument/2006/relationships/slideLayout" Target="../slideLayouts/slideLayout574.xml"/><Relationship Id="rId10" Type="http://schemas.openxmlformats.org/officeDocument/2006/relationships/slideLayout" Target="../slideLayouts/slideLayout575.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88.xml"/><Relationship Id="rId12" Type="http://schemas.openxmlformats.org/officeDocument/2006/relationships/slideLayout" Target="../slideLayouts/slideLayout589.xml"/><Relationship Id="rId13" Type="http://schemas.openxmlformats.org/officeDocument/2006/relationships/slideLayout" Target="../slideLayouts/slideLayout590.xml"/><Relationship Id="rId14" Type="http://schemas.openxmlformats.org/officeDocument/2006/relationships/theme" Target="../theme/theme54.xml"/><Relationship Id="rId15" Type="http://schemas.openxmlformats.org/officeDocument/2006/relationships/image" Target="../media/image8.jpeg"/><Relationship Id="rId16" Type="http://schemas.openxmlformats.org/officeDocument/2006/relationships/image" Target="../media/image1.png"/><Relationship Id="rId1" Type="http://schemas.openxmlformats.org/officeDocument/2006/relationships/slideLayout" Target="../slideLayouts/slideLayout578.xml"/><Relationship Id="rId2" Type="http://schemas.openxmlformats.org/officeDocument/2006/relationships/slideLayout" Target="../slideLayouts/slideLayout579.xml"/><Relationship Id="rId3" Type="http://schemas.openxmlformats.org/officeDocument/2006/relationships/slideLayout" Target="../slideLayouts/slideLayout580.xml"/><Relationship Id="rId4" Type="http://schemas.openxmlformats.org/officeDocument/2006/relationships/slideLayout" Target="../slideLayouts/slideLayout581.xml"/><Relationship Id="rId5" Type="http://schemas.openxmlformats.org/officeDocument/2006/relationships/slideLayout" Target="../slideLayouts/slideLayout582.xml"/><Relationship Id="rId6" Type="http://schemas.openxmlformats.org/officeDocument/2006/relationships/slideLayout" Target="../slideLayouts/slideLayout583.xml"/><Relationship Id="rId7" Type="http://schemas.openxmlformats.org/officeDocument/2006/relationships/slideLayout" Target="../slideLayouts/slideLayout584.xml"/><Relationship Id="rId8" Type="http://schemas.openxmlformats.org/officeDocument/2006/relationships/slideLayout" Target="../slideLayouts/slideLayout585.xml"/><Relationship Id="rId9" Type="http://schemas.openxmlformats.org/officeDocument/2006/relationships/slideLayout" Target="../slideLayouts/slideLayout586.xml"/><Relationship Id="rId10" Type="http://schemas.openxmlformats.org/officeDocument/2006/relationships/slideLayout" Target="../slideLayouts/slideLayout587.xml"/></Relationships>
</file>

<file path=ppt/slideMasters/_rels/slideMaster55.xml.rels><?xml version="1.0" encoding="UTF-8" standalone="yes"?>
<Relationships xmlns="http://schemas.openxmlformats.org/package/2006/relationships"><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01.xml"/><Relationship Id="rId12" Type="http://schemas.openxmlformats.org/officeDocument/2006/relationships/slideLayout" Target="../slideLayouts/slideLayout602.xml"/><Relationship Id="rId13" Type="http://schemas.openxmlformats.org/officeDocument/2006/relationships/theme" Target="../theme/theme57.xml"/><Relationship Id="rId14" Type="http://schemas.openxmlformats.org/officeDocument/2006/relationships/image" Target="../media/image1.png"/><Relationship Id="rId1" Type="http://schemas.openxmlformats.org/officeDocument/2006/relationships/slideLayout" Target="../slideLayouts/slideLayout591.xml"/><Relationship Id="rId2" Type="http://schemas.openxmlformats.org/officeDocument/2006/relationships/slideLayout" Target="../slideLayouts/slideLayout592.xml"/><Relationship Id="rId3" Type="http://schemas.openxmlformats.org/officeDocument/2006/relationships/slideLayout" Target="../slideLayouts/slideLayout593.xml"/><Relationship Id="rId4" Type="http://schemas.openxmlformats.org/officeDocument/2006/relationships/slideLayout" Target="../slideLayouts/slideLayout594.xml"/><Relationship Id="rId5" Type="http://schemas.openxmlformats.org/officeDocument/2006/relationships/slideLayout" Target="../slideLayouts/slideLayout595.xml"/><Relationship Id="rId6" Type="http://schemas.openxmlformats.org/officeDocument/2006/relationships/slideLayout" Target="../slideLayouts/slideLayout596.xml"/><Relationship Id="rId7" Type="http://schemas.openxmlformats.org/officeDocument/2006/relationships/slideLayout" Target="../slideLayouts/slideLayout597.xml"/><Relationship Id="rId8" Type="http://schemas.openxmlformats.org/officeDocument/2006/relationships/slideLayout" Target="../slideLayouts/slideLayout598.xml"/><Relationship Id="rId9" Type="http://schemas.openxmlformats.org/officeDocument/2006/relationships/slideLayout" Target="../slideLayouts/slideLayout599.xml"/><Relationship Id="rId10" Type="http://schemas.openxmlformats.org/officeDocument/2006/relationships/slideLayout" Target="../slideLayouts/slideLayout600.xml"/></Relationships>
</file>

<file path=ppt/slideMasters/_rels/slideMaster58.xml.rels><?xml version="1.0" encoding="UTF-8" standalone="yes"?>
<Relationships xmlns="http://schemas.openxmlformats.org/package/2006/relationships"><Relationship Id="rId1" Type="http://schemas.openxmlformats.org/officeDocument/2006/relationships/slideLayout" Target="../slideLayouts/slideLayout603.xml"/><Relationship Id="rId2" Type="http://schemas.openxmlformats.org/officeDocument/2006/relationships/slideLayout" Target="../slideLayouts/slideLayout604.xml"/><Relationship Id="rId3"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1" Type="http://schemas.openxmlformats.org/officeDocument/2006/relationships/slideLayout" Target="../slideLayouts/slideLayout605.xml"/><Relationship Id="rId2"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616.xml"/><Relationship Id="rId12" Type="http://schemas.openxmlformats.org/officeDocument/2006/relationships/slideLayout" Target="../slideLayouts/slideLayout617.xml"/><Relationship Id="rId13" Type="http://schemas.openxmlformats.org/officeDocument/2006/relationships/theme" Target="../theme/theme60.xml"/><Relationship Id="rId14" Type="http://schemas.openxmlformats.org/officeDocument/2006/relationships/image" Target="../media/image1.png"/><Relationship Id="rId1" Type="http://schemas.openxmlformats.org/officeDocument/2006/relationships/slideLayout" Target="../slideLayouts/slideLayout606.xml"/><Relationship Id="rId2" Type="http://schemas.openxmlformats.org/officeDocument/2006/relationships/slideLayout" Target="../slideLayouts/slideLayout607.xml"/><Relationship Id="rId3" Type="http://schemas.openxmlformats.org/officeDocument/2006/relationships/slideLayout" Target="../slideLayouts/slideLayout608.xml"/><Relationship Id="rId4" Type="http://schemas.openxmlformats.org/officeDocument/2006/relationships/slideLayout" Target="../slideLayouts/slideLayout609.xml"/><Relationship Id="rId5" Type="http://schemas.openxmlformats.org/officeDocument/2006/relationships/slideLayout" Target="../slideLayouts/slideLayout610.xml"/><Relationship Id="rId6" Type="http://schemas.openxmlformats.org/officeDocument/2006/relationships/slideLayout" Target="../slideLayouts/slideLayout611.xml"/><Relationship Id="rId7" Type="http://schemas.openxmlformats.org/officeDocument/2006/relationships/slideLayout" Target="../slideLayouts/slideLayout612.xml"/><Relationship Id="rId8" Type="http://schemas.openxmlformats.org/officeDocument/2006/relationships/slideLayout" Target="../slideLayouts/slideLayout613.xml"/><Relationship Id="rId9" Type="http://schemas.openxmlformats.org/officeDocument/2006/relationships/slideLayout" Target="../slideLayouts/slideLayout614.xml"/><Relationship Id="rId10" Type="http://schemas.openxmlformats.org/officeDocument/2006/relationships/slideLayout" Target="../slideLayouts/slideLayout61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theme" Target="../theme/theme9.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tint val="75000"/>
                  </a:schemeClr>
                </a:solidFill>
              </a:defRPr>
            </a:lvl1p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5875532"/>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solidFill>
              </a:defRPr>
            </a:lvl1p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00163661"/>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70183243"/>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6245576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solidFill>
              </a:defRPr>
            </a:lvl1p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01808473"/>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2361562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3623270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38633108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19100" y="196850"/>
            <a:ext cx="80772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title style</a:t>
            </a:r>
          </a:p>
        </p:txBody>
      </p:sp>
      <p:sp>
        <p:nvSpPr>
          <p:cNvPr id="2050" name="Rectangle 2"/>
          <p:cNvSpPr>
            <a:spLocks noGrp="1" noChangeArrowheads="1"/>
          </p:cNvSpPr>
          <p:nvPr>
            <p:ph type="body" idx="1"/>
          </p:nvPr>
        </p:nvSpPr>
        <p:spPr bwMode="auto">
          <a:xfrm>
            <a:off x="419100" y="1047750"/>
            <a:ext cx="8077200" cy="517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text styles</a:t>
            </a:r>
          </a:p>
          <a:p>
            <a:pPr lvl="1"/>
            <a:r>
              <a:rPr lang="en-US">
                <a:sym typeface="Myriad Pro Bold Cond" charset="0"/>
              </a:rPr>
              <a:t>Second level</a:t>
            </a:r>
          </a:p>
          <a:p>
            <a:pPr lvl="2"/>
            <a:r>
              <a:rPr lang="en-US">
                <a:sym typeface="Myriad Pro Bold Cond" charset="0"/>
              </a:rPr>
              <a:t>Third level</a:t>
            </a:r>
          </a:p>
          <a:p>
            <a:pPr lvl="3"/>
            <a:r>
              <a:rPr lang="en-US">
                <a:sym typeface="Myriad Pro Bold Cond" charset="0"/>
              </a:rPr>
              <a:t>Fourth level</a:t>
            </a:r>
          </a:p>
          <a:p>
            <a:pPr lvl="4"/>
            <a:r>
              <a:rPr lang="en-US">
                <a:sym typeface="Myriad Pro Bold Cond" charset="0"/>
              </a:rPr>
              <a:t>Fifth level</a:t>
            </a:r>
          </a:p>
        </p:txBody>
      </p:sp>
    </p:spTree>
    <p:extLst>
      <p:ext uri="{BB962C8B-B14F-4D97-AF65-F5344CB8AC3E}">
        <p14:creationId xmlns:p14="http://schemas.microsoft.com/office/powerpoint/2010/main" val="3522116465"/>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Lst>
  <p:transition xmlns:p14="http://schemas.microsoft.com/office/powerpoint/2010/main"/>
  <p:txStyles>
    <p:titleStyle>
      <a:lvl1pPr algn="l" rtl="0" fontAlgn="base">
        <a:spcBef>
          <a:spcPct val="0"/>
        </a:spcBef>
        <a:spcAft>
          <a:spcPct val="0"/>
        </a:spcAft>
        <a:defRPr sz="4200">
          <a:solidFill>
            <a:schemeClr val="tx1"/>
          </a:solidFill>
          <a:latin typeface="+mj-lt"/>
          <a:ea typeface="+mj-ea"/>
          <a:cs typeface="+mj-cs"/>
          <a:sym typeface="Myriad Pro Bold Cond" charset="0"/>
        </a:defRPr>
      </a:lvl1pPr>
      <a:lvl2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2pPr>
      <a:lvl3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3pPr>
      <a:lvl4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4pPr>
      <a:lvl5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5pPr>
      <a:lvl6pPr marL="2286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6pPr>
      <a:lvl7pPr marL="4572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7pPr>
      <a:lvl8pPr marL="6858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8pPr>
      <a:lvl9pPr marL="9144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9pPr>
    </p:titleStyle>
    <p:bodyStyle>
      <a:lvl1pPr marL="400050" indent="-400050" algn="l" rtl="0" fontAlgn="base">
        <a:spcBef>
          <a:spcPts val="700"/>
        </a:spcBef>
        <a:spcAft>
          <a:spcPct val="0"/>
        </a:spcAft>
        <a:buSzPct val="120000"/>
        <a:buFont typeface="Lucida Grande" charset="0"/>
        <a:buChar char="▪"/>
        <a:defRPr sz="2800">
          <a:solidFill>
            <a:schemeClr val="tx1"/>
          </a:solidFill>
          <a:latin typeface="+mn-lt"/>
          <a:ea typeface="+mn-ea"/>
          <a:cs typeface="+mn-cs"/>
          <a:sym typeface="Myriad Pro Bold Cond" charset="0"/>
        </a:defRPr>
      </a:lvl1pPr>
      <a:lvl2pPr marL="6921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2pPr>
      <a:lvl3pPr marL="10287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3pPr>
      <a:lvl4pPr marL="13589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4pPr>
      <a:lvl5pPr marL="16954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5pPr>
      <a:lvl6pPr marL="19240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6pPr>
      <a:lvl7pPr marL="21526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7pPr>
      <a:lvl8pPr marL="23812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8pPr>
      <a:lvl9pPr marL="26098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1E2B0-9580-443F-A6BA-B15F0931263F}" type="datetime1">
              <a:rPr lang="en-US" smtClean="0">
                <a:solidFill>
                  <a:prstClr val="black">
                    <a:tint val="75000"/>
                  </a:prstClr>
                </a:solidFill>
                <a:latin typeface="Calibri"/>
              </a:rPr>
              <a:pPr/>
              <a:t>7/17/13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0186169"/>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9181529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532106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6113640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4606008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15600325"/>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ctr">
              <a:defRPr sz="1200">
                <a:latin typeface="Garamond" pitchFamily="18" charset="0"/>
              </a:defRPr>
            </a:lvl1pPr>
          </a:lstStyle>
          <a:p>
            <a:pPr defTabSz="91369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r">
              <a:defRPr sz="1600">
                <a:latin typeface="Garamond" pitchFamily="18" charset="0"/>
              </a:defRPr>
            </a:lvl1pPr>
          </a:lstStyle>
          <a:p>
            <a:pPr defTabSz="913696"/>
            <a:fld id="{6F400BD0-49BF-48FC-8114-37C1D4F5AB3D}" type="slidenum">
              <a:rPr lang="en-US" altLang="en-US">
                <a:solidFill>
                  <a:srgbClr val="000000"/>
                </a:solidFill>
              </a:rPr>
              <a:pPr defTabSz="91369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82804562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846" algn="l" rtl="0" fontAlgn="base">
        <a:spcBef>
          <a:spcPct val="0"/>
        </a:spcBef>
        <a:spcAft>
          <a:spcPct val="0"/>
        </a:spcAft>
        <a:defRPr sz="4000">
          <a:solidFill>
            <a:schemeClr val="tx2"/>
          </a:solidFill>
          <a:latin typeface="Garamond" pitchFamily="18" charset="0"/>
        </a:defRPr>
      </a:lvl6pPr>
      <a:lvl7pPr marL="913696" algn="l" rtl="0" fontAlgn="base">
        <a:spcBef>
          <a:spcPct val="0"/>
        </a:spcBef>
        <a:spcAft>
          <a:spcPct val="0"/>
        </a:spcAft>
        <a:defRPr sz="4000">
          <a:solidFill>
            <a:schemeClr val="tx2"/>
          </a:solidFill>
          <a:latin typeface="Garamond" pitchFamily="18" charset="0"/>
        </a:defRPr>
      </a:lvl7pPr>
      <a:lvl8pPr marL="1370550" algn="l" rtl="0" fontAlgn="base">
        <a:spcBef>
          <a:spcPct val="0"/>
        </a:spcBef>
        <a:spcAft>
          <a:spcPct val="0"/>
        </a:spcAft>
        <a:defRPr sz="4000">
          <a:solidFill>
            <a:schemeClr val="tx2"/>
          </a:solidFill>
          <a:latin typeface="Garamond" pitchFamily="18" charset="0"/>
        </a:defRPr>
      </a:lvl8pPr>
      <a:lvl9pPr marL="1827398" algn="l" rtl="0" fontAlgn="base">
        <a:spcBef>
          <a:spcPct val="0"/>
        </a:spcBef>
        <a:spcAft>
          <a:spcPct val="0"/>
        </a:spcAft>
        <a:defRPr sz="4000">
          <a:solidFill>
            <a:schemeClr val="tx2"/>
          </a:solidFill>
          <a:latin typeface="Garamond" pitchFamily="18" charset="0"/>
        </a:defRPr>
      </a:lvl9pPr>
    </p:titleStyle>
    <p:bodyStyle>
      <a:lvl1pPr marL="342640" indent="-34264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411" indent="-3251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568" indent="-35056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821" indent="-31567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873" indent="-339466"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728"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569"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421"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263"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DFB6AD-FE1B-B34C-B1D2-58136F130176}"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857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59609221"/>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7927284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39589374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288975140"/>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9"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0"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1"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42"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j-lt"/>
                <a:ea typeface="+mn-ea"/>
                <a:cs typeface="+mn-cs"/>
              </a:defRPr>
            </a:lvl1pPr>
          </a:lstStyle>
          <a:p>
            <a:pPr fontAlgn="base">
              <a:spcBef>
                <a:spcPct val="0"/>
              </a:spcBef>
              <a:spcAft>
                <a:spcPct val="0"/>
              </a:spcAft>
              <a:defRPr/>
            </a:pPr>
            <a:r>
              <a:rPr lang="en-US">
                <a:solidFill>
                  <a:srgbClr val="000000"/>
                </a:solidFill>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pPr fontAlgn="base">
              <a:spcBef>
                <a:spcPct val="0"/>
              </a:spcBef>
              <a:spcAft>
                <a:spcPct val="0"/>
              </a:spcAft>
              <a:defRPr/>
            </a:pPr>
            <a:fld id="{777C48D1-0A2D-6448-BAD7-D50BFB3AECB5}"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483198966"/>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EEEC5A93-40C1-004C-AC49-AA5A1C7A8159}"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649295"/>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 id="214748485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998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FC36330-171D-874A-B302-CA3D70443983}" type="slidenum">
              <a:rPr lang="en-US" altLang="en-US"/>
              <a:pPr>
                <a:defRPr/>
              </a:pPr>
              <a:t>‹#›</a:t>
            </a:fld>
            <a:endParaRPr lang="en-US" altLang="en-US"/>
          </a:p>
        </p:txBody>
      </p:sp>
      <p:sp>
        <p:nvSpPr>
          <p:cNvPr id="1699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699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69992"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581855"/>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5586"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7"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8"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9"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95590"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4CAB802D-25DB-1149-B44D-EAC195EDF7D4}"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92468080"/>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82B7CA05-D08B-324A-B21A-98259EFDA3FC}"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43368"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100842"/>
      </p:ext>
    </p:extLst>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 id="2147484882" r:id="rId5"/>
    <p:sldLayoutId id="2147484883" r:id="rId6"/>
    <p:sldLayoutId id="2147484884" r:id="rId7"/>
    <p:sldLayoutId id="2147484885" r:id="rId8"/>
    <p:sldLayoutId id="2147484886" r:id="rId9"/>
    <p:sldLayoutId id="2147484887" r:id="rId10"/>
    <p:sldLayoutId id="2147484888" r:id="rId11"/>
    <p:sldLayoutId id="214748488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Burgundy_CMU_JPG_Logo.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162800" y="6488113"/>
            <a:ext cx="1549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2690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3603C470-0343-5644-A9B5-95349323097B}"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1"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2"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033" name="Picture 7" descr="safari.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795042"/>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 id="2147484915" r:id="rId12"/>
    <p:sldLayoutId id="214748494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21410924"/>
      </p:ext>
    </p:extLst>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80278531"/>
      </p:ext>
    </p:extLst>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2888468192"/>
      </p:ext>
    </p:extLst>
  </p:cSld>
  <p:clrMap bg1="lt1" tx1="dk1" bg2="lt2" tx2="dk2" accent1="accent1" accent2="accent2" accent3="accent3" accent4="accent4" accent5="accent5" accent6="accent6" hlink="hlink" folHlink="folHlink"/>
  <p:sldLayoutIdLst>
    <p:sldLayoutId id="2147484935" r:id="rId1"/>
    <p:sldLayoutId id="2147484936" r:id="rId2"/>
    <p:sldLayoutId id="2147484937" r:id="rId3"/>
    <p:sldLayoutId id="2147484938" r:id="rId4"/>
    <p:sldLayoutId id="2147484939" r:id="rId5"/>
    <p:sldLayoutId id="2147484940" r:id="rId6"/>
    <p:sldLayoutId id="2147484941" r:id="rId7"/>
    <p:sldLayoutId id="2147484942" r:id="rId8"/>
    <p:sldLayoutId id="2147484943" r:id="rId9"/>
    <p:sldLayoutId id="2147484944" r:id="rId10"/>
    <p:sldLayoutId id="2147484945" r:id="rId11"/>
    <p:sldLayoutId id="214748494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318123008"/>
      </p:ext>
    </p:extLst>
  </p:cSld>
  <p:clrMap bg1="lt1" tx1="dk1" bg2="lt2" tx2="dk2" accent1="accent1" accent2="accent2" accent3="accent3" accent4="accent4" accent5="accent5" accent6="accent6" hlink="hlink" folHlink="folHlink"/>
  <p:sldLayoutIdLst>
    <p:sldLayoutId id="2147484949" r:id="rId1"/>
    <p:sldLayoutId id="2147484950" r:id="rId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684068238"/>
      </p:ext>
    </p:extLst>
  </p:cSld>
  <p:clrMap bg1="lt1" tx1="dk1" bg2="lt2" tx2="dk2" accent1="accent1" accent2="accent2" accent3="accent3" accent4="accent4" accent5="accent5" accent6="accent6" hlink="hlink" folHlink="folHlink"/>
  <p:sldLayoutIdLst>
    <p:sldLayoutId id="2147484952"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03902258"/>
      </p:ext>
    </p:extLst>
  </p:cSld>
  <p:clrMap bg1="lt1" tx1="dk1" bg2="lt2" tx2="dk2" accent1="accent1" accent2="accent2" accent3="accent3" accent4="accent4" accent5="accent5" accent6="accent6" hlink="hlink" folHlink="folHlink"/>
  <p:sldLayoutIdLst>
    <p:sldLayoutId id="2147484954" r:id="rId1"/>
    <p:sldLayoutId id="2147484955" r:id="rId2"/>
    <p:sldLayoutId id="2147484956" r:id="rId3"/>
    <p:sldLayoutId id="2147484957" r:id="rId4"/>
    <p:sldLayoutId id="2147484958" r:id="rId5"/>
    <p:sldLayoutId id="2147484959" r:id="rId6"/>
    <p:sldLayoutId id="2147484960" r:id="rId7"/>
    <p:sldLayoutId id="2147484961" r:id="rId8"/>
    <p:sldLayoutId id="2147484962" r:id="rId9"/>
    <p:sldLayoutId id="2147484963" r:id="rId10"/>
    <p:sldLayoutId id="2147484964" r:id="rId11"/>
    <p:sldLayoutId id="214748496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8.jpeg"/><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5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1.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2.e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2.e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3.e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6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5.e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6.e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7.emf"/><Relationship Id="rId3" Type="http://schemas.openxmlformats.org/officeDocument/2006/relationships/image" Target="../media/image24.e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6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62.xml"/><Relationship Id="rId3" Type="http://schemas.openxmlformats.org/officeDocument/2006/relationships/image" Target="../media/image2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29.e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30.e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31.e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32.e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33.e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34.e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6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13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png"/><Relationship Id="rId1" Type="http://schemas.openxmlformats.org/officeDocument/2006/relationships/slideLayout" Target="../slideLayouts/slideLayout555.xml"/><Relationship Id="rId2" Type="http://schemas.openxmlformats.org/officeDocument/2006/relationships/notesSlide" Target="../notesSlides/notesSlide6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91.xml"/><Relationship Id="rId2" Type="http://schemas.openxmlformats.org/officeDocument/2006/relationships/notesSlide" Target="../notesSlides/notesSlide6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07.xml"/></Relationships>
</file>

<file path=ppt/slides/_rels/slide135.xml.rels><?xml version="1.0" encoding="UTF-8" standalone="yes"?>
<Relationships xmlns="http://schemas.openxmlformats.org/package/2006/relationships"><Relationship Id="rId11" Type="http://schemas.openxmlformats.org/officeDocument/2006/relationships/hyperlink" Target="http://users.ece.cmu.edu/~omutlu/pub/flash-error-patterns_date12.pdf" TargetMode="External"/><Relationship Id="rId12" Type="http://schemas.openxmlformats.org/officeDocument/2006/relationships/hyperlink" Target="http://users.ece.cmu.edu/~omutlu/pub/cai_date12_talk.ppt" TargetMode="External"/><Relationship Id="rId1" Type="http://schemas.openxmlformats.org/officeDocument/2006/relationships/slideLayout" Target="../slideLayouts/slideLayout592.xml"/><Relationship Id="rId2" Type="http://schemas.openxmlformats.org/officeDocument/2006/relationships/hyperlink" Target="http://noggin.intel.com/content/paper-8-error-analysis-and-retention-aware-error-management-for-nand-flash-memory" TargetMode="External"/><Relationship Id="rId3" Type="http://schemas.openxmlformats.org/officeDocument/2006/relationships/hyperlink" Target="http://noggin.intel.com/technology-journal/2013/171/memory-resiliency" TargetMode="External"/><Relationship Id="rId4" Type="http://schemas.openxmlformats.org/officeDocument/2006/relationships/hyperlink" Target="http://users.ece.cmu.edu/~omutlu/pub/flash-memory-voltage-characterization_date13.pdf" TargetMode="External"/><Relationship Id="rId5" Type="http://schemas.openxmlformats.org/officeDocument/2006/relationships/hyperlink" Target="http://www.date-conference.com/" TargetMode="External"/><Relationship Id="rId6" Type="http://schemas.openxmlformats.org/officeDocument/2006/relationships/hyperlink" Target="http://users.ece.cmu.edu/~omutlu/pub/cai_date13_talk.ppt" TargetMode="External"/><Relationship Id="rId7" Type="http://schemas.openxmlformats.org/officeDocument/2006/relationships/hyperlink" Target="http://users.ece.cmu.edu/~omutlu/pub/flash-correct-and-refresh_iccd12.pdf" TargetMode="External"/><Relationship Id="rId8" Type="http://schemas.openxmlformats.org/officeDocument/2006/relationships/hyperlink" Target="http://www.iccd-conf.com/" TargetMode="External"/><Relationship Id="rId9" Type="http://schemas.openxmlformats.org/officeDocument/2006/relationships/hyperlink" Target="http://users.ece.cmu.edu/~omutlu/pub/mutlu_iccd12_talk.ppt" TargetMode="External"/><Relationship Id="rId10" Type="http://schemas.openxmlformats.org/officeDocument/2006/relationships/hyperlink" Target="http://users.ece.cmu.edu/~omutlu/pub/mutlu_iccd12_talk.pdf" TargetMode="Externa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92.xml"/><Relationship Id="rId2" Type="http://schemas.openxmlformats.org/officeDocument/2006/relationships/image" Target="../media/image35.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66.xml"/><Relationship Id="rId3" Type="http://schemas.openxmlformats.org/officeDocument/2006/relationships/chart" Target="../charts/chart20.xml"/></Relationships>
</file>

<file path=ppt/slides/_rels/slide13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590.xml"/><Relationship Id="rId2" Type="http://schemas.openxmlformats.org/officeDocument/2006/relationships/notesSlide" Target="../notesSlides/notesSlide6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1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image" Target="../media/image38.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6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04.xml"/><Relationship Id="rId2" Type="http://schemas.openxmlformats.org/officeDocument/2006/relationships/notesSlide" Target="../notesSlides/notesSlide70.xml"/><Relationship Id="rId3" Type="http://schemas.openxmlformats.org/officeDocument/2006/relationships/image" Target="../media/image39.png"/></Relationships>
</file>

<file path=ppt/slides/_rels/slide14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579.xml"/><Relationship Id="rId2" Type="http://schemas.openxmlformats.org/officeDocument/2006/relationships/notesSlide" Target="../notesSlides/notesSlide7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image" Target="../media/image42.png"/><Relationship Id="rId3" Type="http://schemas.openxmlformats.org/officeDocument/2006/relationships/image" Target="../media/image43.png"/></Relationships>
</file>

<file path=ppt/slides/_rels/slide146.xml.rels><?xml version="1.0" encoding="UTF-8" standalone="yes"?>
<Relationships xmlns="http://schemas.openxmlformats.org/package/2006/relationships"><Relationship Id="rId3" Type="http://schemas.openxmlformats.org/officeDocument/2006/relationships/hyperlink" Target="http://www.date-conference.com/" TargetMode="External"/><Relationship Id="rId4" Type="http://schemas.openxmlformats.org/officeDocument/2006/relationships/hyperlink" Target="http://users.ece.cmu.edu/~omutlu/pub/cai_date12_talk.ppt" TargetMode="External"/><Relationship Id="rId1" Type="http://schemas.openxmlformats.org/officeDocument/2006/relationships/slideLayout" Target="../slideLayouts/slideLayout579.xml"/><Relationship Id="rId2" Type="http://schemas.openxmlformats.org/officeDocument/2006/relationships/hyperlink" Target="http://users.ece.cmu.edu/~omutlu/pub/flash-error-patterns_date12.pdf" TargetMode="Externa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72.xml"/><Relationship Id="rId3" Type="http://schemas.openxmlformats.org/officeDocument/2006/relationships/image" Target="../media/image44.emf"/></Relationships>
</file>

<file path=ppt/slides/_rels/slide148.xml.rels><?xml version="1.0" encoding="UTF-8" standalone="yes"?>
<Relationships xmlns="http://schemas.openxmlformats.org/package/2006/relationships"><Relationship Id="rId3" Type="http://schemas.openxmlformats.org/officeDocument/2006/relationships/hyperlink" Target="http://www.date-conference.com/" TargetMode="External"/><Relationship Id="rId4" Type="http://schemas.openxmlformats.org/officeDocument/2006/relationships/hyperlink" Target="http://users.ece.cmu.edu/~omutlu/pub/cai_date13_talk.ppt" TargetMode="External"/><Relationship Id="rId1" Type="http://schemas.openxmlformats.org/officeDocument/2006/relationships/slideLayout" Target="../slideLayouts/slideLayout579.xml"/><Relationship Id="rId2" Type="http://schemas.openxmlformats.org/officeDocument/2006/relationships/hyperlink" Target="http://users.ece.cmu.edu/~omutlu/pub/flash-memory-voltage-characterization_date13.pdf" TargetMode="External"/></Relationships>
</file>

<file path=ppt/slides/_rels/slide14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45.jpeg"/><Relationship Id="rId5" Type="http://schemas.openxmlformats.org/officeDocument/2006/relationships/image" Target="../media/image1.png"/><Relationship Id="rId1" Type="http://schemas.openxmlformats.org/officeDocument/2006/relationships/slideLayout" Target="../slideLayouts/slideLayout603.xml"/><Relationship Id="rId2" Type="http://schemas.openxmlformats.org/officeDocument/2006/relationships/notesSlide" Target="../notesSlides/notesSlide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1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7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7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76.xml"/><Relationship Id="rId3" Type="http://schemas.openxmlformats.org/officeDocument/2006/relationships/chart" Target="../charts/chart2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7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78.xml"/><Relationship Id="rId3" Type="http://schemas.openxmlformats.org/officeDocument/2006/relationships/image" Target="../media/image39.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79.xml"/><Relationship Id="rId3" Type="http://schemas.openxmlformats.org/officeDocument/2006/relationships/image" Target="../media/image46.wmf"/></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0.xml"/><Relationship Id="rId3" Type="http://schemas.openxmlformats.org/officeDocument/2006/relationships/chart" Target="../charts/chart2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5.xml"/><Relationship Id="rId3" Type="http://schemas.openxmlformats.org/officeDocument/2006/relationships/image" Target="../media/image47.png"/></Relationships>
</file>

<file path=ppt/slides/_rels/slide17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579.xml"/><Relationship Id="rId2" Type="http://schemas.openxmlformats.org/officeDocument/2006/relationships/image" Target="../media/image48.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7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579.xml"/><Relationship Id="rId2" Type="http://schemas.openxmlformats.org/officeDocument/2006/relationships/notesSlide" Target="../notesSlides/notesSlide8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image" Target="../media/image51.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3.xml"/><Relationship Id="rId2" Type="http://schemas.openxmlformats.org/officeDocument/2006/relationships/notesSlide" Target="../notesSlides/notesSlide1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8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90.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9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92.xml"/><Relationship Id="rId3" Type="http://schemas.openxmlformats.org/officeDocument/2006/relationships/chart" Target="../charts/chart2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chart" Target="../charts/chart2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9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3.xml"/><Relationship Id="rId2" Type="http://schemas.openxmlformats.org/officeDocument/2006/relationships/notesSlide" Target="../notesSlides/notesSlide1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579.xml"/><Relationship Id="rId2" Type="http://schemas.openxmlformats.org/officeDocument/2006/relationships/notesSlide" Target="../notesSlides/notesSlide94.xml"/></Relationships>
</file>

<file path=ppt/slides/_rels/slide19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45.jpeg"/><Relationship Id="rId5" Type="http://schemas.openxmlformats.org/officeDocument/2006/relationships/image" Target="../media/image1.png"/><Relationship Id="rId1" Type="http://schemas.openxmlformats.org/officeDocument/2006/relationships/slideLayout" Target="../slideLayouts/slideLayout605.xml"/><Relationship Id="rId2" Type="http://schemas.openxmlformats.org/officeDocument/2006/relationships/notesSlide" Target="../notesSlides/notesSlide9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chart" Target="../charts/char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chart" Target="../charts/chart3.xml"/><Relationship Id="rId3" Type="http://schemas.openxmlformats.org/officeDocument/2006/relationships/chart" Target="../charts/char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users.ece.cmu.edu/~omutlu/pub/rowclone_CMU-CS-TR-13-108.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8.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hyperlink" Target="http://users.ece.cmu.edu/~omutlu/pub/salp-dram_isca12.pdf" TargetMode="External"/><Relationship Id="rId4" Type="http://schemas.openxmlformats.org/officeDocument/2006/relationships/hyperlink" Target="http://isca2012.ittc.ku.edu/" TargetMode="External"/><Relationship Id="rId5" Type="http://schemas.openxmlformats.org/officeDocument/2006/relationships/hyperlink" Target="http://users.ece.cmu.edu/~omutlu/pub/kim_isca12_talk.pptx" TargetMode="External"/><Relationship Id="rId1" Type="http://schemas.openxmlformats.org/officeDocument/2006/relationships/slideLayout" Target="../slideLayouts/slideLayout488.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8.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9.xml"/><Relationship Id="rId2" Type="http://schemas.openxmlformats.org/officeDocument/2006/relationships/chart" Target="../charts/char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9.xml"/><Relationship Id="rId2"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9.xml"/><Relationship Id="rId2" Type="http://schemas.openxmlformats.org/officeDocument/2006/relationships/image" Target="../media/image11.png"/><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omutlu/Documents/presentations/CMU/students/Yoongu%20Kim/SALP/ISCA12_SALP_w_backup_w_script-final.pptx"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isca2013.eew.technion.ac.il/" TargetMode="External"/><Relationship Id="rId4" Type="http://schemas.openxmlformats.org/officeDocument/2006/relationships/hyperlink" Target="http://users.ece.cmu.edu/~omutlu/pub/mutlu_isca13_talk.pptx" TargetMode="External"/><Relationship Id="rId5" Type="http://schemas.openxmlformats.org/officeDocument/2006/relationships/hyperlink" Target="http://users.ece.cmu.edu/~omutlu/pub/mutlu_isca13_talk.pdf" TargetMode="External"/><Relationship Id="rId1" Type="http://schemas.openxmlformats.org/officeDocument/2006/relationships/slideLayout" Target="../slideLayouts/slideLayout2.xml"/><Relationship Id="rId2" Type="http://schemas.openxmlformats.org/officeDocument/2006/relationships/hyperlink" Target="http://users.ece.cmu.edu/~omutlu/pub/dram-retention-time-characterization_isca13.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4.xml"/></Relationships>
</file>

<file path=ppt/slides/_rels/slide43.xml.rels><?xml version="1.0" encoding="UTF-8" standalone="yes"?>
<Relationships xmlns="http://schemas.openxmlformats.org/package/2006/relationships"><Relationship Id="rId3" Type="http://schemas.openxmlformats.org/officeDocument/2006/relationships/hyperlink" Target="http://isca2013.eew.technion.ac.il/" TargetMode="External"/><Relationship Id="rId4" Type="http://schemas.openxmlformats.org/officeDocument/2006/relationships/hyperlink" Target="http://users.ece.cmu.edu/~omutlu/pub/mutlu_isca13_talk.pptx" TargetMode="External"/><Relationship Id="rId5" Type="http://schemas.openxmlformats.org/officeDocument/2006/relationships/hyperlink" Target="http://users.ece.cmu.edu/~omutlu/pub/mutlu_isca13_talk.pdf" TargetMode="External"/><Relationship Id="rId6" Type="http://schemas.openxmlformats.org/officeDocument/2006/relationships/hyperlink" Target="http://users.ece.cmu.edu/~omutlu/pub/memory-dvfs_icac11.pdf" TargetMode="External"/><Relationship Id="rId7" Type="http://schemas.openxmlformats.org/officeDocument/2006/relationships/hyperlink" Target="http://www.cis.fiu.edu/conferences/icac2011/" TargetMode="External"/><Relationship Id="rId8" Type="http://schemas.openxmlformats.org/officeDocument/2006/relationships/hyperlink" Target="http://users.ece.cmu.edu/~omutlu/pub/fallin_icac11_talk.pptx" TargetMode="External"/><Relationship Id="rId9" Type="http://schemas.openxmlformats.org/officeDocument/2006/relationships/hyperlink" Target="http://users.ece.cmu.edu/~omutlu/pub/fallin_icac11_talk.pdf" TargetMode="External"/><Relationship Id="rId1" Type="http://schemas.openxmlformats.org/officeDocument/2006/relationships/slideLayout" Target="../slideLayouts/slideLayout434.xml"/><Relationship Id="rId2" Type="http://schemas.openxmlformats.org/officeDocument/2006/relationships/hyperlink" Target="http://users.ece.cmu.edu/~omutlu/pub/dram-retention-time-characterization_isca13.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8.jpeg"/><Relationship Id="rId6" Type="http://schemas.openxmlformats.org/officeDocument/2006/relationships/image" Target="../media/image1.png"/><Relationship Id="rId1" Type="http://schemas.openxmlformats.org/officeDocument/2006/relationships/slideLayout" Target="../slideLayouts/slideLayout510.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cis.fiu.edu/conferences/icac2011/" TargetMode="External"/><Relationship Id="rId4" Type="http://schemas.openxmlformats.org/officeDocument/2006/relationships/hyperlink" Target="http://users.ece.cmu.edu/~omutlu/pub/fallin_icac11_talk.pptx" TargetMode="External"/><Relationship Id="rId5" Type="http://schemas.openxmlformats.org/officeDocument/2006/relationships/hyperlink" Target="http://users.ece.cmu.edu/~omutlu/pub/fallin_icac11_talk.pdf" TargetMode="External"/><Relationship Id="rId6" Type="http://schemas.openxmlformats.org/officeDocument/2006/relationships/hyperlink" Target="http://users.ece.cmu.edu/~omutlu/pub/dram-retention-time-characterization_isca13.pdf" TargetMode="External"/><Relationship Id="rId7" Type="http://schemas.openxmlformats.org/officeDocument/2006/relationships/hyperlink" Target="http://isca2013.eew.technion.ac.il/" TargetMode="External"/><Relationship Id="rId8" Type="http://schemas.openxmlformats.org/officeDocument/2006/relationships/hyperlink" Target="http://users.ece.cmu.edu/~omutlu/pub/mutlu_isca13_talk.pptx" TargetMode="External"/><Relationship Id="rId9" Type="http://schemas.openxmlformats.org/officeDocument/2006/relationships/hyperlink" Target="http://users.ece.cmu.edu/~omutlu/pub/mutlu_isca13_talk.pdf" TargetMode="External"/><Relationship Id="rId10" Type="http://schemas.openxmlformats.org/officeDocument/2006/relationships/hyperlink" Target="http://noggin.intel.com/content/paper-8-error-analysis-and-retention-aware-error-management-for-nand-flash-memory" TargetMode="External"/><Relationship Id="rId11" Type="http://schemas.openxmlformats.org/officeDocument/2006/relationships/hyperlink" Target="http://noggin.intel.com/technology-journal/2013/171/memory-resiliency" TargetMode="External"/><Relationship Id="rId1" Type="http://schemas.openxmlformats.org/officeDocument/2006/relationships/slideLayout" Target="../slideLayouts/slideLayout2.xml"/><Relationship Id="rId2" Type="http://schemas.openxmlformats.org/officeDocument/2006/relationships/hyperlink" Target="http://users.ece.cmu.edu/~omutlu/pub/memory-dvfs_icac11.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499.xml"/><Relationship Id="rId2" Type="http://schemas.openxmlformats.org/officeDocument/2006/relationships/notesSlide" Target="../notesSlides/notesSlide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22.xml"/><Relationship Id="rId3" Type="http://schemas.openxmlformats.org/officeDocument/2006/relationships/chart" Target="../charts/char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23.xml"/><Relationship Id="rId3" Type="http://schemas.openxmlformats.org/officeDocument/2006/relationships/chart" Target="../charts/char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24.xml"/><Relationship Id="rId3" Type="http://schemas.openxmlformats.org/officeDocument/2006/relationships/chart" Target="../charts/char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3.xml"/><Relationship Id="rId3" Type="http://schemas.openxmlformats.org/officeDocument/2006/relationships/chart" Target="../charts/char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5.xml"/><Relationship Id="rId3" Type="http://schemas.openxmlformats.org/officeDocument/2006/relationships/chart" Target="../charts/chart10.xml"/></Relationships>
</file>

<file path=ppt/slides/_rels/slide62.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chart" Target="../charts/chart12.xml"/><Relationship Id="rId1" Type="http://schemas.openxmlformats.org/officeDocument/2006/relationships/slideLayout" Target="../slideLayouts/slideLayout500.xml"/><Relationship Id="rId2" Type="http://schemas.openxmlformats.org/officeDocument/2006/relationships/notesSlide" Target="../notesSlides/notesSlide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8.xml"/><Relationship Id="rId3" Type="http://schemas.openxmlformats.org/officeDocument/2006/relationships/chart" Target="../charts/char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39.xml"/><Relationship Id="rId3" Type="http://schemas.openxmlformats.org/officeDocument/2006/relationships/chart" Target="../charts/char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4.xml"/><Relationship Id="rId3" Type="http://schemas.openxmlformats.org/officeDocument/2006/relationships/chart" Target="../charts/char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5.xml"/><Relationship Id="rId3" Type="http://schemas.openxmlformats.org/officeDocument/2006/relationships/chart" Target="../charts/char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chart" Target="../charts/char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6.xml"/><Relationship Id="rId3" Type="http://schemas.openxmlformats.org/officeDocument/2006/relationships/chart" Target="../charts/char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7.xml"/><Relationship Id="rId3" Type="http://schemas.openxmlformats.org/officeDocument/2006/relationships/chart" Target="../charts/char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00.xml"/><Relationship Id="rId2" Type="http://schemas.openxmlformats.org/officeDocument/2006/relationships/notesSlide" Target="../notesSlides/notesSlide49.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499.xml"/><Relationship Id="rId2" Type="http://schemas.openxmlformats.org/officeDocument/2006/relationships/notesSlide" Target="../notesSlides/notesSlide50.xml"/></Relationships>
</file>

<file path=ppt/slides/_rels/slide7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png"/><Relationship Id="rId1" Type="http://schemas.openxmlformats.org/officeDocument/2006/relationships/slideLayout" Target="../slideLayouts/slideLayout521.xml"/><Relationship Id="rId2" Type="http://schemas.openxmlformats.org/officeDocument/2006/relationships/notesSlide" Target="../notesSlides/notesSlide5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6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5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5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1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1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45.xml"/><Relationship Id="rId2" Type="http://schemas.openxmlformats.org/officeDocument/2006/relationships/image" Target="../media/image17.png"/><Relationship Id="rId3" Type="http://schemas.openxmlformats.org/officeDocument/2006/relationships/image" Target="../media/image1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image" Target="../media/image1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55.xml"/><Relationship Id="rId3" Type="http://schemas.openxmlformats.org/officeDocument/2006/relationships/image" Target="../media/image1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5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5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33.xml"/><Relationship Id="rId2" Type="http://schemas.openxmlformats.org/officeDocument/2006/relationships/notesSlide" Target="../notesSlides/notesSlide58.xml"/><Relationship Id="rId3" Type="http://schemas.openxmlformats.org/officeDocument/2006/relationships/image" Target="../media/image20.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a:t>
            </a:r>
            <a:r>
              <a:rPr lang="en-US" sz="4000" dirty="0" smtClean="0"/>
              <a:t>Lecture 3, Topic </a:t>
            </a:r>
            <a:r>
              <a:rPr lang="en-US" sz="4000" dirty="0" smtClean="0"/>
              <a:t>1: DRAM Basics and </a:t>
            </a:r>
            <a:br>
              <a:rPr lang="en-US" sz="4000" dirty="0" smtClean="0"/>
            </a:br>
            <a:r>
              <a:rPr lang="en-US" sz="4000" dirty="0" smtClean="0"/>
              <a:t>DRAM Scaling</a:t>
            </a:r>
            <a:endParaRPr lang="en-US" sz="4000" dirty="0"/>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a:t>
            </a:r>
            <a:r>
              <a:rPr lang="en-US" sz="2000" dirty="0" smtClean="0">
                <a:latin typeface="Tahoma" charset="0"/>
                <a:hlinkClick r:id="rId4"/>
              </a:rPr>
              <a:t>cmu.edu</a:t>
            </a:r>
            <a:endParaRPr lang="en-US" sz="2000" dirty="0" smtClean="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a:t>
            </a:r>
            <a:r>
              <a:rPr lang="en-US" sz="2000" dirty="0" smtClean="0">
                <a:latin typeface="Tahoma" charset="0"/>
              </a:rPr>
              <a:t>17,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784250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624483" y="1143000"/>
            <a:ext cx="3724275" cy="5213350"/>
          </a:xfrm>
          <a:prstGeom prst="roundRect">
            <a:avLst>
              <a:gd name="adj" fmla="val 11769"/>
            </a:avLst>
          </a:prstGeom>
          <a:solidFill>
            <a:schemeClr val="bg1"/>
          </a:solid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smtClean="0"/>
              <a:t>Overview of Our Mechanism</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10</a:t>
            </a:fld>
            <a:endParaRPr lang="en-US">
              <a:solidFill>
                <a:prstClr val="black"/>
              </a:solidFill>
              <a:latin typeface="Calibri"/>
            </a:endParaRPr>
          </a:p>
        </p:txBody>
      </p:sp>
      <p:sp>
        <p:nvSpPr>
          <p:cNvPr id="9" name="TextBox 8"/>
          <p:cNvSpPr txBox="1"/>
          <p:nvPr/>
        </p:nvSpPr>
        <p:spPr>
          <a:xfrm rot="16200000">
            <a:off x="1963619" y="3034479"/>
            <a:ext cx="1046005"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sp>
        <p:nvSpPr>
          <p:cNvPr id="22" name="row-buffer"/>
          <p:cNvSpPr/>
          <p:nvPr/>
        </p:nvSpPr>
        <p:spPr>
          <a:xfrm>
            <a:off x="1170980" y="1873895"/>
            <a:ext cx="2631282" cy="457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3" name="row-buffer"/>
          <p:cNvSpPr/>
          <p:nvPr/>
        </p:nvSpPr>
        <p:spPr>
          <a:xfrm>
            <a:off x="1169425" y="1416695"/>
            <a:ext cx="2631282" cy="457200"/>
          </a:xfrm>
          <a:prstGeom prst="rect">
            <a:avLst/>
          </a:prstGeom>
          <a:solidFill>
            <a:srgbClr val="0070C0">
              <a:alpha val="75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5" name="row-buffer"/>
          <p:cNvSpPr/>
          <p:nvPr/>
        </p:nvSpPr>
        <p:spPr>
          <a:xfrm>
            <a:off x="1170980" y="4291501"/>
            <a:ext cx="2631282" cy="457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7" name="row-buffer"/>
          <p:cNvSpPr/>
          <p:nvPr/>
        </p:nvSpPr>
        <p:spPr>
          <a:xfrm>
            <a:off x="1169425" y="3834301"/>
            <a:ext cx="2631282" cy="457200"/>
          </a:xfrm>
          <a:prstGeom prst="rect">
            <a:avLst/>
          </a:prstGeom>
          <a:solidFill>
            <a:srgbClr val="FFC000">
              <a:alpha val="75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31" name="moverow0"/>
          <p:cNvSpPr/>
          <p:nvPr/>
        </p:nvSpPr>
        <p:spPr>
          <a:xfrm>
            <a:off x="1170980" y="1416695"/>
            <a:ext cx="2631282" cy="457200"/>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15" name="bankblank"/>
          <p:cNvSpPr/>
          <p:nvPr/>
        </p:nvSpPr>
        <p:spPr>
          <a:xfrm>
            <a:off x="1170980" y="1416696"/>
            <a:ext cx="2631282" cy="914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2" name="moverow1"/>
          <p:cNvSpPr/>
          <p:nvPr/>
        </p:nvSpPr>
        <p:spPr>
          <a:xfrm>
            <a:off x="1170980" y="3834301"/>
            <a:ext cx="2631282" cy="457200"/>
          </a:xfrm>
          <a:prstGeom prst="rect">
            <a:avLst/>
          </a:prstGeom>
          <a:solidFill>
            <a:srgbClr val="FFC00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26" name="bankblank"/>
          <p:cNvSpPr/>
          <p:nvPr/>
        </p:nvSpPr>
        <p:spPr>
          <a:xfrm>
            <a:off x="1170980" y="3834302"/>
            <a:ext cx="2631282" cy="914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3" name="req1"/>
          <p:cNvSpPr/>
          <p:nvPr/>
        </p:nvSpPr>
        <p:spPr>
          <a:xfrm>
            <a:off x="5918200" y="3078959"/>
            <a:ext cx="762000" cy="457199"/>
          </a:xfrm>
          <a:prstGeom prst="roundRect">
            <a:avLst/>
          </a:prstGeom>
          <a:solidFill>
            <a:srgbClr val="FFC00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black">
                    <a:lumMod val="95000"/>
                    <a:lumOff val="5000"/>
                  </a:prstClr>
                </a:solidFill>
                <a:latin typeface="Calibri"/>
              </a:rPr>
              <a:t>Req</a:t>
            </a:r>
            <a:endParaRPr lang="en-US" sz="3200">
              <a:solidFill>
                <a:prstClr val="black">
                  <a:lumMod val="95000"/>
                  <a:lumOff val="5000"/>
                </a:prstClr>
              </a:solidFill>
              <a:latin typeface="Calibri"/>
            </a:endParaRPr>
          </a:p>
        </p:txBody>
      </p:sp>
      <p:sp>
        <p:nvSpPr>
          <p:cNvPr id="34" name="req0"/>
          <p:cNvSpPr/>
          <p:nvPr/>
        </p:nvSpPr>
        <p:spPr>
          <a:xfrm>
            <a:off x="4953000" y="3078959"/>
            <a:ext cx="762000" cy="457199"/>
          </a:xfrm>
          <a:prstGeom prst="roundRect">
            <a:avLst/>
          </a:prstGeom>
          <a:solidFill>
            <a:srgbClr val="0070C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white"/>
                </a:solidFill>
                <a:latin typeface="Calibri"/>
              </a:rPr>
              <a:t>Req</a:t>
            </a:r>
            <a:endParaRPr lang="en-US" sz="3200">
              <a:solidFill>
                <a:prstClr val="white"/>
              </a:solidFill>
              <a:latin typeface="Calibri"/>
            </a:endParaRPr>
          </a:p>
        </p:txBody>
      </p:sp>
      <p:sp>
        <p:nvSpPr>
          <p:cNvPr id="5" name="row-buffer"/>
          <p:cNvSpPr/>
          <p:nvPr/>
        </p:nvSpPr>
        <p:spPr>
          <a:xfrm>
            <a:off x="1169425" y="5562600"/>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24" name="row-buffer"/>
          <p:cNvSpPr/>
          <p:nvPr/>
        </p:nvSpPr>
        <p:spPr>
          <a:xfrm>
            <a:off x="1170980" y="4748701"/>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6" name="req2"/>
          <p:cNvSpPr/>
          <p:nvPr/>
        </p:nvSpPr>
        <p:spPr>
          <a:xfrm>
            <a:off x="6883400" y="3078959"/>
            <a:ext cx="762000" cy="457199"/>
          </a:xfrm>
          <a:prstGeom prst="roundRect">
            <a:avLst/>
          </a:prstGeom>
          <a:solidFill>
            <a:srgbClr val="0070C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white"/>
                </a:solidFill>
                <a:latin typeface="Calibri"/>
              </a:rPr>
              <a:t>Req</a:t>
            </a:r>
            <a:endParaRPr lang="en-US" sz="3200">
              <a:solidFill>
                <a:prstClr val="white"/>
              </a:solidFill>
              <a:latin typeface="Calibri"/>
            </a:endParaRPr>
          </a:p>
        </p:txBody>
      </p:sp>
      <p:sp>
        <p:nvSpPr>
          <p:cNvPr id="64" name="filler"/>
          <p:cNvSpPr/>
          <p:nvPr/>
        </p:nvSpPr>
        <p:spPr>
          <a:xfrm>
            <a:off x="2486620" y="1416696"/>
            <a:ext cx="1314087" cy="13636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19" name="row-buffer"/>
          <p:cNvSpPr/>
          <p:nvPr/>
        </p:nvSpPr>
        <p:spPr>
          <a:xfrm>
            <a:off x="1170980" y="2331095"/>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5" name="req3"/>
          <p:cNvSpPr/>
          <p:nvPr/>
        </p:nvSpPr>
        <p:spPr>
          <a:xfrm>
            <a:off x="7848600" y="3078959"/>
            <a:ext cx="762000" cy="457199"/>
          </a:xfrm>
          <a:prstGeom prst="roundRect">
            <a:avLst/>
          </a:prstGeom>
          <a:solidFill>
            <a:srgbClr val="FFC00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black">
                    <a:lumMod val="95000"/>
                    <a:lumOff val="5000"/>
                  </a:prstClr>
                </a:solidFill>
                <a:latin typeface="Calibri"/>
              </a:rPr>
              <a:t>Req</a:t>
            </a:r>
            <a:endParaRPr lang="en-US" sz="3200">
              <a:solidFill>
                <a:prstClr val="black">
                  <a:lumMod val="95000"/>
                  <a:lumOff val="5000"/>
                </a:prstClr>
              </a:solidFill>
              <a:latin typeface="Calibri"/>
            </a:endParaRPr>
          </a:p>
        </p:txBody>
      </p:sp>
      <p:sp>
        <p:nvSpPr>
          <p:cNvPr id="28" name="bankconflict"/>
          <p:cNvSpPr txBox="1"/>
          <p:nvPr/>
        </p:nvSpPr>
        <p:spPr>
          <a:xfrm>
            <a:off x="4572000" y="2331095"/>
            <a:ext cx="4419600" cy="2009030"/>
          </a:xfrm>
          <a:prstGeom prst="rect">
            <a:avLst/>
          </a:prstGeom>
          <a:noFill/>
        </p:spPr>
        <p:txBody>
          <a:bodyPr wrap="square" rtlCol="0" anchor="ctr">
            <a:noAutofit/>
          </a:bodyPr>
          <a:lstStyle/>
          <a:p>
            <a:r>
              <a:rPr lang="en-US" sz="4200" i="1" smtClean="0">
                <a:solidFill>
                  <a:srgbClr val="00B050"/>
                </a:solidFill>
                <a:latin typeface="Calibri"/>
              </a:rPr>
              <a:t>1. Parallelize</a:t>
            </a:r>
          </a:p>
          <a:p>
            <a:endParaRPr lang="en-US" sz="1200" i="1" smtClean="0">
              <a:solidFill>
                <a:srgbClr val="00B050"/>
              </a:solidFill>
              <a:latin typeface="Calibri"/>
            </a:endParaRPr>
          </a:p>
          <a:p>
            <a:pPr marL="512763" indent="-512763">
              <a:lnSpc>
                <a:spcPct val="80000"/>
              </a:lnSpc>
            </a:pPr>
            <a:r>
              <a:rPr lang="en-US" sz="4200" i="1" smtClean="0">
                <a:solidFill>
                  <a:srgbClr val="00B050"/>
                </a:solidFill>
                <a:latin typeface="Calibri"/>
              </a:rPr>
              <a:t>2. Utilize multiple local row-buffers</a:t>
            </a:r>
            <a:endParaRPr lang="en-US" sz="4200" i="1">
              <a:solidFill>
                <a:srgbClr val="00B050"/>
              </a:solidFill>
              <a:latin typeface="Calibri"/>
            </a:endParaRPr>
          </a:p>
        </p:txBody>
      </p:sp>
      <p:sp>
        <p:nvSpPr>
          <p:cNvPr id="30" name="subarray"/>
          <p:cNvSpPr/>
          <p:nvPr/>
        </p:nvSpPr>
        <p:spPr>
          <a:xfrm>
            <a:off x="1170980" y="1416696"/>
            <a:ext cx="2629727" cy="1363638"/>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prstClr val="white"/>
                </a:solidFill>
                <a:latin typeface="Calibri"/>
              </a:rPr>
              <a:t>Subarray</a:t>
            </a:r>
            <a:r>
              <a:rPr lang="en-US" sz="3600" baseline="-25000" smtClean="0">
                <a:solidFill>
                  <a:prstClr val="white"/>
                </a:solidFill>
                <a:latin typeface="Calibri"/>
              </a:rPr>
              <a:t>64</a:t>
            </a:r>
            <a:endParaRPr lang="en-US" sz="3600" baseline="-25000">
              <a:solidFill>
                <a:prstClr val="white"/>
              </a:solidFill>
              <a:latin typeface="Calibri"/>
            </a:endParaRPr>
          </a:p>
        </p:txBody>
      </p:sp>
      <p:sp>
        <p:nvSpPr>
          <p:cNvPr id="38" name="subarray"/>
          <p:cNvSpPr/>
          <p:nvPr/>
        </p:nvSpPr>
        <p:spPr>
          <a:xfrm>
            <a:off x="1170980" y="3834301"/>
            <a:ext cx="2629727" cy="13716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prstClr val="white"/>
                </a:solidFill>
                <a:latin typeface="Calibri"/>
              </a:rPr>
              <a:t>Subarray</a:t>
            </a:r>
            <a:r>
              <a:rPr lang="en-US" sz="3600" baseline="-25000" smtClean="0">
                <a:solidFill>
                  <a:prstClr val="white"/>
                </a:solidFill>
                <a:latin typeface="Calibri"/>
              </a:rPr>
              <a:t>1</a:t>
            </a:r>
            <a:endParaRPr lang="en-US" sz="3600" baseline="-25000">
              <a:solidFill>
                <a:prstClr val="white"/>
              </a:solidFill>
              <a:latin typeface="Calibri"/>
            </a:endParaRPr>
          </a:p>
        </p:txBody>
      </p:sp>
      <p:sp>
        <p:nvSpPr>
          <p:cNvPr id="37" name="bankconflict"/>
          <p:cNvSpPr txBox="1"/>
          <p:nvPr/>
        </p:nvSpPr>
        <p:spPr>
          <a:xfrm>
            <a:off x="4419600" y="3464040"/>
            <a:ext cx="4724400" cy="1641360"/>
          </a:xfrm>
          <a:prstGeom prst="rect">
            <a:avLst/>
          </a:prstGeom>
          <a:noFill/>
        </p:spPr>
        <p:txBody>
          <a:bodyPr wrap="square" rtlCol="0" anchor="ctr">
            <a:noAutofit/>
          </a:bodyPr>
          <a:lstStyle/>
          <a:p>
            <a:pPr algn="ctr">
              <a:lnSpc>
                <a:spcPct val="90000"/>
              </a:lnSpc>
            </a:pPr>
            <a:r>
              <a:rPr lang="en-US" sz="4400" i="1" smtClean="0">
                <a:solidFill>
                  <a:prstClr val="black"/>
                </a:solidFill>
                <a:latin typeface="Calibri"/>
              </a:rPr>
              <a:t>To same bank...</a:t>
            </a:r>
          </a:p>
          <a:p>
            <a:pPr algn="ctr">
              <a:lnSpc>
                <a:spcPct val="90000"/>
              </a:lnSpc>
            </a:pPr>
            <a:r>
              <a:rPr lang="en-US" sz="4400" i="1" smtClean="0">
                <a:solidFill>
                  <a:prstClr val="black"/>
                </a:solidFill>
                <a:latin typeface="Calibri"/>
              </a:rPr>
              <a:t>but diff. subarrays</a:t>
            </a:r>
            <a:endParaRPr lang="en-US" sz="4000" i="1">
              <a:solidFill>
                <a:prstClr val="black"/>
              </a:solidFill>
              <a:latin typeface="Calibri"/>
            </a:endParaRPr>
          </a:p>
        </p:txBody>
      </p:sp>
    </p:spTree>
    <p:extLst>
      <p:ext uri="{BB962C8B-B14F-4D97-AF65-F5344CB8AC3E}">
        <p14:creationId xmlns:p14="http://schemas.microsoft.com/office/powerpoint/2010/main" val="1693755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fade">
                                      <p:cBhvr>
                                        <p:cTn id="10" dur="500"/>
                                        <p:tgtEl>
                                          <p:spTgt spid="3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xit" presetSubtype="0" fill="hold" grpId="0" nodeType="withEffect">
                                  <p:stCondLst>
                                    <p:cond delay="0"/>
                                  </p:stCondLst>
                                  <p:childTnLst>
                                    <p:animEffect transition="out" filter="fad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7">
                                            <p:txEl>
                                              <p:pRg st="0" end="0"/>
                                            </p:txEl>
                                          </p:spTgt>
                                        </p:tgtEl>
                                      </p:cBhvr>
                                    </p:animEffect>
                                    <p:set>
                                      <p:cBhvr>
                                        <p:cTn id="36" dur="1" fill="hold">
                                          <p:stCondLst>
                                            <p:cond delay="499"/>
                                          </p:stCondLst>
                                        </p:cTn>
                                        <p:tgtEl>
                                          <p:spTgt spid="37">
                                            <p:txEl>
                                              <p:pRg st="0" end="0"/>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7">
                                            <p:txEl>
                                              <p:pRg st="1" end="1"/>
                                            </p:txEl>
                                          </p:spTgt>
                                        </p:tgtEl>
                                      </p:cBhvr>
                                    </p:animEffect>
                                    <p:set>
                                      <p:cBhvr>
                                        <p:cTn id="39" dur="1" fill="hold">
                                          <p:stCondLst>
                                            <p:cond delay="499"/>
                                          </p:stCondLst>
                                        </p:cTn>
                                        <p:tgtEl>
                                          <p:spTgt spid="37">
                                            <p:txEl>
                                              <p:pRg st="1" end="1"/>
                                            </p:txEl>
                                          </p:spTgt>
                                        </p:tgtEl>
                                        <p:attrNameLst>
                                          <p:attrName>style.visibility</p:attrName>
                                        </p:attrNameLst>
                                      </p:cBhvr>
                                      <p:to>
                                        <p:strVal val="hidden"/>
                                      </p:to>
                                    </p:set>
                                  </p:childTnLst>
                                </p:cTn>
                              </p:par>
                            </p:childTnLst>
                          </p:cTn>
                        </p:par>
                        <p:par>
                          <p:cTn id="40" fill="hold">
                            <p:stCondLst>
                              <p:cond delay="500"/>
                            </p:stCondLst>
                            <p:childTnLst>
                              <p:par>
                                <p:cTn id="41" presetID="42" presetClass="path" presetSubtype="0" accel="50000" decel="50000" fill="hold" grpId="1" nodeType="afterEffect">
                                  <p:stCondLst>
                                    <p:cond delay="0"/>
                                  </p:stCondLst>
                                  <p:childTnLst>
                                    <p:animMotion origin="layout" path="M -3.33333E-6 2.59259E-6 L -3.33333E-6 -0.1713 " pathEditMode="relative" rAng="0" ptsTypes="AA">
                                      <p:cBhvr>
                                        <p:cTn id="42" dur="2000" fill="hold"/>
                                        <p:tgtEl>
                                          <p:spTgt spid="34"/>
                                        </p:tgtEl>
                                        <p:attrNameLst>
                                          <p:attrName>ppt_x</p:attrName>
                                          <p:attrName>ppt_y</p:attrName>
                                        </p:attrNameLst>
                                      </p:cBhvr>
                                      <p:rCtr x="0" y="-8565"/>
                                    </p:animMotion>
                                  </p:childTnLst>
                                </p:cTn>
                              </p:par>
                              <p:par>
                                <p:cTn id="43" presetID="42" presetClass="path" presetSubtype="0" accel="50000" decel="50000" fill="hold" grpId="1" nodeType="withEffect">
                                  <p:stCondLst>
                                    <p:cond delay="0"/>
                                  </p:stCondLst>
                                  <p:childTnLst>
                                    <p:animMotion origin="layout" path="M -4.44444E-6 2.59259E-6 L -0.10277 -0.1713 " pathEditMode="relative" rAng="0" ptsTypes="AA">
                                      <p:cBhvr>
                                        <p:cTn id="44" dur="2000" fill="hold"/>
                                        <p:tgtEl>
                                          <p:spTgt spid="36"/>
                                        </p:tgtEl>
                                        <p:attrNameLst>
                                          <p:attrName>ppt_x</p:attrName>
                                          <p:attrName>ppt_y</p:attrName>
                                        </p:attrNameLst>
                                      </p:cBhvr>
                                      <p:rCtr x="-5139" y="-8565"/>
                                    </p:animMotion>
                                  </p:childTnLst>
                                </p:cTn>
                              </p:par>
                              <p:par>
                                <p:cTn id="45" presetID="42" presetClass="path" presetSubtype="0" accel="50000" decel="50000" fill="hold" grpId="1" nodeType="withEffect">
                                  <p:stCondLst>
                                    <p:cond delay="0"/>
                                  </p:stCondLst>
                                  <p:childTnLst>
                                    <p:animMotion origin="layout" path="M 1.11111E-6 2.59259E-6 L -0.10556 0.18426 " pathEditMode="relative" rAng="0" ptsTypes="AA">
                                      <p:cBhvr>
                                        <p:cTn id="46" dur="2000" fill="hold"/>
                                        <p:tgtEl>
                                          <p:spTgt spid="33"/>
                                        </p:tgtEl>
                                        <p:attrNameLst>
                                          <p:attrName>ppt_x</p:attrName>
                                          <p:attrName>ppt_y</p:attrName>
                                        </p:attrNameLst>
                                      </p:cBhvr>
                                      <p:rCtr x="-5278" y="9213"/>
                                    </p:animMotion>
                                  </p:childTnLst>
                                </p:cTn>
                              </p:par>
                              <p:par>
                                <p:cTn id="47" presetID="42" presetClass="path" presetSubtype="0" accel="50000" decel="50000" fill="hold" grpId="1" nodeType="withEffect">
                                  <p:stCondLst>
                                    <p:cond delay="0"/>
                                  </p:stCondLst>
                                  <p:childTnLst>
                                    <p:animMotion origin="layout" path="M 0 2.59259E-6 L -0.20833 0.18426 " pathEditMode="relative" rAng="0" ptsTypes="AA">
                                      <p:cBhvr>
                                        <p:cTn id="48" dur="2000" fill="hold"/>
                                        <p:tgtEl>
                                          <p:spTgt spid="35"/>
                                        </p:tgtEl>
                                        <p:attrNameLst>
                                          <p:attrName>ppt_x</p:attrName>
                                          <p:attrName>ppt_y</p:attrName>
                                        </p:attrNameLst>
                                      </p:cBhvr>
                                      <p:rCtr x="-10417" y="9213"/>
                                    </p:animMotion>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42" presetClass="path" presetSubtype="0" accel="50000" decel="50000" fill="hold" grpId="1" nodeType="withEffect">
                                  <p:stCondLst>
                                    <p:cond delay="0"/>
                                  </p:stCondLst>
                                  <p:childTnLst>
                                    <p:animMotion origin="layout" path="M 3.05556E-6 -4.81481E-6 L 0.00069 0.13797 " pathEditMode="relative" rAng="0" ptsTypes="AA">
                                      <p:cBhvr>
                                        <p:cTn id="59" dur="2000" fill="hold"/>
                                        <p:tgtEl>
                                          <p:spTgt spid="31"/>
                                        </p:tgtEl>
                                        <p:attrNameLst>
                                          <p:attrName>ppt_x</p:attrName>
                                          <p:attrName>ppt_y</p:attrName>
                                        </p:attrNameLst>
                                      </p:cBhvr>
                                      <p:rCtr x="35" y="6898"/>
                                    </p:animMotion>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42" presetClass="path" presetSubtype="0" accel="50000" decel="50000" fill="hold" grpId="1" nodeType="withEffect">
                                  <p:stCondLst>
                                    <p:cond delay="0"/>
                                  </p:stCondLst>
                                  <p:childTnLst>
                                    <p:animMotion origin="layout" path="M 5E-6 -1.11111E-6 L 0.00156 0.13796 " pathEditMode="relative" rAng="0" ptsTypes="AA">
                                      <p:cBhvr>
                                        <p:cTn id="64" dur="2000" fill="hold"/>
                                        <p:tgtEl>
                                          <p:spTgt spid="32"/>
                                        </p:tgtEl>
                                        <p:attrNameLst>
                                          <p:attrName>ppt_x</p:attrName>
                                          <p:attrName>ppt_y</p:attrName>
                                        </p:attrNameLst>
                                      </p:cBhvr>
                                      <p:rCtr x="69" y="6898"/>
                                    </p:animMotion>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28">
                                            <p:txEl>
                                              <p:pRg st="2" end="2"/>
                                            </p:txEl>
                                          </p:spTgt>
                                        </p:tgtEl>
                                        <p:attrNameLst>
                                          <p:attrName>style.visibility</p:attrName>
                                        </p:attrNameLst>
                                      </p:cBhvr>
                                      <p:to>
                                        <p:strVal val="visible"/>
                                      </p:to>
                                    </p:set>
                                    <p:animEffect transition="in" filter="fade">
                                      <p:cBhvr>
                                        <p:cTn id="68"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3" grpId="0" animBg="1"/>
      <p:bldP spid="33" grpId="1" animBg="1"/>
      <p:bldP spid="34" grpId="0" animBg="1"/>
      <p:bldP spid="34" grpId="1" animBg="1"/>
      <p:bldP spid="36" grpId="0" animBg="1"/>
      <p:bldP spid="36" grpId="1" animBg="1"/>
      <p:bldP spid="35" grpId="0" animBg="1"/>
      <p:bldP spid="35" grpId="1" animBg="1"/>
      <p:bldP spid="30" grpId="0" animBg="1"/>
      <p:bldP spid="38" grpId="0" animBg="1"/>
      <p:bldP spid="37" grpId="0"/>
      <p:bldP spid="37" grpId="1" build="allAtOnce"/>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p:cNvSpPr>
            <a:spLocks noGrp="1"/>
          </p:cNvSpPr>
          <p:nvPr>
            <p:ph type="title"/>
          </p:nvPr>
        </p:nvSpPr>
        <p:spPr/>
        <p:txBody>
          <a:bodyPr/>
          <a:lstStyle/>
          <a:p>
            <a:r>
              <a:rPr lang="en-US">
                <a:latin typeface="Garamond" charset="0"/>
                <a:ea typeface="ＭＳ Ｐゴシック" charset="0"/>
                <a:cs typeface="ＭＳ Ｐゴシック" charset="0"/>
              </a:rPr>
              <a:t>Tested Data Patterns</a:t>
            </a:r>
          </a:p>
        </p:txBody>
      </p:sp>
      <p:sp>
        <p:nvSpPr>
          <p:cNvPr id="3" name="Content Placeholder 2"/>
          <p:cNvSpPr>
            <a:spLocks noGrp="1"/>
          </p:cNvSpPr>
          <p:nvPr>
            <p:ph idx="1"/>
          </p:nvPr>
        </p:nvSpPr>
        <p:spPr>
          <a:xfrm>
            <a:off x="228600" y="1019175"/>
            <a:ext cx="8801100" cy="5153025"/>
          </a:xfrm>
        </p:spPr>
        <p:txBody>
          <a:bodyPr/>
          <a:lstStyle/>
          <a:p>
            <a:pPr>
              <a:defRPr/>
            </a:pPr>
            <a:r>
              <a:rPr lang="en-US" dirty="0">
                <a:solidFill>
                  <a:srgbClr val="0000FF"/>
                </a:solidFill>
                <a:latin typeface="Tahoma" charset="0"/>
                <a:ea typeface="ＭＳ Ｐゴシック" charset="0"/>
                <a:cs typeface="ＭＳ Ｐゴシック" charset="0"/>
              </a:rPr>
              <a:t>All 0s/1s</a:t>
            </a:r>
            <a:r>
              <a:rPr lang="en-US" dirty="0">
                <a:latin typeface="Tahoma" charset="0"/>
                <a:ea typeface="ＭＳ Ｐゴシック" charset="0"/>
                <a:cs typeface="ＭＳ Ｐゴシック" charset="0"/>
              </a:rPr>
              <a:t>:</a:t>
            </a:r>
            <a:r>
              <a:rPr lang="en-US" dirty="0">
                <a:solidFill>
                  <a:srgbClr val="0000FF"/>
                </a:solidFill>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Value </a:t>
            </a:r>
            <a:r>
              <a:rPr lang="en-US" dirty="0" smtClean="0">
                <a:latin typeface="Tahoma" charset="0"/>
                <a:ea typeface="ＭＳ Ｐゴシック" charset="0"/>
                <a:cs typeface="ＭＳ Ｐゴシック" charset="0"/>
              </a:rPr>
              <a:t>0/1 </a:t>
            </a:r>
            <a:r>
              <a:rPr lang="en-US" dirty="0">
                <a:latin typeface="Tahoma" charset="0"/>
                <a:ea typeface="ＭＳ Ｐゴシック" charset="0"/>
                <a:cs typeface="ＭＳ Ｐゴシック" charset="0"/>
              </a:rPr>
              <a:t>is written to all bits </a:t>
            </a:r>
          </a:p>
          <a:p>
            <a:pPr lvl="1">
              <a:defRPr/>
            </a:pPr>
            <a:r>
              <a:rPr lang="en-US" sz="2000" dirty="0">
                <a:latin typeface="Tahoma" charset="0"/>
                <a:ea typeface="ＭＳ Ｐゴシック" charset="0"/>
              </a:rPr>
              <a:t>Previous work suggested this is </a:t>
            </a:r>
            <a:r>
              <a:rPr lang="en-US" sz="2000" dirty="0" smtClean="0">
                <a:latin typeface="Tahoma" charset="0"/>
                <a:ea typeface="ＭＳ Ｐゴシック" charset="0"/>
              </a:rPr>
              <a:t>sufficient</a:t>
            </a:r>
          </a:p>
          <a:p>
            <a:pPr lvl="1">
              <a:defRPr/>
            </a:pPr>
            <a:endParaRPr lang="en-US" sz="1000"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Checkerboard</a:t>
            </a:r>
            <a:r>
              <a:rPr lang="en-US" dirty="0">
                <a:latin typeface="Tahoma" charset="0"/>
                <a:ea typeface="ＭＳ Ｐゴシック" charset="0"/>
                <a:cs typeface="ＭＳ Ｐゴシック" charset="0"/>
              </a:rPr>
              <a:t>: Consecutive bits alternate between 0 and </a:t>
            </a:r>
            <a:r>
              <a:rPr lang="en-US" dirty="0" smtClean="0">
                <a:latin typeface="Tahoma" charset="0"/>
                <a:ea typeface="ＭＳ Ｐゴシック" charset="0"/>
                <a:cs typeface="ＭＳ Ｐゴシック" charset="0"/>
              </a:rPr>
              <a:t>1 </a:t>
            </a:r>
            <a:endParaRPr lang="en-US" dirty="0">
              <a:latin typeface="Tahoma" charset="0"/>
              <a:ea typeface="ＭＳ Ｐゴシック" charset="0"/>
              <a:cs typeface="ＭＳ Ｐゴシック" charset="0"/>
            </a:endParaRPr>
          </a:p>
          <a:p>
            <a:pPr lvl="1">
              <a:defRPr/>
            </a:pPr>
            <a:r>
              <a:rPr lang="en-US" sz="2000" dirty="0">
                <a:latin typeface="Tahoma" charset="0"/>
                <a:ea typeface="ＭＳ Ｐゴシック" charset="0"/>
              </a:rPr>
              <a:t>Coupling noise increases with voltage difference between the neighboring </a:t>
            </a:r>
            <a:r>
              <a:rPr lang="en-US" sz="2000" dirty="0" err="1">
                <a:latin typeface="Tahoma" charset="0"/>
                <a:ea typeface="ＭＳ Ｐゴシック" charset="0"/>
              </a:rPr>
              <a:t>bitlines</a:t>
            </a:r>
            <a:r>
              <a:rPr lang="en-US" sz="2000" dirty="0">
                <a:latin typeface="Tahoma" charset="0"/>
                <a:ea typeface="ＭＳ Ｐゴシック" charset="0"/>
              </a:rPr>
              <a:t> </a:t>
            </a:r>
            <a:r>
              <a:rPr lang="en-US" sz="2000" dirty="0">
                <a:latin typeface="Tahoma" charset="0"/>
                <a:ea typeface="ＭＳ Ｐゴシック" charset="0"/>
                <a:sym typeface="Wingdings" charset="0"/>
              </a:rPr>
              <a:t> </a:t>
            </a:r>
            <a:r>
              <a:rPr lang="en-US" sz="2000" dirty="0">
                <a:latin typeface="Tahoma" charset="0"/>
                <a:ea typeface="ＭＳ Ｐゴシック" charset="0"/>
              </a:rPr>
              <a:t>May induce worst case data pattern (if adjacent bits mapped to adjacent cells</a:t>
            </a:r>
            <a:r>
              <a:rPr lang="en-US" sz="2000" dirty="0" smtClean="0">
                <a:latin typeface="Tahoma" charset="0"/>
                <a:ea typeface="ＭＳ Ｐゴシック" charset="0"/>
              </a:rPr>
              <a:t>)</a:t>
            </a:r>
          </a:p>
          <a:p>
            <a:pPr lvl="1">
              <a:defRPr/>
            </a:pPr>
            <a:endParaRPr lang="en-US" sz="1000"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Walk</a:t>
            </a:r>
            <a:r>
              <a:rPr lang="en-US" dirty="0">
                <a:latin typeface="Tahoma" charset="0"/>
                <a:ea typeface="ＭＳ Ｐゴシック" charset="0"/>
                <a:cs typeface="ＭＳ Ｐゴシック" charset="0"/>
              </a:rPr>
              <a:t>: Attempts to ensure a single cell storing 1 is surrounded by cells storing </a:t>
            </a:r>
            <a:r>
              <a:rPr lang="en-US" dirty="0" smtClean="0">
                <a:latin typeface="Tahoma" charset="0"/>
                <a:ea typeface="ＭＳ Ｐゴシック" charset="0"/>
                <a:cs typeface="ＭＳ Ｐゴシック" charset="0"/>
              </a:rPr>
              <a:t>0 </a:t>
            </a:r>
            <a:endParaRPr lang="en-US" dirty="0">
              <a:latin typeface="Tahoma" charset="0"/>
              <a:ea typeface="ＭＳ Ｐゴシック" charset="0"/>
              <a:cs typeface="ＭＳ Ｐゴシック" charset="0"/>
            </a:endParaRPr>
          </a:p>
          <a:p>
            <a:pPr lvl="1">
              <a:defRPr/>
            </a:pPr>
            <a:r>
              <a:rPr lang="en-US" sz="2000" dirty="0">
                <a:latin typeface="Tahoma" charset="0"/>
                <a:ea typeface="ＭＳ Ｐゴシック" charset="0"/>
              </a:rPr>
              <a:t>This may lead to even worse coupling noise and retention time due to coupling between </a:t>
            </a:r>
            <a:r>
              <a:rPr lang="en-US" sz="2000" i="1" dirty="0">
                <a:latin typeface="Tahoma" charset="0"/>
                <a:ea typeface="ＭＳ Ｐゴシック" charset="0"/>
              </a:rPr>
              <a:t>nearby</a:t>
            </a:r>
            <a:r>
              <a:rPr lang="en-US" sz="2000" dirty="0">
                <a:latin typeface="Tahoma" charset="0"/>
                <a:ea typeface="ＭＳ Ｐゴシック" charset="0"/>
              </a:rPr>
              <a:t> </a:t>
            </a:r>
            <a:r>
              <a:rPr lang="en-US" sz="2000" dirty="0" err="1">
                <a:latin typeface="Tahoma" charset="0"/>
                <a:ea typeface="ＭＳ Ｐゴシック" charset="0"/>
              </a:rPr>
              <a:t>bitlines</a:t>
            </a:r>
            <a:r>
              <a:rPr lang="en-US" sz="2000" dirty="0">
                <a:latin typeface="Tahoma" charset="0"/>
                <a:ea typeface="ＭＳ Ｐゴシック" charset="0"/>
              </a:rPr>
              <a:t> </a:t>
            </a:r>
            <a:r>
              <a:rPr lang="en-US" sz="1800" b="1" dirty="0">
                <a:solidFill>
                  <a:schemeClr val="accent2">
                    <a:lumMod val="75000"/>
                  </a:schemeClr>
                </a:solidFill>
                <a:latin typeface="Tahoma" charset="0"/>
                <a:ea typeface="ＭＳ Ｐゴシック" charset="0"/>
              </a:rPr>
              <a:t>[Li+ IEEE TCSI 2011]</a:t>
            </a:r>
          </a:p>
          <a:p>
            <a:pPr lvl="1">
              <a:defRPr/>
            </a:pPr>
            <a:r>
              <a:rPr lang="en-US" sz="2000" dirty="0">
                <a:latin typeface="Tahoma" charset="0"/>
                <a:ea typeface="ＭＳ Ｐゴシック" charset="0"/>
              </a:rPr>
              <a:t>Walk pattern is permuted in each round to exercise different </a:t>
            </a:r>
            <a:r>
              <a:rPr lang="en-US" sz="2000" dirty="0" smtClean="0">
                <a:latin typeface="Tahoma" charset="0"/>
                <a:ea typeface="ＭＳ Ｐゴシック" charset="0"/>
              </a:rPr>
              <a:t>cells</a:t>
            </a:r>
          </a:p>
          <a:p>
            <a:pPr lvl="1">
              <a:defRPr/>
            </a:pPr>
            <a:endParaRPr lang="en-US" sz="1000"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Random</a:t>
            </a:r>
            <a:r>
              <a:rPr lang="en-US" dirty="0">
                <a:latin typeface="Tahoma" charset="0"/>
                <a:ea typeface="ＭＳ Ｐゴシック" charset="0"/>
                <a:cs typeface="ＭＳ Ｐゴシック" charset="0"/>
              </a:rPr>
              <a:t>: Randomly generated data is written to each </a:t>
            </a:r>
            <a:r>
              <a:rPr lang="en-US" dirty="0" smtClean="0">
                <a:latin typeface="Tahoma" charset="0"/>
                <a:ea typeface="ＭＳ Ｐゴシック" charset="0"/>
                <a:cs typeface="ＭＳ Ｐゴシック" charset="0"/>
              </a:rPr>
              <a:t>row</a:t>
            </a:r>
            <a:endParaRPr lang="en-US" dirty="0">
              <a:latin typeface="Tahoma" charset="0"/>
              <a:ea typeface="ＭＳ Ｐゴシック" charset="0"/>
              <a:cs typeface="ＭＳ Ｐゴシック" charset="0"/>
            </a:endParaRPr>
          </a:p>
          <a:p>
            <a:pPr lvl="1">
              <a:defRPr/>
            </a:pPr>
            <a:r>
              <a:rPr lang="en-US" sz="2000" dirty="0">
                <a:latin typeface="Tahoma" charset="0"/>
                <a:ea typeface="ＭＳ Ｐゴシック" charset="0"/>
              </a:rPr>
              <a:t>A new set of random data is generated for each </a:t>
            </a:r>
            <a:r>
              <a:rPr lang="en-US" sz="2000" dirty="0" smtClean="0">
                <a:latin typeface="Tahoma" charset="0"/>
                <a:ea typeface="ＭＳ Ｐゴシック" charset="0"/>
              </a:rPr>
              <a:t>round</a:t>
            </a:r>
            <a:endParaRPr lang="en-US" sz="2000" dirty="0">
              <a:latin typeface="Tahoma" charset="0"/>
              <a:ea typeface="ＭＳ Ｐゴシック" charset="0"/>
            </a:endParaRPr>
          </a:p>
          <a:p>
            <a:pPr lvl="1">
              <a:defRPr/>
            </a:pPr>
            <a:endParaRPr lang="en-US" dirty="0">
              <a:latin typeface="Tahoma" charset="0"/>
              <a:ea typeface="ＭＳ Ｐゴシック" charset="0"/>
            </a:endParaRPr>
          </a:p>
          <a:p>
            <a:pPr lvl="1">
              <a:defRPr/>
            </a:pPr>
            <a:endParaRPr lang="en-US" dirty="0">
              <a:latin typeface="Tahoma" charset="0"/>
              <a:ea typeface="ＭＳ Ｐゴシック" charset="0"/>
            </a:endParaRPr>
          </a:p>
        </p:txBody>
      </p:sp>
      <p:sp>
        <p:nvSpPr>
          <p:cNvPr id="235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47318A-0773-EC4C-AD97-C1AEB7B28E7B}" type="slidenum">
              <a:rPr lang="en-US" sz="1600">
                <a:solidFill>
                  <a:srgbClr val="000000"/>
                </a:solidFill>
                <a:latin typeface="Garamond" charset="0"/>
              </a:rPr>
              <a:pPr eaLnBrk="1" hangingPunct="1"/>
              <a:t>100</a:t>
            </a:fld>
            <a:endParaRPr lang="en-US" sz="1600">
              <a:solidFill>
                <a:srgbClr val="000000"/>
              </a:solidFill>
              <a:latin typeface="Garamond" charset="0"/>
            </a:endParaRPr>
          </a:p>
        </p:txBody>
      </p:sp>
      <p:sp>
        <p:nvSpPr>
          <p:cNvPr id="5" name="Rectangle 4"/>
          <p:cNvSpPr>
            <a:spLocks noChangeArrowheads="1"/>
          </p:cNvSpPr>
          <p:nvPr/>
        </p:nvSpPr>
        <p:spPr bwMode="auto">
          <a:xfrm>
            <a:off x="241300" y="990600"/>
            <a:ext cx="8813800" cy="26035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6" name="TextBox 38"/>
          <p:cNvSpPr txBox="1">
            <a:spLocks noChangeArrowheads="1"/>
          </p:cNvSpPr>
          <p:nvPr/>
        </p:nvSpPr>
        <p:spPr bwMode="auto">
          <a:xfrm>
            <a:off x="6543675" y="990600"/>
            <a:ext cx="246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2800" smtClean="0">
                <a:solidFill>
                  <a:srgbClr val="FF0000"/>
                </a:solidFill>
              </a:rPr>
              <a:t>Fixed patterns</a:t>
            </a:r>
          </a:p>
        </p:txBody>
      </p:sp>
    </p:spTree>
    <p:extLst>
      <p:ext uri="{BB962C8B-B14F-4D97-AF65-F5344CB8AC3E}">
        <p14:creationId xmlns:p14="http://schemas.microsoft.com/office/powerpoint/2010/main" val="27238816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3654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solidFill>
                  <a:srgbClr val="0000FF"/>
                </a:solidFill>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365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BE655A-16A4-0B45-A16C-FCAEEDE3E8F1}" type="slidenum">
              <a:rPr lang="en-US" sz="1600">
                <a:solidFill>
                  <a:srgbClr val="000000"/>
                </a:solidFill>
                <a:latin typeface="Garamond" charset="0"/>
              </a:rPr>
              <a:pPr eaLnBrk="1" hangingPunct="1"/>
              <a:t>101</a:t>
            </a:fld>
            <a:endParaRPr lang="en-US" sz="1600">
              <a:solidFill>
                <a:srgbClr val="000000"/>
              </a:solidFill>
              <a:latin typeface="Garamond" charset="0"/>
            </a:endParaRPr>
          </a:p>
        </p:txBody>
      </p:sp>
    </p:spTree>
    <p:extLst>
      <p:ext uri="{BB962C8B-B14F-4D97-AF65-F5344CB8AC3E}">
        <p14:creationId xmlns:p14="http://schemas.microsoft.com/office/powerpoint/2010/main" val="41974249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p:nvPr>
        </p:nvSpPr>
        <p:spPr/>
        <p:txBody>
          <a:bodyPr/>
          <a:lstStyle/>
          <a:p>
            <a:r>
              <a:rPr lang="en-US">
                <a:latin typeface="Garamond" charset="0"/>
                <a:ea typeface="ＭＳ Ｐゴシック" charset="0"/>
                <a:cs typeface="ＭＳ Ｐゴシック" charset="0"/>
              </a:rPr>
              <a:t>Temperature Stability</a:t>
            </a:r>
          </a:p>
        </p:txBody>
      </p:sp>
      <p:sp>
        <p:nvSpPr>
          <p:cNvPr id="23859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D433A-A9F5-4545-9D70-52F33458770B}" type="slidenum">
              <a:rPr lang="en-US" sz="1600">
                <a:solidFill>
                  <a:srgbClr val="000000"/>
                </a:solidFill>
                <a:latin typeface="Garamond" charset="0"/>
              </a:rPr>
              <a:pPr eaLnBrk="1" hangingPunct="1"/>
              <a:t>102</a:t>
            </a:fld>
            <a:endParaRPr lang="en-US" sz="1600">
              <a:solidFill>
                <a:srgbClr val="000000"/>
              </a:solidFill>
              <a:latin typeface="Garamond" charset="0"/>
            </a:endParaRPr>
          </a:p>
        </p:txBody>
      </p:sp>
      <p:pic>
        <p:nvPicPr>
          <p:cNvPr id="238595" name="Picture 4" descr="temp-var_temperatur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 y="965200"/>
            <a:ext cx="6286500" cy="5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96900" y="63261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Tested chips at five different stable temperatures</a:t>
            </a:r>
          </a:p>
        </p:txBody>
      </p:sp>
    </p:spTree>
    <p:extLst>
      <p:ext uri="{BB962C8B-B14F-4D97-AF65-F5344CB8AC3E}">
        <p14:creationId xmlns:p14="http://schemas.microsoft.com/office/powerpoint/2010/main" val="2196541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a:xfrm>
            <a:off x="228600" y="152400"/>
            <a:ext cx="8915400" cy="884238"/>
          </a:xfrm>
        </p:spPr>
        <p:txBody>
          <a:bodyPr/>
          <a:lstStyle/>
          <a:p>
            <a:r>
              <a:rPr lang="en-US" sz="3600">
                <a:latin typeface="Garamond" charset="0"/>
                <a:ea typeface="ＭＳ Ｐゴシック" charset="0"/>
                <a:cs typeface="ＭＳ Ｐゴシック" charset="0"/>
              </a:rPr>
              <a:t>Dependence of Retention Time on Temperature</a:t>
            </a:r>
          </a:p>
        </p:txBody>
      </p:sp>
      <p:sp>
        <p:nvSpPr>
          <p:cNvPr id="23961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DE7801-54C7-574B-A0BE-93E011ACD19A}" type="slidenum">
              <a:rPr lang="en-US" sz="1600">
                <a:solidFill>
                  <a:srgbClr val="000000"/>
                </a:solidFill>
                <a:latin typeface="Garamond" charset="0"/>
              </a:rPr>
              <a:pPr eaLnBrk="1" hangingPunct="1"/>
              <a:t>103</a:t>
            </a:fld>
            <a:endParaRPr lang="en-US" sz="1600">
              <a:solidFill>
                <a:srgbClr val="000000"/>
              </a:solidFill>
              <a:latin typeface="Garamond" charset="0"/>
            </a:endParaRPr>
          </a:p>
        </p:txBody>
      </p:sp>
      <p:pic>
        <p:nvPicPr>
          <p:cNvPr id="239619" name="Picture 4" descr="temp-var_norm-ret.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1044575"/>
            <a:ext cx="6764337"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879725" y="1447800"/>
            <a:ext cx="393700"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cxnSp>
        <p:nvCxnSpPr>
          <p:cNvPr id="7" name="Straight Arrow Connector 6"/>
          <p:cNvCxnSpPr/>
          <p:nvPr/>
        </p:nvCxnSpPr>
        <p:spPr bwMode="auto">
          <a:xfrm>
            <a:off x="1985963" y="1433513"/>
            <a:ext cx="881062" cy="177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9510" name="TextBox 38"/>
          <p:cNvSpPr txBox="1">
            <a:spLocks noChangeArrowheads="1"/>
          </p:cNvSpPr>
          <p:nvPr/>
        </p:nvSpPr>
        <p:spPr bwMode="auto">
          <a:xfrm>
            <a:off x="23813" y="1116013"/>
            <a:ext cx="20208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Fraction of cells that</a:t>
            </a:r>
          </a:p>
          <a:p>
            <a:pPr algn="ctr" eaLnBrk="1" fontAlgn="base" hangingPunct="1">
              <a:spcBef>
                <a:spcPct val="0"/>
              </a:spcBef>
              <a:spcAft>
                <a:spcPct val="0"/>
              </a:spcAft>
            </a:pPr>
            <a:r>
              <a:rPr lang="en-US" sz="1600" smtClean="0">
                <a:solidFill>
                  <a:srgbClr val="FF0000"/>
                </a:solidFill>
              </a:rPr>
              <a:t>exhibited retention </a:t>
            </a:r>
          </a:p>
          <a:p>
            <a:pPr algn="ctr" eaLnBrk="1" fontAlgn="base" hangingPunct="1">
              <a:spcBef>
                <a:spcPct val="0"/>
              </a:spcBef>
              <a:spcAft>
                <a:spcPct val="0"/>
              </a:spcAft>
            </a:pPr>
            <a:r>
              <a:rPr lang="en-US" sz="1600" smtClean="0">
                <a:solidFill>
                  <a:srgbClr val="FF0000"/>
                </a:solidFill>
              </a:rPr>
              <a:t>time failure </a:t>
            </a:r>
          </a:p>
          <a:p>
            <a:pPr algn="ctr" eaLnBrk="1" fontAlgn="base" hangingPunct="1">
              <a:spcBef>
                <a:spcPct val="0"/>
              </a:spcBef>
              <a:spcAft>
                <a:spcPct val="0"/>
              </a:spcAft>
            </a:pPr>
            <a:r>
              <a:rPr lang="en-US" sz="1600" smtClean="0">
                <a:solidFill>
                  <a:srgbClr val="FF0000"/>
                </a:solidFill>
              </a:rPr>
              <a:t>at any </a:t>
            </a:r>
            <a:r>
              <a:rPr lang="en-US" sz="1600" i="1" smtClean="0">
                <a:solidFill>
                  <a:srgbClr val="FF0000"/>
                </a:solidFill>
              </a:rPr>
              <a:t>tWAIT </a:t>
            </a:r>
          </a:p>
          <a:p>
            <a:pPr algn="ctr" eaLnBrk="1" fontAlgn="base" hangingPunct="1">
              <a:spcBef>
                <a:spcPct val="0"/>
              </a:spcBef>
              <a:spcAft>
                <a:spcPct val="0"/>
              </a:spcAft>
            </a:pPr>
            <a:r>
              <a:rPr lang="en-US" sz="1600" smtClean="0">
                <a:solidFill>
                  <a:srgbClr val="FF0000"/>
                </a:solidFill>
              </a:rPr>
              <a:t>for any data pattern</a:t>
            </a:r>
          </a:p>
          <a:p>
            <a:pPr algn="ctr" eaLnBrk="1" fontAlgn="base" hangingPunct="1">
              <a:spcBef>
                <a:spcPct val="0"/>
              </a:spcBef>
              <a:spcAft>
                <a:spcPct val="0"/>
              </a:spcAft>
            </a:pPr>
            <a:r>
              <a:rPr lang="en-US" sz="1600" smtClean="0">
                <a:solidFill>
                  <a:srgbClr val="FF0000"/>
                </a:solidFill>
              </a:rPr>
              <a:t>at 50</a:t>
            </a:r>
            <a:r>
              <a:rPr lang="en-US" sz="1600" baseline="50000" smtClean="0">
                <a:solidFill>
                  <a:srgbClr val="FF0000"/>
                </a:solidFill>
                <a:latin typeface="Tahoma" charset="0"/>
              </a:rPr>
              <a:t>o</a:t>
            </a:r>
            <a:r>
              <a:rPr lang="en-US" sz="1600" smtClean="0">
                <a:solidFill>
                  <a:srgbClr val="FF0000"/>
                </a:solidFill>
              </a:rPr>
              <a:t>C</a:t>
            </a:r>
          </a:p>
        </p:txBody>
      </p:sp>
      <p:sp>
        <p:nvSpPr>
          <p:cNvPr id="12" name="Oval 11"/>
          <p:cNvSpPr/>
          <p:nvPr/>
        </p:nvSpPr>
        <p:spPr>
          <a:xfrm>
            <a:off x="3843338" y="2124075"/>
            <a:ext cx="450850" cy="110966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cxnSp>
        <p:nvCxnSpPr>
          <p:cNvPr id="13" name="Straight Arrow Connector 12"/>
          <p:cNvCxnSpPr>
            <a:endCxn id="12" idx="2"/>
          </p:cNvCxnSpPr>
          <p:nvPr/>
        </p:nvCxnSpPr>
        <p:spPr bwMode="auto">
          <a:xfrm flipV="1">
            <a:off x="2043113" y="2679700"/>
            <a:ext cx="1800225" cy="3587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9513" name="TextBox 38"/>
          <p:cNvSpPr txBox="1">
            <a:spLocks noChangeArrowheads="1"/>
          </p:cNvSpPr>
          <p:nvPr/>
        </p:nvSpPr>
        <p:spPr bwMode="auto">
          <a:xfrm>
            <a:off x="-22225" y="2968625"/>
            <a:ext cx="22717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Normalized retention </a:t>
            </a:r>
          </a:p>
          <a:p>
            <a:pPr algn="ctr" eaLnBrk="1" fontAlgn="base" hangingPunct="1">
              <a:spcBef>
                <a:spcPct val="0"/>
              </a:spcBef>
              <a:spcAft>
                <a:spcPct val="0"/>
              </a:spcAft>
            </a:pPr>
            <a:r>
              <a:rPr lang="en-US" sz="1600" smtClean="0">
                <a:solidFill>
                  <a:srgbClr val="FF0000"/>
                </a:solidFill>
              </a:rPr>
              <a:t>times of the same cells</a:t>
            </a:r>
          </a:p>
          <a:p>
            <a:pPr algn="ctr" eaLnBrk="1" fontAlgn="base" hangingPunct="1">
              <a:spcBef>
                <a:spcPct val="0"/>
              </a:spcBef>
              <a:spcAft>
                <a:spcPct val="0"/>
              </a:spcAft>
            </a:pPr>
            <a:r>
              <a:rPr lang="en-US" sz="1600" smtClean="0">
                <a:solidFill>
                  <a:srgbClr val="FF0000"/>
                </a:solidFill>
              </a:rPr>
              <a:t>at 55</a:t>
            </a:r>
            <a:r>
              <a:rPr lang="en-US" sz="1600" baseline="50000" smtClean="0">
                <a:solidFill>
                  <a:srgbClr val="FF0000"/>
                </a:solidFill>
                <a:latin typeface="Tahoma" charset="0"/>
              </a:rPr>
              <a:t>o</a:t>
            </a:r>
            <a:r>
              <a:rPr lang="en-US" sz="1600" smtClean="0">
                <a:solidFill>
                  <a:srgbClr val="FF0000"/>
                </a:solidFill>
              </a:rPr>
              <a:t>C</a:t>
            </a:r>
          </a:p>
        </p:txBody>
      </p:sp>
      <p:sp>
        <p:nvSpPr>
          <p:cNvPr id="20" name="Oval 19"/>
          <p:cNvSpPr/>
          <p:nvPr/>
        </p:nvSpPr>
        <p:spPr>
          <a:xfrm>
            <a:off x="6862763" y="3324225"/>
            <a:ext cx="393700" cy="221456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49515" name="TextBox 38"/>
          <p:cNvSpPr txBox="1">
            <a:spLocks noChangeArrowheads="1"/>
          </p:cNvSpPr>
          <p:nvPr/>
        </p:nvSpPr>
        <p:spPr bwMode="auto">
          <a:xfrm>
            <a:off x="0" y="5021263"/>
            <a:ext cx="2271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Normalized retention </a:t>
            </a:r>
          </a:p>
          <a:p>
            <a:pPr algn="ctr" eaLnBrk="1" fontAlgn="base" hangingPunct="1">
              <a:spcBef>
                <a:spcPct val="0"/>
              </a:spcBef>
              <a:spcAft>
                <a:spcPct val="0"/>
              </a:spcAft>
            </a:pPr>
            <a:r>
              <a:rPr lang="en-US" sz="1600" smtClean="0">
                <a:solidFill>
                  <a:srgbClr val="FF0000"/>
                </a:solidFill>
              </a:rPr>
              <a:t>times of the same cells</a:t>
            </a:r>
          </a:p>
          <a:p>
            <a:pPr algn="ctr" eaLnBrk="1" fontAlgn="base" hangingPunct="1">
              <a:spcBef>
                <a:spcPct val="0"/>
              </a:spcBef>
              <a:spcAft>
                <a:spcPct val="0"/>
              </a:spcAft>
            </a:pPr>
            <a:r>
              <a:rPr lang="en-US" sz="1600" smtClean="0">
                <a:solidFill>
                  <a:srgbClr val="FF0000"/>
                </a:solidFill>
              </a:rPr>
              <a:t>At 70</a:t>
            </a:r>
            <a:r>
              <a:rPr lang="en-US" sz="1600" baseline="50000" smtClean="0">
                <a:solidFill>
                  <a:srgbClr val="FF0000"/>
                </a:solidFill>
                <a:latin typeface="Tahoma" charset="0"/>
              </a:rPr>
              <a:t>o</a:t>
            </a:r>
            <a:r>
              <a:rPr lang="en-US" sz="1600" smtClean="0">
                <a:solidFill>
                  <a:srgbClr val="FF0000"/>
                </a:solidFill>
              </a:rPr>
              <a:t>C</a:t>
            </a:r>
          </a:p>
        </p:txBody>
      </p:sp>
      <p:cxnSp>
        <p:nvCxnSpPr>
          <p:cNvPr id="22" name="Straight Arrow Connector 21"/>
          <p:cNvCxnSpPr/>
          <p:nvPr/>
        </p:nvCxnSpPr>
        <p:spPr bwMode="auto">
          <a:xfrm flipV="1">
            <a:off x="2200275" y="5356225"/>
            <a:ext cx="4752975" cy="3000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flipV="1">
            <a:off x="3692525" y="3822700"/>
            <a:ext cx="1190625" cy="62865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flipV="1">
            <a:off x="3692525" y="4006850"/>
            <a:ext cx="1911350" cy="4587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9519" name="TextBox 38"/>
          <p:cNvSpPr txBox="1">
            <a:spLocks noChangeArrowheads="1"/>
          </p:cNvSpPr>
          <p:nvPr/>
        </p:nvSpPr>
        <p:spPr bwMode="auto">
          <a:xfrm>
            <a:off x="2735263" y="4457700"/>
            <a:ext cx="2590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FF"/>
                </a:solidFill>
              </a:rPr>
              <a:t>Best-fit exponential curves </a:t>
            </a:r>
          </a:p>
          <a:p>
            <a:pPr algn="ctr" eaLnBrk="1" fontAlgn="base" hangingPunct="1">
              <a:spcBef>
                <a:spcPct val="0"/>
              </a:spcBef>
              <a:spcAft>
                <a:spcPct val="0"/>
              </a:spcAft>
            </a:pPr>
            <a:r>
              <a:rPr lang="en-US" sz="1600" smtClean="0">
                <a:solidFill>
                  <a:srgbClr val="0000FF"/>
                </a:solidFill>
              </a:rPr>
              <a:t>for retention time change</a:t>
            </a:r>
          </a:p>
          <a:p>
            <a:pPr algn="ctr" eaLnBrk="1" fontAlgn="base" hangingPunct="1">
              <a:spcBef>
                <a:spcPct val="0"/>
              </a:spcBef>
              <a:spcAft>
                <a:spcPct val="0"/>
              </a:spcAft>
            </a:pPr>
            <a:r>
              <a:rPr lang="en-US" sz="1600" smtClean="0">
                <a:solidFill>
                  <a:srgbClr val="0000FF"/>
                </a:solidFill>
              </a:rPr>
              <a:t>with temperature</a:t>
            </a:r>
          </a:p>
        </p:txBody>
      </p:sp>
    </p:spTree>
    <p:extLst>
      <p:ext uri="{BB962C8B-B14F-4D97-AF65-F5344CB8AC3E}">
        <p14:creationId xmlns:p14="http://schemas.microsoft.com/office/powerpoint/2010/main" val="39216269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95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95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95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9510" grpId="0"/>
      <p:bldP spid="12" grpId="0" animBg="1"/>
      <p:bldP spid="149513" grpId="0"/>
      <p:bldP spid="20" grpId="0" animBg="1"/>
      <p:bldP spid="149515" grpId="0"/>
      <p:bldP spid="14951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title"/>
          </p:nvPr>
        </p:nvSpPr>
        <p:spPr>
          <a:xfrm>
            <a:off x="228600" y="152400"/>
            <a:ext cx="8915400" cy="884238"/>
          </a:xfrm>
        </p:spPr>
        <p:txBody>
          <a:bodyPr/>
          <a:lstStyle/>
          <a:p>
            <a:r>
              <a:rPr lang="en-US" sz="3600">
                <a:solidFill>
                  <a:srgbClr val="006633"/>
                </a:solidFill>
                <a:latin typeface="Garamond" charset="0"/>
                <a:ea typeface="ＭＳ Ｐゴシック" charset="0"/>
                <a:cs typeface="ＭＳ Ｐゴシック" charset="0"/>
              </a:rPr>
              <a:t>Dependence of Retention Time on Temperature</a:t>
            </a:r>
            <a:endParaRPr lang="en-US">
              <a:latin typeface="Garamond" charset="0"/>
              <a:ea typeface="ＭＳ Ｐゴシック" charset="0"/>
              <a:cs typeface="ＭＳ Ｐゴシック" charset="0"/>
            </a:endParaRPr>
          </a:p>
        </p:txBody>
      </p:sp>
      <p:sp>
        <p:nvSpPr>
          <p:cNvPr id="240642" name="Content Placeholder 2"/>
          <p:cNvSpPr>
            <a:spLocks noGrp="1"/>
          </p:cNvSpPr>
          <p:nvPr>
            <p:ph idx="1"/>
          </p:nvPr>
        </p:nvSpPr>
        <p:spPr/>
        <p:txBody>
          <a:bodyPr/>
          <a:lstStyle/>
          <a:p>
            <a:endParaRPr lang="en-US">
              <a:latin typeface="Tahoma" charset="0"/>
              <a:ea typeface="ＭＳ Ｐゴシック" charset="0"/>
              <a:cs typeface="ＭＳ Ｐゴシック" charset="0"/>
            </a:endParaRPr>
          </a:p>
        </p:txBody>
      </p:sp>
      <p:sp>
        <p:nvSpPr>
          <p:cNvPr id="2406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BDB10F-7DB7-874F-A999-D5B31A5407A7}" type="slidenum">
              <a:rPr lang="en-US" sz="1600">
                <a:solidFill>
                  <a:srgbClr val="000000"/>
                </a:solidFill>
                <a:latin typeface="Garamond" charset="0"/>
              </a:rPr>
              <a:pPr eaLnBrk="1" hangingPunct="1"/>
              <a:t>104</a:t>
            </a:fld>
            <a:endParaRPr lang="en-US" sz="1600">
              <a:solidFill>
                <a:srgbClr val="000000"/>
              </a:solidFill>
              <a:latin typeface="Garamond" charset="0"/>
            </a:endParaRPr>
          </a:p>
        </p:txBody>
      </p:sp>
      <p:pic>
        <p:nvPicPr>
          <p:cNvPr id="240644" name="Picture 4" descr="temp-var_norm-ret.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1044575"/>
            <a:ext cx="6764337"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4788" y="5133975"/>
            <a:ext cx="8593137" cy="831850"/>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Relationship between retention time and temperature is consistently bounded (predictable) within a device</a:t>
            </a:r>
          </a:p>
        </p:txBody>
      </p:sp>
      <p:sp>
        <p:nvSpPr>
          <p:cNvPr id="7" name="TextBox 6"/>
          <p:cNvSpPr txBox="1"/>
          <p:nvPr/>
        </p:nvSpPr>
        <p:spPr>
          <a:xfrm>
            <a:off x="212725" y="5954713"/>
            <a:ext cx="8594725" cy="831850"/>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Every 10</a:t>
            </a:r>
            <a:r>
              <a:rPr lang="en-US" sz="2400" baseline="50000" dirty="0">
                <a:solidFill>
                  <a:srgbClr val="0000FF"/>
                </a:solidFill>
                <a:latin typeface="Tahoma" charset="0"/>
                <a:ea typeface="ＭＳ Ｐゴシック" charset="0"/>
                <a:cs typeface="ＭＳ Ｐゴシック" charset="0"/>
              </a:rPr>
              <a:t>o</a:t>
            </a:r>
            <a:r>
              <a:rPr lang="en-US" sz="2400" b="1" kern="0" dirty="0">
                <a:solidFill>
                  <a:srgbClr val="0000FF"/>
                </a:solidFill>
                <a:latin typeface="Calibri"/>
                <a:ea typeface="ＭＳ Ｐゴシック" charset="0"/>
                <a:cs typeface="ＭＳ Ｐゴシック" charset="0"/>
              </a:rPr>
              <a:t>C temperature increase </a:t>
            </a:r>
          </a:p>
          <a:p>
            <a:pPr marL="342900" indent="-342900" algn="ctr">
              <a:buFont typeface="Wingdings" charset="0"/>
              <a:buChar char="à"/>
              <a:defRPr/>
            </a:pPr>
            <a:r>
              <a:rPr lang="en-US" sz="2400" b="1" kern="0" dirty="0">
                <a:solidFill>
                  <a:srgbClr val="0000FF"/>
                </a:solidFill>
                <a:latin typeface="Calibri"/>
                <a:ea typeface="ＭＳ Ｐゴシック" charset="0"/>
                <a:cs typeface="ＭＳ Ｐゴシック" charset="0"/>
                <a:sym typeface="Wingdings"/>
              </a:rPr>
              <a:t>46.5% reduction in retention time in the worst case</a:t>
            </a:r>
            <a:endParaRPr lang="en-US" sz="2400" b="1" kern="0" dirty="0">
              <a:solidFill>
                <a:srgbClr val="0000FF"/>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3759468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p:txBody>
          <a:bodyPr/>
          <a:lstStyle/>
          <a:p>
            <a:r>
              <a:rPr lang="en-US">
                <a:latin typeface="Garamond" charset="0"/>
                <a:ea typeface="ＭＳ Ｐゴシック" charset="0"/>
                <a:cs typeface="ＭＳ Ｐゴシック" charset="0"/>
              </a:rPr>
              <a:t>Retention Time Distribution</a:t>
            </a:r>
          </a:p>
        </p:txBody>
      </p:sp>
      <p:sp>
        <p:nvSpPr>
          <p:cNvPr id="241666" name="Slide Number Placeholder 3"/>
          <p:cNvSpPr>
            <a:spLocks noGrp="1"/>
          </p:cNvSpPr>
          <p:nvPr>
            <p:ph type="sldNum" sz="quarter" idx="11"/>
          </p:nvPr>
        </p:nvSpPr>
        <p:spPr>
          <a:xfrm>
            <a:off x="6946900" y="6424613"/>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81F5A4-4EB0-3D4C-AC10-EDBBC91A31E1}" type="slidenum">
              <a:rPr lang="en-US" sz="1600">
                <a:solidFill>
                  <a:srgbClr val="000000"/>
                </a:solidFill>
                <a:latin typeface="Garamond" charset="0"/>
              </a:rPr>
              <a:pPr eaLnBrk="1" hangingPunct="1"/>
              <a:t>105</a:t>
            </a:fld>
            <a:endParaRPr lang="en-US" sz="1600">
              <a:solidFill>
                <a:srgbClr val="000000"/>
              </a:solidFill>
              <a:latin typeface="Garamond" charset="0"/>
            </a:endParaRPr>
          </a:p>
        </p:txBody>
      </p:sp>
      <p:pic>
        <p:nvPicPr>
          <p:cNvPr id="241667" name="Picture 4" descr="retention-distribution.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949325"/>
            <a:ext cx="6929437"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12725" y="6005513"/>
            <a:ext cx="8594725"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Minimum tested retention time ~1.5s at 45C </a:t>
            </a:r>
            <a:r>
              <a:rPr lang="en-US" sz="2400" b="1" kern="0" dirty="0">
                <a:solidFill>
                  <a:srgbClr val="0000FF"/>
                </a:solidFill>
                <a:latin typeface="Calibri"/>
                <a:ea typeface="ＭＳ Ｐゴシック" charset="0"/>
                <a:cs typeface="ＭＳ Ｐゴシック" charset="0"/>
                <a:sym typeface="Wingdings"/>
              </a:rPr>
              <a:t> ~126ms at 85C </a:t>
            </a:r>
            <a:endParaRPr lang="en-US" sz="2400" b="1" kern="0" dirty="0">
              <a:solidFill>
                <a:srgbClr val="0000FF"/>
              </a:solidFill>
              <a:latin typeface="Calibri"/>
              <a:ea typeface="ＭＳ Ｐゴシック" charset="0"/>
              <a:cs typeface="ＭＳ Ｐゴシック" charset="0"/>
            </a:endParaRPr>
          </a:p>
        </p:txBody>
      </p:sp>
      <p:sp>
        <p:nvSpPr>
          <p:cNvPr id="7" name="TextBox 6"/>
          <p:cNvSpPr txBox="1"/>
          <p:nvPr/>
        </p:nvSpPr>
        <p:spPr>
          <a:xfrm>
            <a:off x="234950" y="6040438"/>
            <a:ext cx="8594725"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Very few cells exhibit the lowest retention times</a:t>
            </a:r>
          </a:p>
        </p:txBody>
      </p:sp>
      <p:sp>
        <p:nvSpPr>
          <p:cNvPr id="8" name="TextBox 7"/>
          <p:cNvSpPr txBox="1"/>
          <p:nvPr/>
        </p:nvSpPr>
        <p:spPr>
          <a:xfrm>
            <a:off x="309563" y="6051550"/>
            <a:ext cx="8594725" cy="460375"/>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Shape of the curve consistent with previous works</a:t>
            </a:r>
          </a:p>
        </p:txBody>
      </p:sp>
      <p:sp>
        <p:nvSpPr>
          <p:cNvPr id="9" name="TextBox 8"/>
          <p:cNvSpPr txBox="1"/>
          <p:nvPr/>
        </p:nvSpPr>
        <p:spPr>
          <a:xfrm>
            <a:off x="268288" y="598487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Newer device families have more weak cells than older ones</a:t>
            </a:r>
          </a:p>
          <a:p>
            <a:pPr algn="ctr">
              <a:defRPr/>
            </a:pPr>
            <a:r>
              <a:rPr lang="en-US" sz="2400" b="1" kern="0" dirty="0">
                <a:solidFill>
                  <a:srgbClr val="0000FF"/>
                </a:solidFill>
                <a:latin typeface="Calibri"/>
                <a:ea typeface="ＭＳ Ｐゴシック" charset="0"/>
                <a:cs typeface="ＭＳ Ｐゴシック" charset="0"/>
              </a:rPr>
              <a:t>Likely a result of technology scaling</a:t>
            </a:r>
          </a:p>
        </p:txBody>
      </p:sp>
      <p:sp>
        <p:nvSpPr>
          <p:cNvPr id="10" name="Oval 9"/>
          <p:cNvSpPr/>
          <p:nvPr/>
        </p:nvSpPr>
        <p:spPr>
          <a:xfrm>
            <a:off x="7423150" y="4365625"/>
            <a:ext cx="904875"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1" name="Oval 10"/>
          <p:cNvSpPr/>
          <p:nvPr/>
        </p:nvSpPr>
        <p:spPr>
          <a:xfrm>
            <a:off x="7431088" y="2409825"/>
            <a:ext cx="904875"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2" name="TextBox 38"/>
          <p:cNvSpPr txBox="1">
            <a:spLocks noChangeArrowheads="1"/>
          </p:cNvSpPr>
          <p:nvPr/>
        </p:nvSpPr>
        <p:spPr bwMode="auto">
          <a:xfrm>
            <a:off x="8329613" y="4356100"/>
            <a:ext cx="890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OLDER</a:t>
            </a:r>
          </a:p>
        </p:txBody>
      </p:sp>
      <p:sp>
        <p:nvSpPr>
          <p:cNvPr id="13" name="TextBox 38"/>
          <p:cNvSpPr txBox="1">
            <a:spLocks noChangeArrowheads="1"/>
          </p:cNvSpPr>
          <p:nvPr/>
        </p:nvSpPr>
        <p:spPr bwMode="auto">
          <a:xfrm>
            <a:off x="8289925" y="2439988"/>
            <a:ext cx="947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NEWER</a:t>
            </a:r>
          </a:p>
        </p:txBody>
      </p:sp>
      <p:sp>
        <p:nvSpPr>
          <p:cNvPr id="14" name="Oval 13"/>
          <p:cNvSpPr/>
          <p:nvPr/>
        </p:nvSpPr>
        <p:spPr>
          <a:xfrm>
            <a:off x="7386638" y="5146675"/>
            <a:ext cx="904875"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5" name="TextBox 38"/>
          <p:cNvSpPr txBox="1">
            <a:spLocks noChangeArrowheads="1"/>
          </p:cNvSpPr>
          <p:nvPr/>
        </p:nvSpPr>
        <p:spPr bwMode="auto">
          <a:xfrm>
            <a:off x="8329613" y="5186363"/>
            <a:ext cx="890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OLDER</a:t>
            </a:r>
          </a:p>
        </p:txBody>
      </p:sp>
      <p:sp>
        <p:nvSpPr>
          <p:cNvPr id="16" name="Oval 15"/>
          <p:cNvSpPr/>
          <p:nvPr/>
        </p:nvSpPr>
        <p:spPr>
          <a:xfrm>
            <a:off x="7432675" y="1882775"/>
            <a:ext cx="904875"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7" name="TextBox 38"/>
          <p:cNvSpPr txBox="1">
            <a:spLocks noChangeArrowheads="1"/>
          </p:cNvSpPr>
          <p:nvPr/>
        </p:nvSpPr>
        <p:spPr bwMode="auto">
          <a:xfrm>
            <a:off x="8291513" y="1912938"/>
            <a:ext cx="947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NEWER</a:t>
            </a:r>
          </a:p>
        </p:txBody>
      </p:sp>
    </p:spTree>
    <p:extLst>
      <p:ext uri="{BB962C8B-B14F-4D97-AF65-F5344CB8AC3E}">
        <p14:creationId xmlns:p14="http://schemas.microsoft.com/office/powerpoint/2010/main" val="9077556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10" grpId="0" animBg="1"/>
      <p:bldP spid="10" grpId="1" animBg="1"/>
      <p:bldP spid="11" grpId="0" animBg="1"/>
      <p:bldP spid="11" grpId="1" animBg="1"/>
      <p:bldP spid="12" grpId="0"/>
      <p:bldP spid="12" grpId="1"/>
      <p:bldP spid="13" grpId="0"/>
      <p:bldP spid="13" grpId="1"/>
      <p:bldP spid="14" grpId="0" animBg="1"/>
      <p:bldP spid="15" grpId="0"/>
      <p:bldP spid="16" grpId="0" animBg="1"/>
      <p:bldP spid="1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4269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solidFill>
                  <a:srgbClr val="0000FF"/>
                </a:solidFill>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426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6AAF88-1955-DF4B-948F-18190BDBDF1D}" type="slidenum">
              <a:rPr lang="en-US" sz="1600">
                <a:solidFill>
                  <a:srgbClr val="000000"/>
                </a:solidFill>
                <a:latin typeface="Garamond" charset="0"/>
              </a:rPr>
              <a:pPr eaLnBrk="1" hangingPunct="1"/>
              <a:t>106</a:t>
            </a:fld>
            <a:endParaRPr lang="en-US" sz="1600">
              <a:solidFill>
                <a:srgbClr val="000000"/>
              </a:solidFill>
              <a:latin typeface="Garamond" charset="0"/>
            </a:endParaRPr>
          </a:p>
        </p:txBody>
      </p:sp>
    </p:spTree>
    <p:extLst>
      <p:ext uri="{BB962C8B-B14F-4D97-AF65-F5344CB8AC3E}">
        <p14:creationId xmlns:p14="http://schemas.microsoft.com/office/powerpoint/2010/main" val="21620517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1"/>
          <p:cNvSpPr>
            <a:spLocks noGrp="1"/>
          </p:cNvSpPr>
          <p:nvPr>
            <p:ph type="title"/>
          </p:nvPr>
        </p:nvSpPr>
        <p:spPr/>
        <p:txBody>
          <a:bodyPr/>
          <a:lstStyle/>
          <a:p>
            <a:r>
              <a:rPr lang="en-US">
                <a:latin typeface="Garamond" charset="0"/>
                <a:ea typeface="ＭＳ Ｐゴシック" charset="0"/>
                <a:cs typeface="ＭＳ Ｐゴシック" charset="0"/>
              </a:rPr>
              <a:t>Some Terminology</a:t>
            </a:r>
          </a:p>
        </p:txBody>
      </p:sp>
      <p:sp>
        <p:nvSpPr>
          <p:cNvPr id="266242" name="Content Placeholder 2"/>
          <p:cNvSpPr>
            <a:spLocks noGrp="1"/>
          </p:cNvSpPr>
          <p:nvPr>
            <p:ph idx="1"/>
          </p:nvPr>
        </p:nvSpPr>
        <p:spPr/>
        <p:txBody>
          <a:bodyPr/>
          <a:lstStyle/>
          <a:p>
            <a:r>
              <a:rPr lang="en-US">
                <a:solidFill>
                  <a:srgbClr val="FF0000"/>
                </a:solidFill>
                <a:latin typeface="Tahoma" charset="0"/>
                <a:ea typeface="ＭＳ Ｐゴシック" charset="0"/>
                <a:cs typeface="ＭＳ Ｐゴシック" charset="0"/>
              </a:rPr>
              <a:t>Failure population of cells with Retention Time X: </a:t>
            </a:r>
            <a:r>
              <a:rPr lang="en-US">
                <a:latin typeface="Tahoma" charset="0"/>
                <a:ea typeface="ＭＳ Ｐゴシック" charset="0"/>
                <a:cs typeface="ＭＳ Ｐゴシック" charset="0"/>
              </a:rPr>
              <a:t>The set of all cells that exhibit retention failure in any test </a:t>
            </a:r>
            <a:r>
              <a:rPr lang="en-US">
                <a:solidFill>
                  <a:srgbClr val="0000FF"/>
                </a:solidFill>
                <a:latin typeface="Tahoma" charset="0"/>
                <a:ea typeface="ＭＳ Ｐゴシック" charset="0"/>
                <a:cs typeface="ＭＳ Ｐゴシック" charset="0"/>
              </a:rPr>
              <a:t>with</a:t>
            </a:r>
            <a:r>
              <a:rPr lang="en-US">
                <a:latin typeface="Tahoma" charset="0"/>
                <a:ea typeface="ＭＳ Ｐゴシック" charset="0"/>
                <a:cs typeface="ＭＳ Ｐゴシック" charset="0"/>
              </a:rPr>
              <a:t> </a:t>
            </a:r>
            <a:r>
              <a:rPr lang="en-US" i="1">
                <a:solidFill>
                  <a:srgbClr val="0000FF"/>
                </a:solidFill>
                <a:latin typeface="Tahoma" charset="0"/>
                <a:ea typeface="ＭＳ Ｐゴシック" charset="0"/>
                <a:cs typeface="ＭＳ Ｐゴシック" charset="0"/>
              </a:rPr>
              <a:t>any</a:t>
            </a:r>
            <a:r>
              <a:rPr lang="en-US">
                <a:solidFill>
                  <a:srgbClr val="0000FF"/>
                </a:solidFill>
                <a:latin typeface="Tahoma" charset="0"/>
                <a:ea typeface="ＭＳ Ｐゴシック" charset="0"/>
                <a:cs typeface="ＭＳ Ｐゴシック" charset="0"/>
              </a:rPr>
              <a:t> data pattern </a:t>
            </a:r>
            <a:r>
              <a:rPr lang="en-US">
                <a:latin typeface="Tahoma" charset="0"/>
                <a:ea typeface="ＭＳ Ｐゴシック" charset="0"/>
                <a:cs typeface="ＭＳ Ｐゴシック" charset="0"/>
              </a:rPr>
              <a:t>at that retention time (</a:t>
            </a:r>
            <a:r>
              <a:rPr lang="en-US" i="1">
                <a:latin typeface="Tahoma" charset="0"/>
                <a:ea typeface="ＭＳ Ｐゴシック" charset="0"/>
                <a:cs typeface="ＭＳ Ｐゴシック" charset="0"/>
              </a:rPr>
              <a:t>tWAIT</a:t>
            </a:r>
            <a:r>
              <a:rPr lang="en-US">
                <a:latin typeface="Tahoma" charset="0"/>
                <a:ea typeface="ＭＳ Ｐゴシック" charset="0"/>
                <a:cs typeface="ＭＳ Ｐゴシック" charset="0"/>
              </a:rPr>
              <a:t>)</a:t>
            </a:r>
            <a:endParaRPr lang="en-US" i="1">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Retention Failure Coverage of a Data Pattern DP: </a:t>
            </a:r>
            <a:r>
              <a:rPr lang="en-US">
                <a:solidFill>
                  <a:srgbClr val="0000FF"/>
                </a:solidFill>
                <a:latin typeface="Tahoma" charset="0"/>
                <a:ea typeface="ＭＳ Ｐゴシック" charset="0"/>
                <a:cs typeface="ＭＳ Ｐゴシック" charset="0"/>
              </a:rPr>
              <a:t>Fraction of cells with retention time X that exhibit retention failure with that </a:t>
            </a:r>
            <a:r>
              <a:rPr lang="en-US" i="1">
                <a:solidFill>
                  <a:srgbClr val="0000FF"/>
                </a:solidFill>
                <a:latin typeface="Tahoma" charset="0"/>
                <a:ea typeface="ＭＳ Ｐゴシック" charset="0"/>
                <a:cs typeface="ＭＳ Ｐゴシック" charset="0"/>
              </a:rPr>
              <a:t>particular</a:t>
            </a:r>
            <a:r>
              <a:rPr lang="en-US">
                <a:solidFill>
                  <a:srgbClr val="0000FF"/>
                </a:solidFill>
                <a:latin typeface="Tahoma" charset="0"/>
                <a:ea typeface="ＭＳ Ｐゴシック" charset="0"/>
                <a:cs typeface="ＭＳ Ｐゴシック" charset="0"/>
              </a:rPr>
              <a:t> data pattern DP</a:t>
            </a:r>
          </a:p>
          <a:p>
            <a:endParaRPr lang="en-US">
              <a:solidFill>
                <a:srgbClr val="0000FF"/>
              </a:solidFill>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If retention times are not dependent on data pattern stored in cells, we would expect</a:t>
            </a:r>
          </a:p>
          <a:p>
            <a:pPr lvl="1"/>
            <a:r>
              <a:rPr lang="en-US">
                <a:latin typeface="Tahoma" charset="0"/>
                <a:ea typeface="ＭＳ Ｐゴシック" charset="0"/>
                <a:cs typeface="ＭＳ Ｐゴシック" charset="0"/>
              </a:rPr>
              <a:t>Coverage of any data pattern to be 100%</a:t>
            </a:r>
          </a:p>
          <a:p>
            <a:pPr lvl="1"/>
            <a:r>
              <a:rPr lang="en-US">
                <a:latin typeface="Tahoma" charset="0"/>
                <a:ea typeface="ＭＳ Ｐゴシック" charset="0"/>
                <a:cs typeface="ＭＳ Ｐゴシック" charset="0"/>
              </a:rPr>
              <a:t>In other words, if one data pattern causes a retention failure, any other data pattern also would</a:t>
            </a:r>
          </a:p>
          <a:p>
            <a:endParaRPr lang="en-US">
              <a:latin typeface="Tahoma" charset="0"/>
              <a:ea typeface="ＭＳ Ｐゴシック" charset="0"/>
              <a:cs typeface="ＭＳ Ｐゴシック" charset="0"/>
            </a:endParaRPr>
          </a:p>
          <a:p>
            <a:pPr lvl="1"/>
            <a:endParaRPr lang="en-US">
              <a:latin typeface="Tahoma" charset="0"/>
              <a:ea typeface="ＭＳ Ｐゴシック" charset="0"/>
              <a:cs typeface="ＭＳ Ｐゴシック" charset="0"/>
            </a:endParaRPr>
          </a:p>
        </p:txBody>
      </p:sp>
      <p:sp>
        <p:nvSpPr>
          <p:cNvPr id="2447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2F829A-28E1-CF43-8F97-56A950555797}" type="slidenum">
              <a:rPr lang="en-US" sz="1600">
                <a:solidFill>
                  <a:srgbClr val="000000"/>
                </a:solidFill>
                <a:latin typeface="Garamond" charset="0"/>
              </a:rPr>
              <a:pPr eaLnBrk="1" hangingPunct="1"/>
              <a:t>107</a:t>
            </a:fld>
            <a:endParaRPr lang="en-US" sz="1600">
              <a:solidFill>
                <a:srgbClr val="000000"/>
              </a:solidFill>
              <a:latin typeface="Garamond" charset="0"/>
            </a:endParaRPr>
          </a:p>
        </p:txBody>
      </p:sp>
    </p:spTree>
    <p:extLst>
      <p:ext uri="{BB962C8B-B14F-4D97-AF65-F5344CB8AC3E}">
        <p14:creationId xmlns:p14="http://schemas.microsoft.com/office/powerpoint/2010/main" val="1864500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4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4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2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a:latin typeface="Garamond" charset="0"/>
                <a:ea typeface="ＭＳ Ｐゴシック" charset="0"/>
                <a:cs typeface="ＭＳ Ｐゴシック" charset="0"/>
              </a:rPr>
              <a:t>Recall the Tested Data Patterns</a:t>
            </a:r>
          </a:p>
        </p:txBody>
      </p:sp>
      <p:sp>
        <p:nvSpPr>
          <p:cNvPr id="245762" name="Content Placeholder 2"/>
          <p:cNvSpPr>
            <a:spLocks noGrp="1"/>
          </p:cNvSpPr>
          <p:nvPr>
            <p:ph idx="1"/>
          </p:nvPr>
        </p:nvSpPr>
        <p:spPr>
          <a:xfrm>
            <a:off x="228600" y="1095375"/>
            <a:ext cx="8801100" cy="5153025"/>
          </a:xfrm>
        </p:spPr>
        <p:txBody>
          <a:bodyPr/>
          <a:lstStyle/>
          <a:p>
            <a:r>
              <a:rPr lang="en-US">
                <a:solidFill>
                  <a:srgbClr val="0000FF"/>
                </a:solidFill>
                <a:latin typeface="Tahoma" charset="0"/>
                <a:ea typeface="ＭＳ Ｐゴシック" charset="0"/>
                <a:cs typeface="ＭＳ Ｐゴシック" charset="0"/>
              </a:rPr>
              <a:t>All 0s/1s</a:t>
            </a:r>
            <a:r>
              <a:rPr lang="en-US">
                <a:latin typeface="Tahoma" charset="0"/>
                <a:ea typeface="ＭＳ Ｐゴシック" charset="0"/>
                <a:cs typeface="ＭＳ Ｐゴシック" charset="0"/>
              </a:rPr>
              <a:t>:</a:t>
            </a:r>
            <a:r>
              <a:rPr lang="en-US">
                <a:solidFill>
                  <a:srgbClr val="0000FF"/>
                </a:solidFill>
                <a:latin typeface="Tahoma" charset="0"/>
                <a:ea typeface="ＭＳ Ｐゴシック" charset="0"/>
                <a:cs typeface="ＭＳ Ｐゴシック" charset="0"/>
              </a:rPr>
              <a:t> </a:t>
            </a:r>
            <a:r>
              <a:rPr lang="en-US">
                <a:latin typeface="Tahoma" charset="0"/>
                <a:ea typeface="ＭＳ Ｐゴシック" charset="0"/>
                <a:cs typeface="ＭＳ Ｐゴシック" charset="0"/>
              </a:rPr>
              <a:t>Value 0/1 is written to all bits</a:t>
            </a:r>
          </a:p>
          <a:p>
            <a:endParaRPr lang="en-US">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Checkerboard</a:t>
            </a:r>
            <a:r>
              <a:rPr lang="en-US">
                <a:latin typeface="Tahoma" charset="0"/>
                <a:ea typeface="ＭＳ Ｐゴシック" charset="0"/>
                <a:cs typeface="ＭＳ Ｐゴシック" charset="0"/>
              </a:rPr>
              <a:t>: Consecutive bits alternate between 0 and 1 </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Walk</a:t>
            </a:r>
            <a:r>
              <a:rPr lang="en-US">
                <a:latin typeface="Tahoma" charset="0"/>
                <a:ea typeface="ＭＳ Ｐゴシック" charset="0"/>
                <a:cs typeface="ＭＳ Ｐゴシック" charset="0"/>
              </a:rPr>
              <a:t>: Attempts to ensure a single cell storing 1 is surrounded by cells storing 0 </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Random</a:t>
            </a:r>
            <a:r>
              <a:rPr lang="en-US">
                <a:latin typeface="Tahoma" charset="0"/>
                <a:ea typeface="ＭＳ Ｐゴシック" charset="0"/>
                <a:cs typeface="ＭＳ Ｐゴシック" charset="0"/>
              </a:rPr>
              <a:t>: Randomly generated data is written to each row</a:t>
            </a: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2457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E197A0-D2BD-814B-A588-C30280FB2307}" type="slidenum">
              <a:rPr lang="en-US" sz="1600">
                <a:solidFill>
                  <a:srgbClr val="000000"/>
                </a:solidFill>
                <a:latin typeface="Garamond" charset="0"/>
              </a:rPr>
              <a:pPr eaLnBrk="1" hangingPunct="1"/>
              <a:t>108</a:t>
            </a:fld>
            <a:endParaRPr lang="en-US" sz="1600">
              <a:solidFill>
                <a:srgbClr val="000000"/>
              </a:solidFill>
              <a:latin typeface="Garamond" charset="0"/>
            </a:endParaRPr>
          </a:p>
        </p:txBody>
      </p:sp>
      <p:sp>
        <p:nvSpPr>
          <p:cNvPr id="5" name="Rectangle 4"/>
          <p:cNvSpPr>
            <a:spLocks noChangeArrowheads="1"/>
          </p:cNvSpPr>
          <p:nvPr/>
        </p:nvSpPr>
        <p:spPr bwMode="auto">
          <a:xfrm>
            <a:off x="241300" y="1016000"/>
            <a:ext cx="8813800" cy="19304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245765" name="TextBox 38"/>
          <p:cNvSpPr txBox="1">
            <a:spLocks noChangeArrowheads="1"/>
          </p:cNvSpPr>
          <p:nvPr/>
        </p:nvSpPr>
        <p:spPr bwMode="auto">
          <a:xfrm>
            <a:off x="6543675" y="1092200"/>
            <a:ext cx="246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2800" smtClean="0">
                <a:solidFill>
                  <a:srgbClr val="FF0000"/>
                </a:solidFill>
              </a:rPr>
              <a:t>Fixed patterns</a:t>
            </a:r>
          </a:p>
        </p:txBody>
      </p:sp>
    </p:spTree>
    <p:extLst>
      <p:ext uri="{BB962C8B-B14F-4D97-AF65-F5344CB8AC3E}">
        <p14:creationId xmlns:p14="http://schemas.microsoft.com/office/powerpoint/2010/main" val="34563598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p:cNvSpPr>
            <a:spLocks noGrp="1"/>
          </p:cNvSpPr>
          <p:nvPr>
            <p:ph type="title"/>
          </p:nvPr>
        </p:nvSpPr>
        <p:spPr>
          <a:xfrm>
            <a:off x="88900" y="152400"/>
            <a:ext cx="9055100" cy="884238"/>
          </a:xfrm>
        </p:spPr>
        <p:txBody>
          <a:bodyPr/>
          <a:lstStyle/>
          <a:p>
            <a:r>
              <a:rPr lang="en-US">
                <a:latin typeface="Garamond" charset="0"/>
                <a:ea typeface="ＭＳ Ｐゴシック" charset="0"/>
                <a:cs typeface="ＭＳ Ｐゴシック" charset="0"/>
              </a:rPr>
              <a:t>Retention Failure Coverage of Data Patterns</a:t>
            </a:r>
          </a:p>
        </p:txBody>
      </p:sp>
      <p:sp>
        <p:nvSpPr>
          <p:cNvPr id="24678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C9C2AF-3D81-9A42-AF7B-5405C80A2787}" type="slidenum">
              <a:rPr lang="en-US" sz="1600">
                <a:solidFill>
                  <a:srgbClr val="000000"/>
                </a:solidFill>
                <a:latin typeface="Garamond" charset="0"/>
              </a:rPr>
              <a:pPr eaLnBrk="1" hangingPunct="1"/>
              <a:t>109</a:t>
            </a:fld>
            <a:endParaRPr lang="en-US" sz="1600">
              <a:solidFill>
                <a:srgbClr val="000000"/>
              </a:solidFill>
              <a:latin typeface="Garamond" charset="0"/>
            </a:endParaRPr>
          </a:p>
        </p:txBody>
      </p:sp>
      <p:pic>
        <p:nvPicPr>
          <p:cNvPr id="246787" name="Picture 1" descr="coverage_a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927100"/>
            <a:ext cx="6451600"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8" name="TextBox 38"/>
          <p:cNvSpPr txBox="1">
            <a:spLocks noChangeArrowheads="1"/>
          </p:cNvSpPr>
          <p:nvPr/>
        </p:nvSpPr>
        <p:spPr bwMode="auto">
          <a:xfrm>
            <a:off x="6578600" y="20335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2Gb chip family</a:t>
            </a:r>
          </a:p>
        </p:txBody>
      </p:sp>
      <p:sp>
        <p:nvSpPr>
          <p:cNvPr id="246789" name="TextBox 38"/>
          <p:cNvSpPr txBox="1">
            <a:spLocks noChangeArrowheads="1"/>
          </p:cNvSpPr>
          <p:nvPr/>
        </p:nvSpPr>
        <p:spPr bwMode="auto">
          <a:xfrm>
            <a:off x="6824663" y="2490788"/>
            <a:ext cx="2084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rPr>
              <a:t>6.1s retention time</a:t>
            </a:r>
          </a:p>
        </p:txBody>
      </p:sp>
      <p:sp>
        <p:nvSpPr>
          <p:cNvPr id="8" name="TextBox 7"/>
          <p:cNvSpPr txBox="1"/>
          <p:nvPr/>
        </p:nvSpPr>
        <p:spPr>
          <a:xfrm>
            <a:off x="242888" y="59340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i="1" kern="0" dirty="0">
                <a:solidFill>
                  <a:srgbClr val="0000FF"/>
                </a:solidFill>
                <a:latin typeface="Calibri"/>
                <a:ea typeface="ＭＳ Ｐゴシック" charset="0"/>
                <a:cs typeface="ＭＳ Ｐゴシック" charset="0"/>
              </a:rPr>
              <a:t>Walk</a:t>
            </a:r>
            <a:r>
              <a:rPr lang="en-US" sz="2400" b="1" kern="0" dirty="0">
                <a:solidFill>
                  <a:srgbClr val="0000FF"/>
                </a:solidFill>
                <a:latin typeface="Calibri"/>
                <a:ea typeface="ＭＳ Ｐゴシック" charset="0"/>
                <a:cs typeface="ＭＳ Ｐゴシック" charset="0"/>
              </a:rPr>
              <a:t> is the most effective data pattern for this device</a:t>
            </a:r>
          </a:p>
        </p:txBody>
      </p:sp>
      <p:sp>
        <p:nvSpPr>
          <p:cNvPr id="9" name="TextBox 8"/>
          <p:cNvSpPr txBox="1"/>
          <p:nvPr/>
        </p:nvSpPr>
        <p:spPr>
          <a:xfrm>
            <a:off x="255588" y="54641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Coverage of fixed patterns is low: ~30% for </a:t>
            </a:r>
            <a:r>
              <a:rPr lang="en-US" sz="2400" b="1" i="1" kern="0" dirty="0">
                <a:solidFill>
                  <a:srgbClr val="0000FF"/>
                </a:solidFill>
                <a:latin typeface="Calibri"/>
                <a:ea typeface="ＭＳ Ｐゴシック" charset="0"/>
                <a:cs typeface="ＭＳ Ｐゴシック" charset="0"/>
              </a:rPr>
              <a:t>All 0s/1s</a:t>
            </a:r>
          </a:p>
        </p:txBody>
      </p:sp>
      <p:sp>
        <p:nvSpPr>
          <p:cNvPr id="10" name="TextBox 9"/>
          <p:cNvSpPr txBox="1"/>
          <p:nvPr/>
        </p:nvSpPr>
        <p:spPr>
          <a:xfrm>
            <a:off x="230188" y="63912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No data pattern achieves 100% coverage</a:t>
            </a:r>
          </a:p>
        </p:txBody>
      </p:sp>
      <p:sp>
        <p:nvSpPr>
          <p:cNvPr id="11" name="TextBox 10"/>
          <p:cNvSpPr txBox="1"/>
          <p:nvPr/>
        </p:nvSpPr>
        <p:spPr>
          <a:xfrm>
            <a:off x="255588" y="464502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Different data patterns have widely different coverage:</a:t>
            </a:r>
          </a:p>
          <a:p>
            <a:pPr algn="ctr">
              <a:defRPr/>
            </a:pPr>
            <a:r>
              <a:rPr lang="en-US" sz="2400" b="1" kern="0" dirty="0">
                <a:solidFill>
                  <a:srgbClr val="0000FF"/>
                </a:solidFill>
                <a:latin typeface="Calibri"/>
                <a:ea typeface="ＭＳ Ｐゴシック" charset="0"/>
                <a:cs typeface="ＭＳ Ｐゴシック" charset="0"/>
              </a:rPr>
              <a:t>Data pattern dependence exists and is severe</a:t>
            </a:r>
          </a:p>
        </p:txBody>
      </p:sp>
    </p:spTree>
    <p:extLst>
      <p:ext uri="{BB962C8B-B14F-4D97-AF65-F5344CB8AC3E}">
        <p14:creationId xmlns:p14="http://schemas.microsoft.com/office/powerpoint/2010/main" val="37035336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p:txBody>
          <a:bodyPr/>
          <a:lstStyle/>
          <a:p>
            <a:pPr marL="0" lvl="1" indent="0">
              <a:buNone/>
            </a:pPr>
            <a:r>
              <a:rPr lang="en-US" sz="4400" b="1" smtClean="0">
                <a:solidFill>
                  <a:srgbClr val="FF0000"/>
                </a:solidFill>
              </a:rPr>
              <a:t>1. Global Address Latch</a:t>
            </a:r>
          </a:p>
          <a:p>
            <a:pPr marL="0" lvl="1" indent="0">
              <a:buFont typeface="+mj-lt"/>
              <a:buAutoNum type="arabicPeriod"/>
            </a:pPr>
            <a:endParaRPr lang="en-US" sz="4000" smtClean="0"/>
          </a:p>
          <a:p>
            <a:pPr marL="0" lvl="1" indent="0">
              <a:buFont typeface="+mj-lt"/>
              <a:buAutoNum type="arabicPeriod"/>
            </a:pPr>
            <a:endParaRPr lang="en-US" sz="4400" b="1" smtClean="0">
              <a:solidFill>
                <a:schemeClr val="bg1">
                  <a:lumMod val="85000"/>
                </a:schemeClr>
              </a:solidFill>
            </a:endParaRPr>
          </a:p>
          <a:p>
            <a:pPr marL="0" lvl="1" indent="0">
              <a:buNone/>
            </a:pPr>
            <a:r>
              <a:rPr lang="en-US" sz="4400" b="1" smtClean="0">
                <a:solidFill>
                  <a:schemeClr val="bg1">
                    <a:lumMod val="85000"/>
                  </a:schemeClr>
                </a:solidFill>
              </a:rPr>
              <a:t>2. Global Bitlines</a:t>
            </a:r>
            <a:endParaRPr lang="en-US" sz="4400" b="1">
              <a:solidFill>
                <a:schemeClr val="bg1">
                  <a:lumMod val="85000"/>
                </a:schemeClr>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775674089"/>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a:xfrm>
            <a:off x="165100" y="152400"/>
            <a:ext cx="8978900" cy="884238"/>
          </a:xfrm>
        </p:spPr>
        <p:txBody>
          <a:bodyPr/>
          <a:lstStyle/>
          <a:p>
            <a:r>
              <a:rPr lang="en-US">
                <a:latin typeface="Garamond" charset="0"/>
                <a:ea typeface="ＭＳ Ｐゴシック" charset="0"/>
                <a:cs typeface="ＭＳ Ｐゴシック" charset="0"/>
              </a:rPr>
              <a:t>Retention Failure Coverage of Data Patterns</a:t>
            </a:r>
          </a:p>
        </p:txBody>
      </p:sp>
      <p:sp>
        <p:nvSpPr>
          <p:cNvPr id="2478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6619BE-BBC4-3E42-91DA-A0B584D0B7FF}" type="slidenum">
              <a:rPr lang="en-US" sz="1600">
                <a:solidFill>
                  <a:srgbClr val="000000"/>
                </a:solidFill>
                <a:latin typeface="Garamond" charset="0"/>
              </a:rPr>
              <a:pPr eaLnBrk="1" hangingPunct="1"/>
              <a:t>110</a:t>
            </a:fld>
            <a:endParaRPr lang="en-US" sz="1600">
              <a:solidFill>
                <a:srgbClr val="000000"/>
              </a:solidFill>
              <a:latin typeface="Garamond" charset="0"/>
            </a:endParaRPr>
          </a:p>
        </p:txBody>
      </p:sp>
      <p:pic>
        <p:nvPicPr>
          <p:cNvPr id="247811" name="Picture 1" descr="coverage_b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52500"/>
            <a:ext cx="6434138"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2" name="TextBox 38"/>
          <p:cNvSpPr txBox="1">
            <a:spLocks noChangeArrowheads="1"/>
          </p:cNvSpPr>
          <p:nvPr/>
        </p:nvSpPr>
        <p:spPr bwMode="auto">
          <a:xfrm>
            <a:off x="6577013" y="2033588"/>
            <a:ext cx="2595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B 2Gb chip family</a:t>
            </a:r>
          </a:p>
        </p:txBody>
      </p:sp>
      <p:sp>
        <p:nvSpPr>
          <p:cNvPr id="247813" name="TextBox 38"/>
          <p:cNvSpPr txBox="1">
            <a:spLocks noChangeArrowheads="1"/>
          </p:cNvSpPr>
          <p:nvPr/>
        </p:nvSpPr>
        <p:spPr bwMode="auto">
          <a:xfrm>
            <a:off x="6824663" y="2490788"/>
            <a:ext cx="2084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rPr>
              <a:t>6.1s retention time</a:t>
            </a:r>
          </a:p>
        </p:txBody>
      </p:sp>
      <p:sp>
        <p:nvSpPr>
          <p:cNvPr id="8" name="TextBox 7"/>
          <p:cNvSpPr txBox="1"/>
          <p:nvPr/>
        </p:nvSpPr>
        <p:spPr>
          <a:xfrm>
            <a:off x="242888" y="57816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i="1" kern="0" dirty="0">
                <a:solidFill>
                  <a:srgbClr val="0000FF"/>
                </a:solidFill>
                <a:latin typeface="Calibri"/>
                <a:ea typeface="ＭＳ Ｐゴシック" charset="0"/>
                <a:cs typeface="ＭＳ Ｐゴシック" charset="0"/>
              </a:rPr>
              <a:t>Random</a:t>
            </a:r>
            <a:r>
              <a:rPr lang="en-US" sz="2400" b="1" kern="0" dirty="0">
                <a:solidFill>
                  <a:srgbClr val="0000FF"/>
                </a:solidFill>
                <a:latin typeface="Calibri"/>
                <a:ea typeface="ＭＳ Ｐゴシック" charset="0"/>
                <a:cs typeface="ＭＳ Ｐゴシック" charset="0"/>
              </a:rPr>
              <a:t> is the most effective data pattern for this device</a:t>
            </a:r>
          </a:p>
        </p:txBody>
      </p:sp>
      <p:sp>
        <p:nvSpPr>
          <p:cNvPr id="9" name="TextBox 8"/>
          <p:cNvSpPr txBox="1"/>
          <p:nvPr/>
        </p:nvSpPr>
        <p:spPr>
          <a:xfrm>
            <a:off x="242888" y="62388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No data pattern achieves 100% coverage</a:t>
            </a:r>
          </a:p>
        </p:txBody>
      </p:sp>
    </p:spTree>
    <p:extLst>
      <p:ext uri="{BB962C8B-B14F-4D97-AF65-F5344CB8AC3E}">
        <p14:creationId xmlns:p14="http://schemas.microsoft.com/office/powerpoint/2010/main" val="2769279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1"/>
          <p:cNvSpPr>
            <a:spLocks noGrp="1"/>
          </p:cNvSpPr>
          <p:nvPr>
            <p:ph type="title"/>
          </p:nvPr>
        </p:nvSpPr>
        <p:spPr>
          <a:xfrm>
            <a:off x="114300" y="152400"/>
            <a:ext cx="9029700" cy="884238"/>
          </a:xfrm>
        </p:spPr>
        <p:txBody>
          <a:bodyPr/>
          <a:lstStyle/>
          <a:p>
            <a:r>
              <a:rPr lang="en-US">
                <a:latin typeface="Garamond" charset="0"/>
                <a:ea typeface="ＭＳ Ｐゴシック" charset="0"/>
                <a:cs typeface="ＭＳ Ｐゴシック" charset="0"/>
              </a:rPr>
              <a:t>Retention Failure Coverage of Data Patterns</a:t>
            </a:r>
          </a:p>
        </p:txBody>
      </p:sp>
      <p:sp>
        <p:nvSpPr>
          <p:cNvPr id="24883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03CFE2-C66C-7945-A5CA-847422C4B0AB}" type="slidenum">
              <a:rPr lang="en-US" sz="1600">
                <a:solidFill>
                  <a:srgbClr val="000000"/>
                </a:solidFill>
                <a:latin typeface="Garamond" charset="0"/>
              </a:rPr>
              <a:pPr eaLnBrk="1" hangingPunct="1"/>
              <a:t>111</a:t>
            </a:fld>
            <a:endParaRPr lang="en-US" sz="1600">
              <a:solidFill>
                <a:srgbClr val="000000"/>
              </a:solidFill>
              <a:latin typeface="Garamond" charset="0"/>
            </a:endParaRPr>
          </a:p>
        </p:txBody>
      </p:sp>
      <p:pic>
        <p:nvPicPr>
          <p:cNvPr id="248835" name="Picture 4" descr="coverage_c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028700"/>
            <a:ext cx="65278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42888" y="57816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i="1" kern="0" dirty="0">
                <a:solidFill>
                  <a:srgbClr val="0000FF"/>
                </a:solidFill>
                <a:latin typeface="Calibri"/>
                <a:ea typeface="ＭＳ Ｐゴシック" charset="0"/>
                <a:cs typeface="ＭＳ Ｐゴシック" charset="0"/>
              </a:rPr>
              <a:t>Random</a:t>
            </a:r>
            <a:r>
              <a:rPr lang="en-US" sz="2400" b="1" kern="0" dirty="0">
                <a:solidFill>
                  <a:srgbClr val="0000FF"/>
                </a:solidFill>
                <a:latin typeface="Calibri"/>
                <a:ea typeface="ＭＳ Ｐゴシック" charset="0"/>
                <a:cs typeface="ＭＳ Ｐゴシック" charset="0"/>
              </a:rPr>
              <a:t> is the most effective data pattern for this device</a:t>
            </a:r>
          </a:p>
        </p:txBody>
      </p:sp>
      <p:sp>
        <p:nvSpPr>
          <p:cNvPr id="7" name="TextBox 6"/>
          <p:cNvSpPr txBox="1"/>
          <p:nvPr/>
        </p:nvSpPr>
        <p:spPr>
          <a:xfrm>
            <a:off x="242888" y="62388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No data pattern achieves 100% coverage</a:t>
            </a:r>
          </a:p>
        </p:txBody>
      </p:sp>
      <p:sp>
        <p:nvSpPr>
          <p:cNvPr id="248838" name="TextBox 38"/>
          <p:cNvSpPr txBox="1">
            <a:spLocks noChangeArrowheads="1"/>
          </p:cNvSpPr>
          <p:nvPr/>
        </p:nvSpPr>
        <p:spPr bwMode="auto">
          <a:xfrm>
            <a:off x="6567488" y="2033588"/>
            <a:ext cx="2614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C 2Gb chip family</a:t>
            </a:r>
          </a:p>
        </p:txBody>
      </p:sp>
      <p:sp>
        <p:nvSpPr>
          <p:cNvPr id="248839" name="TextBox 38"/>
          <p:cNvSpPr txBox="1">
            <a:spLocks noChangeArrowheads="1"/>
          </p:cNvSpPr>
          <p:nvPr/>
        </p:nvSpPr>
        <p:spPr bwMode="auto">
          <a:xfrm>
            <a:off x="6824663" y="2490788"/>
            <a:ext cx="2084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rPr>
              <a:t>6.1s retention time</a:t>
            </a:r>
          </a:p>
        </p:txBody>
      </p:sp>
    </p:spTree>
    <p:extLst>
      <p:ext uri="{BB962C8B-B14F-4D97-AF65-F5344CB8AC3E}">
        <p14:creationId xmlns:p14="http://schemas.microsoft.com/office/powerpoint/2010/main" val="34485740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itle 1"/>
          <p:cNvSpPr>
            <a:spLocks noGrp="1"/>
          </p:cNvSpPr>
          <p:nvPr>
            <p:ph type="title"/>
          </p:nvPr>
        </p:nvSpPr>
        <p:spPr>
          <a:xfrm>
            <a:off x="228600" y="152400"/>
            <a:ext cx="8915400" cy="884238"/>
          </a:xfrm>
        </p:spPr>
        <p:txBody>
          <a:bodyPr/>
          <a:lstStyle/>
          <a:p>
            <a:r>
              <a:rPr lang="en-US">
                <a:latin typeface="Garamond" charset="0"/>
                <a:ea typeface="ＭＳ Ｐゴシック" charset="0"/>
                <a:cs typeface="ＭＳ Ｐゴシック" charset="0"/>
              </a:rPr>
              <a:t>Data Pattern Dependence: Observations (I)</a:t>
            </a:r>
          </a:p>
        </p:txBody>
      </p:sp>
      <p:sp>
        <p:nvSpPr>
          <p:cNvPr id="3" name="Content Placeholder 2"/>
          <p:cNvSpPr>
            <a:spLocks noGrp="1"/>
          </p:cNvSpPr>
          <p:nvPr>
            <p:ph idx="1"/>
          </p:nvPr>
        </p:nvSpPr>
        <p:spPr>
          <a:xfrm>
            <a:off x="228600" y="1019175"/>
            <a:ext cx="8610600" cy="5153025"/>
          </a:xfrm>
        </p:spPr>
        <p:txBody>
          <a:bodyPr/>
          <a:lstStyle/>
          <a:p>
            <a:pPr>
              <a:defRPr/>
            </a:pPr>
            <a:r>
              <a:rPr lang="en-US" dirty="0" smtClean="0">
                <a:solidFill>
                  <a:srgbClr val="0000FF"/>
                </a:solidFill>
              </a:rPr>
              <a:t>A cell’s retention time is heavily influenced by data pattern stored in other cells </a:t>
            </a:r>
          </a:p>
          <a:p>
            <a:pPr lvl="1">
              <a:defRPr/>
            </a:pPr>
            <a:r>
              <a:rPr lang="en-US" dirty="0">
                <a:sym typeface="Wingdings"/>
              </a:rPr>
              <a:t>P</a:t>
            </a:r>
            <a:r>
              <a:rPr lang="en-US" dirty="0" smtClean="0">
                <a:sym typeface="Wingdings"/>
              </a:rPr>
              <a:t>attern affects the coupling noise, which affects cell leakage </a:t>
            </a:r>
            <a:endParaRPr lang="en-US" dirty="0" smtClean="0"/>
          </a:p>
          <a:p>
            <a:pPr>
              <a:defRPr/>
            </a:pPr>
            <a:endParaRPr lang="en-US" dirty="0"/>
          </a:p>
          <a:p>
            <a:pPr>
              <a:defRPr/>
            </a:pPr>
            <a:r>
              <a:rPr lang="en-US" dirty="0" smtClean="0">
                <a:solidFill>
                  <a:srgbClr val="0000FF"/>
                </a:solidFill>
              </a:rPr>
              <a:t>No tested data pattern exercises the worst case retention time for all cells (no pattern has 100% coverage) </a:t>
            </a:r>
          </a:p>
          <a:p>
            <a:pPr lvl="1">
              <a:defRPr/>
            </a:pPr>
            <a:r>
              <a:rPr lang="en-US" dirty="0">
                <a:sym typeface="Wingdings"/>
              </a:rPr>
              <a:t>N</a:t>
            </a:r>
            <a:r>
              <a:rPr lang="en-US" dirty="0" smtClean="0">
                <a:sym typeface="Wingdings"/>
              </a:rPr>
              <a:t>o pattern is able to induce the worst-case coupling noise for every cell</a:t>
            </a:r>
          </a:p>
          <a:p>
            <a:pPr lvl="1">
              <a:defRPr/>
            </a:pPr>
            <a:r>
              <a:rPr lang="en-US" dirty="0" smtClean="0">
                <a:sym typeface="Wingdings"/>
              </a:rPr>
              <a:t>Problem: </a:t>
            </a:r>
            <a:r>
              <a:rPr lang="en-US" dirty="0" smtClean="0">
                <a:solidFill>
                  <a:srgbClr val="FF0000"/>
                </a:solidFill>
                <a:sym typeface="Wingdings"/>
              </a:rPr>
              <a:t>Underlying DRAM circuit organization is </a:t>
            </a:r>
            <a:r>
              <a:rPr lang="en-US" i="1" dirty="0" smtClean="0">
                <a:solidFill>
                  <a:srgbClr val="FF0000"/>
                </a:solidFill>
                <a:sym typeface="Wingdings"/>
              </a:rPr>
              <a:t>not</a:t>
            </a:r>
            <a:r>
              <a:rPr lang="en-US" dirty="0" smtClean="0">
                <a:solidFill>
                  <a:srgbClr val="FF0000"/>
                </a:solidFill>
                <a:sym typeface="Wingdings"/>
              </a:rPr>
              <a:t> known to the memory controller </a:t>
            </a:r>
            <a:r>
              <a:rPr lang="en-US" dirty="0" smtClean="0">
                <a:sym typeface="Wingdings"/>
              </a:rPr>
              <a:t> very hard to construct a pattern that exercises the worst-case cell leakage</a:t>
            </a:r>
          </a:p>
          <a:p>
            <a:pPr marL="344487" lvl="1" indent="0">
              <a:buFont typeface="Wingdings" charset="0"/>
              <a:buNone/>
              <a:defRPr/>
            </a:pPr>
            <a:r>
              <a:rPr lang="en-US" dirty="0" smtClean="0">
                <a:sym typeface="Wingdings"/>
              </a:rPr>
              <a:t>	</a:t>
            </a:r>
            <a:r>
              <a:rPr lang="en-US" sz="2000" dirty="0" smtClean="0">
                <a:sym typeface="Wingdings"/>
              </a:rPr>
              <a:t> Opaque mapping of addresses to physical DRAM geometry</a:t>
            </a:r>
          </a:p>
          <a:p>
            <a:pPr marL="344487" lvl="1" indent="0">
              <a:buFont typeface="Wingdings" charset="0"/>
              <a:buNone/>
              <a:defRPr/>
            </a:pPr>
            <a:r>
              <a:rPr lang="en-US" sz="2000" dirty="0" smtClean="0"/>
              <a:t>	</a:t>
            </a:r>
            <a:r>
              <a:rPr lang="en-US" sz="2000" dirty="0" smtClean="0">
                <a:sym typeface="Wingdings"/>
              </a:rPr>
              <a:t> Internal remapping of addresses within DRAM to tolerate faults</a:t>
            </a:r>
          </a:p>
          <a:p>
            <a:pPr marL="344487" lvl="1" indent="0">
              <a:buFont typeface="Wingdings" charset="0"/>
              <a:buNone/>
              <a:defRPr/>
            </a:pPr>
            <a:r>
              <a:rPr lang="en-US" sz="2000" dirty="0">
                <a:sym typeface="Wingdings"/>
              </a:rPr>
              <a:t>	</a:t>
            </a:r>
            <a:r>
              <a:rPr lang="en-US" sz="2000" dirty="0" smtClean="0">
                <a:sym typeface="Wingdings"/>
              </a:rPr>
              <a:t> Second order coupling effects are very hard to determine</a:t>
            </a:r>
            <a:endParaRPr lang="en-US" sz="2000" dirty="0" smtClean="0"/>
          </a:p>
          <a:p>
            <a:pPr marL="0" indent="0">
              <a:buFont typeface="Wingdings" charset="0"/>
              <a:buNone/>
              <a:defRPr/>
            </a:pPr>
            <a:endParaRPr lang="en-US" sz="2000" dirty="0" smtClean="0"/>
          </a:p>
        </p:txBody>
      </p:sp>
      <p:sp>
        <p:nvSpPr>
          <p:cNvPr id="2928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87DD5D-3E9C-7F4B-A7F4-864E3C80B400}" type="slidenum">
              <a:rPr lang="en-US" sz="1600">
                <a:solidFill>
                  <a:srgbClr val="000000"/>
                </a:solidFill>
                <a:latin typeface="Garamond" charset="0"/>
              </a:rPr>
              <a:pPr eaLnBrk="1" hangingPunct="1"/>
              <a:t>112</a:t>
            </a:fld>
            <a:endParaRPr lang="en-US" sz="1600">
              <a:solidFill>
                <a:srgbClr val="000000"/>
              </a:solidFill>
              <a:latin typeface="Garamond" charset="0"/>
            </a:endParaRPr>
          </a:p>
        </p:txBody>
      </p:sp>
    </p:spTree>
    <p:extLst>
      <p:ext uri="{BB962C8B-B14F-4D97-AF65-F5344CB8AC3E}">
        <p14:creationId xmlns:p14="http://schemas.microsoft.com/office/powerpoint/2010/main" val="26408557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a:xfrm>
            <a:off x="101600" y="152400"/>
            <a:ext cx="9042400" cy="884238"/>
          </a:xfrm>
        </p:spPr>
        <p:txBody>
          <a:bodyPr/>
          <a:lstStyle/>
          <a:p>
            <a:r>
              <a:rPr lang="en-US">
                <a:latin typeface="Garamond" charset="0"/>
                <a:ea typeface="ＭＳ Ｐゴシック" charset="0"/>
                <a:cs typeface="ＭＳ Ｐゴシック" charset="0"/>
              </a:rPr>
              <a:t>Data Pattern Dependence: Observations (II)</a:t>
            </a:r>
          </a:p>
        </p:txBody>
      </p:sp>
      <p:sp>
        <p:nvSpPr>
          <p:cNvPr id="3" name="Content Placeholder 2"/>
          <p:cNvSpPr>
            <a:spLocks noGrp="1"/>
          </p:cNvSpPr>
          <p:nvPr>
            <p:ph idx="1"/>
          </p:nvPr>
        </p:nvSpPr>
        <p:spPr>
          <a:xfrm>
            <a:off x="228600" y="1095375"/>
            <a:ext cx="8712200" cy="5153025"/>
          </a:xfrm>
        </p:spPr>
        <p:txBody>
          <a:bodyPr/>
          <a:lstStyle/>
          <a:p>
            <a:r>
              <a:rPr lang="en-US">
                <a:solidFill>
                  <a:srgbClr val="0000FF"/>
                </a:solidFill>
                <a:latin typeface="Tahoma" charset="0"/>
                <a:ea typeface="ＭＳ Ｐゴシック" charset="0"/>
                <a:cs typeface="ＭＳ Ｐゴシック" charset="0"/>
              </a:rPr>
              <a:t>Fixed, simple data patterns have low coverage</a:t>
            </a:r>
          </a:p>
          <a:p>
            <a:pPr lvl="1"/>
            <a:r>
              <a:rPr lang="en-US">
                <a:latin typeface="Tahoma" charset="0"/>
                <a:ea typeface="ＭＳ Ｐゴシック" charset="0"/>
              </a:rPr>
              <a:t>They do not exercise the worst-case coupling noise</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The effectiveness of each data pattern varies significantly between DRAM devices (of the same or different vendors)</a:t>
            </a:r>
          </a:p>
          <a:p>
            <a:pPr lvl="1"/>
            <a:r>
              <a:rPr lang="en-US">
                <a:latin typeface="Tahoma" charset="0"/>
                <a:ea typeface="ＭＳ Ｐゴシック" charset="0"/>
              </a:rPr>
              <a:t>Underlying DRAM circuit organization likely differs between different devices </a:t>
            </a:r>
            <a:r>
              <a:rPr lang="en-US">
                <a:latin typeface="Tahoma" charset="0"/>
                <a:ea typeface="ＭＳ Ｐゴシック" charset="0"/>
                <a:sym typeface="Wingdings" charset="0"/>
              </a:rPr>
              <a:t> patterns leading to worst coupling are different in different devices</a:t>
            </a:r>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Technology scaling appears to increase the impact of data pattern dependence</a:t>
            </a:r>
          </a:p>
          <a:p>
            <a:pPr lvl="1"/>
            <a:r>
              <a:rPr lang="en-US">
                <a:latin typeface="Tahoma" charset="0"/>
                <a:ea typeface="ＭＳ Ｐゴシック" charset="0"/>
              </a:rPr>
              <a:t>Scaling reduces the physical distance between circuit elements, increasing the magnitude of coupling effects</a:t>
            </a:r>
          </a:p>
          <a:p>
            <a:endParaRPr lang="en-US">
              <a:latin typeface="Tahoma" charset="0"/>
              <a:ea typeface="ＭＳ Ｐゴシック" charset="0"/>
              <a:cs typeface="ＭＳ Ｐゴシック" charset="0"/>
            </a:endParaRPr>
          </a:p>
        </p:txBody>
      </p:sp>
      <p:sp>
        <p:nvSpPr>
          <p:cNvPr id="2938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C63D37-EADD-B24F-BB45-8E96720DC1F9}" type="slidenum">
              <a:rPr lang="en-US" sz="1600">
                <a:solidFill>
                  <a:srgbClr val="000000"/>
                </a:solidFill>
                <a:latin typeface="Garamond" charset="0"/>
              </a:rPr>
              <a:pPr eaLnBrk="1" hangingPunct="1"/>
              <a:t>113</a:t>
            </a:fld>
            <a:endParaRPr lang="en-US" sz="1600">
              <a:solidFill>
                <a:srgbClr val="000000"/>
              </a:solidFill>
              <a:latin typeface="Garamond" charset="0"/>
            </a:endParaRPr>
          </a:p>
        </p:txBody>
      </p:sp>
    </p:spTree>
    <p:extLst>
      <p:ext uri="{BB962C8B-B14F-4D97-AF65-F5344CB8AC3E}">
        <p14:creationId xmlns:p14="http://schemas.microsoft.com/office/powerpoint/2010/main" val="33122769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le 1"/>
          <p:cNvSpPr>
            <a:spLocks noGrp="1"/>
          </p:cNvSpPr>
          <p:nvPr>
            <p:ph type="title"/>
          </p:nvPr>
        </p:nvSpPr>
        <p:spPr/>
        <p:txBody>
          <a:bodyPr/>
          <a:lstStyle/>
          <a:p>
            <a:r>
              <a:rPr lang="en-US">
                <a:latin typeface="Garamond" charset="0"/>
                <a:ea typeface="ＭＳ Ｐゴシック" charset="0"/>
                <a:cs typeface="ＭＳ Ｐゴシック" charset="0"/>
              </a:rPr>
              <a:t>Effect of Technology Scaling on DPD</a:t>
            </a:r>
            <a:br>
              <a:rPr lang="en-US">
                <a:latin typeface="Garamond" charset="0"/>
                <a:ea typeface="ＭＳ Ｐゴシック" charset="0"/>
                <a:cs typeface="ＭＳ Ｐゴシック" charset="0"/>
              </a:rPr>
            </a:br>
            <a:endParaRPr lang="en-US">
              <a:latin typeface="Garamond" charset="0"/>
              <a:ea typeface="ＭＳ Ｐゴシック" charset="0"/>
              <a:cs typeface="ＭＳ Ｐゴシック" charset="0"/>
            </a:endParaRPr>
          </a:p>
        </p:txBody>
      </p:sp>
      <p:sp>
        <p:nvSpPr>
          <p:cNvPr id="24985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D544F9-AD10-9E44-A45E-DC8F97346C6C}" type="slidenum">
              <a:rPr lang="en-US" sz="1600">
                <a:solidFill>
                  <a:srgbClr val="000000"/>
                </a:solidFill>
                <a:latin typeface="Garamond" charset="0"/>
              </a:rPr>
              <a:pPr eaLnBrk="1" hangingPunct="1"/>
              <a:t>114</a:t>
            </a:fld>
            <a:endParaRPr lang="en-US" sz="1600">
              <a:solidFill>
                <a:srgbClr val="000000"/>
              </a:solidFill>
              <a:latin typeface="Garamond" charset="0"/>
            </a:endParaRPr>
          </a:p>
        </p:txBody>
      </p:sp>
      <p:pic>
        <p:nvPicPr>
          <p:cNvPr id="249859" name="Picture 4" descr="coverage_a128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1092200"/>
            <a:ext cx="4632325"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60" name="Picture 5" descr="coverage_a256mb.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8188" y="1104900"/>
            <a:ext cx="46164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1" name="TextBox 38"/>
          <p:cNvSpPr txBox="1">
            <a:spLocks noChangeArrowheads="1"/>
          </p:cNvSpPr>
          <p:nvPr/>
        </p:nvSpPr>
        <p:spPr bwMode="auto">
          <a:xfrm>
            <a:off x="1193800" y="49672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1Gb chip family</a:t>
            </a:r>
          </a:p>
        </p:txBody>
      </p:sp>
      <p:sp>
        <p:nvSpPr>
          <p:cNvPr id="249862" name="TextBox 38"/>
          <p:cNvSpPr txBox="1">
            <a:spLocks noChangeArrowheads="1"/>
          </p:cNvSpPr>
          <p:nvPr/>
        </p:nvSpPr>
        <p:spPr bwMode="auto">
          <a:xfrm>
            <a:off x="5689600" y="49545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2Gb chip family</a:t>
            </a:r>
          </a:p>
        </p:txBody>
      </p:sp>
      <p:sp>
        <p:nvSpPr>
          <p:cNvPr id="9" name="TextBox 8"/>
          <p:cNvSpPr txBox="1"/>
          <p:nvPr/>
        </p:nvSpPr>
        <p:spPr>
          <a:xfrm>
            <a:off x="242888" y="578167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The lowest-coverage data pattern achieves much lower coverage for the smaller technology node</a:t>
            </a:r>
          </a:p>
        </p:txBody>
      </p:sp>
      <p:sp>
        <p:nvSpPr>
          <p:cNvPr id="10" name="Oval 9"/>
          <p:cNvSpPr/>
          <p:nvPr/>
        </p:nvSpPr>
        <p:spPr>
          <a:xfrm>
            <a:off x="420688" y="2216150"/>
            <a:ext cx="4230687" cy="53816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1" name="Oval 10"/>
          <p:cNvSpPr/>
          <p:nvPr/>
        </p:nvSpPr>
        <p:spPr>
          <a:xfrm>
            <a:off x="4913313" y="3387725"/>
            <a:ext cx="4230687" cy="53657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cxnSp>
        <p:nvCxnSpPr>
          <p:cNvPr id="12" name="Straight Arrow Connector 11"/>
          <p:cNvCxnSpPr/>
          <p:nvPr/>
        </p:nvCxnSpPr>
        <p:spPr bwMode="auto">
          <a:xfrm>
            <a:off x="4613275" y="2540000"/>
            <a:ext cx="441325" cy="10556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440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itle 1"/>
          <p:cNvSpPr>
            <a:spLocks noGrp="1"/>
          </p:cNvSpPr>
          <p:nvPr>
            <p:ph type="title"/>
          </p:nvPr>
        </p:nvSpPr>
        <p:spPr>
          <a:xfrm>
            <a:off x="127000" y="152400"/>
            <a:ext cx="9017000" cy="884238"/>
          </a:xfrm>
        </p:spPr>
        <p:txBody>
          <a:bodyPr/>
          <a:lstStyle/>
          <a:p>
            <a:r>
              <a:rPr lang="en-US">
                <a:latin typeface="Garamond" charset="0"/>
                <a:ea typeface="ＭＳ Ｐゴシック" charset="0"/>
                <a:cs typeface="ＭＳ Ｐゴシック" charset="0"/>
              </a:rPr>
              <a:t>DPD: Implications on Profiling Mechanisms</a:t>
            </a:r>
          </a:p>
        </p:txBody>
      </p:sp>
      <p:sp>
        <p:nvSpPr>
          <p:cNvPr id="3" name="Content Placeholder 2"/>
          <p:cNvSpPr>
            <a:spLocks noGrp="1"/>
          </p:cNvSpPr>
          <p:nvPr>
            <p:ph idx="1"/>
          </p:nvPr>
        </p:nvSpPr>
        <p:spPr/>
        <p:txBody>
          <a:bodyPr/>
          <a:lstStyle/>
          <a:p>
            <a:r>
              <a:rPr lang="en-US" sz="2200">
                <a:latin typeface="Tahoma" charset="0"/>
                <a:ea typeface="ＭＳ Ｐゴシック" charset="0"/>
                <a:cs typeface="ＭＳ Ｐゴシック" charset="0"/>
              </a:rPr>
              <a:t>Any retention time profiling mechanism must handle data pattern dependence of retention time</a:t>
            </a:r>
          </a:p>
          <a:p>
            <a:r>
              <a:rPr lang="en-US" sz="2200">
                <a:latin typeface="Tahoma" charset="0"/>
                <a:ea typeface="ＭＳ Ｐゴシック" charset="0"/>
                <a:cs typeface="ＭＳ Ｐゴシック" charset="0"/>
              </a:rPr>
              <a:t>Intuitive approach</a:t>
            </a:r>
            <a:r>
              <a:rPr lang="en-US" sz="2200">
                <a:solidFill>
                  <a:srgbClr val="0000FF"/>
                </a:solidFill>
                <a:latin typeface="Tahoma" charset="0"/>
                <a:ea typeface="ＭＳ Ｐゴシック" charset="0"/>
                <a:cs typeface="ＭＳ Ｐゴシック" charset="0"/>
              </a:rPr>
              <a:t>: Identify the data pattern that induces the worst-case retention time for a particular cell or device</a:t>
            </a:r>
          </a:p>
          <a:p>
            <a:endParaRPr lang="en-US" sz="1600">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sym typeface="Wingdings" charset="0"/>
              </a:rPr>
              <a:t>Problem 1: </a:t>
            </a:r>
            <a:r>
              <a:rPr lang="en-US" sz="2200">
                <a:solidFill>
                  <a:srgbClr val="FF0000"/>
                </a:solidFill>
                <a:latin typeface="Tahoma" charset="0"/>
                <a:ea typeface="ＭＳ Ｐゴシック" charset="0"/>
                <a:cs typeface="ＭＳ Ｐゴシック" charset="0"/>
                <a:sym typeface="Wingdings" charset="0"/>
              </a:rPr>
              <a:t>Very hard to know at the memory controller which bits actually interfere with each other </a:t>
            </a:r>
            <a:r>
              <a:rPr lang="en-US" sz="2200">
                <a:latin typeface="Tahoma" charset="0"/>
                <a:ea typeface="ＭＳ Ｐゴシック" charset="0"/>
                <a:cs typeface="ＭＳ Ｐゴシック" charset="0"/>
                <a:sym typeface="Wingdings" charset="0"/>
              </a:rPr>
              <a:t>due to</a:t>
            </a:r>
          </a:p>
          <a:p>
            <a:pPr lvl="1"/>
            <a:r>
              <a:rPr lang="en-US" sz="2000">
                <a:latin typeface="Tahoma" charset="0"/>
                <a:ea typeface="ＭＳ Ｐゴシック" charset="0"/>
                <a:sym typeface="Wingdings" charset="0"/>
              </a:rPr>
              <a:t>Opaque mapping of addresses to physical DRAM geometry  logically consecutive bits may not be physically consecutive</a:t>
            </a:r>
          </a:p>
          <a:p>
            <a:pPr lvl="1"/>
            <a:r>
              <a:rPr lang="en-US" sz="2000">
                <a:latin typeface="Tahoma" charset="0"/>
                <a:ea typeface="ＭＳ Ｐゴシック" charset="0"/>
                <a:sym typeface="Wingdings" charset="0"/>
              </a:rPr>
              <a:t>Remapping of faulty bitlines/wordlines to redundant ones internally within DRAM</a:t>
            </a:r>
          </a:p>
          <a:p>
            <a:pPr lvl="1"/>
            <a:endParaRPr lang="en-US" sz="1600">
              <a:latin typeface="Tahoma" charset="0"/>
              <a:ea typeface="ＭＳ Ｐゴシック" charset="0"/>
              <a:sym typeface="Wingdings" charset="0"/>
            </a:endParaRPr>
          </a:p>
          <a:p>
            <a:r>
              <a:rPr lang="en-US" sz="2200">
                <a:latin typeface="Tahoma" charset="0"/>
                <a:ea typeface="ＭＳ Ｐゴシック" charset="0"/>
                <a:cs typeface="ＭＳ Ｐゴシック" charset="0"/>
                <a:sym typeface="Wingdings" charset="0"/>
              </a:rPr>
              <a:t>Problem 2: </a:t>
            </a:r>
            <a:r>
              <a:rPr lang="en-US" sz="2200">
                <a:solidFill>
                  <a:srgbClr val="FF0000"/>
                </a:solidFill>
                <a:latin typeface="Tahoma" charset="0"/>
                <a:ea typeface="ＭＳ Ｐゴシック" charset="0"/>
                <a:cs typeface="ＭＳ Ｐゴシック" charset="0"/>
                <a:sym typeface="Wingdings" charset="0"/>
              </a:rPr>
              <a:t>Worst-case coupling noise is affected by non-obvious second order bitline coupling effects</a:t>
            </a:r>
          </a:p>
          <a:p>
            <a:pPr lvl="1"/>
            <a:endParaRPr lang="en-US">
              <a:latin typeface="Tahoma" charset="0"/>
              <a:ea typeface="ＭＳ Ｐゴシック" charset="0"/>
            </a:endParaRPr>
          </a:p>
        </p:txBody>
      </p:sp>
      <p:sp>
        <p:nvSpPr>
          <p:cNvPr id="294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7588A5-87AF-AE43-8047-8F4E0EB2E686}" type="slidenum">
              <a:rPr lang="en-US" sz="1600">
                <a:solidFill>
                  <a:srgbClr val="000000"/>
                </a:solidFill>
                <a:latin typeface="Garamond" charset="0"/>
              </a:rPr>
              <a:pPr eaLnBrk="1" hangingPunct="1"/>
              <a:t>115</a:t>
            </a:fld>
            <a:endParaRPr lang="en-US" sz="1600">
              <a:solidFill>
                <a:srgbClr val="000000"/>
              </a:solidFill>
              <a:latin typeface="Garamond" charset="0"/>
            </a:endParaRPr>
          </a:p>
        </p:txBody>
      </p:sp>
    </p:spTree>
    <p:extLst>
      <p:ext uri="{BB962C8B-B14F-4D97-AF65-F5344CB8AC3E}">
        <p14:creationId xmlns:p14="http://schemas.microsoft.com/office/powerpoint/2010/main" val="17174552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itle 1"/>
          <p:cNvSpPr>
            <a:spLocks noGrp="1"/>
          </p:cNvSpPr>
          <p:nvPr>
            <p:ph type="title"/>
          </p:nvPr>
        </p:nvSpPr>
        <p:spPr>
          <a:xfrm>
            <a:off x="228600" y="152400"/>
            <a:ext cx="8915400" cy="884238"/>
          </a:xfrm>
        </p:spPr>
        <p:txBody>
          <a:bodyPr/>
          <a:lstStyle/>
          <a:p>
            <a:r>
              <a:rPr lang="en-US">
                <a:latin typeface="Garamond" charset="0"/>
                <a:ea typeface="ＭＳ Ｐゴシック" charset="0"/>
                <a:cs typeface="ＭＳ Ｐゴシック" charset="0"/>
              </a:rPr>
              <a:t>DPD: Suggestions (for Future Work)</a:t>
            </a:r>
          </a:p>
        </p:txBody>
      </p:sp>
      <p:sp>
        <p:nvSpPr>
          <p:cNvPr id="3" name="Content Placeholder 2"/>
          <p:cNvSpPr>
            <a:spLocks noGrp="1"/>
          </p:cNvSpPr>
          <p:nvPr>
            <p:ph idx="1"/>
          </p:nvPr>
        </p:nvSpPr>
        <p:spPr/>
        <p:txBody>
          <a:bodyPr/>
          <a:lstStyle/>
          <a:p>
            <a:r>
              <a:rPr lang="en-US">
                <a:solidFill>
                  <a:srgbClr val="0000FF"/>
                </a:solidFill>
                <a:latin typeface="Tahoma" charset="0"/>
                <a:ea typeface="ＭＳ Ｐゴシック" charset="0"/>
                <a:cs typeface="ＭＳ Ｐゴシック" charset="0"/>
              </a:rPr>
              <a:t>A mechanism for identifying worst-case data pattern(s) likely requires support from DRAM device</a:t>
            </a:r>
          </a:p>
          <a:p>
            <a:pPr lvl="1"/>
            <a:r>
              <a:rPr lang="en-US">
                <a:latin typeface="Tahoma" charset="0"/>
                <a:ea typeface="ＭＳ Ｐゴシック" charset="0"/>
              </a:rPr>
              <a:t>DRAM manufacturers might be in a better position to do this</a:t>
            </a:r>
          </a:p>
          <a:p>
            <a:pPr lvl="1"/>
            <a:r>
              <a:rPr lang="en-US">
                <a:latin typeface="Tahoma" charset="0"/>
                <a:ea typeface="ＭＳ Ｐゴシック" charset="0"/>
              </a:rPr>
              <a:t>But, the ability of the manufacturer to identify and expose the entire retention time profile is limited due to VRT</a:t>
            </a:r>
          </a:p>
          <a:p>
            <a:pPr lvl="1"/>
            <a:endParaRPr lang="en-US">
              <a:latin typeface="Tahoma" charset="0"/>
              <a:ea typeface="ＭＳ Ｐゴシック" charset="0"/>
            </a:endParaRPr>
          </a:p>
          <a:p>
            <a:r>
              <a:rPr lang="en-US">
                <a:latin typeface="Tahoma" charset="0"/>
                <a:ea typeface="ＭＳ Ｐゴシック" charset="0"/>
                <a:cs typeface="ＭＳ Ｐゴシック" charset="0"/>
              </a:rPr>
              <a:t>An alternative approach: </a:t>
            </a:r>
            <a:r>
              <a:rPr lang="en-US">
                <a:solidFill>
                  <a:srgbClr val="0000FF"/>
                </a:solidFill>
                <a:latin typeface="Tahoma" charset="0"/>
                <a:ea typeface="ＭＳ Ｐゴシック" charset="0"/>
                <a:cs typeface="ＭＳ Ｐゴシック" charset="0"/>
              </a:rPr>
              <a:t>Use random data patterns to increase coverage as much as possible; handle incorrect retention time estimates with ECC</a:t>
            </a:r>
          </a:p>
          <a:p>
            <a:pPr lvl="1"/>
            <a:r>
              <a:rPr lang="en-US">
                <a:latin typeface="Tahoma" charset="0"/>
                <a:ea typeface="ＭＳ Ｐゴシック" charset="0"/>
              </a:rPr>
              <a:t>Need to keep profiling time in check</a:t>
            </a:r>
          </a:p>
          <a:p>
            <a:pPr lvl="1"/>
            <a:r>
              <a:rPr lang="en-US">
                <a:latin typeface="Tahoma" charset="0"/>
                <a:ea typeface="ＭＳ Ｐゴシック" charset="0"/>
              </a:rPr>
              <a:t>Need to keep ECC overhead in check</a:t>
            </a:r>
          </a:p>
          <a:p>
            <a:pPr lvl="1"/>
            <a:endParaRPr lang="en-US">
              <a:latin typeface="Tahoma" charset="0"/>
              <a:ea typeface="ＭＳ Ｐゴシック" charset="0"/>
            </a:endParaRPr>
          </a:p>
        </p:txBody>
      </p:sp>
      <p:sp>
        <p:nvSpPr>
          <p:cNvPr id="2959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52E5DA-3A88-C442-B139-C94B8EAAD713}" type="slidenum">
              <a:rPr lang="en-US" sz="1600">
                <a:solidFill>
                  <a:srgbClr val="000000"/>
                </a:solidFill>
                <a:latin typeface="Garamond" charset="0"/>
              </a:rPr>
              <a:pPr eaLnBrk="1" hangingPunct="1"/>
              <a:t>116</a:t>
            </a:fld>
            <a:endParaRPr lang="en-US" sz="1600">
              <a:solidFill>
                <a:srgbClr val="000000"/>
              </a:solidFill>
              <a:latin typeface="Garamond" charset="0"/>
            </a:endParaRPr>
          </a:p>
        </p:txBody>
      </p:sp>
    </p:spTree>
    <p:extLst>
      <p:ext uri="{BB962C8B-B14F-4D97-AF65-F5344CB8AC3E}">
        <p14:creationId xmlns:p14="http://schemas.microsoft.com/office/powerpoint/2010/main" val="17525870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50882"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solidFill>
                  <a:srgbClr val="000000"/>
                </a:solidFill>
                <a:latin typeface="Tahoma" charset="0"/>
                <a:ea typeface="ＭＳ Ｐゴシック" charset="0"/>
                <a:cs typeface="ＭＳ Ｐゴシック" charset="0"/>
              </a:rPr>
              <a:t>Data Pattern Dependence: Analysis and Implications</a:t>
            </a:r>
          </a:p>
          <a:p>
            <a:pPr eaLnBrk="1" hangingPunct="1"/>
            <a:r>
              <a:rPr lang="en-US">
                <a:solidFill>
                  <a:srgbClr val="0000FF"/>
                </a:solidFill>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508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80E856-067D-E447-A3CD-57F7723B19A1}" type="slidenum">
              <a:rPr lang="en-US" sz="1600">
                <a:solidFill>
                  <a:srgbClr val="000000"/>
                </a:solidFill>
                <a:latin typeface="Garamond" charset="0"/>
              </a:rPr>
              <a:pPr eaLnBrk="1" hangingPunct="1"/>
              <a:t>117</a:t>
            </a:fld>
            <a:endParaRPr lang="en-US" sz="1600">
              <a:solidFill>
                <a:srgbClr val="000000"/>
              </a:solidFill>
              <a:latin typeface="Garamond" charset="0"/>
            </a:endParaRPr>
          </a:p>
        </p:txBody>
      </p:sp>
    </p:spTree>
    <p:extLst>
      <p:ext uri="{BB962C8B-B14F-4D97-AF65-F5344CB8AC3E}">
        <p14:creationId xmlns:p14="http://schemas.microsoft.com/office/powerpoint/2010/main" val="1180884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itle 1"/>
          <p:cNvSpPr>
            <a:spLocks noGrp="1"/>
          </p:cNvSpPr>
          <p:nvPr>
            <p:ph type="title"/>
          </p:nvPr>
        </p:nvSpPr>
        <p:spPr/>
        <p:txBody>
          <a:bodyPr/>
          <a:lstStyle/>
          <a:p>
            <a:r>
              <a:rPr lang="en-US">
                <a:latin typeface="Garamond" charset="0"/>
                <a:ea typeface="ＭＳ Ｐゴシック" charset="0"/>
                <a:cs typeface="ＭＳ Ｐゴシック" charset="0"/>
              </a:rPr>
              <a:t>Variable Retention Time</a:t>
            </a:r>
          </a:p>
        </p:txBody>
      </p:sp>
      <p:sp>
        <p:nvSpPr>
          <p:cNvPr id="3" name="Content Placeholder 2"/>
          <p:cNvSpPr>
            <a:spLocks noGrp="1"/>
          </p:cNvSpPr>
          <p:nvPr>
            <p:ph idx="1"/>
          </p:nvPr>
        </p:nvSpPr>
        <p:spPr/>
        <p:txBody>
          <a:bodyPr/>
          <a:lstStyle/>
          <a:p>
            <a:pPr>
              <a:defRPr/>
            </a:pPr>
            <a:r>
              <a:rPr lang="en-US" dirty="0" smtClean="0"/>
              <a:t>Retention time of a cell can vary over time</a:t>
            </a:r>
          </a:p>
          <a:p>
            <a:pPr>
              <a:defRPr/>
            </a:pPr>
            <a:endParaRPr lang="en-US" dirty="0" smtClean="0"/>
          </a:p>
          <a:p>
            <a:pPr>
              <a:defRPr/>
            </a:pPr>
            <a:r>
              <a:rPr lang="en-US" dirty="0" smtClean="0"/>
              <a:t>A cell can randomly switch between multiple leakage current states due to </a:t>
            </a:r>
            <a:r>
              <a:rPr lang="en-US" i="1" dirty="0" smtClean="0">
                <a:latin typeface="Tahoma" charset="0"/>
                <a:ea typeface="ＭＳ Ｐゴシック" charset="0"/>
              </a:rPr>
              <a:t>Trap-Assisted Gate-Induced Drain Leakage, </a:t>
            </a:r>
            <a:r>
              <a:rPr lang="en-US" dirty="0" smtClean="0">
                <a:latin typeface="Tahoma" charset="0"/>
                <a:ea typeface="ＭＳ Ｐゴシック" charset="0"/>
              </a:rPr>
              <a:t>which appears to be a random process </a:t>
            </a:r>
          </a:p>
          <a:p>
            <a:pPr marL="0" indent="0">
              <a:buFont typeface="Wingdings" charset="0"/>
              <a:buNone/>
              <a:defRPr/>
            </a:pPr>
            <a:r>
              <a:rPr lang="en-US" dirty="0">
                <a:latin typeface="Tahoma" charset="0"/>
                <a:ea typeface="ＭＳ Ｐゴシック" charset="0"/>
              </a:rPr>
              <a:t> </a:t>
            </a:r>
            <a:r>
              <a:rPr lang="en-US" dirty="0" smtClean="0">
                <a:latin typeface="Tahoma" charset="0"/>
                <a:ea typeface="ＭＳ Ｐゴシック" charset="0"/>
              </a:rPr>
              <a:t>   </a:t>
            </a:r>
            <a:r>
              <a:rPr lang="en-US" sz="1800" b="1" dirty="0" smtClean="0">
                <a:solidFill>
                  <a:schemeClr val="accent2">
                    <a:lumMod val="75000"/>
                  </a:schemeClr>
                </a:solidFill>
                <a:latin typeface="Tahoma" charset="0"/>
                <a:ea typeface="ＭＳ Ｐゴシック" charset="0"/>
              </a:rPr>
              <a:t>[</a:t>
            </a:r>
            <a:r>
              <a:rPr lang="en-US" sz="1800" b="1" dirty="0" err="1" smtClean="0">
                <a:solidFill>
                  <a:schemeClr val="accent2">
                    <a:lumMod val="75000"/>
                  </a:schemeClr>
                </a:solidFill>
                <a:latin typeface="Tahoma" charset="0"/>
                <a:ea typeface="ＭＳ Ｐゴシック" charset="0"/>
              </a:rPr>
              <a:t>Yaney</a:t>
            </a:r>
            <a:r>
              <a:rPr lang="en-US" sz="1800" b="1" dirty="0" smtClean="0">
                <a:solidFill>
                  <a:schemeClr val="accent2">
                    <a:lumMod val="75000"/>
                  </a:schemeClr>
                </a:solidFill>
                <a:latin typeface="Tahoma" charset="0"/>
                <a:ea typeface="ＭＳ Ｐゴシック" charset="0"/>
              </a:rPr>
              <a:t>+ IEDM 1987, </a:t>
            </a:r>
            <a:r>
              <a:rPr lang="en-US" sz="1800" b="1" dirty="0" err="1" smtClean="0">
                <a:solidFill>
                  <a:schemeClr val="accent2">
                    <a:lumMod val="75000"/>
                  </a:schemeClr>
                </a:solidFill>
                <a:latin typeface="Tahoma" charset="0"/>
                <a:ea typeface="ＭＳ Ｐゴシック" charset="0"/>
              </a:rPr>
              <a:t>Restle</a:t>
            </a:r>
            <a:r>
              <a:rPr lang="en-US" sz="1800" b="1" dirty="0" smtClean="0">
                <a:solidFill>
                  <a:schemeClr val="accent2">
                    <a:lumMod val="75000"/>
                  </a:schemeClr>
                </a:solidFill>
                <a:latin typeface="Tahoma" charset="0"/>
                <a:ea typeface="ＭＳ Ｐゴシック" charset="0"/>
              </a:rPr>
              <a:t>+ IEDM 1992]</a:t>
            </a:r>
          </a:p>
          <a:p>
            <a:pPr>
              <a:defRPr/>
            </a:pPr>
            <a:endParaRPr lang="en-US" dirty="0">
              <a:latin typeface="Tahoma" charset="0"/>
              <a:ea typeface="ＭＳ Ｐゴシック" charset="0"/>
            </a:endParaRPr>
          </a:p>
        </p:txBody>
      </p:sp>
      <p:sp>
        <p:nvSpPr>
          <p:cNvPr id="2969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9011CA-038E-AC42-B084-E207B7C88539}" type="slidenum">
              <a:rPr lang="en-US" sz="1600">
                <a:solidFill>
                  <a:srgbClr val="000000"/>
                </a:solidFill>
                <a:latin typeface="Garamond" charset="0"/>
              </a:rPr>
              <a:pPr eaLnBrk="1" hangingPunct="1"/>
              <a:t>118</a:t>
            </a:fld>
            <a:endParaRPr lang="en-US" sz="1600">
              <a:solidFill>
                <a:srgbClr val="000000"/>
              </a:solidFill>
              <a:latin typeface="Garamond" charset="0"/>
            </a:endParaRPr>
          </a:p>
        </p:txBody>
      </p:sp>
    </p:spTree>
    <p:extLst>
      <p:ext uri="{BB962C8B-B14F-4D97-AF65-F5344CB8AC3E}">
        <p14:creationId xmlns:p14="http://schemas.microsoft.com/office/powerpoint/2010/main" val="19014905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p:cNvSpPr>
            <a:spLocks noGrp="1"/>
          </p:cNvSpPr>
          <p:nvPr>
            <p:ph type="title"/>
          </p:nvPr>
        </p:nvSpPr>
        <p:spPr/>
        <p:txBody>
          <a:bodyPr/>
          <a:lstStyle/>
          <a:p>
            <a:r>
              <a:rPr lang="en-US">
                <a:latin typeface="Garamond" charset="0"/>
                <a:ea typeface="ＭＳ Ｐゴシック" charset="0"/>
                <a:cs typeface="ＭＳ Ｐゴシック" charset="0"/>
              </a:rPr>
              <a:t>An Example VRT Cell</a:t>
            </a:r>
          </a:p>
        </p:txBody>
      </p:sp>
      <p:sp>
        <p:nvSpPr>
          <p:cNvPr id="25293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7952D5-92E7-4F47-9C3E-343520DE3C0E}" type="slidenum">
              <a:rPr lang="en-US" sz="1600">
                <a:solidFill>
                  <a:srgbClr val="000000"/>
                </a:solidFill>
                <a:latin typeface="Garamond" charset="0"/>
              </a:rPr>
              <a:pPr eaLnBrk="1" hangingPunct="1"/>
              <a:t>119</a:t>
            </a:fld>
            <a:endParaRPr lang="en-US" sz="1600">
              <a:solidFill>
                <a:srgbClr val="000000"/>
              </a:solidFill>
              <a:latin typeface="Garamond" charset="0"/>
            </a:endParaRPr>
          </a:p>
        </p:txBody>
      </p:sp>
      <p:pic>
        <p:nvPicPr>
          <p:cNvPr id="252931" name="Picture 4" descr="single_cell_vrt-graph.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0" y="977900"/>
            <a:ext cx="66802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2" name="TextBox 38"/>
          <p:cNvSpPr txBox="1">
            <a:spLocks noChangeArrowheads="1"/>
          </p:cNvSpPr>
          <p:nvPr/>
        </p:nvSpPr>
        <p:spPr bwMode="auto">
          <a:xfrm>
            <a:off x="3154363" y="5183188"/>
            <a:ext cx="4132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cell from E 2Gb chip family</a:t>
            </a:r>
          </a:p>
        </p:txBody>
      </p:sp>
    </p:spTree>
    <p:extLst>
      <p:ext uri="{BB962C8B-B14F-4D97-AF65-F5344CB8AC3E}">
        <p14:creationId xmlns:p14="http://schemas.microsoft.com/office/powerpoint/2010/main" val="128911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ocalrb"/>
          <p:cNvSpPr txBox="1"/>
          <p:nvPr/>
        </p:nvSpPr>
        <p:spPr>
          <a:xfrm>
            <a:off x="7160416" y="259135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85" name="localrb"/>
          <p:cNvSpPr txBox="1"/>
          <p:nvPr/>
        </p:nvSpPr>
        <p:spPr>
          <a:xfrm>
            <a:off x="7160416" y="495355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88" name="localrb"/>
          <p:cNvSpPr txBox="1"/>
          <p:nvPr/>
        </p:nvSpPr>
        <p:spPr>
          <a:xfrm>
            <a:off x="7160416" y="566420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Global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cxnSp>
        <p:nvCxnSpPr>
          <p:cNvPr id="105" name="black"/>
          <p:cNvCxnSpPr/>
          <p:nvPr/>
        </p:nvCxnSpPr>
        <p:spPr>
          <a:xfrm>
            <a:off x="2460646" y="3443898"/>
            <a:ext cx="147005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black"/>
          <p:cNvCxnSpPr/>
          <p:nvPr/>
        </p:nvCxnSpPr>
        <p:spPr>
          <a:xfrm>
            <a:off x="3451248" y="3443898"/>
            <a:ext cx="479448" cy="3"/>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smtClean="0"/>
              <a:t>Challenge #1. Global Address Latch</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12</a:t>
            </a:fld>
            <a:endParaRPr lang="en-US">
              <a:solidFill>
                <a:prstClr val="black"/>
              </a:solidFill>
              <a:latin typeface="Calibri"/>
            </a:endParaRPr>
          </a:p>
        </p:txBody>
      </p:sp>
      <p:sp>
        <p:nvSpPr>
          <p:cNvPr id="50" name="smallrow"/>
          <p:cNvSpPr/>
          <p:nvPr/>
        </p:nvSpPr>
        <p:spPr>
          <a:xfrm>
            <a:off x="5157039" y="205740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1" name="TextBox 50"/>
          <p:cNvSpPr txBox="1"/>
          <p:nvPr/>
        </p:nvSpPr>
        <p:spPr>
          <a:xfrm rot="16200000">
            <a:off x="5585246" y="3143014"/>
            <a:ext cx="978910" cy="637581"/>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52" name="Straight Connector 51"/>
          <p:cNvCxnSpPr/>
          <p:nvPr/>
        </p:nvCxnSpPr>
        <p:spPr>
          <a:xfrm>
            <a:off x="4739309" y="2286003"/>
            <a:ext cx="275053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black"/>
          <p:cNvCxnSpPr/>
          <p:nvPr/>
        </p:nvCxnSpPr>
        <p:spPr>
          <a:xfrm>
            <a:off x="3930696" y="1600203"/>
            <a:ext cx="0" cy="372211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black"/>
          <p:cNvCxnSpPr/>
          <p:nvPr/>
        </p:nvCxnSpPr>
        <p:spPr>
          <a:xfrm>
            <a:off x="3930696" y="2057403"/>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black"/>
          <p:cNvCxnSpPr>
            <a:stCxn id="76" idx="2"/>
          </p:cNvCxnSpPr>
          <p:nvPr/>
        </p:nvCxnSpPr>
        <p:spPr>
          <a:xfrm>
            <a:off x="2460645" y="3443901"/>
            <a:ext cx="457203"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smallrow"/>
          <p:cNvSpPr/>
          <p:nvPr/>
        </p:nvSpPr>
        <p:spPr>
          <a:xfrm>
            <a:off x="5166564" y="1600203"/>
            <a:ext cx="1866084"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7" name="smallrow"/>
          <p:cNvSpPr/>
          <p:nvPr/>
        </p:nvSpPr>
        <p:spPr>
          <a:xfrm>
            <a:off x="5157039" y="440791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8" name="smallrow"/>
          <p:cNvSpPr/>
          <p:nvPr/>
        </p:nvSpPr>
        <p:spPr>
          <a:xfrm>
            <a:off x="5166564" y="3950713"/>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59" name="Straight Connector 58"/>
          <p:cNvCxnSpPr/>
          <p:nvPr/>
        </p:nvCxnSpPr>
        <p:spPr>
          <a:xfrm flipV="1">
            <a:off x="4739308" y="4636512"/>
            <a:ext cx="275054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black"/>
          <p:cNvCxnSpPr>
            <a:endCxn id="84" idx="0"/>
          </p:cNvCxnSpPr>
          <p:nvPr/>
        </p:nvCxnSpPr>
        <p:spPr>
          <a:xfrm>
            <a:off x="3930696" y="4407912"/>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wlorangelowered"/>
          <p:cNvCxnSpPr/>
          <p:nvPr/>
        </p:nvCxnSpPr>
        <p:spPr>
          <a:xfrm>
            <a:off x="4708828" y="4179312"/>
            <a:ext cx="278102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addr_arrow"/>
          <p:cNvCxnSpPr>
            <a:endCxn id="76" idx="0"/>
          </p:cNvCxnSpPr>
          <p:nvPr/>
        </p:nvCxnSpPr>
        <p:spPr>
          <a:xfrm>
            <a:off x="304800" y="3443900"/>
            <a:ext cx="1587563" cy="1"/>
          </a:xfrm>
          <a:prstGeom prst="straightConnector1">
            <a:avLst/>
          </a:prstGeom>
          <a:ln w="76200">
            <a:solidFill>
              <a:srgbClr val="0070C0"/>
            </a:solidFill>
            <a:tailEnd type="arrow" w="lg" len="med"/>
          </a:ln>
        </p:spPr>
        <p:style>
          <a:lnRef idx="1">
            <a:schemeClr val="accent1"/>
          </a:lnRef>
          <a:fillRef idx="0">
            <a:schemeClr val="accent1"/>
          </a:fillRef>
          <a:effectRef idx="0">
            <a:schemeClr val="accent1"/>
          </a:effectRef>
          <a:fontRef idx="minor">
            <a:schemeClr val="tx1"/>
          </a:fontRef>
        </p:style>
      </p:cxnSp>
      <p:sp>
        <p:nvSpPr>
          <p:cNvPr id="63" name="addr"/>
          <p:cNvSpPr txBox="1"/>
          <p:nvPr/>
        </p:nvSpPr>
        <p:spPr>
          <a:xfrm>
            <a:off x="304800" y="2853348"/>
            <a:ext cx="1398639" cy="457200"/>
          </a:xfrm>
          <a:prstGeom prst="rect">
            <a:avLst/>
          </a:prstGeom>
          <a:noFill/>
        </p:spPr>
        <p:txBody>
          <a:bodyPr wrap="square" rtlCol="0" anchor="ctr">
            <a:noAutofit/>
          </a:bodyPr>
          <a:lstStyle/>
          <a:p>
            <a:pPr algn="ctr"/>
            <a:r>
              <a:rPr lang="en-US" sz="4400" i="1" smtClean="0">
                <a:solidFill>
                  <a:srgbClr val="0070C0"/>
                </a:solidFill>
                <a:latin typeface="Calibri"/>
              </a:rPr>
              <a:t>addr</a:t>
            </a:r>
            <a:endParaRPr lang="en-US" sz="4000" i="1">
              <a:solidFill>
                <a:srgbClr val="0070C0"/>
              </a:solidFill>
              <a:latin typeface="Calibri"/>
            </a:endParaRPr>
          </a:p>
        </p:txBody>
      </p:sp>
      <p:cxnSp>
        <p:nvCxnSpPr>
          <p:cNvPr id="64" name="blue"/>
          <p:cNvCxnSpPr/>
          <p:nvPr/>
        </p:nvCxnSpPr>
        <p:spPr>
          <a:xfrm>
            <a:off x="3930696" y="1600203"/>
            <a:ext cx="0" cy="372211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blue"/>
          <p:cNvCxnSpPr/>
          <p:nvPr/>
        </p:nvCxnSpPr>
        <p:spPr>
          <a:xfrm>
            <a:off x="3930696" y="2057403"/>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blue"/>
          <p:cNvCxnSpPr/>
          <p:nvPr/>
        </p:nvCxnSpPr>
        <p:spPr>
          <a:xfrm>
            <a:off x="2460645" y="3443901"/>
            <a:ext cx="45720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blue"/>
          <p:cNvCxnSpPr/>
          <p:nvPr/>
        </p:nvCxnSpPr>
        <p:spPr>
          <a:xfrm>
            <a:off x="3900215" y="4407912"/>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wlbluelowered"/>
          <p:cNvCxnSpPr/>
          <p:nvPr/>
        </p:nvCxnSpPr>
        <p:spPr>
          <a:xfrm flipV="1">
            <a:off x="4739309" y="1828800"/>
            <a:ext cx="2750539" cy="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9" name="wl0_vdd"/>
          <p:cNvSpPr txBox="1"/>
          <p:nvPr/>
        </p:nvSpPr>
        <p:spPr>
          <a:xfrm>
            <a:off x="7572986" y="1600200"/>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70" name="orangeaddr_arrow"/>
          <p:cNvCxnSpPr/>
          <p:nvPr/>
        </p:nvCxnSpPr>
        <p:spPr>
          <a:xfrm>
            <a:off x="304800" y="3446264"/>
            <a:ext cx="1587563" cy="1"/>
          </a:xfrm>
          <a:prstGeom prst="straightConnector1">
            <a:avLst/>
          </a:prstGeom>
          <a:ln w="76200">
            <a:solidFill>
              <a:srgbClr val="EEB500"/>
            </a:solidFill>
            <a:tailEnd type="arrow" w="lg" len="med"/>
          </a:ln>
        </p:spPr>
        <p:style>
          <a:lnRef idx="1">
            <a:schemeClr val="accent1"/>
          </a:lnRef>
          <a:fillRef idx="0">
            <a:schemeClr val="accent1"/>
          </a:fillRef>
          <a:effectRef idx="0">
            <a:schemeClr val="accent1"/>
          </a:effectRef>
          <a:fontRef idx="minor">
            <a:schemeClr val="tx1"/>
          </a:fontRef>
        </p:style>
      </p:cxnSp>
      <p:sp>
        <p:nvSpPr>
          <p:cNvPr id="71" name="orangeaddr"/>
          <p:cNvSpPr txBox="1"/>
          <p:nvPr/>
        </p:nvSpPr>
        <p:spPr>
          <a:xfrm>
            <a:off x="304800" y="2855712"/>
            <a:ext cx="1398639" cy="457200"/>
          </a:xfrm>
          <a:prstGeom prst="rect">
            <a:avLst/>
          </a:prstGeom>
          <a:noFill/>
        </p:spPr>
        <p:txBody>
          <a:bodyPr wrap="square" rtlCol="0" anchor="ctr">
            <a:noAutofit/>
          </a:bodyPr>
          <a:lstStyle/>
          <a:p>
            <a:pPr algn="ctr"/>
            <a:r>
              <a:rPr lang="en-US" sz="4400" i="1" smtClean="0">
                <a:solidFill>
                  <a:srgbClr val="EEB500"/>
                </a:solidFill>
                <a:latin typeface="Calibri"/>
              </a:rPr>
              <a:t>addr</a:t>
            </a:r>
            <a:endParaRPr lang="en-US" sz="4000" i="1">
              <a:solidFill>
                <a:srgbClr val="EEB500"/>
              </a:solidFill>
              <a:latin typeface="Calibri"/>
            </a:endParaRPr>
          </a:p>
        </p:txBody>
      </p:sp>
      <p:cxnSp>
        <p:nvCxnSpPr>
          <p:cNvPr id="73" name="orange"/>
          <p:cNvCxnSpPr/>
          <p:nvPr/>
        </p:nvCxnSpPr>
        <p:spPr>
          <a:xfrm>
            <a:off x="3930696" y="2057403"/>
            <a:ext cx="457206"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cxnSp>
        <p:nvCxnSpPr>
          <p:cNvPr id="74" name="orange"/>
          <p:cNvCxnSpPr/>
          <p:nvPr/>
        </p:nvCxnSpPr>
        <p:spPr>
          <a:xfrm>
            <a:off x="2460645" y="3443901"/>
            <a:ext cx="457203"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cxnSp>
        <p:nvCxnSpPr>
          <p:cNvPr id="75" name="orange"/>
          <p:cNvCxnSpPr>
            <a:endCxn id="87" idx="0"/>
          </p:cNvCxnSpPr>
          <p:nvPr/>
        </p:nvCxnSpPr>
        <p:spPr>
          <a:xfrm flipV="1">
            <a:off x="3930696" y="4407909"/>
            <a:ext cx="457206" cy="3"/>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76" name="globaldecoder"/>
          <p:cNvSpPr/>
          <p:nvPr/>
        </p:nvSpPr>
        <p:spPr>
          <a:xfrm rot="16200000">
            <a:off x="332804" y="3159760"/>
            <a:ext cx="3687400" cy="5682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smtClean="0">
                <a:solidFill>
                  <a:prstClr val="white"/>
                </a:solidFill>
                <a:latin typeface="Calibri"/>
              </a:rPr>
              <a:t>Global Decoder</a:t>
            </a:r>
            <a:endParaRPr lang="en-US" sz="3600">
              <a:solidFill>
                <a:prstClr val="white"/>
              </a:solidFill>
              <a:latin typeface="Calibri"/>
            </a:endParaRPr>
          </a:p>
        </p:txBody>
      </p:sp>
      <p:sp>
        <p:nvSpPr>
          <p:cNvPr id="77" name="wl1_vdd"/>
          <p:cNvSpPr txBox="1"/>
          <p:nvPr/>
        </p:nvSpPr>
        <p:spPr>
          <a:xfrm>
            <a:off x="7572985" y="3950709"/>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99" name="blue"/>
          <p:cNvCxnSpPr/>
          <p:nvPr/>
        </p:nvCxnSpPr>
        <p:spPr>
          <a:xfrm>
            <a:off x="3451248" y="3443901"/>
            <a:ext cx="479448"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orange"/>
          <p:cNvCxnSpPr/>
          <p:nvPr/>
        </p:nvCxnSpPr>
        <p:spPr>
          <a:xfrm>
            <a:off x="3451248" y="3443901"/>
            <a:ext cx="479448"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45" name="globallatch"/>
          <p:cNvSpPr/>
          <p:nvPr/>
        </p:nvSpPr>
        <p:spPr>
          <a:xfrm rot="16200000">
            <a:off x="2260938" y="3184396"/>
            <a:ext cx="1869464" cy="519006"/>
          </a:xfrm>
          <a:prstGeom prst="hexagon">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103" name="bluegloballatch"/>
          <p:cNvSpPr/>
          <p:nvPr/>
        </p:nvSpPr>
        <p:spPr>
          <a:xfrm rot="16200000">
            <a:off x="2260938" y="3184397"/>
            <a:ext cx="1869464" cy="519006"/>
          </a:xfrm>
          <a:prstGeom prst="hexagon">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108" name="movebluerow"/>
          <p:cNvSpPr/>
          <p:nvPr/>
        </p:nvSpPr>
        <p:spPr>
          <a:xfrm>
            <a:off x="5157039" y="1600200"/>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79" name="bankblank"/>
          <p:cNvSpPr/>
          <p:nvPr/>
        </p:nvSpPr>
        <p:spPr>
          <a:xfrm>
            <a:off x="5157038" y="160020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80" name="wlblueraised"/>
          <p:cNvCxnSpPr/>
          <p:nvPr/>
        </p:nvCxnSpPr>
        <p:spPr>
          <a:xfrm flipV="1">
            <a:off x="4739309" y="1828800"/>
            <a:ext cx="2750539" cy="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91" name="row-buffer"/>
          <p:cNvSpPr/>
          <p:nvPr/>
        </p:nvSpPr>
        <p:spPr>
          <a:xfrm>
            <a:off x="5157038" y="251460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86" name="bluedecoder"/>
          <p:cNvSpPr/>
          <p:nvPr/>
        </p:nvSpPr>
        <p:spPr>
          <a:xfrm rot="16200000">
            <a:off x="4106405" y="1881700"/>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9" name="orangegloballatch"/>
          <p:cNvSpPr/>
          <p:nvPr/>
        </p:nvSpPr>
        <p:spPr>
          <a:xfrm rot="16200000">
            <a:off x="2260939" y="3184395"/>
            <a:ext cx="1869464" cy="519006"/>
          </a:xfrm>
          <a:prstGeom prst="hexagon">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Latch</a:t>
            </a:r>
            <a:endParaRPr lang="en-US" sz="4000" b="1">
              <a:solidFill>
                <a:prstClr val="black"/>
              </a:solidFill>
              <a:latin typeface="Calibri"/>
            </a:endParaRPr>
          </a:p>
        </p:txBody>
      </p:sp>
      <p:sp>
        <p:nvSpPr>
          <p:cNvPr id="107" name="decoder"/>
          <p:cNvSpPr/>
          <p:nvPr/>
        </p:nvSpPr>
        <p:spPr>
          <a:xfrm rot="16200000">
            <a:off x="4106406" y="1881702"/>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72" name="orange"/>
          <p:cNvCxnSpPr/>
          <p:nvPr/>
        </p:nvCxnSpPr>
        <p:spPr>
          <a:xfrm>
            <a:off x="3930696" y="1600203"/>
            <a:ext cx="0" cy="372211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111" name="moveorangerow"/>
          <p:cNvSpPr/>
          <p:nvPr/>
        </p:nvSpPr>
        <p:spPr>
          <a:xfrm>
            <a:off x="5166564" y="3951260"/>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82" name="bankblank"/>
          <p:cNvSpPr/>
          <p:nvPr/>
        </p:nvSpPr>
        <p:spPr>
          <a:xfrm>
            <a:off x="5157038" y="395071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94" name="row-buffer"/>
          <p:cNvSpPr/>
          <p:nvPr/>
        </p:nvSpPr>
        <p:spPr>
          <a:xfrm>
            <a:off x="5157039" y="5613234"/>
            <a:ext cx="1875609"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83" name="wlorangeraised"/>
          <p:cNvCxnSpPr/>
          <p:nvPr/>
        </p:nvCxnSpPr>
        <p:spPr>
          <a:xfrm>
            <a:off x="4739308" y="4179312"/>
            <a:ext cx="2750540" cy="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4" name="decoder"/>
          <p:cNvSpPr/>
          <p:nvPr/>
        </p:nvSpPr>
        <p:spPr>
          <a:xfrm rot="16200000">
            <a:off x="4106404" y="4232208"/>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87" name="orangedecoder"/>
          <p:cNvSpPr/>
          <p:nvPr/>
        </p:nvSpPr>
        <p:spPr>
          <a:xfrm rot="16200000">
            <a:off x="4106404" y="423220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89" name="row-buffer"/>
          <p:cNvSpPr/>
          <p:nvPr/>
        </p:nvSpPr>
        <p:spPr>
          <a:xfrm>
            <a:off x="5157038" y="486511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112" name="PRECHARGED"/>
          <p:cNvSpPr txBox="1"/>
          <p:nvPr/>
        </p:nvSpPr>
        <p:spPr>
          <a:xfrm rot="20997652">
            <a:off x="3979929" y="2490073"/>
            <a:ext cx="4239356" cy="457200"/>
          </a:xfrm>
          <a:prstGeom prst="rect">
            <a:avLst/>
          </a:prstGeom>
          <a:noFill/>
        </p:spPr>
        <p:txBody>
          <a:bodyPr wrap="square" rtlCol="0" anchor="ctr">
            <a:noAutofit/>
          </a:bodyPr>
          <a:lstStyle/>
          <a:p>
            <a:pPr algn="ctr"/>
            <a:r>
              <a:rPr lang="en-US" sz="5400" b="1" i="1" smtClean="0">
                <a:solidFill>
                  <a:srgbClr val="FF0000"/>
                </a:solidFill>
                <a:latin typeface="Calibri"/>
              </a:rPr>
              <a:t>PRECHARGED</a:t>
            </a:r>
            <a:endParaRPr lang="en-US" sz="5400" b="1" i="1">
              <a:solidFill>
                <a:srgbClr val="FF0000"/>
              </a:solidFill>
              <a:latin typeface="Calibri"/>
            </a:endParaRPr>
          </a:p>
        </p:txBody>
      </p:sp>
      <p:sp>
        <p:nvSpPr>
          <p:cNvPr id="113" name="ACTIVATED"/>
          <p:cNvSpPr txBox="1"/>
          <p:nvPr/>
        </p:nvSpPr>
        <p:spPr>
          <a:xfrm rot="20997652">
            <a:off x="4210920" y="4865114"/>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
        <p:nvSpPr>
          <p:cNvPr id="81" name="ACTIVATED"/>
          <p:cNvSpPr txBox="1"/>
          <p:nvPr/>
        </p:nvSpPr>
        <p:spPr>
          <a:xfrm rot="20997652">
            <a:off x="4224180" y="2493662"/>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Tree>
    <p:extLst>
      <p:ext uri="{BB962C8B-B14F-4D97-AF65-F5344CB8AC3E}">
        <p14:creationId xmlns:p14="http://schemas.microsoft.com/office/powerpoint/2010/main" val="1858446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3" nodeType="clickEffect">
                                  <p:stCondLst>
                                    <p:cond delay="0"/>
                                  </p:stCondLst>
                                  <p:childTnLst>
                                    <p:animEffect transition="out" filter="fade">
                                      <p:cBhvr>
                                        <p:cTn id="6" dur="500" tmFilter="0, 0; .2, .5; .8, .5; 1, 0"/>
                                        <p:tgtEl>
                                          <p:spTgt spid="45"/>
                                        </p:tgtEl>
                                      </p:cBhvr>
                                    </p:animEffect>
                                    <p:animScale>
                                      <p:cBhvr>
                                        <p:cTn id="7" dur="250" autoRev="1" fill="hold"/>
                                        <p:tgtEl>
                                          <p:spTgt spid="4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fade">
                                      <p:cBhvr>
                                        <p:cTn id="21" dur="500"/>
                                        <p:tgtEl>
                                          <p:spTgt spid="103"/>
                                        </p:tgtEl>
                                      </p:cBhvr>
                                    </p:animEffect>
                                  </p:childTnLst>
                                </p:cTn>
                              </p:par>
                              <p:par>
                                <p:cTn id="22" presetID="10" presetClass="exit" presetSubtype="0" fill="hold" grpId="0" nodeType="withEffect">
                                  <p:stCondLst>
                                    <p:cond delay="0"/>
                                  </p:stCondLst>
                                  <p:childTnLst>
                                    <p:animEffect transition="out" filter="fade">
                                      <p:cBhvr>
                                        <p:cTn id="23" dur="500"/>
                                        <p:tgtEl>
                                          <p:spTgt spid="45"/>
                                        </p:tgtEl>
                                      </p:cBhvr>
                                    </p:animEffect>
                                    <p:set>
                                      <p:cBhvr>
                                        <p:cTn id="24" dur="1" fill="hold">
                                          <p:stCondLst>
                                            <p:cond delay="499"/>
                                          </p:stCondLst>
                                        </p:cTn>
                                        <p:tgtEl>
                                          <p:spTgt spid="4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05"/>
                                        </p:tgtEl>
                                      </p:cBhvr>
                                    </p:animEffect>
                                    <p:set>
                                      <p:cBhvr>
                                        <p:cTn id="27" dur="1" fill="hold">
                                          <p:stCondLst>
                                            <p:cond delay="499"/>
                                          </p:stCondLst>
                                        </p:cTn>
                                        <p:tgtEl>
                                          <p:spTgt spid="10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63"/>
                                        </p:tgtEl>
                                      </p:cBhvr>
                                    </p:animEffect>
                                    <p:set>
                                      <p:cBhvr>
                                        <p:cTn id="34" dur="1" fill="hold">
                                          <p:stCondLst>
                                            <p:cond delay="499"/>
                                          </p:stCondLst>
                                        </p:cTn>
                                        <p:tgtEl>
                                          <p:spTgt spid="6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62"/>
                                        </p:tgtEl>
                                      </p:cBhvr>
                                    </p:animEffect>
                                    <p:set>
                                      <p:cBhvr>
                                        <p:cTn id="37" dur="1" fill="hold">
                                          <p:stCondLst>
                                            <p:cond delay="499"/>
                                          </p:stCondLst>
                                        </p:cTn>
                                        <p:tgtEl>
                                          <p:spTgt spid="62"/>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fade">
                                      <p:cBhvr>
                                        <p:cTn id="49" dur="500"/>
                                        <p:tgtEl>
                                          <p:spTgt spid="99"/>
                                        </p:tgtEl>
                                      </p:cBhvr>
                                    </p:animEffect>
                                  </p:childTnLst>
                                </p:cTn>
                              </p:par>
                              <p:par>
                                <p:cTn id="50" presetID="10" presetClass="exit" presetSubtype="0" fill="hold" nodeType="withEffect">
                                  <p:stCondLst>
                                    <p:cond delay="0"/>
                                  </p:stCondLst>
                                  <p:childTnLst>
                                    <p:animEffect transition="out" filter="fade">
                                      <p:cBhvr>
                                        <p:cTn id="51" dur="500"/>
                                        <p:tgtEl>
                                          <p:spTgt spid="55"/>
                                        </p:tgtEl>
                                      </p:cBhvr>
                                    </p:animEffect>
                                    <p:set>
                                      <p:cBhvr>
                                        <p:cTn id="52" dur="1" fill="hold">
                                          <p:stCondLst>
                                            <p:cond delay="499"/>
                                          </p:stCondLst>
                                        </p:cTn>
                                        <p:tgtEl>
                                          <p:spTgt spid="5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98"/>
                                        </p:tgtEl>
                                      </p:cBhvr>
                                    </p:animEffect>
                                    <p:set>
                                      <p:cBhvr>
                                        <p:cTn id="55" dur="1" fill="hold">
                                          <p:stCondLst>
                                            <p:cond delay="499"/>
                                          </p:stCondLst>
                                        </p:cTn>
                                        <p:tgtEl>
                                          <p:spTgt spid="98"/>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53"/>
                                        </p:tgtEl>
                                      </p:cBhvr>
                                    </p:animEffect>
                                    <p:set>
                                      <p:cBhvr>
                                        <p:cTn id="58" dur="1" fill="hold">
                                          <p:stCondLst>
                                            <p:cond delay="499"/>
                                          </p:stCondLst>
                                        </p:cTn>
                                        <p:tgtEl>
                                          <p:spTgt spid="5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60"/>
                                        </p:tgtEl>
                                      </p:cBhvr>
                                    </p:animEffect>
                                    <p:set>
                                      <p:cBhvr>
                                        <p:cTn id="61" dur="1" fill="hold">
                                          <p:stCondLst>
                                            <p:cond delay="499"/>
                                          </p:stCondLst>
                                        </p:cTn>
                                        <p:tgtEl>
                                          <p:spTgt spid="6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4"/>
                                        </p:tgtEl>
                                      </p:cBhvr>
                                    </p:animEffect>
                                    <p:set>
                                      <p:cBhvr>
                                        <p:cTn id="64" dur="1" fill="hold">
                                          <p:stCondLst>
                                            <p:cond delay="499"/>
                                          </p:stCondLst>
                                        </p:cTn>
                                        <p:tgtEl>
                                          <p:spTgt spid="54"/>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500"/>
                                        <p:tgtEl>
                                          <p:spTgt spid="86"/>
                                        </p:tgtEl>
                                      </p:cBhvr>
                                    </p:animEffect>
                                  </p:childTnLst>
                                </p:cTn>
                              </p:par>
                              <p:par>
                                <p:cTn id="68" presetID="10" presetClass="exit" presetSubtype="0" fill="hold" grpId="0" nodeType="withEffect">
                                  <p:stCondLst>
                                    <p:cond delay="0"/>
                                  </p:stCondLst>
                                  <p:childTnLst>
                                    <p:animEffect transition="out" filter="fade">
                                      <p:cBhvr>
                                        <p:cTn id="69" dur="500"/>
                                        <p:tgtEl>
                                          <p:spTgt spid="107"/>
                                        </p:tgtEl>
                                      </p:cBhvr>
                                    </p:animEffect>
                                    <p:set>
                                      <p:cBhvr>
                                        <p:cTn id="70" dur="1" fill="hold">
                                          <p:stCondLst>
                                            <p:cond delay="499"/>
                                          </p:stCondLst>
                                        </p:cTn>
                                        <p:tgtEl>
                                          <p:spTgt spid="107"/>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par>
                                <p:cTn id="74" presetID="10" presetClass="entr" presetSubtype="0"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par>
                                <p:cTn id="77" presetID="10" presetClass="exit" presetSubtype="0" fill="hold" nodeType="withEffect">
                                  <p:stCondLst>
                                    <p:cond delay="0"/>
                                  </p:stCondLst>
                                  <p:childTnLst>
                                    <p:animEffect transition="out" filter="fade">
                                      <p:cBhvr>
                                        <p:cTn id="78" dur="500"/>
                                        <p:tgtEl>
                                          <p:spTgt spid="68"/>
                                        </p:tgtEl>
                                      </p:cBhvr>
                                    </p:animEffect>
                                    <p:set>
                                      <p:cBhvr>
                                        <p:cTn id="79" dur="1" fill="hold">
                                          <p:stCondLst>
                                            <p:cond delay="499"/>
                                          </p:stCondLst>
                                        </p:cTn>
                                        <p:tgtEl>
                                          <p:spTgt spid="68"/>
                                        </p:tgtEl>
                                        <p:attrNameLst>
                                          <p:attrName>style.visibility</p:attrName>
                                        </p:attrNameLst>
                                      </p:cBhvr>
                                      <p:to>
                                        <p:strVal val="hidden"/>
                                      </p:to>
                                    </p:set>
                                  </p:childTnLst>
                                </p:cTn>
                              </p:par>
                              <p:par>
                                <p:cTn id="80" presetID="10" presetClass="entr" presetSubtype="0" fill="hold" grpId="1"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500"/>
                                        <p:tgtEl>
                                          <p:spTgt spid="108"/>
                                        </p:tgtEl>
                                      </p:cBhvr>
                                    </p:animEffect>
                                  </p:childTnLst>
                                </p:cTn>
                              </p:par>
                              <p:par>
                                <p:cTn id="83" presetID="42" presetClass="path" presetSubtype="0" accel="50000" decel="50000" fill="hold" grpId="0" nodeType="withEffect">
                                  <p:stCondLst>
                                    <p:cond delay="0"/>
                                  </p:stCondLst>
                                  <p:childTnLst>
                                    <p:animMotion origin="layout" path="M -1.38889E-6 -2.59259E-6 L -1.38889E-6 0.13588 " pathEditMode="relative" rAng="0" ptsTypes="AA">
                                      <p:cBhvr>
                                        <p:cTn id="84" dur="2000" fill="hold"/>
                                        <p:tgtEl>
                                          <p:spTgt spid="108"/>
                                        </p:tgtEl>
                                        <p:attrNameLst>
                                          <p:attrName>ppt_x</p:attrName>
                                          <p:attrName>ppt_y</p:attrName>
                                        </p:attrNameLst>
                                      </p:cBhvr>
                                      <p:rCtr x="0" y="6782"/>
                                    </p:animMotion>
                                  </p:childTnLst>
                                </p:cTn>
                              </p:par>
                            </p:childTnLst>
                          </p:cTn>
                        </p:par>
                        <p:par>
                          <p:cTn id="85" fill="hold">
                            <p:stCondLst>
                              <p:cond delay="2000"/>
                            </p:stCondLst>
                            <p:childTnLst>
                              <p:par>
                                <p:cTn id="86" presetID="1" presetClass="entr" presetSubtype="0" fill="hold" grpId="0" nodeType="afterEffect">
                                  <p:stCondLst>
                                    <p:cond delay="0"/>
                                  </p:stCondLst>
                                  <p:childTnLst>
                                    <p:set>
                                      <p:cBhvr>
                                        <p:cTn id="87" dur="1" fill="hold">
                                          <p:stCondLst>
                                            <p:cond delay="0"/>
                                          </p:stCondLst>
                                        </p:cTn>
                                        <p:tgtEl>
                                          <p:spTgt spid="8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81"/>
                                        </p:tgtEl>
                                      </p:cBhvr>
                                    </p:animEffect>
                                    <p:set>
                                      <p:cBhvr>
                                        <p:cTn id="92" dur="1" fill="hold">
                                          <p:stCondLst>
                                            <p:cond delay="499"/>
                                          </p:stCondLst>
                                        </p:cTn>
                                        <p:tgtEl>
                                          <p:spTgt spid="81"/>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500"/>
                                        <p:tgtEl>
                                          <p:spTgt spid="11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66"/>
                                        </p:tgtEl>
                                      </p:cBhvr>
                                    </p:animEffect>
                                    <p:set>
                                      <p:cBhvr>
                                        <p:cTn id="100" dur="1" fill="hold">
                                          <p:stCondLst>
                                            <p:cond delay="499"/>
                                          </p:stCondLst>
                                        </p:cTn>
                                        <p:tgtEl>
                                          <p:spTgt spid="66"/>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67"/>
                                        </p:tgtEl>
                                      </p:cBhvr>
                                    </p:animEffect>
                                    <p:set>
                                      <p:cBhvr>
                                        <p:cTn id="103" dur="1" fill="hold">
                                          <p:stCondLst>
                                            <p:cond delay="499"/>
                                          </p:stCondLst>
                                        </p:cTn>
                                        <p:tgtEl>
                                          <p:spTgt spid="6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65"/>
                                        </p:tgtEl>
                                      </p:cBhvr>
                                    </p:animEffect>
                                    <p:set>
                                      <p:cBhvr>
                                        <p:cTn id="106" dur="1" fill="hold">
                                          <p:stCondLst>
                                            <p:cond delay="499"/>
                                          </p:stCondLst>
                                        </p:cTn>
                                        <p:tgtEl>
                                          <p:spTgt spid="65"/>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64"/>
                                        </p:tgtEl>
                                      </p:cBhvr>
                                    </p:animEffect>
                                    <p:set>
                                      <p:cBhvr>
                                        <p:cTn id="109" dur="1" fill="hold">
                                          <p:stCondLst>
                                            <p:cond delay="499"/>
                                          </p:stCondLst>
                                        </p:cTn>
                                        <p:tgtEl>
                                          <p:spTgt spid="64"/>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99"/>
                                        </p:tgtEl>
                                      </p:cBhvr>
                                    </p:animEffect>
                                    <p:set>
                                      <p:cBhvr>
                                        <p:cTn id="112" dur="1" fill="hold">
                                          <p:stCondLst>
                                            <p:cond delay="499"/>
                                          </p:stCondLst>
                                        </p:cTn>
                                        <p:tgtEl>
                                          <p:spTgt spid="99"/>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108"/>
                                        </p:tgtEl>
                                      </p:cBhvr>
                                    </p:animEffect>
                                    <p:set>
                                      <p:cBhvr>
                                        <p:cTn id="115" dur="1" fill="hold">
                                          <p:stCondLst>
                                            <p:cond delay="499"/>
                                          </p:stCondLst>
                                        </p:cTn>
                                        <p:tgtEl>
                                          <p:spTgt spid="108"/>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03"/>
                                        </p:tgtEl>
                                      </p:cBhvr>
                                    </p:animEffect>
                                    <p:set>
                                      <p:cBhvr>
                                        <p:cTn id="118" dur="1" fill="hold">
                                          <p:stCondLst>
                                            <p:cond delay="499"/>
                                          </p:stCondLst>
                                        </p:cTn>
                                        <p:tgtEl>
                                          <p:spTgt spid="103"/>
                                        </p:tgtEl>
                                        <p:attrNameLst>
                                          <p:attrName>style.visibility</p:attrName>
                                        </p:attrNameLst>
                                      </p:cBhvr>
                                      <p:to>
                                        <p:strVal val="hidden"/>
                                      </p:to>
                                    </p:set>
                                  </p:childTnLst>
                                </p:cTn>
                              </p:par>
                              <p:par>
                                <p:cTn id="119" presetID="10" presetClass="entr" presetSubtype="0" fill="hold" grpId="1"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childTnLst>
                                </p:cTn>
                              </p:par>
                              <p:par>
                                <p:cTn id="122" presetID="10" presetClass="entr" presetSubtype="0" fill="hold" nodeType="withEffect">
                                  <p:stCondLst>
                                    <p:cond delay="0"/>
                                  </p:stCondLst>
                                  <p:childTnLst>
                                    <p:set>
                                      <p:cBhvr>
                                        <p:cTn id="123" dur="1" fill="hold">
                                          <p:stCondLst>
                                            <p:cond delay="0"/>
                                          </p:stCondLst>
                                        </p:cTn>
                                        <p:tgtEl>
                                          <p:spTgt spid="105"/>
                                        </p:tgtEl>
                                        <p:attrNameLst>
                                          <p:attrName>style.visibility</p:attrName>
                                        </p:attrNameLst>
                                      </p:cBhvr>
                                      <p:to>
                                        <p:strVal val="visible"/>
                                      </p:to>
                                    </p:set>
                                    <p:animEffect transition="in" filter="fade">
                                      <p:cBhvr>
                                        <p:cTn id="124" dur="500"/>
                                        <p:tgtEl>
                                          <p:spTgt spid="105"/>
                                        </p:tgtEl>
                                      </p:cBhvr>
                                    </p:animEffect>
                                  </p:childTnLst>
                                </p:cTn>
                              </p:par>
                              <p:par>
                                <p:cTn id="125" presetID="10" presetClass="entr" presetSubtype="0" fill="hold" nodeType="with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fade">
                                      <p:cBhvr>
                                        <p:cTn id="127" dur="500"/>
                                        <p:tgtEl>
                                          <p:spTgt spid="55"/>
                                        </p:tgtEl>
                                      </p:cBhvr>
                                    </p:animEffect>
                                  </p:childTnLst>
                                </p:cTn>
                              </p:par>
                              <p:par>
                                <p:cTn id="128" presetID="10" presetClass="entr" presetSubtype="0" fill="hold" nodeType="withEffect">
                                  <p:stCondLst>
                                    <p:cond delay="0"/>
                                  </p:stCondLst>
                                  <p:childTnLst>
                                    <p:set>
                                      <p:cBhvr>
                                        <p:cTn id="129" dur="1" fill="hold">
                                          <p:stCondLst>
                                            <p:cond delay="0"/>
                                          </p:stCondLst>
                                        </p:cTn>
                                        <p:tgtEl>
                                          <p:spTgt spid="98"/>
                                        </p:tgtEl>
                                        <p:attrNameLst>
                                          <p:attrName>style.visibility</p:attrName>
                                        </p:attrNameLst>
                                      </p:cBhvr>
                                      <p:to>
                                        <p:strVal val="visible"/>
                                      </p:to>
                                    </p:set>
                                    <p:animEffect transition="in" filter="fade">
                                      <p:cBhvr>
                                        <p:cTn id="130" dur="500"/>
                                        <p:tgtEl>
                                          <p:spTgt spid="98"/>
                                        </p:tgtEl>
                                      </p:cBhvr>
                                    </p:animEffect>
                                  </p:childTnLst>
                                </p:cTn>
                              </p:par>
                              <p:par>
                                <p:cTn id="131" presetID="10" presetClass="entr" presetSubtype="0" fill="hold" nodeType="with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fade">
                                      <p:cBhvr>
                                        <p:cTn id="133" dur="500"/>
                                        <p:tgtEl>
                                          <p:spTgt spid="53"/>
                                        </p:tgtEl>
                                      </p:cBhvr>
                                    </p:animEffect>
                                  </p:childTnLst>
                                </p:cTn>
                              </p:par>
                              <p:par>
                                <p:cTn id="134" presetID="10" presetClass="entr" presetSubtype="0" fill="hold" nodeType="with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fade">
                                      <p:cBhvr>
                                        <p:cTn id="136" dur="500"/>
                                        <p:tgtEl>
                                          <p:spTgt spid="54"/>
                                        </p:tgtEl>
                                      </p:cBhvr>
                                    </p:animEffect>
                                  </p:childTnLst>
                                </p:cTn>
                              </p:par>
                              <p:par>
                                <p:cTn id="137" presetID="10" presetClass="entr" presetSubtype="0" fill="hold" nodeType="with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fade">
                                      <p:cBhvr>
                                        <p:cTn id="139" dur="500"/>
                                        <p:tgtEl>
                                          <p:spTgt spid="60"/>
                                        </p:tgtEl>
                                      </p:cBhvr>
                                    </p:animEffect>
                                  </p:childTnLst>
                                </p:cTn>
                              </p:par>
                              <p:par>
                                <p:cTn id="140" presetID="10" presetClass="exit" presetSubtype="0" fill="hold" grpId="1" nodeType="withEffect">
                                  <p:stCondLst>
                                    <p:cond delay="0"/>
                                  </p:stCondLst>
                                  <p:childTnLst>
                                    <p:animEffect transition="out" filter="fade">
                                      <p:cBhvr>
                                        <p:cTn id="141" dur="500"/>
                                        <p:tgtEl>
                                          <p:spTgt spid="86"/>
                                        </p:tgtEl>
                                      </p:cBhvr>
                                    </p:animEffect>
                                    <p:set>
                                      <p:cBhvr>
                                        <p:cTn id="142" dur="1" fill="hold">
                                          <p:stCondLst>
                                            <p:cond delay="499"/>
                                          </p:stCondLst>
                                        </p:cTn>
                                        <p:tgtEl>
                                          <p:spTgt spid="86"/>
                                        </p:tgtEl>
                                        <p:attrNameLst>
                                          <p:attrName>style.visibility</p:attrName>
                                        </p:attrNameLst>
                                      </p:cBhvr>
                                      <p:to>
                                        <p:strVal val="hidden"/>
                                      </p:to>
                                    </p:set>
                                  </p:childTnLst>
                                </p:cTn>
                              </p:par>
                              <p:par>
                                <p:cTn id="143" presetID="10" presetClass="entr" presetSubtype="0" fill="hold" grpId="1" nodeType="withEffect">
                                  <p:stCondLst>
                                    <p:cond delay="0"/>
                                  </p:stCondLst>
                                  <p:childTnLst>
                                    <p:set>
                                      <p:cBhvr>
                                        <p:cTn id="144" dur="1" fill="hold">
                                          <p:stCondLst>
                                            <p:cond delay="0"/>
                                          </p:stCondLst>
                                        </p:cTn>
                                        <p:tgtEl>
                                          <p:spTgt spid="107"/>
                                        </p:tgtEl>
                                        <p:attrNameLst>
                                          <p:attrName>style.visibility</p:attrName>
                                        </p:attrNameLst>
                                      </p:cBhvr>
                                      <p:to>
                                        <p:strVal val="visible"/>
                                      </p:to>
                                    </p:set>
                                    <p:animEffect transition="in" filter="fade">
                                      <p:cBhvr>
                                        <p:cTn id="145" dur="500"/>
                                        <p:tgtEl>
                                          <p:spTgt spid="107"/>
                                        </p:tgtEl>
                                      </p:cBhvr>
                                    </p:animEffect>
                                  </p:childTnLst>
                                </p:cTn>
                              </p:par>
                              <p:par>
                                <p:cTn id="146" presetID="10" presetClass="exit" presetSubtype="0" fill="hold" nodeType="withEffect">
                                  <p:stCondLst>
                                    <p:cond delay="0"/>
                                  </p:stCondLst>
                                  <p:childTnLst>
                                    <p:animEffect transition="out" filter="fade">
                                      <p:cBhvr>
                                        <p:cTn id="147" dur="500"/>
                                        <p:tgtEl>
                                          <p:spTgt spid="80"/>
                                        </p:tgtEl>
                                      </p:cBhvr>
                                    </p:animEffect>
                                    <p:set>
                                      <p:cBhvr>
                                        <p:cTn id="148" dur="1" fill="hold">
                                          <p:stCondLst>
                                            <p:cond delay="499"/>
                                          </p:stCondLst>
                                        </p:cTn>
                                        <p:tgtEl>
                                          <p:spTgt spid="80"/>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68"/>
                                        </p:tgtEl>
                                        <p:attrNameLst>
                                          <p:attrName>style.visibility</p:attrName>
                                        </p:attrNameLst>
                                      </p:cBhvr>
                                      <p:to>
                                        <p:strVal val="visible"/>
                                      </p:to>
                                    </p:set>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70"/>
                                        </p:tgtEl>
                                        <p:attrNameLst>
                                          <p:attrName>style.visibility</p:attrName>
                                        </p:attrNameLst>
                                      </p:cBhvr>
                                      <p:to>
                                        <p:strVal val="visible"/>
                                      </p:to>
                                    </p:set>
                                    <p:animEffect transition="in" filter="fade">
                                      <p:cBhvr>
                                        <p:cTn id="156" dur="500"/>
                                        <p:tgtEl>
                                          <p:spTgt spid="7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1"/>
                                        </p:tgtEl>
                                        <p:attrNameLst>
                                          <p:attrName>style.visibility</p:attrName>
                                        </p:attrNameLst>
                                      </p:cBhvr>
                                      <p:to>
                                        <p:strVal val="visible"/>
                                      </p:to>
                                    </p:set>
                                    <p:animEffect transition="in" filter="fade">
                                      <p:cBhvr>
                                        <p:cTn id="159" dur="500"/>
                                        <p:tgtEl>
                                          <p:spTgt spid="7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09"/>
                                        </p:tgtEl>
                                        <p:attrNameLst>
                                          <p:attrName>style.visibility</p:attrName>
                                        </p:attrNameLst>
                                      </p:cBhvr>
                                      <p:to>
                                        <p:strVal val="visible"/>
                                      </p:to>
                                    </p:set>
                                    <p:animEffect transition="in" filter="fade">
                                      <p:cBhvr>
                                        <p:cTn id="162" dur="500"/>
                                        <p:tgtEl>
                                          <p:spTgt spid="109"/>
                                        </p:tgtEl>
                                      </p:cBhvr>
                                    </p:animEffect>
                                  </p:childTnLst>
                                </p:cTn>
                              </p:par>
                              <p:par>
                                <p:cTn id="163" presetID="10" presetClass="exit" presetSubtype="0" fill="hold" grpId="2" nodeType="withEffect">
                                  <p:stCondLst>
                                    <p:cond delay="0"/>
                                  </p:stCondLst>
                                  <p:childTnLst>
                                    <p:animEffect transition="out" filter="fade">
                                      <p:cBhvr>
                                        <p:cTn id="164" dur="500"/>
                                        <p:tgtEl>
                                          <p:spTgt spid="45"/>
                                        </p:tgtEl>
                                      </p:cBhvr>
                                    </p:animEffect>
                                    <p:set>
                                      <p:cBhvr>
                                        <p:cTn id="165" dur="1" fill="hold">
                                          <p:stCondLst>
                                            <p:cond delay="499"/>
                                          </p:stCondLst>
                                        </p:cTn>
                                        <p:tgtEl>
                                          <p:spTgt spid="45"/>
                                        </p:tgtEl>
                                        <p:attrNameLst>
                                          <p:attrName>style.visibility</p:attrName>
                                        </p:attrNameLst>
                                      </p:cBhvr>
                                      <p:to>
                                        <p:strVal val="hidden"/>
                                      </p:to>
                                    </p:set>
                                  </p:childTnLst>
                                </p:cTn>
                              </p:par>
                              <p:par>
                                <p:cTn id="166" presetID="10" presetClass="entr" presetSubtype="0" fill="hold" nodeType="withEffect">
                                  <p:stCondLst>
                                    <p:cond delay="0"/>
                                  </p:stCondLst>
                                  <p:childTnLst>
                                    <p:set>
                                      <p:cBhvr>
                                        <p:cTn id="167" dur="1" fill="hold">
                                          <p:stCondLst>
                                            <p:cond delay="0"/>
                                          </p:stCondLst>
                                        </p:cTn>
                                        <p:tgtEl>
                                          <p:spTgt spid="74"/>
                                        </p:tgtEl>
                                        <p:attrNameLst>
                                          <p:attrName>style.visibility</p:attrName>
                                        </p:attrNameLst>
                                      </p:cBhvr>
                                      <p:to>
                                        <p:strVal val="visible"/>
                                      </p:to>
                                    </p:set>
                                    <p:animEffect transition="in" filter="fade">
                                      <p:cBhvr>
                                        <p:cTn id="168" dur="500"/>
                                        <p:tgtEl>
                                          <p:spTgt spid="74"/>
                                        </p:tgtEl>
                                      </p:cBhvr>
                                    </p:animEffect>
                                  </p:childTnLst>
                                </p:cTn>
                              </p:par>
                              <p:par>
                                <p:cTn id="169" presetID="10" presetClass="exit" presetSubtype="0" fill="hold" nodeType="withEffect">
                                  <p:stCondLst>
                                    <p:cond delay="0"/>
                                  </p:stCondLst>
                                  <p:childTnLst>
                                    <p:animEffect transition="out" filter="fade">
                                      <p:cBhvr>
                                        <p:cTn id="170" dur="500"/>
                                        <p:tgtEl>
                                          <p:spTgt spid="55"/>
                                        </p:tgtEl>
                                      </p:cBhvr>
                                    </p:animEffect>
                                    <p:set>
                                      <p:cBhvr>
                                        <p:cTn id="171" dur="1" fill="hold">
                                          <p:stCondLst>
                                            <p:cond delay="499"/>
                                          </p:stCondLst>
                                        </p:cTn>
                                        <p:tgtEl>
                                          <p:spTgt spid="55"/>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105"/>
                                        </p:tgtEl>
                                      </p:cBhvr>
                                    </p:animEffect>
                                    <p:set>
                                      <p:cBhvr>
                                        <p:cTn id="174" dur="1" fill="hold">
                                          <p:stCondLst>
                                            <p:cond delay="499"/>
                                          </p:stCondLst>
                                        </p:cTn>
                                        <p:tgtEl>
                                          <p:spTgt spid="105"/>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nodeType="clickEffect">
                                  <p:stCondLst>
                                    <p:cond delay="0"/>
                                  </p:stCondLst>
                                  <p:childTnLst>
                                    <p:animEffect transition="out" filter="fade">
                                      <p:cBhvr>
                                        <p:cTn id="178" dur="500"/>
                                        <p:tgtEl>
                                          <p:spTgt spid="70"/>
                                        </p:tgtEl>
                                      </p:cBhvr>
                                    </p:animEffect>
                                    <p:set>
                                      <p:cBhvr>
                                        <p:cTn id="179" dur="1" fill="hold">
                                          <p:stCondLst>
                                            <p:cond delay="499"/>
                                          </p:stCondLst>
                                        </p:cTn>
                                        <p:tgtEl>
                                          <p:spTgt spid="70"/>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71"/>
                                        </p:tgtEl>
                                      </p:cBhvr>
                                    </p:animEffect>
                                    <p:set>
                                      <p:cBhvr>
                                        <p:cTn id="182" dur="1" fill="hold">
                                          <p:stCondLst>
                                            <p:cond delay="499"/>
                                          </p:stCondLst>
                                        </p:cTn>
                                        <p:tgtEl>
                                          <p:spTgt spid="71"/>
                                        </p:tgtEl>
                                        <p:attrNameLst>
                                          <p:attrName>style.visibility</p:attrName>
                                        </p:attrNameLst>
                                      </p:cBhvr>
                                      <p:to>
                                        <p:strVal val="hidden"/>
                                      </p:to>
                                    </p:set>
                                  </p:childTnLst>
                                </p:cTn>
                              </p:par>
                              <p:par>
                                <p:cTn id="183" presetID="10" presetClass="entr" presetSubtype="0" fill="hold" nodeType="withEffect">
                                  <p:stCondLst>
                                    <p:cond delay="0"/>
                                  </p:stCondLst>
                                  <p:childTnLst>
                                    <p:set>
                                      <p:cBhvr>
                                        <p:cTn id="184" dur="1" fill="hold">
                                          <p:stCondLst>
                                            <p:cond delay="0"/>
                                          </p:stCondLst>
                                        </p:cTn>
                                        <p:tgtEl>
                                          <p:spTgt spid="75"/>
                                        </p:tgtEl>
                                        <p:attrNameLst>
                                          <p:attrName>style.visibility</p:attrName>
                                        </p:attrNameLst>
                                      </p:cBhvr>
                                      <p:to>
                                        <p:strVal val="visible"/>
                                      </p:to>
                                    </p:set>
                                    <p:animEffect transition="in" filter="fade">
                                      <p:cBhvr>
                                        <p:cTn id="185" dur="500"/>
                                        <p:tgtEl>
                                          <p:spTgt spid="75"/>
                                        </p:tgtEl>
                                      </p:cBhvr>
                                    </p:animEffect>
                                  </p:childTnLst>
                                </p:cTn>
                              </p:par>
                              <p:par>
                                <p:cTn id="186" presetID="10" presetClass="entr" presetSubtype="0" fill="hold" nodeType="withEffect">
                                  <p:stCondLst>
                                    <p:cond delay="0"/>
                                  </p:stCondLst>
                                  <p:childTnLst>
                                    <p:set>
                                      <p:cBhvr>
                                        <p:cTn id="187" dur="1" fill="hold">
                                          <p:stCondLst>
                                            <p:cond delay="0"/>
                                          </p:stCondLst>
                                        </p:cTn>
                                        <p:tgtEl>
                                          <p:spTgt spid="73"/>
                                        </p:tgtEl>
                                        <p:attrNameLst>
                                          <p:attrName>style.visibility</p:attrName>
                                        </p:attrNameLst>
                                      </p:cBhvr>
                                      <p:to>
                                        <p:strVal val="visible"/>
                                      </p:to>
                                    </p:set>
                                    <p:animEffect transition="in" filter="fade">
                                      <p:cBhvr>
                                        <p:cTn id="188" dur="500"/>
                                        <p:tgtEl>
                                          <p:spTgt spid="73"/>
                                        </p:tgtEl>
                                      </p:cBhvr>
                                    </p:animEffect>
                                  </p:childTnLst>
                                </p:cTn>
                              </p:par>
                              <p:par>
                                <p:cTn id="189" presetID="10" presetClass="entr" presetSubtype="0" fill="hold" nodeType="withEffect">
                                  <p:stCondLst>
                                    <p:cond delay="0"/>
                                  </p:stCondLst>
                                  <p:childTnLst>
                                    <p:set>
                                      <p:cBhvr>
                                        <p:cTn id="190" dur="1" fill="hold">
                                          <p:stCondLst>
                                            <p:cond delay="0"/>
                                          </p:stCondLst>
                                        </p:cTn>
                                        <p:tgtEl>
                                          <p:spTgt spid="72"/>
                                        </p:tgtEl>
                                        <p:attrNameLst>
                                          <p:attrName>style.visibility</p:attrName>
                                        </p:attrNameLst>
                                      </p:cBhvr>
                                      <p:to>
                                        <p:strVal val="visible"/>
                                      </p:to>
                                    </p:set>
                                    <p:animEffect transition="in" filter="fade">
                                      <p:cBhvr>
                                        <p:cTn id="191" dur="500"/>
                                        <p:tgtEl>
                                          <p:spTgt spid="72"/>
                                        </p:tgtEl>
                                      </p:cBhvr>
                                    </p:animEffect>
                                  </p:childTnLst>
                                </p:cTn>
                              </p:par>
                              <p:par>
                                <p:cTn id="192" presetID="10" presetClass="entr" presetSubtype="0" fill="hold" nodeType="withEffect">
                                  <p:stCondLst>
                                    <p:cond delay="0"/>
                                  </p:stCondLst>
                                  <p:childTnLst>
                                    <p:set>
                                      <p:cBhvr>
                                        <p:cTn id="193" dur="1" fill="hold">
                                          <p:stCondLst>
                                            <p:cond delay="0"/>
                                          </p:stCondLst>
                                        </p:cTn>
                                        <p:tgtEl>
                                          <p:spTgt spid="100"/>
                                        </p:tgtEl>
                                        <p:attrNameLst>
                                          <p:attrName>style.visibility</p:attrName>
                                        </p:attrNameLst>
                                      </p:cBhvr>
                                      <p:to>
                                        <p:strVal val="visible"/>
                                      </p:to>
                                    </p:set>
                                    <p:animEffect transition="in" filter="fade">
                                      <p:cBhvr>
                                        <p:cTn id="194" dur="500"/>
                                        <p:tgtEl>
                                          <p:spTgt spid="100"/>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87"/>
                                        </p:tgtEl>
                                        <p:attrNameLst>
                                          <p:attrName>style.visibility</p:attrName>
                                        </p:attrNameLst>
                                      </p:cBhvr>
                                      <p:to>
                                        <p:strVal val="visible"/>
                                      </p:to>
                                    </p:set>
                                    <p:animEffect transition="in" filter="fade">
                                      <p:cBhvr>
                                        <p:cTn id="197" dur="500"/>
                                        <p:tgtEl>
                                          <p:spTgt spid="87"/>
                                        </p:tgtEl>
                                      </p:cBhvr>
                                    </p:animEffect>
                                  </p:childTnLst>
                                </p:cTn>
                              </p:par>
                              <p:par>
                                <p:cTn id="198" presetID="10" presetClass="exit" presetSubtype="0" fill="hold" grpId="0" nodeType="withEffect">
                                  <p:stCondLst>
                                    <p:cond delay="0"/>
                                  </p:stCondLst>
                                  <p:childTnLst>
                                    <p:animEffect transition="out" filter="fade">
                                      <p:cBhvr>
                                        <p:cTn id="199" dur="500"/>
                                        <p:tgtEl>
                                          <p:spTgt spid="84"/>
                                        </p:tgtEl>
                                      </p:cBhvr>
                                    </p:animEffect>
                                    <p:set>
                                      <p:cBhvr>
                                        <p:cTn id="200" dur="1" fill="hold">
                                          <p:stCondLst>
                                            <p:cond delay="499"/>
                                          </p:stCondLst>
                                        </p:cTn>
                                        <p:tgtEl>
                                          <p:spTgt spid="84"/>
                                        </p:tgtEl>
                                        <p:attrNameLst>
                                          <p:attrName>style.visibility</p:attrName>
                                        </p:attrNameLst>
                                      </p:cBhvr>
                                      <p:to>
                                        <p:strVal val="hidden"/>
                                      </p:to>
                                    </p:set>
                                  </p:childTnLst>
                                </p:cTn>
                              </p:par>
                              <p:par>
                                <p:cTn id="201" presetID="10" presetClass="entr" presetSubtype="0" fill="hold" nodeType="withEffect">
                                  <p:stCondLst>
                                    <p:cond delay="0"/>
                                  </p:stCondLst>
                                  <p:childTnLst>
                                    <p:set>
                                      <p:cBhvr>
                                        <p:cTn id="202" dur="1" fill="hold">
                                          <p:stCondLst>
                                            <p:cond delay="0"/>
                                          </p:stCondLst>
                                        </p:cTn>
                                        <p:tgtEl>
                                          <p:spTgt spid="83"/>
                                        </p:tgtEl>
                                        <p:attrNameLst>
                                          <p:attrName>style.visibility</p:attrName>
                                        </p:attrNameLst>
                                      </p:cBhvr>
                                      <p:to>
                                        <p:strVal val="visible"/>
                                      </p:to>
                                    </p:set>
                                    <p:animEffect transition="in" filter="fade">
                                      <p:cBhvr>
                                        <p:cTn id="203" dur="500"/>
                                        <p:tgtEl>
                                          <p:spTgt spid="83"/>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77"/>
                                        </p:tgtEl>
                                        <p:attrNameLst>
                                          <p:attrName>style.visibility</p:attrName>
                                        </p:attrNameLst>
                                      </p:cBhvr>
                                      <p:to>
                                        <p:strVal val="visible"/>
                                      </p:to>
                                    </p:set>
                                    <p:animEffect transition="in" filter="fade">
                                      <p:cBhvr>
                                        <p:cTn id="206" dur="500"/>
                                        <p:tgtEl>
                                          <p:spTgt spid="77"/>
                                        </p:tgtEl>
                                      </p:cBhvr>
                                    </p:animEffect>
                                  </p:childTnLst>
                                </p:cTn>
                              </p:par>
                              <p:par>
                                <p:cTn id="207" presetID="10" presetClass="exit" presetSubtype="0" fill="hold" nodeType="withEffect">
                                  <p:stCondLst>
                                    <p:cond delay="0"/>
                                  </p:stCondLst>
                                  <p:childTnLst>
                                    <p:animEffect transition="out" filter="fade">
                                      <p:cBhvr>
                                        <p:cTn id="208" dur="500"/>
                                        <p:tgtEl>
                                          <p:spTgt spid="61"/>
                                        </p:tgtEl>
                                      </p:cBhvr>
                                    </p:animEffect>
                                    <p:set>
                                      <p:cBhvr>
                                        <p:cTn id="209" dur="1" fill="hold">
                                          <p:stCondLst>
                                            <p:cond delay="499"/>
                                          </p:stCondLst>
                                        </p:cTn>
                                        <p:tgtEl>
                                          <p:spTgt spid="61"/>
                                        </p:tgtEl>
                                        <p:attrNameLst>
                                          <p:attrName>style.visibility</p:attrName>
                                        </p:attrNameLst>
                                      </p:cBhvr>
                                      <p:to>
                                        <p:strVal val="hidden"/>
                                      </p:to>
                                    </p:set>
                                  </p:childTnLst>
                                </p:cTn>
                              </p:par>
                              <p:par>
                                <p:cTn id="210" presetID="10" presetClass="entr" presetSubtype="0" fill="hold" grpId="0" nodeType="withEffect">
                                  <p:stCondLst>
                                    <p:cond delay="0"/>
                                  </p:stCondLst>
                                  <p:childTnLst>
                                    <p:set>
                                      <p:cBhvr>
                                        <p:cTn id="211" dur="1" fill="hold">
                                          <p:stCondLst>
                                            <p:cond delay="0"/>
                                          </p:stCondLst>
                                        </p:cTn>
                                        <p:tgtEl>
                                          <p:spTgt spid="111"/>
                                        </p:tgtEl>
                                        <p:attrNameLst>
                                          <p:attrName>style.visibility</p:attrName>
                                        </p:attrNameLst>
                                      </p:cBhvr>
                                      <p:to>
                                        <p:strVal val="visible"/>
                                      </p:to>
                                    </p:set>
                                    <p:animEffect transition="in" filter="fade">
                                      <p:cBhvr>
                                        <p:cTn id="212" dur="500"/>
                                        <p:tgtEl>
                                          <p:spTgt spid="111"/>
                                        </p:tgtEl>
                                      </p:cBhvr>
                                    </p:animEffect>
                                  </p:childTnLst>
                                </p:cTn>
                              </p:par>
                              <p:par>
                                <p:cTn id="213" presetID="42" presetClass="path" presetSubtype="0" accel="50000" decel="50000" fill="hold" grpId="1" nodeType="withEffect">
                                  <p:stCondLst>
                                    <p:cond delay="0"/>
                                  </p:stCondLst>
                                  <p:childTnLst>
                                    <p:animMotion origin="layout" path="M -2.77778E-6 3.33333E-6 L -2.77778E-6 0.13426 " pathEditMode="relative" rAng="0" ptsTypes="AA">
                                      <p:cBhvr>
                                        <p:cTn id="214" dur="2000" fill="hold"/>
                                        <p:tgtEl>
                                          <p:spTgt spid="111"/>
                                        </p:tgtEl>
                                        <p:attrNameLst>
                                          <p:attrName>ppt_x</p:attrName>
                                          <p:attrName>ppt_y</p:attrName>
                                        </p:attrNameLst>
                                      </p:cBhvr>
                                      <p:rCtr x="0" y="6713"/>
                                    </p:animMotion>
                                  </p:childTnLst>
                                </p:cTn>
                              </p:par>
                            </p:childTnLst>
                          </p:cTn>
                        </p:par>
                        <p:par>
                          <p:cTn id="215" fill="hold">
                            <p:stCondLst>
                              <p:cond delay="2000"/>
                            </p:stCondLst>
                            <p:childTnLst>
                              <p:par>
                                <p:cTn id="216" presetID="1" presetClass="entr" presetSubtype="0" fill="hold" grpId="0" nodeType="afterEffect">
                                  <p:stCondLst>
                                    <p:cond delay="0"/>
                                  </p:stCondLst>
                                  <p:childTnLst>
                                    <p:set>
                                      <p:cBhvr>
                                        <p:cTn id="217"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9" grpId="0"/>
      <p:bldP spid="71" grpId="0"/>
      <p:bldP spid="71" grpId="1"/>
      <p:bldP spid="77" grpId="0"/>
      <p:bldP spid="45" grpId="0" animBg="1"/>
      <p:bldP spid="45" grpId="1" animBg="1"/>
      <p:bldP spid="45" grpId="2" animBg="1"/>
      <p:bldP spid="45" grpId="3" animBg="1"/>
      <p:bldP spid="103" grpId="0" animBg="1"/>
      <p:bldP spid="103" grpId="1" animBg="1"/>
      <p:bldP spid="108" grpId="0" animBg="1"/>
      <p:bldP spid="108" grpId="1" animBg="1"/>
      <p:bldP spid="108" grpId="2" animBg="1"/>
      <p:bldP spid="86" grpId="0" animBg="1"/>
      <p:bldP spid="86" grpId="1" animBg="1"/>
      <p:bldP spid="109" grpId="0" animBg="1"/>
      <p:bldP spid="107" grpId="0" animBg="1"/>
      <p:bldP spid="107" grpId="1" animBg="1"/>
      <p:bldP spid="111" grpId="0" animBg="1"/>
      <p:bldP spid="111" grpId="1" animBg="1"/>
      <p:bldP spid="84" grpId="0" animBg="1"/>
      <p:bldP spid="87" grpId="0" animBg="1"/>
      <p:bldP spid="112" grpId="0"/>
      <p:bldP spid="113" grpId="0"/>
      <p:bldP spid="81" grpId="0"/>
      <p:bldP spid="81" grpId="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p:nvPr>
        </p:nvSpPr>
        <p:spPr/>
        <p:txBody>
          <a:bodyPr/>
          <a:lstStyle/>
          <a:p>
            <a:r>
              <a:rPr lang="en-US">
                <a:latin typeface="Garamond" charset="0"/>
                <a:ea typeface="ＭＳ Ｐゴシック" charset="0"/>
                <a:cs typeface="ＭＳ Ｐゴシック" charset="0"/>
              </a:rPr>
              <a:t>VRT: Questions and Methodology</a:t>
            </a:r>
          </a:p>
        </p:txBody>
      </p:sp>
      <p:sp>
        <p:nvSpPr>
          <p:cNvPr id="3" name="Content Placeholder 2"/>
          <p:cNvSpPr>
            <a:spLocks noGrp="1"/>
          </p:cNvSpPr>
          <p:nvPr>
            <p:ph idx="1"/>
          </p:nvPr>
        </p:nvSpPr>
        <p:spPr/>
        <p:txBody>
          <a:bodyPr/>
          <a:lstStyle/>
          <a:p>
            <a:r>
              <a:rPr lang="en-US">
                <a:latin typeface="Tahoma" charset="0"/>
                <a:ea typeface="ＭＳ Ｐゴシック" charset="0"/>
                <a:cs typeface="ＭＳ Ｐゴシック" charset="0"/>
              </a:rPr>
              <a:t>Key Questions</a:t>
            </a:r>
          </a:p>
          <a:p>
            <a:pPr lvl="1"/>
            <a:r>
              <a:rPr lang="en-US">
                <a:latin typeface="Tahoma" charset="0"/>
                <a:ea typeface="ＭＳ Ｐゴシック" charset="0"/>
              </a:rPr>
              <a:t>How prevalent is VRT in modern DRAM devices?</a:t>
            </a:r>
          </a:p>
          <a:p>
            <a:pPr lvl="1"/>
            <a:r>
              <a:rPr lang="en-US">
                <a:latin typeface="Tahoma" charset="0"/>
                <a:ea typeface="ＭＳ Ｐゴシック" charset="0"/>
              </a:rPr>
              <a:t>What is the timescale of observation of the lowest retention time state?</a:t>
            </a:r>
          </a:p>
          <a:p>
            <a:pPr lvl="1"/>
            <a:r>
              <a:rPr lang="en-US">
                <a:latin typeface="Tahoma" charset="0"/>
                <a:ea typeface="ＭＳ Ｐゴシック" charset="0"/>
              </a:rPr>
              <a:t>What are the implications on retention time profiling?</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Test Methodology</a:t>
            </a:r>
          </a:p>
          <a:p>
            <a:pPr lvl="1"/>
            <a:r>
              <a:rPr lang="en-US">
                <a:latin typeface="Tahoma" charset="0"/>
                <a:ea typeface="ＭＳ Ｐゴシック" charset="0"/>
              </a:rPr>
              <a:t>Each device was tested for at least 1024 rounds over 24 hours</a:t>
            </a:r>
          </a:p>
          <a:p>
            <a:pPr lvl="1"/>
            <a:r>
              <a:rPr lang="en-US">
                <a:latin typeface="Tahoma" charset="0"/>
                <a:ea typeface="ＭＳ Ｐゴシック" charset="0"/>
              </a:rPr>
              <a:t>Temperature fixed at 45</a:t>
            </a:r>
            <a:r>
              <a:rPr lang="en-US" baseline="50000">
                <a:latin typeface="Tahoma" charset="0"/>
                <a:ea typeface="ＭＳ Ｐゴシック" charset="0"/>
                <a:cs typeface="ＭＳ Ｐゴシック" charset="0"/>
              </a:rPr>
              <a:t>o</a:t>
            </a:r>
            <a:r>
              <a:rPr lang="en-US">
                <a:latin typeface="Tahoma" charset="0"/>
                <a:ea typeface="ＭＳ Ｐゴシック" charset="0"/>
              </a:rPr>
              <a:t>C</a:t>
            </a:r>
          </a:p>
          <a:p>
            <a:pPr lvl="1"/>
            <a:r>
              <a:rPr lang="en-US">
                <a:latin typeface="Tahoma" charset="0"/>
                <a:ea typeface="ＭＳ Ｐゴシック" charset="0"/>
              </a:rPr>
              <a:t>Data pattern used is the most effective data pattern for each device </a:t>
            </a:r>
          </a:p>
          <a:p>
            <a:pPr lvl="1"/>
            <a:r>
              <a:rPr lang="en-US">
                <a:solidFill>
                  <a:srgbClr val="0000FF"/>
                </a:solidFill>
                <a:latin typeface="Tahoma" charset="0"/>
                <a:ea typeface="ＭＳ Ｐゴシック" charset="0"/>
              </a:rPr>
              <a:t>For each cell that fails at any retention time, we record the minimum and the maximum retention time observed</a:t>
            </a:r>
          </a:p>
        </p:txBody>
      </p:sp>
      <p:sp>
        <p:nvSpPr>
          <p:cNvPr id="2979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C3E5C9-37B0-2B42-83A5-570C835A4CDE}" type="slidenum">
              <a:rPr lang="en-US" sz="1600">
                <a:solidFill>
                  <a:srgbClr val="000000"/>
                </a:solidFill>
                <a:latin typeface="Garamond" charset="0"/>
              </a:rPr>
              <a:pPr eaLnBrk="1" hangingPunct="1"/>
              <a:t>120</a:t>
            </a:fld>
            <a:endParaRPr lang="en-US" sz="1600">
              <a:solidFill>
                <a:srgbClr val="000000"/>
              </a:solidFill>
              <a:latin typeface="Garamond" charset="0"/>
            </a:endParaRPr>
          </a:p>
        </p:txBody>
      </p:sp>
    </p:spTree>
    <p:extLst>
      <p:ext uri="{BB962C8B-B14F-4D97-AF65-F5344CB8AC3E}">
        <p14:creationId xmlns:p14="http://schemas.microsoft.com/office/powerpoint/2010/main" val="40293487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itle 1"/>
          <p:cNvSpPr>
            <a:spLocks noGrp="1"/>
          </p:cNvSpPr>
          <p:nvPr>
            <p:ph type="title"/>
          </p:nvPr>
        </p:nvSpPr>
        <p:spPr/>
        <p:txBody>
          <a:bodyPr/>
          <a:lstStyle/>
          <a:p>
            <a:r>
              <a:rPr lang="en-US">
                <a:latin typeface="Garamond" charset="0"/>
                <a:ea typeface="ＭＳ Ｐゴシック" charset="0"/>
                <a:cs typeface="ＭＳ Ｐゴシック" charset="0"/>
              </a:rPr>
              <a:t>Variable Retention Time</a:t>
            </a:r>
          </a:p>
        </p:txBody>
      </p:sp>
      <p:sp>
        <p:nvSpPr>
          <p:cNvPr id="25395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0D3351-665B-3446-B5DB-5BB53329451F}" type="slidenum">
              <a:rPr lang="en-US" sz="1600">
                <a:solidFill>
                  <a:srgbClr val="000000"/>
                </a:solidFill>
                <a:latin typeface="Garamond" charset="0"/>
              </a:rPr>
              <a:pPr eaLnBrk="1" hangingPunct="1"/>
              <a:t>121</a:t>
            </a:fld>
            <a:endParaRPr lang="en-US" sz="1600">
              <a:solidFill>
                <a:srgbClr val="000000"/>
              </a:solidFill>
              <a:latin typeface="Garamond" charset="0"/>
            </a:endParaRPr>
          </a:p>
        </p:txBody>
      </p:sp>
      <p:pic>
        <p:nvPicPr>
          <p:cNvPr id="253955" name="Picture 4" descr="minmaxret-log_a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1016000"/>
            <a:ext cx="68580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6" name="TextBox 38"/>
          <p:cNvSpPr txBox="1">
            <a:spLocks noChangeArrowheads="1"/>
          </p:cNvSpPr>
          <p:nvPr/>
        </p:nvSpPr>
        <p:spPr bwMode="auto">
          <a:xfrm>
            <a:off x="3695700" y="50815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2Gb chip family</a:t>
            </a:r>
          </a:p>
        </p:txBody>
      </p:sp>
      <p:cxnSp>
        <p:nvCxnSpPr>
          <p:cNvPr id="8" name="Straight Connector 7"/>
          <p:cNvCxnSpPr/>
          <p:nvPr/>
        </p:nvCxnSpPr>
        <p:spPr>
          <a:xfrm flipV="1">
            <a:off x="2641600" y="1600200"/>
            <a:ext cx="3403600" cy="3314700"/>
          </a:xfrm>
          <a:prstGeom prst="line">
            <a:avLst/>
          </a:prstGeom>
          <a:ln w="44450">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38"/>
          <p:cNvSpPr txBox="1">
            <a:spLocks noChangeArrowheads="1"/>
          </p:cNvSpPr>
          <p:nvPr/>
        </p:nvSpPr>
        <p:spPr bwMode="auto">
          <a:xfrm>
            <a:off x="3563938" y="3971925"/>
            <a:ext cx="30749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900" smtClean="0">
                <a:solidFill>
                  <a:srgbClr val="FF0000"/>
                </a:solidFill>
              </a:rPr>
              <a:t>Min ret time = Max ret time</a:t>
            </a:r>
          </a:p>
          <a:p>
            <a:pPr algn="ctr" eaLnBrk="1" fontAlgn="base" hangingPunct="1">
              <a:spcBef>
                <a:spcPct val="0"/>
              </a:spcBef>
              <a:spcAft>
                <a:spcPct val="0"/>
              </a:spcAft>
            </a:pPr>
            <a:r>
              <a:rPr lang="en-US" sz="1900" b="1" smtClean="0">
                <a:solidFill>
                  <a:srgbClr val="FF0000"/>
                </a:solidFill>
              </a:rPr>
              <a:t>Expected if no VRT</a:t>
            </a:r>
          </a:p>
        </p:txBody>
      </p:sp>
      <p:sp>
        <p:nvSpPr>
          <p:cNvPr id="18" name="Right Triangle 17"/>
          <p:cNvSpPr/>
          <p:nvPr/>
        </p:nvSpPr>
        <p:spPr>
          <a:xfrm rot="5400000">
            <a:off x="2679700" y="1536700"/>
            <a:ext cx="3162300" cy="3314700"/>
          </a:xfrm>
          <a:prstGeom prst="rtTriangle">
            <a:avLst/>
          </a:prstGeom>
          <a:solidFill>
            <a:srgbClr val="0000FF">
              <a:alpha val="1000"/>
            </a:srgbClr>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9" name="TextBox 38"/>
          <p:cNvSpPr txBox="1">
            <a:spLocks noChangeArrowheads="1"/>
          </p:cNvSpPr>
          <p:nvPr/>
        </p:nvSpPr>
        <p:spPr bwMode="auto">
          <a:xfrm>
            <a:off x="2535238" y="2173288"/>
            <a:ext cx="2441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Most failing cells </a:t>
            </a:r>
          </a:p>
          <a:p>
            <a:pPr algn="ctr" eaLnBrk="1" fontAlgn="base" hangingPunct="1">
              <a:spcBef>
                <a:spcPct val="0"/>
              </a:spcBef>
              <a:spcAft>
                <a:spcPct val="0"/>
              </a:spcAft>
            </a:pPr>
            <a:r>
              <a:rPr lang="en-US" smtClean="0">
                <a:solidFill>
                  <a:srgbClr val="0000FF"/>
                </a:solidFill>
              </a:rPr>
              <a:t>exhibit VRT</a:t>
            </a:r>
          </a:p>
        </p:txBody>
      </p:sp>
      <p:cxnSp>
        <p:nvCxnSpPr>
          <p:cNvPr id="21" name="Straight Connector 20"/>
          <p:cNvCxnSpPr/>
          <p:nvPr/>
        </p:nvCxnSpPr>
        <p:spPr>
          <a:xfrm flipV="1">
            <a:off x="2606675" y="1673225"/>
            <a:ext cx="1782763" cy="15875"/>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sp>
        <p:nvSpPr>
          <p:cNvPr id="23" name="TextBox 38"/>
          <p:cNvSpPr txBox="1">
            <a:spLocks noChangeArrowheads="1"/>
          </p:cNvSpPr>
          <p:nvPr/>
        </p:nvSpPr>
        <p:spPr bwMode="auto">
          <a:xfrm>
            <a:off x="2325688" y="1017588"/>
            <a:ext cx="3775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FF6600"/>
                </a:solidFill>
              </a:rPr>
              <a:t>Many failing cells jump from </a:t>
            </a:r>
          </a:p>
          <a:p>
            <a:pPr algn="ctr" eaLnBrk="1" fontAlgn="base" hangingPunct="1">
              <a:spcBef>
                <a:spcPct val="0"/>
              </a:spcBef>
              <a:spcAft>
                <a:spcPct val="0"/>
              </a:spcAft>
            </a:pPr>
            <a:r>
              <a:rPr lang="en-US" sz="1800" smtClean="0">
                <a:solidFill>
                  <a:srgbClr val="FF6600"/>
                </a:solidFill>
              </a:rPr>
              <a:t>very high retention time to very low</a:t>
            </a:r>
          </a:p>
        </p:txBody>
      </p:sp>
    </p:spTree>
    <p:extLst>
      <p:ext uri="{BB962C8B-B14F-4D97-AF65-F5344CB8AC3E}">
        <p14:creationId xmlns:p14="http://schemas.microsoft.com/office/powerpoint/2010/main" val="25580579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p:bldP spid="23"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p:txBody>
          <a:bodyPr/>
          <a:lstStyle/>
          <a:p>
            <a:r>
              <a:rPr lang="en-US">
                <a:latin typeface="Garamond" charset="0"/>
                <a:ea typeface="ＭＳ Ｐゴシック" charset="0"/>
                <a:cs typeface="ＭＳ Ｐゴシック" charset="0"/>
              </a:rPr>
              <a:t>Variable Retention Time</a:t>
            </a:r>
          </a:p>
        </p:txBody>
      </p:sp>
      <p:sp>
        <p:nvSpPr>
          <p:cNvPr id="2549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7FE4DF-333A-8845-8169-5A904004704F}" type="slidenum">
              <a:rPr lang="en-US" sz="1600">
                <a:solidFill>
                  <a:srgbClr val="000000"/>
                </a:solidFill>
                <a:latin typeface="Garamond" charset="0"/>
              </a:rPr>
              <a:pPr eaLnBrk="1" hangingPunct="1"/>
              <a:t>122</a:t>
            </a:fld>
            <a:endParaRPr lang="en-US" sz="1600">
              <a:solidFill>
                <a:srgbClr val="000000"/>
              </a:solidFill>
              <a:latin typeface="Garamond" charset="0"/>
            </a:endParaRPr>
          </a:p>
        </p:txBody>
      </p:sp>
      <p:pic>
        <p:nvPicPr>
          <p:cNvPr id="254979" name="Picture 6" descr="minmaxret-log_b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028700"/>
            <a:ext cx="6837363"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0" name="TextBox 38"/>
          <p:cNvSpPr txBox="1">
            <a:spLocks noChangeArrowheads="1"/>
          </p:cNvSpPr>
          <p:nvPr/>
        </p:nvSpPr>
        <p:spPr bwMode="auto">
          <a:xfrm>
            <a:off x="3694113" y="5081588"/>
            <a:ext cx="2595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B 2Gb chip family</a:t>
            </a:r>
          </a:p>
        </p:txBody>
      </p:sp>
    </p:spTree>
    <p:extLst>
      <p:ext uri="{BB962C8B-B14F-4D97-AF65-F5344CB8AC3E}">
        <p14:creationId xmlns:p14="http://schemas.microsoft.com/office/powerpoint/2010/main" val="717457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Title 1"/>
          <p:cNvSpPr>
            <a:spLocks noGrp="1"/>
          </p:cNvSpPr>
          <p:nvPr>
            <p:ph type="title"/>
          </p:nvPr>
        </p:nvSpPr>
        <p:spPr/>
        <p:txBody>
          <a:bodyPr/>
          <a:lstStyle/>
          <a:p>
            <a:r>
              <a:rPr lang="en-US">
                <a:latin typeface="Garamond" charset="0"/>
                <a:ea typeface="ＭＳ Ｐゴシック" charset="0"/>
                <a:cs typeface="ＭＳ Ｐゴシック" charset="0"/>
              </a:rPr>
              <a:t>Variable Retention Time</a:t>
            </a:r>
          </a:p>
        </p:txBody>
      </p:sp>
      <p:sp>
        <p:nvSpPr>
          <p:cNvPr id="25600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54B406-414B-3846-9329-B3ECF5E0CB18}" type="slidenum">
              <a:rPr lang="en-US" sz="1600">
                <a:solidFill>
                  <a:srgbClr val="000000"/>
                </a:solidFill>
                <a:latin typeface="Garamond" charset="0"/>
              </a:rPr>
              <a:pPr eaLnBrk="1" hangingPunct="1"/>
              <a:t>123</a:t>
            </a:fld>
            <a:endParaRPr lang="en-US" sz="1600">
              <a:solidFill>
                <a:srgbClr val="000000"/>
              </a:solidFill>
              <a:latin typeface="Garamond" charset="0"/>
            </a:endParaRPr>
          </a:p>
        </p:txBody>
      </p:sp>
      <p:pic>
        <p:nvPicPr>
          <p:cNvPr id="256003" name="Picture 6" descr="minmaxret-log_c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1041400"/>
            <a:ext cx="6804025"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4" name="TextBox 38"/>
          <p:cNvSpPr txBox="1">
            <a:spLocks noChangeArrowheads="1"/>
          </p:cNvSpPr>
          <p:nvPr/>
        </p:nvSpPr>
        <p:spPr bwMode="auto">
          <a:xfrm>
            <a:off x="3684588" y="5081588"/>
            <a:ext cx="2614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C 2Gb chip family</a:t>
            </a:r>
          </a:p>
        </p:txBody>
      </p:sp>
    </p:spTree>
    <p:extLst>
      <p:ext uri="{BB962C8B-B14F-4D97-AF65-F5344CB8AC3E}">
        <p14:creationId xmlns:p14="http://schemas.microsoft.com/office/powerpoint/2010/main" val="31390908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itle 1"/>
          <p:cNvSpPr>
            <a:spLocks noGrp="1"/>
          </p:cNvSpPr>
          <p:nvPr>
            <p:ph type="title"/>
          </p:nvPr>
        </p:nvSpPr>
        <p:spPr/>
        <p:txBody>
          <a:bodyPr/>
          <a:lstStyle/>
          <a:p>
            <a:r>
              <a:rPr lang="en-US">
                <a:latin typeface="Garamond" charset="0"/>
                <a:ea typeface="ＭＳ Ｐゴシック" charset="0"/>
                <a:cs typeface="ＭＳ Ｐゴシック" charset="0"/>
              </a:rPr>
              <a:t>VRT: Observations So Far</a:t>
            </a:r>
          </a:p>
        </p:txBody>
      </p:sp>
      <p:sp>
        <p:nvSpPr>
          <p:cNvPr id="3" name="Content Placeholder 2"/>
          <p:cNvSpPr>
            <a:spLocks noGrp="1"/>
          </p:cNvSpPr>
          <p:nvPr>
            <p:ph idx="1"/>
          </p:nvPr>
        </p:nvSpPr>
        <p:spPr>
          <a:xfrm>
            <a:off x="228600" y="1057275"/>
            <a:ext cx="8610600" cy="5153025"/>
          </a:xfrm>
        </p:spPr>
        <p:txBody>
          <a:bodyPr/>
          <a:lstStyle/>
          <a:p>
            <a:r>
              <a:rPr lang="en-US">
                <a:solidFill>
                  <a:srgbClr val="0000FF"/>
                </a:solidFill>
                <a:latin typeface="Tahoma" charset="0"/>
                <a:ea typeface="ＭＳ Ｐゴシック" charset="0"/>
                <a:cs typeface="ＭＳ Ｐゴシック" charset="0"/>
              </a:rPr>
              <a:t>VRT is common among weak cells </a:t>
            </a:r>
            <a:r>
              <a:rPr lang="en-US">
                <a:latin typeface="Tahoma" charset="0"/>
                <a:ea typeface="ＭＳ Ｐゴシック" charset="0"/>
                <a:cs typeface="ＭＳ Ｐゴシック" charset="0"/>
              </a:rPr>
              <a:t>(i.e., those cells that experience low retention times)</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VRT can result in significant retention time changes</a:t>
            </a:r>
          </a:p>
          <a:p>
            <a:pPr lvl="1"/>
            <a:r>
              <a:rPr lang="en-US">
                <a:latin typeface="Tahoma" charset="0"/>
                <a:ea typeface="ＭＳ Ｐゴシック" charset="0"/>
              </a:rPr>
              <a:t>Difference between minimum and maximum retention times of a cell can be more than 4x, and may not be bounded</a:t>
            </a:r>
          </a:p>
          <a:p>
            <a:pPr lvl="1"/>
            <a:r>
              <a:rPr lang="en-US">
                <a:solidFill>
                  <a:srgbClr val="FF0000"/>
                </a:solidFill>
                <a:latin typeface="Tahoma" charset="0"/>
                <a:ea typeface="ＭＳ Ｐゴシック" charset="0"/>
              </a:rPr>
              <a:t>Implication: </a:t>
            </a:r>
            <a:r>
              <a:rPr lang="en-US">
                <a:latin typeface="Tahoma" charset="0"/>
                <a:ea typeface="ＭＳ Ｐゴシック" charset="0"/>
              </a:rPr>
              <a:t>Finding </a:t>
            </a:r>
            <a:r>
              <a:rPr lang="en-US" i="1">
                <a:latin typeface="Tahoma" charset="0"/>
                <a:ea typeface="ＭＳ Ｐゴシック" charset="0"/>
              </a:rPr>
              <a:t>a</a:t>
            </a:r>
            <a:r>
              <a:rPr lang="en-US">
                <a:latin typeface="Tahoma" charset="0"/>
                <a:ea typeface="ＭＳ Ｐゴシック" charset="0"/>
              </a:rPr>
              <a:t> retention time for a cell and using a guardband to ensure minimum retention time is “covered” requires a large guardband or may not work</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Retention time profiling mechanisms must identify lowest retention time in the presence of VRT</a:t>
            </a:r>
          </a:p>
          <a:p>
            <a:pPr lvl="1"/>
            <a:r>
              <a:rPr lang="en-US">
                <a:solidFill>
                  <a:srgbClr val="FF0000"/>
                </a:solidFill>
                <a:latin typeface="Tahoma" charset="0"/>
                <a:ea typeface="ＭＳ Ｐゴシック" charset="0"/>
              </a:rPr>
              <a:t>Question: How long to profile a cell to find its lowest retention time state?</a:t>
            </a:r>
          </a:p>
        </p:txBody>
      </p:sp>
      <p:sp>
        <p:nvSpPr>
          <p:cNvPr id="299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A5EC05-D20E-5742-927B-A897CCA3636C}" type="slidenum">
              <a:rPr lang="en-US" sz="1600">
                <a:solidFill>
                  <a:srgbClr val="000000"/>
                </a:solidFill>
                <a:latin typeface="Garamond" charset="0"/>
              </a:rPr>
              <a:pPr eaLnBrk="1" hangingPunct="1"/>
              <a:t>124</a:t>
            </a:fld>
            <a:endParaRPr lang="en-US" sz="1600">
              <a:solidFill>
                <a:srgbClr val="000000"/>
              </a:solidFill>
              <a:latin typeface="Garamond" charset="0"/>
            </a:endParaRPr>
          </a:p>
        </p:txBody>
      </p:sp>
    </p:spTree>
    <p:extLst>
      <p:ext uri="{BB962C8B-B14F-4D97-AF65-F5344CB8AC3E}">
        <p14:creationId xmlns:p14="http://schemas.microsoft.com/office/powerpoint/2010/main" val="29530604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itle 1"/>
          <p:cNvSpPr>
            <a:spLocks noGrp="1"/>
          </p:cNvSpPr>
          <p:nvPr>
            <p:ph type="title"/>
          </p:nvPr>
        </p:nvSpPr>
        <p:spPr>
          <a:xfrm>
            <a:off x="228600" y="152400"/>
            <a:ext cx="8915400" cy="884238"/>
          </a:xfrm>
        </p:spPr>
        <p:txBody>
          <a:bodyPr/>
          <a:lstStyle/>
          <a:p>
            <a:r>
              <a:rPr lang="en-US" sz="3800">
                <a:latin typeface="Garamond" charset="0"/>
                <a:ea typeface="ＭＳ Ｐゴシック" charset="0"/>
                <a:cs typeface="ＭＳ Ｐゴシック" charset="0"/>
              </a:rPr>
              <a:t>Time Between Retention Time State Changes</a:t>
            </a:r>
          </a:p>
        </p:txBody>
      </p:sp>
      <p:sp>
        <p:nvSpPr>
          <p:cNvPr id="300034" name="Content Placeholder 2"/>
          <p:cNvSpPr>
            <a:spLocks noGrp="1"/>
          </p:cNvSpPr>
          <p:nvPr>
            <p:ph idx="1"/>
          </p:nvPr>
        </p:nvSpPr>
        <p:spPr/>
        <p:txBody>
          <a:bodyPr/>
          <a:lstStyle/>
          <a:p>
            <a:r>
              <a:rPr lang="en-US">
                <a:solidFill>
                  <a:srgbClr val="FF0000"/>
                </a:solidFill>
                <a:latin typeface="Tahoma" charset="0"/>
                <a:ea typeface="ＭＳ Ｐゴシック" charset="0"/>
                <a:cs typeface="ＭＳ Ｐゴシック" charset="0"/>
              </a:rPr>
              <a:t>How much time does a cell spend in a high retention state </a:t>
            </a:r>
            <a:r>
              <a:rPr lang="en-US">
                <a:solidFill>
                  <a:srgbClr val="0000FF"/>
                </a:solidFill>
                <a:latin typeface="Tahoma" charset="0"/>
                <a:ea typeface="ＭＳ Ｐゴシック" charset="0"/>
                <a:cs typeface="ＭＳ Ｐゴシック" charset="0"/>
              </a:rPr>
              <a:t>before switching to the minimum observed retention time state?</a:t>
            </a:r>
          </a:p>
        </p:txBody>
      </p:sp>
      <p:sp>
        <p:nvSpPr>
          <p:cNvPr id="300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DA9319-CFE9-D641-B8EA-30424B5D526D}" type="slidenum">
              <a:rPr lang="en-US" sz="1600">
                <a:solidFill>
                  <a:srgbClr val="000000"/>
                </a:solidFill>
                <a:latin typeface="Garamond" charset="0"/>
              </a:rPr>
              <a:pPr eaLnBrk="1" hangingPunct="1"/>
              <a:t>125</a:t>
            </a:fld>
            <a:endParaRPr lang="en-US" sz="1600">
              <a:solidFill>
                <a:srgbClr val="000000"/>
              </a:solidFill>
              <a:latin typeface="Garamond" charset="0"/>
            </a:endParaRPr>
          </a:p>
        </p:txBody>
      </p:sp>
    </p:spTree>
    <p:extLst>
      <p:ext uri="{BB962C8B-B14F-4D97-AF65-F5344CB8AC3E}">
        <p14:creationId xmlns:p14="http://schemas.microsoft.com/office/powerpoint/2010/main" val="20016993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US">
                <a:latin typeface="Garamond" charset="0"/>
                <a:ea typeface="ＭＳ Ｐゴシック" charset="0"/>
                <a:cs typeface="ＭＳ Ｐゴシック" charset="0"/>
              </a:rPr>
              <a:t>Time Spent in High Retention Time State</a:t>
            </a:r>
          </a:p>
        </p:txBody>
      </p:sp>
      <p:sp>
        <p:nvSpPr>
          <p:cNvPr id="2570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215550-ABDE-E741-A170-02690E354B38}" type="slidenum">
              <a:rPr lang="en-US" sz="1600">
                <a:solidFill>
                  <a:srgbClr val="000000"/>
                </a:solidFill>
                <a:latin typeface="Garamond" charset="0"/>
              </a:rPr>
              <a:pPr eaLnBrk="1" hangingPunct="1"/>
              <a:t>126</a:t>
            </a:fld>
            <a:endParaRPr lang="en-US" sz="1600">
              <a:solidFill>
                <a:srgbClr val="000000"/>
              </a:solidFill>
              <a:latin typeface="Garamond" charset="0"/>
            </a:endParaRPr>
          </a:p>
        </p:txBody>
      </p:sp>
      <p:pic>
        <p:nvPicPr>
          <p:cNvPr id="257027" name="Picture 4" descr="rettimedist-hi_a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054100"/>
            <a:ext cx="6565900"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28" name="TextBox 38"/>
          <p:cNvSpPr txBox="1">
            <a:spLocks noChangeArrowheads="1"/>
          </p:cNvSpPr>
          <p:nvPr/>
        </p:nvSpPr>
        <p:spPr bwMode="auto">
          <a:xfrm>
            <a:off x="4648200" y="13604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2Gb chip family</a:t>
            </a:r>
          </a:p>
        </p:txBody>
      </p:sp>
      <p:cxnSp>
        <p:nvCxnSpPr>
          <p:cNvPr id="7" name="Straight Arrow Connector 6"/>
          <p:cNvCxnSpPr/>
          <p:nvPr/>
        </p:nvCxnSpPr>
        <p:spPr bwMode="auto">
          <a:xfrm flipH="1">
            <a:off x="2349500" y="4227513"/>
            <a:ext cx="246063" cy="10302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38"/>
          <p:cNvSpPr txBox="1">
            <a:spLocks noChangeArrowheads="1"/>
          </p:cNvSpPr>
          <p:nvPr/>
        </p:nvSpPr>
        <p:spPr bwMode="auto">
          <a:xfrm>
            <a:off x="2408238" y="3643313"/>
            <a:ext cx="1392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FF0000"/>
                </a:solidFill>
              </a:rPr>
              <a:t>~4 hours</a:t>
            </a:r>
          </a:p>
        </p:txBody>
      </p:sp>
      <p:cxnSp>
        <p:nvCxnSpPr>
          <p:cNvPr id="10" name="Straight Arrow Connector 9"/>
          <p:cNvCxnSpPr/>
          <p:nvPr/>
        </p:nvCxnSpPr>
        <p:spPr bwMode="auto">
          <a:xfrm>
            <a:off x="7027863" y="4633913"/>
            <a:ext cx="312737" cy="11064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38"/>
          <p:cNvSpPr txBox="1">
            <a:spLocks noChangeArrowheads="1"/>
          </p:cNvSpPr>
          <p:nvPr/>
        </p:nvSpPr>
        <p:spPr bwMode="auto">
          <a:xfrm>
            <a:off x="6178550" y="3986213"/>
            <a:ext cx="1116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FF0000"/>
                </a:solidFill>
              </a:rPr>
              <a:t>~1 day</a:t>
            </a:r>
          </a:p>
        </p:txBody>
      </p:sp>
      <p:sp>
        <p:nvSpPr>
          <p:cNvPr id="13" name="TextBox 12"/>
          <p:cNvSpPr txBox="1"/>
          <p:nvPr/>
        </p:nvSpPr>
        <p:spPr>
          <a:xfrm>
            <a:off x="228600" y="579437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Time scale at which a cell switches to the low retention time state can be very long (~ 1 day or longer)</a:t>
            </a:r>
          </a:p>
        </p:txBody>
      </p:sp>
      <p:sp>
        <p:nvSpPr>
          <p:cNvPr id="14" name="TextBox 13"/>
          <p:cNvSpPr txBox="1"/>
          <p:nvPr/>
        </p:nvSpPr>
        <p:spPr>
          <a:xfrm>
            <a:off x="293688" y="588327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Need to profile for a long time to </a:t>
            </a:r>
          </a:p>
          <a:p>
            <a:pPr algn="ctr">
              <a:defRPr/>
            </a:pPr>
            <a:r>
              <a:rPr lang="en-US" sz="2400" b="1" kern="0" dirty="0">
                <a:solidFill>
                  <a:srgbClr val="0000FF"/>
                </a:solidFill>
                <a:latin typeface="Calibri"/>
                <a:ea typeface="ＭＳ Ｐゴシック" charset="0"/>
                <a:cs typeface="ＭＳ Ｐゴシック" charset="0"/>
              </a:rPr>
              <a:t>get to the minimum retention time state</a:t>
            </a:r>
          </a:p>
        </p:txBody>
      </p:sp>
    </p:spTree>
    <p:extLst>
      <p:ext uri="{BB962C8B-B14F-4D97-AF65-F5344CB8AC3E}">
        <p14:creationId xmlns:p14="http://schemas.microsoft.com/office/powerpoint/2010/main" val="30124930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animBg="1"/>
      <p:bldP spid="1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1"/>
          <p:cNvSpPr>
            <a:spLocks noGrp="1"/>
          </p:cNvSpPr>
          <p:nvPr>
            <p:ph type="title"/>
          </p:nvPr>
        </p:nvSpPr>
        <p:spPr/>
        <p:txBody>
          <a:bodyPr/>
          <a:lstStyle/>
          <a:p>
            <a:r>
              <a:rPr lang="en-US">
                <a:latin typeface="Garamond" charset="0"/>
                <a:ea typeface="ＭＳ Ｐゴシック" charset="0"/>
                <a:cs typeface="ＭＳ Ｐゴシック" charset="0"/>
              </a:rPr>
              <a:t>Time Spent in High Retention Time State</a:t>
            </a:r>
          </a:p>
        </p:txBody>
      </p:sp>
      <p:sp>
        <p:nvSpPr>
          <p:cNvPr id="2580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29F7E2-08E4-6E4F-9F44-F3A2AA037827}" type="slidenum">
              <a:rPr lang="en-US" sz="1600">
                <a:solidFill>
                  <a:srgbClr val="000000"/>
                </a:solidFill>
                <a:latin typeface="Garamond" charset="0"/>
              </a:rPr>
              <a:pPr eaLnBrk="1" hangingPunct="1"/>
              <a:t>127</a:t>
            </a:fld>
            <a:endParaRPr lang="en-US" sz="1600">
              <a:solidFill>
                <a:srgbClr val="000000"/>
              </a:solidFill>
              <a:latin typeface="Garamond" charset="0"/>
            </a:endParaRPr>
          </a:p>
        </p:txBody>
      </p:sp>
      <p:pic>
        <p:nvPicPr>
          <p:cNvPr id="258051" name="Picture 4" descr="rettimedist-hi_b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028700"/>
            <a:ext cx="6578600"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2" name="TextBox 38"/>
          <p:cNvSpPr txBox="1">
            <a:spLocks noChangeArrowheads="1"/>
          </p:cNvSpPr>
          <p:nvPr/>
        </p:nvSpPr>
        <p:spPr bwMode="auto">
          <a:xfrm>
            <a:off x="4646613" y="1360488"/>
            <a:ext cx="2595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B 2Gb chip family</a:t>
            </a:r>
          </a:p>
        </p:txBody>
      </p:sp>
    </p:spTree>
    <p:extLst>
      <p:ext uri="{BB962C8B-B14F-4D97-AF65-F5344CB8AC3E}">
        <p14:creationId xmlns:p14="http://schemas.microsoft.com/office/powerpoint/2010/main" val="1532405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Title 1"/>
          <p:cNvSpPr>
            <a:spLocks noGrp="1"/>
          </p:cNvSpPr>
          <p:nvPr>
            <p:ph type="title"/>
          </p:nvPr>
        </p:nvSpPr>
        <p:spPr/>
        <p:txBody>
          <a:bodyPr/>
          <a:lstStyle/>
          <a:p>
            <a:r>
              <a:rPr lang="en-US">
                <a:latin typeface="Garamond" charset="0"/>
                <a:ea typeface="ＭＳ Ｐゴシック" charset="0"/>
                <a:cs typeface="ＭＳ Ｐゴシック" charset="0"/>
              </a:rPr>
              <a:t>Time Spent in High Retention Time State</a:t>
            </a:r>
          </a:p>
        </p:txBody>
      </p:sp>
      <p:sp>
        <p:nvSpPr>
          <p:cNvPr id="25907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CA153C-28EF-AD43-A205-D8B9F4A5D6B3}" type="slidenum">
              <a:rPr lang="en-US" sz="1600">
                <a:solidFill>
                  <a:srgbClr val="000000"/>
                </a:solidFill>
                <a:latin typeface="Garamond" charset="0"/>
              </a:rPr>
              <a:pPr eaLnBrk="1" hangingPunct="1"/>
              <a:t>128</a:t>
            </a:fld>
            <a:endParaRPr lang="en-US" sz="1600">
              <a:solidFill>
                <a:srgbClr val="000000"/>
              </a:solidFill>
              <a:latin typeface="Garamond" charset="0"/>
            </a:endParaRPr>
          </a:p>
        </p:txBody>
      </p:sp>
      <p:pic>
        <p:nvPicPr>
          <p:cNvPr id="259075" name="Picture 6" descr="rettimedist-hi_c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016000"/>
            <a:ext cx="659130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6" name="TextBox 38"/>
          <p:cNvSpPr txBox="1">
            <a:spLocks noChangeArrowheads="1"/>
          </p:cNvSpPr>
          <p:nvPr/>
        </p:nvSpPr>
        <p:spPr bwMode="auto">
          <a:xfrm>
            <a:off x="4637088" y="1360488"/>
            <a:ext cx="2614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C 2Gb chip family</a:t>
            </a:r>
          </a:p>
        </p:txBody>
      </p:sp>
    </p:spTree>
    <p:extLst>
      <p:ext uri="{BB962C8B-B14F-4D97-AF65-F5344CB8AC3E}">
        <p14:creationId xmlns:p14="http://schemas.microsoft.com/office/powerpoint/2010/main" val="8254531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itle 1"/>
          <p:cNvSpPr>
            <a:spLocks noGrp="1"/>
          </p:cNvSpPr>
          <p:nvPr>
            <p:ph type="title"/>
          </p:nvPr>
        </p:nvSpPr>
        <p:spPr>
          <a:xfrm>
            <a:off x="228600" y="152400"/>
            <a:ext cx="8915400" cy="884238"/>
          </a:xfrm>
        </p:spPr>
        <p:txBody>
          <a:bodyPr/>
          <a:lstStyle/>
          <a:p>
            <a:r>
              <a:rPr lang="en-US">
                <a:latin typeface="Garamond" charset="0"/>
                <a:ea typeface="ＭＳ Ｐゴシック" charset="0"/>
                <a:cs typeface="ＭＳ Ｐゴシック" charset="0"/>
              </a:rPr>
              <a:t>VRT: Implications on Profiling Mechanisms</a:t>
            </a:r>
          </a:p>
        </p:txBody>
      </p:sp>
      <p:sp>
        <p:nvSpPr>
          <p:cNvPr id="3" name="Content Placeholder 2"/>
          <p:cNvSpPr>
            <a:spLocks noGrp="1"/>
          </p:cNvSpPr>
          <p:nvPr>
            <p:ph idx="1"/>
          </p:nvPr>
        </p:nvSpPr>
        <p:spPr>
          <a:xfrm>
            <a:off x="228600" y="968375"/>
            <a:ext cx="8610600" cy="5153025"/>
          </a:xfrm>
        </p:spPr>
        <p:txBody>
          <a:bodyPr/>
          <a:lstStyle/>
          <a:p>
            <a:pPr>
              <a:defRPr/>
            </a:pPr>
            <a:r>
              <a:rPr lang="en-US" dirty="0" smtClean="0"/>
              <a:t>Problem 1: </a:t>
            </a:r>
            <a:r>
              <a:rPr lang="en-US" dirty="0" smtClean="0">
                <a:solidFill>
                  <a:srgbClr val="FF0000"/>
                </a:solidFill>
              </a:rPr>
              <a:t>There does not seem to be a way of determining if a cell exhibits VRT without actually observing a cell exhibiting VRT</a:t>
            </a:r>
          </a:p>
          <a:p>
            <a:pPr lvl="1">
              <a:defRPr/>
            </a:pPr>
            <a:r>
              <a:rPr lang="en-US" sz="2000" dirty="0" smtClean="0"/>
              <a:t>VRT is a </a:t>
            </a:r>
            <a:r>
              <a:rPr lang="en-US" sz="2000" dirty="0" err="1" smtClean="0"/>
              <a:t>memoryless</a:t>
            </a:r>
            <a:r>
              <a:rPr lang="en-US" sz="2000" dirty="0" smtClean="0"/>
              <a:t> random process </a:t>
            </a:r>
            <a:r>
              <a:rPr lang="en-US" sz="1800" b="1" dirty="0" smtClean="0">
                <a:solidFill>
                  <a:srgbClr val="2C6123"/>
                </a:solidFill>
              </a:rPr>
              <a:t>[Kim+ JJAP 2010]</a:t>
            </a:r>
          </a:p>
          <a:p>
            <a:pPr lvl="1">
              <a:defRPr/>
            </a:pPr>
            <a:endParaRPr lang="en-US" sz="1500" dirty="0"/>
          </a:p>
          <a:p>
            <a:pPr>
              <a:defRPr/>
            </a:pPr>
            <a:r>
              <a:rPr lang="en-US" dirty="0" smtClean="0"/>
              <a:t>Problem 2</a:t>
            </a:r>
            <a:r>
              <a:rPr lang="en-US" dirty="0" smtClean="0">
                <a:solidFill>
                  <a:srgbClr val="FF0000"/>
                </a:solidFill>
              </a:rPr>
              <a:t>: VRT complicates retention time profiling by DRAM manufacturers</a:t>
            </a:r>
          </a:p>
          <a:p>
            <a:pPr lvl="1">
              <a:defRPr/>
            </a:pPr>
            <a:r>
              <a:rPr lang="en-US" sz="2000" dirty="0" smtClean="0"/>
              <a:t>Exposure to very high temperatures can induce VRT in cells that were not previously susceptible </a:t>
            </a:r>
          </a:p>
          <a:p>
            <a:pPr marL="344487" lvl="1" indent="0">
              <a:buFont typeface="Wingdings" charset="0"/>
              <a:buNone/>
              <a:defRPr/>
            </a:pPr>
            <a:r>
              <a:rPr lang="en-US" sz="2000" dirty="0" smtClean="0"/>
              <a:t>    </a:t>
            </a:r>
            <a:r>
              <a:rPr lang="en-US" sz="2000" dirty="0" smtClean="0">
                <a:sym typeface="Wingdings"/>
              </a:rPr>
              <a:t> </a:t>
            </a:r>
            <a:r>
              <a:rPr lang="en-US" sz="2000" dirty="0" smtClean="0"/>
              <a:t>can happen during soldering of DRAM chips</a:t>
            </a:r>
          </a:p>
          <a:p>
            <a:pPr marL="344487" lvl="1" indent="0">
              <a:buFont typeface="Wingdings" charset="0"/>
              <a:buNone/>
              <a:defRPr/>
            </a:pPr>
            <a:r>
              <a:rPr lang="en-US" sz="2000" dirty="0" smtClean="0">
                <a:sym typeface="Wingdings"/>
              </a:rPr>
              <a:t>     manufacturer’s retention time profile may not be accurate</a:t>
            </a:r>
            <a:endParaRPr lang="en-US" sz="2000" dirty="0" smtClean="0"/>
          </a:p>
          <a:p>
            <a:pPr>
              <a:defRPr/>
            </a:pPr>
            <a:endParaRPr lang="en-US" sz="1500" dirty="0"/>
          </a:p>
          <a:p>
            <a:pPr>
              <a:defRPr/>
            </a:pPr>
            <a:r>
              <a:rPr lang="en-US" dirty="0" smtClean="0"/>
              <a:t>One option for future work: </a:t>
            </a:r>
            <a:r>
              <a:rPr lang="en-US" dirty="0" smtClean="0">
                <a:solidFill>
                  <a:srgbClr val="0000FF"/>
                </a:solidFill>
              </a:rPr>
              <a:t>Use ECC to continuously profile DRAM online while aggressively reducing refresh rate</a:t>
            </a:r>
          </a:p>
          <a:p>
            <a:pPr lvl="1">
              <a:defRPr/>
            </a:pPr>
            <a:r>
              <a:rPr lang="en-US" sz="2000" dirty="0" smtClean="0"/>
              <a:t>Need to keep ECC overhead in check</a:t>
            </a:r>
          </a:p>
          <a:p>
            <a:pPr lvl="1">
              <a:defRPr/>
            </a:pPr>
            <a:endParaRPr lang="en-US" dirty="0"/>
          </a:p>
          <a:p>
            <a:pPr lvl="1">
              <a:defRPr/>
            </a:pPr>
            <a:endParaRPr lang="en-US" dirty="0"/>
          </a:p>
          <a:p>
            <a:pPr>
              <a:defRPr/>
            </a:pPr>
            <a:endParaRPr lang="en-US" dirty="0"/>
          </a:p>
        </p:txBody>
      </p:sp>
      <p:sp>
        <p:nvSpPr>
          <p:cNvPr id="301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7DDA35-0A10-B241-B604-D4520957A2EA}" type="slidenum">
              <a:rPr lang="en-US" sz="1600">
                <a:solidFill>
                  <a:srgbClr val="000000"/>
                </a:solidFill>
                <a:latin typeface="Garamond" charset="0"/>
              </a:rPr>
              <a:pPr eaLnBrk="1" hangingPunct="1"/>
              <a:t>129</a:t>
            </a:fld>
            <a:endParaRPr lang="en-US" sz="1600">
              <a:solidFill>
                <a:srgbClr val="000000"/>
              </a:solidFill>
              <a:latin typeface="Garamond" charset="0"/>
            </a:endParaRPr>
          </a:p>
        </p:txBody>
      </p:sp>
    </p:spTree>
    <p:extLst>
      <p:ext uri="{BB962C8B-B14F-4D97-AF65-F5344CB8AC3E}">
        <p14:creationId xmlns:p14="http://schemas.microsoft.com/office/powerpoint/2010/main" val="12052623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ocalrb"/>
          <p:cNvSpPr txBox="1"/>
          <p:nvPr/>
        </p:nvSpPr>
        <p:spPr>
          <a:xfrm>
            <a:off x="6934200" y="259135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7" name="localrb"/>
          <p:cNvSpPr txBox="1"/>
          <p:nvPr/>
        </p:nvSpPr>
        <p:spPr>
          <a:xfrm>
            <a:off x="6934200" y="495355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8" name="localrb"/>
          <p:cNvSpPr txBox="1"/>
          <p:nvPr/>
        </p:nvSpPr>
        <p:spPr>
          <a:xfrm>
            <a:off x="6934200" y="566420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Global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3" name="movebluerow"/>
          <p:cNvSpPr/>
          <p:nvPr/>
        </p:nvSpPr>
        <p:spPr>
          <a:xfrm>
            <a:off x="4906190" y="1600205"/>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4" name="movebluerow"/>
          <p:cNvSpPr/>
          <p:nvPr/>
        </p:nvSpPr>
        <p:spPr>
          <a:xfrm>
            <a:off x="4915715" y="3951265"/>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50" name="longblack"/>
          <p:cNvCxnSpPr/>
          <p:nvPr/>
        </p:nvCxnSpPr>
        <p:spPr>
          <a:xfrm flipV="1">
            <a:off x="2647934" y="2055848"/>
            <a:ext cx="1498927" cy="1557"/>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longblack"/>
          <p:cNvCxnSpPr/>
          <p:nvPr/>
        </p:nvCxnSpPr>
        <p:spPr>
          <a:xfrm>
            <a:off x="2647934" y="4408460"/>
            <a:ext cx="148912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smtClean="0"/>
              <a:t>Solution #1. Subarray Address Latch</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13</a:t>
            </a:fld>
            <a:endParaRPr lang="en-US">
              <a:solidFill>
                <a:prstClr val="black"/>
              </a:solidFill>
              <a:latin typeface="Calibri"/>
            </a:endParaRPr>
          </a:p>
        </p:txBody>
      </p:sp>
      <p:cxnSp>
        <p:nvCxnSpPr>
          <p:cNvPr id="5" name="black"/>
          <p:cNvCxnSpPr/>
          <p:nvPr/>
        </p:nvCxnSpPr>
        <p:spPr>
          <a:xfrm>
            <a:off x="1177883" y="3443898"/>
            <a:ext cx="147005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smallrow"/>
          <p:cNvSpPr/>
          <p:nvPr/>
        </p:nvSpPr>
        <p:spPr>
          <a:xfrm>
            <a:off x="4906191" y="205740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8" name="TextBox 7"/>
          <p:cNvSpPr txBox="1"/>
          <p:nvPr/>
        </p:nvSpPr>
        <p:spPr>
          <a:xfrm rot="16200000">
            <a:off x="5334398" y="3143014"/>
            <a:ext cx="978910" cy="637581"/>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9" name="Straight Connector 8"/>
          <p:cNvCxnSpPr/>
          <p:nvPr/>
        </p:nvCxnSpPr>
        <p:spPr>
          <a:xfrm>
            <a:off x="4488461" y="2286003"/>
            <a:ext cx="275053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black"/>
          <p:cNvCxnSpPr/>
          <p:nvPr/>
        </p:nvCxnSpPr>
        <p:spPr>
          <a:xfrm>
            <a:off x="2647933" y="1600203"/>
            <a:ext cx="0" cy="372211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black"/>
          <p:cNvCxnSpPr/>
          <p:nvPr/>
        </p:nvCxnSpPr>
        <p:spPr>
          <a:xfrm>
            <a:off x="3679848" y="2057403"/>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smallrow"/>
          <p:cNvSpPr/>
          <p:nvPr/>
        </p:nvSpPr>
        <p:spPr>
          <a:xfrm>
            <a:off x="4915716" y="1600203"/>
            <a:ext cx="1866084"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4" name="smallrow"/>
          <p:cNvSpPr/>
          <p:nvPr/>
        </p:nvSpPr>
        <p:spPr>
          <a:xfrm>
            <a:off x="4906191" y="440791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5" name="smallrow"/>
          <p:cNvSpPr/>
          <p:nvPr/>
        </p:nvSpPr>
        <p:spPr>
          <a:xfrm>
            <a:off x="4915716" y="3950713"/>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16" name="Straight Connector 15"/>
          <p:cNvCxnSpPr/>
          <p:nvPr/>
        </p:nvCxnSpPr>
        <p:spPr>
          <a:xfrm flipV="1">
            <a:off x="4488460" y="4636512"/>
            <a:ext cx="275054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black"/>
          <p:cNvCxnSpPr>
            <a:endCxn id="46" idx="0"/>
          </p:cNvCxnSpPr>
          <p:nvPr/>
        </p:nvCxnSpPr>
        <p:spPr>
          <a:xfrm>
            <a:off x="3679848" y="4407912"/>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blue"/>
          <p:cNvCxnSpPr/>
          <p:nvPr/>
        </p:nvCxnSpPr>
        <p:spPr>
          <a:xfrm>
            <a:off x="3679848" y="2057403"/>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wl0_vdd"/>
          <p:cNvSpPr txBox="1"/>
          <p:nvPr/>
        </p:nvSpPr>
        <p:spPr>
          <a:xfrm>
            <a:off x="7322138" y="1600200"/>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27" name="orange"/>
          <p:cNvCxnSpPr>
            <a:endCxn id="47" idx="0"/>
          </p:cNvCxnSpPr>
          <p:nvPr/>
        </p:nvCxnSpPr>
        <p:spPr>
          <a:xfrm flipV="1">
            <a:off x="3679848" y="4407909"/>
            <a:ext cx="457206" cy="3"/>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28" name="globaldecoder"/>
          <p:cNvSpPr/>
          <p:nvPr/>
        </p:nvSpPr>
        <p:spPr>
          <a:xfrm rot="16200000">
            <a:off x="-949959" y="3159760"/>
            <a:ext cx="3687400" cy="5682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smtClean="0">
                <a:solidFill>
                  <a:prstClr val="white"/>
                </a:solidFill>
                <a:latin typeface="Calibri"/>
              </a:rPr>
              <a:t>Global Decoder</a:t>
            </a:r>
            <a:endParaRPr lang="en-US" sz="3600">
              <a:solidFill>
                <a:prstClr val="white"/>
              </a:solidFill>
              <a:latin typeface="Calibri"/>
            </a:endParaRPr>
          </a:p>
        </p:txBody>
      </p:sp>
      <p:sp>
        <p:nvSpPr>
          <p:cNvPr id="29" name="wl1_vdd"/>
          <p:cNvSpPr txBox="1"/>
          <p:nvPr/>
        </p:nvSpPr>
        <p:spPr>
          <a:xfrm>
            <a:off x="7322137" y="3950709"/>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sp>
        <p:nvSpPr>
          <p:cNvPr id="32" name="globallatch"/>
          <p:cNvSpPr/>
          <p:nvPr/>
        </p:nvSpPr>
        <p:spPr>
          <a:xfrm rot="16200000">
            <a:off x="978175" y="3184396"/>
            <a:ext cx="1869464" cy="519006"/>
          </a:xfrm>
          <a:prstGeom prst="hexagon">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34" name="movebluerow"/>
          <p:cNvSpPr/>
          <p:nvPr/>
        </p:nvSpPr>
        <p:spPr>
          <a:xfrm>
            <a:off x="4906191" y="1600200"/>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5" name="bankblank"/>
          <p:cNvSpPr/>
          <p:nvPr/>
        </p:nvSpPr>
        <p:spPr>
          <a:xfrm>
            <a:off x="4906190" y="160020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36" name="wlblueraised"/>
          <p:cNvCxnSpPr/>
          <p:nvPr/>
        </p:nvCxnSpPr>
        <p:spPr>
          <a:xfrm>
            <a:off x="4488461" y="1828804"/>
            <a:ext cx="2750539"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7" name="row-buffer"/>
          <p:cNvSpPr/>
          <p:nvPr/>
        </p:nvSpPr>
        <p:spPr>
          <a:xfrm>
            <a:off x="4906190" y="251460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0" name="decoder"/>
          <p:cNvSpPr/>
          <p:nvPr/>
        </p:nvSpPr>
        <p:spPr>
          <a:xfrm rot="16200000">
            <a:off x="3855558" y="1881702"/>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2" name="movebluerow"/>
          <p:cNvSpPr/>
          <p:nvPr/>
        </p:nvSpPr>
        <p:spPr>
          <a:xfrm>
            <a:off x="4915716" y="3951260"/>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bankblank"/>
          <p:cNvSpPr/>
          <p:nvPr/>
        </p:nvSpPr>
        <p:spPr>
          <a:xfrm>
            <a:off x="4906190" y="395071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4" name="row-buffer"/>
          <p:cNvSpPr/>
          <p:nvPr/>
        </p:nvSpPr>
        <p:spPr>
          <a:xfrm>
            <a:off x="4906191" y="5613234"/>
            <a:ext cx="1875609"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45" name="wlorangeraised"/>
          <p:cNvCxnSpPr/>
          <p:nvPr/>
        </p:nvCxnSpPr>
        <p:spPr>
          <a:xfrm>
            <a:off x="4488460" y="4179312"/>
            <a:ext cx="2750540" cy="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6" name="decoder"/>
          <p:cNvSpPr/>
          <p:nvPr/>
        </p:nvSpPr>
        <p:spPr>
          <a:xfrm rot="16200000">
            <a:off x="3855556" y="4232208"/>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7" name="orangedecoder"/>
          <p:cNvSpPr/>
          <p:nvPr/>
        </p:nvSpPr>
        <p:spPr>
          <a:xfrm rot="16200000">
            <a:off x="3855556" y="423220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8" name="row-buffer"/>
          <p:cNvSpPr/>
          <p:nvPr/>
        </p:nvSpPr>
        <p:spPr>
          <a:xfrm>
            <a:off x="4906190" y="486511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51" name="black"/>
          <p:cNvCxnSpPr/>
          <p:nvPr/>
        </p:nvCxnSpPr>
        <p:spPr>
          <a:xfrm>
            <a:off x="2647934" y="2055848"/>
            <a:ext cx="552466" cy="1557"/>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black"/>
          <p:cNvCxnSpPr/>
          <p:nvPr/>
        </p:nvCxnSpPr>
        <p:spPr>
          <a:xfrm flipV="1">
            <a:off x="2647933" y="4407908"/>
            <a:ext cx="552467" cy="552"/>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bluegloballatch"/>
          <p:cNvSpPr/>
          <p:nvPr/>
        </p:nvSpPr>
        <p:spPr>
          <a:xfrm rot="16200000">
            <a:off x="1136418" y="3184395"/>
            <a:ext cx="1552978" cy="519006"/>
          </a:xfrm>
          <a:prstGeom prst="hexagon">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39" name="orangegloballatch"/>
          <p:cNvSpPr/>
          <p:nvPr/>
        </p:nvSpPr>
        <p:spPr>
          <a:xfrm rot="16200000">
            <a:off x="1136419" y="3184393"/>
            <a:ext cx="1552977" cy="519006"/>
          </a:xfrm>
          <a:prstGeom prst="hexagon">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000" b="1" smtClean="0">
                <a:solidFill>
                  <a:prstClr val="black"/>
                </a:solidFill>
                <a:latin typeface="Calibri"/>
              </a:rPr>
              <a:t>Latch</a:t>
            </a:r>
            <a:endParaRPr lang="en-US" sz="4000" b="1">
              <a:solidFill>
                <a:prstClr val="black"/>
              </a:solidFill>
              <a:latin typeface="Calibri"/>
            </a:endParaRPr>
          </a:p>
        </p:txBody>
      </p:sp>
      <p:sp>
        <p:nvSpPr>
          <p:cNvPr id="38" name="bluedecoder"/>
          <p:cNvSpPr/>
          <p:nvPr/>
        </p:nvSpPr>
        <p:spPr>
          <a:xfrm rot="16200000">
            <a:off x="3855557" y="1881700"/>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18" name="wlorangelowered"/>
          <p:cNvCxnSpPr/>
          <p:nvPr/>
        </p:nvCxnSpPr>
        <p:spPr>
          <a:xfrm>
            <a:off x="4488463" y="4179309"/>
            <a:ext cx="2750537" cy="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wlbluelowered"/>
          <p:cNvCxnSpPr/>
          <p:nvPr/>
        </p:nvCxnSpPr>
        <p:spPr>
          <a:xfrm flipV="1">
            <a:off x="4488461" y="1828800"/>
            <a:ext cx="2750539" cy="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5" name="ACTIVATED"/>
          <p:cNvSpPr txBox="1"/>
          <p:nvPr/>
        </p:nvSpPr>
        <p:spPr>
          <a:xfrm rot="20997652">
            <a:off x="3955307" y="2514604"/>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
        <p:nvSpPr>
          <p:cNvPr id="56" name="ACTIVATED"/>
          <p:cNvSpPr txBox="1"/>
          <p:nvPr/>
        </p:nvSpPr>
        <p:spPr>
          <a:xfrm rot="20997652">
            <a:off x="3955307" y="4865113"/>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pic>
        <p:nvPicPr>
          <p:cNvPr id="59"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36512" y="5813543"/>
            <a:ext cx="990600" cy="990600"/>
          </a:xfrm>
          <a:prstGeom prst="rect">
            <a:avLst/>
          </a:prstGeom>
          <a:noFill/>
        </p:spPr>
      </p:pic>
      <p:sp>
        <p:nvSpPr>
          <p:cNvPr id="60" name="TextBox 59"/>
          <p:cNvSpPr txBox="1"/>
          <p:nvPr/>
        </p:nvSpPr>
        <p:spPr>
          <a:xfrm>
            <a:off x="899592" y="5806947"/>
            <a:ext cx="2843808" cy="1006429"/>
          </a:xfrm>
          <a:prstGeom prst="rect">
            <a:avLst/>
          </a:prstGeom>
          <a:noFill/>
        </p:spPr>
        <p:txBody>
          <a:bodyPr wrap="square" lIns="0" tIns="0" rIns="0" bIns="0" rtlCol="0">
            <a:spAutoFit/>
          </a:bodyPr>
          <a:lstStyle/>
          <a:p>
            <a:pPr>
              <a:lnSpc>
                <a:spcPct val="90000"/>
              </a:lnSpc>
            </a:pPr>
            <a:r>
              <a:rPr lang="en-US" sz="3600" b="1" i="1" dirty="0" smtClean="0">
                <a:solidFill>
                  <a:srgbClr val="0000FF"/>
                </a:solidFill>
                <a:latin typeface="Calibri"/>
              </a:rPr>
              <a:t>Global latch </a:t>
            </a:r>
            <a:r>
              <a:rPr lang="en-US" sz="3600" b="1" i="1" dirty="0" smtClean="0">
                <a:solidFill>
                  <a:srgbClr val="0000FF"/>
                </a:solidFill>
                <a:latin typeface="Calibri"/>
                <a:sym typeface="Wingdings"/>
              </a:rPr>
              <a:t> local latches</a:t>
            </a:r>
            <a:endParaRPr lang="en-US" sz="3600" b="1" i="1" dirty="0">
              <a:solidFill>
                <a:srgbClr val="0000FF"/>
              </a:solidFill>
              <a:latin typeface="Calibri"/>
            </a:endParaRPr>
          </a:p>
        </p:txBody>
      </p:sp>
    </p:spTree>
    <p:extLst>
      <p:ext uri="{BB962C8B-B14F-4D97-AF65-F5344CB8AC3E}">
        <p14:creationId xmlns:p14="http://schemas.microsoft.com/office/powerpoint/2010/main" val="2657485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42" presetClass="path" presetSubtype="0" accel="50000" decel="50000" fill="hold" grpId="0" nodeType="withEffect">
                                  <p:stCondLst>
                                    <p:cond delay="0"/>
                                  </p:stCondLst>
                                  <p:childTnLst>
                                    <p:animMotion origin="layout" path="M -1.38889E-6 -3.33333E-6 L 0.1658 0.14236 " pathEditMode="relative" rAng="0" ptsTypes="AA">
                                      <p:cBhvr>
                                        <p:cTn id="16" dur="2000" fill="hold"/>
                                        <p:tgtEl>
                                          <p:spTgt spid="39"/>
                                        </p:tgtEl>
                                        <p:attrNameLst>
                                          <p:attrName>ppt_x</p:attrName>
                                          <p:attrName>ppt_y</p:attrName>
                                        </p:attrNameLst>
                                      </p:cBhvr>
                                      <p:rCtr x="8281" y="7106"/>
                                    </p:animMotion>
                                  </p:childTnLst>
                                </p:cTn>
                              </p:par>
                              <p:par>
                                <p:cTn id="17" presetID="42" presetClass="path" presetSubtype="0" accel="50000" decel="50000" fill="hold" grpId="0" nodeType="withEffect">
                                  <p:stCondLst>
                                    <p:cond delay="0"/>
                                  </p:stCondLst>
                                  <p:childTnLst>
                                    <p:animMotion origin="layout" path="M -1.38889E-6 -3.33333E-6 L 0.1658 -0.20208 " pathEditMode="relative" rAng="0" ptsTypes="AA">
                                      <p:cBhvr>
                                        <p:cTn id="18" dur="2000" fill="hold"/>
                                        <p:tgtEl>
                                          <p:spTgt spid="33"/>
                                        </p:tgtEl>
                                        <p:attrNameLst>
                                          <p:attrName>ppt_x</p:attrName>
                                          <p:attrName>ppt_y</p:attrName>
                                        </p:attrNameLst>
                                      </p:cBhvr>
                                      <p:rCtr x="8281" y="-10116"/>
                                    </p:animMotion>
                                  </p:childTnLst>
                                </p:cTn>
                              </p:par>
                            </p:childTnLst>
                          </p:cTn>
                        </p:par>
                        <p:par>
                          <p:cTn id="19" fill="hold">
                            <p:stCondLst>
                              <p:cond delay="2500"/>
                            </p:stCondLst>
                            <p:childTnLst>
                              <p:par>
                                <p:cTn id="20" presetID="1" presetClass="exit" presetSubtype="0" fill="hold" nodeType="afterEffect">
                                  <p:stCondLst>
                                    <p:cond delay="0"/>
                                  </p:stCondLst>
                                  <p:childTnLst>
                                    <p:set>
                                      <p:cBhvr>
                                        <p:cTn id="21" dur="1" fill="hold">
                                          <p:stCondLst>
                                            <p:cond delay="0"/>
                                          </p:stCondLst>
                                        </p:cTn>
                                        <p:tgtEl>
                                          <p:spTgt spid="41"/>
                                        </p:tgtEl>
                                        <p:attrNameLst>
                                          <p:attrName>style.visibility</p:attrName>
                                        </p:attrNameLst>
                                      </p:cBhvr>
                                      <p:to>
                                        <p:strVal val="hidden"/>
                                      </p:to>
                                    </p:set>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xit" presetSubtype="0" fill="hold" grpId="0" nodeType="withEffect">
                                  <p:stCondLst>
                                    <p:cond delay="0"/>
                                  </p:stCondLst>
                                  <p:childTnLst>
                                    <p:animEffect transition="out" filter="fade">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xit" presetSubtype="0" fill="hold"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xit" presetSubtype="0" fill="hold" nodeType="withEffect">
                                  <p:stCondLst>
                                    <p:cond delay="0"/>
                                  </p:stCondLst>
                                  <p:childTnLst>
                                    <p:animEffect transition="out" filter="fade">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childTnLst>
                          </p:cTn>
                        </p:par>
                        <p:par>
                          <p:cTn id="70" fill="hold">
                            <p:stCondLst>
                              <p:cond delay="1000"/>
                            </p:stCondLst>
                            <p:childTnLst>
                              <p:par>
                                <p:cTn id="71" presetID="10" presetClass="entr" presetSubtype="0" fill="hold" grpId="1"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par>
                                <p:cTn id="74" presetID="42" presetClass="path" presetSubtype="0" accel="50000" decel="50000" fill="hold" grpId="0" nodeType="withEffect">
                                  <p:stCondLst>
                                    <p:cond delay="0"/>
                                  </p:stCondLst>
                                  <p:childTnLst>
                                    <p:animMotion origin="layout" path="M -1.38889E-6 -2.59259E-6 L -1.38889E-6 0.13588 " pathEditMode="relative" rAng="0" ptsTypes="AA">
                                      <p:cBhvr>
                                        <p:cTn id="75" dur="2000" fill="hold"/>
                                        <p:tgtEl>
                                          <p:spTgt spid="53"/>
                                        </p:tgtEl>
                                        <p:attrNameLst>
                                          <p:attrName>ppt_x</p:attrName>
                                          <p:attrName>ppt_y</p:attrName>
                                        </p:attrNameLst>
                                      </p:cBhvr>
                                      <p:rCtr x="0" y="6782"/>
                                    </p:animMotion>
                                  </p:childTnLst>
                                </p:cTn>
                              </p:par>
                              <p:par>
                                <p:cTn id="76" presetID="10"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42" presetClass="path" presetSubtype="0" accel="50000" decel="50000" fill="hold" grpId="1" nodeType="withEffect">
                                  <p:stCondLst>
                                    <p:cond delay="0"/>
                                  </p:stCondLst>
                                  <p:childTnLst>
                                    <p:animMotion origin="layout" path="M -2.77778E-6 3.33333E-6 L -2.77778E-6 0.13426 " pathEditMode="relative" rAng="0" ptsTypes="AA">
                                      <p:cBhvr>
                                        <p:cTn id="80" dur="2000" fill="hold"/>
                                        <p:tgtEl>
                                          <p:spTgt spid="54"/>
                                        </p:tgtEl>
                                        <p:attrNameLst>
                                          <p:attrName>ppt_x</p:attrName>
                                          <p:attrName>ppt_y</p:attrName>
                                        </p:attrNameLst>
                                      </p:cBhvr>
                                      <p:rCtr x="0" y="6713"/>
                                    </p:animMotion>
                                  </p:childTnLst>
                                </p:cTn>
                              </p:par>
                            </p:childTnLst>
                          </p:cTn>
                        </p:par>
                        <p:par>
                          <p:cTn id="81" fill="hold">
                            <p:stCondLst>
                              <p:cond delay="3000"/>
                            </p:stCondLst>
                            <p:childTnLst>
                              <p:par>
                                <p:cTn id="82" presetID="1" presetClass="entr" presetSubtype="0" fill="hold" grpId="0" nodeType="afterEffect">
                                  <p:stCondLst>
                                    <p:cond delay="0"/>
                                  </p:stCondLst>
                                  <p:childTnLst>
                                    <p:set>
                                      <p:cBhvr>
                                        <p:cTn id="83" dur="1" fill="hold">
                                          <p:stCondLst>
                                            <p:cond delay="0"/>
                                          </p:stCondLst>
                                        </p:cTn>
                                        <p:tgtEl>
                                          <p:spTgt spid="5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5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24" grpId="0"/>
      <p:bldP spid="29" grpId="0"/>
      <p:bldP spid="32" grpId="0" animBg="1"/>
      <p:bldP spid="40" grpId="0" animBg="1"/>
      <p:bldP spid="46" grpId="0" animBg="1"/>
      <p:bldP spid="47" grpId="0" animBg="1"/>
      <p:bldP spid="33" grpId="0" animBg="1"/>
      <p:bldP spid="33" grpId="1" animBg="1"/>
      <p:bldP spid="39" grpId="0" animBg="1"/>
      <p:bldP spid="39" grpId="1" animBg="1"/>
      <p:bldP spid="38" grpId="0" animBg="1"/>
      <p:bldP spid="55" grpId="0"/>
      <p:bldP spid="56" grpId="0"/>
      <p:bldP spid="6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6009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solidFill>
                  <a:srgbClr val="000000"/>
                </a:solidFill>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solidFill>
                  <a:srgbClr val="0000FF"/>
                </a:solidFill>
                <a:latin typeface="Tahoma" charset="0"/>
                <a:ea typeface="ＭＳ Ｐゴシック" charset="0"/>
                <a:cs typeface="ＭＳ Ｐゴシック" charset="0"/>
              </a:rPr>
              <a:t>Conclusions</a:t>
            </a:r>
          </a:p>
        </p:txBody>
      </p:sp>
      <p:sp>
        <p:nvSpPr>
          <p:cNvPr id="2600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4B4610-2694-C14F-A522-ACE9333F47D2}" type="slidenum">
              <a:rPr lang="en-US" sz="1600">
                <a:solidFill>
                  <a:srgbClr val="000000"/>
                </a:solidFill>
                <a:latin typeface="Garamond" charset="0"/>
              </a:rPr>
              <a:pPr eaLnBrk="1" hangingPunct="1"/>
              <a:t>130</a:t>
            </a:fld>
            <a:endParaRPr lang="en-US" sz="1600">
              <a:solidFill>
                <a:srgbClr val="000000"/>
              </a:solidFill>
              <a:latin typeface="Garamond" charset="0"/>
            </a:endParaRPr>
          </a:p>
        </p:txBody>
      </p:sp>
    </p:spTree>
    <p:extLst>
      <p:ext uri="{BB962C8B-B14F-4D97-AF65-F5344CB8AC3E}">
        <p14:creationId xmlns:p14="http://schemas.microsoft.com/office/powerpoint/2010/main" val="30263204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Title 1"/>
          <p:cNvSpPr>
            <a:spLocks noGrp="1"/>
          </p:cNvSpPr>
          <p:nvPr>
            <p:ph type="title"/>
          </p:nvPr>
        </p:nvSpPr>
        <p:spPr/>
        <p:txBody>
          <a:bodyPr/>
          <a:lstStyle/>
          <a:p>
            <a:r>
              <a:rPr lang="en-US">
                <a:latin typeface="Garamond" charset="0"/>
                <a:ea typeface="ＭＳ Ｐゴシック" charset="0"/>
                <a:cs typeface="ＭＳ Ｐゴシック" charset="0"/>
              </a:rPr>
              <a:t>Summary and Conclusions</a:t>
            </a:r>
          </a:p>
        </p:txBody>
      </p:sp>
      <p:sp>
        <p:nvSpPr>
          <p:cNvPr id="3" name="Content Placeholder 2"/>
          <p:cNvSpPr>
            <a:spLocks noGrp="1"/>
          </p:cNvSpPr>
          <p:nvPr>
            <p:ph idx="1"/>
          </p:nvPr>
        </p:nvSpPr>
        <p:spPr>
          <a:xfrm>
            <a:off x="228600" y="917575"/>
            <a:ext cx="8788400" cy="5153025"/>
          </a:xfrm>
        </p:spPr>
        <p:txBody>
          <a:bodyPr/>
          <a:lstStyle/>
          <a:p>
            <a:r>
              <a:rPr lang="en-US" sz="2200">
                <a:solidFill>
                  <a:srgbClr val="FF0000"/>
                </a:solidFill>
                <a:latin typeface="Tahoma" charset="0"/>
                <a:ea typeface="ＭＳ Ｐゴシック" charset="0"/>
                <a:cs typeface="ＭＳ Ｐゴシック" charset="0"/>
              </a:rPr>
              <a:t>DRAM refresh is a critical challenge in scaling DRAM technology efficiently to higher capacities and smaller feature sizes</a:t>
            </a:r>
          </a:p>
          <a:p>
            <a:r>
              <a:rPr lang="en-US" sz="2200">
                <a:solidFill>
                  <a:srgbClr val="0000FF"/>
                </a:solidFill>
                <a:latin typeface="Tahoma" charset="0"/>
                <a:ea typeface="ＭＳ Ｐゴシック" charset="0"/>
                <a:cs typeface="ＭＳ Ｐゴシック" charset="0"/>
              </a:rPr>
              <a:t>Understanding the retention time of modern DRAM devices can enable old or new methods to reduce the impact of refresh</a:t>
            </a:r>
          </a:p>
          <a:p>
            <a:pPr lvl="1"/>
            <a:r>
              <a:rPr lang="en-US" sz="2000">
                <a:latin typeface="Tahoma" charset="0"/>
                <a:ea typeface="ＭＳ Ｐゴシック" charset="0"/>
              </a:rPr>
              <a:t>Many mechanisms require accurate and reliable retention time profiles</a:t>
            </a:r>
          </a:p>
          <a:p>
            <a:pPr lvl="1"/>
            <a:endParaRPr lang="en-US" sz="1000">
              <a:latin typeface="Tahoma" charset="0"/>
              <a:ea typeface="ＭＳ Ｐゴシック" charset="0"/>
            </a:endParaRPr>
          </a:p>
          <a:p>
            <a:r>
              <a:rPr lang="en-US" sz="2200">
                <a:solidFill>
                  <a:srgbClr val="0000FF"/>
                </a:solidFill>
                <a:latin typeface="Tahoma" charset="0"/>
                <a:ea typeface="ＭＳ Ｐゴシック" charset="0"/>
                <a:cs typeface="ＭＳ Ｐゴシック" charset="0"/>
              </a:rPr>
              <a:t>We presented the first work that comprehensively examines data retention behavior in modern commodity DRAM devices</a:t>
            </a:r>
          </a:p>
          <a:p>
            <a:pPr lvl="1"/>
            <a:r>
              <a:rPr lang="en-US" sz="2000">
                <a:latin typeface="Tahoma" charset="0"/>
                <a:ea typeface="ＭＳ Ｐゴシック" charset="0"/>
              </a:rPr>
              <a:t>Characterized 248 devices from five manufacturers</a:t>
            </a:r>
          </a:p>
          <a:p>
            <a:pPr lvl="1"/>
            <a:endParaRPr lang="en-US" sz="1000">
              <a:latin typeface="Tahoma" charset="0"/>
              <a:ea typeface="ＭＳ Ｐゴシック" charset="0"/>
            </a:endParaRPr>
          </a:p>
          <a:p>
            <a:r>
              <a:rPr lang="en-US" sz="2200">
                <a:latin typeface="Tahoma" charset="0"/>
                <a:ea typeface="ＭＳ Ｐゴシック" charset="0"/>
                <a:cs typeface="ＭＳ Ｐゴシック" charset="0"/>
              </a:rPr>
              <a:t>Key findings: Retention time of a cell significantly depends on data pattern stored in other cells (</a:t>
            </a:r>
            <a:r>
              <a:rPr lang="en-US" sz="2200">
                <a:solidFill>
                  <a:srgbClr val="FF0000"/>
                </a:solidFill>
                <a:latin typeface="Tahoma" charset="0"/>
                <a:ea typeface="ＭＳ Ｐゴシック" charset="0"/>
                <a:cs typeface="ＭＳ Ｐゴシック" charset="0"/>
              </a:rPr>
              <a:t>data pattern dependence</a:t>
            </a:r>
            <a:r>
              <a:rPr lang="en-US" sz="2200">
                <a:latin typeface="Tahoma" charset="0"/>
                <a:ea typeface="ＭＳ Ｐゴシック" charset="0"/>
                <a:cs typeface="ＭＳ Ｐゴシック" charset="0"/>
              </a:rPr>
              <a:t>) and changes over time via a random process (</a:t>
            </a:r>
            <a:r>
              <a:rPr lang="en-US" sz="2200">
                <a:solidFill>
                  <a:srgbClr val="FF0000"/>
                </a:solidFill>
                <a:latin typeface="Tahoma" charset="0"/>
                <a:ea typeface="ＭＳ Ｐゴシック" charset="0"/>
                <a:cs typeface="ＭＳ Ｐゴシック" charset="0"/>
              </a:rPr>
              <a:t>variable retention time</a:t>
            </a:r>
            <a:r>
              <a:rPr lang="en-US" sz="2200">
                <a:latin typeface="Tahoma" charset="0"/>
                <a:ea typeface="ＭＳ Ｐゴシック" charset="0"/>
                <a:cs typeface="ＭＳ Ｐゴシック" charset="0"/>
              </a:rPr>
              <a:t>)</a:t>
            </a:r>
          </a:p>
          <a:p>
            <a:pPr lvl="1"/>
            <a:r>
              <a:rPr lang="en-US" sz="2000">
                <a:latin typeface="Tahoma" charset="0"/>
                <a:ea typeface="ＭＳ Ｐゴシック" charset="0"/>
              </a:rPr>
              <a:t>Discussed the underlying reasons and provided suggestions</a:t>
            </a:r>
          </a:p>
          <a:p>
            <a:r>
              <a:rPr lang="en-US" sz="2200">
                <a:solidFill>
                  <a:srgbClr val="0000FF"/>
                </a:solidFill>
                <a:latin typeface="Tahoma" charset="0"/>
                <a:ea typeface="ＭＳ Ｐゴシック" charset="0"/>
                <a:cs typeface="ＭＳ Ｐゴシック" charset="0"/>
              </a:rPr>
              <a:t>Future research on retention time profiling should solve the challenges posed by the DPD and VRT phenomena</a:t>
            </a:r>
          </a:p>
          <a:p>
            <a:endParaRPr lang="en-US" sz="2200">
              <a:latin typeface="Tahoma" charset="0"/>
              <a:ea typeface="ＭＳ Ｐゴシック" charset="0"/>
              <a:cs typeface="ＭＳ Ｐゴシック" charset="0"/>
            </a:endParaRPr>
          </a:p>
          <a:p>
            <a:endParaRPr lang="en-US" sz="2200">
              <a:latin typeface="Tahoma" charset="0"/>
              <a:ea typeface="ＭＳ Ｐゴシック" charset="0"/>
              <a:cs typeface="ＭＳ Ｐゴシック" charset="0"/>
            </a:endParaRPr>
          </a:p>
        </p:txBody>
      </p:sp>
      <p:sp>
        <p:nvSpPr>
          <p:cNvPr id="3020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B7FB1A-0437-C64F-84EF-77CA2ECC7BC0}" type="slidenum">
              <a:rPr lang="en-US" sz="1600">
                <a:solidFill>
                  <a:srgbClr val="000000"/>
                </a:solidFill>
                <a:latin typeface="Garamond" charset="0"/>
              </a:rPr>
              <a:pPr eaLnBrk="1" hangingPunct="1"/>
              <a:t>131</a:t>
            </a:fld>
            <a:endParaRPr lang="en-US" sz="1600">
              <a:solidFill>
                <a:srgbClr val="000000"/>
              </a:solidFill>
              <a:latin typeface="Garamond" charset="0"/>
            </a:endParaRPr>
          </a:p>
        </p:txBody>
      </p:sp>
    </p:spTree>
    <p:extLst>
      <p:ext uri="{BB962C8B-B14F-4D97-AF65-F5344CB8AC3E}">
        <p14:creationId xmlns:p14="http://schemas.microsoft.com/office/powerpoint/2010/main" val="3358835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Box 7"/>
          <p:cNvSpPr txBox="1">
            <a:spLocks noChangeArrowheads="1"/>
          </p:cNvSpPr>
          <p:nvPr/>
        </p:nvSpPr>
        <p:spPr bwMode="auto">
          <a:xfrm>
            <a:off x="393700" y="5119688"/>
            <a:ext cx="8216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algn="ctr"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algn="ctr"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Intel Corporation</a:t>
            </a:r>
          </a:p>
          <a:p>
            <a:pPr algn="ctr" eaLnBrk="1" fontAlgn="base" hangingPunct="1">
              <a:spcBef>
                <a:spcPct val="0"/>
              </a:spcBef>
              <a:spcAft>
                <a:spcPct val="0"/>
              </a:spcAft>
              <a:defRPr/>
            </a:pPr>
            <a:endParaRPr lang="en-US" sz="2000" dirty="0" smtClean="0">
              <a:solidFill>
                <a:srgbClr val="000000"/>
              </a:solidFill>
            </a:endParaRPr>
          </a:p>
        </p:txBody>
      </p:sp>
      <p:sp>
        <p:nvSpPr>
          <p:cNvPr id="262146" name="Rectangle 5"/>
          <p:cNvSpPr txBox="1">
            <a:spLocks noChangeArrowheads="1"/>
          </p:cNvSpPr>
          <p:nvPr/>
        </p:nvSpPr>
        <p:spPr bwMode="auto">
          <a:xfrm>
            <a:off x="393700" y="4043363"/>
            <a:ext cx="82804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Jamie Liu</a:t>
            </a:r>
            <a:r>
              <a:rPr lang="en-US" sz="2200" baseline="30000" smtClean="0">
                <a:solidFill>
                  <a:srgbClr val="000000"/>
                </a:solidFill>
              </a:rPr>
              <a:t>1</a:t>
            </a:r>
            <a:r>
              <a:rPr lang="en-US" sz="2200" smtClean="0">
                <a:solidFill>
                  <a:srgbClr val="000000"/>
                </a:solidFill>
              </a:rPr>
              <a:t>      Ben Jaiyen</a:t>
            </a:r>
            <a:r>
              <a:rPr lang="en-US" sz="2200" baseline="30000" smtClean="0">
                <a:solidFill>
                  <a:srgbClr val="000000"/>
                </a:solidFill>
              </a:rPr>
              <a:t>1</a:t>
            </a:r>
            <a:r>
              <a:rPr lang="en-US" sz="2200" smtClean="0">
                <a:solidFill>
                  <a:srgbClr val="000000"/>
                </a:solidFill>
              </a:rPr>
              <a:t>      Yoongu Kim</a:t>
            </a:r>
            <a:r>
              <a:rPr lang="en-US" sz="2200" baseline="30000" smtClean="0">
                <a:solidFill>
                  <a:srgbClr val="000000"/>
                </a:solidFill>
              </a:rPr>
              <a:t>1</a:t>
            </a:r>
            <a:endParaRPr lang="en-US" sz="2200" smtClean="0">
              <a:solidFill>
                <a:srgbClr val="000000"/>
              </a:solidFill>
            </a:endParaRPr>
          </a:p>
          <a:p>
            <a:pPr algn="ctr" eaLnBrk="1" fontAlgn="base" hangingPunct="1">
              <a:spcBef>
                <a:spcPct val="20000"/>
              </a:spcBef>
              <a:spcAft>
                <a:spcPct val="0"/>
              </a:spcAft>
              <a:buClr>
                <a:srgbClr val="CC9900"/>
              </a:buClr>
              <a:buSzPct val="65000"/>
            </a:pPr>
            <a:r>
              <a:rPr lang="en-US" sz="2200" smtClean="0">
                <a:solidFill>
                  <a:srgbClr val="000000"/>
                </a:solidFill>
              </a:rPr>
              <a:t>Chris Wilkerson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p>
        </p:txBody>
      </p:sp>
      <p:sp>
        <p:nvSpPr>
          <p:cNvPr id="262147" name="Rectangle 2"/>
          <p:cNvSpPr>
            <a:spLocks noGrp="1" noChangeArrowheads="1"/>
          </p:cNvSpPr>
          <p:nvPr>
            <p:ph type="ctrTitle"/>
          </p:nvPr>
        </p:nvSpPr>
        <p:spPr>
          <a:xfrm>
            <a:off x="288925" y="584200"/>
            <a:ext cx="8374063" cy="1470025"/>
          </a:xfrm>
        </p:spPr>
        <p:txBody>
          <a:bodyPr/>
          <a:lstStyle/>
          <a:p>
            <a:pPr algn="ctr" eaLnBrk="1" hangingPunct="1"/>
            <a:r>
              <a:rPr lang="en-US" sz="4400">
                <a:latin typeface="Garamond" charset="0"/>
                <a:ea typeface="ＭＳ Ｐゴシック" charset="0"/>
                <a:cs typeface="ＭＳ Ｐゴシック" charset="0"/>
              </a:rPr>
              <a:t>An Experimental Study of </a:t>
            </a:r>
            <a:br>
              <a:rPr lang="en-US" sz="4400">
                <a:latin typeface="Garamond" charset="0"/>
                <a:ea typeface="ＭＳ Ｐゴシック" charset="0"/>
                <a:cs typeface="ＭＳ Ｐゴシック" charset="0"/>
              </a:rPr>
            </a:br>
            <a:r>
              <a:rPr lang="en-US" sz="4400">
                <a:latin typeface="Garamond" charset="0"/>
                <a:ea typeface="ＭＳ Ｐゴシック" charset="0"/>
                <a:cs typeface="ＭＳ Ｐゴシック" charset="0"/>
              </a:rPr>
              <a:t>Data Retention Behavior </a:t>
            </a:r>
            <a:br>
              <a:rPr lang="en-US" sz="4400">
                <a:latin typeface="Garamond" charset="0"/>
                <a:ea typeface="ＭＳ Ｐゴシック" charset="0"/>
                <a:cs typeface="ＭＳ Ｐゴシック" charset="0"/>
              </a:rPr>
            </a:br>
            <a:r>
              <a:rPr lang="en-US" sz="4400">
                <a:latin typeface="Garamond" charset="0"/>
                <a:ea typeface="ＭＳ Ｐゴシック" charset="0"/>
                <a:cs typeface="ＭＳ Ｐゴシック" charset="0"/>
              </a:rPr>
              <a:t>in Modern DRAM Devices</a:t>
            </a:r>
            <a:r>
              <a:rPr lang="en-US" sz="3800">
                <a:latin typeface="Garamond" charset="0"/>
                <a:ea typeface="ＭＳ Ｐゴシック" charset="0"/>
                <a:cs typeface="ＭＳ Ｐゴシック" charset="0"/>
              </a:rPr>
              <a:t/>
            </a:r>
            <a:br>
              <a:rPr lang="en-US" sz="3800">
                <a:latin typeface="Garamond" charset="0"/>
                <a:ea typeface="ＭＳ Ｐゴシック" charset="0"/>
                <a:cs typeface="ＭＳ Ｐゴシック" charset="0"/>
              </a:rPr>
            </a:br>
            <a:r>
              <a:rPr lang="en-US" sz="800">
                <a:latin typeface="Garamond" charset="0"/>
                <a:ea typeface="ＭＳ Ｐゴシック" charset="0"/>
                <a:cs typeface="ＭＳ Ｐゴシック" charset="0"/>
              </a:rPr>
              <a:t> </a:t>
            </a:r>
            <a:r>
              <a:rPr lang="en-US">
                <a:latin typeface="Garamond" charset="0"/>
                <a:ea typeface="ＭＳ Ｐゴシック" charset="0"/>
                <a:cs typeface="ＭＳ Ｐゴシック" charset="0"/>
              </a:rPr>
              <a:t/>
            </a:r>
            <a:br>
              <a:rPr lang="en-US">
                <a:latin typeface="Garamond" charset="0"/>
                <a:ea typeface="ＭＳ Ｐゴシック" charset="0"/>
                <a:cs typeface="ＭＳ Ｐゴシック" charset="0"/>
              </a:rPr>
            </a:br>
            <a:r>
              <a:rPr lang="en-US" sz="3000">
                <a:solidFill>
                  <a:srgbClr val="FF0000"/>
                </a:solidFill>
                <a:latin typeface="Garamond" charset="0"/>
                <a:ea typeface="ＭＳ Ｐゴシック" charset="0"/>
                <a:cs typeface="ＭＳ Ｐゴシック" charset="0"/>
              </a:rPr>
              <a:t>Implications for Retention Time Profiling Mechanisms</a:t>
            </a:r>
          </a:p>
        </p:txBody>
      </p:sp>
      <p:pic>
        <p:nvPicPr>
          <p:cNvPr id="262148"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49" name="Picture 7" descr="safar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0610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838827"/>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Flash Memory Scaling</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764824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Scaling Flash Memory </a:t>
            </a:r>
            <a:r>
              <a:rPr lang="en-US" sz="2800" dirty="0" smtClean="0"/>
              <a:t>[</a:t>
            </a:r>
            <a:r>
              <a:rPr lang="en-US" sz="2800" dirty="0" err="1" smtClean="0"/>
              <a:t>Cai</a:t>
            </a:r>
            <a:r>
              <a:rPr lang="en-US" sz="2800" dirty="0" smtClean="0"/>
              <a:t>+, ICCD’12]</a:t>
            </a:r>
            <a:endParaRPr lang="en-US" sz="2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134</a:t>
            </a:fld>
            <a:endParaRPr lang="en-US" altLang="en-US"/>
          </a:p>
        </p:txBody>
      </p:sp>
      <p:sp>
        <p:nvSpPr>
          <p:cNvPr id="5" name="Content Placeholder 2"/>
          <p:cNvSpPr>
            <a:spLocks noGrp="1"/>
          </p:cNvSpPr>
          <p:nvPr>
            <p:ph idx="1"/>
          </p:nvPr>
        </p:nvSpPr>
        <p:spPr>
          <a:xfrm>
            <a:off x="41275" y="876300"/>
            <a:ext cx="8936038" cy="5308600"/>
          </a:xfrm>
        </p:spPr>
        <p:txBody>
          <a:bodyPr/>
          <a:lstStyle/>
          <a:p>
            <a:pPr eaLnBrk="1" hangingPunct="1"/>
            <a:r>
              <a:rPr lang="en-US" sz="2000" dirty="0">
                <a:solidFill>
                  <a:srgbClr val="000000"/>
                </a:solidFill>
                <a:latin typeface="Tahoma" charset="0"/>
                <a:ea typeface="ＭＳ Ｐゴシック" charset="0"/>
                <a:cs typeface="ＭＳ Ｐゴシック" charset="0"/>
              </a:rPr>
              <a:t>NAND flash memory has low </a:t>
            </a:r>
            <a:r>
              <a:rPr lang="en-US" sz="2000" dirty="0" smtClean="0">
                <a:solidFill>
                  <a:srgbClr val="000000"/>
                </a:solidFill>
                <a:latin typeface="Tahoma" charset="0"/>
                <a:ea typeface="ＭＳ Ｐゴシック" charset="0"/>
                <a:cs typeface="ＭＳ Ｐゴシック" charset="0"/>
              </a:rPr>
              <a:t>endurance: a flash cell dies after 3k </a:t>
            </a:r>
            <a:r>
              <a:rPr lang="en-US" sz="2000" dirty="0">
                <a:solidFill>
                  <a:srgbClr val="000000"/>
                </a:solidFill>
                <a:latin typeface="Tahoma" charset="0"/>
                <a:ea typeface="ＭＳ Ｐゴシック" charset="0"/>
                <a:cs typeface="ＭＳ Ｐゴシック" charset="0"/>
              </a:rPr>
              <a:t>P/E cycles vs. 50k </a:t>
            </a:r>
            <a:r>
              <a:rPr lang="en-US" sz="2000" dirty="0" smtClean="0">
                <a:solidFill>
                  <a:srgbClr val="000000"/>
                </a:solidFill>
                <a:latin typeface="Tahoma" charset="0"/>
                <a:ea typeface="ＭＳ Ｐゴシック" charset="0"/>
                <a:cs typeface="ＭＳ Ｐゴシック" charset="0"/>
              </a:rPr>
              <a:t>desired </a:t>
            </a:r>
            <a:r>
              <a:rPr lang="en-US" sz="2000" dirty="0">
                <a:solidFill>
                  <a:srgbClr val="000000"/>
                </a:solidFill>
                <a:latin typeface="Tahoma" charset="0"/>
                <a:ea typeface="ＭＳ Ｐゴシック" charset="0"/>
                <a:cs typeface="ＭＳ Ｐゴシック" charset="0"/>
                <a:sym typeface="Wingdings" charset="0"/>
              </a:rPr>
              <a:t> Major scaling challenge for flash memory</a:t>
            </a:r>
            <a:endParaRPr lang="en-US" sz="2000" dirty="0">
              <a:solidFill>
                <a:srgbClr val="000000"/>
              </a:solidFill>
              <a:latin typeface="Tahoma" charset="0"/>
              <a:ea typeface="ＭＳ Ｐゴシック" charset="0"/>
              <a:cs typeface="ＭＳ Ｐゴシック" charset="0"/>
            </a:endParaRPr>
          </a:p>
          <a:p>
            <a:pPr eaLnBrk="1" hangingPunct="1"/>
            <a:r>
              <a:rPr lang="en-US" sz="2000" dirty="0">
                <a:solidFill>
                  <a:srgbClr val="000000"/>
                </a:solidFill>
                <a:latin typeface="Tahoma" charset="0"/>
                <a:ea typeface="ＭＳ Ｐゴシック" charset="0"/>
                <a:cs typeface="ＭＳ Ｐゴシック" charset="0"/>
              </a:rPr>
              <a:t>Flash error rate increases exponentially </a:t>
            </a:r>
            <a:r>
              <a:rPr lang="en-US" sz="2000" dirty="0" smtClean="0">
                <a:solidFill>
                  <a:srgbClr val="000000"/>
                </a:solidFill>
                <a:latin typeface="Tahoma" charset="0"/>
                <a:ea typeface="ＭＳ Ｐゴシック" charset="0"/>
                <a:cs typeface="ＭＳ Ｐゴシック" charset="0"/>
              </a:rPr>
              <a:t>over flash lifetime</a:t>
            </a:r>
            <a:endParaRPr lang="en-US" sz="2000" dirty="0">
              <a:solidFill>
                <a:srgbClr val="000000"/>
              </a:solidFill>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Problem: </a:t>
            </a:r>
            <a:r>
              <a:rPr lang="en-US" sz="2000" dirty="0">
                <a:solidFill>
                  <a:srgbClr val="0000FF"/>
                </a:solidFill>
                <a:latin typeface="Tahoma" charset="0"/>
                <a:ea typeface="ＭＳ Ｐゴシック" charset="0"/>
                <a:cs typeface="ＭＳ Ｐゴシック" charset="0"/>
              </a:rPr>
              <a:t>Stronger error correction codes (ECC) are ineffective and undesirable for improving flash lifetime due </a:t>
            </a:r>
            <a:r>
              <a:rPr lang="en-US" sz="2000" dirty="0" smtClean="0">
                <a:solidFill>
                  <a:srgbClr val="0000FF"/>
                </a:solidFill>
                <a:latin typeface="Tahoma" charset="0"/>
                <a:ea typeface="ＭＳ Ｐゴシック" charset="0"/>
                <a:cs typeface="ＭＳ Ｐゴシック" charset="0"/>
              </a:rPr>
              <a:t>to</a:t>
            </a:r>
            <a:endParaRPr lang="en-US" sz="2000" dirty="0">
              <a:solidFill>
                <a:srgbClr val="0000FF"/>
              </a:solidFill>
              <a:latin typeface="Tahoma" charset="0"/>
              <a:ea typeface="ＭＳ Ｐゴシック" charset="0"/>
              <a:cs typeface="ＭＳ Ｐゴシック" charset="0"/>
            </a:endParaRPr>
          </a:p>
          <a:p>
            <a:pPr lvl="1" eaLnBrk="1" hangingPunct="1"/>
            <a:r>
              <a:rPr lang="en-US" sz="1800" dirty="0">
                <a:latin typeface="Tahoma" charset="0"/>
                <a:ea typeface="ＭＳ Ｐゴシック" charset="0"/>
                <a:cs typeface="ＭＳ Ｐゴシック" charset="0"/>
              </a:rPr>
              <a:t>diminishing returns on </a:t>
            </a:r>
            <a:r>
              <a:rPr lang="en-US" sz="1800" dirty="0" smtClean="0">
                <a:latin typeface="Tahoma" charset="0"/>
                <a:ea typeface="ＭＳ Ｐゴシック" charset="0"/>
                <a:cs typeface="ＭＳ Ｐゴシック" charset="0"/>
              </a:rPr>
              <a:t>lifetime with increased correction strength</a:t>
            </a:r>
            <a:endParaRPr lang="en-US" sz="1800" dirty="0">
              <a:latin typeface="Tahoma" charset="0"/>
              <a:ea typeface="ＭＳ Ｐゴシック" charset="0"/>
              <a:cs typeface="ＭＳ Ｐゴシック" charset="0"/>
            </a:endParaRPr>
          </a:p>
          <a:p>
            <a:pPr lvl="1" eaLnBrk="1" hangingPunct="1"/>
            <a:r>
              <a:rPr lang="en-US" sz="1800" dirty="0">
                <a:latin typeface="Tahoma" charset="0"/>
                <a:ea typeface="ＭＳ Ｐゴシック" charset="0"/>
                <a:cs typeface="ＭＳ Ｐゴシック" charset="0"/>
              </a:rPr>
              <a:t>prohibitively high power, area, latency overheads</a:t>
            </a:r>
            <a:endParaRPr lang="en-US" sz="800" dirty="0">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Our Goal:</a:t>
            </a:r>
            <a:r>
              <a:rPr lang="en-US" sz="2000" dirty="0">
                <a:latin typeface="Tahoma" charset="0"/>
                <a:ea typeface="ＭＳ Ｐゴシック" charset="0"/>
                <a:cs typeface="ＭＳ Ｐゴシック" charset="0"/>
              </a:rPr>
              <a:t> </a:t>
            </a:r>
            <a:r>
              <a:rPr lang="en-US" sz="2000" dirty="0">
                <a:solidFill>
                  <a:srgbClr val="0000FF"/>
                </a:solidFill>
                <a:latin typeface="Tahoma" charset="0"/>
                <a:ea typeface="ＭＳ Ｐゴシック" charset="0"/>
                <a:cs typeface="ＭＳ Ｐゴシック" charset="0"/>
              </a:rPr>
              <a:t>Develop techniques to tolerate high error rates w/o strong ECC</a:t>
            </a:r>
            <a:endParaRPr lang="en-US" sz="2000" dirty="0">
              <a:solidFill>
                <a:srgbClr val="FF0000"/>
              </a:solidFill>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Observation: </a:t>
            </a:r>
            <a:r>
              <a:rPr lang="en-US" sz="2000" dirty="0">
                <a:solidFill>
                  <a:srgbClr val="0000FF"/>
                </a:solidFill>
                <a:latin typeface="Tahoma" charset="0"/>
                <a:ea typeface="ＭＳ Ｐゴシック" charset="0"/>
                <a:cs typeface="ＭＳ Ｐゴシック" charset="0"/>
              </a:rPr>
              <a:t>Retention errors are the dominant errors in MLC NAND flash</a:t>
            </a:r>
          </a:p>
          <a:p>
            <a:pPr lvl="1" eaLnBrk="1" hangingPunct="1"/>
            <a:r>
              <a:rPr lang="en-US" sz="1800" dirty="0">
                <a:latin typeface="Tahoma" charset="0"/>
                <a:ea typeface="ＭＳ Ｐゴシック" charset="0"/>
                <a:cs typeface="ＭＳ Ｐゴシック" charset="0"/>
              </a:rPr>
              <a:t>flash </a:t>
            </a:r>
            <a:r>
              <a:rPr lang="en-US" sz="1800" dirty="0" smtClean="0">
                <a:latin typeface="Tahoma" charset="0"/>
                <a:ea typeface="ＭＳ Ｐゴシック" charset="0"/>
                <a:cs typeface="ＭＳ Ｐゴシック" charset="0"/>
              </a:rPr>
              <a:t>cell loses </a:t>
            </a:r>
            <a:r>
              <a:rPr lang="en-US" sz="1800" dirty="0">
                <a:latin typeface="Tahoma" charset="0"/>
                <a:ea typeface="ＭＳ Ｐゴシック" charset="0"/>
                <a:cs typeface="ＭＳ Ｐゴシック" charset="0"/>
              </a:rPr>
              <a:t>charge </a:t>
            </a:r>
            <a:r>
              <a:rPr lang="en-US" sz="1800" dirty="0" smtClean="0">
                <a:latin typeface="Tahoma" charset="0"/>
                <a:ea typeface="ＭＳ Ｐゴシック" charset="0"/>
                <a:cs typeface="ＭＳ Ｐゴシック" charset="0"/>
              </a:rPr>
              <a:t>over time; retention errors increase as cell gets worn out</a:t>
            </a:r>
            <a:endParaRPr lang="en-US" sz="1800" dirty="0">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Solution: </a:t>
            </a:r>
            <a:r>
              <a:rPr lang="en-US" sz="2000" dirty="0">
                <a:solidFill>
                  <a:srgbClr val="0000FF"/>
                </a:solidFill>
                <a:latin typeface="Tahoma" charset="0"/>
                <a:ea typeface="ＭＳ Ｐゴシック" charset="0"/>
                <a:cs typeface="ＭＳ Ｐゴシック" charset="0"/>
              </a:rPr>
              <a:t>Flash Correct-and-Refresh (FCR)</a:t>
            </a:r>
          </a:p>
          <a:p>
            <a:pPr lvl="1" eaLnBrk="1" hangingPunct="1"/>
            <a:r>
              <a:rPr lang="en-US" sz="1800" dirty="0">
                <a:latin typeface="Tahoma" charset="0"/>
                <a:ea typeface="ＭＳ Ｐゴシック" charset="0"/>
                <a:cs typeface="ＭＳ Ｐゴシック" charset="0"/>
              </a:rPr>
              <a:t>Periodically read, correct, and reprogram (in place) or remap each flash page before it accumulates more errors than can be corrected by simple ECC</a:t>
            </a:r>
          </a:p>
          <a:p>
            <a:pPr lvl="1" eaLnBrk="1" hangingPunct="1"/>
            <a:r>
              <a:rPr lang="en-US" sz="1800" dirty="0">
                <a:latin typeface="Tahoma" charset="0"/>
                <a:ea typeface="ＭＳ Ｐゴシック" charset="0"/>
                <a:cs typeface="ＭＳ Ｐゴシック" charset="0"/>
              </a:rPr>
              <a:t>Adapt “refresh” rate to the severity of retention errors (i.e., # of P/E cycles)</a:t>
            </a:r>
          </a:p>
          <a:p>
            <a:pPr eaLnBrk="1" hangingPunct="1"/>
            <a:r>
              <a:rPr lang="en-US" sz="2000" dirty="0">
                <a:solidFill>
                  <a:srgbClr val="FF0000"/>
                </a:solidFill>
                <a:latin typeface="Tahoma" charset="0"/>
                <a:ea typeface="ＭＳ Ｐゴシック" charset="0"/>
                <a:cs typeface="ＭＳ Ｐゴシック" charset="0"/>
              </a:rPr>
              <a:t>Results: </a:t>
            </a:r>
            <a:r>
              <a:rPr lang="en-US" sz="2000" dirty="0">
                <a:solidFill>
                  <a:srgbClr val="0000FF"/>
                </a:solidFill>
                <a:latin typeface="Tahoma" charset="0"/>
                <a:ea typeface="ＭＳ Ｐゴシック" charset="0"/>
                <a:cs typeface="ＭＳ Ｐゴシック" charset="0"/>
              </a:rPr>
              <a:t>FCR improves flash memory lifetime by 46X </a:t>
            </a:r>
            <a:r>
              <a:rPr lang="en-US" sz="2000" dirty="0">
                <a:latin typeface="Tahoma" charset="0"/>
                <a:ea typeface="ＭＳ Ｐゴシック" charset="0"/>
                <a:cs typeface="ＭＳ Ｐゴシック" charset="0"/>
              </a:rPr>
              <a:t>with no hardware changes and low energy overhead; </a:t>
            </a:r>
            <a:r>
              <a:rPr lang="en-US" sz="2000" dirty="0">
                <a:solidFill>
                  <a:srgbClr val="0000FF"/>
                </a:solidFill>
                <a:latin typeface="Tahoma" charset="0"/>
                <a:ea typeface="ＭＳ Ｐゴシック" charset="0"/>
                <a:cs typeface="ＭＳ Ｐゴシック" charset="0"/>
              </a:rPr>
              <a:t>outperforms strong ECCs</a:t>
            </a:r>
          </a:p>
          <a:p>
            <a:pPr lvl="1" eaLnBrk="1" hangingPunct="1"/>
            <a:endParaRPr lang="en-US" sz="2000" dirty="0">
              <a:latin typeface="Tahoma" charset="0"/>
              <a:ea typeface="ＭＳ Ｐゴシック" charset="0"/>
            </a:endParaRPr>
          </a:p>
        </p:txBody>
      </p:sp>
    </p:spTree>
    <p:extLst>
      <p:ext uri="{BB962C8B-B14F-4D97-AF65-F5344CB8AC3E}">
        <p14:creationId xmlns:p14="http://schemas.microsoft.com/office/powerpoint/2010/main" val="20898402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in Flash Memory</a:t>
            </a:r>
            <a:endParaRPr lang="en-US" dirty="0"/>
          </a:p>
        </p:txBody>
      </p:sp>
      <p:sp>
        <p:nvSpPr>
          <p:cNvPr id="3" name="Content Placeholder 2"/>
          <p:cNvSpPr>
            <a:spLocks noGrp="1"/>
          </p:cNvSpPr>
          <p:nvPr>
            <p:ph idx="1"/>
          </p:nvPr>
        </p:nvSpPr>
        <p:spPr>
          <a:xfrm>
            <a:off x="228600" y="908720"/>
            <a:ext cx="8610600" cy="5193723"/>
          </a:xfrm>
        </p:spPr>
        <p:txBody>
          <a:bodyPr/>
          <a:lstStyle/>
          <a:p>
            <a:r>
              <a:rPr lang="en-US" sz="1500" dirty="0"/>
              <a:t>Yu </a:t>
            </a:r>
            <a:r>
              <a:rPr lang="en-US" sz="1500" dirty="0" err="1"/>
              <a:t>Cai</a:t>
            </a:r>
            <a:r>
              <a:rPr lang="en-US" sz="1500" dirty="0"/>
              <a:t>, </a:t>
            </a:r>
            <a:r>
              <a:rPr lang="en-US" sz="1500" dirty="0" err="1"/>
              <a:t>Gulay</a:t>
            </a:r>
            <a:r>
              <a:rPr lang="en-US" sz="1500" dirty="0"/>
              <a:t> </a:t>
            </a:r>
            <a:r>
              <a:rPr lang="en-US" sz="1500" dirty="0" err="1"/>
              <a:t>Yalcin</a:t>
            </a:r>
            <a:r>
              <a:rPr lang="en-US" sz="1500" dirty="0"/>
              <a:t>, </a:t>
            </a:r>
            <a:r>
              <a:rPr lang="en-US" sz="1500" u="sng" dirty="0"/>
              <a:t>Onur Mutlu</a:t>
            </a:r>
            <a:r>
              <a:rPr lang="en-US" sz="1500" dirty="0"/>
              <a:t>, Erich F. </a:t>
            </a:r>
            <a:r>
              <a:rPr lang="en-US" sz="1500" dirty="0" err="1"/>
              <a:t>Haratsch</a:t>
            </a:r>
            <a:r>
              <a:rPr lang="en-US" sz="1500" dirty="0"/>
              <a:t>, Adrian Cristal, Osman </a:t>
            </a:r>
            <a:r>
              <a:rPr lang="en-US" sz="1500" dirty="0" err="1"/>
              <a:t>Unsal</a:t>
            </a:r>
            <a:r>
              <a:rPr lang="en-US" sz="1500" dirty="0"/>
              <a:t>, and Ken Mai,</a:t>
            </a:r>
            <a:br>
              <a:rPr lang="en-US" sz="1500" dirty="0"/>
            </a:br>
            <a:r>
              <a:rPr lang="en-US" sz="1500" b="1" dirty="0">
                <a:hlinkClick r:id="rId2"/>
              </a:rPr>
              <a:t>"Error Analysis and Retention-Aware Error Management for NAND Flash Memory"</a:t>
            </a:r>
            <a:r>
              <a:rPr lang="en-US" sz="1500" dirty="0"/>
              <a:t/>
            </a:r>
            <a:br>
              <a:rPr lang="en-US" sz="1500" dirty="0"/>
            </a:br>
            <a:r>
              <a:rPr lang="en-US" sz="1500" i="1" dirty="0">
                <a:hlinkClick r:id="rId3"/>
              </a:rPr>
              <a:t>Intel Technology Journal</a:t>
            </a:r>
            <a:r>
              <a:rPr lang="en-US" sz="1500" i="1" dirty="0"/>
              <a:t> (</a:t>
            </a:r>
            <a:r>
              <a:rPr lang="en-US" sz="1500" b="1" i="1" dirty="0"/>
              <a:t>ITJ</a:t>
            </a:r>
            <a:r>
              <a:rPr lang="en-US" sz="1500" i="1" dirty="0"/>
              <a:t>) Special Issue on Memory Resiliency</a:t>
            </a:r>
            <a:r>
              <a:rPr lang="en-US" sz="1500" dirty="0"/>
              <a:t>, Vol. 17, No. 1, May 2013. </a:t>
            </a:r>
            <a:endParaRPr lang="en-US" sz="1500" dirty="0" smtClean="0"/>
          </a:p>
          <a:p>
            <a:endParaRPr lang="en-US" sz="1500" dirty="0" smtClean="0"/>
          </a:p>
          <a:p>
            <a:r>
              <a:rPr lang="en-US" sz="1500" dirty="0" smtClean="0"/>
              <a:t>Yu </a:t>
            </a:r>
            <a:r>
              <a:rPr lang="en-US" sz="1500" dirty="0" err="1"/>
              <a:t>Cai</a:t>
            </a:r>
            <a:r>
              <a:rPr lang="en-US" sz="1500" dirty="0"/>
              <a:t>, Erich F. </a:t>
            </a:r>
            <a:r>
              <a:rPr lang="en-US" sz="1500" dirty="0" err="1"/>
              <a:t>Haratsch</a:t>
            </a:r>
            <a:r>
              <a:rPr lang="en-US" sz="1500" dirty="0"/>
              <a:t>, </a:t>
            </a:r>
            <a:r>
              <a:rPr lang="en-US" sz="1500" u="sng" dirty="0"/>
              <a:t>Onur Mutlu</a:t>
            </a:r>
            <a:r>
              <a:rPr lang="en-US" sz="1500" dirty="0"/>
              <a:t>, and Ken Mai,</a:t>
            </a:r>
            <a:br>
              <a:rPr lang="en-US" sz="1500" dirty="0"/>
            </a:br>
            <a:r>
              <a:rPr lang="en-US" sz="1500" b="1" dirty="0">
                <a:hlinkClick r:id="rId4"/>
              </a:rPr>
              <a:t>"Threshold Voltage Distribution in MLC NAND Flash Memory: Characterization, Analysis and Modeling"</a:t>
            </a:r>
            <a:r>
              <a:rPr lang="en-US" sz="1500" dirty="0"/>
              <a:t> </a:t>
            </a:r>
            <a:br>
              <a:rPr lang="en-US" sz="1500" dirty="0"/>
            </a:br>
            <a:r>
              <a:rPr lang="en-US" sz="1500" i="1" dirty="0"/>
              <a:t>Proceedings of the </a:t>
            </a:r>
            <a:r>
              <a:rPr lang="en-US" sz="1500" i="1" dirty="0">
                <a:hlinkClick r:id="rId5"/>
              </a:rPr>
              <a:t>Design, Automation, and Test in Europe Conference</a:t>
            </a:r>
            <a:r>
              <a:rPr lang="en-US" sz="1500" i="1" dirty="0"/>
              <a:t> (</a:t>
            </a:r>
            <a:r>
              <a:rPr lang="en-US" sz="1500" b="1" i="1" dirty="0"/>
              <a:t>DATE</a:t>
            </a:r>
            <a:r>
              <a:rPr lang="en-US" sz="1500" i="1" dirty="0"/>
              <a:t>)</a:t>
            </a:r>
            <a:r>
              <a:rPr lang="en-US" sz="1500" dirty="0"/>
              <a:t>, Grenoble, France, March 2013. </a:t>
            </a:r>
            <a:r>
              <a:rPr lang="en-US" sz="1500" dirty="0">
                <a:hlinkClick r:id="rId6"/>
              </a:rPr>
              <a:t>Slides (ppt</a:t>
            </a:r>
            <a:r>
              <a:rPr lang="en-US" sz="1500" dirty="0" smtClean="0">
                <a:hlinkClick r:id="rId6"/>
              </a:rPr>
              <a:t>)</a:t>
            </a:r>
            <a:endParaRPr lang="en-US" sz="1500" dirty="0" smtClean="0"/>
          </a:p>
          <a:p>
            <a:endParaRPr lang="en-US" sz="1600" dirty="0" smtClean="0"/>
          </a:p>
          <a:p>
            <a:r>
              <a:rPr lang="en-US" sz="1600" dirty="0" smtClean="0"/>
              <a:t>Yu </a:t>
            </a:r>
            <a:r>
              <a:rPr lang="en-US" sz="1600" dirty="0" err="1"/>
              <a:t>Cai</a:t>
            </a:r>
            <a:r>
              <a:rPr lang="en-US" sz="1600" dirty="0"/>
              <a:t>, </a:t>
            </a:r>
            <a:r>
              <a:rPr lang="en-US" sz="1600" dirty="0" err="1"/>
              <a:t>Gulay</a:t>
            </a:r>
            <a:r>
              <a:rPr lang="en-US" sz="1600" dirty="0"/>
              <a:t> </a:t>
            </a:r>
            <a:r>
              <a:rPr lang="en-US" sz="1600" dirty="0" err="1"/>
              <a:t>Yalcin</a:t>
            </a:r>
            <a:r>
              <a:rPr lang="en-US" sz="1600" dirty="0"/>
              <a:t>, </a:t>
            </a:r>
            <a:r>
              <a:rPr lang="en-US" sz="1600" u="sng" dirty="0"/>
              <a:t>Onur Mutlu</a:t>
            </a:r>
            <a:r>
              <a:rPr lang="en-US" sz="1600" dirty="0"/>
              <a:t>, Erich F. </a:t>
            </a:r>
            <a:r>
              <a:rPr lang="en-US" sz="1600" dirty="0" err="1"/>
              <a:t>Haratsch</a:t>
            </a:r>
            <a:r>
              <a:rPr lang="en-US" sz="1600" dirty="0"/>
              <a:t>, Adrian Cristal, Osman </a:t>
            </a:r>
            <a:r>
              <a:rPr lang="en-US" sz="1600" dirty="0" err="1"/>
              <a:t>Unsal</a:t>
            </a:r>
            <a:r>
              <a:rPr lang="en-US" sz="1600" dirty="0"/>
              <a:t>, and Ken Mai,</a:t>
            </a:r>
            <a:br>
              <a:rPr lang="en-US" sz="1600" dirty="0"/>
            </a:br>
            <a:r>
              <a:rPr lang="en-US" sz="1600" b="1" dirty="0">
                <a:hlinkClick r:id="rId7"/>
              </a:rPr>
              <a:t>"Flash Correct-and-Refresh: Retention-Aware Error Management for Increased Flash Memory Lifetime"</a:t>
            </a:r>
            <a:r>
              <a:rPr lang="en-US" sz="1600" dirty="0"/>
              <a:t/>
            </a:r>
            <a:br>
              <a:rPr lang="en-US" sz="1600" dirty="0"/>
            </a:br>
            <a:r>
              <a:rPr lang="en-US" sz="1600" i="1" dirty="0"/>
              <a:t>Proceedings of the </a:t>
            </a:r>
            <a:r>
              <a:rPr lang="en-US" sz="1600" i="1" dirty="0">
                <a:hlinkClick r:id="rId8"/>
              </a:rPr>
              <a:t>30th IEEE International Conference on Computer Design</a:t>
            </a:r>
            <a:r>
              <a:rPr lang="en-US" sz="1600" i="1" dirty="0"/>
              <a:t> (</a:t>
            </a:r>
            <a:r>
              <a:rPr lang="en-US" sz="1600" b="1" i="1" dirty="0"/>
              <a:t>ICCD</a:t>
            </a:r>
            <a:r>
              <a:rPr lang="en-US" sz="1600" i="1" dirty="0"/>
              <a:t>)</a:t>
            </a:r>
            <a:r>
              <a:rPr lang="en-US" sz="1600" dirty="0"/>
              <a:t>, Montreal, Quebec, Canada, September 2012. </a:t>
            </a:r>
            <a:r>
              <a:rPr lang="en-US" sz="1600" dirty="0">
                <a:hlinkClick r:id="rId9"/>
              </a:rPr>
              <a:t>Slides (ppt)</a:t>
            </a:r>
            <a:r>
              <a:rPr lang="en-US" sz="1600" dirty="0"/>
              <a:t> </a:t>
            </a:r>
            <a:r>
              <a:rPr lang="en-US" sz="1600" dirty="0">
                <a:hlinkClick r:id="rId10"/>
              </a:rPr>
              <a:t>(pdf)</a:t>
            </a:r>
            <a:r>
              <a:rPr lang="en-US" sz="1600" dirty="0"/>
              <a:t> </a:t>
            </a:r>
            <a:endParaRPr lang="en-US" sz="1600" dirty="0" smtClean="0"/>
          </a:p>
          <a:p>
            <a:endParaRPr lang="en-US" sz="1600" dirty="0" smtClean="0"/>
          </a:p>
          <a:p>
            <a:r>
              <a:rPr lang="en-US" sz="1600" dirty="0"/>
              <a:t>Yu </a:t>
            </a:r>
            <a:r>
              <a:rPr lang="en-US" sz="1600" dirty="0" err="1"/>
              <a:t>Cai</a:t>
            </a:r>
            <a:r>
              <a:rPr lang="en-US" sz="1600" dirty="0"/>
              <a:t>, Erich F. </a:t>
            </a:r>
            <a:r>
              <a:rPr lang="en-US" sz="1600" dirty="0" err="1"/>
              <a:t>Haratsch</a:t>
            </a:r>
            <a:r>
              <a:rPr lang="en-US" sz="1600" dirty="0"/>
              <a:t>, </a:t>
            </a:r>
            <a:r>
              <a:rPr lang="en-US" sz="1600" u="sng" dirty="0"/>
              <a:t>Onur Mutlu</a:t>
            </a:r>
            <a:r>
              <a:rPr lang="en-US" sz="1600" dirty="0"/>
              <a:t>, and Ken Mai,</a:t>
            </a:r>
            <a:br>
              <a:rPr lang="en-US" sz="1600" dirty="0"/>
            </a:br>
            <a:r>
              <a:rPr lang="en-US" sz="1600" b="1" dirty="0">
                <a:hlinkClick r:id="rId11"/>
              </a:rPr>
              <a:t>"Error Patterns in MLC NAND Flash Memory: Measurement, Characterization, and Analysis"</a:t>
            </a:r>
            <a:r>
              <a:rPr lang="en-US" sz="1600" dirty="0"/>
              <a:t> </a:t>
            </a:r>
            <a:br>
              <a:rPr lang="en-US" sz="1600" dirty="0"/>
            </a:br>
            <a:r>
              <a:rPr lang="en-US" sz="1600" i="1" dirty="0"/>
              <a:t>Proceedings of the </a:t>
            </a:r>
            <a:r>
              <a:rPr lang="en-US" sz="1600" i="1" dirty="0">
                <a:hlinkClick r:id="rId5"/>
              </a:rPr>
              <a:t>Design, Automation, and Test in Europe Conference</a:t>
            </a:r>
            <a:r>
              <a:rPr lang="en-US" sz="1600" i="1" dirty="0"/>
              <a:t> (</a:t>
            </a:r>
            <a:r>
              <a:rPr lang="en-US" sz="1600" b="1" i="1" dirty="0"/>
              <a:t>DATE</a:t>
            </a:r>
            <a:r>
              <a:rPr lang="en-US" sz="1600" i="1" dirty="0"/>
              <a:t>)</a:t>
            </a:r>
            <a:r>
              <a:rPr lang="en-US" sz="1600" dirty="0"/>
              <a:t>, Dresden, Germany, March 2012. </a:t>
            </a:r>
            <a:r>
              <a:rPr lang="en-US" sz="1600" dirty="0">
                <a:hlinkClick r:id="rId12"/>
              </a:rPr>
              <a:t>Slides (ppt)</a:t>
            </a:r>
            <a:endParaRPr lang="en-US" sz="15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135</a:t>
            </a:fld>
            <a:endParaRPr lang="en-US"/>
          </a:p>
        </p:txBody>
      </p:sp>
    </p:spTree>
    <p:extLst>
      <p:ext uri="{BB962C8B-B14F-4D97-AF65-F5344CB8AC3E}">
        <p14:creationId xmlns:p14="http://schemas.microsoft.com/office/powerpoint/2010/main" val="4114049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r>
              <a:rPr lang="en-US">
                <a:latin typeface="Arial" charset="0"/>
                <a:ea typeface="MS PGothic" charset="0"/>
              </a:rPr>
              <a:t>Evolution of NAND Flash Memory</a:t>
            </a:r>
          </a:p>
        </p:txBody>
      </p:sp>
      <p:sp>
        <p:nvSpPr>
          <p:cNvPr id="142338" name="Content Placeholder 2"/>
          <p:cNvSpPr>
            <a:spLocks noGrp="1"/>
          </p:cNvSpPr>
          <p:nvPr>
            <p:ph idx="1"/>
          </p:nvPr>
        </p:nvSpPr>
        <p:spPr>
          <a:xfrm>
            <a:off x="85725" y="5303838"/>
            <a:ext cx="8972550" cy="841375"/>
          </a:xfrm>
        </p:spPr>
        <p:txBody>
          <a:bodyPr/>
          <a:lstStyle/>
          <a:p>
            <a:r>
              <a:rPr lang="en-US">
                <a:latin typeface="Arial" charset="0"/>
                <a:ea typeface="MS PGothic" charset="0"/>
              </a:rPr>
              <a:t>Flash memory widening its range of applications</a:t>
            </a:r>
          </a:p>
          <a:p>
            <a:pPr lvl="1"/>
            <a:r>
              <a:rPr lang="en-US">
                <a:latin typeface="Arial" charset="0"/>
                <a:ea typeface="MS PGothic" charset="0"/>
              </a:rPr>
              <a:t>Portable consumer devices, laptop PCs and enterprise servers</a:t>
            </a:r>
          </a:p>
        </p:txBody>
      </p:sp>
      <p:sp>
        <p:nvSpPr>
          <p:cNvPr id="142339" name="Text Box 6"/>
          <p:cNvSpPr txBox="1">
            <a:spLocks noChangeArrowheads="1"/>
          </p:cNvSpPr>
          <p:nvPr/>
        </p:nvSpPr>
        <p:spPr bwMode="auto">
          <a:xfrm>
            <a:off x="1212850" y="4887913"/>
            <a:ext cx="6718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200">
                <a:solidFill>
                  <a:srgbClr val="000000"/>
                </a:solidFill>
                <a:ea typeface="宋体" charset="0"/>
                <a:cs typeface="宋体" charset="0"/>
              </a:rPr>
              <a:t>Seaung Suk Lee, “Emerging Challenges in NAND Flash Technology”, Flash Summit 2011 (Hynix)</a:t>
            </a:r>
          </a:p>
        </p:txBody>
      </p:sp>
      <p:pic>
        <p:nvPicPr>
          <p:cNvPr id="142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1008063"/>
            <a:ext cx="76898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TextBox 5"/>
          <p:cNvSpPr txBox="1">
            <a:spLocks noChangeArrowheads="1"/>
          </p:cNvSpPr>
          <p:nvPr/>
        </p:nvSpPr>
        <p:spPr bwMode="auto">
          <a:xfrm>
            <a:off x="6327775" y="2547938"/>
            <a:ext cx="212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CMOS scaling</a:t>
            </a:r>
          </a:p>
          <a:p>
            <a:pPr eaLnBrk="1" hangingPunct="1"/>
            <a:r>
              <a:rPr lang="en-US" sz="1800" b="1">
                <a:solidFill>
                  <a:srgbClr val="FF0000"/>
                </a:solidFill>
                <a:ea typeface="MS PGothic" charset="0"/>
                <a:cs typeface="MS PGothic" charset="0"/>
              </a:rPr>
              <a:t>More bits per Cell</a:t>
            </a:r>
          </a:p>
        </p:txBody>
      </p:sp>
    </p:spTree>
    <p:extLst>
      <p:ext uri="{BB962C8B-B14F-4D97-AF65-F5344CB8AC3E}">
        <p14:creationId xmlns:p14="http://schemas.microsoft.com/office/powerpoint/2010/main" val="1319677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6337300"/>
            <a:ext cx="7261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500" smtClean="0">
                <a:solidFill>
                  <a:srgbClr val="000000"/>
                </a:solidFill>
              </a:rPr>
              <a:t>UBER: Uncorrectable bit error rate. Fraction of erroneous bits after error correction.</a:t>
            </a:r>
          </a:p>
        </p:txBody>
      </p:sp>
      <p:sp>
        <p:nvSpPr>
          <p:cNvPr id="178178"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Decreasing Endurance with Flash Scaling</a:t>
            </a:r>
          </a:p>
        </p:txBody>
      </p:sp>
      <p:sp>
        <p:nvSpPr>
          <p:cNvPr id="17411" name="Content Placeholder 2"/>
          <p:cNvSpPr>
            <a:spLocks noGrp="1"/>
          </p:cNvSpPr>
          <p:nvPr>
            <p:ph idx="1"/>
          </p:nvPr>
        </p:nvSpPr>
        <p:spPr>
          <a:xfrm>
            <a:off x="228600" y="5118100"/>
            <a:ext cx="8610600" cy="1093788"/>
          </a:xfrm>
        </p:spPr>
        <p:txBody>
          <a:bodyPr/>
          <a:lstStyle/>
          <a:p>
            <a:r>
              <a:rPr lang="en-US" sz="2000">
                <a:solidFill>
                  <a:srgbClr val="FF0000"/>
                </a:solidFill>
                <a:latin typeface="Tahoma" charset="0"/>
                <a:ea typeface="ＭＳ Ｐゴシック" charset="0"/>
                <a:cs typeface="ＭＳ Ｐゴシック" charset="0"/>
              </a:rPr>
              <a:t>Endurance of flash memory decreasing with scaling and multi-level cells</a:t>
            </a:r>
          </a:p>
          <a:p>
            <a:r>
              <a:rPr lang="en-US" sz="2000">
                <a:solidFill>
                  <a:srgbClr val="FF0000"/>
                </a:solidFill>
                <a:latin typeface="Tahoma" charset="0"/>
                <a:ea typeface="ＭＳ Ｐゴシック" charset="0"/>
                <a:cs typeface="ＭＳ Ｐゴシック" charset="0"/>
              </a:rPr>
              <a:t>Error correction capability </a:t>
            </a:r>
            <a:r>
              <a:rPr lang="en-US" sz="2000">
                <a:latin typeface="Tahoma" charset="0"/>
                <a:ea typeface="ＭＳ Ｐゴシック" charset="0"/>
                <a:cs typeface="ＭＳ Ｐゴシック" charset="0"/>
              </a:rPr>
              <a:t>required to guarantee storage-class reliability  (UBER &lt; 10</a:t>
            </a:r>
            <a:r>
              <a:rPr lang="en-US" sz="2000" baseline="30000">
                <a:latin typeface="Tahoma" charset="0"/>
                <a:ea typeface="ＭＳ Ｐゴシック" charset="0"/>
                <a:cs typeface="ＭＳ Ｐゴシック" charset="0"/>
              </a:rPr>
              <a:t>-15</a:t>
            </a:r>
            <a:r>
              <a:rPr lang="en-US" sz="2000">
                <a:latin typeface="Tahoma" charset="0"/>
                <a:ea typeface="ＭＳ Ｐゴシック" charset="0"/>
                <a:cs typeface="ＭＳ Ｐゴシック" charset="0"/>
              </a:rPr>
              <a:t>) is </a:t>
            </a:r>
            <a:r>
              <a:rPr lang="en-US" sz="2000">
                <a:solidFill>
                  <a:srgbClr val="FF0000"/>
                </a:solidFill>
                <a:latin typeface="Tahoma" charset="0"/>
                <a:ea typeface="ＭＳ Ｐゴシック" charset="0"/>
                <a:cs typeface="ＭＳ Ｐゴシック" charset="0"/>
              </a:rPr>
              <a:t>increasing exponentially </a:t>
            </a:r>
            <a:r>
              <a:rPr lang="en-US" sz="2000">
                <a:latin typeface="Tahoma" charset="0"/>
                <a:ea typeface="ＭＳ Ｐゴシック" charset="0"/>
                <a:cs typeface="ＭＳ Ｐゴシック" charset="0"/>
              </a:rPr>
              <a:t>to reach </a:t>
            </a:r>
            <a:r>
              <a:rPr lang="en-US" sz="2000" i="1">
                <a:latin typeface="Tahoma" charset="0"/>
                <a:ea typeface="ＭＳ Ｐゴシック" charset="0"/>
                <a:cs typeface="ＭＳ Ｐゴシック" charset="0"/>
              </a:rPr>
              <a:t>less </a:t>
            </a:r>
            <a:r>
              <a:rPr lang="en-US" sz="2000">
                <a:latin typeface="Tahoma" charset="0"/>
                <a:ea typeface="ＭＳ Ｐゴシック" charset="0"/>
                <a:cs typeface="ＭＳ Ｐゴシック" charset="0"/>
              </a:rPr>
              <a:t>endurance</a:t>
            </a:r>
          </a:p>
          <a:p>
            <a:endParaRPr lang="en-US" sz="2000">
              <a:latin typeface="Tahoma" charset="0"/>
              <a:ea typeface="ＭＳ Ｐゴシック" charset="0"/>
              <a:cs typeface="ＭＳ Ｐゴシック" charset="0"/>
            </a:endParaRPr>
          </a:p>
        </p:txBody>
      </p:sp>
      <p:sp>
        <p:nvSpPr>
          <p:cNvPr id="1781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2DAF3-654E-BB4D-9DA9-476A2871464F}" type="slidenum">
              <a:rPr lang="en-US" sz="1600">
                <a:solidFill>
                  <a:srgbClr val="000000"/>
                </a:solidFill>
                <a:latin typeface="Garamond" charset="0"/>
              </a:rPr>
              <a:pPr eaLnBrk="1" hangingPunct="1"/>
              <a:t>137</a:t>
            </a:fld>
            <a:endParaRPr lang="en-US" sz="1600">
              <a:solidFill>
                <a:srgbClr val="000000"/>
              </a:solidFill>
              <a:latin typeface="Garamond" charset="0"/>
            </a:endParaRPr>
          </a:p>
        </p:txBody>
      </p:sp>
      <p:sp>
        <p:nvSpPr>
          <p:cNvPr id="178181" name="TextBox 5"/>
          <p:cNvSpPr txBox="1">
            <a:spLocks noChangeArrowheads="1"/>
          </p:cNvSpPr>
          <p:nvPr/>
        </p:nvSpPr>
        <p:spPr bwMode="auto">
          <a:xfrm>
            <a:off x="1122363" y="4659313"/>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rPr>
              <a:t>Ariel Maislos, </a:t>
            </a:r>
            <a:r>
              <a:rPr lang="ja-JP" altLang="en-US" sz="1400" smtClean="0">
                <a:solidFill>
                  <a:srgbClr val="000000"/>
                </a:solidFill>
              </a:rPr>
              <a:t>“</a:t>
            </a:r>
            <a:r>
              <a:rPr lang="en-US" altLang="ja-JP" sz="1400" smtClean="0">
                <a:solidFill>
                  <a:srgbClr val="000000"/>
                </a:solidFill>
              </a:rPr>
              <a:t>A New Era in Embedded Flash Memory</a:t>
            </a:r>
            <a:r>
              <a:rPr lang="ja-JP" altLang="en-US" sz="1400" smtClean="0">
                <a:solidFill>
                  <a:srgbClr val="000000"/>
                </a:solidFill>
              </a:rPr>
              <a:t>”</a:t>
            </a:r>
            <a:r>
              <a:rPr lang="en-US" altLang="ja-JP" sz="1400" smtClean="0">
                <a:solidFill>
                  <a:srgbClr val="000000"/>
                </a:solidFill>
              </a:rPr>
              <a:t>, Flash Summit 2011 (Anobit)</a:t>
            </a:r>
            <a:endParaRPr lang="en-US" sz="1400" smtClean="0">
              <a:solidFill>
                <a:srgbClr val="000000"/>
              </a:solidFill>
            </a:endParaRPr>
          </a:p>
        </p:txBody>
      </p:sp>
      <p:graphicFrame>
        <p:nvGraphicFramePr>
          <p:cNvPr id="7" name="Chart 6"/>
          <p:cNvGraphicFramePr/>
          <p:nvPr/>
        </p:nvGraphicFramePr>
        <p:xfrm>
          <a:off x="117664" y="1289304"/>
          <a:ext cx="8645844" cy="3436620"/>
        </p:xfrm>
        <a:graphic>
          <a:graphicData uri="http://schemas.openxmlformats.org/drawingml/2006/chart">
            <c:chart xmlns:c="http://schemas.openxmlformats.org/drawingml/2006/chart" xmlns:r="http://schemas.openxmlformats.org/officeDocument/2006/relationships" r:id="rId3"/>
          </a:graphicData>
        </a:graphic>
      </p:graphicFrame>
      <p:sp>
        <p:nvSpPr>
          <p:cNvPr id="178183" name="TextBox 7"/>
          <p:cNvSpPr txBox="1">
            <a:spLocks noChangeArrowheads="1"/>
          </p:cNvSpPr>
          <p:nvPr/>
        </p:nvSpPr>
        <p:spPr bwMode="auto">
          <a:xfrm>
            <a:off x="1722438" y="10795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100k</a:t>
            </a:r>
          </a:p>
        </p:txBody>
      </p:sp>
      <p:sp>
        <p:nvSpPr>
          <p:cNvPr id="178184" name="TextBox 8"/>
          <p:cNvSpPr txBox="1">
            <a:spLocks noChangeArrowheads="1"/>
          </p:cNvSpPr>
          <p:nvPr/>
        </p:nvSpPr>
        <p:spPr bwMode="auto">
          <a:xfrm>
            <a:off x="3190875" y="3594100"/>
            <a:ext cx="55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10k</a:t>
            </a:r>
          </a:p>
        </p:txBody>
      </p:sp>
      <p:sp>
        <p:nvSpPr>
          <p:cNvPr id="178185" name="TextBox 9"/>
          <p:cNvSpPr txBox="1">
            <a:spLocks noChangeArrowheads="1"/>
          </p:cNvSpPr>
          <p:nvPr/>
        </p:nvSpPr>
        <p:spPr bwMode="auto">
          <a:xfrm>
            <a:off x="4743450" y="3746500"/>
            <a:ext cx="427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5k</a:t>
            </a:r>
          </a:p>
        </p:txBody>
      </p:sp>
      <p:sp>
        <p:nvSpPr>
          <p:cNvPr id="178186" name="TextBox 10"/>
          <p:cNvSpPr txBox="1">
            <a:spLocks noChangeArrowheads="1"/>
          </p:cNvSpPr>
          <p:nvPr/>
        </p:nvSpPr>
        <p:spPr bwMode="auto">
          <a:xfrm>
            <a:off x="6199188" y="38354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3k</a:t>
            </a:r>
          </a:p>
        </p:txBody>
      </p:sp>
      <p:sp>
        <p:nvSpPr>
          <p:cNvPr id="178187" name="TextBox 11"/>
          <p:cNvSpPr txBox="1">
            <a:spLocks noChangeArrowheads="1"/>
          </p:cNvSpPr>
          <p:nvPr/>
        </p:nvSpPr>
        <p:spPr bwMode="auto">
          <a:xfrm>
            <a:off x="7723188" y="3873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1k</a:t>
            </a:r>
          </a:p>
        </p:txBody>
      </p:sp>
      <p:grpSp>
        <p:nvGrpSpPr>
          <p:cNvPr id="2" name="Group 18"/>
          <p:cNvGrpSpPr>
            <a:grpSpLocks/>
          </p:cNvGrpSpPr>
          <p:nvPr/>
        </p:nvGrpSpPr>
        <p:grpSpPr bwMode="auto">
          <a:xfrm>
            <a:off x="2060575" y="954088"/>
            <a:ext cx="6815138" cy="2719387"/>
            <a:chOff x="2060448" y="877824"/>
            <a:chExt cx="6815237" cy="2718816"/>
          </a:xfrm>
        </p:grpSpPr>
        <p:sp>
          <p:nvSpPr>
            <p:cNvPr id="13" name="Freeform 12"/>
            <p:cNvSpPr>
              <a:spLocks/>
            </p:cNvSpPr>
            <p:nvPr/>
          </p:nvSpPr>
          <p:spPr bwMode="auto">
            <a:xfrm>
              <a:off x="2060448" y="1169863"/>
              <a:ext cx="5999250" cy="2426777"/>
            </a:xfrm>
            <a:custGeom>
              <a:avLst/>
              <a:gdLst>
                <a:gd name="T0" fmla="*/ 0 w 5998464"/>
                <a:gd name="T1" fmla="*/ 2426777 h 2426208"/>
                <a:gd name="T2" fmla="*/ 1451038 w 5998464"/>
                <a:gd name="T3" fmla="*/ 2280439 h 2426208"/>
                <a:gd name="T4" fmla="*/ 2902076 w 5998464"/>
                <a:gd name="T5" fmla="*/ 1829229 h 2426208"/>
                <a:gd name="T6" fmla="*/ 4316534 w 5998464"/>
                <a:gd name="T7" fmla="*/ 1219486 h 2426208"/>
                <a:gd name="T8" fmla="*/ 5999250 w 5998464"/>
                <a:gd name="T9" fmla="*/ 0 h 2426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8464" h="2426208">
                  <a:moveTo>
                    <a:pt x="0" y="2426208"/>
                  </a:moveTo>
                  <a:cubicBezTo>
                    <a:pt x="483616" y="2402840"/>
                    <a:pt x="967232" y="2379472"/>
                    <a:pt x="1450848" y="2279904"/>
                  </a:cubicBezTo>
                  <a:cubicBezTo>
                    <a:pt x="1934464" y="2180336"/>
                    <a:pt x="2424176" y="2005584"/>
                    <a:pt x="2901696" y="1828800"/>
                  </a:cubicBezTo>
                  <a:cubicBezTo>
                    <a:pt x="3379216" y="1652016"/>
                    <a:pt x="3799840" y="1524000"/>
                    <a:pt x="4315968" y="1219200"/>
                  </a:cubicBezTo>
                  <a:cubicBezTo>
                    <a:pt x="4832096" y="914400"/>
                    <a:pt x="5415280" y="457200"/>
                    <a:pt x="5998464" y="0"/>
                  </a:cubicBezTo>
                </a:path>
              </a:pathLst>
            </a:custGeom>
            <a:noFill/>
            <a:ln w="57150" cap="flat" cmpd="sng">
              <a:solidFill>
                <a:srgbClr val="FF0000"/>
              </a:solidFill>
              <a:prstDash val="solid"/>
              <a:round/>
              <a:headEnd type="non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8190" name="TextBox 13"/>
            <p:cNvSpPr txBox="1">
              <a:spLocks noChangeArrowheads="1"/>
            </p:cNvSpPr>
            <p:nvPr/>
          </p:nvSpPr>
          <p:spPr bwMode="auto">
            <a:xfrm>
              <a:off x="2840736" y="2974848"/>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4-bit ECC</a:t>
              </a:r>
            </a:p>
          </p:txBody>
        </p:sp>
        <p:sp>
          <p:nvSpPr>
            <p:cNvPr id="178191" name="TextBox 14"/>
            <p:cNvSpPr txBox="1">
              <a:spLocks noChangeArrowheads="1"/>
            </p:cNvSpPr>
            <p:nvPr/>
          </p:nvSpPr>
          <p:spPr bwMode="auto">
            <a:xfrm>
              <a:off x="4200144" y="2529840"/>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8-bit ECC</a:t>
              </a:r>
            </a:p>
          </p:txBody>
        </p:sp>
        <p:sp>
          <p:nvSpPr>
            <p:cNvPr id="178192" name="TextBox 15"/>
            <p:cNvSpPr txBox="1">
              <a:spLocks noChangeArrowheads="1"/>
            </p:cNvSpPr>
            <p:nvPr/>
          </p:nvSpPr>
          <p:spPr bwMode="auto">
            <a:xfrm>
              <a:off x="5827776" y="1633728"/>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15-bit ECC</a:t>
              </a:r>
            </a:p>
          </p:txBody>
        </p:sp>
        <p:sp>
          <p:nvSpPr>
            <p:cNvPr id="178193" name="TextBox 16"/>
            <p:cNvSpPr txBox="1">
              <a:spLocks noChangeArrowheads="1"/>
            </p:cNvSpPr>
            <p:nvPr/>
          </p:nvSpPr>
          <p:spPr bwMode="auto">
            <a:xfrm>
              <a:off x="7242048" y="877824"/>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24-bit ECC</a:t>
              </a:r>
            </a:p>
          </p:txBody>
        </p:sp>
        <p:sp>
          <p:nvSpPr>
            <p:cNvPr id="178194" name="TextBox 17"/>
            <p:cNvSpPr txBox="1">
              <a:spLocks noChangeArrowheads="1"/>
            </p:cNvSpPr>
            <p:nvPr/>
          </p:nvSpPr>
          <p:spPr bwMode="auto">
            <a:xfrm>
              <a:off x="5728669" y="2670048"/>
              <a:ext cx="3147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rPr>
                <a:t>Error Correction Capability</a:t>
              </a:r>
            </a:p>
            <a:p>
              <a:pPr algn="ctr" eaLnBrk="1" fontAlgn="base" hangingPunct="1">
                <a:spcBef>
                  <a:spcPct val="0"/>
                </a:spcBef>
                <a:spcAft>
                  <a:spcPct val="0"/>
                </a:spcAft>
              </a:pPr>
              <a:r>
                <a:rPr lang="en-US" sz="1800" b="1" smtClean="0">
                  <a:solidFill>
                    <a:srgbClr val="FF0000"/>
                  </a:solidFill>
                </a:rPr>
                <a:t>(per 1 kB of data)</a:t>
              </a:r>
            </a:p>
          </p:txBody>
        </p:sp>
      </p:grpSp>
    </p:spTree>
    <p:extLst>
      <p:ext uri="{BB962C8B-B14F-4D97-AF65-F5344CB8AC3E}">
        <p14:creationId xmlns:p14="http://schemas.microsoft.com/office/powerpoint/2010/main" val="19054644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108520" y="158973"/>
            <a:ext cx="9144000" cy="893763"/>
          </a:xfrm>
        </p:spPr>
        <p:txBody>
          <a:bodyPr/>
          <a:lstStyle/>
          <a:p>
            <a:pPr eaLnBrk="1" hangingPunct="1"/>
            <a:r>
              <a:rPr lang="en-US" altLang="zh-CN" sz="3800" dirty="0">
                <a:latin typeface="Arial" charset="0"/>
                <a:ea typeface="宋体" charset="0"/>
                <a:cs typeface="宋体" charset="0"/>
              </a:rPr>
              <a:t>Future NAND Flash Storage Architecture</a:t>
            </a:r>
          </a:p>
        </p:txBody>
      </p:sp>
      <p:pic>
        <p:nvPicPr>
          <p:cNvPr id="144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18446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36663"/>
            <a:ext cx="19050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5867400" y="1531938"/>
            <a:ext cx="1676400"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cxnSp>
        <p:nvCxnSpPr>
          <p:cNvPr id="37" name="Straight Connector 36"/>
          <p:cNvCxnSpPr>
            <a:cxnSpLocks noChangeShapeType="1"/>
          </p:cNvCxnSpPr>
          <p:nvPr/>
        </p:nvCxnSpPr>
        <p:spPr bwMode="auto">
          <a:xfrm>
            <a:off x="2057400" y="2674938"/>
            <a:ext cx="914400"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a:off x="4803775" y="2674938"/>
            <a:ext cx="987425"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a:off x="7620000" y="2674938"/>
            <a:ext cx="609600"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144392" name="Group 16"/>
          <p:cNvGrpSpPr>
            <a:grpSpLocks/>
          </p:cNvGrpSpPr>
          <p:nvPr/>
        </p:nvGrpSpPr>
        <p:grpSpPr bwMode="auto">
          <a:xfrm>
            <a:off x="3021013" y="1531938"/>
            <a:ext cx="1709737" cy="2362200"/>
            <a:chOff x="2971800" y="1531938"/>
            <a:chExt cx="1709738" cy="2362200"/>
          </a:xfrm>
        </p:grpSpPr>
        <p:sp>
          <p:nvSpPr>
            <p:cNvPr id="35" name="Rectangle 34"/>
            <p:cNvSpPr/>
            <p:nvPr/>
          </p:nvSpPr>
          <p:spPr>
            <a:xfrm>
              <a:off x="2971800" y="1531938"/>
              <a:ext cx="1676401"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144401" name="TextBox 16"/>
            <p:cNvSpPr txBox="1">
              <a:spLocks noChangeArrowheads="1"/>
            </p:cNvSpPr>
            <p:nvPr/>
          </p:nvSpPr>
          <p:spPr bwMode="auto">
            <a:xfrm>
              <a:off x="2971800" y="2063750"/>
              <a:ext cx="1709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ea typeface="MS PGothic" charset="0"/>
                  <a:cs typeface="MS PGothic" charset="0"/>
                </a:rPr>
                <a:t>Memory</a:t>
              </a:r>
            </a:p>
            <a:p>
              <a:pPr algn="ctr"/>
              <a:r>
                <a:rPr lang="en-US">
                  <a:solidFill>
                    <a:srgbClr val="000000"/>
                  </a:solidFill>
                  <a:ea typeface="MS PGothic" charset="0"/>
                  <a:cs typeface="MS PGothic" charset="0"/>
                </a:rPr>
                <a:t>Signal </a:t>
              </a:r>
            </a:p>
            <a:p>
              <a:pPr algn="ctr"/>
              <a:r>
                <a:rPr lang="en-US">
                  <a:solidFill>
                    <a:srgbClr val="000000"/>
                  </a:solidFill>
                  <a:ea typeface="MS PGothic" charset="0"/>
                  <a:cs typeface="MS PGothic" charset="0"/>
                </a:rPr>
                <a:t>Processing</a:t>
              </a:r>
            </a:p>
          </p:txBody>
        </p:sp>
      </p:grpSp>
      <p:sp>
        <p:nvSpPr>
          <p:cNvPr id="144393" name="TextBox 17"/>
          <p:cNvSpPr txBox="1">
            <a:spLocks noChangeArrowheads="1"/>
          </p:cNvSpPr>
          <p:nvPr/>
        </p:nvSpPr>
        <p:spPr bwMode="auto">
          <a:xfrm>
            <a:off x="5867400" y="2217738"/>
            <a:ext cx="1606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ea typeface="MS PGothic" charset="0"/>
                <a:cs typeface="MS PGothic" charset="0"/>
              </a:rPr>
              <a:t>Error</a:t>
            </a:r>
          </a:p>
          <a:p>
            <a:pPr algn="ctr"/>
            <a:r>
              <a:rPr lang="en-US">
                <a:solidFill>
                  <a:srgbClr val="000000"/>
                </a:solidFill>
                <a:ea typeface="MS PGothic" charset="0"/>
                <a:cs typeface="MS PGothic" charset="0"/>
              </a:rPr>
              <a:t>Correction</a:t>
            </a:r>
          </a:p>
        </p:txBody>
      </p:sp>
      <p:sp>
        <p:nvSpPr>
          <p:cNvPr id="144394" name="TextBox 18"/>
          <p:cNvSpPr txBox="1">
            <a:spLocks noChangeArrowheads="1"/>
          </p:cNvSpPr>
          <p:nvPr/>
        </p:nvSpPr>
        <p:spPr bwMode="auto">
          <a:xfrm>
            <a:off x="4648200" y="1952625"/>
            <a:ext cx="124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000000"/>
                </a:solidFill>
                <a:ea typeface="MS PGothic" charset="0"/>
                <a:cs typeface="MS PGothic" charset="0"/>
              </a:rPr>
              <a:t>Raw Bit </a:t>
            </a:r>
          </a:p>
          <a:p>
            <a:pPr algn="ctr"/>
            <a:r>
              <a:rPr lang="en-US" sz="1800">
                <a:solidFill>
                  <a:srgbClr val="000000"/>
                </a:solidFill>
                <a:ea typeface="MS PGothic" charset="0"/>
                <a:cs typeface="MS PGothic" charset="0"/>
              </a:rPr>
              <a:t>Error Rate</a:t>
            </a:r>
          </a:p>
        </p:txBody>
      </p:sp>
      <p:sp>
        <p:nvSpPr>
          <p:cNvPr id="144395" name="TextBox 19"/>
          <p:cNvSpPr txBox="1">
            <a:spLocks noChangeArrowheads="1"/>
          </p:cNvSpPr>
          <p:nvPr/>
        </p:nvSpPr>
        <p:spPr bwMode="auto">
          <a:xfrm>
            <a:off x="5619750" y="4019550"/>
            <a:ext cx="27098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600">
                <a:solidFill>
                  <a:srgbClr val="000000"/>
                </a:solidFill>
                <a:ea typeface="MS PGothic" charset="0"/>
                <a:cs typeface="MS PGothic" charset="0"/>
              </a:rPr>
              <a:t> Hamming codes</a:t>
            </a:r>
          </a:p>
          <a:p>
            <a:pPr>
              <a:buFont typeface="Arial" charset="0"/>
              <a:buChar char="•"/>
            </a:pPr>
            <a:r>
              <a:rPr lang="en-US" sz="1600">
                <a:solidFill>
                  <a:srgbClr val="000000"/>
                </a:solidFill>
                <a:ea typeface="MS PGothic" charset="0"/>
                <a:cs typeface="MS PGothic" charset="0"/>
              </a:rPr>
              <a:t> BCH codes </a:t>
            </a:r>
          </a:p>
          <a:p>
            <a:pPr>
              <a:buFont typeface="Arial" charset="0"/>
              <a:buChar char="•"/>
            </a:pPr>
            <a:r>
              <a:rPr lang="en-US" sz="1600">
                <a:solidFill>
                  <a:srgbClr val="000000"/>
                </a:solidFill>
                <a:ea typeface="MS PGothic" charset="0"/>
                <a:cs typeface="MS PGothic" charset="0"/>
              </a:rPr>
              <a:t> Reed-Solomon codes</a:t>
            </a:r>
          </a:p>
          <a:p>
            <a:pPr>
              <a:buFont typeface="Arial" charset="0"/>
              <a:buChar char="•"/>
            </a:pPr>
            <a:r>
              <a:rPr lang="en-US" sz="1600">
                <a:solidFill>
                  <a:srgbClr val="000000"/>
                </a:solidFill>
                <a:ea typeface="MS PGothic" charset="0"/>
                <a:cs typeface="MS PGothic" charset="0"/>
              </a:rPr>
              <a:t> LDPC codes</a:t>
            </a:r>
          </a:p>
          <a:p>
            <a:pPr>
              <a:buFont typeface="Arial" charset="0"/>
              <a:buChar char="•"/>
            </a:pPr>
            <a:r>
              <a:rPr lang="en-US" sz="1600">
                <a:solidFill>
                  <a:srgbClr val="000000"/>
                </a:solidFill>
                <a:ea typeface="MS PGothic" charset="0"/>
                <a:cs typeface="MS PGothic" charset="0"/>
              </a:rPr>
              <a:t> Other Flash friendly codes</a:t>
            </a:r>
          </a:p>
        </p:txBody>
      </p:sp>
      <p:sp>
        <p:nvSpPr>
          <p:cNvPr id="144396" name="TextBox 20"/>
          <p:cNvSpPr txBox="1">
            <a:spLocks noChangeArrowheads="1"/>
          </p:cNvSpPr>
          <p:nvPr/>
        </p:nvSpPr>
        <p:spPr bwMode="auto">
          <a:xfrm>
            <a:off x="7515225" y="2230438"/>
            <a:ext cx="1400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000000"/>
                </a:solidFill>
                <a:ea typeface="MS PGothic" charset="0"/>
                <a:cs typeface="MS PGothic" charset="0"/>
              </a:rPr>
              <a:t>BER &lt; 10</a:t>
            </a:r>
            <a:r>
              <a:rPr lang="en-US" sz="1800" baseline="30000">
                <a:solidFill>
                  <a:srgbClr val="000000"/>
                </a:solidFill>
                <a:ea typeface="MS PGothic" charset="0"/>
                <a:cs typeface="MS PGothic" charset="0"/>
              </a:rPr>
              <a:t>-15</a:t>
            </a:r>
          </a:p>
        </p:txBody>
      </p:sp>
      <p:sp>
        <p:nvSpPr>
          <p:cNvPr id="45" name="TextBox 21"/>
          <p:cNvSpPr txBox="1">
            <a:spLocks noChangeArrowheads="1"/>
          </p:cNvSpPr>
          <p:nvPr/>
        </p:nvSpPr>
        <p:spPr bwMode="auto">
          <a:xfrm>
            <a:off x="1228725" y="5557838"/>
            <a:ext cx="655161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0000"/>
                </a:solidFill>
                <a:ea typeface="MS PGothic" charset="0"/>
                <a:cs typeface="MS PGothic" charset="0"/>
              </a:rPr>
              <a:t>Need to understand NAND flash error patterns</a:t>
            </a:r>
          </a:p>
        </p:txBody>
      </p:sp>
      <p:sp>
        <p:nvSpPr>
          <p:cNvPr id="144398" name="TextBox 19"/>
          <p:cNvSpPr txBox="1">
            <a:spLocks noChangeArrowheads="1"/>
          </p:cNvSpPr>
          <p:nvPr/>
        </p:nvSpPr>
        <p:spPr bwMode="auto">
          <a:xfrm>
            <a:off x="2581275" y="4019550"/>
            <a:ext cx="2755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600">
                <a:solidFill>
                  <a:srgbClr val="000000"/>
                </a:solidFill>
                <a:ea typeface="MS PGothic" charset="0"/>
                <a:cs typeface="MS PGothic" charset="0"/>
              </a:rPr>
              <a:t> Read voltage adjusting</a:t>
            </a:r>
          </a:p>
          <a:p>
            <a:pPr>
              <a:buFont typeface="Arial" charset="0"/>
              <a:buChar char="•"/>
            </a:pPr>
            <a:r>
              <a:rPr lang="en-US" sz="1600">
                <a:solidFill>
                  <a:srgbClr val="000000"/>
                </a:solidFill>
                <a:ea typeface="MS PGothic" charset="0"/>
                <a:cs typeface="MS PGothic" charset="0"/>
              </a:rPr>
              <a:t> Data scrambler</a:t>
            </a:r>
          </a:p>
          <a:p>
            <a:pPr>
              <a:buFont typeface="Arial" charset="0"/>
              <a:buChar char="•"/>
            </a:pPr>
            <a:r>
              <a:rPr lang="en-US" sz="1600">
                <a:solidFill>
                  <a:srgbClr val="000000"/>
                </a:solidFill>
                <a:ea typeface="MS PGothic" charset="0"/>
                <a:cs typeface="MS PGothic" charset="0"/>
              </a:rPr>
              <a:t> Data recovery</a:t>
            </a:r>
          </a:p>
          <a:p>
            <a:pPr>
              <a:buFont typeface="Arial" charset="0"/>
              <a:buChar char="•"/>
            </a:pPr>
            <a:r>
              <a:rPr lang="en-US" sz="1600">
                <a:solidFill>
                  <a:srgbClr val="000000"/>
                </a:solidFill>
                <a:ea typeface="MS PGothic" charset="0"/>
                <a:cs typeface="MS PGothic" charset="0"/>
              </a:rPr>
              <a:t> Soft-information estimation</a:t>
            </a:r>
          </a:p>
        </p:txBody>
      </p:sp>
      <p:sp>
        <p:nvSpPr>
          <p:cNvPr id="144399" name="TextBox 17"/>
          <p:cNvSpPr txBox="1">
            <a:spLocks noChangeArrowheads="1"/>
          </p:cNvSpPr>
          <p:nvPr/>
        </p:nvSpPr>
        <p:spPr bwMode="auto">
          <a:xfrm>
            <a:off x="400050" y="2266950"/>
            <a:ext cx="116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FF0000"/>
                </a:solidFill>
                <a:ea typeface="MS PGothic" charset="0"/>
                <a:cs typeface="MS PGothic" charset="0"/>
              </a:rPr>
              <a:t>Noisy</a:t>
            </a:r>
          </a:p>
        </p:txBody>
      </p:sp>
    </p:spTree>
    <p:extLst>
      <p:ext uri="{BB962C8B-B14F-4D97-AF65-F5344CB8AC3E}">
        <p14:creationId xmlns:p14="http://schemas.microsoft.com/office/powerpoint/2010/main" val="2620612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Test System Infrastructure</a:t>
            </a:r>
          </a:p>
        </p:txBody>
      </p:sp>
      <p:sp>
        <p:nvSpPr>
          <p:cNvPr id="146434" name="Rectangle 5"/>
          <p:cNvSpPr>
            <a:spLocks noChangeArrowheads="1"/>
          </p:cNvSpPr>
          <p:nvPr/>
        </p:nvSpPr>
        <p:spPr bwMode="auto">
          <a:xfrm>
            <a:off x="304800" y="4800600"/>
            <a:ext cx="1905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latin typeface="Tahoma"/>
                <a:ea typeface="MS PGothic" charset="0"/>
                <a:cs typeface="MS PGothic" charset="0"/>
              </a:rPr>
              <a:t>Host USB PHY</a:t>
            </a:r>
          </a:p>
        </p:txBody>
      </p:sp>
      <p:sp>
        <p:nvSpPr>
          <p:cNvPr id="146435" name="Rectangle 6"/>
          <p:cNvSpPr>
            <a:spLocks noChangeArrowheads="1"/>
          </p:cNvSpPr>
          <p:nvPr/>
        </p:nvSpPr>
        <p:spPr bwMode="auto">
          <a:xfrm>
            <a:off x="304800" y="4191000"/>
            <a:ext cx="1905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1600">
                <a:solidFill>
                  <a:srgbClr val="000000"/>
                </a:solidFill>
                <a:latin typeface="Tahoma"/>
                <a:ea typeface="MS PGothic" charset="0"/>
                <a:cs typeface="MS PGothic" charset="0"/>
              </a:rPr>
              <a:t>USB Driver</a:t>
            </a:r>
          </a:p>
        </p:txBody>
      </p:sp>
      <p:sp>
        <p:nvSpPr>
          <p:cNvPr id="146436" name="Rectangle 7"/>
          <p:cNvSpPr>
            <a:spLocks noChangeArrowheads="1"/>
          </p:cNvSpPr>
          <p:nvPr/>
        </p:nvSpPr>
        <p:spPr bwMode="auto">
          <a:xfrm>
            <a:off x="304800" y="3581400"/>
            <a:ext cx="1905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latin typeface="Tahoma"/>
                <a:ea typeface="MS PGothic" charset="0"/>
                <a:cs typeface="MS PGothic" charset="0"/>
              </a:rPr>
              <a:t>Software Platform</a:t>
            </a:r>
          </a:p>
        </p:txBody>
      </p:sp>
      <p:sp>
        <p:nvSpPr>
          <p:cNvPr id="146437" name="Rectangle 8"/>
          <p:cNvSpPr>
            <a:spLocks noChangeArrowheads="1"/>
          </p:cNvSpPr>
          <p:nvPr/>
        </p:nvSpPr>
        <p:spPr bwMode="auto">
          <a:xfrm>
            <a:off x="304800" y="1295400"/>
            <a:ext cx="1905000" cy="2286000"/>
          </a:xfrm>
          <a:prstGeom prst="rect">
            <a:avLst/>
          </a:prstGeom>
          <a:solidFill>
            <a:schemeClr val="bg1"/>
          </a:solidFill>
          <a:ln w="9525">
            <a:solidFill>
              <a:schemeClr val="tx1"/>
            </a:solidFill>
            <a:prstDash val="lgDashDotDot"/>
            <a:miter lim="800000"/>
            <a:headEnd/>
            <a:tailEnd/>
          </a:ln>
        </p:spPr>
        <p:txBody>
          <a:bodyPr wrap="none" anchor="ctr"/>
          <a:lstStyle/>
          <a:p>
            <a:pPr algn="ctr" eaLnBrk="0" hangingPunct="0"/>
            <a:endParaRPr lang="en-US" sz="1600">
              <a:solidFill>
                <a:srgbClr val="000000"/>
              </a:solidFill>
              <a:latin typeface="Tahoma"/>
              <a:ea typeface="MS PGothic" charset="0"/>
              <a:cs typeface="MS PGothic" charset="0"/>
            </a:endParaRPr>
          </a:p>
        </p:txBody>
      </p:sp>
      <p:sp>
        <p:nvSpPr>
          <p:cNvPr id="146438" name="Rectangle 9"/>
          <p:cNvSpPr>
            <a:spLocks noChangeArrowheads="1"/>
          </p:cNvSpPr>
          <p:nvPr/>
        </p:nvSpPr>
        <p:spPr bwMode="auto">
          <a:xfrm>
            <a:off x="27432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latin typeface="Tahoma"/>
                <a:ea typeface="MS PGothic" charset="0"/>
                <a:cs typeface="MS PGothic" charset="0"/>
              </a:rPr>
              <a:t>USB </a:t>
            </a:r>
          </a:p>
          <a:p>
            <a:pPr algn="ctr" eaLnBrk="0" hangingPunct="0"/>
            <a:r>
              <a:rPr lang="en-US">
                <a:solidFill>
                  <a:srgbClr val="000000"/>
                </a:solidFill>
                <a:latin typeface="Tahoma"/>
                <a:ea typeface="MS PGothic" charset="0"/>
                <a:cs typeface="MS PGothic" charset="0"/>
              </a:rPr>
              <a:t>PHYChip</a:t>
            </a:r>
          </a:p>
        </p:txBody>
      </p:sp>
      <p:sp>
        <p:nvSpPr>
          <p:cNvPr id="146439" name="Rectangle 10"/>
          <p:cNvSpPr>
            <a:spLocks noChangeArrowheads="1"/>
          </p:cNvSpPr>
          <p:nvPr/>
        </p:nvSpPr>
        <p:spPr bwMode="auto">
          <a:xfrm>
            <a:off x="2743200" y="2743200"/>
            <a:ext cx="1143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latin typeface="Tahoma"/>
                <a:ea typeface="MS PGothic" charset="0"/>
                <a:cs typeface="MS PGothic" charset="0"/>
              </a:rPr>
              <a:t>Control </a:t>
            </a:r>
          </a:p>
          <a:p>
            <a:pPr algn="ctr" eaLnBrk="0" hangingPunct="0"/>
            <a:r>
              <a:rPr lang="en-US" sz="1600">
                <a:solidFill>
                  <a:srgbClr val="000000"/>
                </a:solidFill>
                <a:latin typeface="Tahoma"/>
                <a:ea typeface="MS PGothic" charset="0"/>
                <a:cs typeface="MS PGothic" charset="0"/>
              </a:rPr>
              <a:t>Firmware</a:t>
            </a:r>
          </a:p>
        </p:txBody>
      </p:sp>
      <p:sp>
        <p:nvSpPr>
          <p:cNvPr id="146440" name="Rectangle 11"/>
          <p:cNvSpPr>
            <a:spLocks noChangeArrowheads="1"/>
          </p:cNvSpPr>
          <p:nvPr/>
        </p:nvSpPr>
        <p:spPr bwMode="auto">
          <a:xfrm>
            <a:off x="43434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latin typeface="Tahoma"/>
                <a:ea typeface="MS PGothic" charset="0"/>
                <a:cs typeface="MS PGothic" charset="0"/>
              </a:rPr>
              <a:t>FPGA</a:t>
            </a:r>
          </a:p>
          <a:p>
            <a:pPr algn="ctr" eaLnBrk="0" hangingPunct="0"/>
            <a:r>
              <a:rPr lang="en-US" sz="1200">
                <a:solidFill>
                  <a:srgbClr val="000000"/>
                </a:solidFill>
                <a:latin typeface="Tahoma"/>
                <a:ea typeface="MS PGothic" charset="0"/>
                <a:cs typeface="MS PGothic" charset="0"/>
              </a:rPr>
              <a:t>USB controller</a:t>
            </a:r>
          </a:p>
        </p:txBody>
      </p:sp>
      <p:sp>
        <p:nvSpPr>
          <p:cNvPr id="146441" name="Rectangle 12"/>
          <p:cNvSpPr>
            <a:spLocks noChangeArrowheads="1"/>
          </p:cNvSpPr>
          <p:nvPr/>
        </p:nvSpPr>
        <p:spPr bwMode="auto">
          <a:xfrm>
            <a:off x="60198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latin typeface="Tahoma"/>
                <a:ea typeface="MS PGothic" charset="0"/>
                <a:cs typeface="MS PGothic" charset="0"/>
              </a:rPr>
              <a:t>NAND </a:t>
            </a:r>
          </a:p>
          <a:p>
            <a:pPr algn="ctr" eaLnBrk="0" hangingPunct="0"/>
            <a:r>
              <a:rPr lang="en-US" sz="1600">
                <a:solidFill>
                  <a:srgbClr val="000000"/>
                </a:solidFill>
                <a:latin typeface="Tahoma"/>
                <a:ea typeface="MS PGothic" charset="0"/>
                <a:cs typeface="MS PGothic" charset="0"/>
              </a:rPr>
              <a:t>Controller</a:t>
            </a:r>
          </a:p>
        </p:txBody>
      </p:sp>
      <p:sp>
        <p:nvSpPr>
          <p:cNvPr id="146442" name="Text Box 13"/>
          <p:cNvSpPr txBox="1">
            <a:spLocks noChangeArrowheads="1"/>
          </p:cNvSpPr>
          <p:nvPr/>
        </p:nvSpPr>
        <p:spPr bwMode="auto">
          <a:xfrm>
            <a:off x="457200" y="3124200"/>
            <a:ext cx="1600200" cy="284163"/>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solidFill>
                  <a:srgbClr val="000000"/>
                </a:solidFill>
                <a:ea typeface="MS PGothic" charset="0"/>
                <a:cs typeface="MS PGothic" charset="0"/>
              </a:rPr>
              <a:t>Signal Processing</a:t>
            </a:r>
          </a:p>
        </p:txBody>
      </p:sp>
      <p:sp>
        <p:nvSpPr>
          <p:cNvPr id="146443" name="Text Box 14"/>
          <p:cNvSpPr txBox="1">
            <a:spLocks noChangeArrowheads="1"/>
          </p:cNvSpPr>
          <p:nvPr/>
        </p:nvSpPr>
        <p:spPr bwMode="auto">
          <a:xfrm>
            <a:off x="461963" y="1785938"/>
            <a:ext cx="1595437" cy="652462"/>
          </a:xfrm>
          <a:prstGeom prst="rect">
            <a:avLst/>
          </a:prstGeom>
          <a:noFill/>
          <a:ln w="12700">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solidFill>
                  <a:srgbClr val="000000"/>
                </a:solidFill>
                <a:ea typeface="MS PGothic" charset="0"/>
                <a:cs typeface="MS PGothic" charset="0"/>
              </a:rPr>
              <a:t>Wear Leveling</a:t>
            </a:r>
          </a:p>
          <a:p>
            <a:r>
              <a:rPr lang="en-US" sz="1200" b="1">
                <a:solidFill>
                  <a:srgbClr val="000000"/>
                </a:solidFill>
                <a:ea typeface="MS PGothic" charset="0"/>
                <a:cs typeface="MS PGothic" charset="0"/>
              </a:rPr>
              <a:t>Address Mapping</a:t>
            </a:r>
          </a:p>
          <a:p>
            <a:r>
              <a:rPr lang="en-US" sz="1200" b="1">
                <a:solidFill>
                  <a:srgbClr val="000000"/>
                </a:solidFill>
                <a:ea typeface="MS PGothic" charset="0"/>
                <a:cs typeface="MS PGothic" charset="0"/>
              </a:rPr>
              <a:t>Garbage Collection</a:t>
            </a:r>
          </a:p>
        </p:txBody>
      </p:sp>
      <p:sp>
        <p:nvSpPr>
          <p:cNvPr id="146444" name="Text Box 16"/>
          <p:cNvSpPr txBox="1">
            <a:spLocks noChangeArrowheads="1"/>
          </p:cNvSpPr>
          <p:nvPr/>
        </p:nvSpPr>
        <p:spPr bwMode="auto">
          <a:xfrm>
            <a:off x="685800" y="1371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Algorithms</a:t>
            </a:r>
          </a:p>
        </p:txBody>
      </p:sp>
      <p:sp>
        <p:nvSpPr>
          <p:cNvPr id="146445" name="Text Box 17"/>
          <p:cNvSpPr txBox="1">
            <a:spLocks noChangeArrowheads="1"/>
          </p:cNvSpPr>
          <p:nvPr/>
        </p:nvSpPr>
        <p:spPr bwMode="auto">
          <a:xfrm>
            <a:off x="457200" y="2514600"/>
            <a:ext cx="1600200" cy="466725"/>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a:solidFill>
                  <a:srgbClr val="000000"/>
                </a:solidFill>
                <a:ea typeface="MS PGothic" charset="0"/>
                <a:cs typeface="MS PGothic" charset="0"/>
              </a:rPr>
              <a:t>ECC</a:t>
            </a:r>
          </a:p>
          <a:p>
            <a:pPr algn="ctr"/>
            <a:r>
              <a:rPr lang="en-US" sz="1200" b="1">
                <a:solidFill>
                  <a:srgbClr val="000000"/>
                </a:solidFill>
                <a:ea typeface="MS PGothic" charset="0"/>
                <a:cs typeface="MS PGothic" charset="0"/>
              </a:rPr>
              <a:t>(BCH, RS, LDPC)</a:t>
            </a:r>
          </a:p>
        </p:txBody>
      </p:sp>
      <p:cxnSp>
        <p:nvCxnSpPr>
          <p:cNvPr id="22" name="Straight Arrow Connector 21"/>
          <p:cNvCxnSpPr>
            <a:stCxn id="146439" idx="2"/>
            <a:endCxn id="146438" idx="0"/>
          </p:cNvCxnSpPr>
          <p:nvPr/>
        </p:nvCxnSpPr>
        <p:spPr bwMode="auto">
          <a:xfrm rot="5400000">
            <a:off x="3009901" y="3657600"/>
            <a:ext cx="609600" cy="3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Left-Right Arrow 22"/>
          <p:cNvSpPr/>
          <p:nvPr/>
        </p:nvSpPr>
        <p:spPr bwMode="auto">
          <a:xfrm>
            <a:off x="2209800" y="4495800"/>
            <a:ext cx="533400" cy="255588"/>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146448" name="Rectangle 12"/>
          <p:cNvSpPr>
            <a:spLocks noChangeArrowheads="1"/>
          </p:cNvSpPr>
          <p:nvPr/>
        </p:nvSpPr>
        <p:spPr bwMode="auto">
          <a:xfrm>
            <a:off x="77724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latin typeface="Tahoma"/>
                <a:ea typeface="MS PGothic" charset="0"/>
                <a:cs typeface="MS PGothic" charset="0"/>
              </a:rPr>
              <a:t>Flash </a:t>
            </a:r>
          </a:p>
          <a:p>
            <a:pPr algn="ctr" eaLnBrk="0" hangingPunct="0"/>
            <a:r>
              <a:rPr lang="en-US">
                <a:solidFill>
                  <a:srgbClr val="000000"/>
                </a:solidFill>
                <a:latin typeface="Tahoma"/>
                <a:ea typeface="MS PGothic" charset="0"/>
                <a:cs typeface="MS PGothic" charset="0"/>
              </a:rPr>
              <a:t>Memories</a:t>
            </a:r>
          </a:p>
        </p:txBody>
      </p:sp>
      <p:sp>
        <p:nvSpPr>
          <p:cNvPr id="25" name="Left-Right Arrow 24"/>
          <p:cNvSpPr/>
          <p:nvPr/>
        </p:nvSpPr>
        <p:spPr bwMode="auto">
          <a:xfrm>
            <a:off x="5486400" y="4495800"/>
            <a:ext cx="5334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26" name="Left-Right Arrow 25"/>
          <p:cNvSpPr/>
          <p:nvPr/>
        </p:nvSpPr>
        <p:spPr bwMode="auto">
          <a:xfrm>
            <a:off x="7162800" y="4495800"/>
            <a:ext cx="6096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27" name="Left-Right Arrow 26"/>
          <p:cNvSpPr/>
          <p:nvPr/>
        </p:nvSpPr>
        <p:spPr bwMode="auto">
          <a:xfrm>
            <a:off x="3886200" y="4495800"/>
            <a:ext cx="4572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grpSp>
        <p:nvGrpSpPr>
          <p:cNvPr id="146452" name="Group 35"/>
          <p:cNvGrpSpPr>
            <a:grpSpLocks/>
          </p:cNvGrpSpPr>
          <p:nvPr/>
        </p:nvGrpSpPr>
        <p:grpSpPr bwMode="auto">
          <a:xfrm>
            <a:off x="381000" y="5605463"/>
            <a:ext cx="8547100" cy="338137"/>
            <a:chOff x="457200" y="5529263"/>
            <a:chExt cx="8547100" cy="338137"/>
          </a:xfrm>
        </p:grpSpPr>
        <p:sp>
          <p:nvSpPr>
            <p:cNvPr id="146455" name="TextBox 30"/>
            <p:cNvSpPr txBox="1">
              <a:spLocks noChangeArrowheads="1"/>
            </p:cNvSpPr>
            <p:nvPr/>
          </p:nvSpPr>
          <p:spPr bwMode="auto">
            <a:xfrm>
              <a:off x="457200" y="5529263"/>
              <a:ext cx="1565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Host Computer</a:t>
              </a:r>
            </a:p>
          </p:txBody>
        </p:sp>
        <p:sp>
          <p:nvSpPr>
            <p:cNvPr id="146456" name="TextBox 33"/>
            <p:cNvSpPr txBox="1">
              <a:spLocks noChangeArrowheads="1"/>
            </p:cNvSpPr>
            <p:nvPr/>
          </p:nvSpPr>
          <p:spPr bwMode="auto">
            <a:xfrm>
              <a:off x="3148013" y="5529263"/>
              <a:ext cx="21097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USB Daughter Board</a:t>
              </a:r>
            </a:p>
          </p:txBody>
        </p:sp>
        <p:sp>
          <p:nvSpPr>
            <p:cNvPr id="146457" name="TextBox 34"/>
            <p:cNvSpPr txBox="1">
              <a:spLocks noChangeArrowheads="1"/>
            </p:cNvSpPr>
            <p:nvPr/>
          </p:nvSpPr>
          <p:spPr bwMode="auto">
            <a:xfrm>
              <a:off x="5886450" y="5529263"/>
              <a:ext cx="142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Mother Board</a:t>
              </a:r>
            </a:p>
          </p:txBody>
        </p:sp>
        <p:sp>
          <p:nvSpPr>
            <p:cNvPr id="146458" name="TextBox 35"/>
            <p:cNvSpPr txBox="1">
              <a:spLocks noChangeArrowheads="1"/>
            </p:cNvSpPr>
            <p:nvPr/>
          </p:nvSpPr>
          <p:spPr bwMode="auto">
            <a:xfrm>
              <a:off x="7715250" y="5529263"/>
              <a:ext cx="1289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Flash Board</a:t>
              </a:r>
            </a:p>
          </p:txBody>
        </p:sp>
      </p:grpSp>
      <p:sp>
        <p:nvSpPr>
          <p:cNvPr id="146453" name="Rectangle 27"/>
          <p:cNvSpPr>
            <a:spLocks noChangeArrowheads="1"/>
          </p:cNvSpPr>
          <p:nvPr/>
        </p:nvSpPr>
        <p:spPr bwMode="auto">
          <a:xfrm>
            <a:off x="2543175" y="2524125"/>
            <a:ext cx="3143250" cy="295275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latin typeface="Tahoma"/>
              <a:ea typeface="MS PGothic" charset="0"/>
              <a:cs typeface="MS PGothic" charset="0"/>
            </a:endParaRPr>
          </a:p>
        </p:txBody>
      </p:sp>
      <p:sp>
        <p:nvSpPr>
          <p:cNvPr id="146454" name="TextBox 27"/>
          <p:cNvSpPr txBox="1">
            <a:spLocks noChangeArrowheads="1"/>
          </p:cNvSpPr>
          <p:nvPr/>
        </p:nvSpPr>
        <p:spPr bwMode="auto">
          <a:xfrm>
            <a:off x="5876925" y="2647950"/>
            <a:ext cx="1992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a:pPr>
            <a:r>
              <a:rPr lang="en-US" sz="1800">
                <a:solidFill>
                  <a:srgbClr val="000000"/>
                </a:solidFill>
                <a:ea typeface="MS PGothic" charset="0"/>
                <a:cs typeface="MS PGothic" charset="0"/>
              </a:rPr>
              <a:t>Reset</a:t>
            </a:r>
          </a:p>
          <a:p>
            <a:pPr eaLnBrk="1" hangingPunct="1">
              <a:buFontTx/>
              <a:buAutoNum type="arabicPeriod"/>
            </a:pPr>
            <a:r>
              <a:rPr lang="en-US" sz="1800">
                <a:solidFill>
                  <a:srgbClr val="000000"/>
                </a:solidFill>
                <a:ea typeface="MS PGothic" charset="0"/>
                <a:cs typeface="MS PGothic" charset="0"/>
              </a:rPr>
              <a:t>Erase block</a:t>
            </a:r>
          </a:p>
          <a:p>
            <a:pPr eaLnBrk="1" hangingPunct="1">
              <a:buFontTx/>
              <a:buAutoNum type="arabicPeriod"/>
            </a:pPr>
            <a:r>
              <a:rPr lang="en-US" sz="1800">
                <a:solidFill>
                  <a:srgbClr val="000000"/>
                </a:solidFill>
                <a:ea typeface="MS PGothic" charset="0"/>
                <a:cs typeface="MS PGothic" charset="0"/>
              </a:rPr>
              <a:t>Program page</a:t>
            </a:r>
          </a:p>
          <a:p>
            <a:pPr eaLnBrk="1" hangingPunct="1">
              <a:buFontTx/>
              <a:buAutoNum type="arabicPeriod"/>
            </a:pPr>
            <a:r>
              <a:rPr lang="en-US" sz="1800">
                <a:solidFill>
                  <a:srgbClr val="000000"/>
                </a:solidFill>
                <a:ea typeface="MS PGothic" charset="0"/>
                <a:cs typeface="MS PGothic" charset="0"/>
              </a:rPr>
              <a:t>Read page</a:t>
            </a:r>
          </a:p>
        </p:txBody>
      </p:sp>
    </p:spTree>
    <p:extLst>
      <p:ext uri="{BB962C8B-B14F-4D97-AF65-F5344CB8AC3E}">
        <p14:creationId xmlns:p14="http://schemas.microsoft.com/office/powerpoint/2010/main" val="13890054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p:txBody>
          <a:bodyPr/>
          <a:lstStyle/>
          <a:p>
            <a:pPr marL="0" lvl="1" indent="0">
              <a:buNone/>
            </a:pPr>
            <a:r>
              <a:rPr lang="en-US" sz="4400" b="1" smtClean="0">
                <a:solidFill>
                  <a:srgbClr val="FF0000"/>
                </a:solidFill>
              </a:rPr>
              <a:t>1. Global Address Latch</a:t>
            </a:r>
          </a:p>
          <a:p>
            <a:pPr marL="801688" lvl="2" indent="-349250"/>
            <a:r>
              <a:rPr lang="en-US" sz="4000" smtClean="0"/>
              <a:t>Problem: Only </a:t>
            </a:r>
            <a:r>
              <a:rPr lang="en-US" sz="4000" i="1" u="sng" smtClean="0"/>
              <a:t>one</a:t>
            </a:r>
            <a:r>
              <a:rPr lang="en-US" sz="4000"/>
              <a:t> </a:t>
            </a:r>
            <a:r>
              <a:rPr lang="en-US" sz="4000" smtClean="0"/>
              <a:t>raised wordline</a:t>
            </a:r>
          </a:p>
          <a:p>
            <a:pPr marL="801688" lvl="2" indent="-349250"/>
            <a:r>
              <a:rPr lang="en-US" sz="4000" smtClean="0"/>
              <a:t>Solution: </a:t>
            </a:r>
            <a:r>
              <a:rPr lang="en-US" sz="4000" b="1" smtClean="0"/>
              <a:t>Subarray Address Latch</a:t>
            </a:r>
          </a:p>
          <a:p>
            <a:pPr marL="0" lvl="1" indent="0">
              <a:buNone/>
            </a:pPr>
            <a:r>
              <a:rPr lang="en-US" sz="4400" b="1" smtClean="0">
                <a:solidFill>
                  <a:srgbClr val="FF0000"/>
                </a:solidFill>
              </a:rPr>
              <a:t>2. Global Bitlines</a:t>
            </a:r>
            <a:endParaRPr lang="en-US" sz="4400" b="1">
              <a:solidFill>
                <a:srgbClr val="FF0000"/>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355849100"/>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NAND Flash Testing Platform</a:t>
            </a:r>
          </a:p>
        </p:txBody>
      </p:sp>
      <p:pic>
        <p:nvPicPr>
          <p:cNvPr id="14848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81088"/>
            <a:ext cx="68580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6"/>
          <p:cNvGrpSpPr>
            <a:grpSpLocks/>
          </p:cNvGrpSpPr>
          <p:nvPr/>
        </p:nvGrpSpPr>
        <p:grpSpPr bwMode="auto">
          <a:xfrm>
            <a:off x="5181600" y="1995488"/>
            <a:ext cx="2101850" cy="1066800"/>
            <a:chOff x="3264" y="1536"/>
            <a:chExt cx="1324" cy="672"/>
          </a:xfrm>
        </p:grpSpPr>
        <p:sp>
          <p:nvSpPr>
            <p:cNvPr id="148507" name="Rectangle 21"/>
            <p:cNvSpPr>
              <a:spLocks noChangeArrowheads="1"/>
            </p:cNvSpPr>
            <p:nvPr/>
          </p:nvSpPr>
          <p:spPr bwMode="auto">
            <a:xfrm>
              <a:off x="3264" y="2016"/>
              <a:ext cx="288" cy="192"/>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latin typeface="Tahoma"/>
                <a:ea typeface="MS PGothic" charset="0"/>
                <a:cs typeface="MS PGothic" charset="0"/>
              </a:endParaRPr>
            </a:p>
          </p:txBody>
        </p:sp>
        <p:sp>
          <p:nvSpPr>
            <p:cNvPr id="148508" name="Text Box 22"/>
            <p:cNvSpPr txBox="1">
              <a:spLocks noChangeArrowheads="1"/>
            </p:cNvSpPr>
            <p:nvPr/>
          </p:nvSpPr>
          <p:spPr bwMode="auto">
            <a:xfrm>
              <a:off x="3840" y="1536"/>
              <a:ext cx="7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FFFF00"/>
                  </a:solidFill>
                  <a:ea typeface="MS PGothic" charset="0"/>
                  <a:cs typeface="MS PGothic" charset="0"/>
                </a:rPr>
                <a:t>USB Jack</a:t>
              </a:r>
            </a:p>
          </p:txBody>
        </p:sp>
        <p:sp>
          <p:nvSpPr>
            <p:cNvPr id="148509" name="Line 23"/>
            <p:cNvSpPr>
              <a:spLocks noChangeShapeType="1"/>
            </p:cNvSpPr>
            <p:nvPr/>
          </p:nvSpPr>
          <p:spPr bwMode="auto">
            <a:xfrm flipH="1">
              <a:off x="3552" y="1728"/>
              <a:ext cx="384" cy="288"/>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grpSp>
      <p:grpSp>
        <p:nvGrpSpPr>
          <p:cNvPr id="3" name="Group 47"/>
          <p:cNvGrpSpPr>
            <a:grpSpLocks/>
          </p:cNvGrpSpPr>
          <p:nvPr/>
        </p:nvGrpSpPr>
        <p:grpSpPr bwMode="auto">
          <a:xfrm>
            <a:off x="5538788" y="3233738"/>
            <a:ext cx="2392362" cy="984250"/>
            <a:chOff x="3489" y="2316"/>
            <a:chExt cx="1507" cy="620"/>
          </a:xfrm>
        </p:grpSpPr>
        <p:sp>
          <p:nvSpPr>
            <p:cNvPr id="148504" name="Rectangle 24"/>
            <p:cNvSpPr>
              <a:spLocks noChangeArrowheads="1"/>
            </p:cNvSpPr>
            <p:nvPr/>
          </p:nvSpPr>
          <p:spPr bwMode="auto">
            <a:xfrm>
              <a:off x="3489" y="2696"/>
              <a:ext cx="288" cy="24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latin typeface="Tahoma"/>
                <a:ea typeface="MS PGothic" charset="0"/>
                <a:cs typeface="MS PGothic" charset="0"/>
              </a:endParaRPr>
            </a:p>
          </p:txBody>
        </p:sp>
        <p:sp>
          <p:nvSpPr>
            <p:cNvPr id="148505" name="Text Box 25"/>
            <p:cNvSpPr txBox="1">
              <a:spLocks noChangeArrowheads="1"/>
            </p:cNvSpPr>
            <p:nvPr/>
          </p:nvSpPr>
          <p:spPr bwMode="auto">
            <a:xfrm>
              <a:off x="3846" y="2316"/>
              <a:ext cx="115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Virtex-II Pro</a:t>
              </a:r>
            </a:p>
            <a:p>
              <a:pPr algn="ctr"/>
              <a:r>
                <a:rPr lang="en-US" sz="1800">
                  <a:solidFill>
                    <a:srgbClr val="FFFF00"/>
                  </a:solidFill>
                  <a:ea typeface="MS PGothic" charset="0"/>
                  <a:cs typeface="MS PGothic" charset="0"/>
                </a:rPr>
                <a:t>(USB controller)</a:t>
              </a:r>
            </a:p>
          </p:txBody>
        </p:sp>
        <p:sp>
          <p:nvSpPr>
            <p:cNvPr id="148506" name="Line 26"/>
            <p:cNvSpPr>
              <a:spLocks noChangeShapeType="1"/>
            </p:cNvSpPr>
            <p:nvPr/>
          </p:nvSpPr>
          <p:spPr bwMode="auto">
            <a:xfrm flipH="1">
              <a:off x="3738" y="2529"/>
              <a:ext cx="198" cy="153"/>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grpSp>
      <p:sp>
        <p:nvSpPr>
          <p:cNvPr id="27" name="Rectangle 27"/>
          <p:cNvSpPr>
            <a:spLocks noChangeArrowheads="1"/>
          </p:cNvSpPr>
          <p:nvPr/>
        </p:nvSpPr>
        <p:spPr bwMode="auto">
          <a:xfrm>
            <a:off x="5232400" y="4533900"/>
            <a:ext cx="838200" cy="8382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latin typeface="Tahoma"/>
              <a:ea typeface="MS PGothic" charset="0"/>
              <a:cs typeface="MS PGothic" charset="0"/>
            </a:endParaRPr>
          </a:p>
        </p:txBody>
      </p:sp>
      <p:sp>
        <p:nvSpPr>
          <p:cNvPr id="28" name="Text Box 28"/>
          <p:cNvSpPr txBox="1">
            <a:spLocks noChangeArrowheads="1"/>
          </p:cNvSpPr>
          <p:nvPr/>
        </p:nvSpPr>
        <p:spPr bwMode="auto">
          <a:xfrm>
            <a:off x="2857500" y="4021138"/>
            <a:ext cx="2038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Virtex-V FPGA</a:t>
            </a:r>
          </a:p>
          <a:p>
            <a:pPr algn="ctr"/>
            <a:r>
              <a:rPr lang="en-US" sz="1800">
                <a:solidFill>
                  <a:srgbClr val="FFFF00"/>
                </a:solidFill>
                <a:ea typeface="MS PGothic" charset="0"/>
                <a:cs typeface="MS PGothic" charset="0"/>
              </a:rPr>
              <a:t>(NAND Controller)</a:t>
            </a:r>
          </a:p>
        </p:txBody>
      </p:sp>
      <p:sp>
        <p:nvSpPr>
          <p:cNvPr id="29" name="Line 29"/>
          <p:cNvSpPr>
            <a:spLocks noChangeShapeType="1"/>
          </p:cNvSpPr>
          <p:nvPr/>
        </p:nvSpPr>
        <p:spPr bwMode="auto">
          <a:xfrm>
            <a:off x="4000500" y="4586288"/>
            <a:ext cx="1219200" cy="381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30" name="Rectangle 30"/>
          <p:cNvSpPr>
            <a:spLocks noChangeArrowheads="1"/>
          </p:cNvSpPr>
          <p:nvPr/>
        </p:nvSpPr>
        <p:spPr bwMode="auto">
          <a:xfrm>
            <a:off x="6629400" y="4738688"/>
            <a:ext cx="381000" cy="2286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latin typeface="Tahoma"/>
              <a:ea typeface="MS PGothic" charset="0"/>
              <a:cs typeface="MS PGothic" charset="0"/>
            </a:endParaRPr>
          </a:p>
        </p:txBody>
      </p:sp>
      <p:sp>
        <p:nvSpPr>
          <p:cNvPr id="32" name="Line 32"/>
          <p:cNvSpPr>
            <a:spLocks noChangeShapeType="1"/>
          </p:cNvSpPr>
          <p:nvPr/>
        </p:nvSpPr>
        <p:spPr bwMode="auto">
          <a:xfrm flipH="1">
            <a:off x="6858000" y="4357688"/>
            <a:ext cx="228600" cy="381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grpSp>
        <p:nvGrpSpPr>
          <p:cNvPr id="4" name="Group 37"/>
          <p:cNvGrpSpPr>
            <a:grpSpLocks/>
          </p:cNvGrpSpPr>
          <p:nvPr/>
        </p:nvGrpSpPr>
        <p:grpSpPr bwMode="auto">
          <a:xfrm>
            <a:off x="228600" y="2833688"/>
            <a:ext cx="6858000" cy="2895600"/>
            <a:chOff x="144" y="2064"/>
            <a:chExt cx="4320" cy="1824"/>
          </a:xfrm>
        </p:grpSpPr>
        <p:sp>
          <p:nvSpPr>
            <p:cNvPr id="148501" name="Rectangle 33"/>
            <p:cNvSpPr>
              <a:spLocks noChangeArrowheads="1"/>
            </p:cNvSpPr>
            <p:nvPr/>
          </p:nvSpPr>
          <p:spPr bwMode="auto">
            <a:xfrm>
              <a:off x="1056" y="2400"/>
              <a:ext cx="3408" cy="14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0066CC"/>
                </a:solidFill>
                <a:latin typeface="Tahoma"/>
                <a:ea typeface="MS PGothic" charset="0"/>
                <a:cs typeface="MS PGothic" charset="0"/>
              </a:endParaRPr>
            </a:p>
          </p:txBody>
        </p:sp>
        <p:sp>
          <p:nvSpPr>
            <p:cNvPr id="148502" name="Text Box 34"/>
            <p:cNvSpPr txBox="1">
              <a:spLocks noChangeArrowheads="1"/>
            </p:cNvSpPr>
            <p:nvPr/>
          </p:nvSpPr>
          <p:spPr bwMode="auto">
            <a:xfrm>
              <a:off x="144" y="2064"/>
              <a:ext cx="16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HAPS-52 Mother Board</a:t>
              </a:r>
            </a:p>
          </p:txBody>
        </p:sp>
        <p:sp>
          <p:nvSpPr>
            <p:cNvPr id="148503" name="Line 35"/>
            <p:cNvSpPr>
              <a:spLocks noChangeShapeType="1"/>
            </p:cNvSpPr>
            <p:nvPr/>
          </p:nvSpPr>
          <p:spPr bwMode="auto">
            <a:xfrm>
              <a:off x="480" y="2256"/>
              <a:ext cx="528" cy="86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grpSp>
      <p:grpSp>
        <p:nvGrpSpPr>
          <p:cNvPr id="5" name="Group 41"/>
          <p:cNvGrpSpPr>
            <a:grpSpLocks/>
          </p:cNvGrpSpPr>
          <p:nvPr/>
        </p:nvGrpSpPr>
        <p:grpSpPr bwMode="auto">
          <a:xfrm>
            <a:off x="3276600" y="1309688"/>
            <a:ext cx="2819400" cy="3048000"/>
            <a:chOff x="2064" y="1104"/>
            <a:chExt cx="1776" cy="1920"/>
          </a:xfrm>
        </p:grpSpPr>
        <p:sp>
          <p:nvSpPr>
            <p:cNvPr id="148498" name="Rectangle 38"/>
            <p:cNvSpPr>
              <a:spLocks noChangeArrowheads="1"/>
            </p:cNvSpPr>
            <p:nvPr/>
          </p:nvSpPr>
          <p:spPr bwMode="auto">
            <a:xfrm>
              <a:off x="3216" y="1680"/>
              <a:ext cx="624" cy="1344"/>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latin typeface="Tahoma"/>
                <a:ea typeface="MS PGothic" charset="0"/>
                <a:cs typeface="MS PGothic" charset="0"/>
              </a:endParaRPr>
            </a:p>
          </p:txBody>
        </p:sp>
        <p:sp>
          <p:nvSpPr>
            <p:cNvPr id="148499" name="Text Box 39"/>
            <p:cNvSpPr txBox="1">
              <a:spLocks noChangeArrowheads="1"/>
            </p:cNvSpPr>
            <p:nvPr/>
          </p:nvSpPr>
          <p:spPr bwMode="auto">
            <a:xfrm>
              <a:off x="2064" y="1104"/>
              <a:ext cx="14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USB Daughter Board</a:t>
              </a:r>
            </a:p>
          </p:txBody>
        </p:sp>
        <p:sp>
          <p:nvSpPr>
            <p:cNvPr id="148500" name="Line 40"/>
            <p:cNvSpPr>
              <a:spLocks noChangeShapeType="1"/>
            </p:cNvSpPr>
            <p:nvPr/>
          </p:nvSpPr>
          <p:spPr bwMode="auto">
            <a:xfrm>
              <a:off x="2688" y="1296"/>
              <a:ext cx="528" cy="38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grpSp>
      <p:grpSp>
        <p:nvGrpSpPr>
          <p:cNvPr id="6" name="Group 45"/>
          <p:cNvGrpSpPr>
            <a:grpSpLocks/>
          </p:cNvGrpSpPr>
          <p:nvPr/>
        </p:nvGrpSpPr>
        <p:grpSpPr bwMode="auto">
          <a:xfrm>
            <a:off x="5867400" y="4433888"/>
            <a:ext cx="2508250" cy="1814512"/>
            <a:chOff x="3696" y="3072"/>
            <a:chExt cx="1580" cy="1143"/>
          </a:xfrm>
        </p:grpSpPr>
        <p:sp>
          <p:nvSpPr>
            <p:cNvPr id="148495" name="Rectangle 42"/>
            <p:cNvSpPr>
              <a:spLocks noChangeArrowheads="1"/>
            </p:cNvSpPr>
            <p:nvPr/>
          </p:nvSpPr>
          <p:spPr bwMode="auto">
            <a:xfrm>
              <a:off x="3888" y="3072"/>
              <a:ext cx="528" cy="76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latin typeface="Tahoma"/>
                <a:ea typeface="MS PGothic" charset="0"/>
                <a:cs typeface="MS PGothic" charset="0"/>
              </a:endParaRPr>
            </a:p>
          </p:txBody>
        </p:sp>
        <p:sp>
          <p:nvSpPr>
            <p:cNvPr id="148496" name="Text Box 43"/>
            <p:cNvSpPr txBox="1">
              <a:spLocks noChangeArrowheads="1"/>
            </p:cNvSpPr>
            <p:nvPr/>
          </p:nvSpPr>
          <p:spPr bwMode="auto">
            <a:xfrm>
              <a:off x="3696" y="3984"/>
              <a:ext cx="1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NAND Daughter Board</a:t>
              </a:r>
            </a:p>
          </p:txBody>
        </p:sp>
        <p:sp>
          <p:nvSpPr>
            <p:cNvPr id="148497" name="Line 44"/>
            <p:cNvSpPr>
              <a:spLocks noChangeShapeType="1"/>
            </p:cNvSpPr>
            <p:nvPr/>
          </p:nvSpPr>
          <p:spPr bwMode="auto">
            <a:xfrm flipH="1" flipV="1">
              <a:off x="4176" y="3840"/>
              <a:ext cx="384" cy="192"/>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grpSp>
      <p:sp>
        <p:nvSpPr>
          <p:cNvPr id="148493" name="Rectangle 32"/>
          <p:cNvSpPr>
            <a:spLocks noChangeArrowheads="1"/>
          </p:cNvSpPr>
          <p:nvPr/>
        </p:nvSpPr>
        <p:spPr bwMode="auto">
          <a:xfrm>
            <a:off x="6388100" y="4511675"/>
            <a:ext cx="366713" cy="120650"/>
          </a:xfrm>
          <a:prstGeom prst="rect">
            <a:avLst/>
          </a:prstGeom>
          <a:solidFill>
            <a:srgbClr val="317131"/>
          </a:solidFill>
          <a:ln w="9525">
            <a:solidFill>
              <a:srgbClr val="006600"/>
            </a:solidFill>
            <a:round/>
            <a:headEnd/>
            <a:tailEnd/>
          </a:ln>
        </p:spPr>
        <p:txBody>
          <a:bodyPr/>
          <a:lstStyle/>
          <a:p>
            <a:pPr eaLnBrk="0" hangingPunct="0"/>
            <a:endParaRPr lang="en-US">
              <a:solidFill>
                <a:srgbClr val="000000"/>
              </a:solidFill>
              <a:latin typeface="Tahoma"/>
              <a:ea typeface="MS PGothic" charset="0"/>
              <a:cs typeface="MS PGothic" charset="0"/>
            </a:endParaRPr>
          </a:p>
        </p:txBody>
      </p:sp>
      <p:sp>
        <p:nvSpPr>
          <p:cNvPr id="31" name="Text Box 31"/>
          <p:cNvSpPr txBox="1">
            <a:spLocks noChangeArrowheads="1"/>
          </p:cNvSpPr>
          <p:nvPr/>
        </p:nvSpPr>
        <p:spPr bwMode="auto">
          <a:xfrm>
            <a:off x="6400800" y="3805238"/>
            <a:ext cx="1466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3x-nm</a:t>
            </a:r>
          </a:p>
          <a:p>
            <a:pPr algn="ctr"/>
            <a:r>
              <a:rPr lang="en-US" sz="1800">
                <a:solidFill>
                  <a:srgbClr val="FFFF00"/>
                </a:solidFill>
                <a:ea typeface="MS PGothic" charset="0"/>
                <a:cs typeface="MS PGothic" charset="0"/>
              </a:rPr>
              <a:t>NAND Flash</a:t>
            </a:r>
          </a:p>
        </p:txBody>
      </p:sp>
    </p:spTree>
    <p:extLst>
      <p:ext uri="{BB962C8B-B14F-4D97-AF65-F5344CB8AC3E}">
        <p14:creationId xmlns:p14="http://schemas.microsoft.com/office/powerpoint/2010/main" val="32664478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nodeType="clickEffect">
                                  <p:stCondLst>
                                    <p:cond delay="0"/>
                                  </p:stCondLst>
                                  <p:childTnLst>
                                    <p:animEffect transition="out" filter="blinds(horizontal)">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nodeType="clickEffect">
                                  <p:stCondLst>
                                    <p:cond delay="0"/>
                                  </p:stCondLst>
                                  <p:childTnLst>
                                    <p:animEffect transition="out" filter="blinds(horizontal)">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linds(horizontal)">
                                      <p:cBhvr>
                                        <p:cTn id="60" dur="500"/>
                                        <p:tgtEl>
                                          <p:spTgt spid="29"/>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linds(horizontal)">
                                      <p:cBhvr>
                                        <p:cTn id="63" dur="500"/>
                                        <p:tgtEl>
                                          <p:spTgt spid="2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xit" presetSubtype="10" fill="hold" grpId="1" nodeType="clickEffect">
                                  <p:stCondLst>
                                    <p:cond delay="0"/>
                                  </p:stCondLst>
                                  <p:childTnLst>
                                    <p:animEffect transition="out" filter="blinds(horizontal)">
                                      <p:cBhvr>
                                        <p:cTn id="67" dur="500"/>
                                        <p:tgtEl>
                                          <p:spTgt spid="27"/>
                                        </p:tgtEl>
                                      </p:cBhvr>
                                    </p:animEffect>
                                    <p:set>
                                      <p:cBhvr>
                                        <p:cTn id="68" dur="1" fill="hold">
                                          <p:stCondLst>
                                            <p:cond delay="499"/>
                                          </p:stCondLst>
                                        </p:cTn>
                                        <p:tgtEl>
                                          <p:spTgt spid="27"/>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linds(horizontal)">
                                      <p:cBhvr>
                                        <p:cTn id="79" dur="500"/>
                                        <p:tgtEl>
                                          <p:spTgt spid="3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linds(horizontal)">
                                      <p:cBhvr>
                                        <p:cTn id="85" dur="500"/>
                                        <p:tgtEl>
                                          <p:spTgt spid="3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xit" presetSubtype="10" fill="hold" grpId="1" nodeType="clickEffect">
                                  <p:stCondLst>
                                    <p:cond delay="0"/>
                                  </p:stCondLst>
                                  <p:childTnLst>
                                    <p:animEffect transition="out" filter="blinds(horizontal)">
                                      <p:cBhvr>
                                        <p:cTn id="89" dur="500"/>
                                        <p:tgtEl>
                                          <p:spTgt spid="31"/>
                                        </p:tgtEl>
                                      </p:cBhvr>
                                    </p:animEffect>
                                    <p:set>
                                      <p:cBhvr>
                                        <p:cTn id="90" dur="1" fill="hold">
                                          <p:stCondLst>
                                            <p:cond delay="499"/>
                                          </p:stCondLst>
                                        </p:cTn>
                                        <p:tgtEl>
                                          <p:spTgt spid="31"/>
                                        </p:tgtEl>
                                        <p:attrNameLst>
                                          <p:attrName>style.visibility</p:attrName>
                                        </p:attrNameLst>
                                      </p:cBhvr>
                                      <p:to>
                                        <p:strVal val="hidden"/>
                                      </p:to>
                                    </p:set>
                                  </p:childTnLst>
                                </p:cTn>
                              </p:par>
                              <p:par>
                                <p:cTn id="91" presetID="3" presetClass="exit" presetSubtype="10" fill="hold" grpId="1" nodeType="withEffect">
                                  <p:stCondLst>
                                    <p:cond delay="0"/>
                                  </p:stCondLst>
                                  <p:childTnLst>
                                    <p:animEffect transition="out" filter="blinds(horizontal)">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par>
                                <p:cTn id="94" presetID="3" presetClass="exit" presetSubtype="10" fill="hold" grpId="1" nodeType="withEffect">
                                  <p:stCondLst>
                                    <p:cond delay="0"/>
                                  </p:stCondLst>
                                  <p:childTnLst>
                                    <p:animEffect transition="out" filter="blinds(horizontal)">
                                      <p:cBhvr>
                                        <p:cTn id="95" dur="500"/>
                                        <p:tgtEl>
                                          <p:spTgt spid="30"/>
                                        </p:tgtEl>
                                      </p:cBhvr>
                                    </p:animEffect>
                                    <p:set>
                                      <p:cBhvr>
                                        <p:cTn id="96"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8" grpId="1"/>
      <p:bldP spid="29" grpId="0" animBg="1"/>
      <p:bldP spid="29" grpId="1" animBg="1"/>
      <p:bldP spid="30" grpId="0" animBg="1"/>
      <p:bldP spid="30" grpId="1" animBg="1"/>
      <p:bldP spid="32" grpId="0" animBg="1"/>
      <p:bldP spid="32" grpId="1" animBg="1"/>
      <p:bldP spid="31" grpId="0"/>
      <p:bldP spid="31" grpId="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r>
              <a:rPr lang="en-US">
                <a:latin typeface="Arial" charset="0"/>
                <a:ea typeface="MS PGothic" charset="0"/>
              </a:rPr>
              <a:t>NAND Flash Usage and Error Model</a:t>
            </a:r>
          </a:p>
        </p:txBody>
      </p:sp>
      <p:sp>
        <p:nvSpPr>
          <p:cNvPr id="149506" name="Rounded Rectangle 21"/>
          <p:cNvSpPr>
            <a:spLocks noChangeArrowheads="1"/>
          </p:cNvSpPr>
          <p:nvPr/>
        </p:nvSpPr>
        <p:spPr bwMode="auto">
          <a:xfrm>
            <a:off x="2571750" y="1438275"/>
            <a:ext cx="5926138" cy="4365625"/>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400">
              <a:solidFill>
                <a:srgbClr val="000000"/>
              </a:solidFill>
              <a:latin typeface="Tahoma"/>
              <a:ea typeface="MS PGothic" charset="0"/>
              <a:cs typeface="MS PGothic" charset="0"/>
            </a:endParaRPr>
          </a:p>
        </p:txBody>
      </p:sp>
      <p:sp>
        <p:nvSpPr>
          <p:cNvPr id="149507" name="TextBox 37"/>
          <p:cNvSpPr txBox="1">
            <a:spLocks noChangeArrowheads="1"/>
          </p:cNvSpPr>
          <p:nvPr/>
        </p:nvSpPr>
        <p:spPr bwMode="auto">
          <a:xfrm>
            <a:off x="5522913" y="4048125"/>
            <a:ext cx="54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000000"/>
                </a:solidFill>
                <a:ea typeface="MS PGothic" charset="0"/>
                <a:cs typeface="MS PGothic" charset="0"/>
              </a:rPr>
              <a:t>…</a:t>
            </a:r>
          </a:p>
        </p:txBody>
      </p:sp>
      <p:cxnSp>
        <p:nvCxnSpPr>
          <p:cNvPr id="149508" name="Straight Connector 54"/>
          <p:cNvCxnSpPr>
            <a:cxnSpLocks noChangeShapeType="1"/>
            <a:endCxn id="149510" idx="1"/>
          </p:cNvCxnSpPr>
          <p:nvPr/>
        </p:nvCxnSpPr>
        <p:spPr bwMode="auto">
          <a:xfrm>
            <a:off x="4376738" y="2160588"/>
            <a:ext cx="79533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9509" name="Rounded Rectangle 21"/>
          <p:cNvSpPr>
            <a:spLocks noChangeArrowheads="1"/>
          </p:cNvSpPr>
          <p:nvPr/>
        </p:nvSpPr>
        <p:spPr bwMode="auto">
          <a:xfrm>
            <a:off x="2862263" y="1708150"/>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400">
              <a:solidFill>
                <a:srgbClr val="000000"/>
              </a:solidFill>
              <a:latin typeface="Tahoma"/>
              <a:ea typeface="MS PGothic" charset="0"/>
              <a:cs typeface="MS PGothic" charset="0"/>
            </a:endParaRPr>
          </a:p>
        </p:txBody>
      </p:sp>
      <p:sp>
        <p:nvSpPr>
          <p:cNvPr id="149510" name="Rounded Rectangle 21"/>
          <p:cNvSpPr>
            <a:spLocks noChangeArrowheads="1"/>
          </p:cNvSpPr>
          <p:nvPr/>
        </p:nvSpPr>
        <p:spPr bwMode="auto">
          <a:xfrm>
            <a:off x="5172075" y="1701800"/>
            <a:ext cx="1525588" cy="915988"/>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latin typeface="Tahoma"/>
              <a:ea typeface="MS PGothic" charset="0"/>
              <a:cs typeface="MS PGothic" charset="0"/>
            </a:endParaRPr>
          </a:p>
        </p:txBody>
      </p:sp>
      <p:cxnSp>
        <p:nvCxnSpPr>
          <p:cNvPr id="149511" name="Straight Connector 53"/>
          <p:cNvCxnSpPr>
            <a:cxnSpLocks noChangeShapeType="1"/>
          </p:cNvCxnSpPr>
          <p:nvPr/>
        </p:nvCxnSpPr>
        <p:spPr bwMode="auto">
          <a:xfrm>
            <a:off x="7351713" y="2163763"/>
            <a:ext cx="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9512" name="TextBox 57"/>
          <p:cNvSpPr txBox="1">
            <a:spLocks noChangeArrowheads="1"/>
          </p:cNvSpPr>
          <p:nvPr/>
        </p:nvSpPr>
        <p:spPr bwMode="auto">
          <a:xfrm>
            <a:off x="6615113" y="2017713"/>
            <a:ext cx="174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ea typeface="MS PGothic" charset="0"/>
                <a:cs typeface="MS PGothic" charset="0"/>
              </a:rPr>
              <a:t>(Page0  - Page128)</a:t>
            </a:r>
          </a:p>
        </p:txBody>
      </p:sp>
      <p:sp>
        <p:nvSpPr>
          <p:cNvPr id="149513" name="TextBox 60"/>
          <p:cNvSpPr txBox="1">
            <a:spLocks noChangeArrowheads="1"/>
          </p:cNvSpPr>
          <p:nvPr/>
        </p:nvSpPr>
        <p:spPr bwMode="auto">
          <a:xfrm>
            <a:off x="5326063" y="1822450"/>
            <a:ext cx="1236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Program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sp>
        <p:nvSpPr>
          <p:cNvPr id="149514" name="TextBox 61"/>
          <p:cNvSpPr txBox="1">
            <a:spLocks noChangeArrowheads="1"/>
          </p:cNvSpPr>
          <p:nvPr/>
        </p:nvSpPr>
        <p:spPr bwMode="auto">
          <a:xfrm>
            <a:off x="3201988" y="1809750"/>
            <a:ext cx="925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Erase </a:t>
            </a:r>
          </a:p>
          <a:p>
            <a:pPr algn="ctr" eaLnBrk="1" hangingPunct="1"/>
            <a:r>
              <a:rPr lang="en-US" sz="2000">
                <a:solidFill>
                  <a:srgbClr val="000000"/>
                </a:solidFill>
                <a:ea typeface="MS PGothic" charset="0"/>
                <a:cs typeface="MS PGothic" charset="0"/>
              </a:rPr>
              <a:t>Block</a:t>
            </a:r>
            <a:endParaRPr lang="en-US" sz="1800">
              <a:solidFill>
                <a:srgbClr val="000000"/>
              </a:solidFill>
              <a:ea typeface="MS PGothic" charset="0"/>
              <a:cs typeface="MS PGothic" charset="0"/>
            </a:endParaRPr>
          </a:p>
        </p:txBody>
      </p:sp>
      <p:grpSp>
        <p:nvGrpSpPr>
          <p:cNvPr id="149515" name="Group 69"/>
          <p:cNvGrpSpPr>
            <a:grpSpLocks/>
          </p:cNvGrpSpPr>
          <p:nvPr/>
        </p:nvGrpSpPr>
        <p:grpSpPr bwMode="auto">
          <a:xfrm>
            <a:off x="3925888" y="3055938"/>
            <a:ext cx="4035425" cy="1101725"/>
            <a:chOff x="3011424" y="2885470"/>
            <a:chExt cx="4035552" cy="1101313"/>
          </a:xfrm>
        </p:grpSpPr>
        <p:sp>
          <p:nvSpPr>
            <p:cNvPr id="149567" name="Rounded Rectangle 21"/>
            <p:cNvSpPr>
              <a:spLocks noChangeArrowheads="1"/>
            </p:cNvSpPr>
            <p:nvPr/>
          </p:nvSpPr>
          <p:spPr bwMode="auto">
            <a:xfrm>
              <a:off x="3011424" y="2885470"/>
              <a:ext cx="4035552" cy="1101313"/>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latin typeface="Tahoma"/>
                <a:ea typeface="MS PGothic" charset="0"/>
                <a:cs typeface="MS PGothic" charset="0"/>
              </a:endParaRPr>
            </a:p>
          </p:txBody>
        </p:sp>
        <p:grpSp>
          <p:nvGrpSpPr>
            <p:cNvPr id="149568" name="Group 65"/>
            <p:cNvGrpSpPr>
              <a:grpSpLocks/>
            </p:cNvGrpSpPr>
            <p:nvPr/>
          </p:nvGrpSpPr>
          <p:grpSpPr bwMode="auto">
            <a:xfrm>
              <a:off x="3124990" y="2970815"/>
              <a:ext cx="1524000" cy="914400"/>
              <a:chOff x="3381022" y="2970815"/>
              <a:chExt cx="1524000" cy="914400"/>
            </a:xfrm>
          </p:grpSpPr>
          <p:sp>
            <p:nvSpPr>
              <p:cNvPr id="149573" name="Rounded Rectangle 21"/>
              <p:cNvSpPr>
                <a:spLocks noChangeArrowheads="1"/>
              </p:cNvSpPr>
              <p:nvPr/>
            </p:nvSpPr>
            <p:spPr bwMode="auto">
              <a:xfrm>
                <a:off x="3381022" y="2970815"/>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latin typeface="Tahoma"/>
                  <a:ea typeface="MS PGothic" charset="0"/>
                  <a:cs typeface="MS PGothic" charset="0"/>
                </a:endParaRPr>
              </a:p>
            </p:txBody>
          </p:sp>
          <p:sp>
            <p:nvSpPr>
              <p:cNvPr id="149574" name="TextBox 59"/>
              <p:cNvSpPr txBox="1">
                <a:spLocks noChangeArrowheads="1"/>
              </p:cNvSpPr>
              <p:nvPr/>
            </p:nvSpPr>
            <p:spPr bwMode="auto">
              <a:xfrm>
                <a:off x="3401568" y="3108960"/>
                <a:ext cx="148951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Retention1</a:t>
                </a:r>
                <a:r>
                  <a:rPr lang="en-US" sz="1800">
                    <a:solidFill>
                      <a:srgbClr val="000000"/>
                    </a:solidFill>
                    <a:ea typeface="MS PGothic" charset="0"/>
                    <a:cs typeface="MS PGothic" charset="0"/>
                  </a:rPr>
                  <a:t> </a:t>
                </a:r>
              </a:p>
              <a:p>
                <a:pPr algn="ctr" eaLnBrk="1" hangingPunct="1"/>
                <a:r>
                  <a:rPr lang="en-US" sz="1800">
                    <a:solidFill>
                      <a:srgbClr val="000000"/>
                    </a:solidFill>
                    <a:ea typeface="MS PGothic" charset="0"/>
                    <a:cs typeface="MS PGothic" charset="0"/>
                  </a:rPr>
                  <a:t>(t</a:t>
                </a:r>
                <a:r>
                  <a:rPr lang="en-US" sz="1800" baseline="-25000">
                    <a:solidFill>
                      <a:srgbClr val="000000"/>
                    </a:solidFill>
                    <a:ea typeface="MS PGothic" charset="0"/>
                    <a:cs typeface="MS PGothic" charset="0"/>
                  </a:rPr>
                  <a:t>1</a:t>
                </a:r>
                <a:r>
                  <a:rPr lang="en-US" sz="1800">
                    <a:solidFill>
                      <a:srgbClr val="000000"/>
                    </a:solidFill>
                    <a:ea typeface="MS PGothic" charset="0"/>
                    <a:cs typeface="MS PGothic" charset="0"/>
                  </a:rPr>
                  <a:t> days)</a:t>
                </a:r>
              </a:p>
            </p:txBody>
          </p:sp>
        </p:grpSp>
        <p:grpSp>
          <p:nvGrpSpPr>
            <p:cNvPr id="149569" name="Group 66"/>
            <p:cNvGrpSpPr>
              <a:grpSpLocks/>
            </p:cNvGrpSpPr>
            <p:nvPr/>
          </p:nvGrpSpPr>
          <p:grpSpPr bwMode="auto">
            <a:xfrm>
              <a:off x="5386606" y="2976911"/>
              <a:ext cx="1524000" cy="914400"/>
              <a:chOff x="5471950" y="2976911"/>
              <a:chExt cx="1524000" cy="914400"/>
            </a:xfrm>
          </p:grpSpPr>
          <p:sp>
            <p:nvSpPr>
              <p:cNvPr id="149571" name="Rounded Rectangle 21"/>
              <p:cNvSpPr>
                <a:spLocks noChangeArrowheads="1"/>
              </p:cNvSpPr>
              <p:nvPr/>
            </p:nvSpPr>
            <p:spPr bwMode="auto">
              <a:xfrm>
                <a:off x="5471950" y="2976911"/>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latin typeface="Tahoma"/>
                  <a:ea typeface="MS PGothic" charset="0"/>
                  <a:cs typeface="MS PGothic" charset="0"/>
                </a:endParaRPr>
              </a:p>
            </p:txBody>
          </p:sp>
          <p:sp>
            <p:nvSpPr>
              <p:cNvPr id="149572" name="TextBox 63"/>
              <p:cNvSpPr txBox="1">
                <a:spLocks noChangeArrowheads="1"/>
              </p:cNvSpPr>
              <p:nvPr/>
            </p:nvSpPr>
            <p:spPr bwMode="auto">
              <a:xfrm>
                <a:off x="5802678" y="3115056"/>
                <a:ext cx="869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Read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grpSp>
        <p:cxnSp>
          <p:nvCxnSpPr>
            <p:cNvPr id="149570" name="Straight Connector 54"/>
            <p:cNvCxnSpPr>
              <a:cxnSpLocks noChangeShapeType="1"/>
            </p:cNvCxnSpPr>
            <p:nvPr/>
          </p:nvCxnSpPr>
          <p:spPr bwMode="auto">
            <a:xfrm>
              <a:off x="4636798" y="3415823"/>
              <a:ext cx="75206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cxnSp>
        <p:nvCxnSpPr>
          <p:cNvPr id="149516" name="Straight Connector 75"/>
          <p:cNvCxnSpPr>
            <a:cxnSpLocks noChangeShapeType="1"/>
            <a:stCxn id="149510" idx="2"/>
            <a:endCxn id="149567" idx="0"/>
          </p:cNvCxnSpPr>
          <p:nvPr/>
        </p:nvCxnSpPr>
        <p:spPr bwMode="auto">
          <a:xfrm rot="16200000" flipH="1">
            <a:off x="5720557" y="2832894"/>
            <a:ext cx="438150" cy="79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49517" name="Group 69"/>
          <p:cNvGrpSpPr>
            <a:grpSpLocks/>
          </p:cNvGrpSpPr>
          <p:nvPr/>
        </p:nvGrpSpPr>
        <p:grpSpPr bwMode="auto">
          <a:xfrm>
            <a:off x="3930650" y="4573588"/>
            <a:ext cx="4037013" cy="1101725"/>
            <a:chOff x="3011424" y="2885470"/>
            <a:chExt cx="4035552" cy="1101313"/>
          </a:xfrm>
        </p:grpSpPr>
        <p:sp>
          <p:nvSpPr>
            <p:cNvPr id="149559" name="Rounded Rectangle 21"/>
            <p:cNvSpPr>
              <a:spLocks noChangeArrowheads="1"/>
            </p:cNvSpPr>
            <p:nvPr/>
          </p:nvSpPr>
          <p:spPr bwMode="auto">
            <a:xfrm>
              <a:off x="3011424" y="2885470"/>
              <a:ext cx="4035552" cy="1101313"/>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latin typeface="Tahoma"/>
                <a:ea typeface="MS PGothic" charset="0"/>
                <a:cs typeface="MS PGothic" charset="0"/>
              </a:endParaRPr>
            </a:p>
          </p:txBody>
        </p:sp>
        <p:grpSp>
          <p:nvGrpSpPr>
            <p:cNvPr id="149560" name="Group 65"/>
            <p:cNvGrpSpPr>
              <a:grpSpLocks/>
            </p:cNvGrpSpPr>
            <p:nvPr/>
          </p:nvGrpSpPr>
          <p:grpSpPr bwMode="auto">
            <a:xfrm>
              <a:off x="3124990" y="2970815"/>
              <a:ext cx="1524000" cy="914400"/>
              <a:chOff x="3381022" y="2970815"/>
              <a:chExt cx="1524000" cy="914400"/>
            </a:xfrm>
          </p:grpSpPr>
          <p:sp>
            <p:nvSpPr>
              <p:cNvPr id="149565" name="Rounded Rectangle 21"/>
              <p:cNvSpPr>
                <a:spLocks noChangeArrowheads="1"/>
              </p:cNvSpPr>
              <p:nvPr/>
            </p:nvSpPr>
            <p:spPr bwMode="auto">
              <a:xfrm>
                <a:off x="3381022" y="2970815"/>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latin typeface="Tahoma"/>
                  <a:ea typeface="MS PGothic" charset="0"/>
                  <a:cs typeface="MS PGothic" charset="0"/>
                </a:endParaRPr>
              </a:p>
            </p:txBody>
          </p:sp>
          <p:sp>
            <p:nvSpPr>
              <p:cNvPr id="149566" name="TextBox 87"/>
              <p:cNvSpPr txBox="1">
                <a:spLocks noChangeArrowheads="1"/>
              </p:cNvSpPr>
              <p:nvPr/>
            </p:nvSpPr>
            <p:spPr bwMode="auto">
              <a:xfrm>
                <a:off x="3408781" y="3108960"/>
                <a:ext cx="147508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Retention j</a:t>
                </a:r>
                <a:r>
                  <a:rPr lang="en-US" sz="1800">
                    <a:solidFill>
                      <a:srgbClr val="000000"/>
                    </a:solidFill>
                    <a:ea typeface="MS PGothic" charset="0"/>
                    <a:cs typeface="MS PGothic" charset="0"/>
                  </a:rPr>
                  <a:t> </a:t>
                </a:r>
              </a:p>
              <a:p>
                <a:pPr algn="ctr" eaLnBrk="1" hangingPunct="1"/>
                <a:r>
                  <a:rPr lang="en-US" sz="1800">
                    <a:solidFill>
                      <a:srgbClr val="000000"/>
                    </a:solidFill>
                    <a:ea typeface="MS PGothic" charset="0"/>
                    <a:cs typeface="MS PGothic" charset="0"/>
                  </a:rPr>
                  <a:t>(t</a:t>
                </a:r>
                <a:r>
                  <a:rPr lang="en-US" sz="1800" baseline="-25000">
                    <a:solidFill>
                      <a:srgbClr val="000000"/>
                    </a:solidFill>
                    <a:ea typeface="MS PGothic" charset="0"/>
                    <a:cs typeface="MS PGothic" charset="0"/>
                  </a:rPr>
                  <a:t>j</a:t>
                </a:r>
                <a:r>
                  <a:rPr lang="en-US" sz="1800">
                    <a:solidFill>
                      <a:srgbClr val="000000"/>
                    </a:solidFill>
                    <a:ea typeface="MS PGothic" charset="0"/>
                    <a:cs typeface="MS PGothic" charset="0"/>
                  </a:rPr>
                  <a:t> days)</a:t>
                </a:r>
              </a:p>
            </p:txBody>
          </p:sp>
        </p:grpSp>
        <p:grpSp>
          <p:nvGrpSpPr>
            <p:cNvPr id="149561" name="Group 66"/>
            <p:cNvGrpSpPr>
              <a:grpSpLocks/>
            </p:cNvGrpSpPr>
            <p:nvPr/>
          </p:nvGrpSpPr>
          <p:grpSpPr bwMode="auto">
            <a:xfrm>
              <a:off x="5386606" y="2976911"/>
              <a:ext cx="1524000" cy="914400"/>
              <a:chOff x="5471950" y="2976911"/>
              <a:chExt cx="1524000" cy="914400"/>
            </a:xfrm>
          </p:grpSpPr>
          <p:sp>
            <p:nvSpPr>
              <p:cNvPr id="149563" name="Rounded Rectangle 21"/>
              <p:cNvSpPr>
                <a:spLocks noChangeArrowheads="1"/>
              </p:cNvSpPr>
              <p:nvPr/>
            </p:nvSpPr>
            <p:spPr bwMode="auto">
              <a:xfrm>
                <a:off x="5471950" y="2976911"/>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latin typeface="Tahoma"/>
                  <a:ea typeface="MS PGothic" charset="0"/>
                  <a:cs typeface="MS PGothic" charset="0"/>
                </a:endParaRPr>
              </a:p>
            </p:txBody>
          </p:sp>
          <p:sp>
            <p:nvSpPr>
              <p:cNvPr id="149564" name="TextBox 85"/>
              <p:cNvSpPr txBox="1">
                <a:spLocks noChangeArrowheads="1"/>
              </p:cNvSpPr>
              <p:nvPr/>
            </p:nvSpPr>
            <p:spPr bwMode="auto">
              <a:xfrm>
                <a:off x="5802678" y="3115056"/>
                <a:ext cx="869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Read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grpSp>
        <p:cxnSp>
          <p:nvCxnSpPr>
            <p:cNvPr id="149562" name="Straight Connector 54"/>
            <p:cNvCxnSpPr>
              <a:cxnSpLocks noChangeShapeType="1"/>
            </p:cNvCxnSpPr>
            <p:nvPr/>
          </p:nvCxnSpPr>
          <p:spPr bwMode="auto">
            <a:xfrm>
              <a:off x="4636798" y="3415823"/>
              <a:ext cx="75206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149518" name="Group 117"/>
          <p:cNvGrpSpPr>
            <a:grpSpLocks/>
          </p:cNvGrpSpPr>
          <p:nvPr/>
        </p:nvGrpSpPr>
        <p:grpSpPr bwMode="auto">
          <a:xfrm>
            <a:off x="652463" y="1292225"/>
            <a:ext cx="1404937" cy="4673600"/>
            <a:chOff x="371856" y="1292352"/>
            <a:chExt cx="1405884" cy="4672810"/>
          </a:xfrm>
        </p:grpSpPr>
        <p:grpSp>
          <p:nvGrpSpPr>
            <p:cNvPr id="149540" name="Group 93"/>
            <p:cNvGrpSpPr>
              <a:grpSpLocks/>
            </p:cNvGrpSpPr>
            <p:nvPr/>
          </p:nvGrpSpPr>
          <p:grpSpPr bwMode="auto">
            <a:xfrm>
              <a:off x="377952" y="1938528"/>
              <a:ext cx="1387596" cy="536448"/>
              <a:chOff x="377952" y="1548384"/>
              <a:chExt cx="1387596" cy="536448"/>
            </a:xfrm>
          </p:grpSpPr>
          <p:sp>
            <p:nvSpPr>
              <p:cNvPr id="149557" name="Rectangle 91"/>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latin typeface="Tahoma"/>
                  <a:ea typeface="MS PGothic" charset="0"/>
                  <a:cs typeface="MS PGothic" charset="0"/>
                </a:endParaRPr>
              </a:p>
            </p:txBody>
          </p:sp>
          <p:sp>
            <p:nvSpPr>
              <p:cNvPr id="149558" name="TextBox 92"/>
              <p:cNvSpPr txBox="1">
                <a:spLocks noChangeArrowheads="1"/>
              </p:cNvSpPr>
              <p:nvPr/>
            </p:nvSpPr>
            <p:spPr bwMode="auto">
              <a:xfrm>
                <a:off x="426720" y="163372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0</a:t>
                </a:r>
              </a:p>
            </p:txBody>
          </p:sp>
        </p:grpSp>
        <p:grpSp>
          <p:nvGrpSpPr>
            <p:cNvPr id="149541" name="Group 94"/>
            <p:cNvGrpSpPr>
              <a:grpSpLocks/>
            </p:cNvGrpSpPr>
            <p:nvPr/>
          </p:nvGrpSpPr>
          <p:grpSpPr bwMode="auto">
            <a:xfrm>
              <a:off x="371856" y="3346704"/>
              <a:ext cx="1365504" cy="536448"/>
              <a:chOff x="377952" y="1548384"/>
              <a:chExt cx="1365504" cy="536448"/>
            </a:xfrm>
          </p:grpSpPr>
          <p:sp>
            <p:nvSpPr>
              <p:cNvPr id="149555" name="Rectangle 95"/>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latin typeface="Tahoma"/>
                  <a:ea typeface="MS PGothic" charset="0"/>
                  <a:cs typeface="MS PGothic" charset="0"/>
                </a:endParaRPr>
              </a:p>
            </p:txBody>
          </p:sp>
          <p:sp>
            <p:nvSpPr>
              <p:cNvPr id="149556" name="TextBox 96"/>
              <p:cNvSpPr txBox="1">
                <a:spLocks noChangeArrowheads="1"/>
              </p:cNvSpPr>
              <p:nvPr/>
            </p:nvSpPr>
            <p:spPr bwMode="auto">
              <a:xfrm>
                <a:off x="426720" y="1633728"/>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i</a:t>
                </a:r>
              </a:p>
            </p:txBody>
          </p:sp>
        </p:grpSp>
        <p:cxnSp>
          <p:nvCxnSpPr>
            <p:cNvPr id="149542" name="Straight Connector 98"/>
            <p:cNvCxnSpPr>
              <a:cxnSpLocks noChangeShapeType="1"/>
            </p:cNvCxnSpPr>
            <p:nvPr/>
          </p:nvCxnSpPr>
          <p:spPr bwMode="auto">
            <a:xfrm rot="5400000" flipH="1" flipV="1">
              <a:off x="902208" y="1780032"/>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43" name="TextBox 99"/>
            <p:cNvSpPr txBox="1">
              <a:spLocks noChangeArrowheads="1"/>
            </p:cNvSpPr>
            <p:nvPr/>
          </p:nvSpPr>
          <p:spPr bwMode="auto">
            <a:xfrm>
              <a:off x="743712" y="1292352"/>
              <a:ext cx="6190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Start</a:t>
              </a:r>
            </a:p>
          </p:txBody>
        </p:sp>
        <p:cxnSp>
          <p:nvCxnSpPr>
            <p:cNvPr id="149544" name="Straight Connector 100"/>
            <p:cNvCxnSpPr>
              <a:cxnSpLocks noChangeShapeType="1"/>
            </p:cNvCxnSpPr>
            <p:nvPr/>
          </p:nvCxnSpPr>
          <p:spPr bwMode="auto">
            <a:xfrm rot="5400000" flipH="1" flipV="1">
              <a:off x="896112" y="2627376"/>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49545" name="Straight Connector 101"/>
            <p:cNvCxnSpPr>
              <a:cxnSpLocks noChangeShapeType="1"/>
            </p:cNvCxnSpPr>
            <p:nvPr/>
          </p:nvCxnSpPr>
          <p:spPr bwMode="auto">
            <a:xfrm rot="5400000" flipH="1" flipV="1">
              <a:off x="896112" y="3200400"/>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46" name="TextBox 102"/>
            <p:cNvSpPr txBox="1">
              <a:spLocks noChangeArrowheads="1"/>
            </p:cNvSpPr>
            <p:nvPr/>
          </p:nvSpPr>
          <p:spPr bwMode="auto">
            <a:xfrm>
              <a:off x="841248" y="2645664"/>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ea typeface="MS PGothic" charset="0"/>
                  <a:cs typeface="MS PGothic" charset="0"/>
                </a:rPr>
                <a:t>…</a:t>
              </a:r>
            </a:p>
          </p:txBody>
        </p:sp>
        <p:grpSp>
          <p:nvGrpSpPr>
            <p:cNvPr id="149547" name="Group 103"/>
            <p:cNvGrpSpPr>
              <a:grpSpLocks/>
            </p:cNvGrpSpPr>
            <p:nvPr/>
          </p:nvGrpSpPr>
          <p:grpSpPr bwMode="auto">
            <a:xfrm>
              <a:off x="390144" y="4767072"/>
              <a:ext cx="1387596" cy="536448"/>
              <a:chOff x="377952" y="1548384"/>
              <a:chExt cx="1387596" cy="536448"/>
            </a:xfrm>
          </p:grpSpPr>
          <p:sp>
            <p:nvSpPr>
              <p:cNvPr id="149553" name="Rectangle 104"/>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latin typeface="Tahoma"/>
                  <a:ea typeface="MS PGothic" charset="0"/>
                  <a:cs typeface="MS PGothic" charset="0"/>
                </a:endParaRPr>
              </a:p>
            </p:txBody>
          </p:sp>
          <p:sp>
            <p:nvSpPr>
              <p:cNvPr id="149554" name="TextBox 105"/>
              <p:cNvSpPr txBox="1">
                <a:spLocks noChangeArrowheads="1"/>
              </p:cNvSpPr>
              <p:nvPr/>
            </p:nvSpPr>
            <p:spPr bwMode="auto">
              <a:xfrm>
                <a:off x="426720" y="163372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n</a:t>
                </a:r>
              </a:p>
            </p:txBody>
          </p:sp>
        </p:grpSp>
        <p:cxnSp>
          <p:nvCxnSpPr>
            <p:cNvPr id="149548" name="Straight Connector 106"/>
            <p:cNvCxnSpPr>
              <a:cxnSpLocks noChangeShapeType="1"/>
            </p:cNvCxnSpPr>
            <p:nvPr/>
          </p:nvCxnSpPr>
          <p:spPr bwMode="auto">
            <a:xfrm rot="5400000" flipH="1" flipV="1">
              <a:off x="914400" y="4047744"/>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49549" name="Straight Connector 107"/>
            <p:cNvCxnSpPr>
              <a:cxnSpLocks noChangeShapeType="1"/>
            </p:cNvCxnSpPr>
            <p:nvPr/>
          </p:nvCxnSpPr>
          <p:spPr bwMode="auto">
            <a:xfrm rot="5400000" flipH="1" flipV="1">
              <a:off x="914400" y="4620768"/>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50" name="TextBox 108"/>
            <p:cNvSpPr txBox="1">
              <a:spLocks noChangeArrowheads="1"/>
            </p:cNvSpPr>
            <p:nvPr/>
          </p:nvSpPr>
          <p:spPr bwMode="auto">
            <a:xfrm>
              <a:off x="859536" y="4066032"/>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ea typeface="MS PGothic" charset="0"/>
                  <a:cs typeface="MS PGothic" charset="0"/>
                </a:rPr>
                <a:t>…</a:t>
              </a:r>
            </a:p>
          </p:txBody>
        </p:sp>
        <p:cxnSp>
          <p:nvCxnSpPr>
            <p:cNvPr id="149551" name="Straight Connector 109"/>
            <p:cNvCxnSpPr>
              <a:cxnSpLocks noChangeShapeType="1"/>
            </p:cNvCxnSpPr>
            <p:nvPr/>
          </p:nvCxnSpPr>
          <p:spPr bwMode="auto">
            <a:xfrm rot="5400000" flipH="1" flipV="1">
              <a:off x="920496" y="5468112"/>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52" name="TextBox 110"/>
            <p:cNvSpPr txBox="1">
              <a:spLocks noChangeArrowheads="1"/>
            </p:cNvSpPr>
            <p:nvPr/>
          </p:nvSpPr>
          <p:spPr bwMode="auto">
            <a:xfrm>
              <a:off x="591312" y="5626608"/>
              <a:ext cx="1096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End of life</a:t>
              </a:r>
            </a:p>
          </p:txBody>
        </p:sp>
      </p:grpSp>
      <p:cxnSp>
        <p:nvCxnSpPr>
          <p:cNvPr id="149519" name="Straight Connector 112"/>
          <p:cNvCxnSpPr>
            <a:cxnSpLocks noChangeShapeType="1"/>
          </p:cNvCxnSpPr>
          <p:nvPr/>
        </p:nvCxnSpPr>
        <p:spPr bwMode="auto">
          <a:xfrm>
            <a:off x="2017713" y="3614738"/>
            <a:ext cx="554037" cy="6350"/>
          </a:xfrm>
          <a:prstGeom prst="line">
            <a:avLst/>
          </a:prstGeom>
          <a:noFill/>
          <a:ln w="38100">
            <a:solidFill>
              <a:schemeClr val="tx1"/>
            </a:solidFill>
            <a:prstDash val="sysDash"/>
            <a:round/>
            <a:headEnd type="triangle" w="med" len="med"/>
            <a:tailEnd/>
          </a:ln>
          <a:extLst>
            <a:ext uri="{909E8E84-426E-40dd-AFC4-6F175D3DCCD1}">
              <a14:hiddenFill xmlns:a14="http://schemas.microsoft.com/office/drawing/2010/main">
                <a:noFill/>
              </a14:hiddenFill>
            </a:ext>
          </a:extLst>
        </p:spPr>
      </p:cxnSp>
      <p:sp>
        <p:nvSpPr>
          <p:cNvPr id="54" name="Arc 53"/>
          <p:cNvSpPr/>
          <p:nvPr/>
        </p:nvSpPr>
        <p:spPr bwMode="auto">
          <a:xfrm>
            <a:off x="5999163" y="1836738"/>
            <a:ext cx="1404937" cy="495300"/>
          </a:xfrm>
          <a:prstGeom prst="arc">
            <a:avLst/>
          </a:prstGeom>
          <a:noFill/>
          <a:ln w="50800" cap="flat" cmpd="sng" algn="ctr">
            <a:solidFill>
              <a:schemeClr val="tx1"/>
            </a:solidFill>
            <a:prstDash val="solid"/>
            <a:round/>
            <a:headEnd type="none" w="med" len="med"/>
            <a:tailEnd type="none" w="med" len="med"/>
          </a:ln>
          <a:effectLst/>
        </p:spPr>
        <p:txBody>
          <a:bodyPr/>
          <a:lstStyle/>
          <a:p>
            <a:pPr eaLnBrk="0" hangingPunct="0">
              <a:defRPr/>
            </a:pPr>
            <a:endParaRPr lang="en-US">
              <a:solidFill>
                <a:srgbClr val="000000"/>
              </a:solidFill>
              <a:latin typeface="Tahoma"/>
              <a:ea typeface="ＭＳ Ｐゴシック" charset="-128"/>
              <a:cs typeface="ＭＳ Ｐゴシック" charset="-128"/>
            </a:endParaRPr>
          </a:p>
        </p:txBody>
      </p:sp>
      <p:sp>
        <p:nvSpPr>
          <p:cNvPr id="55" name="Arc 54"/>
          <p:cNvSpPr/>
          <p:nvPr/>
        </p:nvSpPr>
        <p:spPr bwMode="auto">
          <a:xfrm flipV="1">
            <a:off x="5999163" y="2020888"/>
            <a:ext cx="1406525" cy="487362"/>
          </a:xfrm>
          <a:prstGeom prst="arc">
            <a:avLst/>
          </a:prstGeom>
          <a:noFill/>
          <a:ln w="50800" cap="flat" cmpd="sng" algn="ctr">
            <a:solidFill>
              <a:schemeClr val="tx1"/>
            </a:solidFill>
            <a:prstDash val="solid"/>
            <a:round/>
            <a:headEnd type="triangle" w="med" len="med"/>
            <a:tailEnd type="none" w="med" len="med"/>
          </a:ln>
          <a:effectLst/>
        </p:spPr>
        <p:txBody>
          <a:bodyPr/>
          <a:lstStyle/>
          <a:p>
            <a:pPr eaLnBrk="0" hangingPunct="0">
              <a:defRPr/>
            </a:pPr>
            <a:endParaRPr lang="en-US">
              <a:solidFill>
                <a:srgbClr val="000000"/>
              </a:solidFill>
              <a:latin typeface="Tahoma"/>
              <a:ea typeface="ＭＳ Ｐゴシック" charset="-128"/>
              <a:cs typeface="ＭＳ Ｐゴシック" charset="-128"/>
            </a:endParaRPr>
          </a:p>
        </p:txBody>
      </p:sp>
      <p:grpSp>
        <p:nvGrpSpPr>
          <p:cNvPr id="12" name="Group 58"/>
          <p:cNvGrpSpPr>
            <a:grpSpLocks/>
          </p:cNvGrpSpPr>
          <p:nvPr/>
        </p:nvGrpSpPr>
        <p:grpSpPr bwMode="auto">
          <a:xfrm>
            <a:off x="2263775" y="1016000"/>
            <a:ext cx="1570038" cy="928688"/>
            <a:chOff x="2264228" y="1016000"/>
            <a:chExt cx="1569660" cy="928914"/>
          </a:xfrm>
        </p:grpSpPr>
        <p:sp>
          <p:nvSpPr>
            <p:cNvPr id="149538" name="TextBox 55"/>
            <p:cNvSpPr txBox="1">
              <a:spLocks noChangeArrowheads="1"/>
            </p:cNvSpPr>
            <p:nvPr/>
          </p:nvSpPr>
          <p:spPr bwMode="auto">
            <a:xfrm>
              <a:off x="2264228" y="1016000"/>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Erase Errors</a:t>
              </a:r>
            </a:p>
          </p:txBody>
        </p:sp>
        <p:cxnSp>
          <p:nvCxnSpPr>
            <p:cNvPr id="149539" name="Straight Arrow Connector 57"/>
            <p:cNvCxnSpPr>
              <a:cxnSpLocks noChangeShapeType="1"/>
              <a:stCxn id="149538" idx="2"/>
            </p:cNvCxnSpPr>
            <p:nvPr/>
          </p:nvCxnSpPr>
          <p:spPr bwMode="auto">
            <a:xfrm>
              <a:off x="3049058" y="1385332"/>
              <a:ext cx="100542" cy="559582"/>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3" name="Group 59"/>
          <p:cNvGrpSpPr>
            <a:grpSpLocks/>
          </p:cNvGrpSpPr>
          <p:nvPr/>
        </p:nvGrpSpPr>
        <p:grpSpPr bwMode="auto">
          <a:xfrm>
            <a:off x="5681663" y="1052513"/>
            <a:ext cx="1890712" cy="835025"/>
            <a:chOff x="2264228" y="1016000"/>
            <a:chExt cx="1890261" cy="834571"/>
          </a:xfrm>
        </p:grpSpPr>
        <p:sp>
          <p:nvSpPr>
            <p:cNvPr id="149536" name="TextBox 60"/>
            <p:cNvSpPr txBox="1">
              <a:spLocks noChangeArrowheads="1"/>
            </p:cNvSpPr>
            <p:nvPr/>
          </p:nvSpPr>
          <p:spPr bwMode="auto">
            <a:xfrm>
              <a:off x="2264228" y="1016000"/>
              <a:ext cx="1890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Program Errors</a:t>
              </a:r>
            </a:p>
          </p:txBody>
        </p:sp>
        <p:cxnSp>
          <p:nvCxnSpPr>
            <p:cNvPr id="149537" name="Straight Arrow Connector 61"/>
            <p:cNvCxnSpPr>
              <a:cxnSpLocks noChangeShapeType="1"/>
            </p:cNvCxnSpPr>
            <p:nvPr/>
          </p:nvCxnSpPr>
          <p:spPr bwMode="auto">
            <a:xfrm flipH="1">
              <a:off x="2735945" y="1410377"/>
              <a:ext cx="219445" cy="440194"/>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4" name="Group 63"/>
          <p:cNvGrpSpPr>
            <a:grpSpLocks/>
          </p:cNvGrpSpPr>
          <p:nvPr/>
        </p:nvGrpSpPr>
        <p:grpSpPr bwMode="auto">
          <a:xfrm>
            <a:off x="2428875" y="2689225"/>
            <a:ext cx="2006600" cy="812800"/>
            <a:chOff x="2264228" y="1016000"/>
            <a:chExt cx="2005677" cy="812800"/>
          </a:xfrm>
        </p:grpSpPr>
        <p:sp>
          <p:nvSpPr>
            <p:cNvPr id="149534" name="TextBox 64"/>
            <p:cNvSpPr txBox="1">
              <a:spLocks noChangeArrowheads="1"/>
            </p:cNvSpPr>
            <p:nvPr/>
          </p:nvSpPr>
          <p:spPr bwMode="auto">
            <a:xfrm>
              <a:off x="2264228" y="1016000"/>
              <a:ext cx="2005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Retention Errors</a:t>
              </a:r>
            </a:p>
          </p:txBody>
        </p:sp>
        <p:cxnSp>
          <p:nvCxnSpPr>
            <p:cNvPr id="149535" name="Straight Arrow Connector 65"/>
            <p:cNvCxnSpPr>
              <a:cxnSpLocks noChangeShapeType="1"/>
              <a:stCxn id="149534" idx="2"/>
            </p:cNvCxnSpPr>
            <p:nvPr/>
          </p:nvCxnSpPr>
          <p:spPr bwMode="auto">
            <a:xfrm>
              <a:off x="3267067" y="1385332"/>
              <a:ext cx="709848" cy="443468"/>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5" name="Group 67"/>
          <p:cNvGrpSpPr>
            <a:grpSpLocks/>
          </p:cNvGrpSpPr>
          <p:nvPr/>
        </p:nvGrpSpPr>
        <p:grpSpPr bwMode="auto">
          <a:xfrm>
            <a:off x="7061200" y="2590800"/>
            <a:ext cx="1504950" cy="820738"/>
            <a:chOff x="2264228" y="1016000"/>
            <a:chExt cx="1505540" cy="820058"/>
          </a:xfrm>
        </p:grpSpPr>
        <p:sp>
          <p:nvSpPr>
            <p:cNvPr id="149532" name="TextBox 68"/>
            <p:cNvSpPr txBox="1">
              <a:spLocks noChangeArrowheads="1"/>
            </p:cNvSpPr>
            <p:nvPr/>
          </p:nvSpPr>
          <p:spPr bwMode="auto">
            <a:xfrm>
              <a:off x="2264228" y="1016000"/>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Read Errors</a:t>
              </a:r>
            </a:p>
          </p:txBody>
        </p:sp>
        <p:cxnSp>
          <p:nvCxnSpPr>
            <p:cNvPr id="149533" name="Straight Arrow Connector 69"/>
            <p:cNvCxnSpPr>
              <a:cxnSpLocks noChangeShapeType="1"/>
              <a:stCxn id="149532" idx="2"/>
            </p:cNvCxnSpPr>
            <p:nvPr/>
          </p:nvCxnSpPr>
          <p:spPr bwMode="auto">
            <a:xfrm flipH="1">
              <a:off x="2677890" y="1385332"/>
              <a:ext cx="339108" cy="450726"/>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6" name="Group 72"/>
          <p:cNvGrpSpPr>
            <a:grpSpLocks/>
          </p:cNvGrpSpPr>
          <p:nvPr/>
        </p:nvGrpSpPr>
        <p:grpSpPr bwMode="auto">
          <a:xfrm>
            <a:off x="7069138" y="4179888"/>
            <a:ext cx="1504950" cy="820737"/>
            <a:chOff x="2264228" y="1016000"/>
            <a:chExt cx="1505540" cy="820058"/>
          </a:xfrm>
        </p:grpSpPr>
        <p:sp>
          <p:nvSpPr>
            <p:cNvPr id="149530" name="TextBox 73"/>
            <p:cNvSpPr txBox="1">
              <a:spLocks noChangeArrowheads="1"/>
            </p:cNvSpPr>
            <p:nvPr/>
          </p:nvSpPr>
          <p:spPr bwMode="auto">
            <a:xfrm>
              <a:off x="2264228" y="1016000"/>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Read Errors</a:t>
              </a:r>
            </a:p>
          </p:txBody>
        </p:sp>
        <p:cxnSp>
          <p:nvCxnSpPr>
            <p:cNvPr id="149531" name="Straight Arrow Connector 74"/>
            <p:cNvCxnSpPr>
              <a:cxnSpLocks noChangeShapeType="1"/>
              <a:stCxn id="149530" idx="2"/>
            </p:cNvCxnSpPr>
            <p:nvPr/>
          </p:nvCxnSpPr>
          <p:spPr bwMode="auto">
            <a:xfrm flipH="1">
              <a:off x="2677890" y="1385332"/>
              <a:ext cx="339108" cy="450726"/>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7" name="Group 75"/>
          <p:cNvGrpSpPr>
            <a:grpSpLocks/>
          </p:cNvGrpSpPr>
          <p:nvPr/>
        </p:nvGrpSpPr>
        <p:grpSpPr bwMode="auto">
          <a:xfrm>
            <a:off x="2503488" y="4071938"/>
            <a:ext cx="2006600" cy="812800"/>
            <a:chOff x="2264228" y="1016000"/>
            <a:chExt cx="2005677" cy="812800"/>
          </a:xfrm>
        </p:grpSpPr>
        <p:sp>
          <p:nvSpPr>
            <p:cNvPr id="149528" name="TextBox 76"/>
            <p:cNvSpPr txBox="1">
              <a:spLocks noChangeArrowheads="1"/>
            </p:cNvSpPr>
            <p:nvPr/>
          </p:nvSpPr>
          <p:spPr bwMode="auto">
            <a:xfrm>
              <a:off x="2264228" y="1016000"/>
              <a:ext cx="2005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Retention Errors</a:t>
              </a:r>
            </a:p>
          </p:txBody>
        </p:sp>
        <p:cxnSp>
          <p:nvCxnSpPr>
            <p:cNvPr id="149529" name="Straight Arrow Connector 77"/>
            <p:cNvCxnSpPr>
              <a:cxnSpLocks noChangeShapeType="1"/>
              <a:stCxn id="149528" idx="2"/>
            </p:cNvCxnSpPr>
            <p:nvPr/>
          </p:nvCxnSpPr>
          <p:spPr bwMode="auto">
            <a:xfrm>
              <a:off x="3267067" y="1385332"/>
              <a:ext cx="709848" cy="443468"/>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0060754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sz="3800" dirty="0" smtClean="0">
                <a:latin typeface="Arial" charset="0"/>
                <a:ea typeface="MS PGothic" charset="0"/>
              </a:rPr>
              <a:t>Error Types and Testing </a:t>
            </a:r>
            <a:r>
              <a:rPr lang="en-US" sz="3800" dirty="0">
                <a:latin typeface="Arial" charset="0"/>
                <a:ea typeface="MS PGothic" charset="0"/>
              </a:rPr>
              <a:t>Methodology</a:t>
            </a:r>
          </a:p>
        </p:txBody>
      </p:sp>
      <p:sp>
        <p:nvSpPr>
          <p:cNvPr id="151554" name="Content Placeholder 2"/>
          <p:cNvSpPr>
            <a:spLocks noGrp="1"/>
          </p:cNvSpPr>
          <p:nvPr>
            <p:ph idx="1"/>
          </p:nvPr>
        </p:nvSpPr>
        <p:spPr>
          <a:xfrm>
            <a:off x="107504" y="980728"/>
            <a:ext cx="8712968" cy="5420072"/>
          </a:xfrm>
        </p:spPr>
        <p:txBody>
          <a:bodyPr/>
          <a:lstStyle/>
          <a:p>
            <a:r>
              <a:rPr lang="en-US" sz="2000" dirty="0">
                <a:ea typeface="MS PGothic" charset="0"/>
              </a:rPr>
              <a:t>Erase errors</a:t>
            </a:r>
          </a:p>
          <a:p>
            <a:pPr lvl="1"/>
            <a:r>
              <a:rPr lang="en-US" sz="2000" dirty="0">
                <a:ea typeface="MS PGothic" charset="0"/>
              </a:rPr>
              <a:t> Count the number of cells that fail to be erased to </a:t>
            </a:r>
            <a:r>
              <a:rPr lang="ja-JP" altLang="en-US" sz="2000" dirty="0">
                <a:ea typeface="MS PGothic" charset="0"/>
              </a:rPr>
              <a:t>“</a:t>
            </a:r>
            <a:r>
              <a:rPr lang="en-US" altLang="ja-JP" sz="2000" dirty="0">
                <a:ea typeface="MS PGothic" charset="0"/>
              </a:rPr>
              <a:t>11</a:t>
            </a:r>
            <a:r>
              <a:rPr lang="ja-JP" altLang="en-US" sz="2000" dirty="0">
                <a:ea typeface="MS PGothic" charset="0"/>
              </a:rPr>
              <a:t>”</a:t>
            </a:r>
            <a:r>
              <a:rPr lang="en-US" altLang="ja-JP" sz="2000" dirty="0">
                <a:ea typeface="MS PGothic" charset="0"/>
              </a:rPr>
              <a:t> state</a:t>
            </a:r>
          </a:p>
          <a:p>
            <a:pPr lvl="1"/>
            <a:endParaRPr lang="en-US" sz="1200" dirty="0">
              <a:ea typeface="MS PGothic" charset="0"/>
            </a:endParaRPr>
          </a:p>
          <a:p>
            <a:r>
              <a:rPr lang="en-US" sz="2000" dirty="0">
                <a:ea typeface="MS PGothic" charset="0"/>
              </a:rPr>
              <a:t>Program interference errors</a:t>
            </a:r>
          </a:p>
          <a:p>
            <a:pPr lvl="1"/>
            <a:r>
              <a:rPr lang="en-US" sz="2000" dirty="0">
                <a:ea typeface="MS PGothic" charset="0"/>
              </a:rPr>
              <a:t>Compare the data immediately after page programming and the data after the whole block being programmed</a:t>
            </a:r>
          </a:p>
          <a:p>
            <a:pPr lvl="1"/>
            <a:endParaRPr lang="en-US" sz="1200" dirty="0">
              <a:ea typeface="MS PGothic" charset="0"/>
            </a:endParaRPr>
          </a:p>
          <a:p>
            <a:r>
              <a:rPr lang="en-US" sz="2000" dirty="0">
                <a:ea typeface="MS PGothic" charset="0"/>
              </a:rPr>
              <a:t>Read errors</a:t>
            </a:r>
          </a:p>
          <a:p>
            <a:pPr lvl="1"/>
            <a:r>
              <a:rPr lang="en-US" sz="2000" dirty="0">
                <a:ea typeface="MS PGothic" charset="0"/>
              </a:rPr>
              <a:t>Continuously read a given block and compare the data between consecutive read sequences</a:t>
            </a:r>
          </a:p>
          <a:p>
            <a:pPr lvl="1"/>
            <a:endParaRPr lang="en-US" sz="1200" dirty="0">
              <a:ea typeface="MS PGothic" charset="0"/>
            </a:endParaRPr>
          </a:p>
          <a:p>
            <a:r>
              <a:rPr lang="en-US" sz="2000" dirty="0">
                <a:ea typeface="MS PGothic" charset="0"/>
              </a:rPr>
              <a:t>Retention errors</a:t>
            </a:r>
          </a:p>
          <a:p>
            <a:pPr lvl="1"/>
            <a:r>
              <a:rPr lang="en-US" sz="2000" dirty="0">
                <a:ea typeface="MS PGothic" charset="0"/>
              </a:rPr>
              <a:t>Compare the data read </a:t>
            </a:r>
            <a:r>
              <a:rPr lang="en-US" sz="2000" dirty="0" smtClean="0">
                <a:ea typeface="MS PGothic" charset="0"/>
              </a:rPr>
              <a:t>after an amount of time to data written</a:t>
            </a:r>
            <a:endParaRPr lang="en-US" sz="2000" dirty="0">
              <a:ea typeface="MS PGothic" charset="0"/>
            </a:endParaRPr>
          </a:p>
          <a:p>
            <a:pPr lvl="2"/>
            <a:r>
              <a:rPr lang="en-US" dirty="0">
                <a:ea typeface="MS PGothic" charset="0"/>
              </a:rPr>
              <a:t>Characterize short term retention errors under room temperature</a:t>
            </a:r>
          </a:p>
          <a:p>
            <a:pPr lvl="2"/>
            <a:r>
              <a:rPr lang="en-US" dirty="0">
                <a:ea typeface="MS PGothic" charset="0"/>
              </a:rPr>
              <a:t>Characterize long term retention errors by baking in the oven under 125℃</a:t>
            </a:r>
          </a:p>
        </p:txBody>
      </p:sp>
    </p:spTree>
    <p:extLst>
      <p:ext uri="{BB962C8B-B14F-4D97-AF65-F5344CB8AC3E}">
        <p14:creationId xmlns:p14="http://schemas.microsoft.com/office/powerpoint/2010/main" val="32073367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45" name="Group 7"/>
          <p:cNvGrpSpPr>
            <a:grpSpLocks/>
          </p:cNvGrpSpPr>
          <p:nvPr/>
        </p:nvGrpSpPr>
        <p:grpSpPr bwMode="auto">
          <a:xfrm>
            <a:off x="63500" y="815975"/>
            <a:ext cx="9144000" cy="4351338"/>
            <a:chOff x="0" y="906463"/>
            <a:chExt cx="9144000" cy="4351337"/>
          </a:xfrm>
        </p:grpSpPr>
        <p:pic>
          <p:nvPicPr>
            <p:cNvPr id="185351" name="Picture 24" descr="all_error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91440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Oval 15"/>
            <p:cNvSpPr>
              <a:spLocks noChangeArrowheads="1"/>
            </p:cNvSpPr>
            <p:nvPr/>
          </p:nvSpPr>
          <p:spPr bwMode="auto">
            <a:xfrm>
              <a:off x="7099300" y="1435100"/>
              <a:ext cx="469900" cy="1284288"/>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5353" name="TextBox 16"/>
            <p:cNvSpPr txBox="1">
              <a:spLocks noChangeArrowheads="1"/>
            </p:cNvSpPr>
            <p:nvPr/>
          </p:nvSpPr>
          <p:spPr bwMode="auto">
            <a:xfrm>
              <a:off x="5118100" y="11049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a:t>
              </a:r>
            </a:p>
          </p:txBody>
        </p:sp>
        <p:cxnSp>
          <p:nvCxnSpPr>
            <p:cNvPr id="185354" name="Straight Arrow Connector 22"/>
            <p:cNvCxnSpPr>
              <a:cxnSpLocks noChangeShapeType="1"/>
            </p:cNvCxnSpPr>
            <p:nvPr/>
          </p:nvCxnSpPr>
          <p:spPr bwMode="auto">
            <a:xfrm>
              <a:off x="6223000" y="1423988"/>
              <a:ext cx="876300" cy="469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0483" name="Content Placeholder 14"/>
          <p:cNvSpPr>
            <a:spLocks noGrp="1"/>
          </p:cNvSpPr>
          <p:nvPr>
            <p:ph idx="1"/>
          </p:nvPr>
        </p:nvSpPr>
        <p:spPr>
          <a:xfrm>
            <a:off x="117475" y="4962525"/>
            <a:ext cx="8850313" cy="1344613"/>
          </a:xfrm>
        </p:spPr>
        <p:txBody>
          <a:bodyPr/>
          <a:lstStyle/>
          <a:p>
            <a:r>
              <a:rPr lang="en-US" dirty="0">
                <a:solidFill>
                  <a:srgbClr val="0000FF"/>
                </a:solidFill>
                <a:latin typeface="Tahoma" charset="0"/>
                <a:ea typeface="ＭＳ Ｐゴシック" charset="0"/>
                <a:cs typeface="ＭＳ Ｐゴシック" charset="0"/>
              </a:rPr>
              <a:t>Raw bit error rate increases exponentially with P/E cycles</a:t>
            </a:r>
          </a:p>
          <a:p>
            <a:r>
              <a:rPr lang="en-US" dirty="0">
                <a:solidFill>
                  <a:srgbClr val="0000FF"/>
                </a:solidFill>
                <a:latin typeface="Tahoma" charset="0"/>
                <a:ea typeface="ＭＳ Ｐゴシック" charset="0"/>
                <a:cs typeface="ＭＳ Ｐゴシック" charset="0"/>
              </a:rPr>
              <a:t>Retention errors are dominant </a:t>
            </a:r>
            <a:r>
              <a:rPr lang="en-US" dirty="0">
                <a:latin typeface="Tahoma" charset="0"/>
                <a:ea typeface="ＭＳ Ｐゴシック" charset="0"/>
                <a:cs typeface="ＭＳ Ｐゴシック" charset="0"/>
              </a:rPr>
              <a:t>(&gt;99% for 1-year ret. time)</a:t>
            </a:r>
          </a:p>
          <a:p>
            <a:r>
              <a:rPr lang="en-US" dirty="0">
                <a:solidFill>
                  <a:srgbClr val="0000FF"/>
                </a:solidFill>
                <a:latin typeface="Tahoma" charset="0"/>
                <a:ea typeface="ＭＳ Ｐゴシック" charset="0"/>
                <a:cs typeface="ＭＳ Ｐゴシック" charset="0"/>
              </a:rPr>
              <a:t>Retention errors increase with retention time requirement</a:t>
            </a:r>
          </a:p>
          <a:p>
            <a:endParaRPr lang="en-US" dirty="0">
              <a:latin typeface="Tahoma" charset="0"/>
              <a:ea typeface="ＭＳ Ｐゴシック" charset="0"/>
              <a:cs typeface="ＭＳ Ｐゴシック" charset="0"/>
            </a:endParaRPr>
          </a:p>
        </p:txBody>
      </p:sp>
      <p:sp>
        <p:nvSpPr>
          <p:cNvPr id="18534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Observations: Flash Error Analysis</a:t>
            </a:r>
          </a:p>
        </p:txBody>
      </p:sp>
      <p:sp>
        <p:nvSpPr>
          <p:cNvPr id="185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3AB05D-5981-E24D-9997-1BD14142AA7D}" type="slidenum">
              <a:rPr lang="en-US" sz="1600">
                <a:solidFill>
                  <a:srgbClr val="000000"/>
                </a:solidFill>
                <a:latin typeface="Garamond" charset="0"/>
              </a:rPr>
              <a:pPr eaLnBrk="1" hangingPunct="1"/>
              <a:t>143</a:t>
            </a:fld>
            <a:endParaRPr lang="en-US" sz="1600">
              <a:solidFill>
                <a:srgbClr val="000000"/>
              </a:solidFill>
              <a:latin typeface="Garamond" charset="0"/>
            </a:endParaRPr>
          </a:p>
        </p:txBody>
      </p:sp>
      <p:sp>
        <p:nvSpPr>
          <p:cNvPr id="185349" name="TextBox 1"/>
          <p:cNvSpPr txBox="1">
            <a:spLocks noChangeArrowheads="1"/>
          </p:cNvSpPr>
          <p:nvPr/>
        </p:nvSpPr>
        <p:spPr bwMode="auto">
          <a:xfrm>
            <a:off x="3543300" y="46736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11" name="TextBox 10"/>
          <p:cNvSpPr txBox="1"/>
          <p:nvPr/>
        </p:nvSpPr>
        <p:spPr>
          <a:xfrm>
            <a:off x="-850900" y="26797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Tree>
    <p:extLst>
      <p:ext uri="{BB962C8B-B14F-4D97-AF65-F5344CB8AC3E}">
        <p14:creationId xmlns:p14="http://schemas.microsoft.com/office/powerpoint/2010/main" val="4635224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r>
              <a:rPr lang="en-US">
                <a:latin typeface="Arial" charset="0"/>
                <a:ea typeface="MS PGothic" charset="0"/>
              </a:rPr>
              <a:t>Retention Error Mechanism</a:t>
            </a:r>
          </a:p>
        </p:txBody>
      </p:sp>
      <p:sp>
        <p:nvSpPr>
          <p:cNvPr id="154626" name="TextBox 54"/>
          <p:cNvSpPr txBox="1">
            <a:spLocks noChangeArrowheads="1"/>
          </p:cNvSpPr>
          <p:nvPr/>
        </p:nvSpPr>
        <p:spPr bwMode="auto">
          <a:xfrm>
            <a:off x="523875" y="896169"/>
            <a:ext cx="1073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LSB/MSB</a:t>
            </a:r>
          </a:p>
        </p:txBody>
      </p:sp>
      <p:sp>
        <p:nvSpPr>
          <p:cNvPr id="154627" name="Content Placeholder 2"/>
          <p:cNvSpPr>
            <a:spLocks noGrp="1"/>
          </p:cNvSpPr>
          <p:nvPr>
            <p:ph idx="1"/>
          </p:nvPr>
        </p:nvSpPr>
        <p:spPr>
          <a:xfrm>
            <a:off x="179512" y="4293096"/>
            <a:ext cx="8856984" cy="1265237"/>
          </a:xfrm>
        </p:spPr>
        <p:txBody>
          <a:bodyPr/>
          <a:lstStyle/>
          <a:p>
            <a:r>
              <a:rPr lang="en-US" dirty="0" smtClean="0">
                <a:latin typeface="Arial" charset="0"/>
                <a:ea typeface="MS PGothic" charset="0"/>
              </a:rPr>
              <a:t>Electron </a:t>
            </a:r>
            <a:r>
              <a:rPr lang="en-US" dirty="0">
                <a:latin typeface="Arial" charset="0"/>
                <a:ea typeface="MS PGothic" charset="0"/>
              </a:rPr>
              <a:t>loss from the floating gate causes retention errors</a:t>
            </a:r>
          </a:p>
          <a:p>
            <a:pPr lvl="1"/>
            <a:r>
              <a:rPr lang="en-US" dirty="0">
                <a:latin typeface="Arial" charset="0"/>
                <a:ea typeface="MS PGothic" charset="0"/>
              </a:rPr>
              <a:t> Cells with more programmed electrons suffer more from retention errors</a:t>
            </a:r>
          </a:p>
          <a:p>
            <a:pPr lvl="1"/>
            <a:r>
              <a:rPr lang="en-US" dirty="0">
                <a:latin typeface="Arial" charset="0"/>
                <a:ea typeface="MS PGothic" charset="0"/>
              </a:rPr>
              <a:t> Threshold voltage is more likely to shift  </a:t>
            </a:r>
            <a:r>
              <a:rPr lang="en-US" dirty="0" smtClean="0">
                <a:latin typeface="Arial" charset="0"/>
                <a:ea typeface="MS PGothic" charset="0"/>
              </a:rPr>
              <a:t>by one window than by multiple</a:t>
            </a:r>
            <a:endParaRPr lang="en-US" dirty="0">
              <a:latin typeface="Arial" charset="0"/>
              <a:ea typeface="MS PGothic" charset="0"/>
            </a:endParaRPr>
          </a:p>
          <a:p>
            <a:pPr lvl="1"/>
            <a:endParaRPr lang="en-US" dirty="0">
              <a:latin typeface="Arial" charset="0"/>
              <a:ea typeface="MS PGothic" charset="0"/>
            </a:endParaRPr>
          </a:p>
          <a:p>
            <a:pPr>
              <a:buFont typeface="Wingdings" charset="0"/>
              <a:buNone/>
            </a:pPr>
            <a:endParaRPr lang="en-US" dirty="0">
              <a:latin typeface="Arial" charset="0"/>
              <a:ea typeface="MS PGothic" charset="0"/>
            </a:endParaRPr>
          </a:p>
        </p:txBody>
      </p:sp>
      <p:cxnSp>
        <p:nvCxnSpPr>
          <p:cNvPr id="154628" name="Straight Connector 31"/>
          <p:cNvCxnSpPr>
            <a:cxnSpLocks noChangeShapeType="1"/>
          </p:cNvCxnSpPr>
          <p:nvPr/>
        </p:nvCxnSpPr>
        <p:spPr bwMode="auto">
          <a:xfrm>
            <a:off x="1536700" y="3539356"/>
            <a:ext cx="57419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 name="Group 49"/>
          <p:cNvGrpSpPr>
            <a:grpSpLocks/>
          </p:cNvGrpSpPr>
          <p:nvPr/>
        </p:nvGrpSpPr>
        <p:grpSpPr bwMode="auto">
          <a:xfrm>
            <a:off x="1528763" y="2350319"/>
            <a:ext cx="942975" cy="1163637"/>
            <a:chOff x="1528763" y="2661513"/>
            <a:chExt cx="942904" cy="1164418"/>
          </a:xfrm>
        </p:grpSpPr>
        <p:pic>
          <p:nvPicPr>
            <p:cNvPr id="154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2661513"/>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7" name="TextBox 35"/>
            <p:cNvSpPr txBox="1">
              <a:spLocks noChangeArrowheads="1"/>
            </p:cNvSpPr>
            <p:nvPr/>
          </p:nvSpPr>
          <p:spPr bwMode="auto">
            <a:xfrm>
              <a:off x="1744202" y="3082897"/>
              <a:ext cx="504844"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11</a:t>
              </a:r>
            </a:p>
          </p:txBody>
        </p:sp>
      </p:grpSp>
      <p:grpSp>
        <p:nvGrpSpPr>
          <p:cNvPr id="3" name="Group 48"/>
          <p:cNvGrpSpPr>
            <a:grpSpLocks/>
          </p:cNvGrpSpPr>
          <p:nvPr/>
        </p:nvGrpSpPr>
        <p:grpSpPr bwMode="auto">
          <a:xfrm>
            <a:off x="2973388" y="2369369"/>
            <a:ext cx="942975" cy="1165225"/>
            <a:chOff x="2973406" y="2643241"/>
            <a:chExt cx="942904" cy="1164418"/>
          </a:xfrm>
        </p:grpSpPr>
        <p:pic>
          <p:nvPicPr>
            <p:cNvPr id="1546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406"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5" name="TextBox 36"/>
            <p:cNvSpPr txBox="1">
              <a:spLocks noChangeArrowheads="1"/>
            </p:cNvSpPr>
            <p:nvPr/>
          </p:nvSpPr>
          <p:spPr bwMode="auto">
            <a:xfrm>
              <a:off x="3176653" y="3076806"/>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10</a:t>
              </a:r>
            </a:p>
          </p:txBody>
        </p:sp>
      </p:grpSp>
      <p:grpSp>
        <p:nvGrpSpPr>
          <p:cNvPr id="4" name="Group 47"/>
          <p:cNvGrpSpPr>
            <a:grpSpLocks/>
          </p:cNvGrpSpPr>
          <p:nvPr/>
        </p:nvGrpSpPr>
        <p:grpSpPr bwMode="auto">
          <a:xfrm>
            <a:off x="4400550" y="2369369"/>
            <a:ext cx="941388" cy="1165225"/>
            <a:chOff x="4399762" y="2643241"/>
            <a:chExt cx="942904" cy="1164418"/>
          </a:xfrm>
        </p:grpSpPr>
        <p:pic>
          <p:nvPicPr>
            <p:cNvPr id="1546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762"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3" name="TextBox 37"/>
            <p:cNvSpPr txBox="1">
              <a:spLocks noChangeArrowheads="1"/>
            </p:cNvSpPr>
            <p:nvPr/>
          </p:nvSpPr>
          <p:spPr bwMode="auto">
            <a:xfrm>
              <a:off x="4603010" y="3088987"/>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01</a:t>
              </a:r>
            </a:p>
          </p:txBody>
        </p:sp>
      </p:grpSp>
      <p:grpSp>
        <p:nvGrpSpPr>
          <p:cNvPr id="5" name="Group 46"/>
          <p:cNvGrpSpPr>
            <a:grpSpLocks/>
          </p:cNvGrpSpPr>
          <p:nvPr/>
        </p:nvGrpSpPr>
        <p:grpSpPr bwMode="auto">
          <a:xfrm>
            <a:off x="5813425" y="2369369"/>
            <a:ext cx="942975" cy="1165225"/>
            <a:chOff x="5813927" y="2643241"/>
            <a:chExt cx="942904" cy="1164418"/>
          </a:xfrm>
        </p:grpSpPr>
        <p:pic>
          <p:nvPicPr>
            <p:cNvPr id="1546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927"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1" name="TextBox 38"/>
            <p:cNvSpPr txBox="1">
              <a:spLocks noChangeArrowheads="1"/>
            </p:cNvSpPr>
            <p:nvPr/>
          </p:nvSpPr>
          <p:spPr bwMode="auto">
            <a:xfrm>
              <a:off x="6029366" y="3076806"/>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00</a:t>
              </a:r>
            </a:p>
          </p:txBody>
        </p:sp>
      </p:grpSp>
      <p:sp>
        <p:nvSpPr>
          <p:cNvPr id="154633" name="TextBox 39"/>
          <p:cNvSpPr txBox="1">
            <a:spLocks noChangeArrowheads="1"/>
          </p:cNvSpPr>
          <p:nvPr/>
        </p:nvSpPr>
        <p:spPr bwMode="auto">
          <a:xfrm>
            <a:off x="6900863" y="3137719"/>
            <a:ext cx="434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V</a:t>
            </a:r>
            <a:r>
              <a:rPr lang="en-US" sz="1600" baseline="-25000">
                <a:solidFill>
                  <a:srgbClr val="000000"/>
                </a:solidFill>
                <a:ea typeface="MS PGothic" charset="0"/>
                <a:cs typeface="MS PGothic" charset="0"/>
              </a:rPr>
              <a:t>th</a:t>
            </a:r>
          </a:p>
        </p:txBody>
      </p:sp>
      <p:cxnSp>
        <p:nvCxnSpPr>
          <p:cNvPr id="154634" name="Straight Connector 40"/>
          <p:cNvCxnSpPr>
            <a:cxnSpLocks noChangeShapeType="1"/>
          </p:cNvCxnSpPr>
          <p:nvPr/>
        </p:nvCxnSpPr>
        <p:spPr bwMode="auto">
          <a:xfrm rot="5400000" flipH="1" flipV="1">
            <a:off x="2060575" y="2882132"/>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54635" name="Straight Connector 41"/>
          <p:cNvCxnSpPr>
            <a:cxnSpLocks noChangeShapeType="1"/>
          </p:cNvCxnSpPr>
          <p:nvPr/>
        </p:nvCxnSpPr>
        <p:spPr bwMode="auto">
          <a:xfrm rot="5400000" flipH="1" flipV="1">
            <a:off x="3505994" y="2876575"/>
            <a:ext cx="1290638"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54636" name="Straight Connector 42"/>
          <p:cNvCxnSpPr>
            <a:cxnSpLocks noChangeShapeType="1"/>
          </p:cNvCxnSpPr>
          <p:nvPr/>
        </p:nvCxnSpPr>
        <p:spPr bwMode="auto">
          <a:xfrm rot="5400000" flipH="1" flipV="1">
            <a:off x="4933156" y="2876575"/>
            <a:ext cx="1290638"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sp>
        <p:nvSpPr>
          <p:cNvPr id="154637" name="TextBox 43"/>
          <p:cNvSpPr txBox="1">
            <a:spLocks noChangeArrowheads="1"/>
          </p:cNvSpPr>
          <p:nvPr/>
        </p:nvSpPr>
        <p:spPr bwMode="auto">
          <a:xfrm>
            <a:off x="2044700" y="2097906"/>
            <a:ext cx="708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REF1</a:t>
            </a:r>
          </a:p>
        </p:txBody>
      </p:sp>
      <p:sp>
        <p:nvSpPr>
          <p:cNvPr id="154638" name="TextBox 44"/>
          <p:cNvSpPr txBox="1">
            <a:spLocks noChangeArrowheads="1"/>
          </p:cNvSpPr>
          <p:nvPr/>
        </p:nvSpPr>
        <p:spPr bwMode="auto">
          <a:xfrm>
            <a:off x="3503613" y="2085206"/>
            <a:ext cx="70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REF2</a:t>
            </a:r>
          </a:p>
        </p:txBody>
      </p:sp>
      <p:sp>
        <p:nvSpPr>
          <p:cNvPr id="154639" name="TextBox 45"/>
          <p:cNvSpPr txBox="1">
            <a:spLocks noChangeArrowheads="1"/>
          </p:cNvSpPr>
          <p:nvPr/>
        </p:nvSpPr>
        <p:spPr bwMode="auto">
          <a:xfrm>
            <a:off x="4941888" y="2132831"/>
            <a:ext cx="70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REF3</a:t>
            </a:r>
          </a:p>
        </p:txBody>
      </p:sp>
      <p:sp>
        <p:nvSpPr>
          <p:cNvPr id="154640" name="TextBox 55"/>
          <p:cNvSpPr txBox="1">
            <a:spLocks noChangeArrowheads="1"/>
          </p:cNvSpPr>
          <p:nvPr/>
        </p:nvSpPr>
        <p:spPr bwMode="auto">
          <a:xfrm>
            <a:off x="1603375" y="3594919"/>
            <a:ext cx="833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Erased</a:t>
            </a:r>
          </a:p>
        </p:txBody>
      </p:sp>
      <p:sp>
        <p:nvSpPr>
          <p:cNvPr id="154641" name="TextBox 57"/>
          <p:cNvSpPr txBox="1">
            <a:spLocks noChangeArrowheads="1"/>
          </p:cNvSpPr>
          <p:nvPr/>
        </p:nvSpPr>
        <p:spPr bwMode="auto">
          <a:xfrm>
            <a:off x="5645150" y="3573016"/>
            <a:ext cx="1836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Fully programmed</a:t>
            </a:r>
          </a:p>
        </p:txBody>
      </p:sp>
      <p:grpSp>
        <p:nvGrpSpPr>
          <p:cNvPr id="154642" name="Group 31"/>
          <p:cNvGrpSpPr>
            <a:grpSpLocks/>
          </p:cNvGrpSpPr>
          <p:nvPr/>
        </p:nvGrpSpPr>
        <p:grpSpPr bwMode="auto">
          <a:xfrm>
            <a:off x="5776913" y="1783581"/>
            <a:ext cx="904875" cy="247650"/>
            <a:chOff x="5815013" y="1390650"/>
            <a:chExt cx="904875" cy="247650"/>
          </a:xfrm>
        </p:grpSpPr>
        <p:pic>
          <p:nvPicPr>
            <p:cNvPr id="1546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4643" name="Rectangle 32"/>
          <p:cNvSpPr>
            <a:spLocks noChangeArrowheads="1"/>
          </p:cNvSpPr>
          <p:nvPr/>
        </p:nvSpPr>
        <p:spPr bwMode="auto">
          <a:xfrm>
            <a:off x="5715000"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latin typeface="Tahoma"/>
              <a:ea typeface="MS PGothic" charset="0"/>
              <a:cs typeface="MS PGothic" charset="0"/>
            </a:endParaRPr>
          </a:p>
        </p:txBody>
      </p:sp>
      <p:pic>
        <p:nvPicPr>
          <p:cNvPr id="1546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578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8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438" y="176453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388" y="176453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178358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49" name="Rectangle 53"/>
          <p:cNvSpPr>
            <a:spLocks noChangeArrowheads="1"/>
          </p:cNvSpPr>
          <p:nvPr/>
        </p:nvSpPr>
        <p:spPr bwMode="auto">
          <a:xfrm>
            <a:off x="4267200"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latin typeface="Tahoma"/>
              <a:ea typeface="MS PGothic" charset="0"/>
              <a:cs typeface="MS PGothic" charset="0"/>
            </a:endParaRPr>
          </a:p>
        </p:txBody>
      </p:sp>
      <p:pic>
        <p:nvPicPr>
          <p:cNvPr id="154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73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51" name="Rectangle 56"/>
          <p:cNvSpPr>
            <a:spLocks noChangeArrowheads="1"/>
          </p:cNvSpPr>
          <p:nvPr/>
        </p:nvSpPr>
        <p:spPr bwMode="auto">
          <a:xfrm>
            <a:off x="2809875"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latin typeface="Tahoma"/>
              <a:ea typeface="MS PGothic" charset="0"/>
              <a:cs typeface="MS PGothic" charset="0"/>
            </a:endParaRPr>
          </a:p>
        </p:txBody>
      </p:sp>
      <p:sp>
        <p:nvSpPr>
          <p:cNvPr id="154652" name="Rectangle 57"/>
          <p:cNvSpPr>
            <a:spLocks noChangeArrowheads="1"/>
          </p:cNvSpPr>
          <p:nvPr/>
        </p:nvSpPr>
        <p:spPr bwMode="auto">
          <a:xfrm>
            <a:off x="1400175"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latin typeface="Tahoma"/>
              <a:ea typeface="MS PGothic" charset="0"/>
              <a:cs typeface="MS PGothic" charset="0"/>
            </a:endParaRPr>
          </a:p>
        </p:txBody>
      </p:sp>
      <p:sp>
        <p:nvSpPr>
          <p:cNvPr id="154653" name="Left Arrow 59"/>
          <p:cNvSpPr>
            <a:spLocks noChangeArrowheads="1"/>
          </p:cNvSpPr>
          <p:nvPr/>
        </p:nvSpPr>
        <p:spPr bwMode="auto">
          <a:xfrm>
            <a:off x="2284413" y="1173981"/>
            <a:ext cx="977900" cy="323850"/>
          </a:xfrm>
          <a:prstGeom prst="leftArrow">
            <a:avLst>
              <a:gd name="adj1" fmla="val 50000"/>
              <a:gd name="adj2" fmla="val 49977"/>
            </a:avLst>
          </a:prstGeom>
          <a:solidFill>
            <a:srgbClr val="FF0000"/>
          </a:solidFill>
          <a:ln w="9525">
            <a:solidFill>
              <a:schemeClr val="tx1"/>
            </a:solidFill>
            <a:round/>
            <a:headEnd/>
            <a:tailEnd/>
          </a:ln>
        </p:spPr>
        <p:txBody>
          <a:bodyPr/>
          <a:lstStyle/>
          <a:p>
            <a:pPr eaLnBrk="0" hangingPunct="0"/>
            <a:endParaRPr lang="en-US">
              <a:solidFill>
                <a:srgbClr val="000000"/>
              </a:solidFill>
              <a:latin typeface="Tahoma"/>
              <a:ea typeface="MS PGothic" charset="0"/>
              <a:cs typeface="MS PGothic" charset="0"/>
            </a:endParaRPr>
          </a:p>
        </p:txBody>
      </p:sp>
      <p:sp>
        <p:nvSpPr>
          <p:cNvPr id="154654" name="TextBox 60"/>
          <p:cNvSpPr txBox="1">
            <a:spLocks noChangeArrowheads="1"/>
          </p:cNvSpPr>
          <p:nvPr/>
        </p:nvSpPr>
        <p:spPr bwMode="auto">
          <a:xfrm>
            <a:off x="3360738" y="1135881"/>
            <a:ext cx="4237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Stress Induced Leakage Current (SILC)</a:t>
            </a:r>
          </a:p>
        </p:txBody>
      </p:sp>
      <p:sp>
        <p:nvSpPr>
          <p:cNvPr id="154655" name="TextBox 44"/>
          <p:cNvSpPr txBox="1">
            <a:spLocks noChangeArrowheads="1"/>
          </p:cNvSpPr>
          <p:nvPr/>
        </p:nvSpPr>
        <p:spPr bwMode="auto">
          <a:xfrm>
            <a:off x="203200" y="1569269"/>
            <a:ext cx="1004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ea typeface="MS PGothic" charset="0"/>
                <a:cs typeface="MS PGothic" charset="0"/>
              </a:rPr>
              <a:t>Floating</a:t>
            </a:r>
          </a:p>
          <a:p>
            <a:pPr algn="ctr" eaLnBrk="1" hangingPunct="1"/>
            <a:r>
              <a:rPr lang="en-US" sz="1800">
                <a:solidFill>
                  <a:srgbClr val="000000"/>
                </a:solidFill>
                <a:ea typeface="MS PGothic" charset="0"/>
                <a:cs typeface="MS PGothic" charset="0"/>
              </a:rPr>
              <a:t>Gate</a:t>
            </a:r>
          </a:p>
        </p:txBody>
      </p:sp>
    </p:spTree>
    <p:extLst>
      <p:ext uri="{BB962C8B-B14F-4D97-AF65-F5344CB8AC3E}">
        <p14:creationId xmlns:p14="http://schemas.microsoft.com/office/powerpoint/2010/main" val="2397341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3.61111E-6 -3.7037E-7 L -0.06146 -3.7037E-7 " pathEditMode="relative" rAng="0" ptsTypes="AA">
                                      <p:cBhvr>
                                        <p:cTn id="6" dur="1000" fill="hold"/>
                                        <p:tgtEl>
                                          <p:spTgt spid="5"/>
                                        </p:tgtEl>
                                        <p:attrNameLst>
                                          <p:attrName>ppt_x</p:attrName>
                                          <p:attrName>ppt_y</p:attrName>
                                        </p:attrNameLst>
                                      </p:cBhvr>
                                      <p:rCtr x="-3073"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11111E-6 -3.7037E-7 L -0.05729 -3.7037E-7 " pathEditMode="relative" rAng="0" ptsTypes="AA">
                                      <p:cBhvr>
                                        <p:cTn id="10" dur="1000" fill="hold"/>
                                        <p:tgtEl>
                                          <p:spTgt spid="4"/>
                                        </p:tgtEl>
                                        <p:attrNameLst>
                                          <p:attrName>ppt_x</p:attrName>
                                          <p:attrName>ppt_y</p:attrName>
                                        </p:attrNameLst>
                                      </p:cBhvr>
                                      <p:rCtr x="-2865"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nodeType="clickEffect">
                                  <p:stCondLst>
                                    <p:cond delay="0"/>
                                  </p:stCondLst>
                                  <p:childTnLst>
                                    <p:animMotion origin="layout" path="M 3.88889E-6 -3.7037E-7 L -0.0375 -3.7037E-7 " pathEditMode="relative" rAng="0" ptsTypes="AA">
                                      <p:cBhvr>
                                        <p:cTn id="14" dur="1000" fill="hold"/>
                                        <p:tgtEl>
                                          <p:spTgt spid="3"/>
                                        </p:tgtEl>
                                        <p:attrNameLst>
                                          <p:attrName>ppt_x</p:attrName>
                                          <p:attrName>ppt_y</p:attrName>
                                        </p:attrNameLst>
                                      </p:cBhvr>
                                      <p:rCtr x="-1875"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nodeType="clickEffect">
                                  <p:stCondLst>
                                    <p:cond delay="0"/>
                                  </p:stCondLst>
                                  <p:childTnLst>
                                    <p:animMotion origin="layout" path="M 2.77556E-17 -1.11111E-6 L -0.03021 -1.11111E-6 " pathEditMode="relative" rAng="0" ptsTypes="AA">
                                      <p:cBhvr>
                                        <p:cTn id="18" dur="1000" fill="hold"/>
                                        <p:tgtEl>
                                          <p:spTgt spid="2"/>
                                        </p:tgtEl>
                                        <p:attrNameLst>
                                          <p:attrName>ppt_x</p:attrName>
                                          <p:attrName>ppt_y</p:attrName>
                                        </p:attrNameLst>
                                      </p:cBhvr>
                                      <p:rCtr x="-151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0" y="0"/>
            <a:ext cx="8676456" cy="893763"/>
          </a:xfrm>
        </p:spPr>
        <p:txBody>
          <a:bodyPr/>
          <a:lstStyle/>
          <a:p>
            <a:r>
              <a:rPr lang="en-US" dirty="0">
                <a:latin typeface="Arial" charset="0"/>
                <a:ea typeface="MS PGothic" charset="0"/>
              </a:rPr>
              <a:t>Retention Error Value Dependency </a:t>
            </a:r>
          </a:p>
        </p:txBody>
      </p:sp>
      <p:grpSp>
        <p:nvGrpSpPr>
          <p:cNvPr id="156674" name="Group 9"/>
          <p:cNvGrpSpPr>
            <a:grpSpLocks/>
          </p:cNvGrpSpPr>
          <p:nvPr/>
        </p:nvGrpSpPr>
        <p:grpSpPr bwMode="auto">
          <a:xfrm>
            <a:off x="300038" y="898748"/>
            <a:ext cx="8542337" cy="4762500"/>
            <a:chOff x="300038" y="1047750"/>
            <a:chExt cx="8542337" cy="4762500"/>
          </a:xfrm>
        </p:grpSpPr>
        <p:pic>
          <p:nvPicPr>
            <p:cNvPr id="1566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047750"/>
              <a:ext cx="8542337"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6677" name="Group 8"/>
            <p:cNvGrpSpPr>
              <a:grpSpLocks/>
            </p:cNvGrpSpPr>
            <p:nvPr/>
          </p:nvGrpSpPr>
          <p:grpSpPr bwMode="auto">
            <a:xfrm>
              <a:off x="1999897" y="1337909"/>
              <a:ext cx="2381250" cy="1649413"/>
              <a:chOff x="1890713" y="1228725"/>
              <a:chExt cx="2381250" cy="1649413"/>
            </a:xfrm>
          </p:grpSpPr>
          <p:pic>
            <p:nvPicPr>
              <p:cNvPr id="156678"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1228725"/>
                <a:ext cx="238125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9" name="TextBox 42"/>
              <p:cNvSpPr txBox="1">
                <a:spLocks noChangeArrowheads="1"/>
              </p:cNvSpPr>
              <p:nvPr/>
            </p:nvSpPr>
            <p:spPr bwMode="auto">
              <a:xfrm>
                <a:off x="2044700" y="1811338"/>
                <a:ext cx="898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00</a:t>
                </a:r>
                <a:r>
                  <a:rPr lang="en-US" altLang="ja-JP" sz="1600">
                    <a:solidFill>
                      <a:srgbClr val="000000"/>
                    </a:solidFill>
                    <a:ea typeface="MS PGothic" charset="0"/>
                    <a:cs typeface="MS PGothic" charset="0"/>
                    <a:sym typeface="Wingdings" charset="0"/>
                  </a:rPr>
                  <a:t> </a:t>
                </a:r>
                <a:r>
                  <a:rPr lang="en-US" sz="1600">
                    <a:solidFill>
                      <a:srgbClr val="000000"/>
                    </a:solidFill>
                    <a:ea typeface="MS PGothic" charset="0"/>
                    <a:cs typeface="MS PGothic" charset="0"/>
                  </a:rPr>
                  <a:t>01</a:t>
                </a:r>
              </a:p>
            </p:txBody>
          </p:sp>
          <p:sp>
            <p:nvSpPr>
              <p:cNvPr id="156680" name="TextBox 42"/>
              <p:cNvSpPr txBox="1">
                <a:spLocks noChangeArrowheads="1"/>
              </p:cNvSpPr>
              <p:nvPr/>
            </p:nvSpPr>
            <p:spPr bwMode="auto">
              <a:xfrm>
                <a:off x="3282950" y="1639888"/>
                <a:ext cx="898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01</a:t>
                </a:r>
                <a:r>
                  <a:rPr lang="en-US" altLang="ja-JP" sz="1600">
                    <a:solidFill>
                      <a:srgbClr val="000000"/>
                    </a:solidFill>
                    <a:ea typeface="MS PGothic" charset="0"/>
                    <a:cs typeface="MS PGothic" charset="0"/>
                    <a:sym typeface="Wingdings" charset="0"/>
                  </a:rPr>
                  <a:t> 10</a:t>
                </a:r>
                <a:endParaRPr lang="en-US" sz="1600">
                  <a:solidFill>
                    <a:srgbClr val="000000"/>
                  </a:solidFill>
                  <a:ea typeface="MS PGothic" charset="0"/>
                  <a:cs typeface="MS PGothic" charset="0"/>
                </a:endParaRPr>
              </a:p>
            </p:txBody>
          </p:sp>
        </p:grpSp>
      </p:grpSp>
      <p:sp>
        <p:nvSpPr>
          <p:cNvPr id="156675" name="Content Placeholder 2"/>
          <p:cNvSpPr>
            <a:spLocks noGrp="1"/>
          </p:cNvSpPr>
          <p:nvPr>
            <p:ph idx="1"/>
          </p:nvPr>
        </p:nvSpPr>
        <p:spPr>
          <a:xfrm>
            <a:off x="354013" y="5445224"/>
            <a:ext cx="8407400" cy="784225"/>
          </a:xfrm>
        </p:spPr>
        <p:txBody>
          <a:bodyPr/>
          <a:lstStyle/>
          <a:p>
            <a:r>
              <a:rPr lang="en-US" dirty="0">
                <a:latin typeface="Arial" charset="0"/>
                <a:ea typeface="MS PGothic" charset="0"/>
              </a:rPr>
              <a:t>Cells with more programmed electrons tend to suffer more from retention noise (i.e. 00 and 01)</a:t>
            </a:r>
          </a:p>
        </p:txBody>
      </p:sp>
    </p:spTree>
    <p:extLst>
      <p:ext uri="{BB962C8B-B14F-4D97-AF65-F5344CB8AC3E}">
        <p14:creationId xmlns:p14="http://schemas.microsoft.com/office/powerpoint/2010/main" val="26803550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on Flash Error Analysis</a:t>
            </a:r>
            <a:endParaRPr lang="en-US" dirty="0"/>
          </a:p>
        </p:txBody>
      </p:sp>
      <p:sp>
        <p:nvSpPr>
          <p:cNvPr id="3" name="Content Placeholder 2"/>
          <p:cNvSpPr>
            <a:spLocks noGrp="1"/>
          </p:cNvSpPr>
          <p:nvPr>
            <p:ph idx="1"/>
          </p:nvPr>
        </p:nvSpPr>
        <p:spPr/>
        <p:txBody>
          <a:bodyPr/>
          <a:lstStyle/>
          <a:p>
            <a:r>
              <a:rPr lang="en-US" dirty="0" smtClean="0"/>
              <a:t>Yu </a:t>
            </a:r>
            <a:r>
              <a:rPr lang="en-US" dirty="0" err="1" smtClean="0"/>
              <a:t>Cai</a:t>
            </a:r>
            <a:r>
              <a:rPr lang="en-US" dirty="0" smtClean="0"/>
              <a:t>, Erich F. </a:t>
            </a:r>
            <a:r>
              <a:rPr lang="en-US" dirty="0" err="1" smtClean="0"/>
              <a:t>Haratsch</a:t>
            </a:r>
            <a:r>
              <a:rPr lang="en-US" dirty="0" smtClean="0"/>
              <a:t>, </a:t>
            </a:r>
            <a:r>
              <a:rPr lang="en-US" u="sng" dirty="0" smtClean="0"/>
              <a:t>Onur Mutlu</a:t>
            </a:r>
            <a:r>
              <a:rPr lang="en-US" dirty="0" smtClean="0"/>
              <a:t>, and Ken Mai,</a:t>
            </a:r>
            <a:br>
              <a:rPr lang="en-US" dirty="0" smtClean="0"/>
            </a:br>
            <a:r>
              <a:rPr lang="en-US" b="1" dirty="0" smtClean="0">
                <a:hlinkClick r:id="rId2"/>
              </a:rPr>
              <a:t>"Error Patterns in MLC NAND Flash Memory: Measurement, Characterization, and Analysis"</a:t>
            </a:r>
            <a:r>
              <a:rPr lang="en-US" dirty="0" smtClean="0"/>
              <a:t> </a:t>
            </a:r>
            <a:br>
              <a:rPr lang="en-US" dirty="0" smtClean="0"/>
            </a:br>
            <a:r>
              <a:rPr lang="en-US" i="1" dirty="0" smtClean="0"/>
              <a:t>Proceedings of the </a:t>
            </a:r>
            <a:r>
              <a:rPr lang="en-US" i="1" dirty="0" smtClean="0">
                <a:hlinkClick r:id="rId3"/>
              </a:rPr>
              <a:t>Design, Automation, and Test in Europe Conference</a:t>
            </a:r>
            <a:r>
              <a:rPr lang="en-US" i="1" dirty="0" smtClean="0"/>
              <a:t> (</a:t>
            </a:r>
            <a:r>
              <a:rPr lang="en-US" b="1" i="1" dirty="0" smtClean="0"/>
              <a:t>DATE</a:t>
            </a:r>
            <a:r>
              <a:rPr lang="en-US" i="1" dirty="0" smtClean="0"/>
              <a:t>)</a:t>
            </a:r>
            <a:r>
              <a:rPr lang="en-US" dirty="0" smtClean="0"/>
              <a:t>, Dresden, Germany, March 2012. </a:t>
            </a:r>
            <a:r>
              <a:rPr lang="en-US" dirty="0" smtClean="0">
                <a:hlinkClick r:id="rId4"/>
              </a:rPr>
              <a:t>Slides (ppt)</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6FF26340-CDE4-4E4A-9420-2A87E5020C2F}" type="slidenum">
              <a:rPr lang="en-US" smtClean="0">
                <a:solidFill>
                  <a:srgbClr val="000000"/>
                </a:solidFill>
              </a:rPr>
              <a:pPr>
                <a:defRPr/>
              </a:pPr>
              <a:t>146</a:t>
            </a:fld>
            <a:endParaRPr lang="en-US">
              <a:solidFill>
                <a:srgbClr val="000000"/>
              </a:solidFill>
            </a:endParaRPr>
          </a:p>
        </p:txBody>
      </p:sp>
    </p:spTree>
    <p:extLst>
      <p:ext uri="{BB962C8B-B14F-4D97-AF65-F5344CB8AC3E}">
        <p14:creationId xmlns:p14="http://schemas.microsoft.com/office/powerpoint/2010/main" val="237620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p:txBody>
          <a:bodyPr/>
          <a:lstStyle/>
          <a:p>
            <a:r>
              <a:rPr lang="en-US" altLang="zh-CN" dirty="0" smtClean="0">
                <a:latin typeface="Arial" charset="0"/>
                <a:ea typeface="ＭＳ Ｐゴシック" charset="0"/>
              </a:rPr>
              <a:t>Threshold Voltage Distribution Shifts</a:t>
            </a:r>
            <a:endParaRPr lang="en-US" altLang="zh-CN" dirty="0">
              <a:latin typeface="Arial" charset="0"/>
              <a:ea typeface="ＭＳ Ｐゴシック" charset="0"/>
            </a:endParaRPr>
          </a:p>
        </p:txBody>
      </p:sp>
      <p:sp>
        <p:nvSpPr>
          <p:cNvPr id="269314" name="Content Placeholder 2"/>
          <p:cNvSpPr>
            <a:spLocks noGrp="1"/>
          </p:cNvSpPr>
          <p:nvPr>
            <p:ph idx="1"/>
          </p:nvPr>
        </p:nvSpPr>
        <p:spPr>
          <a:xfrm>
            <a:off x="203200" y="4462463"/>
            <a:ext cx="8713788" cy="1328737"/>
          </a:xfrm>
        </p:spPr>
        <p:txBody>
          <a:bodyPr/>
          <a:lstStyle/>
          <a:p>
            <a:pPr marL="0" indent="0">
              <a:buFont typeface="Wingdings" charset="0"/>
              <a:buNone/>
            </a:pPr>
            <a:r>
              <a:rPr lang="en-US" altLang="zh-CN">
                <a:latin typeface="Arial" charset="0"/>
                <a:ea typeface="ＭＳ Ｐゴシック" charset="0"/>
              </a:rPr>
              <a:t>As P/E cycles increase ...</a:t>
            </a:r>
          </a:p>
          <a:p>
            <a:pPr marL="0" indent="0"/>
            <a:r>
              <a:rPr lang="en-US" altLang="zh-CN">
                <a:latin typeface="Arial" charset="0"/>
                <a:ea typeface="ＭＳ Ｐゴシック" charset="0"/>
              </a:rPr>
              <a:t>Distribution shifts to the right </a:t>
            </a:r>
          </a:p>
          <a:p>
            <a:pPr marL="0" indent="0"/>
            <a:r>
              <a:rPr lang="en-US" altLang="zh-CN">
                <a:latin typeface="Arial" charset="0"/>
                <a:ea typeface="ＭＳ Ｐゴシック" charset="0"/>
              </a:rPr>
              <a:t>Distribution becomes wider</a:t>
            </a:r>
          </a:p>
          <a:p>
            <a:pPr marL="0" indent="0"/>
            <a:endParaRPr lang="en-US" altLang="zh-CN">
              <a:latin typeface="Arial" charset="0"/>
              <a:ea typeface="ＭＳ Ｐゴシック" charset="0"/>
            </a:endParaRPr>
          </a:p>
        </p:txBody>
      </p:sp>
      <p:pic>
        <p:nvPicPr>
          <p:cNvPr id="269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231900"/>
            <a:ext cx="90297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4550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a:t>
            </a:r>
            <a:endParaRPr lang="en-US" dirty="0"/>
          </a:p>
        </p:txBody>
      </p:sp>
      <p:sp>
        <p:nvSpPr>
          <p:cNvPr id="3" name="Content Placeholder 2"/>
          <p:cNvSpPr>
            <a:spLocks noGrp="1"/>
          </p:cNvSpPr>
          <p:nvPr>
            <p:ph idx="1"/>
          </p:nvPr>
        </p:nvSpPr>
        <p:spPr/>
        <p:txBody>
          <a:bodyPr/>
          <a:lstStyle/>
          <a:p>
            <a:r>
              <a:rPr lang="en-US" dirty="0" smtClean="0"/>
              <a:t>Yu </a:t>
            </a:r>
            <a:r>
              <a:rPr lang="en-US" dirty="0" err="1" smtClean="0"/>
              <a:t>Cai</a:t>
            </a:r>
            <a:r>
              <a:rPr lang="en-US" dirty="0" smtClean="0"/>
              <a:t>, Erich F. </a:t>
            </a:r>
            <a:r>
              <a:rPr lang="en-US" dirty="0" err="1" smtClean="0"/>
              <a:t>Haratsch</a:t>
            </a:r>
            <a:r>
              <a:rPr lang="en-US" dirty="0" smtClean="0"/>
              <a:t>, </a:t>
            </a:r>
            <a:r>
              <a:rPr lang="en-US" u="sng" dirty="0" smtClean="0"/>
              <a:t>Onur Mutlu</a:t>
            </a:r>
            <a:r>
              <a:rPr lang="en-US" dirty="0" smtClean="0"/>
              <a:t>, and Ken Mai,</a:t>
            </a:r>
            <a:br>
              <a:rPr lang="en-US" dirty="0" smtClean="0"/>
            </a:br>
            <a:r>
              <a:rPr lang="en-US" b="1" dirty="0" smtClean="0">
                <a:hlinkClick r:id="rId2"/>
              </a:rPr>
              <a:t>"Threshold Voltage Distribution in MLC NAND Flash Memory: Characterization, Analysis and Modeling"</a:t>
            </a:r>
            <a:r>
              <a:rPr lang="en-US" dirty="0" smtClean="0"/>
              <a:t> </a:t>
            </a:r>
            <a:br>
              <a:rPr lang="en-US" dirty="0" smtClean="0"/>
            </a:br>
            <a:r>
              <a:rPr lang="en-US" i="1" dirty="0" smtClean="0"/>
              <a:t>Proceedings of the </a:t>
            </a:r>
            <a:r>
              <a:rPr lang="en-US" i="1" dirty="0" smtClean="0">
                <a:hlinkClick r:id="rId3"/>
              </a:rPr>
              <a:t>Design, Automation, and Test in Europe Conference</a:t>
            </a:r>
            <a:r>
              <a:rPr lang="en-US" i="1" dirty="0" smtClean="0"/>
              <a:t> (</a:t>
            </a:r>
            <a:r>
              <a:rPr lang="en-US" b="1" i="1" dirty="0" smtClean="0"/>
              <a:t>DATE</a:t>
            </a:r>
            <a:r>
              <a:rPr lang="en-US" i="1" dirty="0" smtClean="0"/>
              <a:t>)</a:t>
            </a:r>
            <a:r>
              <a:rPr lang="en-US" dirty="0" smtClean="0"/>
              <a:t>, Grenoble, France, March 2013. </a:t>
            </a:r>
            <a:r>
              <a:rPr lang="en-US" dirty="0" smtClean="0">
                <a:hlinkClick r:id="rId4"/>
              </a:rPr>
              <a:t>Slides (ppt)</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6FF26340-CDE4-4E4A-9420-2A87E5020C2F}" type="slidenum">
              <a:rPr lang="en-US" smtClean="0">
                <a:solidFill>
                  <a:srgbClr val="000000"/>
                </a:solidFill>
              </a:rPr>
              <a:pPr>
                <a:defRPr/>
              </a:pPr>
              <a:t>148</a:t>
            </a:fld>
            <a:endParaRPr lang="en-US">
              <a:solidFill>
                <a:srgbClr val="000000"/>
              </a:solidFill>
            </a:endParaRPr>
          </a:p>
        </p:txBody>
      </p:sp>
    </p:spTree>
    <p:extLst>
      <p:ext uri="{BB962C8B-B14F-4D97-AF65-F5344CB8AC3E}">
        <p14:creationId xmlns:p14="http://schemas.microsoft.com/office/powerpoint/2010/main" val="3027120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ctrTitle"/>
          </p:nvPr>
        </p:nvSpPr>
        <p:spPr>
          <a:xfrm>
            <a:off x="0" y="1182688"/>
            <a:ext cx="9144000" cy="1470025"/>
          </a:xfrm>
        </p:spPr>
        <p:txBody>
          <a:bodyPr/>
          <a:lstStyle/>
          <a:p>
            <a:pPr algn="ctr" eaLnBrk="1" hangingPunct="1"/>
            <a:r>
              <a:rPr lang="en-US" sz="4800">
                <a:latin typeface="Garamond" charset="0"/>
                <a:ea typeface="ＭＳ Ｐゴシック" charset="0"/>
                <a:cs typeface="ＭＳ Ｐゴシック" charset="0"/>
              </a:rPr>
              <a:t>Flash Correct-and-Refresh</a:t>
            </a:r>
            <a:br>
              <a:rPr lang="en-US" sz="4800">
                <a:latin typeface="Garamond" charset="0"/>
                <a:ea typeface="ＭＳ Ｐゴシック" charset="0"/>
                <a:cs typeface="ＭＳ Ｐゴシック" charset="0"/>
              </a:rPr>
            </a:br>
            <a:r>
              <a:rPr lang="en-US" sz="1000">
                <a:latin typeface="Garamond" charset="0"/>
                <a:ea typeface="ＭＳ Ｐゴシック" charset="0"/>
                <a:cs typeface="ＭＳ Ｐゴシック" charset="0"/>
              </a:rPr>
              <a:t> </a:t>
            </a:r>
            <a:r>
              <a:rPr lang="en-US" sz="4800">
                <a:latin typeface="Garamond" charset="0"/>
                <a:ea typeface="ＭＳ Ｐゴシック" charset="0"/>
                <a:cs typeface="ＭＳ Ｐゴシック" charset="0"/>
              </a:rPr>
              <a:t/>
            </a:r>
            <a:br>
              <a:rPr lang="en-US" sz="4800">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Retention-Aware Error Management </a:t>
            </a:r>
            <a:br>
              <a:rPr lang="en-US" sz="3400">
                <a:solidFill>
                  <a:srgbClr val="FF0000"/>
                </a:solidFill>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for Increased Flash Memory Lifetime</a:t>
            </a:r>
          </a:p>
        </p:txBody>
      </p:sp>
      <p:sp>
        <p:nvSpPr>
          <p:cNvPr id="171010" name="Rectangle 5"/>
          <p:cNvSpPr txBox="1">
            <a:spLocks noChangeArrowheads="1"/>
          </p:cNvSpPr>
          <p:nvPr/>
        </p:nvSpPr>
        <p:spPr bwMode="auto">
          <a:xfrm>
            <a:off x="779463" y="3854450"/>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Yu Cai</a:t>
            </a:r>
            <a:r>
              <a:rPr lang="en-US" sz="2200" baseline="30000" smtClean="0">
                <a:solidFill>
                  <a:srgbClr val="000000"/>
                </a:solidFill>
              </a:rPr>
              <a:t>1</a:t>
            </a:r>
            <a:r>
              <a:rPr lang="en-US" sz="2200" smtClean="0">
                <a:solidFill>
                  <a:srgbClr val="000000"/>
                </a:solidFill>
              </a:rPr>
              <a:t>   Gulay Yalcin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r>
              <a:rPr lang="en-US" sz="2200" smtClean="0">
                <a:solidFill>
                  <a:srgbClr val="000000"/>
                </a:solidFill>
              </a:rPr>
              <a:t>   Erich F. Haratsch</a:t>
            </a:r>
            <a:r>
              <a:rPr lang="en-US" sz="2200" baseline="30000" smtClean="0">
                <a:solidFill>
                  <a:srgbClr val="000000"/>
                </a:solidFill>
              </a:rPr>
              <a:t>3</a:t>
            </a:r>
            <a:r>
              <a:rPr lang="en-US" sz="2200" smtClean="0">
                <a:solidFill>
                  <a:srgbClr val="000000"/>
                </a:solidFill>
              </a:rPr>
              <a:t> </a:t>
            </a:r>
          </a:p>
          <a:p>
            <a:pPr algn="ctr" eaLnBrk="1" fontAlgn="base" hangingPunct="1">
              <a:spcBef>
                <a:spcPct val="20000"/>
              </a:spcBef>
              <a:spcAft>
                <a:spcPct val="0"/>
              </a:spcAft>
              <a:buClr>
                <a:srgbClr val="CC9900"/>
              </a:buClr>
              <a:buSzPct val="65000"/>
            </a:pPr>
            <a:r>
              <a:rPr lang="en-US" sz="2200" smtClean="0">
                <a:solidFill>
                  <a:srgbClr val="000000"/>
                </a:solidFill>
              </a:rPr>
              <a:t>Adrian Cristal</a:t>
            </a:r>
            <a:r>
              <a:rPr lang="en-US" sz="2200" baseline="30000" smtClean="0">
                <a:solidFill>
                  <a:srgbClr val="000000"/>
                </a:solidFill>
              </a:rPr>
              <a:t>2</a:t>
            </a:r>
            <a:r>
              <a:rPr lang="en-US" sz="2200" smtClean="0">
                <a:solidFill>
                  <a:srgbClr val="000000"/>
                </a:solidFill>
              </a:rPr>
              <a:t>   Osman S. Unsal</a:t>
            </a:r>
            <a:r>
              <a:rPr lang="en-US" sz="2200" baseline="30000" smtClean="0">
                <a:solidFill>
                  <a:srgbClr val="000000"/>
                </a:solidFill>
              </a:rPr>
              <a:t>2</a:t>
            </a:r>
            <a:r>
              <a:rPr lang="en-US" sz="2200" smtClean="0">
                <a:solidFill>
                  <a:srgbClr val="000000"/>
                </a:solidFill>
              </a:rPr>
              <a:t>   Ken Mai</a:t>
            </a:r>
            <a:r>
              <a:rPr lang="en-US" sz="2200" baseline="30000" smtClean="0">
                <a:solidFill>
                  <a:srgbClr val="000000"/>
                </a:solidFill>
              </a:rPr>
              <a:t>1</a:t>
            </a:r>
          </a:p>
        </p:txBody>
      </p:sp>
      <p:pic>
        <p:nvPicPr>
          <p:cNvPr id="171011"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2" name="Rectangle 5"/>
          <p:cNvSpPr txBox="1">
            <a:spLocks noChangeArrowheads="1"/>
          </p:cNvSpPr>
          <p:nvPr/>
        </p:nvSpPr>
        <p:spPr bwMode="auto">
          <a:xfrm>
            <a:off x="692150" y="4370388"/>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buFont typeface="Wingdings" charset="0"/>
              <a:buNone/>
            </a:pPr>
            <a:endParaRPr lang="en-US" smtClean="0">
              <a:solidFill>
                <a:srgbClr val="000000"/>
              </a:solidFill>
              <a:latin typeface="Tahoma" charset="0"/>
            </a:endParaRPr>
          </a:p>
        </p:txBody>
      </p:sp>
      <p:sp>
        <p:nvSpPr>
          <p:cNvPr id="16390" name="TextBox 7"/>
          <p:cNvSpPr txBox="1">
            <a:spLocks noChangeArrowheads="1"/>
          </p:cNvSpPr>
          <p:nvPr/>
        </p:nvSpPr>
        <p:spPr bwMode="auto">
          <a:xfrm>
            <a:off x="2898775" y="4892675"/>
            <a:ext cx="38544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Barcelona Supercomputing Center </a:t>
            </a:r>
          </a:p>
          <a:p>
            <a:pPr marL="0" indent="0" eaLnBrk="1" fontAlgn="base" hangingPunct="1">
              <a:spcBef>
                <a:spcPct val="0"/>
              </a:spcBef>
              <a:spcAft>
                <a:spcPct val="0"/>
              </a:spcAft>
              <a:defRPr/>
            </a:pPr>
            <a:r>
              <a:rPr lang="en-US" baseline="30000" dirty="0" smtClean="0">
                <a:solidFill>
                  <a:srgbClr val="000000"/>
                </a:solidFill>
              </a:rPr>
              <a:t>3 </a:t>
            </a:r>
            <a:r>
              <a:rPr lang="en-US" dirty="0" smtClean="0">
                <a:solidFill>
                  <a:srgbClr val="000000"/>
                </a:solidFill>
              </a:rPr>
              <a:t>LSI Corporation</a:t>
            </a:r>
          </a:p>
          <a:p>
            <a:pPr eaLnBrk="1" fontAlgn="base" hangingPunct="1">
              <a:spcBef>
                <a:spcPct val="0"/>
              </a:spcBef>
              <a:spcAft>
                <a:spcPct val="0"/>
              </a:spcAft>
              <a:defRPr/>
            </a:pPr>
            <a:endParaRPr lang="en-US" sz="2000" dirty="0" smtClean="0">
              <a:solidFill>
                <a:srgbClr val="000000"/>
              </a:solidFill>
            </a:endParaRPr>
          </a:p>
        </p:txBody>
      </p:sp>
      <p:pic>
        <p:nvPicPr>
          <p:cNvPr id="17101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5861050"/>
            <a:ext cx="2382838"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5" name="Picture 7" descr="safar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60737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8651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on1"/>
          <p:cNvCxnSpPr/>
          <p:nvPr/>
        </p:nvCxnSpPr>
        <p:spPr>
          <a:xfrm>
            <a:off x="4226681" y="4569483"/>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on1"/>
          <p:cNvCxnSpPr/>
          <p:nvPr/>
        </p:nvCxnSpPr>
        <p:spPr>
          <a:xfrm>
            <a:off x="3165108" y="4564724"/>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on0"/>
          <p:cNvCxnSpPr/>
          <p:nvPr/>
        </p:nvCxnSpPr>
        <p:spPr>
          <a:xfrm>
            <a:off x="4226681" y="2663936"/>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on0"/>
          <p:cNvCxnSpPr/>
          <p:nvPr/>
        </p:nvCxnSpPr>
        <p:spPr>
          <a:xfrm>
            <a:off x="3165108" y="265917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bus0"/>
          <p:cNvCxnSpPr/>
          <p:nvPr/>
        </p:nvCxnSpPr>
        <p:spPr>
          <a:xfrm>
            <a:off x="2057400" y="3276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bus1"/>
          <p:cNvCxnSpPr/>
          <p:nvPr/>
        </p:nvCxnSpPr>
        <p:spPr>
          <a:xfrm>
            <a:off x="2057400" y="5181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off1"/>
          <p:cNvCxnSpPr/>
          <p:nvPr/>
        </p:nvCxnSpPr>
        <p:spPr>
          <a:xfrm flipH="1">
            <a:off x="2827154"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off1"/>
          <p:cNvCxnSpPr/>
          <p:nvPr/>
        </p:nvCxnSpPr>
        <p:spPr>
          <a:xfrm flipH="1">
            <a:off x="3880973"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off0"/>
          <p:cNvCxnSpPr/>
          <p:nvPr/>
        </p:nvCxnSpPr>
        <p:spPr>
          <a:xfrm flipH="1">
            <a:off x="2827154"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off0"/>
          <p:cNvCxnSpPr/>
          <p:nvPr/>
        </p:nvCxnSpPr>
        <p:spPr>
          <a:xfrm flipH="1">
            <a:off x="3880973"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Challenge #2. Global Bitlines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15</a:t>
            </a:fld>
            <a:endParaRPr lang="en-US">
              <a:solidFill>
                <a:prstClr val="black"/>
              </a:solidFill>
              <a:latin typeface="Calibri"/>
            </a:endParaRPr>
          </a:p>
        </p:txBody>
      </p:sp>
      <p:sp>
        <p:nvSpPr>
          <p:cNvPr id="28" name="bank"/>
          <p:cNvSpPr/>
          <p:nvPr/>
        </p:nvSpPr>
        <p:spPr>
          <a:xfrm>
            <a:off x="2759087" y="3657603"/>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52" name="bank"/>
          <p:cNvSpPr/>
          <p:nvPr/>
        </p:nvSpPr>
        <p:spPr>
          <a:xfrm>
            <a:off x="2749560" y="1746425"/>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9" name="movebluerow"/>
          <p:cNvSpPr/>
          <p:nvPr/>
        </p:nvSpPr>
        <p:spPr>
          <a:xfrm>
            <a:off x="2744798" y="2354927"/>
            <a:ext cx="1875610"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movebluerow"/>
          <p:cNvSpPr/>
          <p:nvPr/>
        </p:nvSpPr>
        <p:spPr>
          <a:xfrm>
            <a:off x="2744799" y="1746425"/>
            <a:ext cx="1875610"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moveorangerow"/>
          <p:cNvSpPr/>
          <p:nvPr/>
        </p:nvSpPr>
        <p:spPr>
          <a:xfrm>
            <a:off x="2754324" y="4263108"/>
            <a:ext cx="1875610"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4" name="row-buffer"/>
          <p:cNvSpPr/>
          <p:nvPr/>
        </p:nvSpPr>
        <p:spPr>
          <a:xfrm>
            <a:off x="2754324" y="4263108"/>
            <a:ext cx="1875609"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5" name="movebluerow"/>
          <p:cNvSpPr/>
          <p:nvPr/>
        </p:nvSpPr>
        <p:spPr>
          <a:xfrm>
            <a:off x="2759087" y="3654606"/>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localrb"/>
          <p:cNvSpPr txBox="1"/>
          <p:nvPr/>
        </p:nvSpPr>
        <p:spPr>
          <a:xfrm>
            <a:off x="228600" y="2354927"/>
            <a:ext cx="2364584" cy="304250"/>
          </a:xfrm>
          <a:prstGeom prst="rect">
            <a:avLst/>
          </a:prstGeom>
          <a:noFill/>
        </p:spPr>
        <p:txBody>
          <a:bodyPr wrap="square" rtlCol="0" anchor="ctr">
            <a:noAutofit/>
          </a:bodyPr>
          <a:lstStyle/>
          <a:p>
            <a:pPr algn="r">
              <a:lnSpc>
                <a:spcPct val="70000"/>
              </a:lnSpc>
            </a:pPr>
            <a:r>
              <a:rPr lang="en-US" sz="3600" i="1" smtClean="0">
                <a:solidFill>
                  <a:srgbClr val="0070C0"/>
                </a:solidFill>
                <a:latin typeface="Calibri"/>
              </a:rPr>
              <a:t>Local</a:t>
            </a:r>
            <a:br>
              <a:rPr lang="en-US" sz="3600" i="1" smtClean="0">
                <a:solidFill>
                  <a:srgbClr val="0070C0"/>
                </a:solidFill>
                <a:latin typeface="Calibri"/>
              </a:rPr>
            </a:br>
            <a:r>
              <a:rPr lang="en-US" sz="3600" i="1" smtClean="0">
                <a:solidFill>
                  <a:srgbClr val="0070C0"/>
                </a:solidFill>
                <a:latin typeface="Calibri"/>
              </a:rPr>
              <a:t>row-buffer</a:t>
            </a:r>
            <a:endParaRPr lang="en-US" sz="3200" i="1">
              <a:solidFill>
                <a:srgbClr val="0070C0"/>
              </a:solidFill>
              <a:latin typeface="Calibri"/>
            </a:endParaRPr>
          </a:p>
        </p:txBody>
      </p:sp>
      <p:sp>
        <p:nvSpPr>
          <p:cNvPr id="49" name="localrb"/>
          <p:cNvSpPr txBox="1"/>
          <p:nvPr/>
        </p:nvSpPr>
        <p:spPr>
          <a:xfrm>
            <a:off x="228600" y="4263108"/>
            <a:ext cx="2364584" cy="304250"/>
          </a:xfrm>
          <a:prstGeom prst="rect">
            <a:avLst/>
          </a:prstGeom>
          <a:noFill/>
        </p:spPr>
        <p:txBody>
          <a:bodyPr wrap="square" rtlCol="0" anchor="ctr">
            <a:noAutofit/>
          </a:bodyPr>
          <a:lstStyle/>
          <a:p>
            <a:pPr algn="r">
              <a:lnSpc>
                <a:spcPct val="70000"/>
              </a:lnSpc>
            </a:pPr>
            <a:r>
              <a:rPr lang="en-US" sz="3200" i="1" smtClean="0">
                <a:solidFill>
                  <a:srgbClr val="E2AC00"/>
                </a:solidFill>
                <a:latin typeface="Calibri"/>
              </a:rPr>
              <a:t>Local </a:t>
            </a:r>
            <a:br>
              <a:rPr lang="en-US" sz="3200" i="1" smtClean="0">
                <a:solidFill>
                  <a:srgbClr val="E2AC00"/>
                </a:solidFill>
                <a:latin typeface="Calibri"/>
              </a:rPr>
            </a:br>
            <a:r>
              <a:rPr lang="en-US" sz="3600" i="1" smtClean="0">
                <a:solidFill>
                  <a:srgbClr val="E2AC00"/>
                </a:solidFill>
                <a:latin typeface="Calibri"/>
              </a:rPr>
              <a:t>row-buffer</a:t>
            </a:r>
            <a:endParaRPr lang="en-US" sz="2800" i="1">
              <a:solidFill>
                <a:srgbClr val="E2AC00"/>
              </a:solidFill>
              <a:latin typeface="Calibri"/>
            </a:endParaRPr>
          </a:p>
        </p:txBody>
      </p:sp>
      <p:sp>
        <p:nvSpPr>
          <p:cNvPr id="107" name="switch"/>
          <p:cNvSpPr txBox="1"/>
          <p:nvPr/>
        </p:nvSpPr>
        <p:spPr>
          <a:xfrm>
            <a:off x="4399124" y="2819400"/>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08" name="switch"/>
          <p:cNvSpPr txBox="1"/>
          <p:nvPr/>
        </p:nvSpPr>
        <p:spPr>
          <a:xfrm>
            <a:off x="4399124" y="4736886"/>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19" name="read"/>
          <p:cNvSpPr/>
          <p:nvPr/>
        </p:nvSpPr>
        <p:spPr>
          <a:xfrm>
            <a:off x="908181" y="5484390"/>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ourier New" pitchFamily="49" charset="0"/>
                <a:cs typeface="Courier New" pitchFamily="49" charset="0"/>
              </a:rPr>
              <a:t>READ</a:t>
            </a:r>
            <a:endParaRPr lang="en-US" sz="4000" b="1">
              <a:solidFill>
                <a:prstClr val="white"/>
              </a:solidFill>
              <a:latin typeface="Courier New" pitchFamily="49" charset="0"/>
              <a:cs typeface="Courier New" pitchFamily="49" charset="0"/>
            </a:endParaRPr>
          </a:p>
        </p:txBody>
      </p:sp>
      <p:sp>
        <p:nvSpPr>
          <p:cNvPr id="53" name="row-buffer"/>
          <p:cNvSpPr/>
          <p:nvPr/>
        </p:nvSpPr>
        <p:spPr>
          <a:xfrm>
            <a:off x="2749560" y="2354927"/>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54" name="bankblank"/>
          <p:cNvSpPr/>
          <p:nvPr/>
        </p:nvSpPr>
        <p:spPr>
          <a:xfrm>
            <a:off x="2749560" y="1746426"/>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51" name="bankblank"/>
          <p:cNvSpPr/>
          <p:nvPr/>
        </p:nvSpPr>
        <p:spPr>
          <a:xfrm>
            <a:off x="2754324" y="3654607"/>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grpSp>
        <p:nvGrpSpPr>
          <p:cNvPr id="87" name="Group 86"/>
          <p:cNvGrpSpPr/>
          <p:nvPr/>
        </p:nvGrpSpPr>
        <p:grpSpPr>
          <a:xfrm>
            <a:off x="228600" y="914400"/>
            <a:ext cx="5107784" cy="5181600"/>
            <a:chOff x="228600" y="990600"/>
            <a:chExt cx="5107784" cy="5181600"/>
          </a:xfrm>
        </p:grpSpPr>
        <p:cxnSp>
          <p:nvCxnSpPr>
            <p:cNvPr id="25" name="long"/>
            <p:cNvCxnSpPr/>
            <p:nvPr/>
          </p:nvCxnSpPr>
          <p:spPr>
            <a:xfrm flipH="1">
              <a:off x="4225925" y="1501775"/>
              <a:ext cx="1" cy="4365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long"/>
            <p:cNvCxnSpPr/>
            <p:nvPr/>
          </p:nvCxnSpPr>
          <p:spPr>
            <a:xfrm flipH="1">
              <a:off x="3165108" y="1498642"/>
              <a:ext cx="1" cy="4368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ow-buffer"/>
            <p:cNvSpPr/>
            <p:nvPr/>
          </p:nvSpPr>
          <p:spPr>
            <a:xfrm>
              <a:off x="2754324" y="5867403"/>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7" name="globalbitline"/>
            <p:cNvSpPr txBox="1"/>
            <p:nvPr/>
          </p:nvSpPr>
          <p:spPr>
            <a:xfrm>
              <a:off x="2057400" y="990600"/>
              <a:ext cx="3278984" cy="556048"/>
            </a:xfrm>
            <a:prstGeom prst="rect">
              <a:avLst/>
            </a:prstGeom>
            <a:noFill/>
          </p:spPr>
          <p:txBody>
            <a:bodyPr wrap="square" rtlCol="0" anchor="ctr">
              <a:noAutofit/>
            </a:bodyPr>
            <a:lstStyle/>
            <a:p>
              <a:pPr algn="ctr">
                <a:lnSpc>
                  <a:spcPct val="80000"/>
                </a:lnSpc>
              </a:pPr>
              <a:r>
                <a:rPr lang="en-US" sz="4000" b="1" i="1" smtClean="0">
                  <a:solidFill>
                    <a:srgbClr val="FF0000"/>
                  </a:solidFill>
                  <a:latin typeface="Calibri"/>
                </a:rPr>
                <a:t>Global bitlines</a:t>
              </a:r>
              <a:endParaRPr lang="en-US" sz="3600" i="1">
                <a:solidFill>
                  <a:srgbClr val="FF0000"/>
                </a:solidFill>
                <a:latin typeface="Calibri"/>
              </a:endParaRPr>
            </a:p>
          </p:txBody>
        </p:sp>
        <p:sp>
          <p:nvSpPr>
            <p:cNvPr id="50" name="globalrb"/>
            <p:cNvSpPr txBox="1"/>
            <p:nvPr/>
          </p:nvSpPr>
          <p:spPr>
            <a:xfrm>
              <a:off x="228600" y="5867950"/>
              <a:ext cx="2364584" cy="304250"/>
            </a:xfrm>
            <a:prstGeom prst="rect">
              <a:avLst/>
            </a:prstGeom>
            <a:noFill/>
          </p:spPr>
          <p:txBody>
            <a:bodyPr wrap="square" rtlCol="0" anchor="ctr">
              <a:noAutofit/>
            </a:bodyPr>
            <a:lstStyle/>
            <a:p>
              <a:pPr algn="r">
                <a:lnSpc>
                  <a:spcPct val="70000"/>
                </a:lnSpc>
              </a:pPr>
              <a:r>
                <a:rPr lang="en-US" sz="3600" i="1" smtClean="0">
                  <a:solidFill>
                    <a:prstClr val="black"/>
                  </a:solidFill>
                  <a:latin typeface="Calibri"/>
                </a:rPr>
                <a:t>Global </a:t>
              </a:r>
              <a:br>
                <a:rPr lang="en-US" sz="3600" i="1" smtClean="0">
                  <a:solidFill>
                    <a:prstClr val="black"/>
                  </a:solidFill>
                  <a:latin typeface="Calibri"/>
                </a:rPr>
              </a:br>
              <a:r>
                <a:rPr lang="en-US" sz="3600" i="1" smtClean="0">
                  <a:solidFill>
                    <a:prstClr val="black"/>
                  </a:solidFill>
                  <a:latin typeface="Calibri"/>
                </a:rPr>
                <a:t>row-buffer</a:t>
              </a:r>
              <a:endParaRPr lang="en-US" sz="3200" i="1">
                <a:solidFill>
                  <a:prstClr val="black"/>
                </a:solidFill>
                <a:latin typeface="Calibri"/>
              </a:endParaRPr>
            </a:p>
          </p:txBody>
        </p:sp>
      </p:grpSp>
      <p:sp>
        <p:nvSpPr>
          <p:cNvPr id="120" name="switch"/>
          <p:cNvSpPr txBox="1"/>
          <p:nvPr/>
        </p:nvSpPr>
        <p:spPr>
          <a:xfrm rot="421940">
            <a:off x="4650526" y="3869158"/>
            <a:ext cx="4196488" cy="773686"/>
          </a:xfrm>
          <a:prstGeom prst="rect">
            <a:avLst/>
          </a:prstGeom>
          <a:noFill/>
        </p:spPr>
        <p:txBody>
          <a:bodyPr wrap="square" rtlCol="0" anchor="ctr">
            <a:noAutofit/>
          </a:bodyPr>
          <a:lstStyle/>
          <a:p>
            <a:pPr algn="ctr">
              <a:lnSpc>
                <a:spcPct val="80000"/>
              </a:lnSpc>
            </a:pPr>
            <a:r>
              <a:rPr lang="en-US" sz="6600" b="1" i="1" smtClean="0">
                <a:solidFill>
                  <a:prstClr val="black"/>
                </a:solidFill>
                <a:latin typeface="Calibri"/>
              </a:rPr>
              <a:t>Collision</a:t>
            </a:r>
            <a:endParaRPr lang="en-US" sz="6600" b="1" i="1">
              <a:solidFill>
                <a:prstClr val="black"/>
              </a:solidFill>
              <a:latin typeface="Calibri"/>
            </a:endParaRPr>
          </a:p>
        </p:txBody>
      </p:sp>
    </p:spTree>
    <p:extLst>
      <p:ext uri="{BB962C8B-B14F-4D97-AF65-F5344CB8AC3E}">
        <p14:creationId xmlns:p14="http://schemas.microsoft.com/office/powerpoint/2010/main" val="2665421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11111E-6 L 0.33733 -1.11111E-6 " pathEditMode="relative" rAng="0" ptsTypes="AA">
                                      <p:cBhvr>
                                        <p:cTn id="6" dur="2000" fill="hold"/>
                                        <p:tgtEl>
                                          <p:spTgt spid="87"/>
                                        </p:tgtEl>
                                        <p:attrNameLst>
                                          <p:attrName>ppt_x</p:attrName>
                                          <p:attrName>ppt_y</p:attrName>
                                        </p:attrNameLst>
                                      </p:cBhvr>
                                      <p:rCtr x="16858"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500"/>
                                        <p:tgtEl>
                                          <p:spTgt spid="109"/>
                                        </p:tgtEl>
                                      </p:cBhvr>
                                    </p:animEffect>
                                  </p:childTnLst>
                                </p:cTn>
                              </p:par>
                              <p:par>
                                <p:cTn id="12" presetID="10" presetClass="entr" presetSubtype="0" fill="hold" nodeType="with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fade">
                                      <p:cBhvr>
                                        <p:cTn id="14" dur="500"/>
                                        <p:tgtEl>
                                          <p:spTgt spid="112"/>
                                        </p:tgtEl>
                                      </p:cBhvr>
                                    </p:animEffect>
                                  </p:childTnLst>
                                </p:cTn>
                              </p:par>
                              <p:par>
                                <p:cTn id="15" presetID="10" presetClass="entr" presetSubtype="0" fill="hold" nodeType="with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500"/>
                                        <p:tgtEl>
                                          <p:spTgt spid="113"/>
                                        </p:tgtEl>
                                      </p:cBhvr>
                                    </p:animEffect>
                                  </p:childTnLst>
                                </p:cTn>
                              </p:par>
                              <p:par>
                                <p:cTn id="18" presetID="10" presetClass="entr" presetSubtype="0"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fade">
                                      <p:cBhvr>
                                        <p:cTn id="20" dur="500"/>
                                        <p:tgtEl>
                                          <p:spTgt spid="1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500"/>
                                        <p:tgtEl>
                                          <p:spTgt spid="10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par>
                                <p:cTn id="27" presetID="10"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par>
                                <p:cTn id="30" presetID="10"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0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7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9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9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0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1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1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14"/>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19"/>
                                        </p:tgtEl>
                                        <p:attrNameLst>
                                          <p:attrName>style.visibility</p:attrName>
                                        </p:attrNameLst>
                                      </p:cBhvr>
                                      <p:to>
                                        <p:strVal val="visible"/>
                                      </p:to>
                                    </p:set>
                                    <p:animEffect transition="in" filter="fade">
                                      <p:cBhvr>
                                        <p:cTn id="91" dur="500"/>
                                        <p:tgtEl>
                                          <p:spTgt spid="11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09"/>
                                        </p:tgtEl>
                                        <p:attrNameLst>
                                          <p:attrName>style.visibility</p:attrName>
                                        </p:attrNameLst>
                                      </p:cBhvr>
                                      <p:to>
                                        <p:strVal val="visible"/>
                                      </p:to>
                                    </p:set>
                                    <p:animEffect transition="in" filter="fade">
                                      <p:cBhvr>
                                        <p:cTn id="96" dur="500"/>
                                        <p:tgtEl>
                                          <p:spTgt spid="109"/>
                                        </p:tgtEl>
                                      </p:cBhvr>
                                    </p:animEffect>
                                  </p:childTnLst>
                                </p:cTn>
                              </p:par>
                              <p:par>
                                <p:cTn id="97" presetID="10" presetClass="entr" presetSubtype="0" fill="hold" nodeType="withEffect">
                                  <p:stCondLst>
                                    <p:cond delay="0"/>
                                  </p:stCondLst>
                                  <p:childTnLst>
                                    <p:set>
                                      <p:cBhvr>
                                        <p:cTn id="98" dur="1" fill="hold">
                                          <p:stCondLst>
                                            <p:cond delay="0"/>
                                          </p:stCondLst>
                                        </p:cTn>
                                        <p:tgtEl>
                                          <p:spTgt spid="112"/>
                                        </p:tgtEl>
                                        <p:attrNameLst>
                                          <p:attrName>style.visibility</p:attrName>
                                        </p:attrNameLst>
                                      </p:cBhvr>
                                      <p:to>
                                        <p:strVal val="visible"/>
                                      </p:to>
                                    </p:set>
                                    <p:animEffect transition="in" filter="fade">
                                      <p:cBhvr>
                                        <p:cTn id="99" dur="500"/>
                                        <p:tgtEl>
                                          <p:spTgt spid="112"/>
                                        </p:tgtEl>
                                      </p:cBhvr>
                                    </p:animEffect>
                                  </p:childTnLst>
                                </p:cTn>
                              </p:par>
                              <p:par>
                                <p:cTn id="100" presetID="10" presetClass="entr" presetSubtype="0" fill="hold" nodeType="with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500"/>
                                        <p:tgtEl>
                                          <p:spTgt spid="113"/>
                                        </p:tgtEl>
                                      </p:cBhvr>
                                    </p:animEffect>
                                  </p:childTnLst>
                                </p:cTn>
                              </p:par>
                              <p:par>
                                <p:cTn id="103" presetID="10" presetClass="entr" presetSubtype="0" fill="hold" nodeType="withEffect">
                                  <p:stCondLst>
                                    <p:cond delay="0"/>
                                  </p:stCondLst>
                                  <p:childTnLst>
                                    <p:set>
                                      <p:cBhvr>
                                        <p:cTn id="104" dur="1" fill="hold">
                                          <p:stCondLst>
                                            <p:cond delay="0"/>
                                          </p:stCondLst>
                                        </p:cTn>
                                        <p:tgtEl>
                                          <p:spTgt spid="114"/>
                                        </p:tgtEl>
                                        <p:attrNameLst>
                                          <p:attrName>style.visibility</p:attrName>
                                        </p:attrNameLst>
                                      </p:cBhvr>
                                      <p:to>
                                        <p:strVal val="visible"/>
                                      </p:to>
                                    </p:set>
                                    <p:animEffect transition="in" filter="fade">
                                      <p:cBhvr>
                                        <p:cTn id="105" dur="500"/>
                                        <p:tgtEl>
                                          <p:spTgt spid="114"/>
                                        </p:tgtEl>
                                      </p:cBhvr>
                                    </p:animEffect>
                                  </p:childTnLst>
                                </p:cTn>
                              </p:par>
                              <p:par>
                                <p:cTn id="106" presetID="10" presetClass="exit" presetSubtype="0" fill="hold" nodeType="withEffect">
                                  <p:stCondLst>
                                    <p:cond delay="0"/>
                                  </p:stCondLst>
                                  <p:childTnLst>
                                    <p:animEffect transition="out" filter="fade">
                                      <p:cBhvr>
                                        <p:cTn id="107" dur="500"/>
                                        <p:tgtEl>
                                          <p:spTgt spid="70"/>
                                        </p:tgtEl>
                                      </p:cBhvr>
                                    </p:animEffect>
                                    <p:set>
                                      <p:cBhvr>
                                        <p:cTn id="108" dur="1" fill="hold">
                                          <p:stCondLst>
                                            <p:cond delay="499"/>
                                          </p:stCondLst>
                                        </p:cTn>
                                        <p:tgtEl>
                                          <p:spTgt spid="70"/>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79"/>
                                        </p:tgtEl>
                                      </p:cBhvr>
                                    </p:animEffect>
                                    <p:set>
                                      <p:cBhvr>
                                        <p:cTn id="111" dur="1" fill="hold">
                                          <p:stCondLst>
                                            <p:cond delay="499"/>
                                          </p:stCondLst>
                                        </p:cTn>
                                        <p:tgtEl>
                                          <p:spTgt spid="79"/>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93"/>
                                        </p:tgtEl>
                                      </p:cBhvr>
                                    </p:animEffect>
                                    <p:set>
                                      <p:cBhvr>
                                        <p:cTn id="114" dur="1" fill="hold">
                                          <p:stCondLst>
                                            <p:cond delay="499"/>
                                          </p:stCondLst>
                                        </p:cTn>
                                        <p:tgtEl>
                                          <p:spTgt spid="93"/>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94"/>
                                        </p:tgtEl>
                                      </p:cBhvr>
                                    </p:animEffect>
                                    <p:set>
                                      <p:cBhvr>
                                        <p:cTn id="117" dur="1" fill="hold">
                                          <p:stCondLst>
                                            <p:cond delay="499"/>
                                          </p:stCondLst>
                                        </p:cTn>
                                        <p:tgtEl>
                                          <p:spTgt spid="94"/>
                                        </p:tgtEl>
                                        <p:attrNameLst>
                                          <p:attrName>style.visibility</p:attrName>
                                        </p:attrNameLst>
                                      </p:cBhvr>
                                      <p:to>
                                        <p:strVal val="hidden"/>
                                      </p:to>
                                    </p:se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fade">
                                      <p:cBhvr>
                                        <p:cTn id="121" dur="500"/>
                                        <p:tgtEl>
                                          <p:spTgt spid="3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fade">
                                      <p:cBhvr>
                                        <p:cTn id="124" dur="500"/>
                                        <p:tgtEl>
                                          <p:spTgt spid="43"/>
                                        </p:tgtEl>
                                      </p:cBhvr>
                                    </p:animEffect>
                                  </p:childTnLst>
                                </p:cTn>
                              </p:par>
                              <p:par>
                                <p:cTn id="125" presetID="42" presetClass="path" presetSubtype="0" accel="50000" decel="50000" fill="hold" grpId="1" nodeType="withEffect">
                                  <p:stCondLst>
                                    <p:cond delay="0"/>
                                  </p:stCondLst>
                                  <p:childTnLst>
                                    <p:animMotion origin="layout" path="M 5E-6 7.40741E-7 L 5E-6 0.11227 " pathEditMode="relative" rAng="0" ptsTypes="AA">
                                      <p:cBhvr>
                                        <p:cTn id="126" dur="2000" fill="hold"/>
                                        <p:tgtEl>
                                          <p:spTgt spid="39"/>
                                        </p:tgtEl>
                                        <p:attrNameLst>
                                          <p:attrName>ppt_x</p:attrName>
                                          <p:attrName>ppt_y</p:attrName>
                                        </p:attrNameLst>
                                      </p:cBhvr>
                                      <p:rCtr x="0" y="5602"/>
                                    </p:animMotion>
                                  </p:childTnLst>
                                </p:cTn>
                              </p:par>
                              <p:par>
                                <p:cTn id="127" presetID="42" presetClass="path" presetSubtype="0" accel="50000" decel="50000" fill="hold" grpId="1" nodeType="withEffect">
                                  <p:stCondLst>
                                    <p:cond delay="0"/>
                                  </p:stCondLst>
                                  <p:childTnLst>
                                    <p:animMotion origin="layout" path="M 5E-6 1.11022E-16 L 5E-6 0.11181 " pathEditMode="relative" rAng="0" ptsTypes="AA">
                                      <p:cBhvr>
                                        <p:cTn id="128" dur="2000" fill="hold"/>
                                        <p:tgtEl>
                                          <p:spTgt spid="43"/>
                                        </p:tgtEl>
                                        <p:attrNameLst>
                                          <p:attrName>ppt_x</p:attrName>
                                          <p:attrName>ppt_y</p:attrName>
                                        </p:attrNameLst>
                                      </p:cBhvr>
                                      <p:rCtr x="0" y="5579"/>
                                    </p:animMotion>
                                  </p:childTnLst>
                                </p:cTn>
                              </p:par>
                            </p:childTnLst>
                          </p:cTn>
                        </p:par>
                        <p:par>
                          <p:cTn id="129" fill="hold">
                            <p:stCondLst>
                              <p:cond delay="2500"/>
                            </p:stCondLst>
                            <p:childTnLst>
                              <p:par>
                                <p:cTn id="130" presetID="42" presetClass="path" presetSubtype="0" accel="50000" decel="50000" fill="hold" grpId="2" nodeType="afterEffect">
                                  <p:stCondLst>
                                    <p:cond delay="0"/>
                                  </p:stCondLst>
                                  <p:childTnLst>
                                    <p:animMotion origin="layout" path="M -4.16667E-6 0.11227 L 0.33907 0.11227 " pathEditMode="relative" rAng="0" ptsTypes="AA">
                                      <p:cBhvr>
                                        <p:cTn id="131" dur="2000" fill="hold"/>
                                        <p:tgtEl>
                                          <p:spTgt spid="39"/>
                                        </p:tgtEl>
                                        <p:attrNameLst>
                                          <p:attrName>ppt_x</p:attrName>
                                          <p:attrName>ppt_y</p:attrName>
                                        </p:attrNameLst>
                                      </p:cBhvr>
                                      <p:rCtr x="16944" y="0"/>
                                    </p:animMotion>
                                  </p:childTnLst>
                                </p:cTn>
                              </p:par>
                              <p:par>
                                <p:cTn id="132" presetID="42" presetClass="path" presetSubtype="0" accel="50000" decel="50000" fill="hold" grpId="2" nodeType="withEffect">
                                  <p:stCondLst>
                                    <p:cond delay="0"/>
                                  </p:stCondLst>
                                  <p:childTnLst>
                                    <p:animMotion origin="layout" path="M 5E-6 0.11181 L 0.33855 0.11181 " pathEditMode="relative" rAng="0" ptsTypes="AA">
                                      <p:cBhvr>
                                        <p:cTn id="133" dur="2000" fill="hold"/>
                                        <p:tgtEl>
                                          <p:spTgt spid="43"/>
                                        </p:tgtEl>
                                        <p:attrNameLst>
                                          <p:attrName>ppt_x</p:attrName>
                                          <p:attrName>ppt_y</p:attrName>
                                        </p:attrNameLst>
                                      </p:cBhvr>
                                      <p:rCtr x="16927" y="0"/>
                                    </p:animMotion>
                                  </p:childTnLst>
                                </p:cTn>
                              </p:par>
                            </p:childTnLst>
                          </p:cTn>
                        </p:par>
                        <p:par>
                          <p:cTn id="134" fill="hold">
                            <p:stCondLst>
                              <p:cond delay="4500"/>
                            </p:stCondLst>
                            <p:childTnLst>
                              <p:par>
                                <p:cTn id="135" presetID="42" presetClass="path" presetSubtype="0" accel="50000" decel="50000" fill="hold" grpId="3" nodeType="afterEffect">
                                  <p:stCondLst>
                                    <p:cond delay="0"/>
                                  </p:stCondLst>
                                  <p:childTnLst>
                                    <p:animMotion origin="layout" path="M 0.33907 0.11227 L 0.33907 0.23218 " pathEditMode="relative" rAng="0" ptsTypes="AA">
                                      <p:cBhvr>
                                        <p:cTn id="136" dur="2000" fill="hold"/>
                                        <p:tgtEl>
                                          <p:spTgt spid="39"/>
                                        </p:tgtEl>
                                        <p:attrNameLst>
                                          <p:attrName>ppt_x</p:attrName>
                                          <p:attrName>ppt_y</p:attrName>
                                        </p:attrNameLst>
                                      </p:cBhvr>
                                      <p:rCtr x="0" y="5995"/>
                                    </p:animMotion>
                                  </p:childTnLst>
                                </p:cTn>
                              </p:par>
                              <p:par>
                                <p:cTn id="137" presetID="42" presetClass="path" presetSubtype="0" accel="50000" decel="50000" fill="hold" grpId="3" nodeType="withEffect">
                                  <p:stCondLst>
                                    <p:cond delay="0"/>
                                  </p:stCondLst>
                                  <p:childTnLst>
                                    <p:animMotion origin="layout" path="M 0.33855 0.11181 L 0.33855 -0.02384 " pathEditMode="relative" rAng="0" ptsTypes="AA">
                                      <p:cBhvr>
                                        <p:cTn id="138" dur="2000" fill="hold"/>
                                        <p:tgtEl>
                                          <p:spTgt spid="43"/>
                                        </p:tgtEl>
                                        <p:attrNameLst>
                                          <p:attrName>ppt_x</p:attrName>
                                          <p:attrName>ppt_y</p:attrName>
                                        </p:attrNameLst>
                                      </p:cBhvr>
                                      <p:rCtr x="0" y="-6782"/>
                                    </p:animMotion>
                                  </p:childTnLst>
                                </p:cTn>
                              </p:par>
                            </p:childTnLst>
                          </p:cTn>
                        </p:par>
                        <p:par>
                          <p:cTn id="139" fill="hold">
                            <p:stCondLst>
                              <p:cond delay="6500"/>
                            </p:stCondLst>
                            <p:childTnLst>
                              <p:par>
                                <p:cTn id="140" presetID="1"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9" grpId="2" animBg="1"/>
      <p:bldP spid="39" grpId="3" animBg="1"/>
      <p:bldP spid="43" grpId="0" animBg="1"/>
      <p:bldP spid="43" grpId="1" animBg="1"/>
      <p:bldP spid="43" grpId="2" animBg="1"/>
      <p:bldP spid="43" grpId="3" animBg="1"/>
      <p:bldP spid="107" grpId="0"/>
      <p:bldP spid="108" grpId="0"/>
      <p:bldP spid="119" grpId="0" animBg="1"/>
      <p:bldP spid="120"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Executive Summary</a:t>
            </a:r>
          </a:p>
        </p:txBody>
      </p:sp>
      <p:sp>
        <p:nvSpPr>
          <p:cNvPr id="3" name="Content Placeholder 2"/>
          <p:cNvSpPr>
            <a:spLocks noGrp="1"/>
          </p:cNvSpPr>
          <p:nvPr>
            <p:ph idx="1"/>
          </p:nvPr>
        </p:nvSpPr>
        <p:spPr>
          <a:xfrm>
            <a:off x="41275" y="876300"/>
            <a:ext cx="8936038" cy="5308600"/>
          </a:xfrm>
        </p:spPr>
        <p:txBody>
          <a:bodyPr/>
          <a:lstStyle/>
          <a:p>
            <a:pPr eaLnBrk="1" hangingPunct="1"/>
            <a:r>
              <a:rPr lang="en-US" sz="2000">
                <a:solidFill>
                  <a:srgbClr val="000000"/>
                </a:solidFill>
                <a:latin typeface="Tahoma" charset="0"/>
                <a:ea typeface="ＭＳ Ｐゴシック" charset="0"/>
                <a:cs typeface="ＭＳ Ｐゴシック" charset="0"/>
              </a:rPr>
              <a:t>NAND flash memory has low endurance: a flash cell dies after 3k P/E cycles vs. 50k desired </a:t>
            </a:r>
            <a:r>
              <a:rPr lang="en-US" sz="2000">
                <a:solidFill>
                  <a:srgbClr val="000000"/>
                </a:solidFill>
                <a:latin typeface="Tahoma" charset="0"/>
                <a:ea typeface="ＭＳ Ｐゴシック" charset="0"/>
                <a:cs typeface="ＭＳ Ｐゴシック" charset="0"/>
                <a:sym typeface="Wingdings" charset="0"/>
              </a:rPr>
              <a:t> Major scaling challenge for flash memory</a:t>
            </a:r>
            <a:endParaRPr lang="en-US" sz="2000">
              <a:solidFill>
                <a:srgbClr val="000000"/>
              </a:solidFill>
              <a:latin typeface="Tahoma" charset="0"/>
              <a:ea typeface="ＭＳ Ｐゴシック" charset="0"/>
              <a:cs typeface="ＭＳ Ｐゴシック" charset="0"/>
            </a:endParaRPr>
          </a:p>
          <a:p>
            <a:pPr eaLnBrk="1" hangingPunct="1"/>
            <a:r>
              <a:rPr lang="en-US" sz="2000">
                <a:solidFill>
                  <a:srgbClr val="000000"/>
                </a:solidFill>
                <a:latin typeface="Tahoma" charset="0"/>
                <a:ea typeface="ＭＳ Ｐゴシック" charset="0"/>
                <a:cs typeface="ＭＳ Ｐゴシック" charset="0"/>
              </a:rPr>
              <a:t>Flash error rate increases exponentially over flash lifetime</a:t>
            </a:r>
          </a:p>
          <a:p>
            <a:pPr eaLnBrk="1" hangingPunct="1"/>
            <a:r>
              <a:rPr lang="en-US" sz="2000">
                <a:solidFill>
                  <a:srgbClr val="FF0000"/>
                </a:solidFill>
                <a:latin typeface="Tahoma" charset="0"/>
                <a:ea typeface="ＭＳ Ｐゴシック" charset="0"/>
                <a:cs typeface="ＭＳ Ｐゴシック" charset="0"/>
              </a:rPr>
              <a:t>Problem: </a:t>
            </a:r>
            <a:r>
              <a:rPr lang="en-US" sz="2000">
                <a:solidFill>
                  <a:srgbClr val="0000FF"/>
                </a:solidFill>
                <a:latin typeface="Tahoma" charset="0"/>
                <a:ea typeface="ＭＳ Ｐゴシック" charset="0"/>
                <a:cs typeface="ＭＳ Ｐゴシック" charset="0"/>
              </a:rPr>
              <a:t>Stronger error correction codes (ECC) are ineffective and undesirable for improving flash lifetime due to</a:t>
            </a:r>
          </a:p>
          <a:p>
            <a:pPr lvl="1" eaLnBrk="1" hangingPunct="1"/>
            <a:r>
              <a:rPr lang="en-US" sz="1800">
                <a:latin typeface="Tahoma" charset="0"/>
                <a:ea typeface="ＭＳ Ｐゴシック" charset="0"/>
                <a:cs typeface="ＭＳ Ｐゴシック" charset="0"/>
              </a:rPr>
              <a:t>diminishing returns on lifetime with increased correction strength</a:t>
            </a:r>
          </a:p>
          <a:p>
            <a:pPr lvl="1" eaLnBrk="1" hangingPunct="1"/>
            <a:r>
              <a:rPr lang="en-US" sz="1800">
                <a:latin typeface="Tahoma" charset="0"/>
                <a:ea typeface="ＭＳ Ｐゴシック" charset="0"/>
                <a:cs typeface="ＭＳ Ｐゴシック" charset="0"/>
              </a:rPr>
              <a:t>prohibitively high power, area, latency overheads</a:t>
            </a:r>
            <a:endParaRPr lang="en-US" sz="800">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Our Goal:</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Develop techniques to tolerate high error rates w/o strong ECC</a:t>
            </a:r>
            <a:endParaRPr lang="en-US" sz="2000">
              <a:solidFill>
                <a:srgbClr val="FF0000"/>
              </a:solidFill>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Observation: </a:t>
            </a:r>
            <a:r>
              <a:rPr lang="en-US" sz="2000">
                <a:solidFill>
                  <a:srgbClr val="0000FF"/>
                </a:solidFill>
                <a:latin typeface="Tahoma" charset="0"/>
                <a:ea typeface="ＭＳ Ｐゴシック" charset="0"/>
                <a:cs typeface="ＭＳ Ｐゴシック" charset="0"/>
              </a:rPr>
              <a:t>Retention errors are the dominant errors in MLC NAND flash</a:t>
            </a:r>
          </a:p>
          <a:p>
            <a:pPr lvl="1" eaLnBrk="1" hangingPunct="1"/>
            <a:r>
              <a:rPr lang="en-US" sz="1800">
                <a:latin typeface="Tahoma" charset="0"/>
                <a:ea typeface="ＭＳ Ｐゴシック" charset="0"/>
                <a:cs typeface="ＭＳ Ｐゴシック" charset="0"/>
              </a:rPr>
              <a:t>flash cell loses charge over time; retention errors increase as cell gets worn out</a:t>
            </a:r>
          </a:p>
          <a:p>
            <a:pPr eaLnBrk="1" hangingPunct="1"/>
            <a:r>
              <a:rPr lang="en-US" sz="2000">
                <a:solidFill>
                  <a:srgbClr val="FF0000"/>
                </a:solidFill>
                <a:latin typeface="Tahoma" charset="0"/>
                <a:ea typeface="ＭＳ Ｐゴシック" charset="0"/>
                <a:cs typeface="ＭＳ Ｐゴシック" charset="0"/>
              </a:rPr>
              <a:t>Solution: </a:t>
            </a:r>
            <a:r>
              <a:rPr lang="en-US" sz="2000">
                <a:solidFill>
                  <a:srgbClr val="0000FF"/>
                </a:solidFill>
                <a:latin typeface="Tahoma" charset="0"/>
                <a:ea typeface="ＭＳ Ｐゴシック" charset="0"/>
                <a:cs typeface="ＭＳ Ｐゴシック" charset="0"/>
              </a:rPr>
              <a:t>Flash Correct-and-Refresh (FCR)</a:t>
            </a:r>
          </a:p>
          <a:p>
            <a:pPr lvl="1" eaLnBrk="1" hangingPunct="1"/>
            <a:r>
              <a:rPr lang="en-US" sz="1800">
                <a:latin typeface="Tahoma" charset="0"/>
                <a:ea typeface="ＭＳ Ｐゴシック" charset="0"/>
                <a:cs typeface="ＭＳ Ｐゴシック" charset="0"/>
              </a:rPr>
              <a:t>Periodically read, correct, and reprogram (in place) or remap each flash page before it accumulates more errors than can be corrected by simple ECC</a:t>
            </a:r>
          </a:p>
          <a:p>
            <a:pPr lvl="1" eaLnBrk="1" hangingPunct="1"/>
            <a:r>
              <a:rPr lang="en-US" sz="1800">
                <a:latin typeface="Tahoma" charset="0"/>
                <a:ea typeface="ＭＳ Ｐゴシック" charset="0"/>
                <a:cs typeface="ＭＳ Ｐゴシック" charset="0"/>
              </a:rPr>
              <a:t>Adapt “refresh” rate to the severity of retention errors (i.e., # of P/E cycles)</a:t>
            </a:r>
          </a:p>
          <a:p>
            <a:pPr eaLnBrk="1" hangingPunct="1"/>
            <a:r>
              <a:rPr lang="en-US" sz="2000">
                <a:solidFill>
                  <a:srgbClr val="FF0000"/>
                </a:solidFill>
                <a:latin typeface="Tahoma" charset="0"/>
                <a:ea typeface="ＭＳ Ｐゴシック" charset="0"/>
                <a:cs typeface="ＭＳ Ｐゴシック" charset="0"/>
              </a:rPr>
              <a:t>Results: </a:t>
            </a:r>
            <a:r>
              <a:rPr lang="en-US" sz="2000">
                <a:solidFill>
                  <a:srgbClr val="0000FF"/>
                </a:solidFill>
                <a:latin typeface="Tahoma" charset="0"/>
                <a:ea typeface="ＭＳ Ｐゴシック" charset="0"/>
                <a:cs typeface="ＭＳ Ｐゴシック" charset="0"/>
              </a:rPr>
              <a:t>FCR improves flash memory lifetime by 46X </a:t>
            </a:r>
            <a:r>
              <a:rPr lang="en-US" sz="2000">
                <a:latin typeface="Tahoma" charset="0"/>
                <a:ea typeface="ＭＳ Ｐゴシック" charset="0"/>
                <a:cs typeface="ＭＳ Ｐゴシック" charset="0"/>
              </a:rPr>
              <a:t>with no hardware changes and low energy overhead; </a:t>
            </a:r>
            <a:r>
              <a:rPr lang="en-US" sz="2000">
                <a:solidFill>
                  <a:srgbClr val="0000FF"/>
                </a:solidFill>
                <a:latin typeface="Tahoma" charset="0"/>
                <a:ea typeface="ＭＳ Ｐゴシック" charset="0"/>
                <a:cs typeface="ＭＳ Ｐゴシック" charset="0"/>
              </a:rPr>
              <a:t>outperforms strong ECCs</a:t>
            </a:r>
          </a:p>
          <a:p>
            <a:pPr lvl="1" eaLnBrk="1" hangingPunct="1"/>
            <a:endParaRPr lang="en-US" sz="2000">
              <a:latin typeface="Tahoma" charset="0"/>
              <a:ea typeface="ＭＳ Ｐゴシック" charset="0"/>
            </a:endParaRPr>
          </a:p>
        </p:txBody>
      </p:sp>
      <p:sp>
        <p:nvSpPr>
          <p:cNvPr id="173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122DE9-4A9B-A345-ABCD-20EF7878FB57}" type="slidenum">
              <a:rPr lang="en-US" sz="1600">
                <a:solidFill>
                  <a:srgbClr val="000000"/>
                </a:solidFill>
                <a:latin typeface="Garamond" charset="0"/>
              </a:rPr>
              <a:pPr eaLnBrk="1" hangingPunct="1"/>
              <a:t>150</a:t>
            </a:fld>
            <a:endParaRPr lang="en-US" sz="1600">
              <a:solidFill>
                <a:srgbClr val="000000"/>
              </a:solidFill>
              <a:latin typeface="Garamond" charset="0"/>
            </a:endParaRPr>
          </a:p>
        </p:txBody>
      </p:sp>
    </p:spTree>
    <p:extLst>
      <p:ext uri="{BB962C8B-B14F-4D97-AF65-F5344CB8AC3E}">
        <p14:creationId xmlns:p14="http://schemas.microsoft.com/office/powerpoint/2010/main" val="29226665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7510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solidFill>
                  <a:srgbClr val="0000FF"/>
                </a:solidFill>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751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508272-5E01-0744-B4AD-1E4562301474}" type="slidenum">
              <a:rPr lang="en-US" sz="1600">
                <a:solidFill>
                  <a:srgbClr val="000000"/>
                </a:solidFill>
                <a:latin typeface="Garamond" charset="0"/>
              </a:rPr>
              <a:pPr eaLnBrk="1" hangingPunct="1"/>
              <a:t>151</a:t>
            </a:fld>
            <a:endParaRPr lang="en-US" sz="1600">
              <a:solidFill>
                <a:srgbClr val="000000"/>
              </a:solidFill>
              <a:latin typeface="Garamond" charset="0"/>
            </a:endParaRPr>
          </a:p>
        </p:txBody>
      </p:sp>
    </p:spTree>
    <p:extLst>
      <p:ext uri="{BB962C8B-B14F-4D97-AF65-F5344CB8AC3E}">
        <p14:creationId xmlns:p14="http://schemas.microsoft.com/office/powerpoint/2010/main" val="1689658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r>
              <a:rPr lang="en-US" sz="3600">
                <a:latin typeface="Garamond" charset="0"/>
                <a:ea typeface="ＭＳ Ｐゴシック" charset="0"/>
                <a:cs typeface="ＭＳ Ｐゴシック" charset="0"/>
              </a:rPr>
              <a:t>Problem: Limited Endurance of Flash Memory</a:t>
            </a:r>
          </a:p>
        </p:txBody>
      </p:sp>
      <p:sp>
        <p:nvSpPr>
          <p:cNvPr id="3" name="Content Placeholder 2"/>
          <p:cNvSpPr>
            <a:spLocks noGrp="1"/>
          </p:cNvSpPr>
          <p:nvPr>
            <p:ph idx="1"/>
          </p:nvPr>
        </p:nvSpPr>
        <p:spPr>
          <a:xfrm>
            <a:off x="228600" y="901700"/>
            <a:ext cx="8915400" cy="5016500"/>
          </a:xfrm>
        </p:spPr>
        <p:txBody>
          <a:bodyPr/>
          <a:lstStyle/>
          <a:p>
            <a:r>
              <a:rPr lang="en-US">
                <a:solidFill>
                  <a:srgbClr val="0000FF"/>
                </a:solidFill>
                <a:latin typeface="Tahoma" charset="0"/>
                <a:ea typeface="ＭＳ Ｐゴシック" charset="0"/>
                <a:cs typeface="ＭＳ Ｐゴシック" charset="0"/>
              </a:rPr>
              <a:t>NAND flash has limited endurance</a:t>
            </a:r>
          </a:p>
          <a:p>
            <a:pPr lvl="1"/>
            <a:r>
              <a:rPr lang="en-US">
                <a:latin typeface="Tahoma" charset="0"/>
                <a:ea typeface="ＭＳ Ｐゴシック" charset="0"/>
              </a:rPr>
              <a:t>A cell can tolerate a small number of Program/Erase (P/E) cycles</a:t>
            </a:r>
          </a:p>
          <a:p>
            <a:pPr lvl="1"/>
            <a:r>
              <a:rPr lang="en-US">
                <a:latin typeface="Tahoma" charset="0"/>
                <a:ea typeface="ＭＳ Ｐゴシック" charset="0"/>
              </a:rPr>
              <a:t>3x-nm flash with 2 bits/cell </a:t>
            </a:r>
            <a:r>
              <a:rPr lang="en-US">
                <a:latin typeface="Tahoma" charset="0"/>
                <a:ea typeface="ＭＳ Ｐゴシック" charset="0"/>
                <a:sym typeface="Wingdings" charset="0"/>
              </a:rPr>
              <a:t> 3K P/E cycles</a:t>
            </a:r>
          </a:p>
          <a:p>
            <a:pPr lvl="1"/>
            <a:endParaRPr lang="en-US">
              <a:latin typeface="Tahoma" charset="0"/>
              <a:ea typeface="ＭＳ Ｐゴシック" charset="0"/>
              <a:sym typeface="Wingdings" charset="0"/>
            </a:endParaRPr>
          </a:p>
          <a:p>
            <a:r>
              <a:rPr lang="en-US">
                <a:latin typeface="Tahoma" charset="0"/>
                <a:ea typeface="ＭＳ Ｐゴシック" charset="0"/>
                <a:cs typeface="ＭＳ Ｐゴシック" charset="0"/>
                <a:sym typeface="Wingdings" charset="0"/>
              </a:rPr>
              <a:t>Enterprise data storage requirements demand very high endurance</a:t>
            </a:r>
          </a:p>
          <a:p>
            <a:pPr lvl="1"/>
            <a:r>
              <a:rPr lang="en-US">
                <a:latin typeface="Tahoma" charset="0"/>
                <a:ea typeface="ＭＳ Ｐゴシック" charset="0"/>
                <a:sym typeface="Wingdings" charset="0"/>
              </a:rPr>
              <a:t>&gt;50K P/E cycles (10 full disk writes per day for 3-5 years)</a:t>
            </a:r>
          </a:p>
          <a:p>
            <a:pPr lvl="1"/>
            <a:endParaRPr lang="en-US">
              <a:latin typeface="Tahoma" charset="0"/>
              <a:ea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Continued process scaling and more bits per cell will reduce flash endurance</a:t>
            </a:r>
          </a:p>
          <a:p>
            <a:endParaRPr lang="en-US">
              <a:latin typeface="Tahoma" charset="0"/>
              <a:ea typeface="ＭＳ Ｐゴシック" charset="0"/>
              <a:cs typeface="ＭＳ Ｐゴシック" charset="0"/>
              <a:sym typeface="Wingdings" charset="0"/>
            </a:endParaRPr>
          </a:p>
          <a:p>
            <a:r>
              <a:rPr lang="en-US">
                <a:latin typeface="Tahoma" charset="0"/>
                <a:ea typeface="ＭＳ Ｐゴシック" charset="0"/>
                <a:cs typeface="ＭＳ Ｐゴシック" charset="0"/>
                <a:sym typeface="Wingdings" charset="0"/>
              </a:rPr>
              <a:t>One potential solution: stronger error correction codes (ECC)</a:t>
            </a:r>
          </a:p>
          <a:p>
            <a:pPr lvl="1"/>
            <a:r>
              <a:rPr lang="en-US">
                <a:solidFill>
                  <a:srgbClr val="0000FF"/>
                </a:solidFill>
                <a:latin typeface="Tahoma" charset="0"/>
                <a:ea typeface="ＭＳ Ｐゴシック" charset="0"/>
                <a:sym typeface="Wingdings" charset="0"/>
              </a:rPr>
              <a:t>Stronger ECC not effective enough and inefficient</a:t>
            </a:r>
            <a:endParaRPr lang="en-US">
              <a:latin typeface="Tahoma" charset="0"/>
              <a:ea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endParaRPr>
          </a:p>
          <a:p>
            <a:pPr lvl="1"/>
            <a:endParaRPr lang="en-US">
              <a:latin typeface="Tahoma" charset="0"/>
              <a:ea typeface="ＭＳ Ｐゴシック" charset="0"/>
            </a:endParaRPr>
          </a:p>
        </p:txBody>
      </p:sp>
      <p:sp>
        <p:nvSpPr>
          <p:cNvPr id="1771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112BEB-29BB-F34A-BD65-6BA7C88B8E86}" type="slidenum">
              <a:rPr lang="en-US" sz="1600">
                <a:solidFill>
                  <a:srgbClr val="000000"/>
                </a:solidFill>
                <a:latin typeface="Garamond" charset="0"/>
              </a:rPr>
              <a:pPr eaLnBrk="1" hangingPunct="1"/>
              <a:t>152</a:t>
            </a:fld>
            <a:endParaRPr lang="en-US" sz="1600">
              <a:solidFill>
                <a:srgbClr val="000000"/>
              </a:solidFill>
              <a:latin typeface="Garamond" charset="0"/>
            </a:endParaRPr>
          </a:p>
        </p:txBody>
      </p:sp>
    </p:spTree>
    <p:extLst>
      <p:ext uri="{BB962C8B-B14F-4D97-AF65-F5344CB8AC3E}">
        <p14:creationId xmlns:p14="http://schemas.microsoft.com/office/powerpoint/2010/main" val="19844249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6337300"/>
            <a:ext cx="7261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500" smtClean="0">
                <a:solidFill>
                  <a:srgbClr val="000000"/>
                </a:solidFill>
              </a:rPr>
              <a:t>UBER: Uncorrectable bit error rate. Fraction of erroneous bits after error correction.</a:t>
            </a:r>
          </a:p>
        </p:txBody>
      </p:sp>
      <p:sp>
        <p:nvSpPr>
          <p:cNvPr id="178178"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Decreasing Endurance with Flash Scaling</a:t>
            </a:r>
          </a:p>
        </p:txBody>
      </p:sp>
      <p:sp>
        <p:nvSpPr>
          <p:cNvPr id="17411" name="Content Placeholder 2"/>
          <p:cNvSpPr>
            <a:spLocks noGrp="1"/>
          </p:cNvSpPr>
          <p:nvPr>
            <p:ph idx="1"/>
          </p:nvPr>
        </p:nvSpPr>
        <p:spPr>
          <a:xfrm>
            <a:off x="228600" y="5118100"/>
            <a:ext cx="8610600" cy="1093788"/>
          </a:xfrm>
        </p:spPr>
        <p:txBody>
          <a:bodyPr/>
          <a:lstStyle/>
          <a:p>
            <a:r>
              <a:rPr lang="en-US" sz="2000">
                <a:solidFill>
                  <a:srgbClr val="FF0000"/>
                </a:solidFill>
                <a:latin typeface="Tahoma" charset="0"/>
                <a:ea typeface="ＭＳ Ｐゴシック" charset="0"/>
                <a:cs typeface="ＭＳ Ｐゴシック" charset="0"/>
              </a:rPr>
              <a:t>Endurance of flash memory decreasing with scaling and multi-level cells</a:t>
            </a:r>
          </a:p>
          <a:p>
            <a:r>
              <a:rPr lang="en-US" sz="2000">
                <a:solidFill>
                  <a:srgbClr val="FF0000"/>
                </a:solidFill>
                <a:latin typeface="Tahoma" charset="0"/>
                <a:ea typeface="ＭＳ Ｐゴシック" charset="0"/>
                <a:cs typeface="ＭＳ Ｐゴシック" charset="0"/>
              </a:rPr>
              <a:t>Error correction capability </a:t>
            </a:r>
            <a:r>
              <a:rPr lang="en-US" sz="2000">
                <a:latin typeface="Tahoma" charset="0"/>
                <a:ea typeface="ＭＳ Ｐゴシック" charset="0"/>
                <a:cs typeface="ＭＳ Ｐゴシック" charset="0"/>
              </a:rPr>
              <a:t>required to guarantee storage-class reliability  (UBER &lt; 10</a:t>
            </a:r>
            <a:r>
              <a:rPr lang="en-US" sz="2000" baseline="30000">
                <a:latin typeface="Tahoma" charset="0"/>
                <a:ea typeface="ＭＳ Ｐゴシック" charset="0"/>
                <a:cs typeface="ＭＳ Ｐゴシック" charset="0"/>
              </a:rPr>
              <a:t>-15</a:t>
            </a:r>
            <a:r>
              <a:rPr lang="en-US" sz="2000">
                <a:latin typeface="Tahoma" charset="0"/>
                <a:ea typeface="ＭＳ Ｐゴシック" charset="0"/>
                <a:cs typeface="ＭＳ Ｐゴシック" charset="0"/>
              </a:rPr>
              <a:t>) is </a:t>
            </a:r>
            <a:r>
              <a:rPr lang="en-US" sz="2000">
                <a:solidFill>
                  <a:srgbClr val="FF0000"/>
                </a:solidFill>
                <a:latin typeface="Tahoma" charset="0"/>
                <a:ea typeface="ＭＳ Ｐゴシック" charset="0"/>
                <a:cs typeface="ＭＳ Ｐゴシック" charset="0"/>
              </a:rPr>
              <a:t>increasing exponentially </a:t>
            </a:r>
            <a:r>
              <a:rPr lang="en-US" sz="2000">
                <a:latin typeface="Tahoma" charset="0"/>
                <a:ea typeface="ＭＳ Ｐゴシック" charset="0"/>
                <a:cs typeface="ＭＳ Ｐゴシック" charset="0"/>
              </a:rPr>
              <a:t>to reach </a:t>
            </a:r>
            <a:r>
              <a:rPr lang="en-US" sz="2000" i="1">
                <a:latin typeface="Tahoma" charset="0"/>
                <a:ea typeface="ＭＳ Ｐゴシック" charset="0"/>
                <a:cs typeface="ＭＳ Ｐゴシック" charset="0"/>
              </a:rPr>
              <a:t>less </a:t>
            </a:r>
            <a:r>
              <a:rPr lang="en-US" sz="2000">
                <a:latin typeface="Tahoma" charset="0"/>
                <a:ea typeface="ＭＳ Ｐゴシック" charset="0"/>
                <a:cs typeface="ＭＳ Ｐゴシック" charset="0"/>
              </a:rPr>
              <a:t>endurance</a:t>
            </a:r>
          </a:p>
          <a:p>
            <a:endParaRPr lang="en-US" sz="2000">
              <a:latin typeface="Tahoma" charset="0"/>
              <a:ea typeface="ＭＳ Ｐゴシック" charset="0"/>
              <a:cs typeface="ＭＳ Ｐゴシック" charset="0"/>
            </a:endParaRPr>
          </a:p>
        </p:txBody>
      </p:sp>
      <p:sp>
        <p:nvSpPr>
          <p:cNvPr id="1781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2DAF3-654E-BB4D-9DA9-476A2871464F}" type="slidenum">
              <a:rPr lang="en-US" sz="1600">
                <a:solidFill>
                  <a:srgbClr val="000000"/>
                </a:solidFill>
                <a:latin typeface="Garamond" charset="0"/>
              </a:rPr>
              <a:pPr eaLnBrk="1" hangingPunct="1"/>
              <a:t>153</a:t>
            </a:fld>
            <a:endParaRPr lang="en-US" sz="1600">
              <a:solidFill>
                <a:srgbClr val="000000"/>
              </a:solidFill>
              <a:latin typeface="Garamond" charset="0"/>
            </a:endParaRPr>
          </a:p>
        </p:txBody>
      </p:sp>
      <p:sp>
        <p:nvSpPr>
          <p:cNvPr id="178181" name="TextBox 5"/>
          <p:cNvSpPr txBox="1">
            <a:spLocks noChangeArrowheads="1"/>
          </p:cNvSpPr>
          <p:nvPr/>
        </p:nvSpPr>
        <p:spPr bwMode="auto">
          <a:xfrm>
            <a:off x="1122363" y="4659313"/>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rPr>
              <a:t>Ariel Maislos, </a:t>
            </a:r>
            <a:r>
              <a:rPr lang="ja-JP" altLang="en-US" sz="1400" smtClean="0">
                <a:solidFill>
                  <a:srgbClr val="000000"/>
                </a:solidFill>
              </a:rPr>
              <a:t>“</a:t>
            </a:r>
            <a:r>
              <a:rPr lang="en-US" altLang="ja-JP" sz="1400" smtClean="0">
                <a:solidFill>
                  <a:srgbClr val="000000"/>
                </a:solidFill>
              </a:rPr>
              <a:t>A New Era in Embedded Flash Memory</a:t>
            </a:r>
            <a:r>
              <a:rPr lang="ja-JP" altLang="en-US" sz="1400" smtClean="0">
                <a:solidFill>
                  <a:srgbClr val="000000"/>
                </a:solidFill>
              </a:rPr>
              <a:t>”</a:t>
            </a:r>
            <a:r>
              <a:rPr lang="en-US" altLang="ja-JP" sz="1400" smtClean="0">
                <a:solidFill>
                  <a:srgbClr val="000000"/>
                </a:solidFill>
              </a:rPr>
              <a:t>, Flash Summit 2011 (Anobit)</a:t>
            </a:r>
            <a:endParaRPr lang="en-US" sz="1400" smtClean="0">
              <a:solidFill>
                <a:srgbClr val="000000"/>
              </a:solidFill>
            </a:endParaRPr>
          </a:p>
        </p:txBody>
      </p:sp>
      <p:graphicFrame>
        <p:nvGraphicFramePr>
          <p:cNvPr id="7" name="Chart 6"/>
          <p:cNvGraphicFramePr/>
          <p:nvPr/>
        </p:nvGraphicFramePr>
        <p:xfrm>
          <a:off x="117664" y="1289304"/>
          <a:ext cx="8645844" cy="3436620"/>
        </p:xfrm>
        <a:graphic>
          <a:graphicData uri="http://schemas.openxmlformats.org/drawingml/2006/chart">
            <c:chart xmlns:c="http://schemas.openxmlformats.org/drawingml/2006/chart" xmlns:r="http://schemas.openxmlformats.org/officeDocument/2006/relationships" r:id="rId3"/>
          </a:graphicData>
        </a:graphic>
      </p:graphicFrame>
      <p:sp>
        <p:nvSpPr>
          <p:cNvPr id="178183" name="TextBox 7"/>
          <p:cNvSpPr txBox="1">
            <a:spLocks noChangeArrowheads="1"/>
          </p:cNvSpPr>
          <p:nvPr/>
        </p:nvSpPr>
        <p:spPr bwMode="auto">
          <a:xfrm>
            <a:off x="1722438" y="10795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100k</a:t>
            </a:r>
          </a:p>
        </p:txBody>
      </p:sp>
      <p:sp>
        <p:nvSpPr>
          <p:cNvPr id="178184" name="TextBox 8"/>
          <p:cNvSpPr txBox="1">
            <a:spLocks noChangeArrowheads="1"/>
          </p:cNvSpPr>
          <p:nvPr/>
        </p:nvSpPr>
        <p:spPr bwMode="auto">
          <a:xfrm>
            <a:off x="3190875" y="3594100"/>
            <a:ext cx="55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10k</a:t>
            </a:r>
          </a:p>
        </p:txBody>
      </p:sp>
      <p:sp>
        <p:nvSpPr>
          <p:cNvPr id="178185" name="TextBox 9"/>
          <p:cNvSpPr txBox="1">
            <a:spLocks noChangeArrowheads="1"/>
          </p:cNvSpPr>
          <p:nvPr/>
        </p:nvSpPr>
        <p:spPr bwMode="auto">
          <a:xfrm>
            <a:off x="4743450" y="3746500"/>
            <a:ext cx="427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5k</a:t>
            </a:r>
          </a:p>
        </p:txBody>
      </p:sp>
      <p:sp>
        <p:nvSpPr>
          <p:cNvPr id="178186" name="TextBox 10"/>
          <p:cNvSpPr txBox="1">
            <a:spLocks noChangeArrowheads="1"/>
          </p:cNvSpPr>
          <p:nvPr/>
        </p:nvSpPr>
        <p:spPr bwMode="auto">
          <a:xfrm>
            <a:off x="6199188" y="38354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3k</a:t>
            </a:r>
          </a:p>
        </p:txBody>
      </p:sp>
      <p:sp>
        <p:nvSpPr>
          <p:cNvPr id="178187" name="TextBox 11"/>
          <p:cNvSpPr txBox="1">
            <a:spLocks noChangeArrowheads="1"/>
          </p:cNvSpPr>
          <p:nvPr/>
        </p:nvSpPr>
        <p:spPr bwMode="auto">
          <a:xfrm>
            <a:off x="7723188" y="3873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1k</a:t>
            </a:r>
          </a:p>
        </p:txBody>
      </p:sp>
      <p:grpSp>
        <p:nvGrpSpPr>
          <p:cNvPr id="2" name="Group 18"/>
          <p:cNvGrpSpPr>
            <a:grpSpLocks/>
          </p:cNvGrpSpPr>
          <p:nvPr/>
        </p:nvGrpSpPr>
        <p:grpSpPr bwMode="auto">
          <a:xfrm>
            <a:off x="2060575" y="954088"/>
            <a:ext cx="6815138" cy="2719387"/>
            <a:chOff x="2060448" y="877824"/>
            <a:chExt cx="6815237" cy="2718816"/>
          </a:xfrm>
        </p:grpSpPr>
        <p:sp>
          <p:nvSpPr>
            <p:cNvPr id="13" name="Freeform 12"/>
            <p:cNvSpPr>
              <a:spLocks/>
            </p:cNvSpPr>
            <p:nvPr/>
          </p:nvSpPr>
          <p:spPr bwMode="auto">
            <a:xfrm>
              <a:off x="2060448" y="1169863"/>
              <a:ext cx="5999250" cy="2426777"/>
            </a:xfrm>
            <a:custGeom>
              <a:avLst/>
              <a:gdLst>
                <a:gd name="T0" fmla="*/ 0 w 5998464"/>
                <a:gd name="T1" fmla="*/ 2426777 h 2426208"/>
                <a:gd name="T2" fmla="*/ 1451038 w 5998464"/>
                <a:gd name="T3" fmla="*/ 2280439 h 2426208"/>
                <a:gd name="T4" fmla="*/ 2902076 w 5998464"/>
                <a:gd name="T5" fmla="*/ 1829229 h 2426208"/>
                <a:gd name="T6" fmla="*/ 4316534 w 5998464"/>
                <a:gd name="T7" fmla="*/ 1219486 h 2426208"/>
                <a:gd name="T8" fmla="*/ 5999250 w 5998464"/>
                <a:gd name="T9" fmla="*/ 0 h 2426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8464" h="2426208">
                  <a:moveTo>
                    <a:pt x="0" y="2426208"/>
                  </a:moveTo>
                  <a:cubicBezTo>
                    <a:pt x="483616" y="2402840"/>
                    <a:pt x="967232" y="2379472"/>
                    <a:pt x="1450848" y="2279904"/>
                  </a:cubicBezTo>
                  <a:cubicBezTo>
                    <a:pt x="1934464" y="2180336"/>
                    <a:pt x="2424176" y="2005584"/>
                    <a:pt x="2901696" y="1828800"/>
                  </a:cubicBezTo>
                  <a:cubicBezTo>
                    <a:pt x="3379216" y="1652016"/>
                    <a:pt x="3799840" y="1524000"/>
                    <a:pt x="4315968" y="1219200"/>
                  </a:cubicBezTo>
                  <a:cubicBezTo>
                    <a:pt x="4832096" y="914400"/>
                    <a:pt x="5415280" y="457200"/>
                    <a:pt x="5998464" y="0"/>
                  </a:cubicBezTo>
                </a:path>
              </a:pathLst>
            </a:custGeom>
            <a:noFill/>
            <a:ln w="57150" cap="flat" cmpd="sng">
              <a:solidFill>
                <a:srgbClr val="FF0000"/>
              </a:solidFill>
              <a:prstDash val="solid"/>
              <a:round/>
              <a:headEnd type="non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8190" name="TextBox 13"/>
            <p:cNvSpPr txBox="1">
              <a:spLocks noChangeArrowheads="1"/>
            </p:cNvSpPr>
            <p:nvPr/>
          </p:nvSpPr>
          <p:spPr bwMode="auto">
            <a:xfrm>
              <a:off x="2840736" y="2974848"/>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4-bit ECC</a:t>
              </a:r>
            </a:p>
          </p:txBody>
        </p:sp>
        <p:sp>
          <p:nvSpPr>
            <p:cNvPr id="178191" name="TextBox 14"/>
            <p:cNvSpPr txBox="1">
              <a:spLocks noChangeArrowheads="1"/>
            </p:cNvSpPr>
            <p:nvPr/>
          </p:nvSpPr>
          <p:spPr bwMode="auto">
            <a:xfrm>
              <a:off x="4200144" y="2529840"/>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8-bit ECC</a:t>
              </a:r>
            </a:p>
          </p:txBody>
        </p:sp>
        <p:sp>
          <p:nvSpPr>
            <p:cNvPr id="178192" name="TextBox 15"/>
            <p:cNvSpPr txBox="1">
              <a:spLocks noChangeArrowheads="1"/>
            </p:cNvSpPr>
            <p:nvPr/>
          </p:nvSpPr>
          <p:spPr bwMode="auto">
            <a:xfrm>
              <a:off x="5827776" y="1633728"/>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15-bit ECC</a:t>
              </a:r>
            </a:p>
          </p:txBody>
        </p:sp>
        <p:sp>
          <p:nvSpPr>
            <p:cNvPr id="178193" name="TextBox 16"/>
            <p:cNvSpPr txBox="1">
              <a:spLocks noChangeArrowheads="1"/>
            </p:cNvSpPr>
            <p:nvPr/>
          </p:nvSpPr>
          <p:spPr bwMode="auto">
            <a:xfrm>
              <a:off x="7242048" y="877824"/>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24-bit ECC</a:t>
              </a:r>
            </a:p>
          </p:txBody>
        </p:sp>
        <p:sp>
          <p:nvSpPr>
            <p:cNvPr id="178194" name="TextBox 17"/>
            <p:cNvSpPr txBox="1">
              <a:spLocks noChangeArrowheads="1"/>
            </p:cNvSpPr>
            <p:nvPr/>
          </p:nvSpPr>
          <p:spPr bwMode="auto">
            <a:xfrm>
              <a:off x="5728669" y="2670048"/>
              <a:ext cx="3147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rPr>
                <a:t>Error Correction Capability</a:t>
              </a:r>
            </a:p>
            <a:p>
              <a:pPr algn="ctr" eaLnBrk="1" fontAlgn="base" hangingPunct="1">
                <a:spcBef>
                  <a:spcPct val="0"/>
                </a:spcBef>
                <a:spcAft>
                  <a:spcPct val="0"/>
                </a:spcAft>
              </a:pPr>
              <a:r>
                <a:rPr lang="en-US" sz="1800" b="1" smtClean="0">
                  <a:solidFill>
                    <a:srgbClr val="FF0000"/>
                  </a:solidFill>
                </a:rPr>
                <a:t>(per 1 kB of data)</a:t>
              </a:r>
            </a:p>
          </p:txBody>
        </p:sp>
      </p:grpSp>
    </p:spTree>
    <p:extLst>
      <p:ext uri="{BB962C8B-B14F-4D97-AF65-F5344CB8AC3E}">
        <p14:creationId xmlns:p14="http://schemas.microsoft.com/office/powerpoint/2010/main" val="27289100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The Problem with Stronger Error Correction</a:t>
            </a:r>
          </a:p>
        </p:txBody>
      </p:sp>
      <p:sp>
        <p:nvSpPr>
          <p:cNvPr id="3" name="Content Placeholder 2"/>
          <p:cNvSpPr>
            <a:spLocks noGrp="1"/>
          </p:cNvSpPr>
          <p:nvPr>
            <p:ph idx="1"/>
          </p:nvPr>
        </p:nvSpPr>
        <p:spPr>
          <a:xfrm>
            <a:off x="228600" y="1130300"/>
            <a:ext cx="8915400" cy="5118100"/>
          </a:xfrm>
        </p:spPr>
        <p:txBody>
          <a:bodyPr/>
          <a:lstStyle/>
          <a:p>
            <a:pPr>
              <a:defRPr/>
            </a:pPr>
            <a:r>
              <a:rPr lang="en-US" dirty="0">
                <a:solidFill>
                  <a:schemeClr val="tx2">
                    <a:lumMod val="75000"/>
                  </a:schemeClr>
                </a:solidFill>
                <a:latin typeface="Tahoma" charset="0"/>
                <a:ea typeface="ＭＳ Ｐゴシック" charset="0"/>
                <a:cs typeface="ＭＳ Ｐゴシック" charset="0"/>
              </a:rPr>
              <a:t>Stronger ECC detects and corrects more raw bit errors </a:t>
            </a:r>
            <a:r>
              <a:rPr lang="en-US" dirty="0">
                <a:solidFill>
                  <a:schemeClr val="tx2">
                    <a:lumMod val="75000"/>
                  </a:schemeClr>
                </a:solidFill>
                <a:latin typeface="Tahoma" charset="0"/>
                <a:ea typeface="ＭＳ Ｐゴシック" charset="0"/>
                <a:cs typeface="ＭＳ Ｐゴシック" charset="0"/>
                <a:sym typeface="Wingdings" charset="0"/>
              </a:rPr>
              <a:t> increases P/E cycles endured</a:t>
            </a:r>
          </a:p>
          <a:p>
            <a:pPr>
              <a:defRPr/>
            </a:pPr>
            <a:endParaRPr lang="en-US" dirty="0">
              <a:latin typeface="Tahoma" charset="0"/>
              <a:ea typeface="ＭＳ Ｐゴシック" charset="0"/>
              <a:cs typeface="ＭＳ Ｐゴシック" charset="0"/>
              <a:sym typeface="Wingdings" charset="0"/>
            </a:endParaRPr>
          </a:p>
          <a:p>
            <a:pPr>
              <a:defRPr/>
            </a:pPr>
            <a:r>
              <a:rPr lang="en-US" dirty="0">
                <a:latin typeface="Tahoma" charset="0"/>
                <a:ea typeface="ＭＳ Ｐゴシック" charset="0"/>
                <a:cs typeface="ＭＳ Ｐゴシック" charset="0"/>
                <a:sym typeface="Wingdings" charset="0"/>
              </a:rPr>
              <a:t>Two shortcomings of stronger ECC:</a:t>
            </a:r>
          </a:p>
          <a:p>
            <a:pPr marL="342900" lvl="1" indent="0">
              <a:buFont typeface="Wingdings" charset="0"/>
              <a:buNone/>
              <a:defRPr/>
            </a:pPr>
            <a:endParaRPr lang="en-US" dirty="0">
              <a:latin typeface="Tahoma" charset="0"/>
              <a:ea typeface="ＭＳ Ｐゴシック" charset="0"/>
              <a:sym typeface="Wingdings" charset="0"/>
            </a:endParaRPr>
          </a:p>
          <a:p>
            <a:pPr marL="342900" lvl="1" indent="0">
              <a:buFont typeface="Wingdings" charset="0"/>
              <a:buNone/>
              <a:defRPr/>
            </a:pPr>
            <a:r>
              <a:rPr lang="en-US" dirty="0">
                <a:solidFill>
                  <a:srgbClr val="FF0000"/>
                </a:solidFill>
                <a:latin typeface="Tahoma" charset="0"/>
                <a:ea typeface="ＭＳ Ｐゴシック" charset="0"/>
                <a:sym typeface="Wingdings" charset="0"/>
              </a:rPr>
              <a:t>1. High implementation complexity</a:t>
            </a:r>
          </a:p>
          <a:p>
            <a:pPr marL="342900" lvl="1" indent="0">
              <a:buFont typeface="Wingdings" charset="0"/>
              <a:buNone/>
              <a:defRPr/>
            </a:pPr>
            <a:r>
              <a:rPr lang="en-US" dirty="0">
                <a:latin typeface="Tahoma" charset="0"/>
                <a:ea typeface="ＭＳ Ｐゴシック" charset="0"/>
                <a:sym typeface="Wingdings" charset="0"/>
              </a:rPr>
              <a:t>     Power and area </a:t>
            </a:r>
            <a:r>
              <a:rPr lang="en-US" dirty="0" smtClean="0">
                <a:solidFill>
                  <a:srgbClr val="0000FF"/>
                </a:solidFill>
                <a:latin typeface="Tahoma" charset="0"/>
                <a:ea typeface="ＭＳ Ｐゴシック" charset="0"/>
                <a:sym typeface="Wingdings" charset="0"/>
              </a:rPr>
              <a:t>overheads </a:t>
            </a:r>
            <a:r>
              <a:rPr lang="en-US" dirty="0">
                <a:solidFill>
                  <a:srgbClr val="0000FF"/>
                </a:solidFill>
                <a:latin typeface="Tahoma" charset="0"/>
                <a:ea typeface="ＭＳ Ｐゴシック" charset="0"/>
                <a:sym typeface="Wingdings" charset="0"/>
              </a:rPr>
              <a:t>increase </a:t>
            </a:r>
            <a:r>
              <a:rPr lang="en-US" dirty="0" smtClean="0">
                <a:solidFill>
                  <a:srgbClr val="0000FF"/>
                </a:solidFill>
                <a:latin typeface="Tahoma" charset="0"/>
                <a:ea typeface="ＭＳ Ｐゴシック" charset="0"/>
                <a:sym typeface="Wingdings" charset="0"/>
              </a:rPr>
              <a:t>super-linearly, </a:t>
            </a:r>
            <a:r>
              <a:rPr lang="en-US" dirty="0" smtClean="0">
                <a:latin typeface="Tahoma" charset="0"/>
                <a:ea typeface="ＭＳ Ｐゴシック" charset="0"/>
                <a:sym typeface="Wingdings" charset="0"/>
              </a:rPr>
              <a:t>but</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correction</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capability increases </a:t>
            </a:r>
            <a:r>
              <a:rPr lang="en-US" dirty="0" smtClean="0">
                <a:solidFill>
                  <a:srgbClr val="0000FF"/>
                </a:solidFill>
                <a:latin typeface="Tahoma" charset="0"/>
                <a:ea typeface="ＭＳ Ｐゴシック" charset="0"/>
                <a:sym typeface="Wingdings" charset="0"/>
              </a:rPr>
              <a:t>sub-linearly </a:t>
            </a:r>
            <a:r>
              <a:rPr lang="en-US" dirty="0">
                <a:latin typeface="Tahoma" charset="0"/>
                <a:ea typeface="ＭＳ Ｐゴシック" charset="0"/>
                <a:sym typeface="Wingdings" charset="0"/>
              </a:rPr>
              <a:t>with ECC strength</a:t>
            </a:r>
          </a:p>
          <a:p>
            <a:pPr marL="342900" lvl="1" indent="0">
              <a:buFont typeface="Wingdings" charset="0"/>
              <a:buNone/>
              <a:defRPr/>
            </a:pPr>
            <a:r>
              <a:rPr lang="en-US" dirty="0">
                <a:latin typeface="Tahoma" charset="0"/>
                <a:ea typeface="ＭＳ Ｐゴシック" charset="0"/>
                <a:sym typeface="Wingdings" charset="0"/>
              </a:rPr>
              <a:t>	</a:t>
            </a:r>
          </a:p>
          <a:p>
            <a:pPr marL="342900" lvl="1" indent="0">
              <a:buFont typeface="Wingdings" charset="0"/>
              <a:buNone/>
              <a:defRPr/>
            </a:pPr>
            <a:r>
              <a:rPr lang="en-US" dirty="0">
                <a:solidFill>
                  <a:srgbClr val="FF0000"/>
                </a:solidFill>
                <a:latin typeface="Tahoma" charset="0"/>
                <a:ea typeface="ＭＳ Ｐゴシック" charset="0"/>
              </a:rPr>
              <a:t>2. Diminishing returns on flash lifetime improvement</a:t>
            </a:r>
          </a:p>
          <a:p>
            <a:pPr marL="342900" lvl="1" indent="0">
              <a:buFont typeface="Wingdings" charset="0"/>
              <a:buNone/>
              <a:defRPr/>
            </a:pPr>
            <a:r>
              <a:rPr lang="en-US" dirty="0">
                <a:latin typeface="Tahoma" charset="0"/>
                <a:ea typeface="ＭＳ Ｐゴシック" charset="0"/>
              </a:rPr>
              <a:t>    </a:t>
            </a:r>
            <a:r>
              <a:rPr lang="en-US" dirty="0">
                <a:latin typeface="Tahoma" charset="0"/>
                <a:ea typeface="ＭＳ Ｐゴシック" charset="0"/>
                <a:sym typeface="Wingdings" charset="0"/>
              </a:rPr>
              <a:t> Raw bit </a:t>
            </a:r>
            <a:r>
              <a:rPr lang="en-US" dirty="0">
                <a:solidFill>
                  <a:srgbClr val="0000FF"/>
                </a:solidFill>
                <a:latin typeface="Tahoma" charset="0"/>
                <a:ea typeface="ＭＳ Ｐゴシック" charset="0"/>
                <a:sym typeface="Wingdings" charset="0"/>
              </a:rPr>
              <a:t>error rate increases exponentially</a:t>
            </a:r>
            <a:r>
              <a:rPr lang="en-US" dirty="0">
                <a:latin typeface="Tahoma" charset="0"/>
                <a:ea typeface="ＭＳ Ｐゴシック" charset="0"/>
                <a:sym typeface="Wingdings" charset="0"/>
              </a:rPr>
              <a:t> with P/E cycles, </a:t>
            </a:r>
            <a:r>
              <a:rPr lang="en-US" dirty="0" smtClean="0">
                <a:latin typeface="Tahoma" charset="0"/>
                <a:ea typeface="ＭＳ Ｐゴシック" charset="0"/>
                <a:sym typeface="Wingdings" charset="0"/>
              </a:rPr>
              <a:t>but 	  </a:t>
            </a:r>
            <a:r>
              <a:rPr lang="en-US" dirty="0" smtClean="0">
                <a:solidFill>
                  <a:srgbClr val="0000FF"/>
                </a:solidFill>
                <a:latin typeface="Tahoma" charset="0"/>
                <a:ea typeface="ＭＳ Ｐゴシック" charset="0"/>
                <a:sym typeface="Wingdings" charset="0"/>
              </a:rPr>
              <a:t>correction </a:t>
            </a:r>
            <a:r>
              <a:rPr lang="en-US" dirty="0">
                <a:solidFill>
                  <a:srgbClr val="0000FF"/>
                </a:solidFill>
                <a:latin typeface="Tahoma" charset="0"/>
                <a:ea typeface="ＭＳ Ｐゴシック" charset="0"/>
                <a:sym typeface="Wingdings" charset="0"/>
              </a:rPr>
              <a:t>capability increases </a:t>
            </a:r>
            <a:r>
              <a:rPr lang="en-US" dirty="0" smtClean="0">
                <a:solidFill>
                  <a:srgbClr val="0000FF"/>
                </a:solidFill>
                <a:latin typeface="Tahoma" charset="0"/>
                <a:ea typeface="ＭＳ Ｐゴシック" charset="0"/>
                <a:sym typeface="Wingdings" charset="0"/>
              </a:rPr>
              <a:t>sub-linearly </a:t>
            </a:r>
            <a:r>
              <a:rPr lang="en-US" dirty="0">
                <a:latin typeface="Tahoma" charset="0"/>
                <a:ea typeface="ＭＳ Ｐゴシック" charset="0"/>
                <a:sym typeface="Wingdings" charset="0"/>
              </a:rPr>
              <a:t>with </a:t>
            </a:r>
            <a:r>
              <a:rPr lang="en-US" dirty="0" smtClean="0">
                <a:latin typeface="Tahoma" charset="0"/>
                <a:ea typeface="ＭＳ Ｐゴシック" charset="0"/>
                <a:sym typeface="Wingdings" charset="0"/>
              </a:rPr>
              <a:t>ECC strength</a:t>
            </a:r>
            <a:endParaRPr lang="en-US" dirty="0">
              <a:latin typeface="Tahoma" charset="0"/>
              <a:ea typeface="ＭＳ Ｐゴシック" charset="0"/>
            </a:endParaRPr>
          </a:p>
        </p:txBody>
      </p:sp>
      <p:sp>
        <p:nvSpPr>
          <p:cNvPr id="180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0EAA81-E457-2F44-A907-C40B24052C6F}" type="slidenum">
              <a:rPr lang="en-US" sz="1600">
                <a:solidFill>
                  <a:srgbClr val="000000"/>
                </a:solidFill>
                <a:latin typeface="Garamond" charset="0"/>
              </a:rPr>
              <a:pPr eaLnBrk="1" hangingPunct="1"/>
              <a:t>154</a:t>
            </a:fld>
            <a:endParaRPr lang="en-US" sz="1600">
              <a:solidFill>
                <a:srgbClr val="000000"/>
              </a:solidFill>
              <a:latin typeface="Garamond" charset="0"/>
            </a:endParaRPr>
          </a:p>
        </p:txBody>
      </p:sp>
    </p:spTree>
    <p:extLst>
      <p:ext uri="{BB962C8B-B14F-4D97-AF65-F5344CB8AC3E}">
        <p14:creationId xmlns:p14="http://schemas.microsoft.com/office/powerpoint/2010/main" val="7678743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8125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solidFill>
                  <a:srgbClr val="0000FF"/>
                </a:solidFill>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81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051DB9-7A53-CA43-AA0D-A66CED5F8A67}" type="slidenum">
              <a:rPr lang="en-US" sz="1600">
                <a:solidFill>
                  <a:srgbClr val="000000"/>
                </a:solidFill>
                <a:latin typeface="Garamond" charset="0"/>
              </a:rPr>
              <a:pPr eaLnBrk="1" hangingPunct="1"/>
              <a:t>155</a:t>
            </a:fld>
            <a:endParaRPr lang="en-US" sz="1600">
              <a:solidFill>
                <a:srgbClr val="000000"/>
              </a:solidFill>
              <a:latin typeface="Garamond" charset="0"/>
            </a:endParaRPr>
          </a:p>
        </p:txBody>
      </p:sp>
    </p:spTree>
    <p:extLst>
      <p:ext uri="{BB962C8B-B14F-4D97-AF65-F5344CB8AC3E}">
        <p14:creationId xmlns:p14="http://schemas.microsoft.com/office/powerpoint/2010/main" val="17510004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r>
              <a:rPr lang="en-US">
                <a:latin typeface="Garamond" charset="0"/>
                <a:ea typeface="ＭＳ Ｐゴシック" charset="0"/>
                <a:cs typeface="ＭＳ Ｐゴシック" charset="0"/>
              </a:rPr>
              <a:t>Methodology: Error and ECC Analysis</a:t>
            </a:r>
          </a:p>
        </p:txBody>
      </p:sp>
      <p:sp>
        <p:nvSpPr>
          <p:cNvPr id="3" name="Content Placeholder 2"/>
          <p:cNvSpPr>
            <a:spLocks noGrp="1"/>
          </p:cNvSpPr>
          <p:nvPr>
            <p:ph idx="1"/>
          </p:nvPr>
        </p:nvSpPr>
        <p:spPr>
          <a:xfrm>
            <a:off x="228600" y="1092200"/>
            <a:ext cx="8610600" cy="5092700"/>
          </a:xfrm>
        </p:spPr>
        <p:txBody>
          <a:bodyPr/>
          <a:lstStyle/>
          <a:p>
            <a:pPr>
              <a:defRPr/>
            </a:pPr>
            <a:r>
              <a:rPr lang="en-US" dirty="0" smtClean="0">
                <a:solidFill>
                  <a:srgbClr val="FF0000"/>
                </a:solidFill>
              </a:rPr>
              <a:t>Characterized errors and error rates </a:t>
            </a:r>
            <a:r>
              <a:rPr lang="en-US" dirty="0" smtClean="0"/>
              <a:t>of 3x-nm MLC NAND flash using an experimental FPGA-based flash platform</a:t>
            </a:r>
          </a:p>
          <a:p>
            <a:pPr lvl="1">
              <a:defRPr/>
            </a:pPr>
            <a:r>
              <a:rPr lang="en-US" sz="2000" dirty="0" err="1" smtClean="0"/>
              <a:t>Cai</a:t>
            </a:r>
            <a:r>
              <a:rPr lang="en-US" sz="2000" dirty="0" smtClean="0"/>
              <a:t> et al., “</a:t>
            </a:r>
            <a:r>
              <a:rPr lang="en-US" sz="2000" dirty="0" smtClean="0">
                <a:solidFill>
                  <a:srgbClr val="0000FF"/>
                </a:solidFill>
              </a:rPr>
              <a:t>Error Patterns in MLC NAND Flash Memory: Measurement, Characterization, and Analysis</a:t>
            </a:r>
            <a:r>
              <a:rPr lang="en-US" sz="2000" dirty="0" smtClean="0"/>
              <a:t>,” DATE 2012.</a:t>
            </a:r>
          </a:p>
          <a:p>
            <a:pPr>
              <a:defRPr/>
            </a:pPr>
            <a:endParaRPr lang="en-US" sz="1000" dirty="0" smtClean="0"/>
          </a:p>
          <a:p>
            <a:pPr>
              <a:defRPr/>
            </a:pPr>
            <a:r>
              <a:rPr lang="en-US" dirty="0" smtClean="0">
                <a:solidFill>
                  <a:srgbClr val="FF0000"/>
                </a:solidFill>
              </a:rPr>
              <a:t>Quantified Raw Bit Error Rate (RBER) at a given P/E cycle</a:t>
            </a:r>
          </a:p>
          <a:p>
            <a:pPr lvl="1">
              <a:defRPr/>
            </a:pPr>
            <a:r>
              <a:rPr lang="en-US" sz="2000" dirty="0" smtClean="0"/>
              <a:t>Raw Bit Error Rate: Fraction of erroneous bits without any correction</a:t>
            </a:r>
          </a:p>
          <a:p>
            <a:pPr lvl="1">
              <a:defRPr/>
            </a:pPr>
            <a:endParaRPr lang="en-US" sz="1000" dirty="0" smtClean="0"/>
          </a:p>
          <a:p>
            <a:pPr>
              <a:defRPr/>
            </a:pPr>
            <a:endParaRPr lang="en-US" dirty="0">
              <a:solidFill>
                <a:srgbClr val="FF0000"/>
              </a:solidFill>
            </a:endParaRPr>
          </a:p>
          <a:p>
            <a:pPr>
              <a:defRPr/>
            </a:pPr>
            <a:r>
              <a:rPr lang="en-US" dirty="0" smtClean="0">
                <a:solidFill>
                  <a:srgbClr val="FF0000"/>
                </a:solidFill>
              </a:rPr>
              <a:t>Quantified error correction capability </a:t>
            </a:r>
            <a:r>
              <a:rPr lang="en-US" dirty="0" smtClean="0"/>
              <a:t>(and area and power consumption) of various BCH-code implementations</a:t>
            </a:r>
          </a:p>
          <a:p>
            <a:pPr lvl="1">
              <a:defRPr/>
            </a:pPr>
            <a:r>
              <a:rPr lang="en-US" sz="2000" dirty="0" smtClean="0"/>
              <a:t>Identified how much RBER each code can tolerate </a:t>
            </a:r>
          </a:p>
          <a:p>
            <a:pPr marL="344487" lvl="1" indent="0">
              <a:buFont typeface="Wingdings" charset="0"/>
              <a:buNone/>
              <a:defRPr/>
            </a:pPr>
            <a:r>
              <a:rPr lang="en-US" dirty="0" smtClean="0">
                <a:sym typeface="Wingdings"/>
              </a:rPr>
              <a:t>    </a:t>
            </a:r>
            <a:r>
              <a:rPr lang="en-US" sz="2000" dirty="0" smtClean="0">
                <a:sym typeface="Wingdings"/>
              </a:rPr>
              <a:t> how many P/E cycles (flash lifetime) each code can sustain </a:t>
            </a:r>
          </a:p>
          <a:p>
            <a:pPr>
              <a:defRPr/>
            </a:pPr>
            <a:endParaRPr lang="en-US" dirty="0"/>
          </a:p>
          <a:p>
            <a:pPr>
              <a:defRPr/>
            </a:pPr>
            <a:endParaRPr lang="en-US" dirty="0" smtClean="0"/>
          </a:p>
          <a:p>
            <a:pPr>
              <a:defRPr/>
            </a:pPr>
            <a:endParaRPr lang="en-US" dirty="0"/>
          </a:p>
          <a:p>
            <a:pPr>
              <a:defRPr/>
            </a:pPr>
            <a:endParaRPr lang="en-US" dirty="0" smtClean="0"/>
          </a:p>
          <a:p>
            <a:pPr lvl="1">
              <a:defRPr/>
            </a:pPr>
            <a:endParaRPr lang="en-US" dirty="0"/>
          </a:p>
          <a:p>
            <a:pPr>
              <a:defRPr/>
            </a:pPr>
            <a:endParaRPr lang="en-US" dirty="0"/>
          </a:p>
        </p:txBody>
      </p:sp>
      <p:sp>
        <p:nvSpPr>
          <p:cNvPr id="1832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BB6DBC-2276-3D42-B55F-5C9D81C685CB}" type="slidenum">
              <a:rPr lang="en-US" sz="1600">
                <a:solidFill>
                  <a:srgbClr val="000000"/>
                </a:solidFill>
                <a:latin typeface="Garamond" charset="0"/>
              </a:rPr>
              <a:pPr eaLnBrk="1" hangingPunct="1"/>
              <a:t>156</a:t>
            </a:fld>
            <a:endParaRPr lang="en-US" sz="1600">
              <a:solidFill>
                <a:srgbClr val="000000"/>
              </a:solidFill>
              <a:latin typeface="Garamond" charset="0"/>
            </a:endParaRPr>
          </a:p>
        </p:txBody>
      </p:sp>
      <p:sp>
        <p:nvSpPr>
          <p:cNvPr id="5" name="Rectangle 4"/>
          <p:cNvSpPr>
            <a:spLocks noChangeArrowheads="1"/>
          </p:cNvSpPr>
          <p:nvPr/>
        </p:nvSpPr>
        <p:spPr bwMode="auto">
          <a:xfrm>
            <a:off x="220663" y="1109663"/>
            <a:ext cx="8669337" cy="782637"/>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6" name="Rectangle 5"/>
          <p:cNvSpPr>
            <a:spLocks noChangeArrowheads="1"/>
          </p:cNvSpPr>
          <p:nvPr/>
        </p:nvSpPr>
        <p:spPr bwMode="auto">
          <a:xfrm>
            <a:off x="220663" y="2705100"/>
            <a:ext cx="8669337" cy="5334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6214568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a:latin typeface="Garamond" charset="0"/>
                <a:ea typeface="ＭＳ Ｐゴシック" charset="0"/>
                <a:cs typeface="ＭＳ Ｐゴシック" charset="0"/>
              </a:rPr>
              <a:t>NAND Flash Error Types</a:t>
            </a:r>
          </a:p>
        </p:txBody>
      </p:sp>
      <p:sp>
        <p:nvSpPr>
          <p:cNvPr id="3" name="Content Placeholder 2"/>
          <p:cNvSpPr>
            <a:spLocks noGrp="1"/>
          </p:cNvSpPr>
          <p:nvPr>
            <p:ph idx="1"/>
          </p:nvPr>
        </p:nvSpPr>
        <p:spPr>
          <a:xfrm>
            <a:off x="228600" y="1206500"/>
            <a:ext cx="8610600" cy="5041900"/>
          </a:xfrm>
        </p:spPr>
        <p:txBody>
          <a:bodyPr/>
          <a:lstStyle/>
          <a:p>
            <a:r>
              <a:rPr lang="en-US">
                <a:latin typeface="Tahoma" charset="0"/>
                <a:ea typeface="ＭＳ Ｐゴシック" charset="0"/>
                <a:cs typeface="ＭＳ Ｐゴシック" charset="0"/>
              </a:rPr>
              <a:t>Four types of errors [Cai+, DATE 2012]</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Caused by </a:t>
            </a:r>
            <a:r>
              <a:rPr lang="en-US">
                <a:solidFill>
                  <a:srgbClr val="FF0000"/>
                </a:solidFill>
                <a:latin typeface="Tahoma" charset="0"/>
                <a:ea typeface="ＭＳ Ｐゴシック" charset="0"/>
                <a:cs typeface="ＭＳ Ｐゴシック" charset="0"/>
              </a:rPr>
              <a:t>common flash operations</a:t>
            </a:r>
          </a:p>
          <a:p>
            <a:pPr lvl="1"/>
            <a:r>
              <a:rPr lang="en-US">
                <a:solidFill>
                  <a:srgbClr val="0000FF"/>
                </a:solidFill>
                <a:latin typeface="Tahoma" charset="0"/>
                <a:ea typeface="ＭＳ Ｐゴシック" charset="0"/>
              </a:rPr>
              <a:t>Read</a:t>
            </a:r>
            <a:r>
              <a:rPr lang="en-US">
                <a:latin typeface="Tahoma" charset="0"/>
                <a:ea typeface="ＭＳ Ｐゴシック" charset="0"/>
              </a:rPr>
              <a:t> errors</a:t>
            </a:r>
          </a:p>
          <a:p>
            <a:pPr lvl="1"/>
            <a:r>
              <a:rPr lang="en-US">
                <a:solidFill>
                  <a:srgbClr val="0000FF"/>
                </a:solidFill>
                <a:latin typeface="Tahoma" charset="0"/>
                <a:ea typeface="ＭＳ Ｐゴシック" charset="0"/>
              </a:rPr>
              <a:t>Erase</a:t>
            </a:r>
            <a:r>
              <a:rPr lang="en-US">
                <a:latin typeface="Tahoma" charset="0"/>
                <a:ea typeface="ＭＳ Ｐゴシック" charset="0"/>
              </a:rPr>
              <a:t> errors</a:t>
            </a:r>
          </a:p>
          <a:p>
            <a:pPr lvl="1"/>
            <a:r>
              <a:rPr lang="en-US">
                <a:solidFill>
                  <a:srgbClr val="0000FF"/>
                </a:solidFill>
                <a:latin typeface="Tahoma" charset="0"/>
                <a:ea typeface="ＭＳ Ｐゴシック" charset="0"/>
              </a:rPr>
              <a:t>Program</a:t>
            </a:r>
            <a:r>
              <a:rPr lang="en-US">
                <a:latin typeface="Tahoma" charset="0"/>
                <a:ea typeface="ＭＳ Ｐゴシック" charset="0"/>
              </a:rPr>
              <a:t> (interference) errors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Caused by flash </a:t>
            </a:r>
            <a:r>
              <a:rPr lang="en-US">
                <a:solidFill>
                  <a:srgbClr val="FF0000"/>
                </a:solidFill>
                <a:latin typeface="Tahoma" charset="0"/>
                <a:ea typeface="ＭＳ Ｐゴシック" charset="0"/>
                <a:cs typeface="ＭＳ Ｐゴシック" charset="0"/>
              </a:rPr>
              <a:t>cell losing charge over time</a:t>
            </a:r>
          </a:p>
          <a:p>
            <a:pPr lvl="1"/>
            <a:r>
              <a:rPr lang="en-US">
                <a:solidFill>
                  <a:srgbClr val="0000FF"/>
                </a:solidFill>
                <a:latin typeface="Tahoma" charset="0"/>
                <a:ea typeface="ＭＳ Ｐゴシック" charset="0"/>
              </a:rPr>
              <a:t>Retention</a:t>
            </a:r>
            <a:r>
              <a:rPr lang="en-US">
                <a:latin typeface="Tahoma" charset="0"/>
                <a:ea typeface="ＭＳ Ｐゴシック" charset="0"/>
              </a:rPr>
              <a:t> errors</a:t>
            </a:r>
          </a:p>
          <a:p>
            <a:pPr lvl="2"/>
            <a:r>
              <a:rPr lang="en-US">
                <a:latin typeface="Tahoma" charset="0"/>
                <a:ea typeface="ＭＳ Ｐゴシック" charset="0"/>
              </a:rPr>
              <a:t>Whether an error happens depends on required retention time</a:t>
            </a:r>
          </a:p>
          <a:p>
            <a:pPr lvl="2"/>
            <a:r>
              <a:rPr lang="en-US">
                <a:latin typeface="Tahoma" charset="0"/>
                <a:ea typeface="ＭＳ Ｐゴシック" charset="0"/>
              </a:rPr>
              <a:t>Especially problematic in MLC flash because voltage threshold window to determine stored value is smaller</a:t>
            </a:r>
          </a:p>
          <a:p>
            <a:pPr lvl="2"/>
            <a:endParaRPr lang="en-US">
              <a:latin typeface="Tahoma" charset="0"/>
              <a:ea typeface="ＭＳ Ｐゴシック" charset="0"/>
            </a:endParaRPr>
          </a:p>
        </p:txBody>
      </p:sp>
      <p:sp>
        <p:nvSpPr>
          <p:cNvPr id="184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A47728-1843-9F4D-93A2-A53267B14A77}" type="slidenum">
              <a:rPr lang="en-US" sz="1600">
                <a:solidFill>
                  <a:srgbClr val="000000"/>
                </a:solidFill>
                <a:latin typeface="Garamond" charset="0"/>
              </a:rPr>
              <a:pPr eaLnBrk="1" hangingPunct="1"/>
              <a:t>157</a:t>
            </a:fld>
            <a:endParaRPr lang="en-US" sz="1600">
              <a:solidFill>
                <a:srgbClr val="000000"/>
              </a:solidFill>
              <a:latin typeface="Garamond" charset="0"/>
            </a:endParaRPr>
          </a:p>
        </p:txBody>
      </p:sp>
    </p:spTree>
    <p:extLst>
      <p:ext uri="{BB962C8B-B14F-4D97-AF65-F5344CB8AC3E}">
        <p14:creationId xmlns:p14="http://schemas.microsoft.com/office/powerpoint/2010/main" val="15117320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45" name="Group 7"/>
          <p:cNvGrpSpPr>
            <a:grpSpLocks/>
          </p:cNvGrpSpPr>
          <p:nvPr/>
        </p:nvGrpSpPr>
        <p:grpSpPr bwMode="auto">
          <a:xfrm>
            <a:off x="63500" y="815975"/>
            <a:ext cx="9144000" cy="4351338"/>
            <a:chOff x="0" y="906463"/>
            <a:chExt cx="9144000" cy="4351337"/>
          </a:xfrm>
        </p:grpSpPr>
        <p:pic>
          <p:nvPicPr>
            <p:cNvPr id="185351" name="Picture 24" descr="all_error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91440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Oval 15"/>
            <p:cNvSpPr>
              <a:spLocks noChangeArrowheads="1"/>
            </p:cNvSpPr>
            <p:nvPr/>
          </p:nvSpPr>
          <p:spPr bwMode="auto">
            <a:xfrm>
              <a:off x="7099300" y="1435100"/>
              <a:ext cx="469900" cy="1284288"/>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5353" name="TextBox 16"/>
            <p:cNvSpPr txBox="1">
              <a:spLocks noChangeArrowheads="1"/>
            </p:cNvSpPr>
            <p:nvPr/>
          </p:nvSpPr>
          <p:spPr bwMode="auto">
            <a:xfrm>
              <a:off x="5118100" y="11049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a:t>
              </a:r>
            </a:p>
          </p:txBody>
        </p:sp>
        <p:cxnSp>
          <p:nvCxnSpPr>
            <p:cNvPr id="185354" name="Straight Arrow Connector 22"/>
            <p:cNvCxnSpPr>
              <a:cxnSpLocks noChangeShapeType="1"/>
            </p:cNvCxnSpPr>
            <p:nvPr/>
          </p:nvCxnSpPr>
          <p:spPr bwMode="auto">
            <a:xfrm>
              <a:off x="6223000" y="1423988"/>
              <a:ext cx="876300" cy="469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0483" name="Content Placeholder 14"/>
          <p:cNvSpPr>
            <a:spLocks noGrp="1"/>
          </p:cNvSpPr>
          <p:nvPr>
            <p:ph idx="1"/>
          </p:nvPr>
        </p:nvSpPr>
        <p:spPr>
          <a:xfrm>
            <a:off x="117475" y="4962525"/>
            <a:ext cx="8850313" cy="1344613"/>
          </a:xfrm>
        </p:spPr>
        <p:txBody>
          <a:bodyPr/>
          <a:lstStyle/>
          <a:p>
            <a:r>
              <a:rPr lang="en-US">
                <a:solidFill>
                  <a:srgbClr val="0000FF"/>
                </a:solidFill>
                <a:latin typeface="Tahoma" charset="0"/>
                <a:ea typeface="ＭＳ Ｐゴシック" charset="0"/>
                <a:cs typeface="ＭＳ Ｐゴシック" charset="0"/>
              </a:rPr>
              <a:t>Raw bit error rate increases exponentially with P/E cycles</a:t>
            </a:r>
          </a:p>
          <a:p>
            <a:r>
              <a:rPr lang="en-US">
                <a:solidFill>
                  <a:srgbClr val="0000FF"/>
                </a:solidFill>
                <a:latin typeface="Tahoma" charset="0"/>
                <a:ea typeface="ＭＳ Ｐゴシック" charset="0"/>
                <a:cs typeface="ＭＳ Ｐゴシック" charset="0"/>
              </a:rPr>
              <a:t>Retention errors are dominant </a:t>
            </a:r>
            <a:r>
              <a:rPr lang="en-US">
                <a:latin typeface="Tahoma" charset="0"/>
                <a:ea typeface="ＭＳ Ｐゴシック" charset="0"/>
                <a:cs typeface="ＭＳ Ｐゴシック" charset="0"/>
              </a:rPr>
              <a:t>(&gt;99% for 1-year ret. time)</a:t>
            </a:r>
          </a:p>
          <a:p>
            <a:r>
              <a:rPr lang="en-US">
                <a:solidFill>
                  <a:srgbClr val="0000FF"/>
                </a:solidFill>
                <a:latin typeface="Tahoma" charset="0"/>
                <a:ea typeface="ＭＳ Ｐゴシック" charset="0"/>
                <a:cs typeface="ＭＳ Ｐゴシック" charset="0"/>
              </a:rPr>
              <a:t>Retention errors increase with retention time requirement</a:t>
            </a:r>
          </a:p>
          <a:p>
            <a:endParaRPr lang="en-US">
              <a:latin typeface="Tahoma" charset="0"/>
              <a:ea typeface="ＭＳ Ｐゴシック" charset="0"/>
              <a:cs typeface="ＭＳ Ｐゴシック" charset="0"/>
            </a:endParaRPr>
          </a:p>
        </p:txBody>
      </p:sp>
      <p:sp>
        <p:nvSpPr>
          <p:cNvPr id="18534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Observations: Flash Error Analysis</a:t>
            </a:r>
          </a:p>
        </p:txBody>
      </p:sp>
      <p:sp>
        <p:nvSpPr>
          <p:cNvPr id="185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3AB05D-5981-E24D-9997-1BD14142AA7D}" type="slidenum">
              <a:rPr lang="en-US" sz="1600">
                <a:solidFill>
                  <a:srgbClr val="000000"/>
                </a:solidFill>
                <a:latin typeface="Garamond" charset="0"/>
              </a:rPr>
              <a:pPr eaLnBrk="1" hangingPunct="1"/>
              <a:t>158</a:t>
            </a:fld>
            <a:endParaRPr lang="en-US" sz="1600">
              <a:solidFill>
                <a:srgbClr val="000000"/>
              </a:solidFill>
              <a:latin typeface="Garamond" charset="0"/>
            </a:endParaRPr>
          </a:p>
        </p:txBody>
      </p:sp>
      <p:sp>
        <p:nvSpPr>
          <p:cNvPr id="185349" name="TextBox 1"/>
          <p:cNvSpPr txBox="1">
            <a:spLocks noChangeArrowheads="1"/>
          </p:cNvSpPr>
          <p:nvPr/>
        </p:nvSpPr>
        <p:spPr bwMode="auto">
          <a:xfrm>
            <a:off x="3543300" y="46736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11" name="TextBox 10"/>
          <p:cNvSpPr txBox="1"/>
          <p:nvPr/>
        </p:nvSpPr>
        <p:spPr>
          <a:xfrm>
            <a:off x="-850900" y="26797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Tree>
    <p:extLst>
      <p:ext uri="{BB962C8B-B14F-4D97-AF65-F5344CB8AC3E}">
        <p14:creationId xmlns:p14="http://schemas.microsoft.com/office/powerpoint/2010/main" val="27473678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p:txBody>
          <a:bodyPr/>
          <a:lstStyle/>
          <a:p>
            <a:r>
              <a:rPr lang="en-US">
                <a:latin typeface="Garamond" charset="0"/>
                <a:ea typeface="ＭＳ Ｐゴシック" charset="0"/>
                <a:cs typeface="ＭＳ Ｐゴシック" charset="0"/>
              </a:rPr>
              <a:t>Methodology: Error and ECC Analysis</a:t>
            </a:r>
          </a:p>
        </p:txBody>
      </p:sp>
      <p:sp>
        <p:nvSpPr>
          <p:cNvPr id="3" name="Content Placeholder 2"/>
          <p:cNvSpPr>
            <a:spLocks noGrp="1"/>
          </p:cNvSpPr>
          <p:nvPr>
            <p:ph idx="1"/>
          </p:nvPr>
        </p:nvSpPr>
        <p:spPr>
          <a:xfrm>
            <a:off x="228600" y="1092200"/>
            <a:ext cx="8610600" cy="5092700"/>
          </a:xfrm>
        </p:spPr>
        <p:txBody>
          <a:bodyPr/>
          <a:lstStyle/>
          <a:p>
            <a:pPr>
              <a:defRPr/>
            </a:pPr>
            <a:r>
              <a:rPr lang="en-US" dirty="0" smtClean="0">
                <a:solidFill>
                  <a:srgbClr val="FF0000"/>
                </a:solidFill>
              </a:rPr>
              <a:t>Characterized errors and error rates </a:t>
            </a:r>
            <a:r>
              <a:rPr lang="en-US" dirty="0" smtClean="0"/>
              <a:t>of 3x-nm MLC NAND flash using an experimental FPGA-based flash platform</a:t>
            </a:r>
          </a:p>
          <a:p>
            <a:pPr lvl="1">
              <a:defRPr/>
            </a:pPr>
            <a:r>
              <a:rPr lang="en-US" sz="2000" dirty="0" err="1" smtClean="0"/>
              <a:t>Cai</a:t>
            </a:r>
            <a:r>
              <a:rPr lang="en-US" sz="2000" dirty="0" smtClean="0"/>
              <a:t> et al., “</a:t>
            </a:r>
            <a:r>
              <a:rPr lang="en-US" sz="2000" dirty="0" smtClean="0">
                <a:solidFill>
                  <a:srgbClr val="0000FF"/>
                </a:solidFill>
              </a:rPr>
              <a:t>Error Patterns in MLC NAND Flash Memory: Measurement, Characterization, and Analysis</a:t>
            </a:r>
            <a:r>
              <a:rPr lang="en-US" sz="2000" dirty="0" smtClean="0"/>
              <a:t>,” DATE 2012.</a:t>
            </a:r>
            <a:endParaRPr lang="en-US" sz="2000" dirty="0"/>
          </a:p>
          <a:p>
            <a:pPr>
              <a:defRPr/>
            </a:pPr>
            <a:endParaRPr lang="en-US" sz="1000" dirty="0" smtClean="0"/>
          </a:p>
          <a:p>
            <a:pPr>
              <a:defRPr/>
            </a:pPr>
            <a:r>
              <a:rPr lang="en-US" dirty="0" smtClean="0">
                <a:solidFill>
                  <a:srgbClr val="FF0000"/>
                </a:solidFill>
              </a:rPr>
              <a:t>Quantified Raw Bit Error Rate (RBER) at a given P/E cycle</a:t>
            </a:r>
          </a:p>
          <a:p>
            <a:pPr lvl="1">
              <a:defRPr/>
            </a:pPr>
            <a:r>
              <a:rPr lang="en-US" sz="2000" dirty="0" smtClean="0"/>
              <a:t>Raw Bit Error Rate: Fraction of erroneous bits without any correction</a:t>
            </a:r>
          </a:p>
          <a:p>
            <a:pPr lvl="1">
              <a:defRPr/>
            </a:pPr>
            <a:endParaRPr lang="en-US" sz="1000" dirty="0" smtClean="0"/>
          </a:p>
          <a:p>
            <a:pPr>
              <a:defRPr/>
            </a:pPr>
            <a:endParaRPr lang="en-US" dirty="0">
              <a:solidFill>
                <a:srgbClr val="FF0000"/>
              </a:solidFill>
            </a:endParaRPr>
          </a:p>
          <a:p>
            <a:pPr>
              <a:defRPr/>
            </a:pPr>
            <a:r>
              <a:rPr lang="en-US" dirty="0" smtClean="0">
                <a:solidFill>
                  <a:srgbClr val="FF0000"/>
                </a:solidFill>
              </a:rPr>
              <a:t>Quantified error correction capability </a:t>
            </a:r>
            <a:r>
              <a:rPr lang="en-US" dirty="0" smtClean="0"/>
              <a:t>(and area and power consumption) of various BCH-code implementations</a:t>
            </a:r>
          </a:p>
          <a:p>
            <a:pPr lvl="1">
              <a:defRPr/>
            </a:pPr>
            <a:r>
              <a:rPr lang="en-US" sz="2000" dirty="0" smtClean="0"/>
              <a:t>Identified how much RBER each code can tolerate </a:t>
            </a:r>
          </a:p>
          <a:p>
            <a:pPr marL="344487" lvl="1" indent="0">
              <a:buFont typeface="Wingdings" charset="0"/>
              <a:buNone/>
              <a:defRPr/>
            </a:pPr>
            <a:r>
              <a:rPr lang="en-US" dirty="0" smtClean="0">
                <a:sym typeface="Wingdings"/>
              </a:rPr>
              <a:t>    </a:t>
            </a:r>
            <a:r>
              <a:rPr lang="en-US" sz="2000" dirty="0" smtClean="0">
                <a:sym typeface="Wingdings"/>
              </a:rPr>
              <a:t> how many P/E cycles (flash lifetime) each code can sustain </a:t>
            </a:r>
          </a:p>
          <a:p>
            <a:pPr>
              <a:defRPr/>
            </a:pPr>
            <a:endParaRPr lang="en-US" dirty="0"/>
          </a:p>
          <a:p>
            <a:pPr>
              <a:defRPr/>
            </a:pPr>
            <a:endParaRPr lang="en-US" dirty="0" smtClean="0"/>
          </a:p>
          <a:p>
            <a:pPr>
              <a:defRPr/>
            </a:pPr>
            <a:endParaRPr lang="en-US" dirty="0"/>
          </a:p>
          <a:p>
            <a:pPr>
              <a:defRPr/>
            </a:pPr>
            <a:endParaRPr lang="en-US" dirty="0" smtClean="0"/>
          </a:p>
          <a:p>
            <a:pPr lvl="1">
              <a:defRPr/>
            </a:pPr>
            <a:endParaRPr lang="en-US" dirty="0"/>
          </a:p>
          <a:p>
            <a:pPr>
              <a:defRPr/>
            </a:pPr>
            <a:endParaRPr lang="en-US" dirty="0"/>
          </a:p>
        </p:txBody>
      </p:sp>
      <p:sp>
        <p:nvSpPr>
          <p:cNvPr id="1873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FE5F98-77F5-0042-8CF3-9486589B19FA}" type="slidenum">
              <a:rPr lang="en-US" sz="1600">
                <a:solidFill>
                  <a:srgbClr val="000000"/>
                </a:solidFill>
                <a:latin typeface="Garamond" charset="0"/>
              </a:rPr>
              <a:pPr eaLnBrk="1" hangingPunct="1"/>
              <a:t>159</a:t>
            </a:fld>
            <a:endParaRPr lang="en-US" sz="1600">
              <a:solidFill>
                <a:srgbClr val="000000"/>
              </a:solidFill>
              <a:latin typeface="Garamond" charset="0"/>
            </a:endParaRPr>
          </a:p>
        </p:txBody>
      </p:sp>
      <p:sp>
        <p:nvSpPr>
          <p:cNvPr id="5" name="Rectangle 4"/>
          <p:cNvSpPr>
            <a:spLocks noChangeArrowheads="1"/>
          </p:cNvSpPr>
          <p:nvPr/>
        </p:nvSpPr>
        <p:spPr bwMode="auto">
          <a:xfrm>
            <a:off x="169863" y="4140200"/>
            <a:ext cx="8669337" cy="8890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35953069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thickline0"/>
          <p:cNvCxnSpPr/>
          <p:nvPr/>
        </p:nvCxnSpPr>
        <p:spPr>
          <a:xfrm flipH="1">
            <a:off x="1409700" y="1077563"/>
            <a:ext cx="1192" cy="5247037"/>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4" name="wire"/>
          <p:cNvSpPr txBox="1"/>
          <p:nvPr/>
        </p:nvSpPr>
        <p:spPr>
          <a:xfrm rot="16200000">
            <a:off x="469208" y="1496717"/>
            <a:ext cx="1311867" cy="571500"/>
          </a:xfrm>
          <a:prstGeom prst="rect">
            <a:avLst/>
          </a:prstGeom>
          <a:noFill/>
        </p:spPr>
        <p:txBody>
          <a:bodyPr wrap="square" rtlCol="0" anchor="ctr">
            <a:noAutofit/>
          </a:bodyPr>
          <a:lstStyle/>
          <a:p>
            <a:pPr algn="ctr">
              <a:lnSpc>
                <a:spcPct val="80000"/>
              </a:lnSpc>
            </a:pPr>
            <a:r>
              <a:rPr lang="en-US" sz="4400" b="1" i="1" smtClean="0">
                <a:solidFill>
                  <a:prstClr val="black"/>
                </a:solidFill>
                <a:latin typeface="Calibri"/>
              </a:rPr>
              <a:t>Wire</a:t>
            </a:r>
            <a:endParaRPr lang="en-US" sz="4000" b="1" i="1">
              <a:solidFill>
                <a:prstClr val="black"/>
              </a:solidFill>
              <a:latin typeface="Calibri"/>
            </a:endParaRPr>
          </a:p>
        </p:txBody>
      </p:sp>
      <p:cxnSp>
        <p:nvCxnSpPr>
          <p:cNvPr id="113" name="on1"/>
          <p:cNvCxnSpPr/>
          <p:nvPr/>
        </p:nvCxnSpPr>
        <p:spPr>
          <a:xfrm>
            <a:off x="4226681" y="4569483"/>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on1"/>
          <p:cNvCxnSpPr/>
          <p:nvPr/>
        </p:nvCxnSpPr>
        <p:spPr>
          <a:xfrm>
            <a:off x="3165108" y="4564724"/>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on0"/>
          <p:cNvCxnSpPr/>
          <p:nvPr/>
        </p:nvCxnSpPr>
        <p:spPr>
          <a:xfrm>
            <a:off x="4226681" y="2663936"/>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on0"/>
          <p:cNvCxnSpPr/>
          <p:nvPr/>
        </p:nvCxnSpPr>
        <p:spPr>
          <a:xfrm>
            <a:off x="3165108" y="265917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bus0"/>
          <p:cNvCxnSpPr/>
          <p:nvPr/>
        </p:nvCxnSpPr>
        <p:spPr>
          <a:xfrm>
            <a:off x="2057400" y="3276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bus1"/>
          <p:cNvCxnSpPr/>
          <p:nvPr/>
        </p:nvCxnSpPr>
        <p:spPr>
          <a:xfrm>
            <a:off x="2057400" y="5181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off1"/>
          <p:cNvCxnSpPr/>
          <p:nvPr/>
        </p:nvCxnSpPr>
        <p:spPr>
          <a:xfrm flipH="1">
            <a:off x="2827154"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off1"/>
          <p:cNvCxnSpPr/>
          <p:nvPr/>
        </p:nvCxnSpPr>
        <p:spPr>
          <a:xfrm flipH="1">
            <a:off x="3880973"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off0"/>
          <p:cNvCxnSpPr/>
          <p:nvPr/>
        </p:nvCxnSpPr>
        <p:spPr>
          <a:xfrm flipH="1">
            <a:off x="2827154"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off0"/>
          <p:cNvCxnSpPr/>
          <p:nvPr/>
        </p:nvCxnSpPr>
        <p:spPr>
          <a:xfrm flipH="1">
            <a:off x="3880973"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Solution #2. Designated-Bit Latch</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16</a:t>
            </a:fld>
            <a:endParaRPr lang="en-US">
              <a:solidFill>
                <a:prstClr val="black"/>
              </a:solidFill>
              <a:latin typeface="Calibri"/>
            </a:endParaRPr>
          </a:p>
        </p:txBody>
      </p:sp>
      <p:sp>
        <p:nvSpPr>
          <p:cNvPr id="27" name="bank"/>
          <p:cNvSpPr/>
          <p:nvPr/>
        </p:nvSpPr>
        <p:spPr>
          <a:xfrm>
            <a:off x="2749560" y="1746425"/>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28" name="bank"/>
          <p:cNvSpPr/>
          <p:nvPr/>
        </p:nvSpPr>
        <p:spPr>
          <a:xfrm>
            <a:off x="2759087" y="3657603"/>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25" name="long"/>
          <p:cNvCxnSpPr/>
          <p:nvPr/>
        </p:nvCxnSpPr>
        <p:spPr>
          <a:xfrm flipH="1">
            <a:off x="7310417" y="1425575"/>
            <a:ext cx="1" cy="4365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long"/>
          <p:cNvCxnSpPr/>
          <p:nvPr/>
        </p:nvCxnSpPr>
        <p:spPr>
          <a:xfrm flipH="1">
            <a:off x="6249600" y="1422442"/>
            <a:ext cx="1" cy="4368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movebluerow"/>
          <p:cNvSpPr/>
          <p:nvPr/>
        </p:nvSpPr>
        <p:spPr>
          <a:xfrm>
            <a:off x="2749561" y="2354927"/>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7" name="globalbitline"/>
          <p:cNvSpPr txBox="1"/>
          <p:nvPr/>
        </p:nvSpPr>
        <p:spPr>
          <a:xfrm>
            <a:off x="5141892" y="914400"/>
            <a:ext cx="3278984" cy="556048"/>
          </a:xfrm>
          <a:prstGeom prst="rect">
            <a:avLst/>
          </a:prstGeom>
          <a:noFill/>
        </p:spPr>
        <p:txBody>
          <a:bodyPr wrap="square" rtlCol="0" anchor="ctr">
            <a:noAutofit/>
          </a:bodyPr>
          <a:lstStyle/>
          <a:p>
            <a:pPr algn="ctr">
              <a:lnSpc>
                <a:spcPct val="80000"/>
              </a:lnSpc>
            </a:pPr>
            <a:r>
              <a:rPr lang="en-US" sz="4000" b="1" i="1" smtClean="0">
                <a:solidFill>
                  <a:srgbClr val="FF0000"/>
                </a:solidFill>
                <a:latin typeface="Calibri"/>
              </a:rPr>
              <a:t>Global bitlines</a:t>
            </a:r>
            <a:endParaRPr lang="en-US" sz="3600" i="1">
              <a:solidFill>
                <a:srgbClr val="FF0000"/>
              </a:solidFill>
              <a:latin typeface="Calibri"/>
            </a:endParaRPr>
          </a:p>
        </p:txBody>
      </p:sp>
      <p:sp>
        <p:nvSpPr>
          <p:cNvPr id="50" name="globalrb"/>
          <p:cNvSpPr txBox="1"/>
          <p:nvPr/>
        </p:nvSpPr>
        <p:spPr>
          <a:xfrm>
            <a:off x="3313092" y="5791750"/>
            <a:ext cx="2364584" cy="304250"/>
          </a:xfrm>
          <a:prstGeom prst="rect">
            <a:avLst/>
          </a:prstGeom>
          <a:noFill/>
        </p:spPr>
        <p:txBody>
          <a:bodyPr wrap="square" rtlCol="0" anchor="ctr">
            <a:noAutofit/>
          </a:bodyPr>
          <a:lstStyle/>
          <a:p>
            <a:pPr algn="r">
              <a:lnSpc>
                <a:spcPct val="70000"/>
              </a:lnSpc>
            </a:pPr>
            <a:r>
              <a:rPr lang="en-US" sz="3600" i="1" smtClean="0">
                <a:solidFill>
                  <a:prstClr val="black"/>
                </a:solidFill>
                <a:latin typeface="Calibri"/>
              </a:rPr>
              <a:t>Global </a:t>
            </a:r>
            <a:br>
              <a:rPr lang="en-US" sz="3600" i="1" smtClean="0">
                <a:solidFill>
                  <a:prstClr val="black"/>
                </a:solidFill>
                <a:latin typeface="Calibri"/>
              </a:rPr>
            </a:br>
            <a:r>
              <a:rPr lang="en-US" sz="3600" i="1" smtClean="0">
                <a:solidFill>
                  <a:prstClr val="black"/>
                </a:solidFill>
                <a:latin typeface="Calibri"/>
              </a:rPr>
              <a:t>row-buffer</a:t>
            </a:r>
            <a:endParaRPr lang="en-US" sz="3200" i="1">
              <a:solidFill>
                <a:prstClr val="black"/>
              </a:solidFill>
              <a:latin typeface="Calibri"/>
            </a:endParaRPr>
          </a:p>
        </p:txBody>
      </p:sp>
      <p:sp>
        <p:nvSpPr>
          <p:cNvPr id="40" name="row-buffer"/>
          <p:cNvSpPr/>
          <p:nvPr/>
        </p:nvSpPr>
        <p:spPr>
          <a:xfrm>
            <a:off x="2749560" y="2354927"/>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1" name="movebluerow"/>
          <p:cNvSpPr/>
          <p:nvPr/>
        </p:nvSpPr>
        <p:spPr>
          <a:xfrm>
            <a:off x="2749561" y="1746425"/>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bankblank"/>
          <p:cNvSpPr/>
          <p:nvPr/>
        </p:nvSpPr>
        <p:spPr>
          <a:xfrm>
            <a:off x="2749560" y="1746426"/>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71" name="moveorangerow"/>
          <p:cNvSpPr/>
          <p:nvPr/>
        </p:nvSpPr>
        <p:spPr>
          <a:xfrm>
            <a:off x="2759086" y="4263108"/>
            <a:ext cx="1870847"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6" name="row-buffer"/>
          <p:cNvSpPr/>
          <p:nvPr/>
        </p:nvSpPr>
        <p:spPr>
          <a:xfrm>
            <a:off x="5838816" y="5791203"/>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4" name="row-buffer"/>
          <p:cNvSpPr/>
          <p:nvPr/>
        </p:nvSpPr>
        <p:spPr>
          <a:xfrm>
            <a:off x="2754324" y="4263108"/>
            <a:ext cx="1875610"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5" name="movebluerow"/>
          <p:cNvSpPr/>
          <p:nvPr/>
        </p:nvSpPr>
        <p:spPr>
          <a:xfrm>
            <a:off x="2759087" y="3654606"/>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localrb"/>
          <p:cNvSpPr txBox="1"/>
          <p:nvPr/>
        </p:nvSpPr>
        <p:spPr>
          <a:xfrm>
            <a:off x="228600" y="2354927"/>
            <a:ext cx="2364584" cy="304250"/>
          </a:xfrm>
          <a:prstGeom prst="rect">
            <a:avLst/>
          </a:prstGeom>
          <a:noFill/>
        </p:spPr>
        <p:txBody>
          <a:bodyPr wrap="square" rtlCol="0" anchor="ctr">
            <a:noAutofit/>
          </a:bodyPr>
          <a:lstStyle/>
          <a:p>
            <a:pPr algn="r">
              <a:lnSpc>
                <a:spcPct val="70000"/>
              </a:lnSpc>
            </a:pPr>
            <a:r>
              <a:rPr lang="en-US" sz="3600" i="1" smtClean="0">
                <a:solidFill>
                  <a:srgbClr val="0070C0"/>
                </a:solidFill>
                <a:latin typeface="Calibri"/>
              </a:rPr>
              <a:t>Local</a:t>
            </a:r>
            <a:br>
              <a:rPr lang="en-US" sz="3600" i="1" smtClean="0">
                <a:solidFill>
                  <a:srgbClr val="0070C0"/>
                </a:solidFill>
                <a:latin typeface="Calibri"/>
              </a:rPr>
            </a:br>
            <a:r>
              <a:rPr lang="en-US" sz="3600" i="1" smtClean="0">
                <a:solidFill>
                  <a:srgbClr val="0070C0"/>
                </a:solidFill>
                <a:latin typeface="Calibri"/>
              </a:rPr>
              <a:t>row-buffer</a:t>
            </a:r>
            <a:endParaRPr lang="en-US" sz="3200" i="1">
              <a:solidFill>
                <a:srgbClr val="0070C0"/>
              </a:solidFill>
              <a:latin typeface="Calibri"/>
            </a:endParaRPr>
          </a:p>
        </p:txBody>
      </p:sp>
      <p:sp>
        <p:nvSpPr>
          <p:cNvPr id="49" name="localrb"/>
          <p:cNvSpPr txBox="1"/>
          <p:nvPr/>
        </p:nvSpPr>
        <p:spPr>
          <a:xfrm>
            <a:off x="228600" y="4263108"/>
            <a:ext cx="2364584" cy="304250"/>
          </a:xfrm>
          <a:prstGeom prst="rect">
            <a:avLst/>
          </a:prstGeom>
          <a:noFill/>
        </p:spPr>
        <p:txBody>
          <a:bodyPr wrap="square" rtlCol="0" anchor="ctr">
            <a:noAutofit/>
          </a:bodyPr>
          <a:lstStyle/>
          <a:p>
            <a:pPr algn="r">
              <a:lnSpc>
                <a:spcPct val="70000"/>
              </a:lnSpc>
            </a:pPr>
            <a:r>
              <a:rPr lang="en-US" sz="3200" i="1" smtClean="0">
                <a:solidFill>
                  <a:srgbClr val="E2AC00"/>
                </a:solidFill>
                <a:latin typeface="Calibri"/>
              </a:rPr>
              <a:t>Local </a:t>
            </a:r>
            <a:br>
              <a:rPr lang="en-US" sz="3200" i="1" smtClean="0">
                <a:solidFill>
                  <a:srgbClr val="E2AC00"/>
                </a:solidFill>
                <a:latin typeface="Calibri"/>
              </a:rPr>
            </a:br>
            <a:r>
              <a:rPr lang="en-US" sz="3600" i="1" smtClean="0">
                <a:solidFill>
                  <a:srgbClr val="E2AC00"/>
                </a:solidFill>
                <a:latin typeface="Calibri"/>
              </a:rPr>
              <a:t>row-buffer</a:t>
            </a:r>
            <a:endParaRPr lang="en-US" sz="2800" i="1">
              <a:solidFill>
                <a:srgbClr val="E2AC00"/>
              </a:solidFill>
              <a:latin typeface="Calibri"/>
            </a:endParaRPr>
          </a:p>
        </p:txBody>
      </p:sp>
      <p:sp>
        <p:nvSpPr>
          <p:cNvPr id="51" name="bankblank"/>
          <p:cNvSpPr/>
          <p:nvPr/>
        </p:nvSpPr>
        <p:spPr>
          <a:xfrm>
            <a:off x="2754324" y="3654607"/>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107" name="switch"/>
          <p:cNvSpPr txBox="1"/>
          <p:nvPr/>
        </p:nvSpPr>
        <p:spPr>
          <a:xfrm>
            <a:off x="4399124" y="2819400"/>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08" name="switch"/>
          <p:cNvSpPr txBox="1"/>
          <p:nvPr/>
        </p:nvSpPr>
        <p:spPr>
          <a:xfrm>
            <a:off x="4399124" y="4738914"/>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19" name="readblue"/>
          <p:cNvSpPr/>
          <p:nvPr/>
        </p:nvSpPr>
        <p:spPr>
          <a:xfrm>
            <a:off x="908181" y="5484390"/>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ourier New" pitchFamily="49" charset="0"/>
                <a:cs typeface="Courier New" pitchFamily="49" charset="0"/>
              </a:rPr>
              <a:t>READ</a:t>
            </a:r>
            <a:endParaRPr lang="en-US" sz="4000" b="1">
              <a:solidFill>
                <a:prstClr val="white"/>
              </a:solidFill>
              <a:latin typeface="Courier New" pitchFamily="49" charset="0"/>
              <a:cs typeface="Courier New" pitchFamily="49" charset="0"/>
            </a:endParaRPr>
          </a:p>
        </p:txBody>
      </p:sp>
      <p:sp>
        <p:nvSpPr>
          <p:cNvPr id="36" name="readorange"/>
          <p:cNvSpPr/>
          <p:nvPr/>
        </p:nvSpPr>
        <p:spPr>
          <a:xfrm>
            <a:off x="908181" y="5484390"/>
            <a:ext cx="2444619" cy="913850"/>
          </a:xfrm>
          <a:prstGeom prst="rightArrow">
            <a:avLst>
              <a:gd name="adj1" fmla="val 60319"/>
              <a:gd name="adj2" fmla="val 50000"/>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ourier New" pitchFamily="49" charset="0"/>
                <a:cs typeface="Courier New" pitchFamily="49" charset="0"/>
              </a:rPr>
              <a:t>READ</a:t>
            </a:r>
            <a:endParaRPr lang="en-US" sz="4000" b="1">
              <a:solidFill>
                <a:prstClr val="black"/>
              </a:solidFill>
              <a:latin typeface="Courier New" pitchFamily="49" charset="0"/>
              <a:cs typeface="Courier New" pitchFamily="49" charset="0"/>
            </a:endParaRPr>
          </a:p>
        </p:txBody>
      </p:sp>
      <p:cxnSp>
        <p:nvCxnSpPr>
          <p:cNvPr id="37" name="line0"/>
          <p:cNvCxnSpPr/>
          <p:nvPr/>
        </p:nvCxnSpPr>
        <p:spPr>
          <a:xfrm>
            <a:off x="1676400" y="2894383"/>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line1"/>
          <p:cNvCxnSpPr/>
          <p:nvPr/>
        </p:nvCxnSpPr>
        <p:spPr>
          <a:xfrm>
            <a:off x="1676400" y="4805001"/>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thickline0"/>
          <p:cNvCxnSpPr/>
          <p:nvPr/>
        </p:nvCxnSpPr>
        <p:spPr>
          <a:xfrm>
            <a:off x="1676400" y="2894382"/>
            <a:ext cx="2722724" cy="0"/>
          </a:xfrm>
          <a:prstGeom prst="line">
            <a:avLst/>
          </a:prstGeom>
          <a:ln w="762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7" name="thickline1"/>
          <p:cNvCxnSpPr>
            <a:stCxn id="55" idx="3"/>
          </p:cNvCxnSpPr>
          <p:nvPr/>
        </p:nvCxnSpPr>
        <p:spPr>
          <a:xfrm flipV="1">
            <a:off x="1676400" y="4805001"/>
            <a:ext cx="2722724" cy="2"/>
          </a:xfrm>
          <a:prstGeom prst="line">
            <a:avLst/>
          </a:prstGeom>
          <a:ln w="76200">
            <a:solidFill>
              <a:srgbClr val="E2AC00"/>
            </a:solidFill>
            <a:prstDash val="solid"/>
          </a:ln>
        </p:spPr>
        <p:style>
          <a:lnRef idx="1">
            <a:schemeClr val="accent1"/>
          </a:lnRef>
          <a:fillRef idx="0">
            <a:schemeClr val="accent1"/>
          </a:fillRef>
          <a:effectRef idx="0">
            <a:schemeClr val="accent1"/>
          </a:effectRef>
          <a:fontRef idx="minor">
            <a:schemeClr val="tx1"/>
          </a:fontRef>
        </p:style>
      </p:cxnSp>
      <p:sp>
        <p:nvSpPr>
          <p:cNvPr id="52" name="d0blue"/>
          <p:cNvSpPr/>
          <p:nvPr/>
        </p:nvSpPr>
        <p:spPr>
          <a:xfrm>
            <a:off x="1143000" y="2640642"/>
            <a:ext cx="533400" cy="507484"/>
          </a:xfrm>
          <a:prstGeom prst="roundRect">
            <a:avLst/>
          </a:prstGeom>
          <a:solidFill>
            <a:srgbClr val="0070C0"/>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4" name="d0black"/>
          <p:cNvSpPr/>
          <p:nvPr/>
        </p:nvSpPr>
        <p:spPr>
          <a:xfrm>
            <a:off x="1143000" y="2640642"/>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3" name="d1black"/>
          <p:cNvSpPr/>
          <p:nvPr/>
        </p:nvSpPr>
        <p:spPr>
          <a:xfrm>
            <a:off x="1143000" y="4551261"/>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5" name="d1orange"/>
          <p:cNvSpPr/>
          <p:nvPr/>
        </p:nvSpPr>
        <p:spPr>
          <a:xfrm>
            <a:off x="1143000" y="4551261"/>
            <a:ext cx="533400" cy="507484"/>
          </a:xfrm>
          <a:prstGeom prst="roundRect">
            <a:avLst/>
          </a:prstGeom>
          <a:solidFill>
            <a:srgbClr val="FFC000"/>
          </a:solidFill>
          <a:ln w="57150">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black"/>
                </a:solidFill>
                <a:latin typeface="Calibri"/>
              </a:rPr>
              <a:t>D</a:t>
            </a:r>
            <a:endParaRPr lang="en-US" sz="3600" b="1" i="1">
              <a:solidFill>
                <a:prstClr val="black"/>
              </a:solidFill>
              <a:latin typeface="Calibri"/>
            </a:endParaRPr>
          </a:p>
        </p:txBody>
      </p:sp>
      <p:pic>
        <p:nvPicPr>
          <p:cNvPr id="5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36512" y="5894784"/>
            <a:ext cx="990600" cy="990600"/>
          </a:xfrm>
          <a:prstGeom prst="rect">
            <a:avLst/>
          </a:prstGeom>
          <a:noFill/>
        </p:spPr>
      </p:pic>
      <p:sp>
        <p:nvSpPr>
          <p:cNvPr id="59" name="TextBox 58"/>
          <p:cNvSpPr txBox="1"/>
          <p:nvPr/>
        </p:nvSpPr>
        <p:spPr>
          <a:xfrm>
            <a:off x="827584" y="6309320"/>
            <a:ext cx="6624736" cy="507831"/>
          </a:xfrm>
          <a:prstGeom prst="rect">
            <a:avLst/>
          </a:prstGeom>
          <a:noFill/>
        </p:spPr>
        <p:txBody>
          <a:bodyPr wrap="square" lIns="0" tIns="0" rIns="0" bIns="0" rtlCol="0">
            <a:spAutoFit/>
          </a:bodyPr>
          <a:lstStyle/>
          <a:p>
            <a:pPr>
              <a:lnSpc>
                <a:spcPct val="90000"/>
              </a:lnSpc>
            </a:pPr>
            <a:r>
              <a:rPr lang="en-US" sz="3600" b="1" i="1" dirty="0" smtClean="0">
                <a:solidFill>
                  <a:srgbClr val="0000FF"/>
                </a:solidFill>
                <a:latin typeface="Calibri"/>
              </a:rPr>
              <a:t>Selectively connect local to global</a:t>
            </a:r>
            <a:endParaRPr lang="en-US" sz="3600" b="1" i="1" dirty="0">
              <a:solidFill>
                <a:srgbClr val="0000FF"/>
              </a:solidFill>
              <a:latin typeface="Calibri"/>
            </a:endParaRPr>
          </a:p>
        </p:txBody>
      </p:sp>
    </p:spTree>
    <p:extLst>
      <p:ext uri="{BB962C8B-B14F-4D97-AF65-F5344CB8AC3E}">
        <p14:creationId xmlns:p14="http://schemas.microsoft.com/office/powerpoint/2010/main" val="1884650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9"/>
                                        </p:tgtEl>
                                      </p:cBhvr>
                                    </p:animEffect>
                                    <p:set>
                                      <p:cBhvr>
                                        <p:cTn id="10" dur="1" fill="hold">
                                          <p:stCondLst>
                                            <p:cond delay="499"/>
                                          </p:stCondLst>
                                        </p:cTn>
                                        <p:tgtEl>
                                          <p:spTgt spid="49"/>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26" presetClass="emph" presetSubtype="0" fill="hold" grpId="1" nodeType="withEffect">
                                  <p:stCondLst>
                                    <p:cond delay="0"/>
                                  </p:stCondLst>
                                  <p:childTnLst>
                                    <p:animEffect transition="out" filter="fade">
                                      <p:cBhvr>
                                        <p:cTn id="16" dur="500" tmFilter="0, 0; .2, .5; .8, .5; 1, 0"/>
                                        <p:tgtEl>
                                          <p:spTgt spid="54"/>
                                        </p:tgtEl>
                                      </p:cBhvr>
                                    </p:animEffect>
                                    <p:animScale>
                                      <p:cBhvr>
                                        <p:cTn id="17" dur="250" autoRev="1" fill="hold"/>
                                        <p:tgtEl>
                                          <p:spTgt spid="54"/>
                                        </p:tgtEl>
                                      </p:cBhvr>
                                      <p:by x="105000" y="105000"/>
                                    </p:animScale>
                                  </p:childTnLst>
                                </p:cTn>
                              </p:par>
                              <p:par>
                                <p:cTn id="18" presetID="10"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26" presetClass="emph" presetSubtype="0" fill="hold" grpId="1" nodeType="withEffect">
                                  <p:stCondLst>
                                    <p:cond delay="0"/>
                                  </p:stCondLst>
                                  <p:childTnLst>
                                    <p:animEffect transition="out" filter="fade">
                                      <p:cBhvr>
                                        <p:cTn id="22" dur="500" tmFilter="0, 0; .2, .5; .8, .5; 1, 0"/>
                                        <p:tgtEl>
                                          <p:spTgt spid="53"/>
                                        </p:tgtEl>
                                      </p:cBhvr>
                                    </p:animEffect>
                                    <p:animScale>
                                      <p:cBhvr>
                                        <p:cTn id="23" dur="250" autoRev="1" fill="hold"/>
                                        <p:tgtEl>
                                          <p:spTgt spid="53"/>
                                        </p:tgtEl>
                                      </p:cBhvr>
                                      <p:by x="105000" y="105000"/>
                                    </p:animScale>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26" presetClass="emph" presetSubtype="0" fill="hold" nodeType="withEffect">
                                  <p:stCondLst>
                                    <p:cond delay="0"/>
                                  </p:stCondLst>
                                  <p:childTnLst>
                                    <p:animEffect transition="out" filter="fade">
                                      <p:cBhvr>
                                        <p:cTn id="28" dur="500" tmFilter="0, 0; .2, .5; .8, .5; 1, 0"/>
                                        <p:tgtEl>
                                          <p:spTgt spid="37"/>
                                        </p:tgtEl>
                                      </p:cBhvr>
                                    </p:animEffect>
                                    <p:animScale>
                                      <p:cBhvr>
                                        <p:cTn id="29" dur="250" autoRev="1" fill="hold"/>
                                        <p:tgtEl>
                                          <p:spTgt spid="37"/>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26" presetClass="emph" presetSubtype="0" fill="hold" nodeType="withEffect">
                                  <p:stCondLst>
                                    <p:cond delay="0"/>
                                  </p:stCondLst>
                                  <p:childTnLst>
                                    <p:animEffect transition="out" filter="fade">
                                      <p:cBhvr>
                                        <p:cTn id="34" dur="500" tmFilter="0, 0; .2, .5; .8, .5; 1, 0"/>
                                        <p:tgtEl>
                                          <p:spTgt spid="38"/>
                                        </p:tgtEl>
                                      </p:cBhvr>
                                    </p:animEffect>
                                    <p:animScale>
                                      <p:cBhvr>
                                        <p:cTn id="35" dur="250" autoRev="1" fill="hold"/>
                                        <p:tgtEl>
                                          <p:spTgt spid="38"/>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fade">
                                      <p:cBhvr>
                                        <p:cTn id="40" dur="5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xit" presetSubtype="0" fill="hold" grpId="2" nodeType="withEffect">
                                  <p:stCondLst>
                                    <p:cond delay="0"/>
                                  </p:stCondLst>
                                  <p:childTnLst>
                                    <p:animEffect transition="out" filter="fade">
                                      <p:cBhvr>
                                        <p:cTn id="50" dur="500"/>
                                        <p:tgtEl>
                                          <p:spTgt spid="54"/>
                                        </p:tgtEl>
                                      </p:cBhvr>
                                    </p:animEffect>
                                    <p:set>
                                      <p:cBhvr>
                                        <p:cTn id="51" dur="1" fill="hold">
                                          <p:stCondLst>
                                            <p:cond delay="499"/>
                                          </p:stCondLst>
                                        </p:cTn>
                                        <p:tgtEl>
                                          <p:spTgt spid="5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fade">
                                      <p:cBhvr>
                                        <p:cTn id="55" dur="500"/>
                                        <p:tgtEl>
                                          <p:spTgt spid="112"/>
                                        </p:tgtEl>
                                      </p:cBhvr>
                                    </p:animEffect>
                                  </p:childTnLst>
                                </p:cTn>
                              </p:par>
                              <p:par>
                                <p:cTn id="56" presetID="10" presetClass="entr" presetSubtype="0" fill="hold"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fade">
                                      <p:cBhvr>
                                        <p:cTn id="58" dur="500"/>
                                        <p:tgtEl>
                                          <p:spTgt spid="109"/>
                                        </p:tgtEl>
                                      </p:cBhvr>
                                    </p:animEffect>
                                  </p:childTnLst>
                                </p:cTn>
                              </p:par>
                              <p:par>
                                <p:cTn id="59" presetID="10" presetClass="exit" presetSubtype="0" fill="hold" nodeType="withEffect">
                                  <p:stCondLst>
                                    <p:cond delay="0"/>
                                  </p:stCondLst>
                                  <p:childTnLst>
                                    <p:animEffect transition="out" filter="fade">
                                      <p:cBhvr>
                                        <p:cTn id="60" dur="500"/>
                                        <p:tgtEl>
                                          <p:spTgt spid="79"/>
                                        </p:tgtEl>
                                      </p:cBhvr>
                                    </p:animEffect>
                                    <p:set>
                                      <p:cBhvr>
                                        <p:cTn id="61" dur="1" fill="hold">
                                          <p:stCondLst>
                                            <p:cond delay="499"/>
                                          </p:stCondLst>
                                        </p:cTn>
                                        <p:tgtEl>
                                          <p:spTgt spid="7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0"/>
                                        </p:tgtEl>
                                      </p:cBhvr>
                                    </p:animEffect>
                                    <p:set>
                                      <p:cBhvr>
                                        <p:cTn id="64" dur="1" fill="hold">
                                          <p:stCondLst>
                                            <p:cond delay="499"/>
                                          </p:stCondLst>
                                        </p:cTn>
                                        <p:tgtEl>
                                          <p:spTgt spid="70"/>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par>
                                <p:cTn id="69" presetID="42" presetClass="path" presetSubtype="0" accel="50000" decel="50000" fill="hold" grpId="1" nodeType="withEffect">
                                  <p:stCondLst>
                                    <p:cond delay="0"/>
                                  </p:stCondLst>
                                  <p:childTnLst>
                                    <p:animMotion origin="layout" path="M 5E-6 7.40741E-7 L 5E-6 0.11227 " pathEditMode="relative" rAng="0" ptsTypes="AA">
                                      <p:cBhvr>
                                        <p:cTn id="70" dur="1000" fill="hold"/>
                                        <p:tgtEl>
                                          <p:spTgt spid="69"/>
                                        </p:tgtEl>
                                        <p:attrNameLst>
                                          <p:attrName>ppt_x</p:attrName>
                                          <p:attrName>ppt_y</p:attrName>
                                        </p:attrNameLst>
                                      </p:cBhvr>
                                      <p:rCtr x="0" y="5602"/>
                                    </p:animMotion>
                                  </p:childTnLst>
                                </p:cTn>
                              </p:par>
                            </p:childTnLst>
                          </p:cTn>
                        </p:par>
                        <p:par>
                          <p:cTn id="71" fill="hold">
                            <p:stCondLst>
                              <p:cond delay="2000"/>
                            </p:stCondLst>
                            <p:childTnLst>
                              <p:par>
                                <p:cTn id="72" presetID="42" presetClass="path" presetSubtype="0" accel="50000" decel="50000" fill="hold" grpId="2" nodeType="afterEffect">
                                  <p:stCondLst>
                                    <p:cond delay="0"/>
                                  </p:stCondLst>
                                  <p:childTnLst>
                                    <p:animMotion origin="layout" path="M -4.16667E-6 0.11227 L 0.33907 0.11227 " pathEditMode="relative" rAng="0" ptsTypes="AA">
                                      <p:cBhvr>
                                        <p:cTn id="73" dur="1000" fill="hold"/>
                                        <p:tgtEl>
                                          <p:spTgt spid="69"/>
                                        </p:tgtEl>
                                        <p:attrNameLst>
                                          <p:attrName>ppt_x</p:attrName>
                                          <p:attrName>ppt_y</p:attrName>
                                        </p:attrNameLst>
                                      </p:cBhvr>
                                      <p:rCtr x="16944" y="0"/>
                                    </p:animMotion>
                                  </p:childTnLst>
                                </p:cTn>
                              </p:par>
                            </p:childTnLst>
                          </p:cTn>
                        </p:par>
                        <p:par>
                          <p:cTn id="74" fill="hold">
                            <p:stCondLst>
                              <p:cond delay="3000"/>
                            </p:stCondLst>
                            <p:childTnLst>
                              <p:par>
                                <p:cTn id="75" presetID="42" presetClass="path" presetSubtype="0" accel="50000" decel="50000" fill="hold" grpId="3" nodeType="afterEffect">
                                  <p:stCondLst>
                                    <p:cond delay="0"/>
                                  </p:stCondLst>
                                  <p:childTnLst>
                                    <p:animMotion origin="layout" path="M 0.33907 0.11227 L 0.33907 0.50116 " pathEditMode="relative" rAng="0" ptsTypes="AA">
                                      <p:cBhvr>
                                        <p:cTn id="76" dur="1000" fill="hold"/>
                                        <p:tgtEl>
                                          <p:spTgt spid="69"/>
                                        </p:tgtEl>
                                        <p:attrNameLst>
                                          <p:attrName>ppt_x</p:attrName>
                                          <p:attrName>ppt_y</p:attrName>
                                        </p:attrNameLst>
                                      </p:cBhvr>
                                      <p:rCtr x="0" y="19444"/>
                                    </p:animMotion>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119"/>
                                        </p:tgtEl>
                                      </p:cBhvr>
                                    </p:animEffect>
                                    <p:set>
                                      <p:cBhvr>
                                        <p:cTn id="81" dur="1" fill="hold">
                                          <p:stCondLst>
                                            <p:cond delay="499"/>
                                          </p:stCondLst>
                                        </p:cTn>
                                        <p:tgtEl>
                                          <p:spTgt spid="119"/>
                                        </p:tgtEl>
                                        <p:attrNameLst>
                                          <p:attrName>style.visibility</p:attrName>
                                        </p:attrNameLst>
                                      </p:cBhvr>
                                      <p:to>
                                        <p:strVal val="hidden"/>
                                      </p:to>
                                    </p:set>
                                  </p:childTnLst>
                                </p:cTn>
                              </p:par>
                              <p:par>
                                <p:cTn id="82" presetID="10" presetClass="exit" presetSubtype="0" fill="hold" grpId="4" nodeType="withEffect">
                                  <p:stCondLst>
                                    <p:cond delay="0"/>
                                  </p:stCondLst>
                                  <p:childTnLst>
                                    <p:animEffect transition="out" filter="fade">
                                      <p:cBhvr>
                                        <p:cTn id="83" dur="500"/>
                                        <p:tgtEl>
                                          <p:spTgt spid="69"/>
                                        </p:tgtEl>
                                      </p:cBhvr>
                                    </p:animEffect>
                                    <p:set>
                                      <p:cBhvr>
                                        <p:cTn id="84" dur="1" fill="hold">
                                          <p:stCondLst>
                                            <p:cond delay="499"/>
                                          </p:stCondLst>
                                        </p:cTn>
                                        <p:tgtEl>
                                          <p:spTgt spid="6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52"/>
                                        </p:tgtEl>
                                      </p:cBhvr>
                                    </p:animEffect>
                                    <p:set>
                                      <p:cBhvr>
                                        <p:cTn id="87" dur="1" fill="hold">
                                          <p:stCondLst>
                                            <p:cond delay="499"/>
                                          </p:stCondLst>
                                        </p:cTn>
                                        <p:tgtEl>
                                          <p:spTgt spid="5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56"/>
                                        </p:tgtEl>
                                      </p:cBhvr>
                                    </p:animEffect>
                                    <p:set>
                                      <p:cBhvr>
                                        <p:cTn id="90" dur="1" fill="hold">
                                          <p:stCondLst>
                                            <p:cond delay="499"/>
                                          </p:stCondLst>
                                        </p:cTn>
                                        <p:tgtEl>
                                          <p:spTgt spid="56"/>
                                        </p:tgtEl>
                                        <p:attrNameLst>
                                          <p:attrName>style.visibility</p:attrName>
                                        </p:attrNameLst>
                                      </p:cBhvr>
                                      <p:to>
                                        <p:strVal val="hidden"/>
                                      </p:to>
                                    </p:set>
                                  </p:childTnLst>
                                </p:cTn>
                              </p:par>
                              <p:par>
                                <p:cTn id="91" presetID="10" presetClass="entr" presetSubtype="0" fill="hold" grpId="3"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par>
                                <p:cTn id="94" presetID="10" presetClass="entr" presetSubtype="0" fill="hold"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par>
                                <p:cTn id="97" presetID="10" presetClass="exit" presetSubtype="0" fill="hold" nodeType="withEffect">
                                  <p:stCondLst>
                                    <p:cond delay="0"/>
                                  </p:stCondLst>
                                  <p:childTnLst>
                                    <p:animEffect transition="out" filter="fade">
                                      <p:cBhvr>
                                        <p:cTn id="98" dur="500"/>
                                        <p:tgtEl>
                                          <p:spTgt spid="112"/>
                                        </p:tgtEl>
                                      </p:cBhvr>
                                    </p:animEffect>
                                    <p:set>
                                      <p:cBhvr>
                                        <p:cTn id="99" dur="1" fill="hold">
                                          <p:stCondLst>
                                            <p:cond delay="499"/>
                                          </p:stCondLst>
                                        </p:cTn>
                                        <p:tgtEl>
                                          <p:spTgt spid="11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09"/>
                                        </p:tgtEl>
                                      </p:cBhvr>
                                    </p:animEffect>
                                    <p:set>
                                      <p:cBhvr>
                                        <p:cTn id="102" dur="1" fill="hold">
                                          <p:stCondLst>
                                            <p:cond delay="499"/>
                                          </p:stCondLst>
                                        </p:cTn>
                                        <p:tgtEl>
                                          <p:spTgt spid="10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fade">
                                      <p:cBhvr>
                                        <p:cTn id="105" dur="500"/>
                                        <p:tgtEl>
                                          <p:spTgt spid="79"/>
                                        </p:tgtEl>
                                      </p:cBhvr>
                                    </p:animEffect>
                                  </p:childTnLst>
                                </p:cTn>
                              </p:par>
                              <p:par>
                                <p:cTn id="106" presetID="10" presetClass="entr" presetSubtype="0" fill="hold" nodeType="with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fade">
                                      <p:cBhvr>
                                        <p:cTn id="108" dur="500"/>
                                        <p:tgtEl>
                                          <p:spTgt spid="70"/>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500"/>
                                        <p:tgtEl>
                                          <p:spTgt spid="55"/>
                                        </p:tgtEl>
                                      </p:cBhvr>
                                    </p:animEffect>
                                  </p:childTnLst>
                                </p:cTn>
                              </p:par>
                              <p:par>
                                <p:cTn id="117" presetID="10" presetClass="entr" presetSubtype="0" fill="hold" nodeType="with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500"/>
                                        <p:tgtEl>
                                          <p:spTgt spid="57"/>
                                        </p:tgtEl>
                                      </p:cBhvr>
                                    </p:animEffect>
                                  </p:childTnLst>
                                </p:cTn>
                              </p:par>
                              <p:par>
                                <p:cTn id="120" presetID="10" presetClass="exit" presetSubtype="0" fill="hold" grpId="2" nodeType="withEffect">
                                  <p:stCondLst>
                                    <p:cond delay="0"/>
                                  </p:stCondLst>
                                  <p:childTnLst>
                                    <p:animEffect transition="out" filter="fade">
                                      <p:cBhvr>
                                        <p:cTn id="121" dur="500"/>
                                        <p:tgtEl>
                                          <p:spTgt spid="53"/>
                                        </p:tgtEl>
                                      </p:cBhvr>
                                    </p:animEffect>
                                    <p:set>
                                      <p:cBhvr>
                                        <p:cTn id="122" dur="1" fill="hold">
                                          <p:stCondLst>
                                            <p:cond delay="499"/>
                                          </p:stCondLst>
                                        </p:cTn>
                                        <p:tgtEl>
                                          <p:spTgt spid="53"/>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14"/>
                                        </p:tgtEl>
                                        <p:attrNameLst>
                                          <p:attrName>style.visibility</p:attrName>
                                        </p:attrNameLst>
                                      </p:cBhvr>
                                      <p:to>
                                        <p:strVal val="visible"/>
                                      </p:to>
                                    </p:set>
                                    <p:animEffect transition="in" filter="fade">
                                      <p:cBhvr>
                                        <p:cTn id="125" dur="500"/>
                                        <p:tgtEl>
                                          <p:spTgt spid="114"/>
                                        </p:tgtEl>
                                      </p:cBhvr>
                                    </p:animEffect>
                                  </p:childTnLst>
                                </p:cTn>
                              </p:par>
                              <p:par>
                                <p:cTn id="126" presetID="10" presetClass="entr" presetSubtype="0" fill="hold" nodeType="withEffect">
                                  <p:stCondLst>
                                    <p:cond delay="0"/>
                                  </p:stCondLst>
                                  <p:childTnLst>
                                    <p:set>
                                      <p:cBhvr>
                                        <p:cTn id="127" dur="1" fill="hold">
                                          <p:stCondLst>
                                            <p:cond delay="0"/>
                                          </p:stCondLst>
                                        </p:cTn>
                                        <p:tgtEl>
                                          <p:spTgt spid="113"/>
                                        </p:tgtEl>
                                        <p:attrNameLst>
                                          <p:attrName>style.visibility</p:attrName>
                                        </p:attrNameLst>
                                      </p:cBhvr>
                                      <p:to>
                                        <p:strVal val="visible"/>
                                      </p:to>
                                    </p:set>
                                    <p:animEffect transition="in" filter="fade">
                                      <p:cBhvr>
                                        <p:cTn id="128" dur="500"/>
                                        <p:tgtEl>
                                          <p:spTgt spid="113"/>
                                        </p:tgtEl>
                                      </p:cBhvr>
                                    </p:animEffect>
                                  </p:childTnLst>
                                </p:cTn>
                              </p:par>
                              <p:par>
                                <p:cTn id="129" presetID="10" presetClass="exit" presetSubtype="0" fill="hold" nodeType="withEffect">
                                  <p:stCondLst>
                                    <p:cond delay="0"/>
                                  </p:stCondLst>
                                  <p:childTnLst>
                                    <p:animEffect transition="out" filter="fade">
                                      <p:cBhvr>
                                        <p:cTn id="130" dur="500"/>
                                        <p:tgtEl>
                                          <p:spTgt spid="94"/>
                                        </p:tgtEl>
                                      </p:cBhvr>
                                    </p:animEffect>
                                    <p:set>
                                      <p:cBhvr>
                                        <p:cTn id="131" dur="1" fill="hold">
                                          <p:stCondLst>
                                            <p:cond delay="499"/>
                                          </p:stCondLst>
                                        </p:cTn>
                                        <p:tgtEl>
                                          <p:spTgt spid="94"/>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93"/>
                                        </p:tgtEl>
                                      </p:cBhvr>
                                    </p:animEffect>
                                    <p:set>
                                      <p:cBhvr>
                                        <p:cTn id="134" dur="1" fill="hold">
                                          <p:stCondLst>
                                            <p:cond delay="499"/>
                                          </p:stCondLst>
                                        </p:cTn>
                                        <p:tgtEl>
                                          <p:spTgt spid="93"/>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fade">
                                      <p:cBhvr>
                                        <p:cTn id="138" dur="500"/>
                                        <p:tgtEl>
                                          <p:spTgt spid="71"/>
                                        </p:tgtEl>
                                      </p:cBhvr>
                                    </p:animEffect>
                                  </p:childTnLst>
                                </p:cTn>
                              </p:par>
                              <p:par>
                                <p:cTn id="139" presetID="42" presetClass="path" presetSubtype="0" accel="50000" decel="50000" fill="hold" grpId="1" nodeType="withEffect">
                                  <p:stCondLst>
                                    <p:cond delay="0"/>
                                  </p:stCondLst>
                                  <p:childTnLst>
                                    <p:animMotion origin="layout" path="M 5E-6 1.11022E-16 L 5E-6 0.11181 " pathEditMode="relative" rAng="0" ptsTypes="AA">
                                      <p:cBhvr>
                                        <p:cTn id="140" dur="1000" fill="hold"/>
                                        <p:tgtEl>
                                          <p:spTgt spid="71"/>
                                        </p:tgtEl>
                                        <p:attrNameLst>
                                          <p:attrName>ppt_x</p:attrName>
                                          <p:attrName>ppt_y</p:attrName>
                                        </p:attrNameLst>
                                      </p:cBhvr>
                                      <p:rCtr x="0" y="5579"/>
                                    </p:animMotion>
                                  </p:childTnLst>
                                </p:cTn>
                              </p:par>
                            </p:childTnLst>
                          </p:cTn>
                        </p:par>
                        <p:par>
                          <p:cTn id="141" fill="hold">
                            <p:stCondLst>
                              <p:cond delay="1500"/>
                            </p:stCondLst>
                            <p:childTnLst>
                              <p:par>
                                <p:cTn id="142" presetID="42" presetClass="path" presetSubtype="0" accel="50000" decel="50000" fill="hold" grpId="2" nodeType="afterEffect">
                                  <p:stCondLst>
                                    <p:cond delay="0"/>
                                  </p:stCondLst>
                                  <p:childTnLst>
                                    <p:animMotion origin="layout" path="M 5E-6 0.11181 L 0.33855 0.11181 " pathEditMode="relative" rAng="0" ptsTypes="AA">
                                      <p:cBhvr>
                                        <p:cTn id="143" dur="1000" fill="hold"/>
                                        <p:tgtEl>
                                          <p:spTgt spid="71"/>
                                        </p:tgtEl>
                                        <p:attrNameLst>
                                          <p:attrName>ppt_x</p:attrName>
                                          <p:attrName>ppt_y</p:attrName>
                                        </p:attrNameLst>
                                      </p:cBhvr>
                                      <p:rCtr x="16927" y="0"/>
                                    </p:animMotion>
                                  </p:childTnLst>
                                </p:cTn>
                              </p:par>
                            </p:childTnLst>
                          </p:cTn>
                        </p:par>
                        <p:par>
                          <p:cTn id="144" fill="hold">
                            <p:stCondLst>
                              <p:cond delay="2500"/>
                            </p:stCondLst>
                            <p:childTnLst>
                              <p:par>
                                <p:cTn id="145" presetID="42" presetClass="path" presetSubtype="0" accel="50000" decel="50000" fill="hold" grpId="3" nodeType="afterEffect">
                                  <p:stCondLst>
                                    <p:cond delay="0"/>
                                  </p:stCondLst>
                                  <p:childTnLst>
                                    <p:animMotion origin="layout" path="M 0.33854 0.11181 L 0.33854 0.22292 " pathEditMode="relative" rAng="0" ptsTypes="AA">
                                      <p:cBhvr>
                                        <p:cTn id="146" dur="1000" fill="hold"/>
                                        <p:tgtEl>
                                          <p:spTgt spid="71"/>
                                        </p:tgtEl>
                                        <p:attrNameLst>
                                          <p:attrName>ppt_x</p:attrName>
                                          <p:attrName>ppt_y</p:attrName>
                                        </p:attrNameLst>
                                      </p:cBhvr>
                                      <p:rCtr x="0" y="5556"/>
                                    </p:animMotion>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1" nodeType="clickEffect">
                                  <p:stCondLst>
                                    <p:cond delay="0"/>
                                  </p:stCondLst>
                                  <p:childTnLst>
                                    <p:animEffect transition="out" filter="fade">
                                      <p:cBhvr>
                                        <p:cTn id="150" dur="500"/>
                                        <p:tgtEl>
                                          <p:spTgt spid="36"/>
                                        </p:tgtEl>
                                      </p:cBhvr>
                                    </p:animEffect>
                                    <p:set>
                                      <p:cBhvr>
                                        <p:cTn id="151" dur="1" fill="hold">
                                          <p:stCondLst>
                                            <p:cond delay="499"/>
                                          </p:stCondLst>
                                        </p:cTn>
                                        <p:tgtEl>
                                          <p:spTgt spid="36"/>
                                        </p:tgtEl>
                                        <p:attrNameLst>
                                          <p:attrName>style.visibility</p:attrName>
                                        </p:attrNameLst>
                                      </p:cBhvr>
                                      <p:to>
                                        <p:strVal val="hidden"/>
                                      </p:to>
                                    </p:set>
                                  </p:childTnLst>
                                </p:cTn>
                              </p:par>
                              <p:par>
                                <p:cTn id="152" presetID="10" presetClass="exit" presetSubtype="0" fill="hold" grpId="4" nodeType="withEffect">
                                  <p:stCondLst>
                                    <p:cond delay="0"/>
                                  </p:stCondLst>
                                  <p:childTnLst>
                                    <p:animEffect transition="out" filter="fade">
                                      <p:cBhvr>
                                        <p:cTn id="153" dur="500"/>
                                        <p:tgtEl>
                                          <p:spTgt spid="71"/>
                                        </p:tgtEl>
                                      </p:cBhvr>
                                    </p:animEffect>
                                    <p:set>
                                      <p:cBhvr>
                                        <p:cTn id="154" dur="1" fill="hold">
                                          <p:stCondLst>
                                            <p:cond delay="499"/>
                                          </p:stCondLst>
                                        </p:cTn>
                                        <p:tgtEl>
                                          <p:spTgt spid="71"/>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74"/>
                                        </p:tgtEl>
                                        <p:attrNameLst>
                                          <p:attrName>style.visibility</p:attrName>
                                        </p:attrNameLst>
                                      </p:cBhvr>
                                      <p:to>
                                        <p:strVal val="visible"/>
                                      </p:to>
                                    </p:set>
                                    <p:animEffect transition="in" filter="fade">
                                      <p:cBhvr>
                                        <p:cTn id="159" dur="500"/>
                                        <p:tgtEl>
                                          <p:spTgt spid="74"/>
                                        </p:tgtEl>
                                      </p:cBhvr>
                                    </p:animEffect>
                                  </p:childTnLst>
                                </p:cTn>
                              </p:par>
                              <p:par>
                                <p:cTn id="160" presetID="10" presetClass="entr" presetSubtype="0" fill="hold" nodeType="withEffect">
                                  <p:stCondLst>
                                    <p:cond delay="0"/>
                                  </p:stCondLst>
                                  <p:childTnLst>
                                    <p:set>
                                      <p:cBhvr>
                                        <p:cTn id="161" dur="1" fill="hold">
                                          <p:stCondLst>
                                            <p:cond delay="0"/>
                                          </p:stCondLst>
                                        </p:cTn>
                                        <p:tgtEl>
                                          <p:spTgt spid="72"/>
                                        </p:tgtEl>
                                        <p:attrNameLst>
                                          <p:attrName>style.visibility</p:attrName>
                                        </p:attrNameLst>
                                      </p:cBhvr>
                                      <p:to>
                                        <p:strVal val="visible"/>
                                      </p:to>
                                    </p:set>
                                    <p:animEffect transition="in" filter="fade">
                                      <p:cBhvr>
                                        <p:cTn id="162" dur="500"/>
                                        <p:tgtEl>
                                          <p:spTgt spid="72"/>
                                        </p:tgtEl>
                                      </p:cBhvr>
                                    </p:animEffec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5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69" grpId="0" animBg="1"/>
      <p:bldP spid="69" grpId="1" animBg="1"/>
      <p:bldP spid="69" grpId="2" animBg="1"/>
      <p:bldP spid="69" grpId="3" animBg="1"/>
      <p:bldP spid="69" grpId="4" animBg="1"/>
      <p:bldP spid="71" grpId="0" animBg="1"/>
      <p:bldP spid="71" grpId="1" animBg="1"/>
      <p:bldP spid="71" grpId="2" animBg="1"/>
      <p:bldP spid="71" grpId="3" animBg="1"/>
      <p:bldP spid="71" grpId="4" animBg="1"/>
      <p:bldP spid="48" grpId="0"/>
      <p:bldP spid="49" grpId="0"/>
      <p:bldP spid="119" grpId="0" animBg="1"/>
      <p:bldP spid="119" grpId="1" animBg="1"/>
      <p:bldP spid="36" grpId="0" animBg="1"/>
      <p:bldP spid="36" grpId="1" animBg="1"/>
      <p:bldP spid="52" grpId="0" animBg="1"/>
      <p:bldP spid="52" grpId="1" animBg="1"/>
      <p:bldP spid="54" grpId="0" animBg="1"/>
      <p:bldP spid="54" grpId="1" animBg="1"/>
      <p:bldP spid="54" grpId="2" animBg="1"/>
      <p:bldP spid="54" grpId="3" animBg="1"/>
      <p:bldP spid="53" grpId="0" animBg="1"/>
      <p:bldP spid="53" grpId="1" animBg="1"/>
      <p:bldP spid="53" grpId="2" animBg="1"/>
      <p:bldP spid="55" grpId="0" animBg="1"/>
      <p:bldP spid="59"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r>
              <a:rPr lang="en-US">
                <a:latin typeface="Garamond" charset="0"/>
                <a:ea typeface="ＭＳ Ｐゴシック" charset="0"/>
                <a:cs typeface="ＭＳ Ｐゴシック" charset="0"/>
              </a:rPr>
              <a:t>ECC Strength Analysis</a:t>
            </a:r>
          </a:p>
        </p:txBody>
      </p:sp>
      <p:sp>
        <p:nvSpPr>
          <p:cNvPr id="21507" name="Content Placeholder 2"/>
          <p:cNvSpPr>
            <a:spLocks noGrp="1"/>
          </p:cNvSpPr>
          <p:nvPr>
            <p:ph idx="1"/>
          </p:nvPr>
        </p:nvSpPr>
        <p:spPr>
          <a:xfrm>
            <a:off x="217488" y="987425"/>
            <a:ext cx="8610600" cy="4876800"/>
          </a:xfrm>
        </p:spPr>
        <p:txBody>
          <a:bodyPr/>
          <a:lstStyle/>
          <a:p>
            <a:r>
              <a:rPr lang="en-US">
                <a:latin typeface="Tahoma" charset="0"/>
                <a:ea typeface="ＭＳ Ｐゴシック" charset="0"/>
                <a:cs typeface="ＭＳ Ｐゴシック" charset="0"/>
              </a:rPr>
              <a:t>Examined characteristics of various-strength BCH codes with the following criteria</a:t>
            </a:r>
          </a:p>
          <a:p>
            <a:pPr lvl="1"/>
            <a:r>
              <a:rPr lang="en-US" sz="2000">
                <a:latin typeface="Tahoma" charset="0"/>
                <a:ea typeface="ＭＳ Ｐゴシック" charset="0"/>
              </a:rPr>
              <a:t>Storage efficiency: &gt;89% coding rate (user data/total storage)</a:t>
            </a:r>
          </a:p>
          <a:p>
            <a:pPr lvl="1"/>
            <a:r>
              <a:rPr lang="en-US" sz="2000">
                <a:latin typeface="Tahoma" charset="0"/>
                <a:ea typeface="ＭＳ Ｐゴシック" charset="0"/>
              </a:rPr>
              <a:t>Reliability: &lt;10</a:t>
            </a:r>
            <a:r>
              <a:rPr lang="en-US" sz="2000" baseline="30000">
                <a:latin typeface="Tahoma" charset="0"/>
                <a:ea typeface="ＭＳ Ｐゴシック" charset="0"/>
              </a:rPr>
              <a:t>-15</a:t>
            </a:r>
            <a:r>
              <a:rPr lang="en-US" sz="2000">
                <a:latin typeface="Tahoma" charset="0"/>
                <a:ea typeface="ＭＳ Ｐゴシック" charset="0"/>
              </a:rPr>
              <a:t> uncorrectable bit error rate</a:t>
            </a:r>
          </a:p>
          <a:p>
            <a:pPr lvl="1"/>
            <a:r>
              <a:rPr lang="en-US" sz="2000">
                <a:latin typeface="Tahoma" charset="0"/>
                <a:ea typeface="ＭＳ Ｐゴシック" charset="0"/>
              </a:rPr>
              <a:t>Code length: segment of one flash page (e.g., 4kB)</a:t>
            </a:r>
          </a:p>
          <a:p>
            <a:pPr lvl="1"/>
            <a:endParaRPr lang="en-US" sz="800">
              <a:latin typeface="Tahoma" charset="0"/>
              <a:ea typeface="ＭＳ Ｐゴシック" charset="0"/>
            </a:endParaRPr>
          </a:p>
        </p:txBody>
      </p:sp>
      <p:sp>
        <p:nvSpPr>
          <p:cNvPr id="1884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125783-8092-9445-87F8-CFF29FE39D35}" type="slidenum">
              <a:rPr lang="en-US" sz="1600">
                <a:solidFill>
                  <a:srgbClr val="000000"/>
                </a:solidFill>
                <a:latin typeface="Garamond" charset="0"/>
              </a:rPr>
              <a:pPr eaLnBrk="1" hangingPunct="1"/>
              <a:t>160</a:t>
            </a:fld>
            <a:endParaRPr lang="en-US" sz="1600">
              <a:solidFill>
                <a:srgbClr val="000000"/>
              </a:solidFill>
              <a:latin typeface="Garamond" charset="0"/>
            </a:endParaRP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3089275"/>
            <a:ext cx="7858125"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838200" y="3140075"/>
            <a:ext cx="1127125"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7" name="Oval 6"/>
          <p:cNvSpPr>
            <a:spLocks noChangeArrowheads="1"/>
          </p:cNvSpPr>
          <p:nvPr/>
        </p:nvSpPr>
        <p:spPr bwMode="auto">
          <a:xfrm>
            <a:off x="2108200" y="3152775"/>
            <a:ext cx="3378200"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8" name="Oval 7"/>
          <p:cNvSpPr>
            <a:spLocks noChangeArrowheads="1"/>
          </p:cNvSpPr>
          <p:nvPr/>
        </p:nvSpPr>
        <p:spPr bwMode="auto">
          <a:xfrm>
            <a:off x="5575300" y="3178175"/>
            <a:ext cx="2755900" cy="3168650"/>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0000"/>
              </a:solidFill>
              <a:latin typeface="Tahoma"/>
              <a:ea typeface="ＭＳ Ｐゴシック" charset="0"/>
              <a:cs typeface="ＭＳ Ｐゴシック" charset="0"/>
            </a:endParaRPr>
          </a:p>
        </p:txBody>
      </p:sp>
      <p:sp>
        <p:nvSpPr>
          <p:cNvPr id="10" name="Flowchart: Process 127"/>
          <p:cNvSpPr/>
          <p:nvPr/>
        </p:nvSpPr>
        <p:spPr>
          <a:xfrm>
            <a:off x="304800" y="1066800"/>
            <a:ext cx="8178800" cy="876300"/>
          </a:xfrm>
          <a:prstGeom prst="flowChartProcess">
            <a:avLst/>
          </a:prstGeom>
          <a:solidFill>
            <a:sysClr val="window" lastClr="FFFFFF"/>
          </a:solidFill>
          <a:ln w="25400" cap="flat" cmpd="sng" algn="ctr">
            <a:solidFill>
              <a:srgbClr val="0000FF"/>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Error correction capability increases sub-linearly</a:t>
            </a:r>
          </a:p>
        </p:txBody>
      </p:sp>
      <p:sp>
        <p:nvSpPr>
          <p:cNvPr id="11" name="Flowchart: Process 127"/>
          <p:cNvSpPr/>
          <p:nvPr/>
        </p:nvSpPr>
        <p:spPr>
          <a:xfrm>
            <a:off x="292100" y="1955800"/>
            <a:ext cx="8191500" cy="9398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Power and area overheads increase super-linearly</a:t>
            </a:r>
          </a:p>
        </p:txBody>
      </p:sp>
    </p:spTree>
    <p:extLst>
      <p:ext uri="{BB962C8B-B14F-4D97-AF65-F5344CB8AC3E}">
        <p14:creationId xmlns:p14="http://schemas.microsoft.com/office/powerpoint/2010/main" val="20503069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21507">
                                            <p:txEl>
                                              <p:pRg st="0" end="0"/>
                                            </p:txEl>
                                          </p:spTgt>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21507">
                                            <p:txEl>
                                              <p:pRg st="1" end="1"/>
                                            </p:txEl>
                                          </p:spTgt>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21507">
                                            <p:txEl>
                                              <p:pRg st="2" end="2"/>
                                            </p:txEl>
                                          </p:spTgt>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21507">
                                            <p:txEl>
                                              <p:pRg st="3" end="3"/>
                                            </p:txEl>
                                          </p:spTgt>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6" grpId="0" animBg="1"/>
      <p:bldP spid="7" grpId="0" animBg="1"/>
      <p:bldP spid="8" grpId="0" animBg="1"/>
      <p:bldP spid="10" grpId="0" animBg="1"/>
      <p:bldP spid="11"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Content Placeholder 2"/>
          <p:cNvSpPr>
            <a:spLocks noGrp="1"/>
          </p:cNvSpPr>
          <p:nvPr>
            <p:ph idx="1"/>
          </p:nvPr>
        </p:nvSpPr>
        <p:spPr>
          <a:xfrm>
            <a:off x="217488" y="914400"/>
            <a:ext cx="8610600" cy="5132388"/>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Lifetime improvement comparison of various BCH codes</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sz="800">
              <a:latin typeface="Tahoma" charset="0"/>
              <a:ea typeface="ＭＳ Ｐゴシック" charset="0"/>
              <a:cs typeface="ＭＳ Ｐゴシック" charset="0"/>
            </a:endParaRPr>
          </a:p>
          <a:p>
            <a:endParaRPr lang="en-US" sz="800">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190466" name="Title 1"/>
          <p:cNvSpPr>
            <a:spLocks noGrp="1"/>
          </p:cNvSpPr>
          <p:nvPr>
            <p:ph type="title"/>
          </p:nvPr>
        </p:nvSpPr>
        <p:spPr/>
        <p:txBody>
          <a:bodyPr/>
          <a:lstStyle/>
          <a:p>
            <a:r>
              <a:rPr lang="en-US">
                <a:latin typeface="Garamond" charset="0"/>
                <a:ea typeface="ＭＳ Ｐゴシック" charset="0"/>
                <a:cs typeface="ＭＳ Ｐゴシック" charset="0"/>
              </a:rPr>
              <a:t>Resulting Flash Lifetime with Strong ECC</a:t>
            </a:r>
          </a:p>
        </p:txBody>
      </p:sp>
      <p:sp>
        <p:nvSpPr>
          <p:cNvPr id="1904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05FFF3-8E05-4C4D-BA88-FD43D5A8AA90}" type="slidenum">
              <a:rPr lang="en-US" sz="1600">
                <a:solidFill>
                  <a:srgbClr val="000000"/>
                </a:solidFill>
                <a:latin typeface="Garamond" charset="0"/>
              </a:rPr>
              <a:pPr eaLnBrk="1" hangingPunct="1"/>
              <a:t>161</a:t>
            </a:fld>
            <a:endParaRPr lang="en-US" sz="1600">
              <a:solidFill>
                <a:srgbClr val="000000"/>
              </a:solidFill>
              <a:latin typeface="Garamond" charset="0"/>
            </a:endParaRPr>
          </a:p>
        </p:txBody>
      </p:sp>
      <p:graphicFrame>
        <p:nvGraphicFramePr>
          <p:cNvPr id="6" name="Chart 5"/>
          <p:cNvGraphicFramePr/>
          <p:nvPr/>
        </p:nvGraphicFramePr>
        <p:xfrm>
          <a:off x="324465" y="2194591"/>
          <a:ext cx="8347587" cy="249908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a:cxnSpLocks noChangeShapeType="1"/>
          </p:cNvCxnSpPr>
          <p:nvPr/>
        </p:nvCxnSpPr>
        <p:spPr bwMode="auto">
          <a:xfrm>
            <a:off x="1295400" y="3905250"/>
            <a:ext cx="7277100" cy="0"/>
          </a:xfrm>
          <a:prstGeom prst="line">
            <a:avLst/>
          </a:prstGeom>
          <a:noFill/>
          <a:ln w="25400">
            <a:solidFill>
              <a:schemeClr val="tx2"/>
            </a:solidFill>
            <a:prstDash val="sys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8372475" y="2628900"/>
            <a:ext cx="28575" cy="1276350"/>
          </a:xfrm>
          <a:prstGeom prst="line">
            <a:avLst/>
          </a:prstGeom>
          <a:noFill/>
          <a:ln w="25400">
            <a:solidFill>
              <a:srgbClr val="008000"/>
            </a:solidFill>
            <a:round/>
            <a:headEnd type="triangl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536" name="TextBox 12"/>
          <p:cNvSpPr txBox="1">
            <a:spLocks noChangeArrowheads="1"/>
          </p:cNvSpPr>
          <p:nvPr/>
        </p:nvSpPr>
        <p:spPr bwMode="auto">
          <a:xfrm>
            <a:off x="7283450" y="1939925"/>
            <a:ext cx="179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defRPr/>
            </a:pPr>
            <a:r>
              <a:rPr lang="en-US" sz="2000" b="1" dirty="0" smtClean="0">
                <a:solidFill>
                  <a:srgbClr val="006633">
                    <a:lumMod val="75000"/>
                  </a:srgbClr>
                </a:solidFill>
              </a:rPr>
              <a:t>4X Lifetime </a:t>
            </a:r>
          </a:p>
          <a:p>
            <a:pPr eaLnBrk="1" fontAlgn="base" hangingPunct="1">
              <a:spcBef>
                <a:spcPct val="0"/>
              </a:spcBef>
              <a:spcAft>
                <a:spcPct val="0"/>
              </a:spcAft>
              <a:defRPr/>
            </a:pPr>
            <a:r>
              <a:rPr lang="en-US" sz="2000" b="1" dirty="0" smtClean="0">
                <a:solidFill>
                  <a:srgbClr val="006633">
                    <a:lumMod val="75000"/>
                  </a:srgbClr>
                </a:solidFill>
              </a:rPr>
              <a:t>Improvement</a:t>
            </a:r>
          </a:p>
        </p:txBody>
      </p:sp>
      <p:grpSp>
        <p:nvGrpSpPr>
          <p:cNvPr id="2" name="Group 16"/>
          <p:cNvGrpSpPr>
            <a:grpSpLocks/>
          </p:cNvGrpSpPr>
          <p:nvPr/>
        </p:nvGrpSpPr>
        <p:grpSpPr bwMode="auto">
          <a:xfrm>
            <a:off x="1412875" y="4302125"/>
            <a:ext cx="6981825" cy="542925"/>
            <a:chOff x="1400175" y="3438525"/>
            <a:chExt cx="6981825" cy="542925"/>
          </a:xfrm>
        </p:grpSpPr>
        <p:sp>
          <p:nvSpPr>
            <p:cNvPr id="14" name="Oval 13"/>
            <p:cNvSpPr>
              <a:spLocks noChangeArrowheads="1"/>
            </p:cNvSpPr>
            <p:nvPr/>
          </p:nvSpPr>
          <p:spPr bwMode="auto">
            <a:xfrm>
              <a:off x="1400175" y="3486150"/>
              <a:ext cx="914400" cy="495300"/>
            </a:xfrm>
            <a:prstGeom prst="ellipse">
              <a:avLst/>
            </a:prstGeom>
            <a:noFill/>
            <a:ln w="28575">
              <a:solidFill>
                <a:srgbClr val="FF0000"/>
              </a:solidFill>
              <a:prstDash val="sys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5" name="Oval 14"/>
            <p:cNvSpPr>
              <a:spLocks noChangeArrowheads="1"/>
            </p:cNvSpPr>
            <p:nvPr/>
          </p:nvSpPr>
          <p:spPr bwMode="auto">
            <a:xfrm>
              <a:off x="7467600" y="3438525"/>
              <a:ext cx="914400" cy="495300"/>
            </a:xfrm>
            <a:prstGeom prst="ellipse">
              <a:avLst/>
            </a:prstGeom>
            <a:noFill/>
            <a:ln w="28575">
              <a:solidFill>
                <a:srgbClr val="FF0000"/>
              </a:solidFill>
              <a:prstDash val="sys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sp>
        <p:nvSpPr>
          <p:cNvPr id="16" name="TextBox 15"/>
          <p:cNvSpPr txBox="1">
            <a:spLocks noChangeArrowheads="1"/>
          </p:cNvSpPr>
          <p:nvPr/>
        </p:nvSpPr>
        <p:spPr bwMode="auto">
          <a:xfrm>
            <a:off x="5267325" y="4676775"/>
            <a:ext cx="3205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smtClean="0">
                <a:solidFill>
                  <a:srgbClr val="FF0000"/>
                </a:solidFill>
              </a:rPr>
              <a:t>71X Power Consumption</a:t>
            </a:r>
          </a:p>
          <a:p>
            <a:pPr eaLnBrk="1" fontAlgn="base" hangingPunct="1">
              <a:spcBef>
                <a:spcPct val="0"/>
              </a:spcBef>
              <a:spcAft>
                <a:spcPct val="0"/>
              </a:spcAft>
            </a:pPr>
            <a:r>
              <a:rPr lang="en-US" sz="2000" b="1" smtClean="0">
                <a:solidFill>
                  <a:srgbClr val="FF0000"/>
                </a:solidFill>
              </a:rPr>
              <a:t>85X Area Consumption</a:t>
            </a:r>
          </a:p>
        </p:txBody>
      </p:sp>
      <p:sp>
        <p:nvSpPr>
          <p:cNvPr id="13" name="Flowchart: Process 127"/>
          <p:cNvSpPr/>
          <p:nvPr/>
        </p:nvSpPr>
        <p:spPr>
          <a:xfrm>
            <a:off x="419100" y="5422900"/>
            <a:ext cx="8191500" cy="6985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Strong ECC is very inefficient at improving lifetime</a:t>
            </a:r>
          </a:p>
        </p:txBody>
      </p:sp>
    </p:spTree>
    <p:extLst>
      <p:ext uri="{BB962C8B-B14F-4D97-AF65-F5344CB8AC3E}">
        <p14:creationId xmlns:p14="http://schemas.microsoft.com/office/powerpoint/2010/main" val="8896828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P spid="16" grpId="0"/>
      <p:bldP spid="13"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r>
              <a:rPr lang="en-US">
                <a:latin typeface="Garamond" charset="0"/>
                <a:ea typeface="ＭＳ Ｐゴシック" charset="0"/>
                <a:cs typeface="ＭＳ Ｐゴシック" charset="0"/>
              </a:rPr>
              <a:t>Our Goal</a:t>
            </a:r>
          </a:p>
        </p:txBody>
      </p:sp>
      <p:sp>
        <p:nvSpPr>
          <p:cNvPr id="192514" name="Content Placeholder 2"/>
          <p:cNvSpPr>
            <a:spLocks noGrp="1"/>
          </p:cNvSpPr>
          <p:nvPr>
            <p:ph idx="1"/>
          </p:nvPr>
        </p:nvSpPr>
        <p:spPr/>
        <p:txBody>
          <a:bodyPr/>
          <a:lstStyle/>
          <a:p>
            <a:pPr marL="0" indent="0">
              <a:buFont typeface="Wingdings" charset="0"/>
              <a:buNone/>
            </a:pPr>
            <a:r>
              <a:rPr lang="en-US">
                <a:latin typeface="Tahoma" charset="0"/>
                <a:ea typeface="ＭＳ Ｐゴシック" charset="0"/>
                <a:cs typeface="ＭＳ Ｐゴシック" charset="0"/>
              </a:rPr>
              <a:t>    </a:t>
            </a:r>
          </a:p>
          <a:p>
            <a:pPr marL="0" indent="0">
              <a:buFont typeface="Wingdings" charset="0"/>
              <a:buNone/>
            </a:pPr>
            <a:endParaRPr lang="en-US" sz="2800">
              <a:latin typeface="Tahoma" charset="0"/>
              <a:ea typeface="ＭＳ Ｐゴシック" charset="0"/>
              <a:cs typeface="ＭＳ Ｐゴシック" charset="0"/>
            </a:endParaRPr>
          </a:p>
          <a:p>
            <a:pPr marL="0" indent="0">
              <a:buFont typeface="Wingdings" charset="0"/>
              <a:buNone/>
            </a:pPr>
            <a:r>
              <a:rPr lang="en-US" sz="2800">
                <a:latin typeface="Tahoma" charset="0"/>
                <a:ea typeface="ＭＳ Ｐゴシック" charset="0"/>
                <a:cs typeface="ＭＳ Ｐゴシック" charset="0"/>
              </a:rPr>
              <a:t>    Develop new techniques </a:t>
            </a:r>
          </a:p>
          <a:p>
            <a:pPr marL="0" indent="0">
              <a:buFont typeface="Wingdings" charset="0"/>
              <a:buNone/>
            </a:pPr>
            <a:r>
              <a:rPr lang="en-US" sz="2800">
                <a:latin typeface="Tahoma" charset="0"/>
                <a:ea typeface="ＭＳ Ｐゴシック" charset="0"/>
                <a:cs typeface="ＭＳ Ｐゴシック" charset="0"/>
              </a:rPr>
              <a:t>    to </a:t>
            </a:r>
            <a:r>
              <a:rPr lang="en-US" sz="2800">
                <a:solidFill>
                  <a:srgbClr val="0000FF"/>
                </a:solidFill>
                <a:latin typeface="Tahoma" charset="0"/>
                <a:ea typeface="ＭＳ Ｐゴシック" charset="0"/>
                <a:cs typeface="ＭＳ Ｐゴシック" charset="0"/>
              </a:rPr>
              <a:t>improve flash lifetime  </a:t>
            </a:r>
          </a:p>
          <a:p>
            <a:pPr marL="0" indent="0">
              <a:buFont typeface="Wingdings" charset="0"/>
              <a:buNone/>
            </a:pPr>
            <a:r>
              <a:rPr lang="en-US" sz="2800">
                <a:latin typeface="Tahoma" charset="0"/>
                <a:ea typeface="ＭＳ Ｐゴシック" charset="0"/>
                <a:cs typeface="ＭＳ Ｐゴシック" charset="0"/>
              </a:rPr>
              <a:t>   </a:t>
            </a:r>
            <a:r>
              <a:rPr lang="en-US" sz="2800">
                <a:solidFill>
                  <a:srgbClr val="FF0000"/>
                </a:solidFill>
                <a:latin typeface="Tahoma" charset="0"/>
                <a:ea typeface="ＭＳ Ｐゴシック" charset="0"/>
                <a:cs typeface="ＭＳ Ｐゴシック" charset="0"/>
              </a:rPr>
              <a:t> without relying on stronger ECC</a:t>
            </a:r>
          </a:p>
        </p:txBody>
      </p:sp>
      <p:sp>
        <p:nvSpPr>
          <p:cNvPr id="1925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AE1F46-EF44-3F42-9952-01925653E36A}" type="slidenum">
              <a:rPr lang="en-US" sz="1600">
                <a:solidFill>
                  <a:srgbClr val="000000"/>
                </a:solidFill>
                <a:latin typeface="Garamond" charset="0"/>
              </a:rPr>
              <a:pPr eaLnBrk="1" hangingPunct="1"/>
              <a:t>162</a:t>
            </a:fld>
            <a:endParaRPr lang="en-US" sz="1600">
              <a:solidFill>
                <a:srgbClr val="000000"/>
              </a:solidFill>
              <a:latin typeface="Garamond" charset="0"/>
            </a:endParaRPr>
          </a:p>
        </p:txBody>
      </p:sp>
    </p:spTree>
    <p:extLst>
      <p:ext uri="{BB962C8B-B14F-4D97-AF65-F5344CB8AC3E}">
        <p14:creationId xmlns:p14="http://schemas.microsoft.com/office/powerpoint/2010/main" val="12823063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9353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93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DFBD2D-5DE3-AC4C-A27D-D58DD6E70383}" type="slidenum">
              <a:rPr lang="en-US" sz="1600">
                <a:solidFill>
                  <a:srgbClr val="000000"/>
                </a:solidFill>
                <a:latin typeface="Garamond" charset="0"/>
              </a:rPr>
              <a:pPr eaLnBrk="1" hangingPunct="1"/>
              <a:t>163</a:t>
            </a:fld>
            <a:endParaRPr lang="en-US" sz="1600">
              <a:solidFill>
                <a:srgbClr val="000000"/>
              </a:solidFill>
              <a:latin typeface="Garamond" charset="0"/>
            </a:endParaRPr>
          </a:p>
        </p:txBody>
      </p:sp>
    </p:spTree>
    <p:extLst>
      <p:ext uri="{BB962C8B-B14F-4D97-AF65-F5344CB8AC3E}">
        <p14:creationId xmlns:p14="http://schemas.microsoft.com/office/powerpoint/2010/main" val="2542939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r>
              <a:rPr lang="en-US">
                <a:latin typeface="Garamond" charset="0"/>
                <a:ea typeface="ＭＳ Ｐゴシック" charset="0"/>
                <a:cs typeface="ＭＳ Ｐゴシック" charset="0"/>
              </a:rPr>
              <a:t>Flash Correct-and-Refresh (FCR)</a:t>
            </a:r>
          </a:p>
        </p:txBody>
      </p:sp>
      <p:sp>
        <p:nvSpPr>
          <p:cNvPr id="3" name="Content Placeholder 2"/>
          <p:cNvSpPr>
            <a:spLocks noGrp="1"/>
          </p:cNvSpPr>
          <p:nvPr>
            <p:ph idx="1"/>
          </p:nvPr>
        </p:nvSpPr>
        <p:spPr>
          <a:xfrm>
            <a:off x="228600" y="1079500"/>
            <a:ext cx="8801100" cy="5080000"/>
          </a:xfrm>
        </p:spPr>
        <p:txBody>
          <a:bodyPr/>
          <a:lstStyle/>
          <a:p>
            <a:pPr>
              <a:defRPr/>
            </a:pPr>
            <a:r>
              <a:rPr lang="en-US" dirty="0" smtClean="0"/>
              <a:t>Key Observations:</a:t>
            </a:r>
          </a:p>
          <a:p>
            <a:pPr lvl="1">
              <a:defRPr/>
            </a:pPr>
            <a:r>
              <a:rPr lang="en-US" dirty="0" smtClean="0">
                <a:solidFill>
                  <a:srgbClr val="0000FF"/>
                </a:solidFill>
              </a:rPr>
              <a:t>Retention errors are the dominant source of errors</a:t>
            </a:r>
            <a:r>
              <a:rPr lang="en-US" dirty="0" smtClean="0"/>
              <a:t> in flash memory </a:t>
            </a:r>
            <a:r>
              <a:rPr lang="en-US" sz="1600" b="1" dirty="0" smtClean="0">
                <a:solidFill>
                  <a:schemeClr val="tx2">
                    <a:lumMod val="75000"/>
                  </a:schemeClr>
                </a:solidFill>
              </a:rPr>
              <a:t>[</a:t>
            </a:r>
            <a:r>
              <a:rPr lang="en-US" sz="1600" b="1" dirty="0" err="1" smtClean="0">
                <a:solidFill>
                  <a:schemeClr val="tx2">
                    <a:lumMod val="75000"/>
                  </a:schemeClr>
                </a:solidFill>
              </a:rPr>
              <a:t>Cai</a:t>
            </a:r>
            <a:r>
              <a:rPr lang="en-US" sz="1600" b="1" dirty="0" smtClean="0">
                <a:solidFill>
                  <a:schemeClr val="tx2">
                    <a:lumMod val="75000"/>
                  </a:schemeClr>
                </a:solidFill>
              </a:rPr>
              <a:t>+ DATE 2012][</a:t>
            </a:r>
            <a:r>
              <a:rPr lang="en-US" sz="1600" b="1" dirty="0" err="1" smtClean="0">
                <a:solidFill>
                  <a:schemeClr val="tx2">
                    <a:lumMod val="75000"/>
                  </a:schemeClr>
                </a:solidFill>
              </a:rPr>
              <a:t>Tanakamaru</a:t>
            </a:r>
            <a:r>
              <a:rPr lang="en-US" sz="1600" b="1" dirty="0" smtClean="0">
                <a:solidFill>
                  <a:schemeClr val="tx2">
                    <a:lumMod val="75000"/>
                  </a:schemeClr>
                </a:solidFill>
              </a:rPr>
              <a:t>+ ISSCC 2011]</a:t>
            </a:r>
          </a:p>
          <a:p>
            <a:pPr marL="344487" lvl="1" indent="0">
              <a:buFont typeface="Wingdings" charset="0"/>
              <a:buNone/>
              <a:defRPr/>
            </a:pPr>
            <a:r>
              <a:rPr lang="en-US" dirty="0">
                <a:sym typeface="Wingdings"/>
              </a:rPr>
              <a:t> </a:t>
            </a:r>
            <a:r>
              <a:rPr lang="en-US" dirty="0" smtClean="0">
                <a:sym typeface="Wingdings"/>
              </a:rPr>
              <a:t>    limit flash lifetime as they increase over time</a:t>
            </a:r>
          </a:p>
          <a:p>
            <a:pPr lvl="1">
              <a:defRPr/>
            </a:pPr>
            <a:r>
              <a:rPr lang="en-US" dirty="0" smtClean="0">
                <a:solidFill>
                  <a:srgbClr val="0000FF"/>
                </a:solidFill>
              </a:rPr>
              <a:t>Retention errors can be corrected by “refreshing” each flash page periodically </a:t>
            </a:r>
          </a:p>
          <a:p>
            <a:pPr lvl="1">
              <a:defRPr/>
            </a:pPr>
            <a:endParaRPr lang="en-US" dirty="0">
              <a:solidFill>
                <a:srgbClr val="0000FF"/>
              </a:solidFill>
            </a:endParaRPr>
          </a:p>
          <a:p>
            <a:pPr>
              <a:defRPr/>
            </a:pPr>
            <a:r>
              <a:rPr lang="en-US" dirty="0" smtClean="0"/>
              <a:t>Key Idea:</a:t>
            </a:r>
          </a:p>
          <a:p>
            <a:pPr lvl="1">
              <a:defRPr/>
            </a:pPr>
            <a:r>
              <a:rPr lang="en-US" dirty="0" smtClean="0">
                <a:solidFill>
                  <a:srgbClr val="0000FF"/>
                </a:solidFill>
              </a:rPr>
              <a:t>Periodically read each flash page</a:t>
            </a:r>
            <a:r>
              <a:rPr lang="en-US" dirty="0" smtClean="0"/>
              <a:t>,</a:t>
            </a:r>
          </a:p>
          <a:p>
            <a:pPr lvl="1">
              <a:defRPr/>
            </a:pPr>
            <a:r>
              <a:rPr lang="en-US" dirty="0">
                <a:solidFill>
                  <a:srgbClr val="0000FF"/>
                </a:solidFill>
              </a:rPr>
              <a:t>C</a:t>
            </a:r>
            <a:r>
              <a:rPr lang="en-US" dirty="0" smtClean="0">
                <a:solidFill>
                  <a:srgbClr val="0000FF"/>
                </a:solidFill>
              </a:rPr>
              <a:t>orrect its errors</a:t>
            </a:r>
            <a:r>
              <a:rPr lang="en-US" dirty="0" smtClean="0"/>
              <a:t> using “weak” ECC, and </a:t>
            </a:r>
          </a:p>
          <a:p>
            <a:pPr lvl="1">
              <a:defRPr/>
            </a:pPr>
            <a:r>
              <a:rPr lang="en-US" dirty="0"/>
              <a:t>E</a:t>
            </a:r>
            <a:r>
              <a:rPr lang="en-US" dirty="0" smtClean="0"/>
              <a:t>ither </a:t>
            </a:r>
            <a:r>
              <a:rPr lang="en-US" dirty="0" smtClean="0">
                <a:solidFill>
                  <a:srgbClr val="0000FF"/>
                </a:solidFill>
              </a:rPr>
              <a:t>remap it </a:t>
            </a:r>
            <a:r>
              <a:rPr lang="en-US" dirty="0" smtClean="0"/>
              <a:t>to a new physical page </a:t>
            </a:r>
            <a:r>
              <a:rPr lang="en-US" dirty="0" smtClean="0">
                <a:solidFill>
                  <a:srgbClr val="0000FF"/>
                </a:solidFill>
              </a:rPr>
              <a:t>or reprogram it </a:t>
            </a:r>
            <a:r>
              <a:rPr lang="en-US" dirty="0" smtClean="0"/>
              <a:t>in-place,</a:t>
            </a:r>
          </a:p>
          <a:p>
            <a:pPr lvl="1">
              <a:defRPr/>
            </a:pPr>
            <a:r>
              <a:rPr lang="en-US" dirty="0" smtClean="0">
                <a:solidFill>
                  <a:srgbClr val="FF0000"/>
                </a:solidFill>
              </a:rPr>
              <a:t>Before the page accumulates more errors than ECC-correctable</a:t>
            </a:r>
          </a:p>
          <a:p>
            <a:pPr lvl="1">
              <a:defRPr/>
            </a:pPr>
            <a:r>
              <a:rPr lang="en-US" dirty="0" smtClean="0"/>
              <a:t>Optimization: </a:t>
            </a:r>
            <a:r>
              <a:rPr lang="en-US" dirty="0" smtClean="0">
                <a:solidFill>
                  <a:srgbClr val="0000FF"/>
                </a:solidFill>
              </a:rPr>
              <a:t>Adapt refresh rate to endured P/E cycles</a:t>
            </a:r>
            <a:endParaRPr lang="en-US" dirty="0">
              <a:solidFill>
                <a:srgbClr val="0000FF"/>
              </a:solidFill>
            </a:endParaRPr>
          </a:p>
        </p:txBody>
      </p:sp>
      <p:sp>
        <p:nvSpPr>
          <p:cNvPr id="1955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9A55CC-7436-8C4E-9225-A1A28A108D00}" type="slidenum">
              <a:rPr lang="en-US" sz="1600">
                <a:solidFill>
                  <a:srgbClr val="000000"/>
                </a:solidFill>
                <a:latin typeface="Garamond" charset="0"/>
              </a:rPr>
              <a:pPr eaLnBrk="1" hangingPunct="1"/>
              <a:t>164</a:t>
            </a:fld>
            <a:endParaRPr lang="en-US" sz="1600">
              <a:solidFill>
                <a:srgbClr val="000000"/>
              </a:solidFill>
              <a:latin typeface="Garamond" charset="0"/>
            </a:endParaRPr>
          </a:p>
        </p:txBody>
      </p:sp>
    </p:spTree>
    <p:extLst>
      <p:ext uri="{BB962C8B-B14F-4D97-AF65-F5344CB8AC3E}">
        <p14:creationId xmlns:p14="http://schemas.microsoft.com/office/powerpoint/2010/main" val="25673344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p:txBody>
          <a:bodyPr/>
          <a:lstStyle/>
          <a:p>
            <a:r>
              <a:rPr lang="en-US">
                <a:latin typeface="Garamond" charset="0"/>
                <a:ea typeface="ＭＳ Ｐゴシック" charset="0"/>
                <a:cs typeface="ＭＳ Ｐゴシック" charset="0"/>
              </a:rPr>
              <a:t>FCR Intuition</a:t>
            </a:r>
          </a:p>
        </p:txBody>
      </p:sp>
      <p:sp>
        <p:nvSpPr>
          <p:cNvPr id="1966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F17E72-3375-4B40-96AB-476C63C2AE43}" type="slidenum">
              <a:rPr lang="en-US" sz="1600">
                <a:solidFill>
                  <a:srgbClr val="000000"/>
                </a:solidFill>
                <a:latin typeface="Garamond" charset="0"/>
              </a:rPr>
              <a:pPr eaLnBrk="1" hangingPunct="1"/>
              <a:t>165</a:t>
            </a:fld>
            <a:endParaRPr lang="en-US" sz="1600">
              <a:solidFill>
                <a:srgbClr val="000000"/>
              </a:solidFill>
              <a:latin typeface="Garamond" charset="0"/>
            </a:endParaRPr>
          </a:p>
        </p:txBody>
      </p:sp>
      <p:sp>
        <p:nvSpPr>
          <p:cNvPr id="5" name="Content Placeholder 2"/>
          <p:cNvSpPr txBox="1">
            <a:spLocks/>
          </p:cNvSpPr>
          <p:nvPr/>
        </p:nvSpPr>
        <p:spPr bwMode="auto">
          <a:xfrm>
            <a:off x="2000250" y="1173163"/>
            <a:ext cx="2247900" cy="485775"/>
          </a:xfrm>
          <a:prstGeom prst="rect">
            <a:avLst/>
          </a:prstGeom>
          <a:noFill/>
          <a:ln w="9525">
            <a:noFill/>
            <a:miter lim="800000"/>
            <a:headEnd/>
            <a:tailEnd/>
          </a:ln>
        </p:spPr>
        <p:txBody>
          <a:bodyPr/>
          <a:lstStyle/>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Errors with</a:t>
            </a:r>
          </a:p>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No refresh</a:t>
            </a:r>
          </a:p>
        </p:txBody>
      </p:sp>
      <p:grpSp>
        <p:nvGrpSpPr>
          <p:cNvPr id="2" name="Group 61"/>
          <p:cNvGrpSpPr>
            <a:grpSpLocks/>
          </p:cNvGrpSpPr>
          <p:nvPr/>
        </p:nvGrpSpPr>
        <p:grpSpPr bwMode="auto">
          <a:xfrm>
            <a:off x="257175" y="2052638"/>
            <a:ext cx="4248150" cy="522287"/>
            <a:chOff x="257175" y="2052638"/>
            <a:chExt cx="4248150" cy="522287"/>
          </a:xfrm>
        </p:grpSpPr>
        <p:grpSp>
          <p:nvGrpSpPr>
            <p:cNvPr id="196669" name="Group 59"/>
            <p:cNvGrpSpPr>
              <a:grpSpLocks/>
            </p:cNvGrpSpPr>
            <p:nvPr/>
          </p:nvGrpSpPr>
          <p:grpSpPr bwMode="auto">
            <a:xfrm>
              <a:off x="257175" y="2074863"/>
              <a:ext cx="4248150" cy="485774"/>
              <a:chOff x="257175" y="2074863"/>
              <a:chExt cx="4248150" cy="485774"/>
            </a:xfrm>
          </p:grpSpPr>
          <p:sp>
            <p:nvSpPr>
              <p:cNvPr id="196671" name="Rectangle 5"/>
              <p:cNvSpPr>
                <a:spLocks noChangeArrowheads="1"/>
              </p:cNvSpPr>
              <p:nvPr/>
            </p:nvSpPr>
            <p:spPr bwMode="auto">
              <a:xfrm>
                <a:off x="257175" y="2074863"/>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ProgramPage</a:t>
                </a:r>
              </a:p>
            </p:txBody>
          </p:sp>
          <p:sp>
            <p:nvSpPr>
              <p:cNvPr id="196672" name="Rectangle 7"/>
              <p:cNvSpPr>
                <a:spLocks noChangeArrowheads="1"/>
              </p:cNvSpPr>
              <p:nvPr/>
            </p:nvSpPr>
            <p:spPr bwMode="auto">
              <a:xfrm>
                <a:off x="1485900" y="2084388"/>
                <a:ext cx="3019425" cy="476249"/>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sp>
          <p:nvSpPr>
            <p:cNvPr id="196670" name="Rectangle 1"/>
            <p:cNvSpPr>
              <a:spLocks noChangeArrowheads="1"/>
            </p:cNvSpPr>
            <p:nvPr/>
          </p:nvSpPr>
          <p:spPr bwMode="auto">
            <a:xfrm>
              <a:off x="2593976" y="205263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grpSp>
      <p:grpSp>
        <p:nvGrpSpPr>
          <p:cNvPr id="4" name="Group 63"/>
          <p:cNvGrpSpPr>
            <a:grpSpLocks/>
          </p:cNvGrpSpPr>
          <p:nvPr/>
        </p:nvGrpSpPr>
        <p:grpSpPr bwMode="auto">
          <a:xfrm>
            <a:off x="257175" y="2979738"/>
            <a:ext cx="4248150" cy="485775"/>
            <a:chOff x="257175" y="2979738"/>
            <a:chExt cx="4248150" cy="485775"/>
          </a:xfrm>
        </p:grpSpPr>
        <p:sp>
          <p:nvSpPr>
            <p:cNvPr id="196667" name="Rectangle 9"/>
            <p:cNvSpPr>
              <a:spLocks noChangeArrowheads="1"/>
            </p:cNvSpPr>
            <p:nvPr/>
          </p:nvSpPr>
          <p:spPr bwMode="auto">
            <a:xfrm>
              <a:off x="257175" y="2979738"/>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T</a:t>
              </a:r>
            </a:p>
          </p:txBody>
        </p:sp>
        <p:sp>
          <p:nvSpPr>
            <p:cNvPr id="196668" name="Rectangle 10"/>
            <p:cNvSpPr>
              <a:spLocks noChangeArrowheads="1"/>
            </p:cNvSpPr>
            <p:nvPr/>
          </p:nvSpPr>
          <p:spPr bwMode="auto">
            <a:xfrm>
              <a:off x="1485900" y="29892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6" name="Group 11"/>
          <p:cNvGrpSpPr>
            <a:grpSpLocks/>
          </p:cNvGrpSpPr>
          <p:nvPr/>
        </p:nvGrpSpPr>
        <p:grpSpPr bwMode="auto">
          <a:xfrm>
            <a:off x="2260600" y="2957513"/>
            <a:ext cx="1120775" cy="522287"/>
            <a:chOff x="2260600" y="2730500"/>
            <a:chExt cx="1120775" cy="522288"/>
          </a:xfrm>
        </p:grpSpPr>
        <p:sp>
          <p:nvSpPr>
            <p:cNvPr id="196664" name="Rectangle 1"/>
            <p:cNvSpPr>
              <a:spLocks noChangeArrowheads="1"/>
            </p:cNvSpPr>
            <p:nvPr/>
          </p:nvSpPr>
          <p:spPr bwMode="auto">
            <a:xfrm>
              <a:off x="2593975"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65" name="Rectangle 1"/>
            <p:cNvSpPr>
              <a:spLocks noChangeArrowheads="1"/>
            </p:cNvSpPr>
            <p:nvPr/>
          </p:nvSpPr>
          <p:spPr bwMode="auto">
            <a:xfrm>
              <a:off x="296545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6" name="Rectangle 1"/>
            <p:cNvSpPr>
              <a:spLocks noChangeArrowheads="1"/>
            </p:cNvSpPr>
            <p:nvPr/>
          </p:nvSpPr>
          <p:spPr bwMode="auto">
            <a:xfrm>
              <a:off x="226060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grpSp>
        <p:nvGrpSpPr>
          <p:cNvPr id="7" name="Group 64"/>
          <p:cNvGrpSpPr>
            <a:grpSpLocks/>
          </p:cNvGrpSpPr>
          <p:nvPr/>
        </p:nvGrpSpPr>
        <p:grpSpPr bwMode="auto">
          <a:xfrm>
            <a:off x="257175" y="3894138"/>
            <a:ext cx="4248150" cy="485775"/>
            <a:chOff x="257175" y="3894138"/>
            <a:chExt cx="4248150" cy="485775"/>
          </a:xfrm>
        </p:grpSpPr>
        <p:sp>
          <p:nvSpPr>
            <p:cNvPr id="196662" name="Rectangle 15"/>
            <p:cNvSpPr>
              <a:spLocks noChangeArrowheads="1"/>
            </p:cNvSpPr>
            <p:nvPr/>
          </p:nvSpPr>
          <p:spPr bwMode="auto">
            <a:xfrm>
              <a:off x="257175" y="3894138"/>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2T</a:t>
              </a:r>
            </a:p>
          </p:txBody>
        </p:sp>
        <p:sp>
          <p:nvSpPr>
            <p:cNvPr id="196663" name="Rectangle 16"/>
            <p:cNvSpPr>
              <a:spLocks noChangeArrowheads="1"/>
            </p:cNvSpPr>
            <p:nvPr/>
          </p:nvSpPr>
          <p:spPr bwMode="auto">
            <a:xfrm>
              <a:off x="1485900" y="39036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8" name="Group 17"/>
          <p:cNvGrpSpPr>
            <a:grpSpLocks/>
          </p:cNvGrpSpPr>
          <p:nvPr/>
        </p:nvGrpSpPr>
        <p:grpSpPr bwMode="auto">
          <a:xfrm>
            <a:off x="1584325" y="3881438"/>
            <a:ext cx="2587625" cy="522287"/>
            <a:chOff x="1793875" y="3835400"/>
            <a:chExt cx="2587625" cy="522288"/>
          </a:xfrm>
        </p:grpSpPr>
        <p:sp>
          <p:nvSpPr>
            <p:cNvPr id="196657" name="Rectangle 1"/>
            <p:cNvSpPr>
              <a:spLocks noChangeArrowheads="1"/>
            </p:cNvSpPr>
            <p:nvPr/>
          </p:nvSpPr>
          <p:spPr bwMode="auto">
            <a:xfrm>
              <a:off x="280352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58" name="Rectangle 1"/>
            <p:cNvSpPr>
              <a:spLocks noChangeArrowheads="1"/>
            </p:cNvSpPr>
            <p:nvPr/>
          </p:nvSpPr>
          <p:spPr bwMode="auto">
            <a:xfrm>
              <a:off x="3175000"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9" name="Rectangle 1"/>
            <p:cNvSpPr>
              <a:spLocks noChangeArrowheads="1"/>
            </p:cNvSpPr>
            <p:nvPr/>
          </p:nvSpPr>
          <p:spPr bwMode="auto">
            <a:xfrm>
              <a:off x="2470150"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0" name="Rectangle 1"/>
            <p:cNvSpPr>
              <a:spLocks noChangeArrowheads="1"/>
            </p:cNvSpPr>
            <p:nvPr/>
          </p:nvSpPr>
          <p:spPr bwMode="auto">
            <a:xfrm>
              <a:off x="179387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1" name="Rectangle 1"/>
            <p:cNvSpPr>
              <a:spLocks noChangeArrowheads="1"/>
            </p:cNvSpPr>
            <p:nvPr/>
          </p:nvSpPr>
          <p:spPr bwMode="auto">
            <a:xfrm>
              <a:off x="396557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grpSp>
        <p:nvGrpSpPr>
          <p:cNvPr id="9" name="Group 65"/>
          <p:cNvGrpSpPr>
            <a:grpSpLocks/>
          </p:cNvGrpSpPr>
          <p:nvPr/>
        </p:nvGrpSpPr>
        <p:grpSpPr bwMode="auto">
          <a:xfrm>
            <a:off x="257175" y="4818063"/>
            <a:ext cx="4248150" cy="485775"/>
            <a:chOff x="257175" y="4818063"/>
            <a:chExt cx="4248150" cy="485775"/>
          </a:xfrm>
        </p:grpSpPr>
        <p:sp>
          <p:nvSpPr>
            <p:cNvPr id="196655" name="Rectangle 23"/>
            <p:cNvSpPr>
              <a:spLocks noChangeArrowheads="1"/>
            </p:cNvSpPr>
            <p:nvPr/>
          </p:nvSpPr>
          <p:spPr bwMode="auto">
            <a:xfrm>
              <a:off x="257175" y="4818063"/>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3T</a:t>
              </a:r>
            </a:p>
          </p:txBody>
        </p:sp>
        <p:sp>
          <p:nvSpPr>
            <p:cNvPr id="196656" name="Rectangle 24"/>
            <p:cNvSpPr>
              <a:spLocks noChangeArrowheads="1"/>
            </p:cNvSpPr>
            <p:nvPr/>
          </p:nvSpPr>
          <p:spPr bwMode="auto">
            <a:xfrm>
              <a:off x="1485900" y="482758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10" name="Group 25"/>
          <p:cNvGrpSpPr>
            <a:grpSpLocks/>
          </p:cNvGrpSpPr>
          <p:nvPr/>
        </p:nvGrpSpPr>
        <p:grpSpPr bwMode="auto">
          <a:xfrm>
            <a:off x="1584325" y="4805363"/>
            <a:ext cx="2587625" cy="522287"/>
            <a:chOff x="1793875" y="4759325"/>
            <a:chExt cx="2587625" cy="522288"/>
          </a:xfrm>
        </p:grpSpPr>
        <p:sp>
          <p:nvSpPr>
            <p:cNvPr id="196648" name="Rectangle 1"/>
            <p:cNvSpPr>
              <a:spLocks noChangeArrowheads="1"/>
            </p:cNvSpPr>
            <p:nvPr/>
          </p:nvSpPr>
          <p:spPr bwMode="auto">
            <a:xfrm>
              <a:off x="28035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9" name="Rectangle 1"/>
            <p:cNvSpPr>
              <a:spLocks noChangeArrowheads="1"/>
            </p:cNvSpPr>
            <p:nvPr/>
          </p:nvSpPr>
          <p:spPr bwMode="auto">
            <a:xfrm>
              <a:off x="3175000"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0" name="Rectangle 1"/>
            <p:cNvSpPr>
              <a:spLocks noChangeArrowheads="1"/>
            </p:cNvSpPr>
            <p:nvPr/>
          </p:nvSpPr>
          <p:spPr bwMode="auto">
            <a:xfrm>
              <a:off x="2470150"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1" name="Rectangle 1"/>
            <p:cNvSpPr>
              <a:spLocks noChangeArrowheads="1"/>
            </p:cNvSpPr>
            <p:nvPr/>
          </p:nvSpPr>
          <p:spPr bwMode="auto">
            <a:xfrm>
              <a:off x="179387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2" name="Rectangle 1"/>
            <p:cNvSpPr>
              <a:spLocks noChangeArrowheads="1"/>
            </p:cNvSpPr>
            <p:nvPr/>
          </p:nvSpPr>
          <p:spPr bwMode="auto">
            <a:xfrm>
              <a:off x="396557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3" name="Rectangle 1"/>
            <p:cNvSpPr>
              <a:spLocks noChangeArrowheads="1"/>
            </p:cNvSpPr>
            <p:nvPr/>
          </p:nvSpPr>
          <p:spPr bwMode="auto">
            <a:xfrm>
              <a:off x="21177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4" name="Rectangle 1"/>
            <p:cNvSpPr>
              <a:spLocks noChangeArrowheads="1"/>
            </p:cNvSpPr>
            <p:nvPr/>
          </p:nvSpPr>
          <p:spPr bwMode="auto">
            <a:xfrm>
              <a:off x="35655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cxnSp>
        <p:nvCxnSpPr>
          <p:cNvPr id="196619" name="Straight Arrow Connector 33"/>
          <p:cNvCxnSpPr>
            <a:cxnSpLocks noChangeShapeType="1"/>
            <a:stCxn id="196671" idx="2"/>
            <a:endCxn id="196667" idx="0"/>
          </p:cNvCxnSpPr>
          <p:nvPr/>
        </p:nvCxnSpPr>
        <p:spPr bwMode="auto">
          <a:xfrm>
            <a:off x="714375" y="255111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6620" name="Straight Arrow Connector 34"/>
          <p:cNvCxnSpPr>
            <a:cxnSpLocks noChangeShapeType="1"/>
          </p:cNvCxnSpPr>
          <p:nvPr/>
        </p:nvCxnSpPr>
        <p:spPr bwMode="auto">
          <a:xfrm>
            <a:off x="714375" y="344646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6621" name="Straight Arrow Connector 35"/>
          <p:cNvCxnSpPr>
            <a:cxnSpLocks noChangeShapeType="1"/>
          </p:cNvCxnSpPr>
          <p:nvPr/>
        </p:nvCxnSpPr>
        <p:spPr bwMode="auto">
          <a:xfrm>
            <a:off x="714375" y="436086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11" name="Group 66"/>
          <p:cNvGrpSpPr>
            <a:grpSpLocks/>
          </p:cNvGrpSpPr>
          <p:nvPr/>
        </p:nvGrpSpPr>
        <p:grpSpPr bwMode="auto">
          <a:xfrm>
            <a:off x="5305425" y="2052638"/>
            <a:ext cx="3019425" cy="522287"/>
            <a:chOff x="5305425" y="2052638"/>
            <a:chExt cx="3019425" cy="522287"/>
          </a:xfrm>
        </p:grpSpPr>
        <p:sp>
          <p:nvSpPr>
            <p:cNvPr id="196646" name="Rectangle 37"/>
            <p:cNvSpPr>
              <a:spLocks noChangeArrowheads="1"/>
            </p:cNvSpPr>
            <p:nvPr/>
          </p:nvSpPr>
          <p:spPr bwMode="auto">
            <a:xfrm>
              <a:off x="5305425" y="208438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sp>
          <p:nvSpPr>
            <p:cNvPr id="196647" name="Rectangle 1"/>
            <p:cNvSpPr>
              <a:spLocks noChangeArrowheads="1"/>
            </p:cNvSpPr>
            <p:nvPr/>
          </p:nvSpPr>
          <p:spPr bwMode="auto">
            <a:xfrm>
              <a:off x="6413500" y="205263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grpSp>
      <p:sp>
        <p:nvSpPr>
          <p:cNvPr id="108564" name="Rectangle 39"/>
          <p:cNvSpPr>
            <a:spLocks noChangeArrowheads="1"/>
          </p:cNvSpPr>
          <p:nvPr/>
        </p:nvSpPr>
        <p:spPr bwMode="auto">
          <a:xfrm>
            <a:off x="5295900" y="29892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2" name="Group 40"/>
          <p:cNvGrpSpPr>
            <a:grpSpLocks/>
          </p:cNvGrpSpPr>
          <p:nvPr/>
        </p:nvGrpSpPr>
        <p:grpSpPr bwMode="auto">
          <a:xfrm>
            <a:off x="6070600" y="2957513"/>
            <a:ext cx="1120775" cy="522287"/>
            <a:chOff x="6070600" y="2730500"/>
            <a:chExt cx="1120775" cy="522288"/>
          </a:xfrm>
        </p:grpSpPr>
        <p:sp>
          <p:nvSpPr>
            <p:cNvPr id="196643" name="Rectangle 1"/>
            <p:cNvSpPr>
              <a:spLocks noChangeArrowheads="1"/>
            </p:cNvSpPr>
            <p:nvPr/>
          </p:nvSpPr>
          <p:spPr bwMode="auto">
            <a:xfrm>
              <a:off x="6403975"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4" name="Rectangle 1"/>
            <p:cNvSpPr>
              <a:spLocks noChangeArrowheads="1"/>
            </p:cNvSpPr>
            <p:nvPr/>
          </p:nvSpPr>
          <p:spPr bwMode="auto">
            <a:xfrm>
              <a:off x="677545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45" name="Rectangle 1"/>
            <p:cNvSpPr>
              <a:spLocks noChangeArrowheads="1"/>
            </p:cNvSpPr>
            <p:nvPr/>
          </p:nvSpPr>
          <p:spPr bwMode="auto">
            <a:xfrm>
              <a:off x="607060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108566" name="Rectangle 44"/>
          <p:cNvSpPr>
            <a:spLocks noChangeArrowheads="1"/>
          </p:cNvSpPr>
          <p:nvPr/>
        </p:nvSpPr>
        <p:spPr bwMode="auto">
          <a:xfrm>
            <a:off x="5295900" y="389413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3" name="Group 45"/>
          <p:cNvGrpSpPr>
            <a:grpSpLocks/>
          </p:cNvGrpSpPr>
          <p:nvPr/>
        </p:nvGrpSpPr>
        <p:grpSpPr bwMode="auto">
          <a:xfrm>
            <a:off x="5727700" y="3862388"/>
            <a:ext cx="2339975" cy="522287"/>
            <a:chOff x="5727700" y="3635375"/>
            <a:chExt cx="2339975" cy="522288"/>
          </a:xfrm>
        </p:grpSpPr>
        <p:sp>
          <p:nvSpPr>
            <p:cNvPr id="196640" name="Rectangle 1"/>
            <p:cNvSpPr>
              <a:spLocks noChangeArrowheads="1"/>
            </p:cNvSpPr>
            <p:nvPr/>
          </p:nvSpPr>
          <p:spPr bwMode="auto">
            <a:xfrm>
              <a:off x="7651750"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1" name="Rectangle 1"/>
            <p:cNvSpPr>
              <a:spLocks noChangeArrowheads="1"/>
            </p:cNvSpPr>
            <p:nvPr/>
          </p:nvSpPr>
          <p:spPr bwMode="auto">
            <a:xfrm>
              <a:off x="7204075"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42" name="Rectangle 1"/>
            <p:cNvSpPr>
              <a:spLocks noChangeArrowheads="1"/>
            </p:cNvSpPr>
            <p:nvPr/>
          </p:nvSpPr>
          <p:spPr bwMode="auto">
            <a:xfrm>
              <a:off x="5727700"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108568" name="Rectangle 49"/>
          <p:cNvSpPr>
            <a:spLocks noChangeArrowheads="1"/>
          </p:cNvSpPr>
          <p:nvPr/>
        </p:nvSpPr>
        <p:spPr bwMode="auto">
          <a:xfrm>
            <a:off x="5295900" y="48180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4" name="Group 50"/>
          <p:cNvGrpSpPr>
            <a:grpSpLocks/>
          </p:cNvGrpSpPr>
          <p:nvPr/>
        </p:nvGrpSpPr>
        <p:grpSpPr bwMode="auto">
          <a:xfrm>
            <a:off x="5422900" y="4786313"/>
            <a:ext cx="1968500" cy="522287"/>
            <a:chOff x="5422900" y="4559300"/>
            <a:chExt cx="1968500" cy="522288"/>
          </a:xfrm>
        </p:grpSpPr>
        <p:sp>
          <p:nvSpPr>
            <p:cNvPr id="196637" name="Rectangle 1"/>
            <p:cNvSpPr>
              <a:spLocks noChangeArrowheads="1"/>
            </p:cNvSpPr>
            <p:nvPr/>
          </p:nvSpPr>
          <p:spPr bwMode="auto">
            <a:xfrm>
              <a:off x="6242050"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8" name="Rectangle 1"/>
            <p:cNvSpPr>
              <a:spLocks noChangeArrowheads="1"/>
            </p:cNvSpPr>
            <p:nvPr/>
          </p:nvSpPr>
          <p:spPr bwMode="auto">
            <a:xfrm>
              <a:off x="6975475"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39" name="Rectangle 1"/>
            <p:cNvSpPr>
              <a:spLocks noChangeArrowheads="1"/>
            </p:cNvSpPr>
            <p:nvPr/>
          </p:nvSpPr>
          <p:spPr bwMode="auto">
            <a:xfrm>
              <a:off x="5422900"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58" name="Rectangle 1"/>
          <p:cNvSpPr>
            <a:spLocks noChangeArrowheads="1"/>
          </p:cNvSpPr>
          <p:nvPr/>
        </p:nvSpPr>
        <p:spPr bwMode="auto">
          <a:xfrm>
            <a:off x="7651750" y="294798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59" name="Rectangle 1"/>
          <p:cNvSpPr>
            <a:spLocks noChangeArrowheads="1"/>
          </p:cNvSpPr>
          <p:nvPr/>
        </p:nvSpPr>
        <p:spPr bwMode="auto">
          <a:xfrm>
            <a:off x="6242050" y="38528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61" name="Content Placeholder 2"/>
          <p:cNvSpPr txBox="1">
            <a:spLocks/>
          </p:cNvSpPr>
          <p:nvPr/>
        </p:nvSpPr>
        <p:spPr bwMode="auto">
          <a:xfrm>
            <a:off x="5686425" y="1157288"/>
            <a:ext cx="3698875" cy="485775"/>
          </a:xfrm>
          <a:prstGeom prst="rect">
            <a:avLst/>
          </a:prstGeom>
          <a:noFill/>
          <a:ln w="9525">
            <a:noFill/>
            <a:miter lim="800000"/>
            <a:headEnd/>
            <a:tailEnd/>
          </a:ln>
        </p:spPr>
        <p:txBody>
          <a:bodyPr/>
          <a:lstStyle/>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Errors with</a:t>
            </a:r>
          </a:p>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Periodic refresh</a:t>
            </a:r>
          </a:p>
        </p:txBody>
      </p:sp>
      <p:sp>
        <p:nvSpPr>
          <p:cNvPr id="65" name="Rectangle 1"/>
          <p:cNvSpPr>
            <a:spLocks noChangeArrowheads="1"/>
          </p:cNvSpPr>
          <p:nvPr/>
        </p:nvSpPr>
        <p:spPr bwMode="auto">
          <a:xfrm>
            <a:off x="5765800" y="47926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3" name="Rectangle 1"/>
          <p:cNvSpPr>
            <a:spLocks noChangeArrowheads="1"/>
          </p:cNvSpPr>
          <p:nvPr/>
        </p:nvSpPr>
        <p:spPr bwMode="auto">
          <a:xfrm>
            <a:off x="2616200" y="57324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34" name="TextBox 56"/>
          <p:cNvSpPr txBox="1">
            <a:spLocks noChangeArrowheads="1"/>
          </p:cNvSpPr>
          <p:nvPr/>
        </p:nvSpPr>
        <p:spPr bwMode="auto">
          <a:xfrm>
            <a:off x="2908300" y="5811838"/>
            <a:ext cx="1878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Retention Error</a:t>
            </a:r>
          </a:p>
        </p:txBody>
      </p:sp>
      <p:sp>
        <p:nvSpPr>
          <p:cNvPr id="196635" name="Rectangle 1"/>
          <p:cNvSpPr>
            <a:spLocks noChangeArrowheads="1"/>
          </p:cNvSpPr>
          <p:nvPr/>
        </p:nvSpPr>
        <p:spPr bwMode="auto">
          <a:xfrm>
            <a:off x="4860925" y="57324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6" name="TextBox 58"/>
          <p:cNvSpPr txBox="1">
            <a:spLocks noChangeArrowheads="1"/>
          </p:cNvSpPr>
          <p:nvPr/>
        </p:nvSpPr>
        <p:spPr bwMode="auto">
          <a:xfrm>
            <a:off x="5153025" y="5824538"/>
            <a:ext cx="176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0099"/>
                </a:solidFill>
              </a:rPr>
              <a:t>Program Error</a:t>
            </a:r>
          </a:p>
        </p:txBody>
      </p:sp>
    </p:spTree>
    <p:extLst>
      <p:ext uri="{BB962C8B-B14F-4D97-AF65-F5344CB8AC3E}">
        <p14:creationId xmlns:p14="http://schemas.microsoft.com/office/powerpoint/2010/main" val="14858579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856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xit" presetSubtype="10" fill="hold" nodeType="clickEffect">
                                  <p:stCondLst>
                                    <p:cond delay="0"/>
                                  </p:stCondLst>
                                  <p:childTnLst>
                                    <p:animEffect transition="out" filter="blinds(horizont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blinds(horizontal)">
                                      <p:cBhvr>
                                        <p:cTn id="56" dur="500"/>
                                        <p:tgtEl>
                                          <p:spTgt spid="5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856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linds(horizontal)">
                                      <p:cBhvr>
                                        <p:cTn id="65" dur="500"/>
                                        <p:tgtEl>
                                          <p:spTgt spid="1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xit" presetSubtype="10" fill="hold" nodeType="clickEffect">
                                  <p:stCondLst>
                                    <p:cond delay="0"/>
                                  </p:stCondLst>
                                  <p:childTnLst>
                                    <p:animEffect transition="out" filter="blinds(horizontal)">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blinds(horizontal)">
                                      <p:cBhvr>
                                        <p:cTn id="75" dur="500"/>
                                        <p:tgtEl>
                                          <p:spTgt spid="5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08568"/>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blinds(horizontal)">
                                      <p:cBhvr>
                                        <p:cTn id="84" dur="500"/>
                                        <p:tgtEl>
                                          <p:spTgt spid="1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xit" presetSubtype="10" fill="hold" nodeType="clickEffect">
                                  <p:stCondLst>
                                    <p:cond delay="0"/>
                                  </p:stCondLst>
                                  <p:childTnLst>
                                    <p:animEffect transition="out" filter="blinds(horizontal)">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4" grpId="0" animBg="1"/>
      <p:bldP spid="108566" grpId="0" animBg="1"/>
      <p:bldP spid="108568" grpId="0" animBg="1"/>
      <p:bldP spid="58" grpId="0"/>
      <p:bldP spid="59" grpId="0"/>
      <p:bldP spid="65"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a:latin typeface="Garamond" charset="0"/>
                <a:ea typeface="ＭＳ Ｐゴシック" charset="0"/>
                <a:cs typeface="ＭＳ Ｐゴシック" charset="0"/>
              </a:rPr>
              <a:t>FCR: Two Key Questions</a:t>
            </a:r>
          </a:p>
        </p:txBody>
      </p:sp>
      <p:sp>
        <p:nvSpPr>
          <p:cNvPr id="3" name="Content Placeholder 2"/>
          <p:cNvSpPr>
            <a:spLocks noGrp="1"/>
          </p:cNvSpPr>
          <p:nvPr>
            <p:ph idx="1"/>
          </p:nvPr>
        </p:nvSpPr>
        <p:spPr>
          <a:xfrm>
            <a:off x="228600" y="1282700"/>
            <a:ext cx="8610600" cy="4965700"/>
          </a:xfrm>
        </p:spPr>
        <p:txBody>
          <a:bodyPr/>
          <a:lstStyle/>
          <a:p>
            <a:r>
              <a:rPr lang="en-US">
                <a:latin typeface="Tahoma" charset="0"/>
                <a:ea typeface="ＭＳ Ｐゴシック" charset="0"/>
                <a:cs typeface="ＭＳ Ｐゴシック" charset="0"/>
              </a:rPr>
              <a:t>How to refresh? </a:t>
            </a:r>
          </a:p>
          <a:p>
            <a:pPr lvl="1"/>
            <a:r>
              <a:rPr lang="en-US">
                <a:solidFill>
                  <a:srgbClr val="0000FF"/>
                </a:solidFill>
                <a:latin typeface="Tahoma" charset="0"/>
                <a:ea typeface="ＭＳ Ｐゴシック" charset="0"/>
              </a:rPr>
              <a:t>Remap</a:t>
            </a:r>
            <a:r>
              <a:rPr lang="en-US">
                <a:latin typeface="Tahoma" charset="0"/>
                <a:ea typeface="ＭＳ Ｐゴシック" charset="0"/>
              </a:rPr>
              <a:t> a page to another one</a:t>
            </a:r>
          </a:p>
          <a:p>
            <a:pPr lvl="1"/>
            <a:r>
              <a:rPr lang="en-US">
                <a:solidFill>
                  <a:srgbClr val="0000FF"/>
                </a:solidFill>
                <a:latin typeface="Tahoma" charset="0"/>
                <a:ea typeface="ＭＳ Ｐゴシック" charset="0"/>
              </a:rPr>
              <a:t>Reprogram</a:t>
            </a:r>
            <a:r>
              <a:rPr lang="en-US">
                <a:latin typeface="Tahoma" charset="0"/>
                <a:ea typeface="ＭＳ Ｐゴシック" charset="0"/>
              </a:rPr>
              <a:t> a page (in-place)</a:t>
            </a:r>
          </a:p>
          <a:p>
            <a:pPr lvl="1"/>
            <a:r>
              <a:rPr lang="en-US">
                <a:solidFill>
                  <a:srgbClr val="0000FF"/>
                </a:solidFill>
                <a:latin typeface="Tahoma" charset="0"/>
                <a:ea typeface="ＭＳ Ｐゴシック" charset="0"/>
              </a:rPr>
              <a:t>Hybrid</a:t>
            </a:r>
            <a:r>
              <a:rPr lang="en-US">
                <a:latin typeface="Tahoma" charset="0"/>
                <a:ea typeface="ＭＳ Ｐゴシック" charset="0"/>
              </a:rPr>
              <a:t> of remap and reprogram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When to refresh? </a:t>
            </a:r>
          </a:p>
          <a:p>
            <a:pPr lvl="1"/>
            <a:r>
              <a:rPr lang="en-US">
                <a:solidFill>
                  <a:srgbClr val="0000FF"/>
                </a:solidFill>
                <a:latin typeface="Tahoma" charset="0"/>
                <a:ea typeface="ＭＳ Ｐゴシック" charset="0"/>
              </a:rPr>
              <a:t>Fixed period</a:t>
            </a:r>
          </a:p>
          <a:p>
            <a:pPr lvl="1"/>
            <a:r>
              <a:rPr lang="en-US">
                <a:solidFill>
                  <a:srgbClr val="0000FF"/>
                </a:solidFill>
                <a:latin typeface="Tahoma" charset="0"/>
                <a:ea typeface="ＭＳ Ｐゴシック" charset="0"/>
              </a:rPr>
              <a:t>Adapt the period </a:t>
            </a:r>
            <a:r>
              <a:rPr lang="en-US">
                <a:latin typeface="Tahoma" charset="0"/>
                <a:ea typeface="ＭＳ Ｐゴシック" charset="0"/>
              </a:rPr>
              <a:t>to retention error severity</a:t>
            </a:r>
          </a:p>
        </p:txBody>
      </p:sp>
      <p:sp>
        <p:nvSpPr>
          <p:cNvPr id="1976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FAA6A0-751D-2C4B-BE4B-2F1D02571532}" type="slidenum">
              <a:rPr lang="en-US" sz="1600">
                <a:solidFill>
                  <a:srgbClr val="000000"/>
                </a:solidFill>
                <a:latin typeface="Garamond" charset="0"/>
              </a:rPr>
              <a:pPr eaLnBrk="1" hangingPunct="1"/>
              <a:t>166</a:t>
            </a:fld>
            <a:endParaRPr lang="en-US" sz="1600">
              <a:solidFill>
                <a:srgbClr val="000000"/>
              </a:solidFill>
              <a:latin typeface="Garamond" charset="0"/>
            </a:endParaRPr>
          </a:p>
        </p:txBody>
      </p:sp>
    </p:spTree>
    <p:extLst>
      <p:ext uri="{BB962C8B-B14F-4D97-AF65-F5344CB8AC3E}">
        <p14:creationId xmlns:p14="http://schemas.microsoft.com/office/powerpoint/2010/main" val="29284950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9865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986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749C12-91A4-214F-B25A-2A8EFBD31BC1}" type="slidenum">
              <a:rPr lang="en-US" sz="1600">
                <a:solidFill>
                  <a:srgbClr val="000000"/>
                </a:solidFill>
                <a:latin typeface="Garamond" charset="0"/>
              </a:rPr>
              <a:pPr eaLnBrk="1" hangingPunct="1"/>
              <a:t>167</a:t>
            </a:fld>
            <a:endParaRPr lang="en-US" sz="1600">
              <a:solidFill>
                <a:srgbClr val="000000"/>
              </a:solidFill>
              <a:latin typeface="Garamond" charset="0"/>
            </a:endParaRPr>
          </a:p>
        </p:txBody>
      </p:sp>
    </p:spTree>
    <p:extLst>
      <p:ext uri="{BB962C8B-B14F-4D97-AF65-F5344CB8AC3E}">
        <p14:creationId xmlns:p14="http://schemas.microsoft.com/office/powerpoint/2010/main" val="36614711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0070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007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68FF4F-26CE-1244-8EBA-A96BE6E82474}" type="slidenum">
              <a:rPr lang="en-US" sz="1600">
                <a:solidFill>
                  <a:srgbClr val="000000"/>
                </a:solidFill>
                <a:latin typeface="Garamond" charset="0"/>
              </a:rPr>
              <a:pPr eaLnBrk="1" hangingPunct="1"/>
              <a:t>168</a:t>
            </a:fld>
            <a:endParaRPr lang="en-US" sz="1600">
              <a:solidFill>
                <a:srgbClr val="000000"/>
              </a:solidFill>
              <a:latin typeface="Garamond" charset="0"/>
            </a:endParaRPr>
          </a:p>
        </p:txBody>
      </p:sp>
    </p:spTree>
    <p:extLst>
      <p:ext uri="{BB962C8B-B14F-4D97-AF65-F5344CB8AC3E}">
        <p14:creationId xmlns:p14="http://schemas.microsoft.com/office/powerpoint/2010/main" val="137091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a:latin typeface="Garamond" charset="0"/>
                <a:ea typeface="ＭＳ Ｐゴシック" charset="0"/>
                <a:cs typeface="ＭＳ Ｐゴシック" charset="0"/>
              </a:rPr>
              <a:t>Remapping Based FCR</a:t>
            </a:r>
          </a:p>
        </p:txBody>
      </p:sp>
      <p:sp>
        <p:nvSpPr>
          <p:cNvPr id="3" name="Content Placeholder 2"/>
          <p:cNvSpPr>
            <a:spLocks noGrp="1"/>
          </p:cNvSpPr>
          <p:nvPr>
            <p:ph idx="1"/>
          </p:nvPr>
        </p:nvSpPr>
        <p:spPr>
          <a:xfrm>
            <a:off x="228600" y="1206500"/>
            <a:ext cx="8915400" cy="5041900"/>
          </a:xfrm>
        </p:spPr>
        <p:txBody>
          <a:bodyPr/>
          <a:lstStyle/>
          <a:p>
            <a:pPr>
              <a:defRPr/>
            </a:pPr>
            <a:r>
              <a:rPr lang="en-US" dirty="0" smtClean="0"/>
              <a:t>Idea: </a:t>
            </a:r>
            <a:r>
              <a:rPr lang="en-US" dirty="0" smtClean="0">
                <a:solidFill>
                  <a:srgbClr val="0000FF"/>
                </a:solidFill>
              </a:rPr>
              <a:t>Periodically remap each page to a different physical page</a:t>
            </a:r>
            <a:r>
              <a:rPr lang="en-US" dirty="0" smtClean="0"/>
              <a:t> (after correcting errors)</a:t>
            </a:r>
          </a:p>
          <a:p>
            <a:pPr lvl="1">
              <a:defRPr/>
            </a:pPr>
            <a:endParaRPr lang="en-US" sz="1000" dirty="0" smtClean="0"/>
          </a:p>
          <a:p>
            <a:pPr lvl="1">
              <a:defRPr/>
            </a:pPr>
            <a:r>
              <a:rPr lang="en-US" sz="2000" dirty="0" smtClean="0"/>
              <a:t>Also</a:t>
            </a:r>
            <a:r>
              <a:rPr lang="en-US" dirty="0" smtClean="0"/>
              <a:t> </a:t>
            </a:r>
            <a:r>
              <a:rPr lang="en-US" sz="1600" b="1" dirty="0" smtClean="0">
                <a:solidFill>
                  <a:schemeClr val="tx2">
                    <a:lumMod val="75000"/>
                  </a:schemeClr>
                </a:solidFill>
              </a:rPr>
              <a:t>[Pan et al., HPCA 2012]</a:t>
            </a:r>
          </a:p>
          <a:p>
            <a:pPr lvl="1">
              <a:defRPr/>
            </a:pPr>
            <a:r>
              <a:rPr lang="en-US" sz="2000" dirty="0" smtClean="0"/>
              <a:t>FTL already has support for</a:t>
            </a:r>
          </a:p>
          <a:p>
            <a:pPr marL="344487" lvl="1" indent="0">
              <a:buFont typeface="Wingdings" charset="0"/>
              <a:buNone/>
              <a:defRPr/>
            </a:pPr>
            <a:r>
              <a:rPr lang="en-US" sz="2000" dirty="0"/>
              <a:t> </a:t>
            </a:r>
            <a:r>
              <a:rPr lang="en-US" sz="2000" dirty="0" smtClean="0"/>
              <a:t>   changing logical </a:t>
            </a:r>
            <a:r>
              <a:rPr lang="en-US" sz="2000" dirty="0" smtClean="0">
                <a:sym typeface="Wingdings"/>
              </a:rPr>
              <a:t> physical</a:t>
            </a:r>
          </a:p>
          <a:p>
            <a:pPr marL="344487" lvl="1" indent="0">
              <a:buFont typeface="Wingdings" charset="0"/>
              <a:buNone/>
              <a:defRPr/>
            </a:pPr>
            <a:r>
              <a:rPr lang="en-US" sz="2000" dirty="0">
                <a:sym typeface="Wingdings"/>
              </a:rPr>
              <a:t> </a:t>
            </a:r>
            <a:r>
              <a:rPr lang="en-US" sz="2000" dirty="0" smtClean="0">
                <a:sym typeface="Wingdings"/>
              </a:rPr>
              <a:t>   flash block/page mappings</a:t>
            </a:r>
          </a:p>
          <a:p>
            <a:pPr lvl="1">
              <a:defRPr/>
            </a:pPr>
            <a:r>
              <a:rPr lang="en-US" sz="2000" dirty="0" err="1" smtClean="0">
                <a:sym typeface="Wingdings"/>
              </a:rPr>
              <a:t>Deallocated</a:t>
            </a:r>
            <a:r>
              <a:rPr lang="en-US" sz="2000" dirty="0" smtClean="0">
                <a:sym typeface="Wingdings"/>
              </a:rPr>
              <a:t> block is</a:t>
            </a:r>
          </a:p>
          <a:p>
            <a:pPr marL="344487" lvl="1" indent="0">
              <a:buFont typeface="Wingdings" charset="0"/>
              <a:buNone/>
              <a:defRPr/>
            </a:pPr>
            <a:r>
              <a:rPr lang="en-US" sz="2000" dirty="0">
                <a:sym typeface="Wingdings"/>
              </a:rPr>
              <a:t> </a:t>
            </a:r>
            <a:r>
              <a:rPr lang="en-US" sz="2000" dirty="0" smtClean="0">
                <a:sym typeface="Wingdings"/>
              </a:rPr>
              <a:t>   erased by garbage collector</a:t>
            </a:r>
            <a:endParaRPr lang="en-US" sz="2000" dirty="0">
              <a:sym typeface="Wingdings"/>
            </a:endParaRPr>
          </a:p>
          <a:p>
            <a:pPr marL="344487" lvl="1" indent="0">
              <a:buFont typeface="Wingdings" charset="0"/>
              <a:buNone/>
              <a:defRPr/>
            </a:pPr>
            <a:endParaRPr lang="en-US" dirty="0" smtClean="0">
              <a:sym typeface="Wingdings"/>
            </a:endParaRPr>
          </a:p>
          <a:p>
            <a:pPr>
              <a:defRPr/>
            </a:pPr>
            <a:r>
              <a:rPr lang="en-US" dirty="0" smtClean="0">
                <a:sym typeface="Wingdings"/>
              </a:rPr>
              <a:t>Problem: </a:t>
            </a:r>
            <a:r>
              <a:rPr lang="en-US" dirty="0" smtClean="0">
                <a:solidFill>
                  <a:srgbClr val="FF0000"/>
                </a:solidFill>
                <a:sym typeface="Wingdings"/>
              </a:rPr>
              <a:t>Causes additional erase operations  more </a:t>
            </a:r>
            <a:r>
              <a:rPr lang="en-US" dirty="0" err="1" smtClean="0">
                <a:solidFill>
                  <a:srgbClr val="FF0000"/>
                </a:solidFill>
                <a:sym typeface="Wingdings"/>
              </a:rPr>
              <a:t>wearout</a:t>
            </a:r>
            <a:endParaRPr lang="en-US" dirty="0" smtClean="0">
              <a:solidFill>
                <a:srgbClr val="FF0000"/>
              </a:solidFill>
              <a:sym typeface="Wingdings"/>
            </a:endParaRPr>
          </a:p>
          <a:p>
            <a:pPr lvl="1">
              <a:defRPr/>
            </a:pPr>
            <a:r>
              <a:rPr lang="en-US" dirty="0" smtClean="0">
                <a:sym typeface="Wingdings"/>
              </a:rPr>
              <a:t>Bad for read-intensive workloads (few erases really needed)</a:t>
            </a:r>
          </a:p>
          <a:p>
            <a:pPr lvl="1">
              <a:defRPr/>
            </a:pPr>
            <a:r>
              <a:rPr lang="en-US" dirty="0" smtClean="0"/>
              <a:t>Lifetime degrades for such workloads (see paper)</a:t>
            </a:r>
            <a:endParaRPr lang="en-US" dirty="0"/>
          </a:p>
        </p:txBody>
      </p:sp>
      <p:sp>
        <p:nvSpPr>
          <p:cNvPr id="2027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999AD2-74BA-5645-BA52-A63C5814F7AC}" type="slidenum">
              <a:rPr lang="en-US" sz="1600">
                <a:solidFill>
                  <a:srgbClr val="000000"/>
                </a:solidFill>
                <a:latin typeface="Garamond" charset="0"/>
              </a:rPr>
              <a:pPr eaLnBrk="1" hangingPunct="1"/>
              <a:t>169</a:t>
            </a:fld>
            <a:endParaRPr lang="en-US" sz="1600">
              <a:solidFill>
                <a:srgbClr val="000000"/>
              </a:solidFill>
              <a:latin typeface="Garamond" charset="0"/>
            </a:endParaRPr>
          </a:p>
        </p:txBody>
      </p:sp>
      <p:pic>
        <p:nvPicPr>
          <p:cNvPr id="5"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488" y="1797050"/>
            <a:ext cx="410051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6757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a:xfrm>
            <a:off x="304800" y="990600"/>
            <a:ext cx="8534400" cy="4670648"/>
          </a:xfrm>
        </p:spPr>
        <p:txBody>
          <a:bodyPr/>
          <a:lstStyle/>
          <a:p>
            <a:pPr marL="0" lvl="1" indent="0">
              <a:buNone/>
            </a:pPr>
            <a:r>
              <a:rPr lang="en-US" sz="4400" b="1" dirty="0" smtClean="0">
                <a:solidFill>
                  <a:srgbClr val="FF0000"/>
                </a:solidFill>
              </a:rPr>
              <a:t>1. Global Address Latch</a:t>
            </a:r>
          </a:p>
          <a:p>
            <a:pPr marL="801688" lvl="2" indent="-344488"/>
            <a:r>
              <a:rPr lang="en-US" sz="4000" dirty="0" smtClean="0"/>
              <a:t>Problem: Only </a:t>
            </a:r>
            <a:r>
              <a:rPr lang="en-US" sz="4000" i="1" u="sng" dirty="0" smtClean="0"/>
              <a:t>one</a:t>
            </a:r>
            <a:r>
              <a:rPr lang="en-US" sz="4000" dirty="0" smtClean="0"/>
              <a:t> raised </a:t>
            </a:r>
            <a:r>
              <a:rPr lang="en-US" sz="4000" dirty="0" err="1" smtClean="0"/>
              <a:t>wordline</a:t>
            </a:r>
            <a:endParaRPr lang="en-US" sz="4000" dirty="0" smtClean="0"/>
          </a:p>
          <a:p>
            <a:pPr marL="801688" lvl="2" indent="-344488"/>
            <a:r>
              <a:rPr lang="en-US" sz="4000" dirty="0" smtClean="0"/>
              <a:t>Solution: </a:t>
            </a:r>
            <a:r>
              <a:rPr lang="en-US" sz="4000" b="1" dirty="0" smtClean="0"/>
              <a:t>Subarray Address Latch</a:t>
            </a:r>
          </a:p>
          <a:p>
            <a:pPr marL="0" lvl="1" indent="0">
              <a:buNone/>
            </a:pPr>
            <a:r>
              <a:rPr lang="en-US" sz="4400" b="1" dirty="0" smtClean="0">
                <a:solidFill>
                  <a:srgbClr val="FF0000"/>
                </a:solidFill>
              </a:rPr>
              <a:t>2. Global </a:t>
            </a:r>
            <a:r>
              <a:rPr lang="en-US" sz="4400" b="1" dirty="0" err="1" smtClean="0">
                <a:solidFill>
                  <a:srgbClr val="FF0000"/>
                </a:solidFill>
              </a:rPr>
              <a:t>Bitlines</a:t>
            </a:r>
            <a:endParaRPr lang="en-US" sz="4400" b="1" dirty="0" smtClean="0">
              <a:solidFill>
                <a:srgbClr val="FF0000"/>
              </a:solidFill>
            </a:endParaRPr>
          </a:p>
          <a:p>
            <a:pPr marL="801688" lvl="2" indent="-344488"/>
            <a:r>
              <a:rPr lang="en-US" sz="4000" dirty="0"/>
              <a:t>Problem: </a:t>
            </a:r>
            <a:r>
              <a:rPr lang="en-US" sz="4000" dirty="0" smtClean="0"/>
              <a:t>Collision during access</a:t>
            </a:r>
            <a:endParaRPr lang="en-US" sz="4000" b="1" dirty="0" smtClean="0">
              <a:latin typeface="Courier New" pitchFamily="49" charset="0"/>
              <a:cs typeface="Courier New" pitchFamily="49" charset="0"/>
            </a:endParaRPr>
          </a:p>
          <a:p>
            <a:pPr marL="801688" lvl="2" indent="-344488"/>
            <a:r>
              <a:rPr lang="en-US" sz="4000" dirty="0" smtClean="0">
                <a:latin typeface="+mj-lt"/>
                <a:cs typeface="Courier New" pitchFamily="49" charset="0"/>
              </a:rPr>
              <a:t>Solution: </a:t>
            </a:r>
            <a:r>
              <a:rPr lang="en-US" sz="4000" b="1" dirty="0" smtClean="0">
                <a:latin typeface="+mj-lt"/>
                <a:cs typeface="Courier New" pitchFamily="49" charset="0"/>
              </a:rPr>
              <a:t>Designated-Bit Latch</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17</a:t>
            </a:fld>
            <a:endParaRPr lang="en-US">
              <a:solidFill>
                <a:prstClr val="black"/>
              </a:solidFill>
              <a:latin typeface="Calibri"/>
            </a:endParaRPr>
          </a:p>
        </p:txBody>
      </p:sp>
      <p:sp>
        <p:nvSpPr>
          <p:cNvPr id="5" name="Content Placeholder 2"/>
          <p:cNvSpPr txBox="1">
            <a:spLocks/>
          </p:cNvSpPr>
          <p:nvPr/>
        </p:nvSpPr>
        <p:spPr>
          <a:xfrm>
            <a:off x="304800" y="5949280"/>
            <a:ext cx="85344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800" b="1" dirty="0" smtClean="0">
                <a:solidFill>
                  <a:srgbClr val="0000FF"/>
                </a:solidFill>
              </a:rPr>
              <a:t>MASA (Multitude of Activated Subarrays)</a:t>
            </a:r>
          </a:p>
          <a:p>
            <a:endParaRPr lang="en-US" dirty="0"/>
          </a:p>
        </p:txBody>
      </p:sp>
    </p:spTree>
    <p:extLst>
      <p:ext uri="{BB962C8B-B14F-4D97-AF65-F5344CB8AC3E}">
        <p14:creationId xmlns:p14="http://schemas.microsoft.com/office/powerpoint/2010/main" val="1630025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0377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037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B92F82-5C57-1741-A413-3A116D66C935}" type="slidenum">
              <a:rPr lang="en-US" sz="1600">
                <a:solidFill>
                  <a:srgbClr val="000000"/>
                </a:solidFill>
                <a:latin typeface="Garamond" charset="0"/>
              </a:rPr>
              <a:pPr eaLnBrk="1" hangingPunct="1"/>
              <a:t>170</a:t>
            </a:fld>
            <a:endParaRPr lang="en-US" sz="1600">
              <a:solidFill>
                <a:srgbClr val="000000"/>
              </a:solidFill>
              <a:latin typeface="Garamond" charset="0"/>
            </a:endParaRPr>
          </a:p>
        </p:txBody>
      </p:sp>
    </p:spTree>
    <p:extLst>
      <p:ext uri="{BB962C8B-B14F-4D97-AF65-F5344CB8AC3E}">
        <p14:creationId xmlns:p14="http://schemas.microsoft.com/office/powerpoint/2010/main" val="26813232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Garamond" charset="0"/>
                <a:ea typeface="ＭＳ Ｐゴシック" charset="0"/>
                <a:cs typeface="ＭＳ Ｐゴシック" charset="0"/>
              </a:rPr>
              <a:t>In-Place Reprogramming Based FCR</a:t>
            </a:r>
          </a:p>
        </p:txBody>
      </p:sp>
      <p:sp>
        <p:nvSpPr>
          <p:cNvPr id="3" name="Content Placeholder 2"/>
          <p:cNvSpPr>
            <a:spLocks noGrp="1"/>
          </p:cNvSpPr>
          <p:nvPr>
            <p:ph idx="1"/>
          </p:nvPr>
        </p:nvSpPr>
        <p:spPr>
          <a:xfrm>
            <a:off x="228600" y="1206500"/>
            <a:ext cx="8915400" cy="5041900"/>
          </a:xfrm>
        </p:spPr>
        <p:txBody>
          <a:bodyPr/>
          <a:lstStyle/>
          <a:p>
            <a:pPr>
              <a:defRPr/>
            </a:pPr>
            <a:r>
              <a:rPr lang="en-US" dirty="0" smtClean="0"/>
              <a:t>Idea: </a:t>
            </a:r>
            <a:r>
              <a:rPr lang="en-US" dirty="0" smtClean="0">
                <a:solidFill>
                  <a:srgbClr val="0000FF"/>
                </a:solidFill>
              </a:rPr>
              <a:t>Periodically reprogram (in-place) each physical page </a:t>
            </a:r>
            <a:r>
              <a:rPr lang="en-US" dirty="0" smtClean="0"/>
              <a:t>(after correcting errors)</a:t>
            </a:r>
          </a:p>
          <a:p>
            <a:pPr lvl="1">
              <a:defRPr/>
            </a:pPr>
            <a:endParaRPr lang="en-US" dirty="0" smtClean="0"/>
          </a:p>
          <a:p>
            <a:pPr lvl="1">
              <a:defRPr/>
            </a:pPr>
            <a:r>
              <a:rPr lang="en-US" dirty="0" smtClean="0"/>
              <a:t>Flash programming techniques</a:t>
            </a:r>
          </a:p>
          <a:p>
            <a:pPr marL="344487" lvl="1" indent="0">
              <a:buFont typeface="Wingdings" charset="0"/>
              <a:buNone/>
              <a:defRPr/>
            </a:pPr>
            <a:r>
              <a:rPr lang="en-US" dirty="0"/>
              <a:t> </a:t>
            </a:r>
            <a:r>
              <a:rPr lang="en-US" dirty="0" smtClean="0"/>
              <a:t>   (ISPP) can correct retention </a:t>
            </a:r>
          </a:p>
          <a:p>
            <a:pPr marL="344487" lvl="1" indent="0">
              <a:buFont typeface="Wingdings" charset="0"/>
              <a:buNone/>
              <a:defRPr/>
            </a:pPr>
            <a:r>
              <a:rPr lang="en-US" dirty="0"/>
              <a:t> </a:t>
            </a:r>
            <a:r>
              <a:rPr lang="en-US" dirty="0" smtClean="0"/>
              <a:t>   errors in-place by recharging</a:t>
            </a:r>
          </a:p>
          <a:p>
            <a:pPr marL="344487" lvl="1" indent="0">
              <a:buFont typeface="Wingdings" charset="0"/>
              <a:buNone/>
              <a:defRPr/>
            </a:pPr>
            <a:r>
              <a:rPr lang="en-US" dirty="0"/>
              <a:t> </a:t>
            </a:r>
            <a:r>
              <a:rPr lang="en-US" dirty="0" smtClean="0"/>
              <a:t>   flash cells</a:t>
            </a:r>
          </a:p>
          <a:p>
            <a:pPr marL="344487" lvl="1" indent="0">
              <a:buFont typeface="Wingdings" charset="0"/>
              <a:buNone/>
              <a:defRPr/>
            </a:pPr>
            <a:endParaRPr lang="en-US" dirty="0" smtClean="0">
              <a:sym typeface="Wingdings"/>
            </a:endParaRPr>
          </a:p>
          <a:p>
            <a:pPr>
              <a:defRPr/>
            </a:pPr>
            <a:endParaRPr lang="en-US" dirty="0" smtClean="0">
              <a:sym typeface="Wingdings"/>
            </a:endParaRPr>
          </a:p>
          <a:p>
            <a:pPr>
              <a:defRPr/>
            </a:pPr>
            <a:endParaRPr lang="en-US" dirty="0">
              <a:sym typeface="Wingdings"/>
            </a:endParaRPr>
          </a:p>
          <a:p>
            <a:pPr>
              <a:defRPr/>
            </a:pPr>
            <a:r>
              <a:rPr lang="en-US" dirty="0" smtClean="0">
                <a:sym typeface="Wingdings"/>
              </a:rPr>
              <a:t>Problem: </a:t>
            </a:r>
            <a:r>
              <a:rPr lang="en-US" dirty="0" smtClean="0">
                <a:solidFill>
                  <a:srgbClr val="FF0000"/>
                </a:solidFill>
                <a:sym typeface="Wingdings"/>
              </a:rPr>
              <a:t>Program errors accumulate on the same page  may not be correctable by ECC after some time</a:t>
            </a:r>
          </a:p>
        </p:txBody>
      </p:sp>
      <p:sp>
        <p:nvSpPr>
          <p:cNvPr id="2058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70E5DA-F3F6-2B47-9578-F06E59E82195}" type="slidenum">
              <a:rPr lang="en-US" sz="1600">
                <a:solidFill>
                  <a:srgbClr val="000000"/>
                </a:solidFill>
                <a:latin typeface="Garamond" charset="0"/>
              </a:rPr>
              <a:pPr eaLnBrk="1" hangingPunct="1"/>
              <a:t>171</a:t>
            </a:fld>
            <a:endParaRPr lang="en-US" sz="1600">
              <a:solidFill>
                <a:srgbClr val="000000"/>
              </a:solidFill>
              <a:latin typeface="Garamond" charset="0"/>
            </a:endParaRPr>
          </a:p>
        </p:txBody>
      </p:sp>
      <p:pic>
        <p:nvPicPr>
          <p:cNvPr id="5"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1797050"/>
            <a:ext cx="410051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Process 127"/>
          <p:cNvSpPr/>
          <p:nvPr/>
        </p:nvSpPr>
        <p:spPr>
          <a:xfrm>
            <a:off x="5067300" y="4025900"/>
            <a:ext cx="3797300" cy="6985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000" kern="0" dirty="0">
                <a:solidFill>
                  <a:srgbClr val="080808"/>
                </a:solidFill>
                <a:latin typeface="Calibri"/>
                <a:ea typeface="ＭＳ Ｐゴシック" charset="0"/>
                <a:cs typeface="ＭＳ Ｐゴシック" charset="0"/>
              </a:rPr>
              <a:t>Reprogram corrected data</a:t>
            </a:r>
          </a:p>
        </p:txBody>
      </p:sp>
    </p:spTree>
    <p:extLst>
      <p:ext uri="{BB962C8B-B14F-4D97-AF65-F5344CB8AC3E}">
        <p14:creationId xmlns:p14="http://schemas.microsoft.com/office/powerpoint/2010/main" val="18629310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282700"/>
            <a:ext cx="8915400" cy="4876800"/>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smtClean="0"/>
          </a:p>
          <a:p>
            <a:pPr>
              <a:defRPr/>
            </a:pPr>
            <a:endParaRPr lang="en-US" dirty="0"/>
          </a:p>
          <a:p>
            <a:pPr marL="0" indent="0">
              <a:buFont typeface="Wingdings" charset="0"/>
              <a:buNone/>
              <a:defRPr/>
            </a:pPr>
            <a:endParaRPr lang="en-US" dirty="0"/>
          </a:p>
          <a:p>
            <a:pPr>
              <a:defRPr/>
            </a:pPr>
            <a:r>
              <a:rPr lang="en-US" dirty="0" smtClean="0">
                <a:solidFill>
                  <a:srgbClr val="008000"/>
                </a:solidFill>
              </a:rPr>
              <a:t>Pro: No remapping needed </a:t>
            </a:r>
            <a:r>
              <a:rPr lang="en-US" dirty="0" smtClean="0">
                <a:solidFill>
                  <a:srgbClr val="008000"/>
                </a:solidFill>
                <a:sym typeface="Wingdings"/>
              </a:rPr>
              <a:t> no additional erase operations</a:t>
            </a:r>
          </a:p>
          <a:p>
            <a:pPr>
              <a:defRPr/>
            </a:pPr>
            <a:r>
              <a:rPr lang="en-US" dirty="0" smtClean="0">
                <a:solidFill>
                  <a:srgbClr val="FF0000"/>
                </a:solidFill>
                <a:sym typeface="Wingdings"/>
              </a:rPr>
              <a:t>Con: Increases the occurrence of program errors</a:t>
            </a:r>
            <a:endParaRPr lang="en-US" dirty="0">
              <a:solidFill>
                <a:srgbClr val="FF0000"/>
              </a:solidFill>
            </a:endParaRPr>
          </a:p>
        </p:txBody>
      </p:sp>
      <p:sp>
        <p:nvSpPr>
          <p:cNvPr id="207874" name="Title 1"/>
          <p:cNvSpPr>
            <a:spLocks noGrp="1"/>
          </p:cNvSpPr>
          <p:nvPr>
            <p:ph type="title"/>
          </p:nvPr>
        </p:nvSpPr>
        <p:spPr/>
        <p:txBody>
          <a:bodyPr/>
          <a:lstStyle/>
          <a:p>
            <a:r>
              <a:rPr lang="en-US">
                <a:latin typeface="Garamond" charset="0"/>
                <a:ea typeface="ＭＳ Ｐゴシック" charset="0"/>
                <a:cs typeface="ＭＳ Ｐゴシック" charset="0"/>
              </a:rPr>
              <a:t>In-Place Reprogramming of Flash Cells</a:t>
            </a:r>
          </a:p>
        </p:txBody>
      </p:sp>
      <p:sp>
        <p:nvSpPr>
          <p:cNvPr id="207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FA1A63-8DCB-6242-840A-B1C4FC4E0001}" type="slidenum">
              <a:rPr lang="en-US" sz="1600">
                <a:solidFill>
                  <a:srgbClr val="000000"/>
                </a:solidFill>
                <a:latin typeface="Garamond" charset="0"/>
              </a:rPr>
              <a:pPr eaLnBrk="1" hangingPunct="1"/>
              <a:t>172</a:t>
            </a:fld>
            <a:endParaRPr lang="en-US" sz="1600">
              <a:solidFill>
                <a:srgbClr val="000000"/>
              </a:solidFill>
              <a:latin typeface="Garamond" charset="0"/>
            </a:endParaRPr>
          </a:p>
        </p:txBody>
      </p:sp>
      <p:pic>
        <p:nvPicPr>
          <p:cNvPr id="2078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903288"/>
            <a:ext cx="61245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5"/>
          <p:cNvGrpSpPr>
            <a:grpSpLocks/>
          </p:cNvGrpSpPr>
          <p:nvPr/>
        </p:nvGrpSpPr>
        <p:grpSpPr bwMode="auto">
          <a:xfrm>
            <a:off x="47625" y="2489200"/>
            <a:ext cx="8723313" cy="1323975"/>
            <a:chOff x="47625" y="2565400"/>
            <a:chExt cx="8723313" cy="1323975"/>
          </a:xfrm>
        </p:grpSpPr>
        <p:pic>
          <p:nvPicPr>
            <p:cNvPr id="2078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565400"/>
              <a:ext cx="65039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4" name="TextBox 21"/>
            <p:cNvSpPr txBox="1">
              <a:spLocks noChangeArrowheads="1"/>
            </p:cNvSpPr>
            <p:nvPr/>
          </p:nvSpPr>
          <p:spPr bwMode="auto">
            <a:xfrm>
              <a:off x="47625" y="2603500"/>
              <a:ext cx="2454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 are caused by cell voltage shifting to the left</a:t>
              </a:r>
            </a:p>
            <a:p>
              <a:pPr eaLnBrk="1" fontAlgn="base" hangingPunct="1">
                <a:spcBef>
                  <a:spcPct val="0"/>
                </a:spcBef>
                <a:spcAft>
                  <a:spcPct val="0"/>
                </a:spcAft>
              </a:pPr>
              <a:endParaRPr lang="en-US" sz="1800" smtClean="0">
                <a:solidFill>
                  <a:srgbClr val="000000"/>
                </a:solidFill>
              </a:endParaRPr>
            </a:p>
          </p:txBody>
        </p:sp>
      </p:grpSp>
      <p:grpSp>
        <p:nvGrpSpPr>
          <p:cNvPr id="3" name="Group 86"/>
          <p:cNvGrpSpPr>
            <a:grpSpLocks/>
          </p:cNvGrpSpPr>
          <p:nvPr/>
        </p:nvGrpSpPr>
        <p:grpSpPr bwMode="auto">
          <a:xfrm>
            <a:off x="127000" y="3857625"/>
            <a:ext cx="8721725" cy="1289050"/>
            <a:chOff x="127000" y="3933825"/>
            <a:chExt cx="8721725" cy="1289050"/>
          </a:xfrm>
        </p:grpSpPr>
        <p:pic>
          <p:nvPicPr>
            <p:cNvPr id="2078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212" y="3937000"/>
              <a:ext cx="6513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2" name="TextBox 22"/>
            <p:cNvSpPr txBox="1">
              <a:spLocks noChangeArrowheads="1"/>
            </p:cNvSpPr>
            <p:nvPr/>
          </p:nvSpPr>
          <p:spPr bwMode="auto">
            <a:xfrm>
              <a:off x="127000" y="3933825"/>
              <a:ext cx="2498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ISPP moves cell voltage to the right; fixes retention errors</a:t>
              </a:r>
            </a:p>
            <a:p>
              <a:pPr eaLnBrk="1" fontAlgn="base" hangingPunct="1">
                <a:spcBef>
                  <a:spcPct val="0"/>
                </a:spcBef>
                <a:spcAft>
                  <a:spcPct val="0"/>
                </a:spcAft>
              </a:pPr>
              <a:endParaRPr lang="en-US" sz="1800" smtClean="0">
                <a:solidFill>
                  <a:srgbClr val="000000"/>
                </a:solidFill>
              </a:endParaRPr>
            </a:p>
          </p:txBody>
        </p:sp>
      </p:grpSp>
      <p:sp>
        <p:nvSpPr>
          <p:cNvPr id="207879" name="TextBox 42"/>
          <p:cNvSpPr txBox="1">
            <a:spLocks noChangeArrowheads="1"/>
          </p:cNvSpPr>
          <p:nvPr/>
        </p:nvSpPr>
        <p:spPr bwMode="auto">
          <a:xfrm>
            <a:off x="530225" y="1319213"/>
            <a:ext cx="2400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FF0000"/>
                </a:solidFill>
              </a:rPr>
              <a:t>Floating Gate</a:t>
            </a:r>
          </a:p>
          <a:p>
            <a:pPr algn="ctr" eaLnBrk="1" fontAlgn="base" hangingPunct="1">
              <a:spcBef>
                <a:spcPct val="0"/>
              </a:spcBef>
              <a:spcAft>
                <a:spcPct val="0"/>
              </a:spcAft>
            </a:pPr>
            <a:r>
              <a:rPr lang="en-US" sz="1800" smtClean="0">
                <a:solidFill>
                  <a:srgbClr val="FF0000"/>
                </a:solidFill>
              </a:rPr>
              <a:t>Voltage Distribution </a:t>
            </a:r>
          </a:p>
          <a:p>
            <a:pPr algn="ctr" eaLnBrk="1" fontAlgn="base" hangingPunct="1">
              <a:spcBef>
                <a:spcPct val="0"/>
              </a:spcBef>
              <a:spcAft>
                <a:spcPct val="0"/>
              </a:spcAft>
            </a:pPr>
            <a:r>
              <a:rPr lang="en-US" sz="1800" smtClean="0">
                <a:solidFill>
                  <a:srgbClr val="FF0000"/>
                </a:solidFill>
              </a:rPr>
              <a:t>for each Stored Value</a:t>
            </a:r>
          </a:p>
        </p:txBody>
      </p:sp>
      <p:sp>
        <p:nvSpPr>
          <p:cNvPr id="207880" name="TextBox 42"/>
          <p:cNvSpPr txBox="1">
            <a:spLocks noChangeArrowheads="1"/>
          </p:cNvSpPr>
          <p:nvPr/>
        </p:nvSpPr>
        <p:spPr bwMode="auto">
          <a:xfrm>
            <a:off x="1252538" y="887413"/>
            <a:ext cx="1503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FF0000"/>
                </a:solidFill>
              </a:rPr>
              <a:t>Floating Gate</a:t>
            </a:r>
          </a:p>
        </p:txBody>
      </p:sp>
    </p:spTree>
    <p:extLst>
      <p:ext uri="{BB962C8B-B14F-4D97-AF65-F5344CB8AC3E}">
        <p14:creationId xmlns:p14="http://schemas.microsoft.com/office/powerpoint/2010/main" val="11457447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r>
              <a:rPr lang="en-US">
                <a:latin typeface="Garamond" charset="0"/>
                <a:ea typeface="ＭＳ Ｐゴシック" charset="0"/>
                <a:cs typeface="ＭＳ Ｐゴシック" charset="0"/>
              </a:rPr>
              <a:t>Program Errors in Flash Memory</a:t>
            </a:r>
          </a:p>
        </p:txBody>
      </p:sp>
      <p:sp>
        <p:nvSpPr>
          <p:cNvPr id="3" name="Content Placeholder 2"/>
          <p:cNvSpPr>
            <a:spLocks noGrp="1"/>
          </p:cNvSpPr>
          <p:nvPr>
            <p:ph idx="1"/>
          </p:nvPr>
        </p:nvSpPr>
        <p:spPr>
          <a:xfrm>
            <a:off x="228600" y="1181100"/>
            <a:ext cx="8610600" cy="5067300"/>
          </a:xfrm>
        </p:spPr>
        <p:txBody>
          <a:bodyPr/>
          <a:lstStyle/>
          <a:p>
            <a:pPr>
              <a:defRPr/>
            </a:pPr>
            <a:r>
              <a:rPr lang="en-US" dirty="0" smtClean="0"/>
              <a:t>When a cell is being programmed, </a:t>
            </a:r>
            <a:r>
              <a:rPr lang="en-US" dirty="0" smtClean="0">
                <a:solidFill>
                  <a:srgbClr val="FF0000"/>
                </a:solidFill>
              </a:rPr>
              <a:t>voltage level of a neighboring cell changes</a:t>
            </a:r>
            <a:r>
              <a:rPr lang="en-US" dirty="0" smtClean="0"/>
              <a:t> (unintentionally) due to parasitic capacitance coupling </a:t>
            </a:r>
          </a:p>
          <a:p>
            <a:pPr marL="0" indent="0">
              <a:buFont typeface="Wingdings" charset="0"/>
              <a:buNone/>
              <a:defRPr/>
            </a:pPr>
            <a:r>
              <a:rPr lang="en-US" dirty="0">
                <a:sym typeface="Wingdings"/>
              </a:rPr>
              <a:t> </a:t>
            </a:r>
            <a:r>
              <a:rPr lang="en-US" dirty="0" smtClean="0">
                <a:sym typeface="Wingdings"/>
              </a:rPr>
              <a:t>   </a:t>
            </a:r>
            <a:r>
              <a:rPr lang="en-US" dirty="0" smtClean="0">
                <a:solidFill>
                  <a:srgbClr val="FF0000"/>
                </a:solidFill>
                <a:sym typeface="Wingdings"/>
              </a:rPr>
              <a:t>can change the data value stored</a:t>
            </a:r>
            <a:endParaRPr lang="en-US" dirty="0" smtClean="0">
              <a:solidFill>
                <a:srgbClr val="FF0000"/>
              </a:solidFill>
            </a:endParaRPr>
          </a:p>
          <a:p>
            <a:pPr>
              <a:defRPr/>
            </a:pPr>
            <a:endParaRPr lang="en-US" dirty="0" smtClean="0"/>
          </a:p>
          <a:p>
            <a:pPr>
              <a:defRPr/>
            </a:pPr>
            <a:r>
              <a:rPr lang="en-US" dirty="0" smtClean="0"/>
              <a:t>Also called program interference error</a:t>
            </a:r>
          </a:p>
          <a:p>
            <a:pPr>
              <a:defRPr/>
            </a:pPr>
            <a:endParaRPr lang="en-US" dirty="0"/>
          </a:p>
          <a:p>
            <a:pPr>
              <a:defRPr/>
            </a:pPr>
            <a:r>
              <a:rPr lang="en-US" dirty="0" smtClean="0">
                <a:latin typeface="Tahoma" charset="0"/>
                <a:ea typeface="ＭＳ Ｐゴシック" charset="0"/>
                <a:cs typeface="ＭＳ Ｐゴシック" charset="0"/>
              </a:rPr>
              <a:t>Program interference causes neighboring cell voltage to shift to the right</a:t>
            </a:r>
          </a:p>
          <a:p>
            <a:pPr>
              <a:defRPr/>
            </a:pPr>
            <a:endParaRPr lang="en-US" dirty="0"/>
          </a:p>
        </p:txBody>
      </p:sp>
      <p:sp>
        <p:nvSpPr>
          <p:cNvPr id="208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33D0D6-9499-3444-92D7-47E392ED2757}" type="slidenum">
              <a:rPr lang="en-US" sz="1600">
                <a:solidFill>
                  <a:srgbClr val="000000"/>
                </a:solidFill>
                <a:latin typeface="Garamond" charset="0"/>
              </a:rPr>
              <a:pPr eaLnBrk="1" hangingPunct="1"/>
              <a:t>173</a:t>
            </a:fld>
            <a:endParaRPr lang="en-US" sz="1600">
              <a:solidFill>
                <a:srgbClr val="000000"/>
              </a:solidFill>
              <a:latin typeface="Garamond" charset="0"/>
            </a:endParaRPr>
          </a:p>
        </p:txBody>
      </p:sp>
    </p:spTree>
    <p:extLst>
      <p:ext uri="{BB962C8B-B14F-4D97-AF65-F5344CB8AC3E}">
        <p14:creationId xmlns:p14="http://schemas.microsoft.com/office/powerpoint/2010/main" val="14591637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p:nvPr>
        </p:nvSpPr>
        <p:spPr/>
        <p:txBody>
          <a:bodyPr/>
          <a:lstStyle/>
          <a:p>
            <a:r>
              <a:rPr lang="en-US">
                <a:latin typeface="Garamond" charset="0"/>
                <a:ea typeface="ＭＳ Ｐゴシック" charset="0"/>
                <a:cs typeface="ＭＳ Ｐゴシック" charset="0"/>
              </a:rPr>
              <a:t>Problem with In-Place Reprogramming</a:t>
            </a:r>
          </a:p>
        </p:txBody>
      </p:sp>
      <p:sp>
        <p:nvSpPr>
          <p:cNvPr id="209922" name="Content Placeholder 2"/>
          <p:cNvSpPr>
            <a:spLocks noGrp="1"/>
          </p:cNvSpPr>
          <p:nvPr>
            <p:ph idx="1"/>
          </p:nvPr>
        </p:nvSpPr>
        <p:spPr>
          <a:xfrm>
            <a:off x="228600" y="931863"/>
            <a:ext cx="8610600" cy="5230812"/>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sz="1200">
              <a:latin typeface="Tahoma" charset="0"/>
              <a:ea typeface="ＭＳ Ｐゴシック" charset="0"/>
              <a:cs typeface="ＭＳ Ｐゴシック" charset="0"/>
            </a:endParaRPr>
          </a:p>
          <a:p>
            <a:endParaRPr lang="en-US" sz="1200">
              <a:latin typeface="Tahoma" charset="0"/>
              <a:ea typeface="ＭＳ Ｐゴシック" charset="0"/>
              <a:cs typeface="ＭＳ Ｐゴシック" charset="0"/>
            </a:endParaRPr>
          </a:p>
        </p:txBody>
      </p:sp>
      <p:sp>
        <p:nvSpPr>
          <p:cNvPr id="2099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587CCB-DEDE-4D49-B1FB-167A573C727A}" type="slidenum">
              <a:rPr lang="en-US" sz="1600">
                <a:solidFill>
                  <a:srgbClr val="000000"/>
                </a:solidFill>
                <a:latin typeface="Garamond" charset="0"/>
              </a:rPr>
              <a:pPr eaLnBrk="1" hangingPunct="1"/>
              <a:t>174</a:t>
            </a:fld>
            <a:endParaRPr lang="en-US" sz="1600">
              <a:solidFill>
                <a:srgbClr val="000000"/>
              </a:solidFill>
              <a:latin typeface="Garamond" charset="0"/>
            </a:endParaRPr>
          </a:p>
        </p:txBody>
      </p:sp>
      <p:cxnSp>
        <p:nvCxnSpPr>
          <p:cNvPr id="209924" name="Straight Connector 27"/>
          <p:cNvCxnSpPr>
            <a:cxnSpLocks noChangeShapeType="1"/>
          </p:cNvCxnSpPr>
          <p:nvPr/>
        </p:nvCxnSpPr>
        <p:spPr bwMode="auto">
          <a:xfrm>
            <a:off x="1644650" y="2822575"/>
            <a:ext cx="57419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 name="Group 47"/>
          <p:cNvGrpSpPr>
            <a:grpSpLocks/>
          </p:cNvGrpSpPr>
          <p:nvPr/>
        </p:nvGrpSpPr>
        <p:grpSpPr bwMode="auto">
          <a:xfrm>
            <a:off x="1636713" y="1646238"/>
            <a:ext cx="942975" cy="1165225"/>
            <a:chOff x="1674352" y="2455157"/>
            <a:chExt cx="942904" cy="1165704"/>
          </a:xfrm>
        </p:grpSpPr>
        <p:pic>
          <p:nvPicPr>
            <p:cNvPr id="2100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352"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8" name="TextBox 31"/>
            <p:cNvSpPr txBox="1">
              <a:spLocks noChangeArrowheads="1"/>
            </p:cNvSpPr>
            <p:nvPr/>
          </p:nvSpPr>
          <p:spPr bwMode="auto">
            <a:xfrm>
              <a:off x="1889791" y="2877006"/>
              <a:ext cx="504844"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11</a:t>
              </a:r>
            </a:p>
          </p:txBody>
        </p:sp>
      </p:grpSp>
      <p:grpSp>
        <p:nvGrpSpPr>
          <p:cNvPr id="3" name="Group 48"/>
          <p:cNvGrpSpPr>
            <a:grpSpLocks/>
          </p:cNvGrpSpPr>
          <p:nvPr/>
        </p:nvGrpSpPr>
        <p:grpSpPr bwMode="auto">
          <a:xfrm>
            <a:off x="3081338" y="1646238"/>
            <a:ext cx="942975" cy="1165225"/>
            <a:chOff x="3118995" y="2455157"/>
            <a:chExt cx="942904" cy="1165704"/>
          </a:xfrm>
        </p:grpSpPr>
        <p:pic>
          <p:nvPicPr>
            <p:cNvPr id="210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995"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6" name="TextBox 32"/>
            <p:cNvSpPr txBox="1">
              <a:spLocks noChangeArrowheads="1"/>
            </p:cNvSpPr>
            <p:nvPr/>
          </p:nvSpPr>
          <p:spPr bwMode="auto">
            <a:xfrm>
              <a:off x="3322242" y="2870909"/>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10</a:t>
              </a:r>
            </a:p>
          </p:txBody>
        </p:sp>
      </p:grpSp>
      <p:grpSp>
        <p:nvGrpSpPr>
          <p:cNvPr id="4" name="Group 49"/>
          <p:cNvGrpSpPr>
            <a:grpSpLocks/>
          </p:cNvGrpSpPr>
          <p:nvPr/>
        </p:nvGrpSpPr>
        <p:grpSpPr bwMode="auto">
          <a:xfrm>
            <a:off x="4506913" y="1646238"/>
            <a:ext cx="942975" cy="1165225"/>
            <a:chOff x="4545351" y="2455157"/>
            <a:chExt cx="942904" cy="1165704"/>
          </a:xfrm>
        </p:grpSpPr>
        <p:pic>
          <p:nvPicPr>
            <p:cNvPr id="2100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351"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4" name="TextBox 33"/>
            <p:cNvSpPr txBox="1">
              <a:spLocks noChangeArrowheads="1"/>
            </p:cNvSpPr>
            <p:nvPr/>
          </p:nvSpPr>
          <p:spPr bwMode="auto">
            <a:xfrm>
              <a:off x="4748599" y="2883104"/>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01</a:t>
              </a:r>
            </a:p>
          </p:txBody>
        </p:sp>
      </p:grpSp>
      <p:grpSp>
        <p:nvGrpSpPr>
          <p:cNvPr id="5" name="Group 50"/>
          <p:cNvGrpSpPr>
            <a:grpSpLocks/>
          </p:cNvGrpSpPr>
          <p:nvPr/>
        </p:nvGrpSpPr>
        <p:grpSpPr bwMode="auto">
          <a:xfrm>
            <a:off x="5921375" y="1641475"/>
            <a:ext cx="942975" cy="1165225"/>
            <a:chOff x="5959516" y="2451379"/>
            <a:chExt cx="942904" cy="1165704"/>
          </a:xfrm>
        </p:grpSpPr>
        <p:pic>
          <p:nvPicPr>
            <p:cNvPr id="2100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516" y="2451379"/>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2" name="TextBox 34"/>
            <p:cNvSpPr txBox="1">
              <a:spLocks noChangeArrowheads="1"/>
            </p:cNvSpPr>
            <p:nvPr/>
          </p:nvSpPr>
          <p:spPr bwMode="auto">
            <a:xfrm>
              <a:off x="6174955" y="2885423"/>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00</a:t>
              </a:r>
            </a:p>
          </p:txBody>
        </p:sp>
      </p:grpSp>
      <p:sp>
        <p:nvSpPr>
          <p:cNvPr id="209929" name="TextBox 35"/>
          <p:cNvSpPr txBox="1">
            <a:spLocks noChangeArrowheads="1"/>
          </p:cNvSpPr>
          <p:nvPr/>
        </p:nvSpPr>
        <p:spPr bwMode="auto">
          <a:xfrm>
            <a:off x="7218363" y="2411413"/>
            <a:ext cx="446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VT</a:t>
            </a:r>
          </a:p>
        </p:txBody>
      </p:sp>
      <p:cxnSp>
        <p:nvCxnSpPr>
          <p:cNvPr id="209930" name="Straight Connector 37"/>
          <p:cNvCxnSpPr>
            <a:cxnSpLocks noChangeShapeType="1"/>
          </p:cNvCxnSpPr>
          <p:nvPr/>
        </p:nvCxnSpPr>
        <p:spPr bwMode="auto">
          <a:xfrm rot="5400000" flipH="1" flipV="1">
            <a:off x="2167731" y="2155032"/>
            <a:ext cx="1293813"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09931" name="Straight Connector 38"/>
          <p:cNvCxnSpPr>
            <a:cxnSpLocks noChangeShapeType="1"/>
          </p:cNvCxnSpPr>
          <p:nvPr/>
        </p:nvCxnSpPr>
        <p:spPr bwMode="auto">
          <a:xfrm rot="5400000" flipH="1" flipV="1">
            <a:off x="3613150" y="2149476"/>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09932" name="Straight Connector 39"/>
          <p:cNvCxnSpPr>
            <a:cxnSpLocks noChangeShapeType="1"/>
          </p:cNvCxnSpPr>
          <p:nvPr/>
        </p:nvCxnSpPr>
        <p:spPr bwMode="auto">
          <a:xfrm rot="5400000" flipH="1" flipV="1">
            <a:off x="5040312" y="2149476"/>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sp>
        <p:nvSpPr>
          <p:cNvPr id="209933" name="TextBox 40"/>
          <p:cNvSpPr txBox="1">
            <a:spLocks noChangeArrowheads="1"/>
          </p:cNvSpPr>
          <p:nvPr/>
        </p:nvSpPr>
        <p:spPr bwMode="auto">
          <a:xfrm>
            <a:off x="2181225" y="1427163"/>
            <a:ext cx="706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REF1</a:t>
            </a:r>
          </a:p>
        </p:txBody>
      </p:sp>
      <p:sp>
        <p:nvSpPr>
          <p:cNvPr id="209934" name="TextBox 41"/>
          <p:cNvSpPr txBox="1">
            <a:spLocks noChangeArrowheads="1"/>
          </p:cNvSpPr>
          <p:nvPr/>
        </p:nvSpPr>
        <p:spPr bwMode="auto">
          <a:xfrm>
            <a:off x="3609975" y="1443038"/>
            <a:ext cx="708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REF2</a:t>
            </a:r>
          </a:p>
        </p:txBody>
      </p:sp>
      <p:sp>
        <p:nvSpPr>
          <p:cNvPr id="209935" name="TextBox 42"/>
          <p:cNvSpPr txBox="1">
            <a:spLocks noChangeArrowheads="1"/>
          </p:cNvSpPr>
          <p:nvPr/>
        </p:nvSpPr>
        <p:spPr bwMode="auto">
          <a:xfrm>
            <a:off x="5040313" y="1443038"/>
            <a:ext cx="706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REF3</a:t>
            </a:r>
          </a:p>
        </p:txBody>
      </p:sp>
      <p:grpSp>
        <p:nvGrpSpPr>
          <p:cNvPr id="209936" name="Group 26"/>
          <p:cNvGrpSpPr>
            <a:grpSpLocks/>
          </p:cNvGrpSpPr>
          <p:nvPr/>
        </p:nvGrpSpPr>
        <p:grpSpPr bwMode="auto">
          <a:xfrm>
            <a:off x="5849938" y="1200150"/>
            <a:ext cx="904875" cy="247650"/>
            <a:chOff x="5815013" y="1390650"/>
            <a:chExt cx="904875" cy="247650"/>
          </a:xfrm>
        </p:grpSpPr>
        <p:pic>
          <p:nvPicPr>
            <p:cNvPr id="2100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9937" name="Rectangle 31"/>
          <p:cNvSpPr>
            <a:spLocks noChangeArrowheads="1"/>
          </p:cNvSpPr>
          <p:nvPr/>
        </p:nvSpPr>
        <p:spPr bwMode="auto">
          <a:xfrm>
            <a:off x="5788025"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20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81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81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3" y="118110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413" y="118110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288" y="12001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43" name="Rectangle 37"/>
          <p:cNvSpPr>
            <a:spLocks noChangeArrowheads="1"/>
          </p:cNvSpPr>
          <p:nvPr/>
        </p:nvSpPr>
        <p:spPr bwMode="auto">
          <a:xfrm>
            <a:off x="4340225"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2099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76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45" name="Rectangle 39"/>
          <p:cNvSpPr>
            <a:spLocks noChangeArrowheads="1"/>
          </p:cNvSpPr>
          <p:nvPr/>
        </p:nvSpPr>
        <p:spPr bwMode="auto">
          <a:xfrm>
            <a:off x="2882900"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6" name="Rectangle 40"/>
          <p:cNvSpPr>
            <a:spLocks noChangeArrowheads="1"/>
          </p:cNvSpPr>
          <p:nvPr/>
        </p:nvSpPr>
        <p:spPr bwMode="auto">
          <a:xfrm>
            <a:off x="1473200"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7" name="TextBox 42"/>
          <p:cNvSpPr txBox="1">
            <a:spLocks noChangeArrowheads="1"/>
          </p:cNvSpPr>
          <p:nvPr/>
        </p:nvSpPr>
        <p:spPr bwMode="auto">
          <a:xfrm>
            <a:off x="490538" y="1027113"/>
            <a:ext cx="823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Floating</a:t>
            </a:r>
          </a:p>
          <a:p>
            <a:pPr algn="ctr" eaLnBrk="1" fontAlgn="base" hangingPunct="1">
              <a:spcBef>
                <a:spcPct val="0"/>
              </a:spcBef>
              <a:spcAft>
                <a:spcPct val="0"/>
              </a:spcAft>
            </a:pPr>
            <a:r>
              <a:rPr lang="en-US" sz="1400" smtClean="0">
                <a:solidFill>
                  <a:srgbClr val="000000"/>
                </a:solidFill>
              </a:rPr>
              <a:t>Gate</a:t>
            </a:r>
          </a:p>
        </p:txBody>
      </p:sp>
      <p:sp>
        <p:nvSpPr>
          <p:cNvPr id="209948" name="Right Arrow 45"/>
          <p:cNvSpPr>
            <a:spLocks noChangeArrowheads="1"/>
          </p:cNvSpPr>
          <p:nvPr/>
        </p:nvSpPr>
        <p:spPr bwMode="auto">
          <a:xfrm>
            <a:off x="7673975" y="1123950"/>
            <a:ext cx="977900" cy="333375"/>
          </a:xfrm>
          <a:prstGeom prst="rightArrow">
            <a:avLst>
              <a:gd name="adj1" fmla="val 50000"/>
              <a:gd name="adj2" fmla="val 50043"/>
            </a:avLst>
          </a:prstGeom>
          <a:solidFill>
            <a:srgbClr val="FF0000"/>
          </a:solidFill>
          <a:ln w="9525">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9" name="TextBox 60"/>
          <p:cNvSpPr txBox="1">
            <a:spLocks noChangeArrowheads="1"/>
          </p:cNvSpPr>
          <p:nvPr/>
        </p:nvSpPr>
        <p:spPr bwMode="auto">
          <a:xfrm>
            <a:off x="7346950" y="1463675"/>
            <a:ext cx="1608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Additional </a:t>
            </a:r>
          </a:p>
          <a:p>
            <a:pPr algn="ctr" eaLnBrk="1" fontAlgn="base" hangingPunct="1">
              <a:spcBef>
                <a:spcPct val="0"/>
              </a:spcBef>
              <a:spcAft>
                <a:spcPct val="0"/>
              </a:spcAft>
            </a:pPr>
            <a:r>
              <a:rPr lang="en-US" sz="1400" smtClean="0">
                <a:solidFill>
                  <a:srgbClr val="000000"/>
                </a:solidFill>
              </a:rPr>
              <a:t>Electrons Injected</a:t>
            </a:r>
          </a:p>
        </p:txBody>
      </p:sp>
      <p:grpSp>
        <p:nvGrpSpPr>
          <p:cNvPr id="8" name="Group 46"/>
          <p:cNvGrpSpPr>
            <a:grpSpLocks/>
          </p:cNvGrpSpPr>
          <p:nvPr/>
        </p:nvGrpSpPr>
        <p:grpSpPr bwMode="auto">
          <a:xfrm>
            <a:off x="317500" y="3457575"/>
            <a:ext cx="7005638" cy="536575"/>
            <a:chOff x="717550" y="3781425"/>
            <a:chExt cx="7005638" cy="535920"/>
          </a:xfrm>
        </p:grpSpPr>
        <p:sp>
          <p:nvSpPr>
            <p:cNvPr id="210043" name="TextBox 40"/>
            <p:cNvSpPr txBox="1">
              <a:spLocks noChangeArrowheads="1"/>
            </p:cNvSpPr>
            <p:nvPr/>
          </p:nvSpPr>
          <p:spPr bwMode="auto">
            <a:xfrm>
              <a:off x="2582863" y="37814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10044" name="TextBox 41"/>
            <p:cNvSpPr txBox="1">
              <a:spLocks noChangeArrowheads="1"/>
            </p:cNvSpPr>
            <p:nvPr/>
          </p:nvSpPr>
          <p:spPr bwMode="auto">
            <a:xfrm>
              <a:off x="7307263" y="3787775"/>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grpSp>
          <p:nvGrpSpPr>
            <p:cNvPr id="210045" name="Group 45"/>
            <p:cNvGrpSpPr>
              <a:grpSpLocks/>
            </p:cNvGrpSpPr>
            <p:nvPr/>
          </p:nvGrpSpPr>
          <p:grpSpPr bwMode="auto">
            <a:xfrm>
              <a:off x="3711575" y="3811588"/>
              <a:ext cx="573088" cy="427037"/>
              <a:chOff x="2145792" y="4023360"/>
              <a:chExt cx="573024" cy="426720"/>
            </a:xfrm>
          </p:grpSpPr>
          <p:sp>
            <p:nvSpPr>
              <p:cNvPr id="210065" name="Rectangle 13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6" name="TextBox 138"/>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46" name="Group 46"/>
            <p:cNvGrpSpPr>
              <a:grpSpLocks/>
            </p:cNvGrpSpPr>
            <p:nvPr/>
          </p:nvGrpSpPr>
          <p:grpSpPr bwMode="auto">
            <a:xfrm>
              <a:off x="4284663" y="3811588"/>
              <a:ext cx="573087" cy="427037"/>
              <a:chOff x="2145792" y="4023360"/>
              <a:chExt cx="573024" cy="426720"/>
            </a:xfrm>
          </p:grpSpPr>
          <p:sp>
            <p:nvSpPr>
              <p:cNvPr id="210063" name="Rectangle 4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4" name="TextBox 4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10047" name="Group 49"/>
            <p:cNvGrpSpPr>
              <a:grpSpLocks/>
            </p:cNvGrpSpPr>
            <p:nvPr/>
          </p:nvGrpSpPr>
          <p:grpSpPr bwMode="auto">
            <a:xfrm>
              <a:off x="4859338" y="3811588"/>
              <a:ext cx="573087" cy="427037"/>
              <a:chOff x="2145792" y="4023360"/>
              <a:chExt cx="573024" cy="426720"/>
            </a:xfrm>
          </p:grpSpPr>
          <p:sp>
            <p:nvSpPr>
              <p:cNvPr id="210061" name="Rectangle 5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2" name="TextBox 51"/>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48" name="Group 52"/>
            <p:cNvGrpSpPr>
              <a:grpSpLocks/>
            </p:cNvGrpSpPr>
            <p:nvPr/>
          </p:nvGrpSpPr>
          <p:grpSpPr bwMode="auto">
            <a:xfrm>
              <a:off x="5424488" y="3811588"/>
              <a:ext cx="573087" cy="427037"/>
              <a:chOff x="2145792" y="4023360"/>
              <a:chExt cx="573024" cy="426720"/>
            </a:xfrm>
          </p:grpSpPr>
          <p:sp>
            <p:nvSpPr>
              <p:cNvPr id="210059" name="Rectangle 13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0" name="TextBox 13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10049" name="Group 55"/>
            <p:cNvGrpSpPr>
              <a:grpSpLocks/>
            </p:cNvGrpSpPr>
            <p:nvPr/>
          </p:nvGrpSpPr>
          <p:grpSpPr bwMode="auto">
            <a:xfrm>
              <a:off x="5997575" y="3811588"/>
              <a:ext cx="573088" cy="427037"/>
              <a:chOff x="2145792" y="4023360"/>
              <a:chExt cx="573024" cy="426720"/>
            </a:xfrm>
          </p:grpSpPr>
          <p:sp>
            <p:nvSpPr>
              <p:cNvPr id="210057" name="Rectangle 12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8" name="TextBox 130"/>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50" name="Group 58"/>
            <p:cNvGrpSpPr>
              <a:grpSpLocks/>
            </p:cNvGrpSpPr>
            <p:nvPr/>
          </p:nvGrpSpPr>
          <p:grpSpPr bwMode="auto">
            <a:xfrm>
              <a:off x="6567488" y="3811588"/>
              <a:ext cx="573087" cy="427037"/>
              <a:chOff x="2145792" y="4023360"/>
              <a:chExt cx="573024" cy="426720"/>
            </a:xfrm>
          </p:grpSpPr>
          <p:sp>
            <p:nvSpPr>
              <p:cNvPr id="210055" name="Rectangle 12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6" name="TextBox 12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51" name="Group 63"/>
            <p:cNvGrpSpPr>
              <a:grpSpLocks/>
            </p:cNvGrpSpPr>
            <p:nvPr/>
          </p:nvGrpSpPr>
          <p:grpSpPr bwMode="auto">
            <a:xfrm>
              <a:off x="3136900" y="3811588"/>
              <a:ext cx="573088" cy="427037"/>
              <a:chOff x="2145792" y="4023360"/>
              <a:chExt cx="573024" cy="426720"/>
            </a:xfrm>
          </p:grpSpPr>
          <p:sp>
            <p:nvSpPr>
              <p:cNvPr id="210053" name="Rectangle 12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4" name="TextBox 126"/>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sp>
          <p:nvSpPr>
            <p:cNvPr id="210052" name="TextBox 49"/>
            <p:cNvSpPr txBox="1">
              <a:spLocks noChangeArrowheads="1"/>
            </p:cNvSpPr>
            <p:nvPr/>
          </p:nvSpPr>
          <p:spPr bwMode="auto">
            <a:xfrm>
              <a:off x="717550" y="3794125"/>
              <a:ext cx="1645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Original data </a:t>
              </a:r>
            </a:p>
            <a:p>
              <a:pPr algn="ctr" eaLnBrk="1" fontAlgn="base" hangingPunct="1">
                <a:spcBef>
                  <a:spcPct val="0"/>
                </a:spcBef>
                <a:spcAft>
                  <a:spcPct val="0"/>
                </a:spcAft>
              </a:pPr>
              <a:r>
                <a:rPr lang="en-US" sz="1400" smtClean="0">
                  <a:solidFill>
                    <a:srgbClr val="000000"/>
                  </a:solidFill>
                </a:rPr>
                <a:t>to be programmed</a:t>
              </a:r>
            </a:p>
          </p:txBody>
        </p:sp>
      </p:grpSp>
      <p:grpSp>
        <p:nvGrpSpPr>
          <p:cNvPr id="50" name="Group 71"/>
          <p:cNvGrpSpPr>
            <a:grpSpLocks/>
          </p:cNvGrpSpPr>
          <p:nvPr/>
        </p:nvGrpSpPr>
        <p:grpSpPr bwMode="auto">
          <a:xfrm>
            <a:off x="334963" y="4046538"/>
            <a:ext cx="6992937" cy="536575"/>
            <a:chOff x="735013" y="4494213"/>
            <a:chExt cx="6992937" cy="535920"/>
          </a:xfrm>
        </p:grpSpPr>
        <p:sp>
          <p:nvSpPr>
            <p:cNvPr id="210019" name="TextBox 50"/>
            <p:cNvSpPr txBox="1">
              <a:spLocks noChangeArrowheads="1"/>
            </p:cNvSpPr>
            <p:nvPr/>
          </p:nvSpPr>
          <p:spPr bwMode="auto">
            <a:xfrm>
              <a:off x="2589213" y="4494213"/>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10020" name="TextBox 51"/>
            <p:cNvSpPr txBox="1">
              <a:spLocks noChangeArrowheads="1"/>
            </p:cNvSpPr>
            <p:nvPr/>
          </p:nvSpPr>
          <p:spPr bwMode="auto">
            <a:xfrm>
              <a:off x="7313613" y="4500563"/>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grpSp>
          <p:nvGrpSpPr>
            <p:cNvPr id="210021" name="Group 45"/>
            <p:cNvGrpSpPr>
              <a:grpSpLocks/>
            </p:cNvGrpSpPr>
            <p:nvPr/>
          </p:nvGrpSpPr>
          <p:grpSpPr bwMode="auto">
            <a:xfrm>
              <a:off x="3716338" y="4519613"/>
              <a:ext cx="573087" cy="425450"/>
              <a:chOff x="2145792" y="4023360"/>
              <a:chExt cx="573024" cy="426720"/>
            </a:xfrm>
          </p:grpSpPr>
          <p:sp>
            <p:nvSpPr>
              <p:cNvPr id="210041" name="Rectangle 12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42" name="TextBox 124"/>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10022" name="Group 46"/>
            <p:cNvGrpSpPr>
              <a:grpSpLocks/>
            </p:cNvGrpSpPr>
            <p:nvPr/>
          </p:nvGrpSpPr>
          <p:grpSpPr bwMode="auto">
            <a:xfrm>
              <a:off x="4284663" y="4519613"/>
              <a:ext cx="573087" cy="425450"/>
              <a:chOff x="2145792" y="4023360"/>
              <a:chExt cx="573024" cy="426720"/>
            </a:xfrm>
          </p:grpSpPr>
          <p:sp>
            <p:nvSpPr>
              <p:cNvPr id="210039" name="Rectangle 12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40" name="TextBox 12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10023" name="Group 49"/>
            <p:cNvGrpSpPr>
              <a:grpSpLocks/>
            </p:cNvGrpSpPr>
            <p:nvPr/>
          </p:nvGrpSpPr>
          <p:grpSpPr bwMode="auto">
            <a:xfrm>
              <a:off x="4857750" y="4519613"/>
              <a:ext cx="573088" cy="425450"/>
              <a:chOff x="2145792" y="4023360"/>
              <a:chExt cx="573024" cy="426720"/>
            </a:xfrm>
          </p:grpSpPr>
          <p:sp>
            <p:nvSpPr>
              <p:cNvPr id="210037" name="Rectangle 11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8" name="TextBox 12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24" name="Group 52"/>
            <p:cNvGrpSpPr>
              <a:grpSpLocks/>
            </p:cNvGrpSpPr>
            <p:nvPr/>
          </p:nvGrpSpPr>
          <p:grpSpPr bwMode="auto">
            <a:xfrm>
              <a:off x="5427663" y="4519613"/>
              <a:ext cx="573087" cy="425450"/>
              <a:chOff x="2145792" y="4023360"/>
              <a:chExt cx="573024" cy="426720"/>
            </a:xfrm>
          </p:grpSpPr>
          <p:sp>
            <p:nvSpPr>
              <p:cNvPr id="210035" name="Rectangle 11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6" name="TextBox 11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10025" name="Group 55"/>
            <p:cNvGrpSpPr>
              <a:grpSpLocks/>
            </p:cNvGrpSpPr>
            <p:nvPr/>
          </p:nvGrpSpPr>
          <p:grpSpPr bwMode="auto">
            <a:xfrm>
              <a:off x="6000750" y="4519613"/>
              <a:ext cx="573088" cy="425450"/>
              <a:chOff x="2145792" y="4023360"/>
              <a:chExt cx="573024" cy="426720"/>
            </a:xfrm>
          </p:grpSpPr>
          <p:sp>
            <p:nvSpPr>
              <p:cNvPr id="210033" name="Rectangle 11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4" name="TextBox 116"/>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26" name="Group 58"/>
            <p:cNvGrpSpPr>
              <a:grpSpLocks/>
            </p:cNvGrpSpPr>
            <p:nvPr/>
          </p:nvGrpSpPr>
          <p:grpSpPr bwMode="auto">
            <a:xfrm>
              <a:off x="6573838" y="4519613"/>
              <a:ext cx="573087" cy="425450"/>
              <a:chOff x="2145792" y="4023360"/>
              <a:chExt cx="573024" cy="426720"/>
            </a:xfrm>
          </p:grpSpPr>
          <p:sp>
            <p:nvSpPr>
              <p:cNvPr id="210031" name="Rectangle 11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2" name="TextBox 114"/>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27" name="Group 63"/>
            <p:cNvGrpSpPr>
              <a:grpSpLocks/>
            </p:cNvGrpSpPr>
            <p:nvPr/>
          </p:nvGrpSpPr>
          <p:grpSpPr bwMode="auto">
            <a:xfrm>
              <a:off x="3143250" y="4519613"/>
              <a:ext cx="573088" cy="425450"/>
              <a:chOff x="2145792" y="4023360"/>
              <a:chExt cx="573024" cy="426720"/>
            </a:xfrm>
          </p:grpSpPr>
          <p:sp>
            <p:nvSpPr>
              <p:cNvPr id="210029" name="Rectangle 11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0" name="TextBox 11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sp>
          <p:nvSpPr>
            <p:cNvPr id="210028" name="TextBox 53"/>
            <p:cNvSpPr txBox="1">
              <a:spLocks noChangeArrowheads="1"/>
            </p:cNvSpPr>
            <p:nvPr/>
          </p:nvSpPr>
          <p:spPr bwMode="auto">
            <a:xfrm>
              <a:off x="735013" y="4506913"/>
              <a:ext cx="1794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Program errors after</a:t>
              </a:r>
            </a:p>
            <a:p>
              <a:pPr algn="ctr" eaLnBrk="1" fontAlgn="base" hangingPunct="1">
                <a:spcBef>
                  <a:spcPct val="0"/>
                </a:spcBef>
                <a:spcAft>
                  <a:spcPct val="0"/>
                </a:spcAft>
              </a:pPr>
              <a:r>
                <a:rPr lang="en-US" sz="1400" smtClean="0">
                  <a:solidFill>
                    <a:srgbClr val="000000"/>
                  </a:solidFill>
                </a:rPr>
                <a:t>initial programming</a:t>
              </a:r>
            </a:p>
          </p:txBody>
        </p:sp>
      </p:grpSp>
      <p:grpSp>
        <p:nvGrpSpPr>
          <p:cNvPr id="75" name="Group 96"/>
          <p:cNvGrpSpPr>
            <a:grpSpLocks/>
          </p:cNvGrpSpPr>
          <p:nvPr/>
        </p:nvGrpSpPr>
        <p:grpSpPr bwMode="auto">
          <a:xfrm>
            <a:off x="328613" y="4621213"/>
            <a:ext cx="7005637" cy="533400"/>
            <a:chOff x="728663" y="5183188"/>
            <a:chExt cx="7005637" cy="532745"/>
          </a:xfrm>
        </p:grpSpPr>
        <p:sp>
          <p:nvSpPr>
            <p:cNvPr id="209994" name="TextBox 54"/>
            <p:cNvSpPr txBox="1">
              <a:spLocks noChangeArrowheads="1"/>
            </p:cNvSpPr>
            <p:nvPr/>
          </p:nvSpPr>
          <p:spPr bwMode="auto">
            <a:xfrm>
              <a:off x="2593975" y="51831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95" name="TextBox 55"/>
            <p:cNvSpPr txBox="1">
              <a:spLocks noChangeArrowheads="1"/>
            </p:cNvSpPr>
            <p:nvPr/>
          </p:nvSpPr>
          <p:spPr bwMode="auto">
            <a:xfrm>
              <a:off x="7318375" y="51895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96" name="TextBox 56"/>
            <p:cNvSpPr txBox="1">
              <a:spLocks noChangeArrowheads="1"/>
            </p:cNvSpPr>
            <p:nvPr/>
          </p:nvSpPr>
          <p:spPr bwMode="auto">
            <a:xfrm>
              <a:off x="728663" y="5192713"/>
              <a:ext cx="14670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Retention errors</a:t>
              </a:r>
            </a:p>
            <a:p>
              <a:pPr algn="ctr" eaLnBrk="1" fontAlgn="base" hangingPunct="1">
                <a:spcBef>
                  <a:spcPct val="0"/>
                </a:spcBef>
                <a:spcAft>
                  <a:spcPct val="0"/>
                </a:spcAft>
              </a:pPr>
              <a:r>
                <a:rPr lang="en-US" sz="1400" smtClean="0">
                  <a:solidFill>
                    <a:srgbClr val="000000"/>
                  </a:solidFill>
                </a:rPr>
                <a:t>after some time</a:t>
              </a:r>
            </a:p>
          </p:txBody>
        </p:sp>
        <p:grpSp>
          <p:nvGrpSpPr>
            <p:cNvPr id="209997" name="Group 145"/>
            <p:cNvGrpSpPr>
              <a:grpSpLocks/>
            </p:cNvGrpSpPr>
            <p:nvPr/>
          </p:nvGrpSpPr>
          <p:grpSpPr bwMode="auto">
            <a:xfrm>
              <a:off x="3140075" y="5222875"/>
              <a:ext cx="4005263" cy="427038"/>
              <a:chOff x="3389376" y="4126992"/>
              <a:chExt cx="4005072" cy="426720"/>
            </a:xfrm>
          </p:grpSpPr>
          <p:grpSp>
            <p:nvGrpSpPr>
              <p:cNvPr id="209998" name="Group 83"/>
              <p:cNvGrpSpPr>
                <a:grpSpLocks/>
              </p:cNvGrpSpPr>
              <p:nvPr/>
            </p:nvGrpSpPr>
            <p:grpSpPr bwMode="auto">
              <a:xfrm>
                <a:off x="3962400" y="4126992"/>
                <a:ext cx="573024" cy="426720"/>
                <a:chOff x="2145792" y="4023360"/>
                <a:chExt cx="573024" cy="426720"/>
              </a:xfrm>
            </p:grpSpPr>
            <p:sp>
              <p:nvSpPr>
                <p:cNvPr id="210017" name="Rectangle 102"/>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8" name="TextBox 103"/>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09999" name="Group 84"/>
              <p:cNvGrpSpPr>
                <a:grpSpLocks/>
              </p:cNvGrpSpPr>
              <p:nvPr/>
            </p:nvGrpSpPr>
            <p:grpSpPr bwMode="auto">
              <a:xfrm>
                <a:off x="4532376" y="4126992"/>
                <a:ext cx="573024" cy="426720"/>
                <a:chOff x="2145792" y="4023360"/>
                <a:chExt cx="573024" cy="426720"/>
              </a:xfrm>
            </p:grpSpPr>
            <p:sp>
              <p:nvSpPr>
                <p:cNvPr id="210015" name="Rectangle 10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6" name="TextBox 101"/>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10</a:t>
                  </a:r>
                </a:p>
              </p:txBody>
            </p:sp>
          </p:grpSp>
          <p:grpSp>
            <p:nvGrpSpPr>
              <p:cNvPr id="210000" name="Group 49"/>
              <p:cNvGrpSpPr>
                <a:grpSpLocks/>
              </p:cNvGrpSpPr>
              <p:nvPr/>
            </p:nvGrpSpPr>
            <p:grpSpPr bwMode="auto">
              <a:xfrm>
                <a:off x="5105400" y="4126992"/>
                <a:ext cx="573024" cy="426720"/>
                <a:chOff x="2145792" y="4023360"/>
                <a:chExt cx="573024" cy="426720"/>
              </a:xfrm>
            </p:grpSpPr>
            <p:sp>
              <p:nvSpPr>
                <p:cNvPr id="210013" name="Rectangle 98"/>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4" name="TextBox 99"/>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01" name="Group 52"/>
              <p:cNvGrpSpPr>
                <a:grpSpLocks/>
              </p:cNvGrpSpPr>
              <p:nvPr/>
            </p:nvGrpSpPr>
            <p:grpSpPr bwMode="auto">
              <a:xfrm>
                <a:off x="5675376" y="4126992"/>
                <a:ext cx="573024" cy="426720"/>
                <a:chOff x="2145792" y="4023360"/>
                <a:chExt cx="573024" cy="426720"/>
              </a:xfrm>
            </p:grpSpPr>
            <p:sp>
              <p:nvSpPr>
                <p:cNvPr id="210011" name="Rectangle 96"/>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2" name="TextBox 97"/>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11</a:t>
                  </a:r>
                </a:p>
              </p:txBody>
            </p:sp>
          </p:grpSp>
          <p:grpSp>
            <p:nvGrpSpPr>
              <p:cNvPr id="210002" name="Group 55"/>
              <p:cNvGrpSpPr>
                <a:grpSpLocks/>
              </p:cNvGrpSpPr>
              <p:nvPr/>
            </p:nvGrpSpPr>
            <p:grpSpPr bwMode="auto">
              <a:xfrm>
                <a:off x="6248400" y="4126992"/>
                <a:ext cx="573024" cy="426720"/>
                <a:chOff x="2145792" y="4023360"/>
                <a:chExt cx="573024" cy="426720"/>
              </a:xfrm>
            </p:grpSpPr>
            <p:sp>
              <p:nvSpPr>
                <p:cNvPr id="210009" name="Rectangle 94"/>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0" name="TextBox 95"/>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03" name="Group 58"/>
              <p:cNvGrpSpPr>
                <a:grpSpLocks/>
              </p:cNvGrpSpPr>
              <p:nvPr/>
            </p:nvGrpSpPr>
            <p:grpSpPr bwMode="auto">
              <a:xfrm>
                <a:off x="6821424" y="4126992"/>
                <a:ext cx="573024" cy="426720"/>
                <a:chOff x="2145792" y="4023360"/>
                <a:chExt cx="573024" cy="426720"/>
              </a:xfrm>
            </p:grpSpPr>
            <p:sp>
              <p:nvSpPr>
                <p:cNvPr id="210007" name="Rectangle 92"/>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08" name="TextBox 93"/>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01</a:t>
                  </a:r>
                </a:p>
              </p:txBody>
            </p:sp>
          </p:grpSp>
          <p:grpSp>
            <p:nvGrpSpPr>
              <p:cNvPr id="210004" name="Group 63"/>
              <p:cNvGrpSpPr>
                <a:grpSpLocks/>
              </p:cNvGrpSpPr>
              <p:nvPr/>
            </p:nvGrpSpPr>
            <p:grpSpPr bwMode="auto">
              <a:xfrm>
                <a:off x="3389376" y="4126992"/>
                <a:ext cx="573024" cy="426720"/>
                <a:chOff x="2145792" y="4023360"/>
                <a:chExt cx="573024" cy="426720"/>
              </a:xfrm>
            </p:grpSpPr>
            <p:sp>
              <p:nvSpPr>
                <p:cNvPr id="210005" name="Rectangle 9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06" name="TextBox 91"/>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01</a:t>
                  </a:r>
                </a:p>
              </p:txBody>
            </p:sp>
          </p:grpSp>
        </p:grpSp>
      </p:grpSp>
      <p:grpSp>
        <p:nvGrpSpPr>
          <p:cNvPr id="102" name="Group 148"/>
          <p:cNvGrpSpPr>
            <a:grpSpLocks/>
          </p:cNvGrpSpPr>
          <p:nvPr/>
        </p:nvGrpSpPr>
        <p:grpSpPr bwMode="auto">
          <a:xfrm>
            <a:off x="347663" y="5199063"/>
            <a:ext cx="7005637" cy="615950"/>
            <a:chOff x="728663" y="5799138"/>
            <a:chExt cx="7005637" cy="615295"/>
          </a:xfrm>
        </p:grpSpPr>
        <p:sp>
          <p:nvSpPr>
            <p:cNvPr id="209969" name="TextBox 57"/>
            <p:cNvSpPr txBox="1">
              <a:spLocks noChangeArrowheads="1"/>
            </p:cNvSpPr>
            <p:nvPr/>
          </p:nvSpPr>
          <p:spPr bwMode="auto">
            <a:xfrm>
              <a:off x="2593975" y="5878513"/>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70" name="TextBox 58"/>
            <p:cNvSpPr txBox="1">
              <a:spLocks noChangeArrowheads="1"/>
            </p:cNvSpPr>
            <p:nvPr/>
          </p:nvSpPr>
          <p:spPr bwMode="auto">
            <a:xfrm>
              <a:off x="7318375" y="57991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71" name="TextBox 59"/>
            <p:cNvSpPr txBox="1">
              <a:spLocks noChangeArrowheads="1"/>
            </p:cNvSpPr>
            <p:nvPr/>
          </p:nvSpPr>
          <p:spPr bwMode="auto">
            <a:xfrm>
              <a:off x="728663" y="5891213"/>
              <a:ext cx="17556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Errors after in-place</a:t>
              </a:r>
            </a:p>
            <a:p>
              <a:pPr algn="ctr" eaLnBrk="1" fontAlgn="base" hangingPunct="1">
                <a:spcBef>
                  <a:spcPct val="0"/>
                </a:spcBef>
                <a:spcAft>
                  <a:spcPct val="0"/>
                </a:spcAft>
              </a:pPr>
              <a:r>
                <a:rPr lang="en-US" sz="1400" smtClean="0">
                  <a:solidFill>
                    <a:srgbClr val="000000"/>
                  </a:solidFill>
                </a:rPr>
                <a:t>reprogramming</a:t>
              </a:r>
            </a:p>
          </p:txBody>
        </p:sp>
        <p:grpSp>
          <p:nvGrpSpPr>
            <p:cNvPr id="209972" name="Group 167"/>
            <p:cNvGrpSpPr>
              <a:grpSpLocks/>
            </p:cNvGrpSpPr>
            <p:nvPr/>
          </p:nvGrpSpPr>
          <p:grpSpPr bwMode="auto">
            <a:xfrm>
              <a:off x="3140075" y="5908675"/>
              <a:ext cx="4005263" cy="427038"/>
              <a:chOff x="3389376" y="4126992"/>
              <a:chExt cx="4005072" cy="426720"/>
            </a:xfrm>
          </p:grpSpPr>
          <p:grpSp>
            <p:nvGrpSpPr>
              <p:cNvPr id="209973" name="Group 45"/>
              <p:cNvGrpSpPr>
                <a:grpSpLocks/>
              </p:cNvGrpSpPr>
              <p:nvPr/>
            </p:nvGrpSpPr>
            <p:grpSpPr bwMode="auto">
              <a:xfrm>
                <a:off x="3962400" y="4126992"/>
                <a:ext cx="573024" cy="426720"/>
                <a:chOff x="2145792" y="4023360"/>
                <a:chExt cx="573024" cy="426720"/>
              </a:xfrm>
            </p:grpSpPr>
            <p:sp>
              <p:nvSpPr>
                <p:cNvPr id="209992" name="Rectangle 8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93" name="TextBox 8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09974" name="Group 46"/>
              <p:cNvGrpSpPr>
                <a:grpSpLocks/>
              </p:cNvGrpSpPr>
              <p:nvPr/>
            </p:nvGrpSpPr>
            <p:grpSpPr bwMode="auto">
              <a:xfrm>
                <a:off x="4532376" y="4126992"/>
                <a:ext cx="573024" cy="426720"/>
                <a:chOff x="2145792" y="4023360"/>
                <a:chExt cx="573024" cy="426720"/>
              </a:xfrm>
            </p:grpSpPr>
            <p:sp>
              <p:nvSpPr>
                <p:cNvPr id="209990" name="Rectangle 7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91" name="TextBox 8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09975" name="Group 49"/>
              <p:cNvGrpSpPr>
                <a:grpSpLocks/>
              </p:cNvGrpSpPr>
              <p:nvPr/>
            </p:nvGrpSpPr>
            <p:grpSpPr bwMode="auto">
              <a:xfrm>
                <a:off x="5105400" y="4126992"/>
                <a:ext cx="573024" cy="426720"/>
                <a:chOff x="2145792" y="4023360"/>
                <a:chExt cx="573024" cy="426720"/>
              </a:xfrm>
            </p:grpSpPr>
            <p:sp>
              <p:nvSpPr>
                <p:cNvPr id="209988" name="Rectangle 7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9" name="TextBox 7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09976" name="Group 52"/>
              <p:cNvGrpSpPr>
                <a:grpSpLocks/>
              </p:cNvGrpSpPr>
              <p:nvPr/>
            </p:nvGrpSpPr>
            <p:grpSpPr bwMode="auto">
              <a:xfrm>
                <a:off x="5675376" y="4126992"/>
                <a:ext cx="573024" cy="426720"/>
                <a:chOff x="2145792" y="4023360"/>
                <a:chExt cx="573024" cy="426720"/>
              </a:xfrm>
            </p:grpSpPr>
            <p:sp>
              <p:nvSpPr>
                <p:cNvPr id="209986" name="Rectangle 7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7" name="TextBox 76"/>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09977" name="Group 55"/>
              <p:cNvGrpSpPr>
                <a:grpSpLocks/>
              </p:cNvGrpSpPr>
              <p:nvPr/>
            </p:nvGrpSpPr>
            <p:grpSpPr bwMode="auto">
              <a:xfrm>
                <a:off x="6248400" y="4126992"/>
                <a:ext cx="573024" cy="426720"/>
                <a:chOff x="2145792" y="4023360"/>
                <a:chExt cx="573024" cy="426720"/>
              </a:xfrm>
            </p:grpSpPr>
            <p:sp>
              <p:nvSpPr>
                <p:cNvPr id="209984" name="Rectangle 7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5" name="TextBox 74"/>
                <p:cNvSpPr txBox="1">
                  <a:spLocks noChangeArrowheads="1"/>
                </p:cNvSpPr>
                <p:nvPr/>
              </p:nvSpPr>
              <p:spPr bwMode="auto">
                <a:xfrm>
                  <a:off x="2206752" y="4047744"/>
                  <a:ext cx="441125" cy="36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FF"/>
                      </a:solidFill>
                    </a:rPr>
                    <a:t>10</a:t>
                  </a:r>
                </a:p>
              </p:txBody>
            </p:sp>
          </p:grpSp>
          <p:grpSp>
            <p:nvGrpSpPr>
              <p:cNvPr id="209978" name="Group 58"/>
              <p:cNvGrpSpPr>
                <a:grpSpLocks/>
              </p:cNvGrpSpPr>
              <p:nvPr/>
            </p:nvGrpSpPr>
            <p:grpSpPr bwMode="auto">
              <a:xfrm>
                <a:off x="6821424" y="4126992"/>
                <a:ext cx="573024" cy="426720"/>
                <a:chOff x="2145792" y="4023360"/>
                <a:chExt cx="573024" cy="426720"/>
              </a:xfrm>
            </p:grpSpPr>
            <p:sp>
              <p:nvSpPr>
                <p:cNvPr id="209982" name="Rectangle 7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3" name="TextBox 7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09979" name="Group 63"/>
              <p:cNvGrpSpPr>
                <a:grpSpLocks/>
              </p:cNvGrpSpPr>
              <p:nvPr/>
            </p:nvGrpSpPr>
            <p:grpSpPr bwMode="auto">
              <a:xfrm>
                <a:off x="3389376" y="4126992"/>
                <a:ext cx="573024" cy="426720"/>
                <a:chOff x="2145792" y="4023360"/>
                <a:chExt cx="573024" cy="426720"/>
              </a:xfrm>
            </p:grpSpPr>
            <p:sp>
              <p:nvSpPr>
                <p:cNvPr id="209980" name="Rectangle 6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1" name="TextBox 7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grpSp>
      <p:sp>
        <p:nvSpPr>
          <p:cNvPr id="175" name="Oval 174"/>
          <p:cNvSpPr/>
          <p:nvPr/>
        </p:nvSpPr>
        <p:spPr>
          <a:xfrm>
            <a:off x="3400425" y="4097338"/>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76" name="Oval 175"/>
          <p:cNvSpPr/>
          <p:nvPr/>
        </p:nvSpPr>
        <p:spPr>
          <a:xfrm>
            <a:off x="3409950" y="4678363"/>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nvGrpSpPr>
          <p:cNvPr id="125" name="Group 184"/>
          <p:cNvGrpSpPr>
            <a:grpSpLocks/>
          </p:cNvGrpSpPr>
          <p:nvPr/>
        </p:nvGrpSpPr>
        <p:grpSpPr bwMode="auto">
          <a:xfrm>
            <a:off x="2819400" y="4678363"/>
            <a:ext cx="3810000" cy="381000"/>
            <a:chOff x="2819400" y="4792444"/>
            <a:chExt cx="3810000" cy="381000"/>
          </a:xfrm>
        </p:grpSpPr>
        <p:sp>
          <p:nvSpPr>
            <p:cNvPr id="181" name="Oval 180"/>
            <p:cNvSpPr/>
            <p:nvPr/>
          </p:nvSpPr>
          <p:spPr>
            <a:xfrm>
              <a:off x="2819400"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2" name="Oval 181"/>
            <p:cNvSpPr/>
            <p:nvPr/>
          </p:nvSpPr>
          <p:spPr>
            <a:xfrm>
              <a:off x="3971925"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3" name="Oval 182"/>
            <p:cNvSpPr/>
            <p:nvPr/>
          </p:nvSpPr>
          <p:spPr>
            <a:xfrm>
              <a:off x="5114925"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4" name="Oval 183"/>
            <p:cNvSpPr/>
            <p:nvPr/>
          </p:nvSpPr>
          <p:spPr>
            <a:xfrm>
              <a:off x="6248400"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grpSp>
        <p:nvGrpSpPr>
          <p:cNvPr id="126" name="Group 187"/>
          <p:cNvGrpSpPr>
            <a:grpSpLocks/>
          </p:cNvGrpSpPr>
          <p:nvPr/>
        </p:nvGrpSpPr>
        <p:grpSpPr bwMode="auto">
          <a:xfrm>
            <a:off x="3409950" y="5326063"/>
            <a:ext cx="2667000" cy="381000"/>
            <a:chOff x="3409950" y="5440144"/>
            <a:chExt cx="2667000" cy="381000"/>
          </a:xfrm>
        </p:grpSpPr>
        <p:sp>
          <p:nvSpPr>
            <p:cNvPr id="186" name="Oval 185"/>
            <p:cNvSpPr/>
            <p:nvPr/>
          </p:nvSpPr>
          <p:spPr>
            <a:xfrm>
              <a:off x="3409950" y="5440144"/>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7" name="Oval 186"/>
            <p:cNvSpPr/>
            <p:nvPr/>
          </p:nvSpPr>
          <p:spPr>
            <a:xfrm>
              <a:off x="5695950" y="5440144"/>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grpSp>
        <p:nvGrpSpPr>
          <p:cNvPr id="127" name="Group 191"/>
          <p:cNvGrpSpPr>
            <a:grpSpLocks/>
          </p:cNvGrpSpPr>
          <p:nvPr/>
        </p:nvGrpSpPr>
        <p:grpSpPr bwMode="auto">
          <a:xfrm>
            <a:off x="6734175" y="4857750"/>
            <a:ext cx="2330450" cy="738188"/>
            <a:chOff x="6734175" y="4972050"/>
            <a:chExt cx="2330687" cy="738664"/>
          </a:xfrm>
        </p:grpSpPr>
        <p:sp>
          <p:nvSpPr>
            <p:cNvPr id="209961" name="TextBox 188"/>
            <p:cNvSpPr txBox="1">
              <a:spLocks noChangeArrowheads="1"/>
            </p:cNvSpPr>
            <p:nvPr/>
          </p:nvSpPr>
          <p:spPr bwMode="auto">
            <a:xfrm>
              <a:off x="7267575" y="4972050"/>
              <a:ext cx="17972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000000"/>
                  </a:solidFill>
                </a:rPr>
                <a:t>1. Read data</a:t>
              </a:r>
            </a:p>
            <a:p>
              <a:pPr eaLnBrk="1" fontAlgn="base" hangingPunct="1">
                <a:spcBef>
                  <a:spcPct val="0"/>
                </a:spcBef>
                <a:spcAft>
                  <a:spcPct val="0"/>
                </a:spcAft>
              </a:pPr>
              <a:r>
                <a:rPr lang="en-US" sz="1400" b="1" smtClean="0">
                  <a:solidFill>
                    <a:srgbClr val="000000"/>
                  </a:solidFill>
                </a:rPr>
                <a:t>2. Correct errors</a:t>
              </a:r>
            </a:p>
            <a:p>
              <a:pPr eaLnBrk="1" fontAlgn="base" hangingPunct="1">
                <a:spcBef>
                  <a:spcPct val="0"/>
                </a:spcBef>
                <a:spcAft>
                  <a:spcPct val="0"/>
                </a:spcAft>
              </a:pPr>
              <a:r>
                <a:rPr lang="en-US" sz="1400" b="1" smtClean="0">
                  <a:solidFill>
                    <a:srgbClr val="000000"/>
                  </a:solidFill>
                </a:rPr>
                <a:t>3. Reprogram back</a:t>
              </a:r>
            </a:p>
          </p:txBody>
        </p:sp>
        <p:cxnSp>
          <p:nvCxnSpPr>
            <p:cNvPr id="191" name="Straight Arrow Connector 190"/>
            <p:cNvCxnSpPr>
              <a:cxnSpLocks noChangeShapeType="1"/>
            </p:cNvCxnSpPr>
            <p:nvPr/>
          </p:nvCxnSpPr>
          <p:spPr bwMode="auto">
            <a:xfrm flipH="1" flipV="1">
              <a:off x="6734175" y="5315171"/>
              <a:ext cx="533454" cy="7943"/>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193" name="TextBox 192"/>
          <p:cNvSpPr txBox="1">
            <a:spLocks noChangeArrowheads="1"/>
          </p:cNvSpPr>
          <p:nvPr/>
        </p:nvSpPr>
        <p:spPr bwMode="auto">
          <a:xfrm>
            <a:off x="1939925" y="5826125"/>
            <a:ext cx="600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smtClean="0">
                <a:solidFill>
                  <a:srgbClr val="FF0000"/>
                </a:solidFill>
              </a:rPr>
              <a:t>Problem: Program errors can accumulate over time</a:t>
            </a:r>
          </a:p>
        </p:txBody>
      </p:sp>
      <p:sp>
        <p:nvSpPr>
          <p:cNvPr id="209960" name="TextBox 42"/>
          <p:cNvSpPr txBox="1">
            <a:spLocks noChangeArrowheads="1"/>
          </p:cNvSpPr>
          <p:nvPr/>
        </p:nvSpPr>
        <p:spPr bwMode="auto">
          <a:xfrm>
            <a:off x="33338" y="1954213"/>
            <a:ext cx="1744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FF0000"/>
                </a:solidFill>
              </a:rPr>
              <a:t>Floating Gate</a:t>
            </a:r>
          </a:p>
          <a:p>
            <a:pPr algn="ctr" eaLnBrk="1" fontAlgn="base" hangingPunct="1">
              <a:spcBef>
                <a:spcPct val="0"/>
              </a:spcBef>
              <a:spcAft>
                <a:spcPct val="0"/>
              </a:spcAft>
            </a:pPr>
            <a:r>
              <a:rPr lang="en-US" sz="1400" smtClean="0">
                <a:solidFill>
                  <a:srgbClr val="FF0000"/>
                </a:solidFill>
              </a:rPr>
              <a:t>Voltage Distribution</a:t>
            </a:r>
          </a:p>
        </p:txBody>
      </p:sp>
    </p:spTree>
    <p:extLst>
      <p:ext uri="{BB962C8B-B14F-4D97-AF65-F5344CB8AC3E}">
        <p14:creationId xmlns:p14="http://schemas.microsoft.com/office/powerpoint/2010/main" val="22528554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2.22222E-6 4.44444E-6 L 0.06354 4.44444E-6 " pathEditMode="relative" rAng="0" ptsTypes="AA">
                                      <p:cBhvr>
                                        <p:cTn id="6" dur="1000" fill="hold"/>
                                        <p:tgtEl>
                                          <p:spTgt spid="2"/>
                                        </p:tgtEl>
                                        <p:attrNameLst>
                                          <p:attrName>ppt_x</p:attrName>
                                          <p:attrName>ppt_y</p:attrName>
                                        </p:attrNameLst>
                                      </p:cBhvr>
                                      <p:rCtr x="317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nodeType="clickEffect">
                                  <p:stCondLst>
                                    <p:cond delay="0"/>
                                  </p:stCondLst>
                                  <p:childTnLst>
                                    <p:animMotion origin="layout" path="M 1.66667E-6 4.44444E-6 L 0.05 4.44444E-6 " pathEditMode="relative" rAng="0" ptsTypes="AA">
                                      <p:cBhvr>
                                        <p:cTn id="10" dur="1000" fill="hold"/>
                                        <p:tgtEl>
                                          <p:spTgt spid="3"/>
                                        </p:tgtEl>
                                        <p:attrNameLst>
                                          <p:attrName>ppt_x</p:attrName>
                                          <p:attrName>ppt_y</p:attrName>
                                        </p:attrNameLst>
                                      </p:cBhvr>
                                      <p:rCtr x="2500"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nodeType="clickEffect">
                                  <p:stCondLst>
                                    <p:cond delay="0"/>
                                  </p:stCondLst>
                                  <p:childTnLst>
                                    <p:animMotion origin="layout" path="M -1.11111E-6 4.44444E-6 L 0.03958 4.44444E-6 " pathEditMode="relative" rAng="0" ptsTypes="AA">
                                      <p:cBhvr>
                                        <p:cTn id="14" dur="1000" fill="hold"/>
                                        <p:tgtEl>
                                          <p:spTgt spid="4"/>
                                        </p:tgtEl>
                                        <p:attrNameLst>
                                          <p:attrName>ppt_x</p:attrName>
                                          <p:attrName>ppt_y</p:attrName>
                                        </p:attrNameLst>
                                      </p:cBhvr>
                                      <p:rCtr x="1979"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3.05556E-6 -2.22222E-6 L 0.03437 -2.22222E-6 " pathEditMode="relative" rAng="0" ptsTypes="AA">
                                      <p:cBhvr>
                                        <p:cTn id="18" dur="1000" fill="hold"/>
                                        <p:tgtEl>
                                          <p:spTgt spid="5"/>
                                        </p:tgtEl>
                                        <p:attrNameLst>
                                          <p:attrName>ppt_x</p:attrName>
                                          <p:attrName>ppt_y</p:attrName>
                                        </p:attrNameLst>
                                      </p:cBhvr>
                                      <p:rCtr x="1719" y="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2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6" grpId="0" animBg="1"/>
      <p:bldP spid="193"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Hybrid Reprogramming/Remapping Based FCR</a:t>
            </a:r>
          </a:p>
        </p:txBody>
      </p:sp>
      <p:sp>
        <p:nvSpPr>
          <p:cNvPr id="3" name="Content Placeholder 2"/>
          <p:cNvSpPr>
            <a:spLocks noGrp="1"/>
          </p:cNvSpPr>
          <p:nvPr>
            <p:ph idx="1"/>
          </p:nvPr>
        </p:nvSpPr>
        <p:spPr>
          <a:xfrm>
            <a:off x="228600" y="1117600"/>
            <a:ext cx="8915400" cy="5130800"/>
          </a:xfrm>
        </p:spPr>
        <p:txBody>
          <a:bodyPr/>
          <a:lstStyle/>
          <a:p>
            <a:r>
              <a:rPr lang="en-US">
                <a:latin typeface="Tahoma" charset="0"/>
                <a:ea typeface="ＭＳ Ｐゴシック" charset="0"/>
                <a:cs typeface="ＭＳ Ｐゴシック" charset="0"/>
              </a:rPr>
              <a:t>Idea:</a:t>
            </a:r>
          </a:p>
          <a:p>
            <a:pPr lvl="1"/>
            <a:r>
              <a:rPr lang="en-US">
                <a:solidFill>
                  <a:srgbClr val="0000FF"/>
                </a:solidFill>
                <a:latin typeface="Tahoma" charset="0"/>
                <a:ea typeface="ＭＳ Ｐゴシック" charset="0"/>
              </a:rPr>
              <a:t>Monitor the count of right-shift errors</a:t>
            </a:r>
            <a:r>
              <a:rPr lang="en-US">
                <a:latin typeface="Tahoma" charset="0"/>
                <a:ea typeface="ＭＳ Ｐゴシック" charset="0"/>
              </a:rPr>
              <a:t> (after error correction)</a:t>
            </a:r>
          </a:p>
          <a:p>
            <a:pPr lvl="1"/>
            <a:r>
              <a:rPr lang="en-US">
                <a:solidFill>
                  <a:srgbClr val="0000FF"/>
                </a:solidFill>
                <a:latin typeface="Tahoma" charset="0"/>
                <a:ea typeface="ＭＳ Ｐゴシック" charset="0"/>
              </a:rPr>
              <a:t>If count &lt; threshold, in-place reprogram </a:t>
            </a:r>
            <a:r>
              <a:rPr lang="en-US">
                <a:latin typeface="Tahoma" charset="0"/>
                <a:ea typeface="ＭＳ Ｐゴシック" charset="0"/>
              </a:rPr>
              <a:t>the page</a:t>
            </a:r>
          </a:p>
          <a:p>
            <a:pPr lvl="1"/>
            <a:r>
              <a:rPr lang="en-US">
                <a:solidFill>
                  <a:srgbClr val="0000FF"/>
                </a:solidFill>
                <a:latin typeface="Tahoma" charset="0"/>
                <a:ea typeface="ＭＳ Ｐゴシック" charset="0"/>
              </a:rPr>
              <a:t>Else, remap </a:t>
            </a:r>
            <a:r>
              <a:rPr lang="en-US">
                <a:latin typeface="Tahoma" charset="0"/>
                <a:ea typeface="ＭＳ Ｐゴシック" charset="0"/>
              </a:rPr>
              <a:t>the page to a new page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Observation:</a:t>
            </a:r>
          </a:p>
          <a:p>
            <a:pPr lvl="1"/>
            <a:r>
              <a:rPr lang="en-US">
                <a:latin typeface="Tahoma" charset="0"/>
                <a:ea typeface="ＭＳ Ｐゴシック" charset="0"/>
              </a:rPr>
              <a:t>Program errors much less frequent than retention errors </a:t>
            </a:r>
            <a:r>
              <a:rPr lang="en-US">
                <a:latin typeface="Tahoma" charset="0"/>
                <a:ea typeface="ＭＳ Ｐゴシック" charset="0"/>
                <a:sym typeface="Wingdings" charset="0"/>
              </a:rPr>
              <a:t> </a:t>
            </a:r>
            <a:r>
              <a:rPr lang="en-US">
                <a:latin typeface="Tahoma" charset="0"/>
                <a:ea typeface="ＭＳ Ｐゴシック" charset="0"/>
              </a:rPr>
              <a:t>Remapping happens only infrequently </a:t>
            </a:r>
          </a:p>
          <a:p>
            <a:pPr lvl="1"/>
            <a:endParaRPr lang="en-US">
              <a:latin typeface="Tahoma" charset="0"/>
              <a:ea typeface="ＭＳ Ｐゴシック" charset="0"/>
            </a:endParaRPr>
          </a:p>
          <a:p>
            <a:r>
              <a:rPr lang="en-US">
                <a:latin typeface="Tahoma" charset="0"/>
                <a:ea typeface="ＭＳ Ｐゴシック" charset="0"/>
                <a:cs typeface="ＭＳ Ｐゴシック" charset="0"/>
              </a:rPr>
              <a:t>Benefit: </a:t>
            </a:r>
          </a:p>
          <a:p>
            <a:pPr lvl="1"/>
            <a:r>
              <a:rPr lang="en-US">
                <a:latin typeface="Tahoma" charset="0"/>
                <a:ea typeface="ＭＳ Ｐゴシック" charset="0"/>
              </a:rPr>
              <a:t>Hybrid FCR greatly reduces erase operations due to remapping</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F72D48-98DA-5746-AD9C-8CB815888A55}" type="slidenum">
              <a:rPr lang="en-US" sz="1600">
                <a:solidFill>
                  <a:srgbClr val="000000"/>
                </a:solidFill>
                <a:latin typeface="Garamond" charset="0"/>
              </a:rPr>
              <a:pPr eaLnBrk="1" hangingPunct="1"/>
              <a:t>175</a:t>
            </a:fld>
            <a:endParaRPr lang="en-US" sz="1600">
              <a:solidFill>
                <a:srgbClr val="000000"/>
              </a:solidFill>
              <a:latin typeface="Garamond" charset="0"/>
            </a:endParaRPr>
          </a:p>
        </p:txBody>
      </p:sp>
    </p:spTree>
    <p:extLst>
      <p:ext uri="{BB962C8B-B14F-4D97-AF65-F5344CB8AC3E}">
        <p14:creationId xmlns:p14="http://schemas.microsoft.com/office/powerpoint/2010/main" val="26318606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12994"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12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B189F2-68CB-8043-9179-4D69E909FB9A}" type="slidenum">
              <a:rPr lang="en-US" sz="1600">
                <a:solidFill>
                  <a:srgbClr val="000000"/>
                </a:solidFill>
                <a:latin typeface="Garamond" charset="0"/>
              </a:rPr>
              <a:pPr eaLnBrk="1" hangingPunct="1"/>
              <a:t>176</a:t>
            </a:fld>
            <a:endParaRPr lang="en-US" sz="1600">
              <a:solidFill>
                <a:srgbClr val="000000"/>
              </a:solidFill>
              <a:latin typeface="Garamond" charset="0"/>
            </a:endParaRPr>
          </a:p>
        </p:txBody>
      </p:sp>
    </p:spTree>
    <p:extLst>
      <p:ext uri="{BB962C8B-B14F-4D97-AF65-F5344CB8AC3E}">
        <p14:creationId xmlns:p14="http://schemas.microsoft.com/office/powerpoint/2010/main" val="42707813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atin typeface="Garamond" charset="0"/>
                <a:ea typeface="ＭＳ Ｐゴシック" charset="0"/>
                <a:cs typeface="ＭＳ Ｐゴシック" charset="0"/>
              </a:rPr>
              <a:t>Adaptive-Rate FCR</a:t>
            </a:r>
          </a:p>
        </p:txBody>
      </p:sp>
      <p:sp>
        <p:nvSpPr>
          <p:cNvPr id="3" name="Content Placeholder 2"/>
          <p:cNvSpPr>
            <a:spLocks noGrp="1"/>
          </p:cNvSpPr>
          <p:nvPr>
            <p:ph idx="1"/>
          </p:nvPr>
        </p:nvSpPr>
        <p:spPr>
          <a:xfrm>
            <a:off x="228600" y="1206500"/>
            <a:ext cx="8610600" cy="5041900"/>
          </a:xfrm>
        </p:spPr>
        <p:txBody>
          <a:bodyPr/>
          <a:lstStyle/>
          <a:p>
            <a:r>
              <a:rPr lang="en-US">
                <a:latin typeface="Tahoma" charset="0"/>
                <a:ea typeface="ＭＳ Ｐゴシック" charset="0"/>
                <a:cs typeface="ＭＳ Ｐゴシック" charset="0"/>
              </a:rPr>
              <a:t>Observation:</a:t>
            </a:r>
          </a:p>
          <a:p>
            <a:pPr lvl="1"/>
            <a:r>
              <a:rPr lang="en-US">
                <a:solidFill>
                  <a:srgbClr val="0000FF"/>
                </a:solidFill>
                <a:latin typeface="Tahoma" charset="0"/>
                <a:ea typeface="ＭＳ Ｐゴシック" charset="0"/>
              </a:rPr>
              <a:t>Retention error rate strongly depends on the P/E cycles a flash page endured so far</a:t>
            </a:r>
          </a:p>
          <a:p>
            <a:pPr lvl="1"/>
            <a:r>
              <a:rPr lang="en-US">
                <a:latin typeface="Tahoma" charset="0"/>
                <a:ea typeface="ＭＳ Ｐゴシック" charset="0"/>
              </a:rPr>
              <a:t>No need to refresh frequently (at all) early in flash lifetime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Idea:</a:t>
            </a:r>
          </a:p>
          <a:p>
            <a:pPr lvl="1"/>
            <a:r>
              <a:rPr lang="en-US">
                <a:solidFill>
                  <a:srgbClr val="0000FF"/>
                </a:solidFill>
                <a:latin typeface="Tahoma" charset="0"/>
                <a:ea typeface="ＭＳ Ｐゴシック" charset="0"/>
              </a:rPr>
              <a:t>Adapt the refresh rate to the P/E cycles endured by each page</a:t>
            </a:r>
          </a:p>
          <a:p>
            <a:pPr lvl="1"/>
            <a:r>
              <a:rPr lang="en-US">
                <a:latin typeface="Tahoma" charset="0"/>
                <a:ea typeface="ＭＳ Ｐゴシック" charset="0"/>
              </a:rPr>
              <a:t>Increase refresh rate gradually with increasing P/E cycles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Benefits:</a:t>
            </a:r>
          </a:p>
          <a:p>
            <a:pPr lvl="1"/>
            <a:r>
              <a:rPr lang="en-US">
                <a:solidFill>
                  <a:srgbClr val="008000"/>
                </a:solidFill>
                <a:latin typeface="Tahoma" charset="0"/>
                <a:ea typeface="ＭＳ Ｐゴシック" charset="0"/>
              </a:rPr>
              <a:t>Reduces overhead of refresh operations</a:t>
            </a:r>
          </a:p>
          <a:p>
            <a:pPr lvl="1"/>
            <a:r>
              <a:rPr lang="en-US">
                <a:solidFill>
                  <a:srgbClr val="008000"/>
                </a:solidFill>
                <a:latin typeface="Tahoma" charset="0"/>
                <a:ea typeface="ＭＳ Ｐゴシック" charset="0"/>
              </a:rPr>
              <a:t>Can use existing FTL mechanisms that keep track of P/E cycles</a:t>
            </a:r>
          </a:p>
        </p:txBody>
      </p:sp>
      <p:sp>
        <p:nvSpPr>
          <p:cNvPr id="2150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6B60C7-4003-9941-8087-E5A6B9A4E137}" type="slidenum">
              <a:rPr lang="en-US" sz="1600">
                <a:solidFill>
                  <a:srgbClr val="000000"/>
                </a:solidFill>
                <a:latin typeface="Garamond" charset="0"/>
              </a:rPr>
              <a:pPr eaLnBrk="1" hangingPunct="1"/>
              <a:t>177</a:t>
            </a:fld>
            <a:endParaRPr lang="en-US" sz="1600">
              <a:solidFill>
                <a:srgbClr val="000000"/>
              </a:solidFill>
              <a:latin typeface="Garamond" charset="0"/>
            </a:endParaRPr>
          </a:p>
        </p:txBody>
      </p:sp>
    </p:spTree>
    <p:extLst>
      <p:ext uri="{BB962C8B-B14F-4D97-AF65-F5344CB8AC3E}">
        <p14:creationId xmlns:p14="http://schemas.microsoft.com/office/powerpoint/2010/main" val="42461047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Content Placeholder 6"/>
          <p:cNvSpPr>
            <a:spLocks noGrp="1"/>
          </p:cNvSpPr>
          <p:nvPr>
            <p:ph idx="1"/>
          </p:nvPr>
        </p:nvSpPr>
        <p:spPr/>
        <p:txBody>
          <a:bodyPr/>
          <a:lstStyle/>
          <a:p>
            <a:endParaRPr lang="en-US">
              <a:latin typeface="Tahoma" charset="0"/>
              <a:ea typeface="ＭＳ Ｐゴシック" charset="0"/>
              <a:cs typeface="ＭＳ Ｐゴシック" charset="0"/>
            </a:endParaRPr>
          </a:p>
        </p:txBody>
      </p:sp>
      <p:sp>
        <p:nvSpPr>
          <p:cNvPr id="216066" name="Title 1"/>
          <p:cNvSpPr>
            <a:spLocks noGrp="1"/>
          </p:cNvSpPr>
          <p:nvPr>
            <p:ph type="title"/>
          </p:nvPr>
        </p:nvSpPr>
        <p:spPr/>
        <p:txBody>
          <a:bodyPr/>
          <a:lstStyle/>
          <a:p>
            <a:r>
              <a:rPr lang="en-US">
                <a:latin typeface="Garamond" charset="0"/>
                <a:ea typeface="ＭＳ Ｐゴシック" charset="0"/>
                <a:cs typeface="ＭＳ Ｐゴシック" charset="0"/>
              </a:rPr>
              <a:t>Adaptive-Rate FCR (Example)</a:t>
            </a:r>
          </a:p>
        </p:txBody>
      </p:sp>
      <p:sp>
        <p:nvSpPr>
          <p:cNvPr id="2160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EF0CA0-5934-8148-B06D-F86CD4549FAD}" type="slidenum">
              <a:rPr lang="en-US" sz="1600">
                <a:solidFill>
                  <a:srgbClr val="000000"/>
                </a:solidFill>
                <a:latin typeface="Garamond" charset="0"/>
              </a:rPr>
              <a:pPr eaLnBrk="1" hangingPunct="1"/>
              <a:t>178</a:t>
            </a:fld>
            <a:endParaRPr lang="en-US" sz="1600">
              <a:solidFill>
                <a:srgbClr val="000000"/>
              </a:solidFill>
              <a:latin typeface="Garamond" charset="0"/>
            </a:endParaRPr>
          </a:p>
        </p:txBody>
      </p:sp>
      <p:pic>
        <p:nvPicPr>
          <p:cNvPr id="216068" name="Picture 24" descr="for_iccd2.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1727200"/>
            <a:ext cx="91440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6"/>
          <p:cNvCxnSpPr/>
          <p:nvPr/>
        </p:nvCxnSpPr>
        <p:spPr>
          <a:xfrm>
            <a:off x="42418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562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280400" y="3022600"/>
            <a:ext cx="0" cy="1927225"/>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42"/>
          <p:cNvGrpSpPr>
            <a:grpSpLocks/>
          </p:cNvGrpSpPr>
          <p:nvPr/>
        </p:nvGrpSpPr>
        <p:grpSpPr bwMode="auto">
          <a:xfrm>
            <a:off x="596900" y="3162300"/>
            <a:ext cx="8458200" cy="339725"/>
            <a:chOff x="533400" y="2730878"/>
            <a:chExt cx="8458200" cy="338554"/>
          </a:xfrm>
        </p:grpSpPr>
        <p:cxnSp>
          <p:nvCxnSpPr>
            <p:cNvPr id="26" name="Straight Connector 25"/>
            <p:cNvCxnSpPr/>
            <p:nvPr/>
          </p:nvCxnSpPr>
          <p:spPr>
            <a:xfrm>
              <a:off x="533400" y="2764101"/>
              <a:ext cx="8458200" cy="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6094" name="TextBox 29"/>
            <p:cNvSpPr txBox="1">
              <a:spLocks noChangeArrowheads="1"/>
            </p:cNvSpPr>
            <p:nvPr/>
          </p:nvSpPr>
          <p:spPr bwMode="auto">
            <a:xfrm>
              <a:off x="685800" y="2730878"/>
              <a:ext cx="3047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Acceptable raw BER for 512b-BCH </a:t>
              </a:r>
            </a:p>
          </p:txBody>
        </p:sp>
      </p:grpSp>
      <p:cxnSp>
        <p:nvCxnSpPr>
          <p:cNvPr id="33" name="Straight Connector 32"/>
          <p:cNvCxnSpPr/>
          <p:nvPr/>
        </p:nvCxnSpPr>
        <p:spPr>
          <a:xfrm>
            <a:off x="61468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43"/>
          <p:cNvGrpSpPr>
            <a:grpSpLocks/>
          </p:cNvGrpSpPr>
          <p:nvPr/>
        </p:nvGrpSpPr>
        <p:grpSpPr bwMode="auto">
          <a:xfrm>
            <a:off x="2438400" y="2032000"/>
            <a:ext cx="765175" cy="1143000"/>
            <a:chOff x="2387066" y="1600200"/>
            <a:chExt cx="766452" cy="1143000"/>
          </a:xfrm>
        </p:grpSpPr>
        <p:sp>
          <p:nvSpPr>
            <p:cNvPr id="216091" name="TextBox 38"/>
            <p:cNvSpPr txBox="1">
              <a:spLocks noChangeArrowheads="1"/>
            </p:cNvSpPr>
            <p:nvPr/>
          </p:nvSpPr>
          <p:spPr bwMode="auto">
            <a:xfrm>
              <a:off x="2387066" y="1600200"/>
              <a:ext cx="76645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3-year</a:t>
              </a:r>
            </a:p>
            <a:p>
              <a:pPr algn="ctr" eaLnBrk="1" fontAlgn="base" hangingPunct="1">
                <a:spcBef>
                  <a:spcPct val="0"/>
                </a:spcBef>
                <a:spcAft>
                  <a:spcPct val="0"/>
                </a:spcAft>
              </a:pPr>
              <a:r>
                <a:rPr lang="en-US" sz="1600" smtClean="0">
                  <a:solidFill>
                    <a:srgbClr val="000000"/>
                  </a:solidFill>
                </a:rPr>
                <a:t>FCR</a:t>
              </a:r>
            </a:p>
          </p:txBody>
        </p:sp>
        <p:cxnSp>
          <p:nvCxnSpPr>
            <p:cNvPr id="35" name="Straight Arrow Connector 34"/>
            <p:cNvCxnSpPr/>
            <p:nvPr/>
          </p:nvCxnSpPr>
          <p:spPr>
            <a:xfrm>
              <a:off x="2743259"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44"/>
          <p:cNvGrpSpPr>
            <a:grpSpLocks/>
          </p:cNvGrpSpPr>
          <p:nvPr/>
        </p:nvGrpSpPr>
        <p:grpSpPr bwMode="auto">
          <a:xfrm>
            <a:off x="4089400" y="2032000"/>
            <a:ext cx="952500" cy="1143000"/>
            <a:chOff x="4038600" y="1600200"/>
            <a:chExt cx="952184" cy="1143000"/>
          </a:xfrm>
        </p:grpSpPr>
        <p:sp>
          <p:nvSpPr>
            <p:cNvPr id="216089" name="TextBox 39"/>
            <p:cNvSpPr txBox="1">
              <a:spLocks noChangeArrowheads="1"/>
            </p:cNvSpPr>
            <p:nvPr/>
          </p:nvSpPr>
          <p:spPr bwMode="auto">
            <a:xfrm>
              <a:off x="4038600" y="1600200"/>
              <a:ext cx="9521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3-month </a:t>
              </a:r>
            </a:p>
            <a:p>
              <a:pPr algn="ctr" eaLnBrk="1" fontAlgn="base" hangingPunct="1">
                <a:spcBef>
                  <a:spcPct val="0"/>
                </a:spcBef>
                <a:spcAft>
                  <a:spcPct val="0"/>
                </a:spcAft>
              </a:pPr>
              <a:r>
                <a:rPr lang="en-US" sz="1600" smtClean="0">
                  <a:solidFill>
                    <a:srgbClr val="000000"/>
                  </a:solidFill>
                </a:rPr>
                <a:t>FCR</a:t>
              </a:r>
            </a:p>
          </p:txBody>
        </p:sp>
        <p:cxnSp>
          <p:nvCxnSpPr>
            <p:cNvPr id="36" name="Straight Arrow Connector 35"/>
            <p:cNvCxnSpPr/>
            <p:nvPr/>
          </p:nvCxnSpPr>
          <p:spPr>
            <a:xfrm>
              <a:off x="4571823"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45"/>
          <p:cNvGrpSpPr>
            <a:grpSpLocks/>
          </p:cNvGrpSpPr>
          <p:nvPr/>
        </p:nvGrpSpPr>
        <p:grpSpPr bwMode="auto">
          <a:xfrm>
            <a:off x="5275263" y="2032000"/>
            <a:ext cx="865187" cy="1143000"/>
            <a:chOff x="5225658" y="1600200"/>
            <a:chExt cx="864069" cy="1143000"/>
          </a:xfrm>
        </p:grpSpPr>
        <p:sp>
          <p:nvSpPr>
            <p:cNvPr id="216087" name="TextBox 40"/>
            <p:cNvSpPr txBox="1">
              <a:spLocks noChangeArrowheads="1"/>
            </p:cNvSpPr>
            <p:nvPr/>
          </p:nvSpPr>
          <p:spPr bwMode="auto">
            <a:xfrm>
              <a:off x="5225658" y="1600200"/>
              <a:ext cx="86406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3-week </a:t>
              </a:r>
            </a:p>
            <a:p>
              <a:pPr algn="ctr" eaLnBrk="1" fontAlgn="base" hangingPunct="1">
                <a:spcBef>
                  <a:spcPct val="0"/>
                </a:spcBef>
                <a:spcAft>
                  <a:spcPct val="0"/>
                </a:spcAft>
              </a:pPr>
              <a:r>
                <a:rPr lang="en-US" sz="1600" smtClean="0">
                  <a:solidFill>
                    <a:srgbClr val="000000"/>
                  </a:solidFill>
                </a:rPr>
                <a:t>FCR</a:t>
              </a:r>
            </a:p>
          </p:txBody>
        </p:sp>
        <p:cxnSp>
          <p:nvCxnSpPr>
            <p:cNvPr id="37" name="Straight Arrow Connector 36"/>
            <p:cNvCxnSpPr/>
            <p:nvPr/>
          </p:nvCxnSpPr>
          <p:spPr>
            <a:xfrm>
              <a:off x="5639460"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46"/>
          <p:cNvGrpSpPr>
            <a:grpSpLocks/>
          </p:cNvGrpSpPr>
          <p:nvPr/>
        </p:nvGrpSpPr>
        <p:grpSpPr bwMode="auto">
          <a:xfrm>
            <a:off x="6842125" y="2032000"/>
            <a:ext cx="698500" cy="1143000"/>
            <a:chOff x="6792179" y="1600200"/>
            <a:chExt cx="698107" cy="1143000"/>
          </a:xfrm>
        </p:grpSpPr>
        <p:sp>
          <p:nvSpPr>
            <p:cNvPr id="216085" name="TextBox 41"/>
            <p:cNvSpPr txBox="1">
              <a:spLocks noChangeArrowheads="1"/>
            </p:cNvSpPr>
            <p:nvPr/>
          </p:nvSpPr>
          <p:spPr bwMode="auto">
            <a:xfrm>
              <a:off x="6792179" y="1600200"/>
              <a:ext cx="69810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3-day </a:t>
              </a:r>
            </a:p>
            <a:p>
              <a:pPr algn="ctr" eaLnBrk="1" fontAlgn="base" hangingPunct="1">
                <a:spcBef>
                  <a:spcPct val="0"/>
                </a:spcBef>
                <a:spcAft>
                  <a:spcPct val="0"/>
                </a:spcAft>
              </a:pPr>
              <a:r>
                <a:rPr lang="en-US" sz="1600" smtClean="0">
                  <a:solidFill>
                    <a:srgbClr val="000000"/>
                  </a:solidFill>
                </a:rPr>
                <a:t>FCR</a:t>
              </a:r>
            </a:p>
          </p:txBody>
        </p:sp>
        <p:cxnSp>
          <p:nvCxnSpPr>
            <p:cNvPr id="38" name="Straight Arrow Connector 37"/>
            <p:cNvCxnSpPr/>
            <p:nvPr/>
          </p:nvCxnSpPr>
          <p:spPr>
            <a:xfrm>
              <a:off x="7163445"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a:spLocks noChangeArrowheads="1"/>
          </p:cNvSpPr>
          <p:nvPr/>
        </p:nvSpPr>
        <p:spPr bwMode="auto">
          <a:xfrm rot="20820283">
            <a:off x="528638" y="3508375"/>
            <a:ext cx="3690937" cy="430213"/>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39" name="Oval 38"/>
          <p:cNvSpPr>
            <a:spLocks noChangeArrowheads="1"/>
          </p:cNvSpPr>
          <p:nvPr/>
        </p:nvSpPr>
        <p:spPr bwMode="auto">
          <a:xfrm rot="20205475">
            <a:off x="4178300" y="3314700"/>
            <a:ext cx="1000125" cy="238125"/>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40" name="Oval 39"/>
          <p:cNvSpPr>
            <a:spLocks noChangeArrowheads="1"/>
          </p:cNvSpPr>
          <p:nvPr/>
        </p:nvSpPr>
        <p:spPr bwMode="auto">
          <a:xfrm rot="20205475">
            <a:off x="5130800" y="3228975"/>
            <a:ext cx="1000125" cy="238125"/>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41" name="Oval 40"/>
          <p:cNvSpPr>
            <a:spLocks noChangeArrowheads="1"/>
          </p:cNvSpPr>
          <p:nvPr/>
        </p:nvSpPr>
        <p:spPr bwMode="auto">
          <a:xfrm rot="20602012">
            <a:off x="6146800" y="3408363"/>
            <a:ext cx="2168525" cy="246062"/>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216082" name="TextBox 29"/>
          <p:cNvSpPr txBox="1">
            <a:spLocks noChangeArrowheads="1"/>
          </p:cNvSpPr>
          <p:nvPr/>
        </p:nvSpPr>
        <p:spPr bwMode="auto">
          <a:xfrm>
            <a:off x="3835400" y="49784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31" name="TextBox 30"/>
          <p:cNvSpPr txBox="1"/>
          <p:nvPr/>
        </p:nvSpPr>
        <p:spPr>
          <a:xfrm>
            <a:off x="-863600" y="30226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
        <p:nvSpPr>
          <p:cNvPr id="216084" name="TextBox 31"/>
          <p:cNvSpPr txBox="1">
            <a:spLocks noChangeArrowheads="1"/>
          </p:cNvSpPr>
          <p:nvPr/>
        </p:nvSpPr>
        <p:spPr bwMode="auto">
          <a:xfrm>
            <a:off x="644525" y="5546725"/>
            <a:ext cx="8024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smtClean="0">
                <a:solidFill>
                  <a:srgbClr val="0000FF"/>
                </a:solidFill>
              </a:rPr>
              <a:t>Select refresh frequency such that error rate is below acceptable rate</a:t>
            </a:r>
          </a:p>
        </p:txBody>
      </p:sp>
    </p:spTree>
    <p:extLst>
      <p:ext uri="{BB962C8B-B14F-4D97-AF65-F5344CB8AC3E}">
        <p14:creationId xmlns:p14="http://schemas.microsoft.com/office/powerpoint/2010/main" val="41621962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1" nodeType="clickEffect">
                                  <p:stCondLst>
                                    <p:cond delay="0"/>
                                  </p:stCondLst>
                                  <p:childTnLst>
                                    <p:animEffect transition="out" filter="blinds(horizontal)">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grpId="1" nodeType="clickEffect">
                                  <p:stCondLst>
                                    <p:cond delay="0"/>
                                  </p:stCondLst>
                                  <p:childTnLst>
                                    <p:animEffect transition="out" filter="blinds(horizontal)">
                                      <p:cBhvr>
                                        <p:cTn id="39" dur="500"/>
                                        <p:tgtEl>
                                          <p:spTgt spid="39"/>
                                        </p:tgtEl>
                                      </p:cBhvr>
                                    </p:animEffect>
                                    <p:set>
                                      <p:cBhvr>
                                        <p:cTn id="40" dur="1" fill="hold">
                                          <p:stCondLst>
                                            <p:cond delay="499"/>
                                          </p:stCondLst>
                                        </p:cTn>
                                        <p:tgtEl>
                                          <p:spTgt spid="3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grpId="1" nodeType="clickEffect">
                                  <p:stCondLst>
                                    <p:cond delay="0"/>
                                  </p:stCondLst>
                                  <p:childTnLst>
                                    <p:animEffect transition="out" filter="blinds(horizontal)">
                                      <p:cBhvr>
                                        <p:cTn id="56" dur="500"/>
                                        <p:tgtEl>
                                          <p:spTgt spid="40"/>
                                        </p:tgtEl>
                                      </p:cBhvr>
                                    </p:animEffect>
                                    <p:set>
                                      <p:cBhvr>
                                        <p:cTn id="57" dur="1" fill="hold">
                                          <p:stCondLst>
                                            <p:cond delay="499"/>
                                          </p:stCondLst>
                                        </p:cTn>
                                        <p:tgtEl>
                                          <p:spTgt spid="40"/>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grpId="1" nodeType="clickEffect">
                                  <p:stCondLst>
                                    <p:cond delay="0"/>
                                  </p:stCondLst>
                                  <p:childTnLst>
                                    <p:animEffect transition="out" filter="blinds(horizontal)">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9" grpId="0" animBg="1"/>
      <p:bldP spid="39" grpId="1" animBg="1"/>
      <p:bldP spid="40" grpId="0" animBg="1"/>
      <p:bldP spid="40" grpId="1" animBg="1"/>
      <p:bldP spid="41" grpId="0" animBg="1"/>
      <p:bldP spid="41" grpId="1"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1709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17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082864-C929-D34C-9865-451B3612D5DC}" type="slidenum">
              <a:rPr lang="en-US" sz="1600">
                <a:solidFill>
                  <a:srgbClr val="000000"/>
                </a:solidFill>
                <a:latin typeface="Garamond" charset="0"/>
              </a:rPr>
              <a:pPr eaLnBrk="1" hangingPunct="1"/>
              <a:t>179</a:t>
            </a:fld>
            <a:endParaRPr lang="en-US" sz="1600">
              <a:solidFill>
                <a:srgbClr val="000000"/>
              </a:solidFill>
              <a:latin typeface="Garamond" charset="0"/>
            </a:endParaRPr>
          </a:p>
        </p:txBody>
      </p:sp>
    </p:spTree>
    <p:extLst>
      <p:ext uri="{BB962C8B-B14F-4D97-AF65-F5344CB8AC3E}">
        <p14:creationId xmlns:p14="http://schemas.microsoft.com/office/powerpoint/2010/main" val="383800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smtClean="0"/>
              <a:t>Baseline (Subarray-Oblivious)</a:t>
            </a:r>
          </a:p>
          <a:p>
            <a:endParaRPr lang="en-US" sz="3600"/>
          </a:p>
          <a:p>
            <a:endParaRPr lang="en-US" sz="3600" smtClean="0"/>
          </a:p>
          <a:p>
            <a:endParaRPr lang="en-US" sz="3600"/>
          </a:p>
          <a:p>
            <a:endParaRPr lang="en-US" sz="3600" smtClean="0"/>
          </a:p>
          <a:p>
            <a:r>
              <a:rPr lang="en-US" sz="4000" b="1" smtClean="0"/>
              <a:t>MASA</a:t>
            </a:r>
          </a:p>
          <a:p>
            <a:endParaRPr lang="en-US" sz="4000"/>
          </a:p>
          <a:p>
            <a:endParaRPr lang="en-US" sz="4000" smtClean="0"/>
          </a:p>
          <a:p>
            <a:endParaRPr lang="en-US" sz="4000"/>
          </a:p>
          <a:p>
            <a:endParaRPr lang="en-US" sz="4000" smtClean="0"/>
          </a:p>
          <a:p>
            <a:endParaRPr lang="en-US" sz="4000"/>
          </a:p>
        </p:txBody>
      </p:sp>
      <p:cxnSp>
        <p:nvCxnSpPr>
          <p:cNvPr id="46" name="ser0"/>
          <p:cNvCxnSpPr/>
          <p:nvPr/>
        </p:nvCxnSpPr>
        <p:spPr>
          <a:xfrm>
            <a:off x="4424264" y="2213385"/>
            <a:ext cx="0" cy="834614"/>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ser0"/>
          <p:cNvCxnSpPr/>
          <p:nvPr/>
        </p:nvCxnSpPr>
        <p:spPr>
          <a:xfrm>
            <a:off x="5681564" y="2213385"/>
            <a:ext cx="0" cy="83461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er0"/>
          <p:cNvCxnSpPr/>
          <p:nvPr/>
        </p:nvCxnSpPr>
        <p:spPr>
          <a:xfrm>
            <a:off x="2747865" y="2213385"/>
            <a:ext cx="0" cy="834614"/>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MASA: Advantages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18</a:t>
            </a:fld>
            <a:endParaRPr lang="en-US">
              <a:solidFill>
                <a:prstClr val="black"/>
              </a:solidFill>
              <a:latin typeface="Calibri"/>
            </a:endParaRPr>
          </a:p>
        </p:txBody>
      </p:sp>
      <p:cxnSp>
        <p:nvCxnSpPr>
          <p:cNvPr id="10" name="Straight Arrow Connector 9"/>
          <p:cNvCxnSpPr/>
          <p:nvPr/>
        </p:nvCxnSpPr>
        <p:spPr>
          <a:xfrm>
            <a:off x="652366" y="2812571"/>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19999" y="2951071"/>
            <a:ext cx="1066801" cy="270421"/>
          </a:xfrm>
          <a:prstGeom prst="rect">
            <a:avLst/>
          </a:prstGeom>
          <a:noFill/>
        </p:spPr>
        <p:txBody>
          <a:bodyPr wrap="square" rtlCol="0" anchor="ctr">
            <a:noAutofit/>
          </a:bodyPr>
          <a:lstStyle/>
          <a:p>
            <a:pPr algn="ctr"/>
            <a:r>
              <a:rPr lang="en-US" sz="3600" i="1" smtClean="0">
                <a:solidFill>
                  <a:prstClr val="black"/>
                </a:solidFill>
                <a:latin typeface="Calibri"/>
              </a:rPr>
              <a:t>time</a:t>
            </a:r>
            <a:endParaRPr lang="en-US" sz="3200" i="1">
              <a:solidFill>
                <a:prstClr val="black"/>
              </a:solidFill>
              <a:latin typeface="Calibri"/>
            </a:endParaRPr>
          </a:p>
        </p:txBody>
      </p:sp>
      <p:sp>
        <p:nvSpPr>
          <p:cNvPr id="23" name="req0rl"/>
          <p:cNvSpPr/>
          <p:nvPr/>
        </p:nvSpPr>
        <p:spPr>
          <a:xfrm>
            <a:off x="1490566" y="259080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24" name="wr0"/>
          <p:cNvSpPr/>
          <p:nvPr/>
        </p:nvSpPr>
        <p:spPr>
          <a:xfrm>
            <a:off x="23287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25" name="req1rl"/>
          <p:cNvSpPr/>
          <p:nvPr/>
        </p:nvSpPr>
        <p:spPr>
          <a:xfrm>
            <a:off x="3166966" y="25908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Wr</a:t>
            </a:r>
            <a:endParaRPr lang="en-US" sz="3200">
              <a:solidFill>
                <a:prstClr val="black"/>
              </a:solidFill>
              <a:latin typeface="Calibri"/>
            </a:endParaRPr>
          </a:p>
        </p:txBody>
      </p:sp>
      <p:sp>
        <p:nvSpPr>
          <p:cNvPr id="26" name="wr1"/>
          <p:cNvSpPr/>
          <p:nvPr/>
        </p:nvSpPr>
        <p:spPr>
          <a:xfrm>
            <a:off x="40051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27" name="req2rl"/>
          <p:cNvSpPr/>
          <p:nvPr/>
        </p:nvSpPr>
        <p:spPr>
          <a:xfrm>
            <a:off x="4843359" y="259080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28" name="req3rl"/>
          <p:cNvSpPr/>
          <p:nvPr/>
        </p:nvSpPr>
        <p:spPr>
          <a:xfrm>
            <a:off x="6100665" y="25908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Rd</a:t>
            </a:r>
            <a:endParaRPr lang="en-US" sz="3200">
              <a:solidFill>
                <a:prstClr val="black"/>
              </a:solidFill>
              <a:latin typeface="Calibri"/>
            </a:endParaRPr>
          </a:p>
        </p:txBody>
      </p:sp>
      <p:sp>
        <p:nvSpPr>
          <p:cNvPr id="29" name="rl0"/>
          <p:cNvSpPr/>
          <p:nvPr/>
        </p:nvSpPr>
        <p:spPr>
          <a:xfrm>
            <a:off x="27478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30" name="rl1"/>
          <p:cNvSpPr/>
          <p:nvPr/>
        </p:nvSpPr>
        <p:spPr>
          <a:xfrm>
            <a:off x="4424265" y="2590800"/>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31" name="rl2"/>
          <p:cNvSpPr/>
          <p:nvPr/>
        </p:nvSpPr>
        <p:spPr>
          <a:xfrm>
            <a:off x="5681564"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48" name="TextBox 47"/>
          <p:cNvSpPr txBox="1"/>
          <p:nvPr/>
        </p:nvSpPr>
        <p:spPr>
          <a:xfrm>
            <a:off x="1490566" y="1600200"/>
            <a:ext cx="5448299" cy="536985"/>
          </a:xfrm>
          <a:prstGeom prst="rect">
            <a:avLst/>
          </a:prstGeom>
          <a:noFill/>
        </p:spPr>
        <p:txBody>
          <a:bodyPr wrap="square" rtlCol="0" anchor="ctr">
            <a:noAutofit/>
          </a:bodyPr>
          <a:lstStyle/>
          <a:p>
            <a:pPr algn="ctr"/>
            <a:r>
              <a:rPr lang="en-US" sz="4000" i="1" smtClean="0">
                <a:solidFill>
                  <a:srgbClr val="FF0000"/>
                </a:solidFill>
                <a:latin typeface="Calibri"/>
              </a:rPr>
              <a:t>1. Serialization</a:t>
            </a:r>
            <a:endParaRPr lang="en-US" sz="3600" i="1">
              <a:solidFill>
                <a:srgbClr val="FF0000"/>
              </a:solidFill>
              <a:latin typeface="Calibri"/>
            </a:endParaRPr>
          </a:p>
        </p:txBody>
      </p:sp>
      <p:sp>
        <p:nvSpPr>
          <p:cNvPr id="49" name="TextBox 48"/>
          <p:cNvSpPr txBox="1"/>
          <p:nvPr/>
        </p:nvSpPr>
        <p:spPr>
          <a:xfrm>
            <a:off x="524854" y="3806415"/>
            <a:ext cx="3480312" cy="384585"/>
          </a:xfrm>
          <a:prstGeom prst="rect">
            <a:avLst/>
          </a:prstGeom>
          <a:noFill/>
        </p:spPr>
        <p:txBody>
          <a:bodyPr wrap="square" rtlCol="0" anchor="ctr">
            <a:noAutofit/>
          </a:bodyPr>
          <a:lstStyle/>
          <a:p>
            <a:pPr algn="ctr"/>
            <a:r>
              <a:rPr lang="en-US" sz="4000" i="1" smtClean="0">
                <a:solidFill>
                  <a:srgbClr val="FF0000"/>
                </a:solidFill>
                <a:latin typeface="Calibri"/>
              </a:rPr>
              <a:t>2. Write Penalty</a:t>
            </a:r>
            <a:endParaRPr lang="en-US" sz="3600" i="1">
              <a:solidFill>
                <a:srgbClr val="FF0000"/>
              </a:solidFill>
              <a:latin typeface="Calibri"/>
            </a:endParaRPr>
          </a:p>
        </p:txBody>
      </p:sp>
      <p:sp>
        <p:nvSpPr>
          <p:cNvPr id="50" name="TextBox 49"/>
          <p:cNvSpPr txBox="1"/>
          <p:nvPr/>
        </p:nvSpPr>
        <p:spPr>
          <a:xfrm>
            <a:off x="4708072" y="3806415"/>
            <a:ext cx="3043337" cy="384585"/>
          </a:xfrm>
          <a:prstGeom prst="rect">
            <a:avLst/>
          </a:prstGeom>
          <a:noFill/>
        </p:spPr>
        <p:txBody>
          <a:bodyPr wrap="square" rtlCol="0" anchor="ctr">
            <a:noAutofit/>
          </a:bodyPr>
          <a:lstStyle/>
          <a:p>
            <a:r>
              <a:rPr lang="en-US" sz="4000" i="1" smtClean="0">
                <a:solidFill>
                  <a:srgbClr val="FF0000"/>
                </a:solidFill>
                <a:latin typeface="Calibri"/>
              </a:rPr>
              <a:t>3. Thrashing</a:t>
            </a:r>
            <a:endParaRPr lang="en-US" sz="3600" i="1">
              <a:solidFill>
                <a:srgbClr val="FF0000"/>
              </a:solidFill>
              <a:latin typeface="Calibri"/>
            </a:endParaRPr>
          </a:p>
        </p:txBody>
      </p:sp>
      <p:cxnSp>
        <p:nvCxnSpPr>
          <p:cNvPr id="57" name="Curved Connector 56"/>
          <p:cNvCxnSpPr>
            <a:stCxn id="24" idx="2"/>
            <a:endCxn id="49" idx="0"/>
          </p:cNvCxnSpPr>
          <p:nvPr/>
        </p:nvCxnSpPr>
        <p:spPr>
          <a:xfrm rot="5400000">
            <a:off x="2022455" y="3290555"/>
            <a:ext cx="758415" cy="273304"/>
          </a:xfrm>
          <a:prstGeom prst="curvedConnector3">
            <a:avLst/>
          </a:prstGeom>
          <a:ln w="381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26" idx="2"/>
          </p:cNvCxnSpPr>
          <p:nvPr/>
        </p:nvCxnSpPr>
        <p:spPr>
          <a:xfrm rot="5400000">
            <a:off x="3223218" y="2782196"/>
            <a:ext cx="725692" cy="1257300"/>
          </a:xfrm>
          <a:prstGeom prst="curvedConnector2">
            <a:avLst/>
          </a:prstGeom>
          <a:ln w="381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0" idx="2"/>
          </p:cNvCxnSpPr>
          <p:nvPr/>
        </p:nvCxnSpPr>
        <p:spPr>
          <a:xfrm rot="16200000" flipH="1">
            <a:off x="4584516" y="3097299"/>
            <a:ext cx="725694" cy="62709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31" idx="2"/>
            <a:endCxn id="50" idx="0"/>
          </p:cNvCxnSpPr>
          <p:nvPr/>
        </p:nvCxnSpPr>
        <p:spPr>
          <a:xfrm rot="16200000" flipH="1">
            <a:off x="5681221" y="3257894"/>
            <a:ext cx="758415" cy="338626"/>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29" idx="2"/>
          </p:cNvCxnSpPr>
          <p:nvPr/>
        </p:nvCxnSpPr>
        <p:spPr>
          <a:xfrm rot="16200000" flipH="1">
            <a:off x="3424818" y="2580595"/>
            <a:ext cx="815852" cy="1750661"/>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52366" y="5361922"/>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52366" y="6096001"/>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619999" y="5590522"/>
            <a:ext cx="1066801" cy="270421"/>
          </a:xfrm>
          <a:prstGeom prst="rect">
            <a:avLst/>
          </a:prstGeom>
          <a:noFill/>
        </p:spPr>
        <p:txBody>
          <a:bodyPr wrap="square" rtlCol="0" anchor="ctr">
            <a:noAutofit/>
          </a:bodyPr>
          <a:lstStyle/>
          <a:p>
            <a:pPr algn="ctr"/>
            <a:r>
              <a:rPr lang="en-US" sz="3600" i="1" smtClean="0">
                <a:solidFill>
                  <a:prstClr val="black"/>
                </a:solidFill>
                <a:latin typeface="Calibri"/>
              </a:rPr>
              <a:t>time</a:t>
            </a:r>
            <a:endParaRPr lang="en-US" sz="3200" i="1">
              <a:solidFill>
                <a:prstClr val="black"/>
              </a:solidFill>
              <a:latin typeface="Calibri"/>
            </a:endParaRPr>
          </a:p>
        </p:txBody>
      </p:sp>
      <p:sp>
        <p:nvSpPr>
          <p:cNvPr id="82" name="req0rl"/>
          <p:cNvSpPr/>
          <p:nvPr/>
        </p:nvSpPr>
        <p:spPr>
          <a:xfrm>
            <a:off x="1490566" y="5133322"/>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83" name="req1rl"/>
          <p:cNvSpPr/>
          <p:nvPr/>
        </p:nvSpPr>
        <p:spPr>
          <a:xfrm>
            <a:off x="1909666" y="57912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Wr</a:t>
            </a:r>
            <a:endParaRPr lang="en-US" sz="3200">
              <a:solidFill>
                <a:prstClr val="black"/>
              </a:solidFill>
              <a:latin typeface="Calibri"/>
            </a:endParaRPr>
          </a:p>
        </p:txBody>
      </p:sp>
      <p:sp>
        <p:nvSpPr>
          <p:cNvPr id="84" name="req2rl"/>
          <p:cNvSpPr/>
          <p:nvPr/>
        </p:nvSpPr>
        <p:spPr>
          <a:xfrm>
            <a:off x="2328763" y="513332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85" name="req3rl"/>
          <p:cNvSpPr/>
          <p:nvPr/>
        </p:nvSpPr>
        <p:spPr>
          <a:xfrm>
            <a:off x="2747863" y="57912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Rd</a:t>
            </a:r>
            <a:endParaRPr lang="en-US" sz="3200">
              <a:solidFill>
                <a:prstClr val="black"/>
              </a:solidFill>
              <a:latin typeface="Calibri"/>
            </a:endParaRPr>
          </a:p>
        </p:txBody>
      </p:sp>
      <p:cxnSp>
        <p:nvCxnSpPr>
          <p:cNvPr id="86" name="end0"/>
          <p:cNvCxnSpPr/>
          <p:nvPr/>
        </p:nvCxnSpPr>
        <p:spPr>
          <a:xfrm>
            <a:off x="6938865" y="2137185"/>
            <a:ext cx="0" cy="345333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7" name="end1"/>
          <p:cNvCxnSpPr/>
          <p:nvPr/>
        </p:nvCxnSpPr>
        <p:spPr>
          <a:xfrm>
            <a:off x="3586066" y="4648200"/>
            <a:ext cx="0" cy="191538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8" name="wasted"/>
          <p:cNvCxnSpPr/>
          <p:nvPr/>
        </p:nvCxnSpPr>
        <p:spPr>
          <a:xfrm>
            <a:off x="3690840" y="5029200"/>
            <a:ext cx="3167160" cy="0"/>
          </a:xfrm>
          <a:prstGeom prst="line">
            <a:avLst/>
          </a:prstGeom>
          <a:ln w="57150">
            <a:solidFill>
              <a:srgbClr val="00B050"/>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582956" y="4495800"/>
            <a:ext cx="3355909" cy="422821"/>
          </a:xfrm>
          <a:prstGeom prst="rect">
            <a:avLst/>
          </a:prstGeom>
          <a:noFill/>
        </p:spPr>
        <p:txBody>
          <a:bodyPr wrap="square" rtlCol="0" anchor="ctr">
            <a:noAutofit/>
          </a:bodyPr>
          <a:lstStyle/>
          <a:p>
            <a:pPr algn="ctr"/>
            <a:r>
              <a:rPr lang="en-US" sz="4400" b="1" i="1" smtClean="0">
                <a:solidFill>
                  <a:srgbClr val="00B050"/>
                </a:solidFill>
                <a:latin typeface="Calibri"/>
              </a:rPr>
              <a:t>Saved</a:t>
            </a:r>
            <a:endParaRPr lang="en-US" sz="4400" b="1" i="1">
              <a:solidFill>
                <a:srgbClr val="00B050"/>
              </a:solidFill>
              <a:latin typeface="Calibri"/>
            </a:endParaRPr>
          </a:p>
        </p:txBody>
      </p:sp>
    </p:spTree>
    <p:extLst>
      <p:ext uri="{BB962C8B-B14F-4D97-AF65-F5344CB8AC3E}">
        <p14:creationId xmlns:p14="http://schemas.microsoft.com/office/powerpoint/2010/main" val="1770670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81" grpId="0"/>
      <p:bldP spid="82" grpId="0" animBg="1"/>
      <p:bldP spid="83" grpId="0" animBg="1"/>
      <p:bldP spid="84" grpId="0" animBg="1"/>
      <p:bldP spid="85" grpId="0" animBg="1"/>
      <p:bldP spid="89"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Garamond" charset="0"/>
                <a:ea typeface="ＭＳ Ｐゴシック" charset="0"/>
                <a:cs typeface="ＭＳ Ｐゴシック" charset="0"/>
              </a:rPr>
              <a:t>FCR: Other Considerations</a:t>
            </a:r>
          </a:p>
        </p:txBody>
      </p:sp>
      <p:sp>
        <p:nvSpPr>
          <p:cNvPr id="114690" name="Content Placeholder 2"/>
          <p:cNvSpPr>
            <a:spLocks noGrp="1"/>
          </p:cNvSpPr>
          <p:nvPr>
            <p:ph idx="1"/>
          </p:nvPr>
        </p:nvSpPr>
        <p:spPr>
          <a:xfrm>
            <a:off x="228600" y="1104900"/>
            <a:ext cx="8915400" cy="5143500"/>
          </a:xfrm>
        </p:spPr>
        <p:txBody>
          <a:bodyPr/>
          <a:lstStyle/>
          <a:p>
            <a:pPr>
              <a:defRPr/>
            </a:pPr>
            <a:r>
              <a:rPr lang="en-US" dirty="0">
                <a:solidFill>
                  <a:schemeClr val="tx2"/>
                </a:solidFill>
                <a:latin typeface="Tahoma" charset="0"/>
                <a:ea typeface="ＭＳ Ｐゴシック" charset="0"/>
                <a:cs typeface="ＭＳ Ｐゴシック" charset="0"/>
              </a:rPr>
              <a:t>Implementation cost</a:t>
            </a:r>
          </a:p>
          <a:p>
            <a:pPr lvl="1">
              <a:defRPr/>
            </a:pPr>
            <a:r>
              <a:rPr lang="en-US" dirty="0">
                <a:latin typeface="Tahoma" charset="0"/>
                <a:ea typeface="ＭＳ Ｐゴシック" charset="0"/>
              </a:rPr>
              <a:t>No hardware changes</a:t>
            </a:r>
          </a:p>
          <a:p>
            <a:pPr lvl="1">
              <a:defRPr/>
            </a:pPr>
            <a:r>
              <a:rPr lang="en-US" dirty="0">
                <a:latin typeface="Tahoma" charset="0"/>
                <a:ea typeface="ＭＳ Ｐゴシック" charset="0"/>
              </a:rPr>
              <a:t>FTL software/firmware needs modification</a:t>
            </a:r>
          </a:p>
          <a:p>
            <a:pPr marL="344487" lvl="1" indent="0">
              <a:buFont typeface="Wingdings" charset="0"/>
              <a:buNone/>
              <a:defRPr/>
            </a:pPr>
            <a:endParaRPr lang="en-US" dirty="0">
              <a:latin typeface="Tahoma" charset="0"/>
              <a:ea typeface="ＭＳ Ｐゴシック" charset="0"/>
            </a:endParaRPr>
          </a:p>
          <a:p>
            <a:pPr>
              <a:defRPr/>
            </a:pPr>
            <a:r>
              <a:rPr lang="en-US" dirty="0">
                <a:solidFill>
                  <a:srgbClr val="006633"/>
                </a:solidFill>
                <a:latin typeface="Tahoma" charset="0"/>
                <a:ea typeface="ＭＳ Ｐゴシック" charset="0"/>
                <a:cs typeface="ＭＳ Ｐゴシック" charset="0"/>
              </a:rPr>
              <a:t>Response time impact</a:t>
            </a:r>
          </a:p>
          <a:p>
            <a:pPr lvl="1">
              <a:defRPr/>
            </a:pPr>
            <a:r>
              <a:rPr lang="en-US" dirty="0">
                <a:latin typeface="Tahoma" charset="0"/>
                <a:ea typeface="ＭＳ Ｐゴシック" charset="0"/>
              </a:rPr>
              <a:t>FCR not as frequent as DRAM refresh; low impact</a:t>
            </a:r>
          </a:p>
          <a:p>
            <a:pPr lvl="1">
              <a:defRPr/>
            </a:pPr>
            <a:endParaRPr lang="en-US" dirty="0">
              <a:latin typeface="Tahoma" charset="0"/>
              <a:ea typeface="ＭＳ Ｐゴシック" charset="0"/>
            </a:endParaRPr>
          </a:p>
          <a:p>
            <a:pPr>
              <a:defRPr/>
            </a:pPr>
            <a:r>
              <a:rPr lang="en-US" dirty="0">
                <a:solidFill>
                  <a:srgbClr val="006633"/>
                </a:solidFill>
                <a:latin typeface="Tahoma" charset="0"/>
                <a:ea typeface="ＭＳ Ｐゴシック" charset="0"/>
                <a:cs typeface="ＭＳ Ｐゴシック" charset="0"/>
              </a:rPr>
              <a:t>Adaptation to variations in retention error rate</a:t>
            </a:r>
          </a:p>
          <a:p>
            <a:pPr lvl="1">
              <a:defRPr/>
            </a:pPr>
            <a:r>
              <a:rPr lang="en-US" dirty="0">
                <a:latin typeface="Tahoma" charset="0"/>
                <a:ea typeface="ＭＳ Ｐゴシック" charset="0"/>
              </a:rPr>
              <a:t>Adapt refresh rate based </a:t>
            </a:r>
            <a:r>
              <a:rPr lang="en-US" dirty="0" smtClean="0">
                <a:latin typeface="Tahoma" charset="0"/>
                <a:ea typeface="ＭＳ Ｐゴシック" charset="0"/>
              </a:rPr>
              <a:t>on, </a:t>
            </a:r>
            <a:r>
              <a:rPr lang="en-US" dirty="0">
                <a:latin typeface="Tahoma" charset="0"/>
                <a:ea typeface="ＭＳ Ｐゴシック" charset="0"/>
              </a:rPr>
              <a:t>e.g</a:t>
            </a:r>
            <a:r>
              <a:rPr lang="en-US" dirty="0" smtClean="0">
                <a:latin typeface="Tahoma" charset="0"/>
                <a:ea typeface="ＭＳ Ｐゴシック" charset="0"/>
              </a:rPr>
              <a:t>., </a:t>
            </a:r>
            <a:r>
              <a:rPr lang="en-US" dirty="0">
                <a:latin typeface="Tahoma" charset="0"/>
                <a:ea typeface="ＭＳ Ｐゴシック" charset="0"/>
              </a:rPr>
              <a:t>temperature </a:t>
            </a:r>
            <a:r>
              <a:rPr lang="en-US" sz="1600" b="1" dirty="0">
                <a:solidFill>
                  <a:schemeClr val="tx2"/>
                </a:solidFill>
                <a:latin typeface="Tahoma" charset="0"/>
                <a:ea typeface="ＭＳ Ｐゴシック" charset="0"/>
              </a:rPr>
              <a:t>[Liu+ ISCA 2012</a:t>
            </a:r>
            <a:r>
              <a:rPr lang="en-US" sz="1600" b="1" dirty="0" smtClean="0">
                <a:solidFill>
                  <a:schemeClr val="tx2"/>
                </a:solidFill>
                <a:latin typeface="Tahoma" charset="0"/>
                <a:ea typeface="ＭＳ Ｐゴシック" charset="0"/>
              </a:rPr>
              <a:t>]</a:t>
            </a:r>
          </a:p>
          <a:p>
            <a:pPr lvl="1">
              <a:defRPr/>
            </a:pPr>
            <a:endParaRPr lang="en-US" sz="1600" b="1" dirty="0">
              <a:solidFill>
                <a:schemeClr val="tx2"/>
              </a:solidFill>
              <a:latin typeface="Tahoma" charset="0"/>
              <a:ea typeface="ＭＳ Ｐゴシック" charset="0"/>
            </a:endParaRPr>
          </a:p>
          <a:p>
            <a:pPr>
              <a:defRPr/>
            </a:pPr>
            <a:r>
              <a:rPr lang="en-US" dirty="0" smtClean="0">
                <a:solidFill>
                  <a:srgbClr val="FF0000"/>
                </a:solidFill>
                <a:latin typeface="Tahoma" charset="0"/>
                <a:ea typeface="ＭＳ Ｐゴシック" charset="0"/>
                <a:cs typeface="ＭＳ Ｐゴシック" charset="0"/>
              </a:rPr>
              <a:t>FCR requires power</a:t>
            </a:r>
          </a:p>
          <a:p>
            <a:pPr lvl="1">
              <a:defRPr/>
            </a:pPr>
            <a:r>
              <a:rPr lang="en-US" dirty="0" smtClean="0">
                <a:latin typeface="Tahoma" charset="0"/>
                <a:ea typeface="ＭＳ Ｐゴシック" charset="0"/>
              </a:rPr>
              <a:t>Enterprise storage systems typically powered on</a:t>
            </a:r>
          </a:p>
          <a:p>
            <a:pPr lvl="1">
              <a:defRPr/>
            </a:pPr>
            <a:endParaRPr lang="en-US" sz="1600" b="1" dirty="0">
              <a:solidFill>
                <a:schemeClr val="tx2"/>
              </a:solidFill>
              <a:latin typeface="Tahoma" charset="0"/>
              <a:ea typeface="ＭＳ Ｐゴシック" charset="0"/>
            </a:endParaRPr>
          </a:p>
        </p:txBody>
      </p:sp>
      <p:sp>
        <p:nvSpPr>
          <p:cNvPr id="219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FAA19D-FB98-DA47-9851-F2BB106068A2}" type="slidenum">
              <a:rPr lang="en-US" sz="1600">
                <a:solidFill>
                  <a:srgbClr val="000000"/>
                </a:solidFill>
                <a:latin typeface="Garamond" charset="0"/>
              </a:rPr>
              <a:pPr eaLnBrk="1" hangingPunct="1"/>
              <a:t>180</a:t>
            </a:fld>
            <a:endParaRPr lang="en-US" sz="1600">
              <a:solidFill>
                <a:srgbClr val="000000"/>
              </a:solidFill>
              <a:latin typeface="Garamond" charset="0"/>
            </a:endParaRPr>
          </a:p>
        </p:txBody>
      </p:sp>
    </p:spTree>
    <p:extLst>
      <p:ext uri="{BB962C8B-B14F-4D97-AF65-F5344CB8AC3E}">
        <p14:creationId xmlns:p14="http://schemas.microsoft.com/office/powerpoint/2010/main" val="24291227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20162"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solidFill>
                  <a:srgbClr val="0000FF"/>
                </a:solidFill>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20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55AEB1-2AA3-2941-B77A-8EDFF3C7C03F}" type="slidenum">
              <a:rPr lang="en-US" sz="1600">
                <a:solidFill>
                  <a:srgbClr val="000000"/>
                </a:solidFill>
                <a:latin typeface="Garamond" charset="0"/>
              </a:rPr>
              <a:pPr eaLnBrk="1" hangingPunct="1"/>
              <a:t>181</a:t>
            </a:fld>
            <a:endParaRPr lang="en-US" sz="1600">
              <a:solidFill>
                <a:srgbClr val="000000"/>
              </a:solidFill>
              <a:latin typeface="Garamond" charset="0"/>
            </a:endParaRPr>
          </a:p>
        </p:txBody>
      </p:sp>
    </p:spTree>
    <p:extLst>
      <p:ext uri="{BB962C8B-B14F-4D97-AF65-F5344CB8AC3E}">
        <p14:creationId xmlns:p14="http://schemas.microsoft.com/office/powerpoint/2010/main" val="7256323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Evaluation Methodology</a:t>
            </a:r>
          </a:p>
        </p:txBody>
      </p:sp>
      <p:sp>
        <p:nvSpPr>
          <p:cNvPr id="117762" name="Content Placeholder 2"/>
          <p:cNvSpPr>
            <a:spLocks noGrp="1"/>
          </p:cNvSpPr>
          <p:nvPr>
            <p:ph idx="1"/>
          </p:nvPr>
        </p:nvSpPr>
        <p:spPr>
          <a:xfrm>
            <a:off x="228600" y="954088"/>
            <a:ext cx="8610600" cy="4876800"/>
          </a:xfrm>
        </p:spPr>
        <p:txBody>
          <a:bodyPr/>
          <a:lstStyle/>
          <a:p>
            <a:pPr eaLnBrk="1" hangingPunct="1">
              <a:defRPr/>
            </a:pPr>
            <a:r>
              <a:rPr lang="en-US" dirty="0">
                <a:solidFill>
                  <a:srgbClr val="0000FF"/>
                </a:solidFill>
                <a:latin typeface="Tahoma" charset="0"/>
                <a:ea typeface="ＭＳ Ｐゴシック" charset="0"/>
                <a:cs typeface="ＭＳ Ｐゴシック" charset="0"/>
              </a:rPr>
              <a:t>E</a:t>
            </a:r>
            <a:r>
              <a:rPr lang="en-US" dirty="0" smtClean="0">
                <a:solidFill>
                  <a:srgbClr val="0000FF"/>
                </a:solidFill>
                <a:latin typeface="Tahoma" charset="0"/>
                <a:ea typeface="ＭＳ Ｐゴシック" charset="0"/>
                <a:cs typeface="ＭＳ Ｐゴシック" charset="0"/>
              </a:rPr>
              <a:t>xperimental flash platform </a:t>
            </a:r>
            <a:r>
              <a:rPr lang="en-US" dirty="0" smtClean="0">
                <a:solidFill>
                  <a:srgbClr val="FF0000"/>
                </a:solidFill>
                <a:latin typeface="Tahoma" charset="0"/>
                <a:ea typeface="ＭＳ Ｐゴシック" charset="0"/>
                <a:cs typeface="ＭＳ Ｐゴシック" charset="0"/>
              </a:rPr>
              <a:t>to obtain error </a:t>
            </a:r>
            <a:r>
              <a:rPr lang="en-US" dirty="0">
                <a:solidFill>
                  <a:srgbClr val="FF0000"/>
                </a:solidFill>
                <a:latin typeface="Tahoma" charset="0"/>
                <a:ea typeface="ＭＳ Ｐゴシック" charset="0"/>
                <a:cs typeface="ＭＳ Ｐゴシック" charset="0"/>
              </a:rPr>
              <a:t>rates </a:t>
            </a:r>
            <a:r>
              <a:rPr lang="en-US" dirty="0">
                <a:latin typeface="Tahoma" charset="0"/>
                <a:ea typeface="ＭＳ Ｐゴシック" charset="0"/>
                <a:cs typeface="ＭＳ Ｐゴシック" charset="0"/>
              </a:rPr>
              <a:t>at different P/E cycles </a:t>
            </a:r>
            <a:r>
              <a:rPr lang="en-US" sz="1800" b="1" dirty="0" smtClean="0">
                <a:solidFill>
                  <a:schemeClr val="tx2"/>
                </a:solidFill>
                <a:latin typeface="Tahoma" charset="0"/>
                <a:ea typeface="ＭＳ Ｐゴシック" charset="0"/>
                <a:cs typeface="ＭＳ Ｐゴシック" charset="0"/>
              </a:rPr>
              <a:t>[</a:t>
            </a:r>
            <a:r>
              <a:rPr lang="en-US" sz="1800" b="1" dirty="0" err="1">
                <a:solidFill>
                  <a:schemeClr val="tx2"/>
                </a:solidFill>
                <a:latin typeface="Tahoma" charset="0"/>
                <a:ea typeface="ＭＳ Ｐゴシック" charset="0"/>
                <a:cs typeface="ＭＳ Ｐゴシック" charset="0"/>
              </a:rPr>
              <a:t>Cai</a:t>
            </a:r>
            <a:r>
              <a:rPr lang="en-US" sz="1800" b="1" dirty="0">
                <a:solidFill>
                  <a:schemeClr val="tx2"/>
                </a:solidFill>
                <a:latin typeface="Tahoma" charset="0"/>
                <a:ea typeface="ＭＳ Ｐゴシック" charset="0"/>
                <a:cs typeface="ＭＳ Ｐゴシック" charset="0"/>
              </a:rPr>
              <a:t>+ DATE 2012]</a:t>
            </a:r>
          </a:p>
          <a:p>
            <a:pPr eaLnBrk="1" hangingPunct="1">
              <a:defRPr/>
            </a:pPr>
            <a:endParaRPr lang="en-US" sz="800" dirty="0">
              <a:latin typeface="Tahoma" charset="0"/>
              <a:ea typeface="ＭＳ Ｐゴシック" charset="0"/>
              <a:cs typeface="ＭＳ Ｐゴシック" charset="0"/>
            </a:endParaRPr>
          </a:p>
          <a:p>
            <a:pPr eaLnBrk="1" hangingPunct="1">
              <a:defRPr/>
            </a:pPr>
            <a:r>
              <a:rPr lang="en-US" dirty="0">
                <a:solidFill>
                  <a:srgbClr val="0000FF"/>
                </a:solidFill>
                <a:latin typeface="Tahoma" charset="0"/>
                <a:ea typeface="ＭＳ Ｐゴシック" charset="0"/>
                <a:cs typeface="ＭＳ Ｐゴシック" charset="0"/>
              </a:rPr>
              <a:t>Simulation framework </a:t>
            </a:r>
            <a:r>
              <a:rPr lang="en-US" dirty="0">
                <a:solidFill>
                  <a:srgbClr val="FF0000"/>
                </a:solidFill>
                <a:latin typeface="Tahoma" charset="0"/>
                <a:ea typeface="ＭＳ Ｐゴシック" charset="0"/>
                <a:cs typeface="ＭＳ Ｐゴシック" charset="0"/>
              </a:rPr>
              <a:t>to obtain P/E cycles </a:t>
            </a:r>
            <a:r>
              <a:rPr lang="en-US" dirty="0">
                <a:latin typeface="Tahoma" charset="0"/>
                <a:ea typeface="ＭＳ Ｐゴシック" charset="0"/>
                <a:cs typeface="ＭＳ Ｐゴシック" charset="0"/>
              </a:rPr>
              <a:t>of </a:t>
            </a:r>
            <a:r>
              <a:rPr lang="en-US" dirty="0" smtClean="0">
                <a:latin typeface="Tahoma" charset="0"/>
                <a:ea typeface="ＭＳ Ｐゴシック" charset="0"/>
                <a:cs typeface="ＭＳ Ｐゴシック" charset="0"/>
              </a:rPr>
              <a:t>real </a:t>
            </a:r>
            <a:r>
              <a:rPr lang="en-US" dirty="0">
                <a:latin typeface="Tahoma" charset="0"/>
                <a:ea typeface="ＭＳ Ｐゴシック" charset="0"/>
                <a:cs typeface="ＭＳ Ｐゴシック" charset="0"/>
              </a:rPr>
              <a:t>workloads: </a:t>
            </a:r>
            <a:r>
              <a:rPr lang="en-US" dirty="0" err="1">
                <a:latin typeface="Tahoma" charset="0"/>
                <a:ea typeface="ＭＳ Ｐゴシック" charset="0"/>
                <a:cs typeface="ＭＳ Ｐゴシック" charset="0"/>
              </a:rPr>
              <a:t>DiskSim</a:t>
            </a:r>
            <a:r>
              <a:rPr lang="en-US" dirty="0">
                <a:latin typeface="Tahoma" charset="0"/>
                <a:ea typeface="ＭＳ Ｐゴシック" charset="0"/>
                <a:cs typeface="ＭＳ Ｐゴシック" charset="0"/>
              </a:rPr>
              <a:t> with SSD </a:t>
            </a:r>
            <a:r>
              <a:rPr lang="en-US" dirty="0" smtClean="0">
                <a:latin typeface="Tahoma" charset="0"/>
                <a:ea typeface="ＭＳ Ｐゴシック" charset="0"/>
                <a:cs typeface="ＭＳ Ｐゴシック" charset="0"/>
              </a:rPr>
              <a:t>extensions</a:t>
            </a:r>
          </a:p>
          <a:p>
            <a:pPr eaLnBrk="1" hangingPunct="1">
              <a:defRPr/>
            </a:pPr>
            <a:endParaRPr lang="en-US" sz="800" dirty="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Simulated system: </a:t>
            </a:r>
            <a:r>
              <a:rPr lang="en-US" dirty="0" smtClean="0">
                <a:solidFill>
                  <a:srgbClr val="FF0000"/>
                </a:solidFill>
                <a:latin typeface="Tahoma" charset="0"/>
                <a:ea typeface="ＭＳ Ｐゴシック" charset="0"/>
                <a:cs typeface="ＭＳ Ｐゴシック" charset="0"/>
              </a:rPr>
              <a:t>256GB flash</a:t>
            </a:r>
            <a:r>
              <a:rPr lang="en-US" dirty="0" smtClean="0">
                <a:latin typeface="Tahoma" charset="0"/>
                <a:ea typeface="ＭＳ Ｐゴシック" charset="0"/>
                <a:cs typeface="ＭＳ Ｐゴシック" charset="0"/>
              </a:rPr>
              <a:t>, 4 channels, 8 chips/channel, 8K blocks/chip, 128 pages/block, 8KB pages</a:t>
            </a:r>
          </a:p>
          <a:p>
            <a:pPr eaLnBrk="1" hangingPunct="1">
              <a:defRPr/>
            </a:pPr>
            <a:endParaRPr lang="en-US" sz="800" dirty="0" smtClean="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Workloads </a:t>
            </a:r>
          </a:p>
          <a:p>
            <a:pPr lvl="1" eaLnBrk="1" hangingPunct="1">
              <a:defRPr/>
            </a:pPr>
            <a:r>
              <a:rPr lang="en-US" sz="2000" dirty="0" smtClean="0">
                <a:solidFill>
                  <a:srgbClr val="FF0000"/>
                </a:solidFill>
                <a:latin typeface="Tahoma" charset="0"/>
                <a:ea typeface="ＭＳ Ｐゴシック" charset="0"/>
                <a:cs typeface="ＭＳ Ｐゴシック" charset="0"/>
              </a:rPr>
              <a:t>File system applications, databases, web search</a:t>
            </a:r>
          </a:p>
          <a:p>
            <a:pPr lvl="1" eaLnBrk="1" hangingPunct="1">
              <a:defRPr/>
            </a:pPr>
            <a:r>
              <a:rPr lang="en-US" sz="2000" dirty="0" smtClean="0">
                <a:latin typeface="Tahoma" charset="0"/>
                <a:ea typeface="ＭＳ Ｐゴシック" charset="0"/>
                <a:cs typeface="ＭＳ Ｐゴシック" charset="0"/>
              </a:rPr>
              <a:t>Categories: Write-heavy, read-heavy, balanced</a:t>
            </a:r>
          </a:p>
          <a:p>
            <a:pPr marL="344487" lvl="1" indent="0" eaLnBrk="1" hangingPunct="1">
              <a:buFont typeface="Wingdings" charset="0"/>
              <a:buNone/>
              <a:defRPr/>
            </a:pPr>
            <a:endParaRPr lang="en-US" sz="800" dirty="0" smtClean="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Evaluation metrics</a:t>
            </a:r>
          </a:p>
          <a:p>
            <a:pPr lvl="1" eaLnBrk="1" hangingPunct="1">
              <a:defRPr/>
            </a:pPr>
            <a:r>
              <a:rPr lang="en-US" sz="2000" dirty="0" smtClean="0">
                <a:solidFill>
                  <a:srgbClr val="FF0000"/>
                </a:solidFill>
                <a:latin typeface="Tahoma" charset="0"/>
                <a:ea typeface="ＭＳ Ｐゴシック" charset="0"/>
                <a:cs typeface="ＭＳ Ｐゴシック" charset="0"/>
              </a:rPr>
              <a:t>Lifetime</a:t>
            </a:r>
            <a:r>
              <a:rPr lang="en-US" sz="2000" dirty="0" smtClean="0">
                <a:latin typeface="Tahoma" charset="0"/>
                <a:ea typeface="ＭＳ Ｐゴシック" charset="0"/>
                <a:cs typeface="ＭＳ Ｐゴシック" charset="0"/>
              </a:rPr>
              <a:t> (extrapolated)</a:t>
            </a:r>
          </a:p>
          <a:p>
            <a:pPr lvl="1" eaLnBrk="1" hangingPunct="1">
              <a:defRPr/>
            </a:pPr>
            <a:r>
              <a:rPr lang="en-US" sz="2000" dirty="0" smtClean="0">
                <a:solidFill>
                  <a:srgbClr val="FF0000"/>
                </a:solidFill>
                <a:latin typeface="Tahoma" charset="0"/>
                <a:ea typeface="ＭＳ Ｐゴシック" charset="0"/>
                <a:cs typeface="ＭＳ Ｐゴシック" charset="0"/>
              </a:rPr>
              <a:t>Energy overhead</a:t>
            </a:r>
            <a:r>
              <a:rPr lang="en-US" sz="2000" dirty="0" smtClean="0">
                <a:latin typeface="Tahoma" charset="0"/>
                <a:ea typeface="ＭＳ Ｐゴシック" charset="0"/>
                <a:cs typeface="ＭＳ Ｐゴシック" charset="0"/>
              </a:rPr>
              <a:t>, P/E cycle overhead</a:t>
            </a:r>
            <a:endParaRPr lang="en-US" sz="2000" dirty="0">
              <a:latin typeface="Tahoma" charset="0"/>
              <a:ea typeface="ＭＳ Ｐゴシック" charset="0"/>
              <a:cs typeface="ＭＳ Ｐゴシック" charset="0"/>
            </a:endParaRPr>
          </a:p>
          <a:p>
            <a:pPr eaLnBrk="1" hangingPunct="1">
              <a:defRPr/>
            </a:pPr>
            <a:endParaRPr lang="en-US" dirty="0">
              <a:latin typeface="Tahoma" charset="0"/>
              <a:ea typeface="ＭＳ Ｐゴシック" charset="0"/>
              <a:cs typeface="ＭＳ Ｐゴシック" charset="0"/>
            </a:endParaRPr>
          </a:p>
        </p:txBody>
      </p:sp>
      <p:sp>
        <p:nvSpPr>
          <p:cNvPr id="222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41AE80-7D45-1447-BA61-7454FB65CAA9}" type="slidenum">
              <a:rPr lang="en-US" sz="1600">
                <a:solidFill>
                  <a:srgbClr val="000000"/>
                </a:solidFill>
                <a:latin typeface="Garamond" charset="0"/>
              </a:rPr>
              <a:pPr eaLnBrk="1" hangingPunct="1"/>
              <a:t>182</a:t>
            </a:fld>
            <a:endParaRPr lang="en-US" sz="1600">
              <a:solidFill>
                <a:srgbClr val="000000"/>
              </a:solidFill>
              <a:latin typeface="Garamond" charset="0"/>
            </a:endParaRPr>
          </a:p>
        </p:txBody>
      </p:sp>
    </p:spTree>
    <p:extLst>
      <p:ext uri="{BB962C8B-B14F-4D97-AF65-F5344CB8AC3E}">
        <p14:creationId xmlns:p14="http://schemas.microsoft.com/office/powerpoint/2010/main" val="32534177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Extrapolated Lifetime</a:t>
            </a:r>
          </a:p>
        </p:txBody>
      </p:sp>
      <p:sp>
        <p:nvSpPr>
          <p:cNvPr id="224258" name="Content Placeholder 2"/>
          <p:cNvSpPr>
            <a:spLocks noGrp="1"/>
          </p:cNvSpPr>
          <p:nvPr>
            <p:ph idx="1"/>
          </p:nvPr>
        </p:nvSpPr>
        <p:spPr>
          <a:xfrm>
            <a:off x="228600" y="987425"/>
            <a:ext cx="8610600" cy="5260975"/>
          </a:xfrm>
        </p:spPr>
        <p:txBody>
          <a:bodyPr/>
          <a:lstStyle/>
          <a:p>
            <a:pPr eaLnBrk="1" hangingPunct="1"/>
            <a:endParaRPr lang="en-US" sz="2000">
              <a:latin typeface="Tahoma" charset="0"/>
              <a:ea typeface="ＭＳ Ｐゴシック" charset="0"/>
              <a:cs typeface="ＭＳ Ｐゴシック" charset="0"/>
            </a:endParaRPr>
          </a:p>
        </p:txBody>
      </p:sp>
      <p:sp>
        <p:nvSpPr>
          <p:cNvPr id="224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41A61C-A2BF-DF4C-A4DA-BAC688CD8F35}" type="slidenum">
              <a:rPr lang="en-US" sz="1600">
                <a:solidFill>
                  <a:srgbClr val="000000"/>
                </a:solidFill>
                <a:latin typeface="Garamond" charset="0"/>
              </a:rPr>
              <a:pPr eaLnBrk="1" hangingPunct="1"/>
              <a:t>183</a:t>
            </a:fld>
            <a:endParaRPr lang="en-US" sz="1600">
              <a:solidFill>
                <a:srgbClr val="000000"/>
              </a:solidFill>
              <a:latin typeface="Garamond" charset="0"/>
            </a:endParaRPr>
          </a:p>
        </p:txBody>
      </p:sp>
      <p:grpSp>
        <p:nvGrpSpPr>
          <p:cNvPr id="224260" name="Group 5"/>
          <p:cNvGrpSpPr>
            <a:grpSpLocks/>
          </p:cNvGrpSpPr>
          <p:nvPr/>
        </p:nvGrpSpPr>
        <p:grpSpPr bwMode="auto">
          <a:xfrm>
            <a:off x="276225" y="2959100"/>
            <a:ext cx="8548688" cy="808038"/>
            <a:chOff x="276210" y="5143500"/>
            <a:chExt cx="8548886" cy="807228"/>
          </a:xfrm>
        </p:grpSpPr>
        <p:sp>
          <p:nvSpPr>
            <p:cNvPr id="224267" name="TextBox 6"/>
            <p:cNvSpPr txBox="1">
              <a:spLocks noChangeArrowheads="1"/>
            </p:cNvSpPr>
            <p:nvPr/>
          </p:nvSpPr>
          <p:spPr bwMode="auto">
            <a:xfrm>
              <a:off x="276210" y="5143500"/>
              <a:ext cx="4850222" cy="36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Maximum full disk P/E Cycles for a Technique</a:t>
              </a:r>
            </a:p>
          </p:txBody>
        </p:sp>
        <p:cxnSp>
          <p:nvCxnSpPr>
            <p:cNvPr id="224268" name="Straight Connector 7"/>
            <p:cNvCxnSpPr>
              <a:cxnSpLocks noChangeShapeType="1"/>
            </p:cNvCxnSpPr>
            <p:nvPr/>
          </p:nvCxnSpPr>
          <p:spPr bwMode="auto">
            <a:xfrm>
              <a:off x="400050" y="5534025"/>
              <a:ext cx="464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24269" name="TextBox 8"/>
            <p:cNvSpPr txBox="1">
              <a:spLocks noChangeArrowheads="1"/>
            </p:cNvSpPr>
            <p:nvPr/>
          </p:nvSpPr>
          <p:spPr bwMode="auto">
            <a:xfrm>
              <a:off x="485775" y="5581650"/>
              <a:ext cx="4260054" cy="36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Total full disk P/E Cycles for a Workload</a:t>
              </a:r>
            </a:p>
          </p:txBody>
        </p:sp>
        <p:sp>
          <p:nvSpPr>
            <p:cNvPr id="224270" name="Rectangle 1"/>
            <p:cNvSpPr>
              <a:spLocks noChangeArrowheads="1"/>
            </p:cNvSpPr>
            <p:nvPr/>
          </p:nvSpPr>
          <p:spPr bwMode="auto">
            <a:xfrm>
              <a:off x="5099050" y="52546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00"/>
                  </a:solidFill>
                  <a:latin typeface="Vrinda" charset="0"/>
                  <a:ea typeface="ＭＳ Ｐゴシック" charset="0"/>
                  <a:cs typeface="Vrinda" charset="0"/>
                </a:rPr>
                <a:t>×</a:t>
              </a:r>
              <a:endParaRPr lang="en-US" sz="2800" smtClean="0">
                <a:solidFill>
                  <a:srgbClr val="000000"/>
                </a:solidFill>
                <a:latin typeface="Arial" charset="0"/>
                <a:ea typeface="ＭＳ Ｐゴシック" charset="0"/>
                <a:cs typeface="ＭＳ Ｐゴシック" charset="0"/>
              </a:endParaRPr>
            </a:p>
          </p:txBody>
        </p:sp>
        <p:sp>
          <p:nvSpPr>
            <p:cNvPr id="224271" name="TextBox 10"/>
            <p:cNvSpPr txBox="1">
              <a:spLocks noChangeArrowheads="1"/>
            </p:cNvSpPr>
            <p:nvPr/>
          </p:nvSpPr>
          <p:spPr bwMode="auto">
            <a:xfrm>
              <a:off x="5562600" y="5324475"/>
              <a:ext cx="3262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 of Days of Given Application</a:t>
              </a:r>
            </a:p>
          </p:txBody>
        </p:sp>
      </p:grpSp>
      <p:sp>
        <p:nvSpPr>
          <p:cNvPr id="224261" name="TextBox 11"/>
          <p:cNvSpPr txBox="1">
            <a:spLocks noChangeArrowheads="1"/>
          </p:cNvSpPr>
          <p:nvPr/>
        </p:nvSpPr>
        <p:spPr bwMode="auto">
          <a:xfrm>
            <a:off x="1597025" y="2349500"/>
            <a:ext cx="453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FF"/>
                </a:solidFill>
              </a:rPr>
              <a:t>Obtained from Experimental Platform Data</a:t>
            </a:r>
          </a:p>
        </p:txBody>
      </p:sp>
      <p:sp>
        <p:nvSpPr>
          <p:cNvPr id="224262" name="TextBox 12"/>
          <p:cNvSpPr txBox="1">
            <a:spLocks noChangeArrowheads="1"/>
          </p:cNvSpPr>
          <p:nvPr/>
        </p:nvSpPr>
        <p:spPr bwMode="auto">
          <a:xfrm>
            <a:off x="1806575" y="4064000"/>
            <a:ext cx="3824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FF"/>
                </a:solidFill>
              </a:rPr>
              <a:t>Obtained from Workload Simulation</a:t>
            </a:r>
          </a:p>
        </p:txBody>
      </p:sp>
      <p:cxnSp>
        <p:nvCxnSpPr>
          <p:cNvPr id="224263" name="Straight Arrow Connector 13"/>
          <p:cNvCxnSpPr>
            <a:cxnSpLocks noChangeShapeType="1"/>
            <a:stCxn id="224262" idx="0"/>
          </p:cNvCxnSpPr>
          <p:nvPr/>
        </p:nvCxnSpPr>
        <p:spPr bwMode="auto">
          <a:xfrm flipH="1" flipV="1">
            <a:off x="2530475" y="3778250"/>
            <a:ext cx="1187450" cy="285750"/>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sp>
        <p:nvSpPr>
          <p:cNvPr id="224264" name="TextBox 14"/>
          <p:cNvSpPr txBox="1">
            <a:spLocks noChangeArrowheads="1"/>
          </p:cNvSpPr>
          <p:nvPr/>
        </p:nvSpPr>
        <p:spPr bwMode="auto">
          <a:xfrm>
            <a:off x="5962650" y="3902075"/>
            <a:ext cx="251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FF"/>
                </a:solidFill>
              </a:rPr>
              <a:t>Real length (in time) of </a:t>
            </a:r>
          </a:p>
          <a:p>
            <a:pPr algn="ctr" eaLnBrk="1" fontAlgn="base" hangingPunct="1">
              <a:spcBef>
                <a:spcPct val="0"/>
              </a:spcBef>
              <a:spcAft>
                <a:spcPct val="0"/>
              </a:spcAft>
            </a:pPr>
            <a:r>
              <a:rPr lang="en-US" sz="1800" smtClean="0">
                <a:solidFill>
                  <a:srgbClr val="0000FF"/>
                </a:solidFill>
              </a:rPr>
              <a:t>each workload trace</a:t>
            </a:r>
          </a:p>
        </p:txBody>
      </p:sp>
      <p:cxnSp>
        <p:nvCxnSpPr>
          <p:cNvPr id="224265" name="Straight Arrow Connector 15"/>
          <p:cNvCxnSpPr>
            <a:cxnSpLocks noChangeShapeType="1"/>
          </p:cNvCxnSpPr>
          <p:nvPr/>
        </p:nvCxnSpPr>
        <p:spPr bwMode="auto">
          <a:xfrm flipH="1" flipV="1">
            <a:off x="7191375" y="3616325"/>
            <a:ext cx="6350" cy="285750"/>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24266" name="Straight Arrow Connector 16"/>
          <p:cNvCxnSpPr>
            <a:cxnSpLocks noChangeShapeType="1"/>
          </p:cNvCxnSpPr>
          <p:nvPr/>
        </p:nvCxnSpPr>
        <p:spPr bwMode="auto">
          <a:xfrm>
            <a:off x="3305175" y="2673350"/>
            <a:ext cx="9525" cy="314325"/>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549137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title"/>
          </p:nvPr>
        </p:nvSpPr>
        <p:spPr/>
        <p:txBody>
          <a:bodyPr/>
          <a:lstStyle/>
          <a:p>
            <a:r>
              <a:rPr lang="en-US">
                <a:latin typeface="Garamond" charset="0"/>
                <a:ea typeface="ＭＳ Ｐゴシック" charset="0"/>
                <a:cs typeface="ＭＳ Ｐゴシック" charset="0"/>
              </a:rPr>
              <a:t>Normalized Flash Memory Lifetime </a:t>
            </a:r>
          </a:p>
        </p:txBody>
      </p:sp>
      <p:sp>
        <p:nvSpPr>
          <p:cNvPr id="226306" name="Content Placeholder 2"/>
          <p:cNvSpPr>
            <a:spLocks noGrp="1"/>
          </p:cNvSpPr>
          <p:nvPr>
            <p:ph idx="1"/>
          </p:nvPr>
        </p:nvSpPr>
        <p:spPr>
          <a:xfrm>
            <a:off x="228600" y="1016000"/>
            <a:ext cx="8610600" cy="4876800"/>
          </a:xfrm>
        </p:spPr>
        <p:txBody>
          <a:bodyPr/>
          <a:lstStyle/>
          <a:p>
            <a:endParaRPr lang="en-US">
              <a:latin typeface="Tahoma" charset="0"/>
              <a:ea typeface="ＭＳ Ｐゴシック" charset="0"/>
              <a:cs typeface="ＭＳ Ｐゴシック" charset="0"/>
            </a:endParaRPr>
          </a:p>
        </p:txBody>
      </p:sp>
      <p:sp>
        <p:nvSpPr>
          <p:cNvPr id="226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9BA41E-AD84-614C-B931-23F6516EF367}" type="slidenum">
              <a:rPr lang="en-US" sz="1600">
                <a:solidFill>
                  <a:srgbClr val="000000"/>
                </a:solidFill>
                <a:latin typeface="Garamond" charset="0"/>
              </a:rPr>
              <a:pPr eaLnBrk="1" hangingPunct="1"/>
              <a:t>184</a:t>
            </a:fld>
            <a:endParaRPr lang="en-US" sz="1600">
              <a:solidFill>
                <a:srgbClr val="000000"/>
              </a:solidFill>
              <a:latin typeface="Garamond" charset="0"/>
            </a:endParaRPr>
          </a:p>
        </p:txBody>
      </p:sp>
      <p:graphicFrame>
        <p:nvGraphicFramePr>
          <p:cNvPr id="6" name="Chart 5"/>
          <p:cNvGraphicFramePr/>
          <p:nvPr/>
        </p:nvGraphicFramePr>
        <p:xfrm>
          <a:off x="368300" y="901700"/>
          <a:ext cx="8509000" cy="47625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4"/>
          <p:cNvSpPr txBox="1">
            <a:spLocks noChangeArrowheads="1"/>
          </p:cNvSpPr>
          <p:nvPr/>
        </p:nvSpPr>
        <p:spPr bwMode="auto">
          <a:xfrm>
            <a:off x="1997075" y="3911600"/>
            <a:ext cx="55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660066"/>
                </a:solidFill>
              </a:rPr>
              <a:t>46x</a:t>
            </a:r>
          </a:p>
        </p:txBody>
      </p:sp>
      <p:sp>
        <p:nvSpPr>
          <p:cNvPr id="9" name="TextBox 8"/>
          <p:cNvSpPr txBox="1"/>
          <p:nvPr/>
        </p:nvSpPr>
        <p:spPr>
          <a:xfrm>
            <a:off x="711200" y="57165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Adaptive-rate FCR provides the highest lifetime</a:t>
            </a:r>
          </a:p>
        </p:txBody>
      </p:sp>
      <p:sp>
        <p:nvSpPr>
          <p:cNvPr id="10" name="TextBox 9"/>
          <p:cNvSpPr txBox="1"/>
          <p:nvPr/>
        </p:nvSpPr>
        <p:spPr>
          <a:xfrm>
            <a:off x="698500" y="57165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Lifetime of FCR much higher than lifetime of stronger ECC</a:t>
            </a:r>
          </a:p>
        </p:txBody>
      </p:sp>
      <p:sp>
        <p:nvSpPr>
          <p:cNvPr id="12" name="TextBox 4"/>
          <p:cNvSpPr txBox="1">
            <a:spLocks noChangeArrowheads="1"/>
          </p:cNvSpPr>
          <p:nvPr/>
        </p:nvSpPr>
        <p:spPr bwMode="auto">
          <a:xfrm>
            <a:off x="7445375" y="47117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66FF"/>
                </a:solidFill>
              </a:rPr>
              <a:t>4x</a:t>
            </a:r>
          </a:p>
        </p:txBody>
      </p:sp>
    </p:spTree>
    <p:extLst>
      <p:ext uri="{BB962C8B-B14F-4D97-AF65-F5344CB8AC3E}">
        <p14:creationId xmlns:p14="http://schemas.microsoft.com/office/powerpoint/2010/main" val="32852351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2"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p:txBody>
          <a:bodyPr/>
          <a:lstStyle/>
          <a:p>
            <a:r>
              <a:rPr lang="en-US">
                <a:latin typeface="Garamond" charset="0"/>
                <a:ea typeface="ＭＳ Ｐゴシック" charset="0"/>
                <a:cs typeface="ＭＳ Ｐゴシック" charset="0"/>
              </a:rPr>
              <a:t>Lifetime Evaluation Takeaways</a:t>
            </a:r>
          </a:p>
        </p:txBody>
      </p:sp>
      <p:sp>
        <p:nvSpPr>
          <p:cNvPr id="3" name="Content Placeholder 2"/>
          <p:cNvSpPr>
            <a:spLocks noGrp="1"/>
          </p:cNvSpPr>
          <p:nvPr>
            <p:ph idx="1"/>
          </p:nvPr>
        </p:nvSpPr>
        <p:spPr>
          <a:xfrm>
            <a:off x="228600" y="1041400"/>
            <a:ext cx="8610600" cy="5207000"/>
          </a:xfrm>
        </p:spPr>
        <p:txBody>
          <a:bodyPr/>
          <a:lstStyle/>
          <a:p>
            <a:r>
              <a:rPr lang="en-US">
                <a:solidFill>
                  <a:srgbClr val="0000FF"/>
                </a:solidFill>
                <a:latin typeface="Tahoma" charset="0"/>
                <a:ea typeface="ＭＳ Ｐゴシック" charset="0"/>
                <a:cs typeface="ＭＳ Ｐゴシック" charset="0"/>
              </a:rPr>
              <a:t>Significant average lifetime improvement over no refresh</a:t>
            </a:r>
          </a:p>
          <a:p>
            <a:pPr lvl="1"/>
            <a:r>
              <a:rPr lang="en-US">
                <a:solidFill>
                  <a:schemeClr val="tx2"/>
                </a:solidFill>
                <a:latin typeface="Tahoma" charset="0"/>
                <a:ea typeface="ＭＳ Ｐゴシック" charset="0"/>
              </a:rPr>
              <a:t>Adaptive-rate FCR: 46X</a:t>
            </a:r>
          </a:p>
          <a:p>
            <a:pPr lvl="1"/>
            <a:r>
              <a:rPr lang="en-US">
                <a:latin typeface="Tahoma" charset="0"/>
                <a:ea typeface="ＭＳ Ｐゴシック" charset="0"/>
              </a:rPr>
              <a:t>Hybrid reprogramming/remapping based FCR: 31X</a:t>
            </a:r>
          </a:p>
          <a:p>
            <a:pPr lvl="1"/>
            <a:r>
              <a:rPr lang="en-US">
                <a:latin typeface="Tahoma" charset="0"/>
                <a:ea typeface="ＭＳ Ｐゴシック" charset="0"/>
              </a:rPr>
              <a:t>Remapping based FCR: 9X</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FCR lifetime improvement larger than that of stronger ECC</a:t>
            </a:r>
          </a:p>
          <a:p>
            <a:pPr lvl="1"/>
            <a:r>
              <a:rPr lang="en-US">
                <a:solidFill>
                  <a:schemeClr val="tx2"/>
                </a:solidFill>
                <a:latin typeface="Tahoma" charset="0"/>
                <a:ea typeface="ＭＳ Ｐゴシック" charset="0"/>
              </a:rPr>
              <a:t>46X vs. 4X </a:t>
            </a:r>
            <a:r>
              <a:rPr lang="en-US">
                <a:latin typeface="Tahoma" charset="0"/>
                <a:ea typeface="ＭＳ Ｐゴシック" charset="0"/>
              </a:rPr>
              <a:t>with 32-kbit ECC (over 512-bit ECC)</a:t>
            </a:r>
          </a:p>
          <a:p>
            <a:pPr lvl="1"/>
            <a:r>
              <a:rPr lang="en-US">
                <a:latin typeface="Tahoma" charset="0"/>
                <a:ea typeface="ＭＳ Ｐゴシック" charset="0"/>
              </a:rPr>
              <a:t>FCR is less complex and less costly than stronger ECC</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Lifetime on all workloads improves with Hybrid FCR</a:t>
            </a:r>
          </a:p>
          <a:p>
            <a:pPr lvl="1"/>
            <a:r>
              <a:rPr lang="en-US">
                <a:latin typeface="Tahoma" charset="0"/>
                <a:ea typeface="ＭＳ Ｐゴシック" charset="0"/>
              </a:rPr>
              <a:t>Remapping based FCR can degrade lifetime on read-heavy WL</a:t>
            </a:r>
          </a:p>
          <a:p>
            <a:pPr lvl="1"/>
            <a:r>
              <a:rPr lang="en-US">
                <a:latin typeface="Tahoma" charset="0"/>
                <a:ea typeface="ＭＳ Ｐゴシック" charset="0"/>
              </a:rPr>
              <a:t>Lifetime improvement highest in write-heavy workloads</a:t>
            </a: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228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81D4AC-C567-E741-941B-3EEF130B049E}" type="slidenum">
              <a:rPr lang="en-US" sz="1600">
                <a:solidFill>
                  <a:srgbClr val="000000"/>
                </a:solidFill>
                <a:latin typeface="Garamond" charset="0"/>
              </a:rPr>
              <a:pPr eaLnBrk="1" hangingPunct="1"/>
              <a:t>185</a:t>
            </a:fld>
            <a:endParaRPr lang="en-US" sz="1600">
              <a:solidFill>
                <a:srgbClr val="000000"/>
              </a:solidFill>
              <a:latin typeface="Garamond" charset="0"/>
            </a:endParaRPr>
          </a:p>
        </p:txBody>
      </p:sp>
    </p:spTree>
    <p:extLst>
      <p:ext uri="{BB962C8B-B14F-4D97-AF65-F5344CB8AC3E}">
        <p14:creationId xmlns:p14="http://schemas.microsoft.com/office/powerpoint/2010/main" val="37565010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en-US">
                <a:latin typeface="Garamond" charset="0"/>
                <a:ea typeface="ＭＳ Ｐゴシック" charset="0"/>
                <a:cs typeface="ＭＳ Ｐゴシック" charset="0"/>
              </a:rPr>
              <a:t>Energy Overhead</a:t>
            </a:r>
          </a:p>
        </p:txBody>
      </p:sp>
      <p:sp>
        <p:nvSpPr>
          <p:cNvPr id="3" name="Content Placeholder 2"/>
          <p:cNvSpPr>
            <a:spLocks noGrp="1"/>
          </p:cNvSpPr>
          <p:nvPr>
            <p:ph idx="1"/>
          </p:nvPr>
        </p:nvSpPr>
        <p:spPr>
          <a:xfrm>
            <a:off x="228600" y="1054100"/>
            <a:ext cx="8610600" cy="5194300"/>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a:p>
          <a:p>
            <a:pPr>
              <a:defRPr/>
            </a:pPr>
            <a:r>
              <a:rPr lang="en-US" dirty="0" smtClean="0"/>
              <a:t>Adaptive-rate refresh: </a:t>
            </a:r>
            <a:r>
              <a:rPr lang="en-US" dirty="0" smtClean="0">
                <a:solidFill>
                  <a:srgbClr val="0000FF"/>
                </a:solidFill>
              </a:rPr>
              <a:t>&lt;1.8% energy increase until daily refresh is triggered</a:t>
            </a:r>
            <a:endParaRPr lang="en-US" dirty="0">
              <a:solidFill>
                <a:srgbClr val="0000FF"/>
              </a:solidFill>
            </a:endParaRPr>
          </a:p>
        </p:txBody>
      </p:sp>
      <p:sp>
        <p:nvSpPr>
          <p:cNvPr id="229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C460A5-2F65-5E4F-98C0-545D0C4F384D}" type="slidenum">
              <a:rPr lang="en-US" sz="1600">
                <a:solidFill>
                  <a:srgbClr val="000000"/>
                </a:solidFill>
                <a:latin typeface="Garamond" charset="0"/>
              </a:rPr>
              <a:pPr eaLnBrk="1" hangingPunct="1"/>
              <a:t>186</a:t>
            </a:fld>
            <a:endParaRPr lang="en-US" sz="1600">
              <a:solidFill>
                <a:srgbClr val="000000"/>
              </a:solidFill>
              <a:latin typeface="Garamond" charset="0"/>
            </a:endParaRPr>
          </a:p>
        </p:txBody>
      </p:sp>
      <p:grpSp>
        <p:nvGrpSpPr>
          <p:cNvPr id="229380" name="Group 4"/>
          <p:cNvGrpSpPr>
            <a:grpSpLocks/>
          </p:cNvGrpSpPr>
          <p:nvPr/>
        </p:nvGrpSpPr>
        <p:grpSpPr bwMode="auto">
          <a:xfrm>
            <a:off x="727075" y="1384300"/>
            <a:ext cx="6705600" cy="3124200"/>
            <a:chOff x="965200" y="2032000"/>
            <a:chExt cx="6705600" cy="3124200"/>
          </a:xfrm>
        </p:grpSpPr>
        <p:graphicFrame>
          <p:nvGraphicFramePr>
            <p:cNvPr id="6" name="Chart 5"/>
            <p:cNvGraphicFramePr/>
            <p:nvPr/>
          </p:nvGraphicFramePr>
          <p:xfrm>
            <a:off x="965200" y="2032000"/>
            <a:ext cx="67056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229383" name="TextBox 6"/>
            <p:cNvSpPr txBox="1">
              <a:spLocks noChangeArrowheads="1"/>
            </p:cNvSpPr>
            <p:nvPr/>
          </p:nvSpPr>
          <p:spPr bwMode="auto">
            <a:xfrm>
              <a:off x="6502400" y="27559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7.8%</a:t>
              </a:r>
            </a:p>
          </p:txBody>
        </p:sp>
        <p:sp>
          <p:nvSpPr>
            <p:cNvPr id="229384" name="TextBox 7"/>
            <p:cNvSpPr txBox="1">
              <a:spLocks noChangeArrowheads="1"/>
            </p:cNvSpPr>
            <p:nvPr/>
          </p:nvSpPr>
          <p:spPr bwMode="auto">
            <a:xfrm>
              <a:off x="6972300" y="31877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5.5%</a:t>
              </a:r>
            </a:p>
          </p:txBody>
        </p:sp>
        <p:sp>
          <p:nvSpPr>
            <p:cNvPr id="229385" name="TextBox 8"/>
            <p:cNvSpPr txBox="1">
              <a:spLocks noChangeArrowheads="1"/>
            </p:cNvSpPr>
            <p:nvPr/>
          </p:nvSpPr>
          <p:spPr bwMode="auto">
            <a:xfrm>
              <a:off x="5321300" y="37719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2.6%</a:t>
              </a:r>
            </a:p>
          </p:txBody>
        </p:sp>
        <p:sp>
          <p:nvSpPr>
            <p:cNvPr id="229386" name="TextBox 9"/>
            <p:cNvSpPr txBox="1">
              <a:spLocks noChangeArrowheads="1"/>
            </p:cNvSpPr>
            <p:nvPr/>
          </p:nvSpPr>
          <p:spPr bwMode="auto">
            <a:xfrm>
              <a:off x="5784678" y="3986768"/>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1.8%</a:t>
              </a:r>
            </a:p>
          </p:txBody>
        </p:sp>
        <p:sp>
          <p:nvSpPr>
            <p:cNvPr id="229387" name="TextBox 10"/>
            <p:cNvSpPr txBox="1">
              <a:spLocks noChangeArrowheads="1"/>
            </p:cNvSpPr>
            <p:nvPr/>
          </p:nvSpPr>
          <p:spPr bwMode="auto">
            <a:xfrm>
              <a:off x="4156359" y="4229100"/>
              <a:ext cx="710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0.4%</a:t>
              </a:r>
            </a:p>
          </p:txBody>
        </p:sp>
        <p:sp>
          <p:nvSpPr>
            <p:cNvPr id="229388" name="TextBox 11"/>
            <p:cNvSpPr txBox="1">
              <a:spLocks noChangeArrowheads="1"/>
            </p:cNvSpPr>
            <p:nvPr/>
          </p:nvSpPr>
          <p:spPr bwMode="auto">
            <a:xfrm>
              <a:off x="4749800" y="4316968"/>
              <a:ext cx="710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0.3%</a:t>
              </a:r>
            </a:p>
          </p:txBody>
        </p:sp>
      </p:grpSp>
      <p:sp>
        <p:nvSpPr>
          <p:cNvPr id="229381" name="TextBox 12"/>
          <p:cNvSpPr txBox="1">
            <a:spLocks noChangeArrowheads="1"/>
          </p:cNvSpPr>
          <p:nvPr/>
        </p:nvSpPr>
        <p:spPr bwMode="auto">
          <a:xfrm>
            <a:off x="3429000" y="4416425"/>
            <a:ext cx="1735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b="1" smtClean="0">
                <a:solidFill>
                  <a:srgbClr val="000000"/>
                </a:solidFill>
              </a:rPr>
              <a:t>Refresh Interval</a:t>
            </a:r>
          </a:p>
        </p:txBody>
      </p:sp>
    </p:spTree>
    <p:extLst>
      <p:ext uri="{BB962C8B-B14F-4D97-AF65-F5344CB8AC3E}">
        <p14:creationId xmlns:p14="http://schemas.microsoft.com/office/powerpoint/2010/main" val="1114444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p:txBody>
          <a:bodyPr/>
          <a:lstStyle/>
          <a:p>
            <a:r>
              <a:rPr lang="en-US">
                <a:latin typeface="Garamond" charset="0"/>
                <a:ea typeface="ＭＳ Ｐゴシック" charset="0"/>
                <a:cs typeface="ＭＳ Ｐゴシック" charset="0"/>
              </a:rPr>
              <a:t>Overhead of Additional Erases</a:t>
            </a:r>
          </a:p>
        </p:txBody>
      </p:sp>
      <p:sp>
        <p:nvSpPr>
          <p:cNvPr id="230402" name="Content Placeholder 2"/>
          <p:cNvSpPr>
            <a:spLocks noGrp="1"/>
          </p:cNvSpPr>
          <p:nvPr>
            <p:ph idx="1"/>
          </p:nvPr>
        </p:nvSpPr>
        <p:spPr>
          <a:xfrm>
            <a:off x="228600" y="1143000"/>
            <a:ext cx="8610600" cy="5105400"/>
          </a:xfrm>
        </p:spPr>
        <p:txBody>
          <a:bodyPr/>
          <a:lstStyle/>
          <a:p>
            <a:r>
              <a:rPr lang="en-US">
                <a:latin typeface="Tahoma" charset="0"/>
                <a:ea typeface="ＭＳ Ｐゴシック" charset="0"/>
                <a:cs typeface="ＭＳ Ｐゴシック" charset="0"/>
              </a:rPr>
              <a:t>Additional erases happen due to remapping of pages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Low (2%-20%) for write intensive workloads</a:t>
            </a:r>
          </a:p>
          <a:p>
            <a:r>
              <a:rPr lang="en-US">
                <a:latin typeface="Tahoma" charset="0"/>
                <a:ea typeface="ＭＳ Ｐゴシック" charset="0"/>
                <a:cs typeface="ＭＳ Ｐゴシック" charset="0"/>
              </a:rPr>
              <a:t>High (up to 10X) for read-intensive workloads</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Improved P/E cycle lifetime of all workloads largely outweighs the additional P/E cycles due to remapping</a:t>
            </a:r>
          </a:p>
        </p:txBody>
      </p:sp>
      <p:sp>
        <p:nvSpPr>
          <p:cNvPr id="230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4B6A92-5654-9345-BE52-A1A6E8D797F3}" type="slidenum">
              <a:rPr lang="en-US" sz="1600">
                <a:solidFill>
                  <a:srgbClr val="000000"/>
                </a:solidFill>
                <a:latin typeface="Garamond" charset="0"/>
              </a:rPr>
              <a:pPr eaLnBrk="1" hangingPunct="1"/>
              <a:t>187</a:t>
            </a:fld>
            <a:endParaRPr lang="en-US" sz="1600">
              <a:solidFill>
                <a:srgbClr val="000000"/>
              </a:solidFill>
              <a:latin typeface="Garamond" charset="0"/>
            </a:endParaRPr>
          </a:p>
        </p:txBody>
      </p:sp>
    </p:spTree>
    <p:extLst>
      <p:ext uri="{BB962C8B-B14F-4D97-AF65-F5344CB8AC3E}">
        <p14:creationId xmlns:p14="http://schemas.microsoft.com/office/powerpoint/2010/main" val="12974349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r>
              <a:rPr lang="en-US">
                <a:latin typeface="Garamond" charset="0"/>
                <a:ea typeface="ＭＳ Ｐゴシック" charset="0"/>
                <a:cs typeface="ＭＳ Ｐゴシック" charset="0"/>
              </a:rPr>
              <a:t>More Results in the Paper</a:t>
            </a:r>
          </a:p>
        </p:txBody>
      </p:sp>
      <p:sp>
        <p:nvSpPr>
          <p:cNvPr id="231426" name="Content Placeholder 2"/>
          <p:cNvSpPr>
            <a:spLocks noGrp="1"/>
          </p:cNvSpPr>
          <p:nvPr>
            <p:ph idx="1"/>
          </p:nvPr>
        </p:nvSpPr>
        <p:spPr>
          <a:xfrm>
            <a:off x="228600" y="1231900"/>
            <a:ext cx="8610600" cy="5016500"/>
          </a:xfrm>
        </p:spPr>
        <p:txBody>
          <a:bodyPr/>
          <a:lstStyle/>
          <a:p>
            <a:r>
              <a:rPr lang="en-US">
                <a:latin typeface="Tahoma" charset="0"/>
                <a:ea typeface="ＭＳ Ｐゴシック" charset="0"/>
                <a:cs typeface="ＭＳ Ｐゴシック" charset="0"/>
              </a:rPr>
              <a:t>Detailed workload analysis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Effect of refresh rate</a:t>
            </a:r>
          </a:p>
        </p:txBody>
      </p:sp>
      <p:sp>
        <p:nvSpPr>
          <p:cNvPr id="231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835DE2-2797-6742-9D5A-1B7CF6D87441}" type="slidenum">
              <a:rPr lang="en-US" sz="1600">
                <a:solidFill>
                  <a:srgbClr val="000000"/>
                </a:solidFill>
                <a:latin typeface="Garamond" charset="0"/>
              </a:rPr>
              <a:pPr eaLnBrk="1" hangingPunct="1"/>
              <a:t>188</a:t>
            </a:fld>
            <a:endParaRPr lang="en-US" sz="1600">
              <a:solidFill>
                <a:srgbClr val="000000"/>
              </a:solidFill>
              <a:latin typeface="Garamond" charset="0"/>
            </a:endParaRPr>
          </a:p>
        </p:txBody>
      </p:sp>
    </p:spTree>
    <p:extLst>
      <p:ext uri="{BB962C8B-B14F-4D97-AF65-F5344CB8AC3E}">
        <p14:creationId xmlns:p14="http://schemas.microsoft.com/office/powerpoint/2010/main" val="25145195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3245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solidFill>
                  <a:srgbClr val="0000FF"/>
                </a:solidFill>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324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CCBAED-1DC6-554F-B3ED-CF3DC809BD83}" type="slidenum">
              <a:rPr lang="en-US" sz="1600">
                <a:solidFill>
                  <a:srgbClr val="000000"/>
                </a:solidFill>
                <a:latin typeface="Garamond" charset="0"/>
              </a:rPr>
              <a:pPr eaLnBrk="1" hangingPunct="1"/>
              <a:t>189</a:t>
            </a:fld>
            <a:endParaRPr lang="en-US" sz="1600">
              <a:solidFill>
                <a:srgbClr val="000000"/>
              </a:solidFill>
              <a:latin typeface="Garamond" charset="0"/>
            </a:endParaRPr>
          </a:p>
        </p:txBody>
      </p:sp>
    </p:spTree>
    <p:extLst>
      <p:ext uri="{BB962C8B-B14F-4D97-AF65-F5344CB8AC3E}">
        <p14:creationId xmlns:p14="http://schemas.microsoft.com/office/powerpoint/2010/main" val="30986151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MASA: Overhead</a:t>
            </a:r>
            <a:endParaRPr lang="en-US" sz="4400"/>
          </a:p>
        </p:txBody>
      </p:sp>
      <p:sp>
        <p:nvSpPr>
          <p:cNvPr id="3" name="Content Placeholder 2"/>
          <p:cNvSpPr>
            <a:spLocks noGrp="1"/>
          </p:cNvSpPr>
          <p:nvPr>
            <p:ph idx="1"/>
          </p:nvPr>
        </p:nvSpPr>
        <p:spPr/>
        <p:txBody>
          <a:bodyPr/>
          <a:lstStyle/>
          <a:p>
            <a:pPr>
              <a:lnSpc>
                <a:spcPct val="95000"/>
              </a:lnSpc>
            </a:pPr>
            <a:r>
              <a:rPr lang="en-US" sz="3600" b="1" dirty="0" smtClean="0"/>
              <a:t>DRAM Die Size</a:t>
            </a:r>
            <a:r>
              <a:rPr lang="en-US" sz="3600" dirty="0" smtClean="0"/>
              <a:t>: </a:t>
            </a:r>
            <a:r>
              <a:rPr lang="en-US" sz="3600" b="1" dirty="0" smtClean="0"/>
              <a:t>0.15%</a:t>
            </a:r>
            <a:r>
              <a:rPr lang="en-US" sz="3600" dirty="0" smtClean="0"/>
              <a:t> increase</a:t>
            </a:r>
          </a:p>
          <a:p>
            <a:pPr marL="914400" lvl="1" indent="-457200">
              <a:lnSpc>
                <a:spcPct val="95000"/>
              </a:lnSpc>
            </a:pPr>
            <a:r>
              <a:rPr lang="en-US" sz="3200" dirty="0" smtClean="0"/>
              <a:t>Subarray Address Latches</a:t>
            </a:r>
          </a:p>
          <a:p>
            <a:pPr marL="914400" lvl="1" indent="-457200">
              <a:lnSpc>
                <a:spcPct val="95000"/>
              </a:lnSpc>
            </a:pPr>
            <a:r>
              <a:rPr lang="en-US" sz="3200" dirty="0" smtClean="0"/>
              <a:t>Designated-Bit Latches &amp; Wire</a:t>
            </a:r>
          </a:p>
          <a:p>
            <a:pPr marL="514350" indent="-457200">
              <a:lnSpc>
                <a:spcPct val="95000"/>
              </a:lnSpc>
            </a:pPr>
            <a:r>
              <a:rPr lang="en-US" sz="3600" b="1" dirty="0" smtClean="0"/>
              <a:t>DRAM Static Energy: </a:t>
            </a:r>
            <a:r>
              <a:rPr lang="en-US" sz="3600" dirty="0" smtClean="0"/>
              <a:t>Small increase</a:t>
            </a:r>
            <a:endParaRPr lang="en-US" sz="3600" dirty="0"/>
          </a:p>
          <a:p>
            <a:pPr marL="914400" lvl="1" indent="-457200">
              <a:lnSpc>
                <a:spcPct val="95000"/>
              </a:lnSpc>
            </a:pPr>
            <a:r>
              <a:rPr lang="en-US" sz="3200" b="1" dirty="0" smtClean="0"/>
              <a:t>0.56mW</a:t>
            </a:r>
            <a:r>
              <a:rPr lang="en-US" sz="3200" dirty="0" smtClean="0"/>
              <a:t> for each activated subarray</a:t>
            </a:r>
          </a:p>
          <a:p>
            <a:pPr marL="914400" lvl="1" indent="-457200">
              <a:lnSpc>
                <a:spcPct val="95000"/>
              </a:lnSpc>
            </a:pPr>
            <a:r>
              <a:rPr lang="en-US" sz="3600" i="1" dirty="0" smtClean="0">
                <a:solidFill>
                  <a:srgbClr val="00B050"/>
                </a:solidFill>
              </a:rPr>
              <a:t>But saves dynamic energy</a:t>
            </a:r>
          </a:p>
          <a:p>
            <a:pPr marL="514350" indent="-457200">
              <a:lnSpc>
                <a:spcPct val="95000"/>
              </a:lnSpc>
            </a:pPr>
            <a:r>
              <a:rPr lang="en-US" sz="3600" b="1" dirty="0" smtClean="0"/>
              <a:t>Controller</a:t>
            </a:r>
            <a:r>
              <a:rPr lang="en-US" sz="3600" dirty="0" smtClean="0"/>
              <a:t>: Small additional storage</a:t>
            </a:r>
          </a:p>
          <a:p>
            <a:pPr marL="914400" lvl="1" indent="-457200">
              <a:lnSpc>
                <a:spcPct val="95000"/>
              </a:lnSpc>
            </a:pPr>
            <a:r>
              <a:rPr lang="en-US" sz="3200" dirty="0" smtClean="0"/>
              <a:t>Keep track of subarray status (&lt; </a:t>
            </a:r>
            <a:r>
              <a:rPr lang="en-US" sz="3200" b="1" dirty="0" smtClean="0"/>
              <a:t>256B</a:t>
            </a:r>
            <a:r>
              <a:rPr lang="en-US" sz="3200" dirty="0" smtClean="0"/>
              <a:t>)</a:t>
            </a:r>
          </a:p>
          <a:p>
            <a:pPr marL="914400" lvl="1" indent="-457200">
              <a:lnSpc>
                <a:spcPct val="95000"/>
              </a:lnSpc>
            </a:pPr>
            <a:r>
              <a:rPr lang="en-US" sz="3200" dirty="0" smtClean="0"/>
              <a:t>Keep track of new timing constraints</a:t>
            </a:r>
            <a:endParaRPr lang="en-US" sz="3200" dirty="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3111422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Conclusion</a:t>
            </a:r>
          </a:p>
        </p:txBody>
      </p:sp>
      <p:sp>
        <p:nvSpPr>
          <p:cNvPr id="115714" name="Content Placeholder 2"/>
          <p:cNvSpPr>
            <a:spLocks noGrp="1"/>
          </p:cNvSpPr>
          <p:nvPr>
            <p:ph idx="1"/>
          </p:nvPr>
        </p:nvSpPr>
        <p:spPr>
          <a:xfrm>
            <a:off x="228600" y="1041400"/>
            <a:ext cx="8610600" cy="4945063"/>
          </a:xfrm>
        </p:spPr>
        <p:txBody>
          <a:bodyPr/>
          <a:lstStyle/>
          <a:p>
            <a:pPr eaLnBrk="1" hangingPunct="1"/>
            <a:r>
              <a:rPr lang="en-US">
                <a:latin typeface="Tahoma" charset="0"/>
                <a:ea typeface="ＭＳ Ｐゴシック" charset="0"/>
                <a:cs typeface="ＭＳ Ｐゴシック" charset="0"/>
              </a:rPr>
              <a:t>NAND flash memory lifetime is limited due to uncorrectable errors, which increase over lifetime (P/E cycles)</a:t>
            </a:r>
          </a:p>
          <a:p>
            <a:pPr eaLnBrk="1" hangingPunct="1"/>
            <a:endParaRPr lang="en-US" sz="800">
              <a:solidFill>
                <a:srgbClr val="0000FF"/>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Observation: </a:t>
            </a:r>
            <a:r>
              <a:rPr lang="en-US">
                <a:solidFill>
                  <a:srgbClr val="FF0000"/>
                </a:solidFill>
                <a:latin typeface="Tahoma" charset="0"/>
                <a:ea typeface="ＭＳ Ｐゴシック" charset="0"/>
                <a:cs typeface="ＭＳ Ｐゴシック" charset="0"/>
              </a:rPr>
              <a:t>Dominant source of errors in flash memory is retention errors </a:t>
            </a:r>
            <a:r>
              <a:rPr lang="en-US">
                <a:latin typeface="Tahoma" charset="0"/>
                <a:ea typeface="ＭＳ Ｐゴシック" charset="0"/>
                <a:cs typeface="ＭＳ Ｐゴシック" charset="0"/>
                <a:sym typeface="Wingdings" charset="0"/>
              </a:rPr>
              <a:t> retention error rate limits lifetime</a:t>
            </a:r>
            <a:endParaRPr lang="en-US">
              <a:latin typeface="Tahoma" charset="0"/>
              <a:ea typeface="ＭＳ Ｐゴシック" charset="0"/>
              <a:cs typeface="ＭＳ Ｐゴシック" charset="0"/>
            </a:endParaRPr>
          </a:p>
          <a:p>
            <a:pPr eaLnBrk="1" hangingPunct="1"/>
            <a:endParaRPr lang="en-US" sz="800">
              <a:solidFill>
                <a:srgbClr val="0000FF"/>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Flash Correct-and-Refresh (FCR) </a:t>
            </a:r>
            <a:r>
              <a:rPr lang="en-US">
                <a:solidFill>
                  <a:schemeClr val="tx2"/>
                </a:solidFill>
                <a:latin typeface="Tahoma" charset="0"/>
                <a:ea typeface="ＭＳ Ｐゴシック" charset="0"/>
                <a:cs typeface="ＭＳ Ｐゴシック" charset="0"/>
              </a:rPr>
              <a:t>techniques reduce retention error rate to improve flash lifetime</a:t>
            </a:r>
          </a:p>
          <a:p>
            <a:pPr lvl="1" eaLnBrk="1" hangingPunct="1"/>
            <a:r>
              <a:rPr lang="en-US">
                <a:solidFill>
                  <a:srgbClr val="FF0000"/>
                </a:solidFill>
                <a:latin typeface="Tahoma" charset="0"/>
                <a:ea typeface="ＭＳ Ｐゴシック" charset="0"/>
                <a:cs typeface="ＭＳ Ｐゴシック" charset="0"/>
              </a:rPr>
              <a:t>Periodically read, correct, and remap or reprogram each page</a:t>
            </a:r>
            <a:r>
              <a:rPr lang="en-US">
                <a:latin typeface="Tahoma" charset="0"/>
                <a:ea typeface="ＭＳ Ｐゴシック" charset="0"/>
                <a:cs typeface="ＭＳ Ｐゴシック" charset="0"/>
              </a:rPr>
              <a:t> before it accumulates more errors than can be corrected</a:t>
            </a:r>
          </a:p>
          <a:p>
            <a:pPr lvl="1" eaLnBrk="1" hangingPunct="1"/>
            <a:r>
              <a:rPr lang="en-US">
                <a:latin typeface="Tahoma" charset="0"/>
                <a:ea typeface="ＭＳ Ｐゴシック" charset="0"/>
                <a:cs typeface="ＭＳ Ｐゴシック" charset="0"/>
              </a:rPr>
              <a:t>Adapt refresh period to the severity of errors</a:t>
            </a:r>
          </a:p>
          <a:p>
            <a:pPr eaLnBrk="1" hangingPunct="1"/>
            <a:endParaRPr lang="en-US" sz="800">
              <a:solidFill>
                <a:srgbClr val="FF0000"/>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FCR improves flash lifetime by 46X at no hardware cost</a:t>
            </a:r>
          </a:p>
          <a:p>
            <a:pPr lvl="1" eaLnBrk="1" hangingPunct="1"/>
            <a:r>
              <a:rPr lang="en-US">
                <a:latin typeface="Tahoma" charset="0"/>
                <a:ea typeface="ＭＳ Ｐゴシック" charset="0"/>
                <a:cs typeface="ＭＳ Ｐゴシック" charset="0"/>
              </a:rPr>
              <a:t>More effective and efficient than stronger ECC </a:t>
            </a:r>
          </a:p>
          <a:p>
            <a:pPr lvl="1" eaLnBrk="1" hangingPunct="1"/>
            <a:r>
              <a:rPr lang="en-US">
                <a:latin typeface="Tahoma" charset="0"/>
                <a:ea typeface="ＭＳ Ｐゴシック" charset="0"/>
                <a:cs typeface="ＭＳ Ｐゴシック" charset="0"/>
              </a:rPr>
              <a:t>Can enable better flash memory scaling</a:t>
            </a:r>
          </a:p>
          <a:p>
            <a:pPr eaLnBrk="1" hangingPunct="1"/>
            <a:endParaRPr lang="en-US">
              <a:latin typeface="Tahoma" charset="0"/>
              <a:ea typeface="ＭＳ Ｐゴシック" charset="0"/>
              <a:cs typeface="ＭＳ Ｐゴシック" charset="0"/>
            </a:endParaRPr>
          </a:p>
        </p:txBody>
      </p:sp>
      <p:sp>
        <p:nvSpPr>
          <p:cNvPr id="234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334B36-2D0F-6E4E-81A3-307D963C65FD}" type="slidenum">
              <a:rPr lang="en-US" sz="1600">
                <a:solidFill>
                  <a:srgbClr val="000000"/>
                </a:solidFill>
                <a:latin typeface="Garamond" charset="0"/>
              </a:rPr>
              <a:pPr eaLnBrk="1" hangingPunct="1"/>
              <a:t>190</a:t>
            </a:fld>
            <a:endParaRPr lang="en-US" sz="1600">
              <a:solidFill>
                <a:srgbClr val="000000"/>
              </a:solidFill>
              <a:latin typeface="Garamond" charset="0"/>
            </a:endParaRPr>
          </a:p>
        </p:txBody>
      </p:sp>
    </p:spTree>
    <p:extLst>
      <p:ext uri="{BB962C8B-B14F-4D97-AF65-F5344CB8AC3E}">
        <p14:creationId xmlns:p14="http://schemas.microsoft.com/office/powerpoint/2010/main" val="27318964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7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571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571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71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57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ctrTitle"/>
          </p:nvPr>
        </p:nvSpPr>
        <p:spPr>
          <a:xfrm>
            <a:off x="0" y="1182688"/>
            <a:ext cx="9144000" cy="1470025"/>
          </a:xfrm>
        </p:spPr>
        <p:txBody>
          <a:bodyPr/>
          <a:lstStyle/>
          <a:p>
            <a:pPr algn="ctr" eaLnBrk="1" hangingPunct="1"/>
            <a:r>
              <a:rPr lang="en-US" sz="4800">
                <a:latin typeface="Garamond" charset="0"/>
                <a:ea typeface="ＭＳ Ｐゴシック" charset="0"/>
                <a:cs typeface="ＭＳ Ｐゴシック" charset="0"/>
              </a:rPr>
              <a:t>Flash Correct-and-Refresh</a:t>
            </a:r>
            <a:br>
              <a:rPr lang="en-US" sz="4800">
                <a:latin typeface="Garamond" charset="0"/>
                <a:ea typeface="ＭＳ Ｐゴシック" charset="0"/>
                <a:cs typeface="ＭＳ Ｐゴシック" charset="0"/>
              </a:rPr>
            </a:br>
            <a:r>
              <a:rPr lang="en-US" sz="1000">
                <a:latin typeface="Garamond" charset="0"/>
                <a:ea typeface="ＭＳ Ｐゴシック" charset="0"/>
                <a:cs typeface="ＭＳ Ｐゴシック" charset="0"/>
              </a:rPr>
              <a:t> </a:t>
            </a:r>
            <a:r>
              <a:rPr lang="en-US" sz="4800">
                <a:latin typeface="Garamond" charset="0"/>
                <a:ea typeface="ＭＳ Ｐゴシック" charset="0"/>
                <a:cs typeface="ＭＳ Ｐゴシック" charset="0"/>
              </a:rPr>
              <a:t/>
            </a:r>
            <a:br>
              <a:rPr lang="en-US" sz="4800">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Retention-Aware Error Management </a:t>
            </a:r>
            <a:br>
              <a:rPr lang="en-US" sz="3400">
                <a:solidFill>
                  <a:srgbClr val="FF0000"/>
                </a:solidFill>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for Increased Flash Memory Lifetime</a:t>
            </a:r>
          </a:p>
        </p:txBody>
      </p:sp>
      <p:sp>
        <p:nvSpPr>
          <p:cNvPr id="238594" name="Rectangle 5"/>
          <p:cNvSpPr txBox="1">
            <a:spLocks noChangeArrowheads="1"/>
          </p:cNvSpPr>
          <p:nvPr/>
        </p:nvSpPr>
        <p:spPr bwMode="auto">
          <a:xfrm>
            <a:off x="779463" y="3854450"/>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Yu Cai</a:t>
            </a:r>
            <a:r>
              <a:rPr lang="en-US" sz="2200" baseline="30000" smtClean="0">
                <a:solidFill>
                  <a:srgbClr val="000000"/>
                </a:solidFill>
              </a:rPr>
              <a:t>1</a:t>
            </a:r>
            <a:r>
              <a:rPr lang="en-US" sz="2200" smtClean="0">
                <a:solidFill>
                  <a:srgbClr val="000000"/>
                </a:solidFill>
              </a:rPr>
              <a:t>   Gulay Yalcin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r>
              <a:rPr lang="en-US" sz="2200" smtClean="0">
                <a:solidFill>
                  <a:srgbClr val="000000"/>
                </a:solidFill>
              </a:rPr>
              <a:t>   Erich F. Haratsch</a:t>
            </a:r>
            <a:r>
              <a:rPr lang="en-US" sz="2200" baseline="30000" smtClean="0">
                <a:solidFill>
                  <a:srgbClr val="000000"/>
                </a:solidFill>
              </a:rPr>
              <a:t>3</a:t>
            </a:r>
            <a:r>
              <a:rPr lang="en-US" sz="2200" smtClean="0">
                <a:solidFill>
                  <a:srgbClr val="000000"/>
                </a:solidFill>
              </a:rPr>
              <a:t> </a:t>
            </a:r>
          </a:p>
          <a:p>
            <a:pPr algn="ctr" eaLnBrk="1" fontAlgn="base" hangingPunct="1">
              <a:spcBef>
                <a:spcPct val="20000"/>
              </a:spcBef>
              <a:spcAft>
                <a:spcPct val="0"/>
              </a:spcAft>
              <a:buClr>
                <a:srgbClr val="CC9900"/>
              </a:buClr>
              <a:buSzPct val="65000"/>
            </a:pPr>
            <a:r>
              <a:rPr lang="en-US" sz="2200" smtClean="0">
                <a:solidFill>
                  <a:srgbClr val="000000"/>
                </a:solidFill>
              </a:rPr>
              <a:t>Adrian Cristal</a:t>
            </a:r>
            <a:r>
              <a:rPr lang="en-US" sz="2200" baseline="30000" smtClean="0">
                <a:solidFill>
                  <a:srgbClr val="000000"/>
                </a:solidFill>
              </a:rPr>
              <a:t>2</a:t>
            </a:r>
            <a:r>
              <a:rPr lang="en-US" sz="2200" smtClean="0">
                <a:solidFill>
                  <a:srgbClr val="000000"/>
                </a:solidFill>
              </a:rPr>
              <a:t>   Osman S. Unsal</a:t>
            </a:r>
            <a:r>
              <a:rPr lang="en-US" sz="2200" baseline="30000" smtClean="0">
                <a:solidFill>
                  <a:srgbClr val="000000"/>
                </a:solidFill>
              </a:rPr>
              <a:t>2</a:t>
            </a:r>
            <a:r>
              <a:rPr lang="en-US" sz="2200" smtClean="0">
                <a:solidFill>
                  <a:srgbClr val="000000"/>
                </a:solidFill>
              </a:rPr>
              <a:t>   Ken Mai</a:t>
            </a:r>
            <a:r>
              <a:rPr lang="en-US" sz="2200" baseline="30000" smtClean="0">
                <a:solidFill>
                  <a:srgbClr val="000000"/>
                </a:solidFill>
              </a:rPr>
              <a:t>1</a:t>
            </a:r>
          </a:p>
        </p:txBody>
      </p:sp>
      <p:pic>
        <p:nvPicPr>
          <p:cNvPr id="238595"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6" name="Rectangle 5"/>
          <p:cNvSpPr txBox="1">
            <a:spLocks noChangeArrowheads="1"/>
          </p:cNvSpPr>
          <p:nvPr/>
        </p:nvSpPr>
        <p:spPr bwMode="auto">
          <a:xfrm>
            <a:off x="692150" y="4370388"/>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buFont typeface="Wingdings" charset="0"/>
              <a:buNone/>
            </a:pPr>
            <a:endParaRPr lang="en-US" smtClean="0">
              <a:solidFill>
                <a:srgbClr val="000000"/>
              </a:solidFill>
              <a:latin typeface="Tahoma" charset="0"/>
            </a:endParaRPr>
          </a:p>
        </p:txBody>
      </p:sp>
      <p:sp>
        <p:nvSpPr>
          <p:cNvPr id="16390" name="TextBox 7"/>
          <p:cNvSpPr txBox="1">
            <a:spLocks noChangeArrowheads="1"/>
          </p:cNvSpPr>
          <p:nvPr/>
        </p:nvSpPr>
        <p:spPr bwMode="auto">
          <a:xfrm>
            <a:off x="2898775" y="4892675"/>
            <a:ext cx="38544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Barcelona Supercomputing Center </a:t>
            </a:r>
          </a:p>
          <a:p>
            <a:pPr marL="0" indent="0" eaLnBrk="1" fontAlgn="base" hangingPunct="1">
              <a:spcBef>
                <a:spcPct val="0"/>
              </a:spcBef>
              <a:spcAft>
                <a:spcPct val="0"/>
              </a:spcAft>
              <a:defRPr/>
            </a:pPr>
            <a:r>
              <a:rPr lang="en-US" baseline="30000" dirty="0" smtClean="0">
                <a:solidFill>
                  <a:srgbClr val="000000"/>
                </a:solidFill>
              </a:rPr>
              <a:t>3 </a:t>
            </a:r>
            <a:r>
              <a:rPr lang="en-US" dirty="0" smtClean="0">
                <a:solidFill>
                  <a:srgbClr val="000000"/>
                </a:solidFill>
              </a:rPr>
              <a:t>LSI Corporation</a:t>
            </a:r>
          </a:p>
          <a:p>
            <a:pPr eaLnBrk="1" fontAlgn="base" hangingPunct="1">
              <a:spcBef>
                <a:spcPct val="0"/>
              </a:spcBef>
              <a:spcAft>
                <a:spcPct val="0"/>
              </a:spcAft>
              <a:defRPr/>
            </a:pPr>
            <a:endParaRPr lang="en-US" sz="2000" dirty="0" smtClean="0">
              <a:solidFill>
                <a:srgbClr val="000000"/>
              </a:solidFill>
            </a:endParaRPr>
          </a:p>
        </p:txBody>
      </p:sp>
      <p:pic>
        <p:nvPicPr>
          <p:cNvPr id="23859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5861050"/>
            <a:ext cx="2382838"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9" name="Picture 7" descr="safar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60737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7598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RAIDR: Reducing Refresh Impact</a:t>
            </a:r>
          </a:p>
          <a:p>
            <a:pPr eaLnBrk="1" hangingPunct="1"/>
            <a:r>
              <a:rPr lang="en-US" dirty="0" smtClean="0">
                <a:solidFill>
                  <a:srgbClr val="000000"/>
                </a:solidFill>
                <a:latin typeface="Tahoma" charset="0"/>
                <a:ea typeface="ＭＳ Ｐゴシック" charset="0"/>
                <a:cs typeface="ＭＳ Ｐゴシック" charset="0"/>
              </a:rPr>
              <a:t>TL-DRAM: Reducing DRAM Latency</a:t>
            </a:r>
          </a:p>
          <a:p>
            <a:pPr eaLnBrk="1" hangingPunct="1"/>
            <a:r>
              <a:rPr lang="en-US" dirty="0">
                <a:solidFill>
                  <a:srgbClr val="0000FF"/>
                </a:solidFill>
                <a:latin typeface="Tahoma" charset="0"/>
                <a:ea typeface="ＭＳ Ｐゴシック" charset="0"/>
                <a:cs typeface="ＭＳ Ｐゴシック" charset="0"/>
              </a:rPr>
              <a:t>SALP: </a:t>
            </a:r>
            <a:r>
              <a:rPr lang="en-US" dirty="0" smtClean="0">
                <a:solidFill>
                  <a:srgbClr val="0000FF"/>
                </a:solidFill>
                <a:latin typeface="Tahoma" charset="0"/>
                <a:ea typeface="ＭＳ Ｐゴシック" charset="0"/>
                <a:cs typeface="ＭＳ Ｐゴシック" charset="0"/>
              </a:rPr>
              <a:t>Reducing Bank Conflict Impact</a:t>
            </a:r>
          </a:p>
          <a:p>
            <a:pPr eaLnBrk="1" hangingPunct="1"/>
            <a:r>
              <a:rPr lang="en-US" dirty="0" err="1" smtClean="0">
                <a:solidFill>
                  <a:srgbClr val="000000"/>
                </a:solidFill>
                <a:latin typeface="Tahoma" charset="0"/>
              </a:rPr>
              <a:t>RowClone</a:t>
            </a:r>
            <a:r>
              <a:rPr lang="en-US" dirty="0" smtClean="0">
                <a:solidFill>
                  <a:srgbClr val="000000"/>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2</a:t>
            </a:fld>
            <a:endParaRPr lang="en-US" sz="1600">
              <a:latin typeface="Garamond" charset="0"/>
            </a:endParaRPr>
          </a:p>
        </p:txBody>
      </p:sp>
    </p:spTree>
    <p:extLst>
      <p:ext uri="{BB962C8B-B14F-4D97-AF65-F5344CB8AC3E}">
        <p14:creationId xmlns:p14="http://schemas.microsoft.com/office/powerpoint/2010/main" val="3572524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Cheaper Mechanisms</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a:t>
            </a:fld>
            <a:endParaRPr lang="en-US">
              <a:solidFill>
                <a:prstClr val="black"/>
              </a:solidFill>
              <a:latin typeface="Calibri"/>
            </a:endParaRPr>
          </a:p>
        </p:txBody>
      </p:sp>
      <p:sp>
        <p:nvSpPr>
          <p:cNvPr id="32" name="bank"/>
          <p:cNvSpPr/>
          <p:nvPr/>
        </p:nvSpPr>
        <p:spPr>
          <a:xfrm>
            <a:off x="2590801" y="2328235"/>
            <a:ext cx="1598601"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9" name="movebluerow"/>
          <p:cNvSpPr/>
          <p:nvPr/>
        </p:nvSpPr>
        <p:spPr>
          <a:xfrm>
            <a:off x="2595563" y="2328235"/>
            <a:ext cx="1593839"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3" name="bank"/>
          <p:cNvSpPr/>
          <p:nvPr/>
        </p:nvSpPr>
        <p:spPr>
          <a:xfrm>
            <a:off x="2590800" y="4239413"/>
            <a:ext cx="1593839"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2" name="row-buffer"/>
          <p:cNvSpPr/>
          <p:nvPr/>
        </p:nvSpPr>
        <p:spPr>
          <a:xfrm>
            <a:off x="2595563" y="4844918"/>
            <a:ext cx="1589076"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3" name="movebluerow"/>
          <p:cNvSpPr/>
          <p:nvPr/>
        </p:nvSpPr>
        <p:spPr>
          <a:xfrm>
            <a:off x="2600326" y="4236416"/>
            <a:ext cx="1584313"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5" name="bankblank"/>
          <p:cNvSpPr/>
          <p:nvPr/>
        </p:nvSpPr>
        <p:spPr>
          <a:xfrm>
            <a:off x="2595563" y="4236417"/>
            <a:ext cx="1589076"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7" name="d0black"/>
          <p:cNvSpPr/>
          <p:nvPr/>
        </p:nvSpPr>
        <p:spPr>
          <a:xfrm>
            <a:off x="912693" y="3432564"/>
            <a:ext cx="533400" cy="507484"/>
          </a:xfrm>
          <a:prstGeom prst="roundRect">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49" name="row-buffer"/>
          <p:cNvSpPr/>
          <p:nvPr/>
        </p:nvSpPr>
        <p:spPr>
          <a:xfrm>
            <a:off x="2590800" y="2936737"/>
            <a:ext cx="1598602"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50" name="d1black"/>
          <p:cNvSpPr/>
          <p:nvPr/>
        </p:nvSpPr>
        <p:spPr>
          <a:xfrm>
            <a:off x="912693" y="5343183"/>
            <a:ext cx="533400" cy="507484"/>
          </a:xfrm>
          <a:prstGeom prst="roundRect">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cxnSp>
        <p:nvCxnSpPr>
          <p:cNvPr id="99" name="line0"/>
          <p:cNvCxnSpPr>
            <a:stCxn id="47" idx="3"/>
          </p:cNvCxnSpPr>
          <p:nvPr/>
        </p:nvCxnSpPr>
        <p:spPr>
          <a:xfrm>
            <a:off x="1446093" y="3686306"/>
            <a:ext cx="273854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0" name="line1"/>
          <p:cNvCxnSpPr>
            <a:stCxn id="50" idx="3"/>
          </p:cNvCxnSpPr>
          <p:nvPr/>
        </p:nvCxnSpPr>
        <p:spPr>
          <a:xfrm>
            <a:off x="1446093" y="5596925"/>
            <a:ext cx="273854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1" name="orangedecoder"/>
          <p:cNvSpPr/>
          <p:nvPr/>
        </p:nvSpPr>
        <p:spPr>
          <a:xfrm rot="16200000">
            <a:off x="1727589" y="453382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2" name="orangegloballatch"/>
          <p:cNvSpPr/>
          <p:nvPr/>
        </p:nvSpPr>
        <p:spPr>
          <a:xfrm rot="16200000">
            <a:off x="710693" y="4517614"/>
            <a:ext cx="923012" cy="366610"/>
          </a:xfrm>
          <a:prstGeom prst="hexagon">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4000" b="1">
              <a:solidFill>
                <a:prstClr val="black"/>
              </a:solidFill>
              <a:latin typeface="Calibri"/>
            </a:endParaRPr>
          </a:p>
        </p:txBody>
      </p:sp>
      <p:sp>
        <p:nvSpPr>
          <p:cNvPr id="103" name="bluedecoder"/>
          <p:cNvSpPr/>
          <p:nvPr/>
        </p:nvSpPr>
        <p:spPr>
          <a:xfrm rot="16200000">
            <a:off x="1727588" y="2609733"/>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6" name="orangegloballatch"/>
          <p:cNvSpPr/>
          <p:nvPr/>
        </p:nvSpPr>
        <p:spPr>
          <a:xfrm rot="16200000">
            <a:off x="718665" y="2606437"/>
            <a:ext cx="923012" cy="366610"/>
          </a:xfrm>
          <a:prstGeom prst="hexagon">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4000" b="1">
              <a:solidFill>
                <a:prstClr val="black"/>
              </a:solidFill>
              <a:latin typeface="Calibri"/>
            </a:endParaRPr>
          </a:p>
        </p:txBody>
      </p:sp>
      <p:sp>
        <p:nvSpPr>
          <p:cNvPr id="118" name="TextBox 117"/>
          <p:cNvSpPr txBox="1"/>
          <p:nvPr/>
        </p:nvSpPr>
        <p:spPr>
          <a:xfrm>
            <a:off x="175552" y="1496210"/>
            <a:ext cx="2009238" cy="536985"/>
          </a:xfrm>
          <a:prstGeom prst="rect">
            <a:avLst/>
          </a:prstGeom>
          <a:noFill/>
        </p:spPr>
        <p:txBody>
          <a:bodyPr wrap="square" rtlCol="0" anchor="ctr">
            <a:noAutofit/>
          </a:bodyPr>
          <a:lstStyle/>
          <a:p>
            <a:pPr algn="ctr"/>
            <a:r>
              <a:rPr lang="en-US" sz="4400" b="1" i="1" smtClean="0">
                <a:solidFill>
                  <a:prstClr val="black"/>
                </a:solidFill>
                <a:latin typeface="Calibri"/>
              </a:rPr>
              <a:t>Latches</a:t>
            </a:r>
            <a:endParaRPr lang="en-US" sz="4000" b="1" i="1">
              <a:solidFill>
                <a:prstClr val="black"/>
              </a:solidFill>
              <a:latin typeface="Calibri"/>
            </a:endParaRPr>
          </a:p>
        </p:txBody>
      </p:sp>
      <p:cxnSp>
        <p:nvCxnSpPr>
          <p:cNvPr id="119" name="orange"/>
          <p:cNvCxnSpPr>
            <a:endCxn id="103" idx="0"/>
          </p:cNvCxnSpPr>
          <p:nvPr/>
        </p:nvCxnSpPr>
        <p:spPr>
          <a:xfrm flipV="1">
            <a:off x="1363477" y="2785437"/>
            <a:ext cx="645609" cy="43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orange"/>
          <p:cNvCxnSpPr>
            <a:endCxn id="101" idx="0"/>
          </p:cNvCxnSpPr>
          <p:nvPr/>
        </p:nvCxnSpPr>
        <p:spPr>
          <a:xfrm>
            <a:off x="1363478" y="4709529"/>
            <a:ext cx="64560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Cross 122"/>
          <p:cNvSpPr/>
          <p:nvPr/>
        </p:nvSpPr>
        <p:spPr>
          <a:xfrm rot="2700000">
            <a:off x="706620" y="3214017"/>
            <a:ext cx="992770" cy="99277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24" name="Cross 123"/>
          <p:cNvSpPr/>
          <p:nvPr/>
        </p:nvSpPr>
        <p:spPr>
          <a:xfrm rot="2700000">
            <a:off x="698648" y="5146807"/>
            <a:ext cx="992770" cy="99277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0" name="Cross 129"/>
          <p:cNvSpPr/>
          <p:nvPr/>
        </p:nvSpPr>
        <p:spPr>
          <a:xfrm rot="2700000">
            <a:off x="567514" y="2163677"/>
            <a:ext cx="1264651" cy="126465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1" name="Cross 130"/>
          <p:cNvSpPr/>
          <p:nvPr/>
        </p:nvSpPr>
        <p:spPr>
          <a:xfrm rot="2700000">
            <a:off x="559542" y="4068677"/>
            <a:ext cx="1264651" cy="126465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2" name="bankblank"/>
          <p:cNvSpPr/>
          <p:nvPr/>
        </p:nvSpPr>
        <p:spPr>
          <a:xfrm>
            <a:off x="2595563" y="2328235"/>
            <a:ext cx="1589076"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TextBox 34"/>
          <p:cNvSpPr txBox="1"/>
          <p:nvPr/>
        </p:nvSpPr>
        <p:spPr>
          <a:xfrm rot="16200000">
            <a:off x="3024449" y="3015740"/>
            <a:ext cx="5971388" cy="646331"/>
          </a:xfrm>
          <a:prstGeom prst="rect">
            <a:avLst/>
          </a:prstGeom>
          <a:solidFill>
            <a:srgbClr val="FF0000">
              <a:alpha val="50000"/>
            </a:srgbClr>
          </a:solidFill>
        </p:spPr>
        <p:txBody>
          <a:bodyPr wrap="square" rtlCol="0">
            <a:spAutoFit/>
          </a:bodyPr>
          <a:lstStyle/>
          <a:p>
            <a:pPr marL="2970213">
              <a:tabLst>
                <a:tab pos="2970213" algn="l"/>
              </a:tabLst>
            </a:pPr>
            <a:r>
              <a:rPr lang="en-US" sz="3600" smtClean="0">
                <a:solidFill>
                  <a:prstClr val="black"/>
                </a:solidFill>
                <a:latin typeface="Calibri"/>
              </a:rPr>
              <a:t>1. Serialization</a:t>
            </a:r>
            <a:endParaRPr lang="en-US" sz="3600">
              <a:solidFill>
                <a:prstClr val="black"/>
              </a:solidFill>
              <a:latin typeface="Calibri"/>
            </a:endParaRPr>
          </a:p>
        </p:txBody>
      </p:sp>
      <p:sp>
        <p:nvSpPr>
          <p:cNvPr id="65" name="TextBox 64"/>
          <p:cNvSpPr txBox="1"/>
          <p:nvPr/>
        </p:nvSpPr>
        <p:spPr>
          <a:xfrm rot="16200000">
            <a:off x="4147714" y="3015740"/>
            <a:ext cx="5971388" cy="646331"/>
          </a:xfrm>
          <a:prstGeom prst="rect">
            <a:avLst/>
          </a:prstGeom>
          <a:solidFill>
            <a:srgbClr val="FF0000">
              <a:alpha val="50000"/>
            </a:srgbClr>
          </a:solidFill>
        </p:spPr>
        <p:txBody>
          <a:bodyPr wrap="square" rtlCol="0">
            <a:spAutoFit/>
          </a:bodyPr>
          <a:lstStyle/>
          <a:p>
            <a:pPr marL="2970213"/>
            <a:r>
              <a:rPr lang="en-US" sz="3600" smtClean="0">
                <a:solidFill>
                  <a:prstClr val="black"/>
                </a:solidFill>
                <a:latin typeface="Calibri"/>
              </a:rPr>
              <a:t>2. Wr-Penalty</a:t>
            </a:r>
            <a:endParaRPr lang="en-US" sz="3600">
              <a:solidFill>
                <a:prstClr val="black"/>
              </a:solidFill>
              <a:latin typeface="Calibri"/>
            </a:endParaRPr>
          </a:p>
        </p:txBody>
      </p:sp>
      <p:sp>
        <p:nvSpPr>
          <p:cNvPr id="66" name="TextBox 65"/>
          <p:cNvSpPr txBox="1"/>
          <p:nvPr/>
        </p:nvSpPr>
        <p:spPr>
          <a:xfrm rot="16200000">
            <a:off x="5270978" y="3015739"/>
            <a:ext cx="5971389" cy="646331"/>
          </a:xfrm>
          <a:prstGeom prst="rect">
            <a:avLst/>
          </a:prstGeom>
          <a:solidFill>
            <a:srgbClr val="FF0000">
              <a:alpha val="50000"/>
            </a:srgbClr>
          </a:solidFill>
        </p:spPr>
        <p:txBody>
          <a:bodyPr wrap="square" rtlCol="0">
            <a:spAutoFit/>
          </a:bodyPr>
          <a:lstStyle/>
          <a:p>
            <a:pPr marL="2970213"/>
            <a:r>
              <a:rPr lang="en-US" sz="3600" smtClean="0">
                <a:solidFill>
                  <a:prstClr val="black"/>
                </a:solidFill>
                <a:latin typeface="Calibri"/>
              </a:rPr>
              <a:t>3. Thrashing</a:t>
            </a:r>
            <a:endParaRPr lang="en-US" sz="3600">
              <a:solidFill>
                <a:prstClr val="black"/>
              </a:solidFill>
              <a:latin typeface="Calibri"/>
            </a:endParaRPr>
          </a:p>
        </p:txBody>
      </p:sp>
      <p:sp>
        <p:nvSpPr>
          <p:cNvPr id="26" name="Pentagon 25"/>
          <p:cNvSpPr/>
          <p:nvPr/>
        </p:nvSpPr>
        <p:spPr>
          <a:xfrm>
            <a:off x="4656907" y="3477410"/>
            <a:ext cx="4267200" cy="65128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MASA</a:t>
            </a:r>
            <a:endParaRPr lang="en-US" sz="4000" b="1">
              <a:solidFill>
                <a:prstClr val="white"/>
              </a:solidFill>
              <a:latin typeface="Calibri"/>
            </a:endParaRPr>
          </a:p>
        </p:txBody>
      </p:sp>
      <p:sp>
        <p:nvSpPr>
          <p:cNvPr id="68" name="Pentagon 67"/>
          <p:cNvSpPr/>
          <p:nvPr/>
        </p:nvSpPr>
        <p:spPr>
          <a:xfrm>
            <a:off x="4656907" y="4475707"/>
            <a:ext cx="3124200" cy="65128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SALP-2</a:t>
            </a:r>
            <a:endParaRPr lang="en-US" sz="4000" b="1">
              <a:solidFill>
                <a:prstClr val="white"/>
              </a:solidFill>
              <a:latin typeface="Calibri"/>
            </a:endParaRPr>
          </a:p>
        </p:txBody>
      </p:sp>
      <p:sp>
        <p:nvSpPr>
          <p:cNvPr id="69" name="Pentagon 68"/>
          <p:cNvSpPr/>
          <p:nvPr/>
        </p:nvSpPr>
        <p:spPr>
          <a:xfrm>
            <a:off x="4648200" y="5474003"/>
            <a:ext cx="1981200" cy="65128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SALP-1</a:t>
            </a:r>
            <a:endParaRPr lang="en-US" sz="4000" b="1">
              <a:solidFill>
                <a:prstClr val="white"/>
              </a:solidFill>
              <a:latin typeface="Calibri"/>
            </a:endParaRPr>
          </a:p>
        </p:txBody>
      </p:sp>
    </p:spTree>
    <p:extLst>
      <p:ext uri="{BB962C8B-B14F-4D97-AF65-F5344CB8AC3E}">
        <p14:creationId xmlns:p14="http://schemas.microsoft.com/office/powerpoint/2010/main" val="346583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500"/>
                                        <p:tgtEl>
                                          <p:spTgt spid="1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1000"/>
                                        <p:tgtEl>
                                          <p:spTgt spid="6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0"/>
                                        </p:tgtEl>
                                        <p:attrNameLst>
                                          <p:attrName>style.visibility</p:attrName>
                                        </p:attrNameLst>
                                      </p:cBhvr>
                                      <p:to>
                                        <p:strVal val="visible"/>
                                      </p:to>
                                    </p:set>
                                    <p:animEffect transition="in" filter="fade">
                                      <p:cBhvr>
                                        <p:cTn id="33" dur="500"/>
                                        <p:tgtEl>
                                          <p:spTgt spid="1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fade">
                                      <p:cBhvr>
                                        <p:cTn id="36" dur="500"/>
                                        <p:tgtEl>
                                          <p:spTgt spid="1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30" grpId="0" animBg="1"/>
      <p:bldP spid="131" grpId="0" animBg="1"/>
      <p:bldP spid="35" grpId="0" animBg="1"/>
      <p:bldP spid="65" grpId="0" animBg="1"/>
      <p:bldP spid="66" grpId="0" animBg="1"/>
      <p:bldP spid="26"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System Configuration</a:t>
            </a:r>
            <a:endParaRPr lang="en-US" sz="4400" dirty="0"/>
          </a:p>
        </p:txBody>
      </p:sp>
      <p:sp>
        <p:nvSpPr>
          <p:cNvPr id="3" name="Content Placeholder 2"/>
          <p:cNvSpPr>
            <a:spLocks noGrp="1"/>
          </p:cNvSpPr>
          <p:nvPr>
            <p:ph idx="1"/>
          </p:nvPr>
        </p:nvSpPr>
        <p:spPr/>
        <p:txBody>
          <a:bodyPr/>
          <a:lstStyle/>
          <a:p>
            <a:pPr>
              <a:lnSpc>
                <a:spcPct val="85000"/>
              </a:lnSpc>
            </a:pPr>
            <a:r>
              <a:rPr lang="en-US" sz="3200" b="1" smtClean="0"/>
              <a:t>System Configuration</a:t>
            </a:r>
          </a:p>
          <a:p>
            <a:pPr lvl="1">
              <a:lnSpc>
                <a:spcPct val="85000"/>
              </a:lnSpc>
            </a:pPr>
            <a:r>
              <a:rPr lang="en-US" smtClean="0"/>
              <a:t>CPU: 5.3GHz, 128 ROB, 8 MSHR</a:t>
            </a:r>
          </a:p>
          <a:p>
            <a:pPr lvl="1">
              <a:lnSpc>
                <a:spcPct val="85000"/>
              </a:lnSpc>
            </a:pPr>
            <a:r>
              <a:rPr lang="en-US" smtClean="0"/>
              <a:t>LLC: 512kB per-core slice</a:t>
            </a:r>
          </a:p>
          <a:p>
            <a:pPr>
              <a:lnSpc>
                <a:spcPct val="85000"/>
              </a:lnSpc>
            </a:pPr>
            <a:r>
              <a:rPr lang="en-US" sz="3200" b="1" smtClean="0"/>
              <a:t>Memory Configuration</a:t>
            </a:r>
          </a:p>
          <a:p>
            <a:pPr lvl="1">
              <a:lnSpc>
                <a:spcPct val="85000"/>
              </a:lnSpc>
            </a:pPr>
            <a:r>
              <a:rPr lang="en-US" smtClean="0"/>
              <a:t>DDR3-1066</a:t>
            </a:r>
          </a:p>
          <a:p>
            <a:pPr lvl="1">
              <a:lnSpc>
                <a:spcPct val="85000"/>
              </a:lnSpc>
            </a:pPr>
            <a:r>
              <a:rPr lang="en-US" b="1" i="1" smtClean="0">
                <a:solidFill>
                  <a:srgbClr val="00B050"/>
                </a:solidFill>
              </a:rPr>
              <a:t>(default) </a:t>
            </a:r>
            <a:r>
              <a:rPr lang="en-US" b="1" smtClean="0">
                <a:solidFill>
                  <a:srgbClr val="00B050"/>
                </a:solidFill>
              </a:rPr>
              <a:t>1 channel, 1 rank, 8 banks, 8 subarrays-per-bank</a:t>
            </a:r>
          </a:p>
          <a:p>
            <a:pPr lvl="1">
              <a:lnSpc>
                <a:spcPct val="85000"/>
              </a:lnSpc>
            </a:pPr>
            <a:r>
              <a:rPr lang="en-US" i="1" smtClean="0"/>
              <a:t>(sensitivity)</a:t>
            </a:r>
            <a:r>
              <a:rPr lang="en-US" smtClean="0"/>
              <a:t> 1-8 chans, 1-8 ranks, 8-64 banks, 1-128 subarrays</a:t>
            </a:r>
          </a:p>
          <a:p>
            <a:pPr>
              <a:lnSpc>
                <a:spcPct val="85000"/>
              </a:lnSpc>
            </a:pPr>
            <a:r>
              <a:rPr lang="en-US" sz="3200" b="1" smtClean="0"/>
              <a:t>Mapping &amp; Row-Policy</a:t>
            </a:r>
          </a:p>
          <a:p>
            <a:pPr lvl="1">
              <a:lnSpc>
                <a:spcPct val="85000"/>
              </a:lnSpc>
            </a:pPr>
            <a:r>
              <a:rPr lang="en-US" b="1" i="1">
                <a:solidFill>
                  <a:srgbClr val="00B050"/>
                </a:solidFill>
              </a:rPr>
              <a:t>(default)</a:t>
            </a:r>
            <a:r>
              <a:rPr lang="en-US" b="1" smtClean="0">
                <a:solidFill>
                  <a:srgbClr val="00B050"/>
                </a:solidFill>
              </a:rPr>
              <a:t> Line-interleaved &amp; Closed-row</a:t>
            </a:r>
          </a:p>
          <a:p>
            <a:pPr lvl="1">
              <a:lnSpc>
                <a:spcPct val="85000"/>
              </a:lnSpc>
            </a:pPr>
            <a:r>
              <a:rPr lang="en-US" i="1"/>
              <a:t>(sensitivity)</a:t>
            </a:r>
            <a:r>
              <a:rPr lang="en-US"/>
              <a:t> Row-interleaved &amp; Open-row</a:t>
            </a:r>
          </a:p>
          <a:p>
            <a:pPr>
              <a:lnSpc>
                <a:spcPct val="85000"/>
              </a:lnSpc>
            </a:pPr>
            <a:r>
              <a:rPr lang="en-US" sz="3200" b="1" smtClean="0"/>
              <a:t>DRAM Controller Configuration</a:t>
            </a:r>
          </a:p>
          <a:p>
            <a:pPr lvl="1">
              <a:lnSpc>
                <a:spcPct val="85000"/>
              </a:lnSpc>
            </a:pPr>
            <a:r>
              <a:rPr lang="en-US" smtClean="0"/>
              <a:t>64-/64-entry read/write queues per-channel</a:t>
            </a:r>
          </a:p>
          <a:p>
            <a:pPr lvl="1">
              <a:lnSpc>
                <a:spcPct val="85000"/>
              </a:lnSpc>
            </a:pPr>
            <a:r>
              <a:rPr lang="en-US" smtClean="0"/>
              <a:t>FR-FCFS, batch scheduling for writes</a:t>
            </a:r>
          </a:p>
          <a:p>
            <a:pPr lvl="1">
              <a:lnSpc>
                <a:spcPct val="85000"/>
              </a:lnSpc>
            </a:pPr>
            <a:endParaRPr lang="en-US" smtClean="0"/>
          </a:p>
          <a:p>
            <a:pPr>
              <a:lnSpc>
                <a:spcPct val="85000"/>
              </a:lnSpc>
            </a:pPr>
            <a:endParaRPr lang="en-US"/>
          </a:p>
        </p:txBody>
      </p:sp>
      <p:sp>
        <p:nvSpPr>
          <p:cNvPr id="4" name="Slide Number Placeholder 3"/>
          <p:cNvSpPr>
            <a:spLocks noGrp="1"/>
          </p:cNvSpPr>
          <p:nvPr>
            <p:ph type="sldNum" sz="quarter" idx="12"/>
          </p:nvPr>
        </p:nvSpPr>
        <p:spPr/>
        <p:txBody>
          <a:bodyPr/>
          <a:lstStyle/>
          <a:p>
            <a:fld id="{8B363EBC-A636-4E4F-B313-DA526F248DF6}" type="slidenum">
              <a:rPr lang="en-US" smtClean="0"/>
              <a:t>21</a:t>
            </a:fld>
            <a:endParaRPr lang="en-US"/>
          </a:p>
        </p:txBody>
      </p:sp>
    </p:spTree>
    <p:extLst>
      <p:ext uri="{BB962C8B-B14F-4D97-AF65-F5344CB8AC3E}">
        <p14:creationId xmlns:p14="http://schemas.microsoft.com/office/powerpoint/2010/main" val="32463174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SALP: Single-core Results</a:t>
            </a:r>
            <a:endParaRPr lang="en-US" sz="4400" dirty="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22</a:t>
            </a:fld>
            <a:endParaRPr lang="en-US">
              <a:solidFill>
                <a:prstClr val="black"/>
              </a:solidFill>
              <a:latin typeface="Calibri"/>
            </a:endParaRPr>
          </a:p>
        </p:txBody>
      </p:sp>
      <p:graphicFrame>
        <p:nvGraphicFramePr>
          <p:cNvPr id="7" name="MASA_IDEAL"/>
          <p:cNvGraphicFramePr>
            <a:graphicFrameLocks/>
          </p:cNvGraphicFramePr>
          <p:nvPr>
            <p:extLst>
              <p:ext uri="{D42A27DB-BD31-4B8C-83A1-F6EECF244321}">
                <p14:modId xmlns:p14="http://schemas.microsoft.com/office/powerpoint/2010/main" val="2695680557"/>
              </p:ext>
            </p:extLst>
          </p:nvPr>
        </p:nvGraphicFramePr>
        <p:xfrm>
          <a:off x="304800" y="838200"/>
          <a:ext cx="8360228" cy="4559617"/>
        </p:xfrm>
        <a:graphic>
          <a:graphicData uri="http://schemas.openxmlformats.org/drawingml/2006/chart">
            <c:chart xmlns:c="http://schemas.openxmlformats.org/drawingml/2006/chart" xmlns:r="http://schemas.openxmlformats.org/officeDocument/2006/relationships" r:id="rId2"/>
          </a:graphicData>
        </a:graphic>
      </p:graphicFrame>
      <p:sp>
        <p:nvSpPr>
          <p:cNvPr id="9" name="1"/>
          <p:cNvSpPr txBox="1"/>
          <p:nvPr/>
        </p:nvSpPr>
        <p:spPr>
          <a:xfrm rot="16200000">
            <a:off x="7319711" y="2414974"/>
            <a:ext cx="1143000" cy="707886"/>
          </a:xfrm>
          <a:prstGeom prst="rect">
            <a:avLst/>
          </a:prstGeom>
          <a:noFill/>
        </p:spPr>
        <p:txBody>
          <a:bodyPr wrap="square" rtlCol="0">
            <a:spAutoFit/>
          </a:bodyPr>
          <a:lstStyle/>
          <a:p>
            <a:r>
              <a:rPr lang="en-US" sz="4000" b="1" smtClean="0">
                <a:solidFill>
                  <a:srgbClr val="0070C0"/>
                </a:solidFill>
                <a:latin typeface="Calibri"/>
              </a:rPr>
              <a:t>17%</a:t>
            </a:r>
            <a:endParaRPr lang="en-US" sz="4000" b="1">
              <a:solidFill>
                <a:srgbClr val="0070C0"/>
              </a:solidFill>
              <a:latin typeface="Calibri"/>
            </a:endParaRPr>
          </a:p>
        </p:txBody>
      </p:sp>
      <p:sp>
        <p:nvSpPr>
          <p:cNvPr id="10" name="2"/>
          <p:cNvSpPr txBox="1"/>
          <p:nvPr/>
        </p:nvSpPr>
        <p:spPr>
          <a:xfrm rot="16200000">
            <a:off x="7754051" y="2414974"/>
            <a:ext cx="1143000" cy="707886"/>
          </a:xfrm>
          <a:prstGeom prst="rect">
            <a:avLst/>
          </a:prstGeom>
          <a:noFill/>
        </p:spPr>
        <p:txBody>
          <a:bodyPr wrap="square" rtlCol="0">
            <a:spAutoFit/>
          </a:bodyPr>
          <a:lstStyle/>
          <a:p>
            <a:r>
              <a:rPr lang="en-US" sz="4000" b="1" smtClean="0">
                <a:solidFill>
                  <a:srgbClr val="FF0000"/>
                </a:solidFill>
                <a:latin typeface="Calibri"/>
              </a:rPr>
              <a:t>20%</a:t>
            </a:r>
            <a:endParaRPr lang="en-US" sz="4000" b="1">
              <a:solidFill>
                <a:srgbClr val="FF0000"/>
              </a:solidFill>
              <a:latin typeface="Calibri"/>
            </a:endParaRPr>
          </a:p>
        </p:txBody>
      </p:sp>
      <p:sp>
        <p:nvSpPr>
          <p:cNvPr id="11" name="TextBox 10"/>
          <p:cNvSpPr txBox="1"/>
          <p:nvPr/>
        </p:nvSpPr>
        <p:spPr>
          <a:xfrm>
            <a:off x="498724" y="5334000"/>
            <a:ext cx="8166304" cy="1311128"/>
          </a:xfrm>
          <a:prstGeom prst="rect">
            <a:avLst/>
          </a:prstGeom>
          <a:noFill/>
        </p:spPr>
        <p:txBody>
          <a:bodyPr wrap="square" rtlCol="0">
            <a:spAutoFit/>
          </a:bodyPr>
          <a:lstStyle/>
          <a:p>
            <a:pPr algn="ctr">
              <a:lnSpc>
                <a:spcPct val="90000"/>
              </a:lnSpc>
            </a:pPr>
            <a:r>
              <a:rPr lang="en-US" sz="4400" b="1" i="1" smtClean="0">
                <a:solidFill>
                  <a:srgbClr val="0070C0"/>
                </a:solidFill>
                <a:latin typeface="Calibri"/>
              </a:rPr>
              <a:t>MASA</a:t>
            </a:r>
            <a:r>
              <a:rPr lang="en-US" sz="4400" i="1" smtClean="0">
                <a:solidFill>
                  <a:srgbClr val="0070C0"/>
                </a:solidFill>
                <a:latin typeface="Calibri"/>
              </a:rPr>
              <a:t> achieves most of the benefit of having more banks (“Ideal”)</a:t>
            </a:r>
            <a:endParaRPr lang="en-US" sz="4400" i="1">
              <a:solidFill>
                <a:srgbClr val="0070C0"/>
              </a:solidFill>
              <a:latin typeface="Calibri"/>
            </a:endParaRPr>
          </a:p>
        </p:txBody>
      </p:sp>
    </p:spTree>
    <p:extLst>
      <p:ext uri="{BB962C8B-B14F-4D97-AF65-F5344CB8AC3E}">
        <p14:creationId xmlns:p14="http://schemas.microsoft.com/office/powerpoint/2010/main" val="1139464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2" dur="500"/>
                                        <p:tgtEl>
                                          <p:spTgt spid="7">
                                            <p:graphicEl>
                                              <a:chart seriesIdx="1" categoryIdx="-4" bldStep="series"/>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SALP: Single-Core </a:t>
            </a:r>
            <a:r>
              <a:rPr lang="en-US" sz="4400" dirty="0"/>
              <a:t>Results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23</a:t>
            </a:fld>
            <a:endParaRPr lang="en-US">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2519813020"/>
              </p:ext>
            </p:extLst>
          </p:nvPr>
        </p:nvGraphicFramePr>
        <p:xfrm>
          <a:off x="457200" y="838201"/>
          <a:ext cx="8077200" cy="32003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918597" y="5257800"/>
            <a:ext cx="7326558" cy="1311128"/>
          </a:xfrm>
          <a:prstGeom prst="rect">
            <a:avLst/>
          </a:prstGeom>
          <a:noFill/>
        </p:spPr>
        <p:txBody>
          <a:bodyPr wrap="square" rtlCol="0">
            <a:spAutoFit/>
          </a:bodyPr>
          <a:lstStyle/>
          <a:p>
            <a:pPr algn="ctr">
              <a:lnSpc>
                <a:spcPct val="90000"/>
              </a:lnSpc>
            </a:pPr>
            <a:r>
              <a:rPr lang="en-US" sz="4400" b="1" i="1" smtClean="0">
                <a:solidFill>
                  <a:srgbClr val="0070C0"/>
                </a:solidFill>
                <a:latin typeface="Calibri"/>
              </a:rPr>
              <a:t>SALP-1, SALP-2, MASA</a:t>
            </a:r>
            <a:r>
              <a:rPr lang="en-US" sz="4400" i="1" smtClean="0">
                <a:solidFill>
                  <a:srgbClr val="0070C0"/>
                </a:solidFill>
                <a:latin typeface="Calibri"/>
              </a:rPr>
              <a:t> improve performance at low cost</a:t>
            </a:r>
            <a:endParaRPr lang="en-US" sz="4400" i="1">
              <a:solidFill>
                <a:srgbClr val="0070C0"/>
              </a:solidFill>
              <a:latin typeface="Calibri"/>
            </a:endParaRPr>
          </a:p>
        </p:txBody>
      </p:sp>
      <p:sp>
        <p:nvSpPr>
          <p:cNvPr id="9" name="2"/>
          <p:cNvSpPr txBox="1"/>
          <p:nvPr/>
        </p:nvSpPr>
        <p:spPr>
          <a:xfrm>
            <a:off x="6553200" y="1752600"/>
            <a:ext cx="1143000" cy="707886"/>
          </a:xfrm>
          <a:prstGeom prst="rect">
            <a:avLst/>
          </a:prstGeom>
          <a:noFill/>
        </p:spPr>
        <p:txBody>
          <a:bodyPr wrap="square" rtlCol="0">
            <a:spAutoFit/>
          </a:bodyPr>
          <a:lstStyle/>
          <a:p>
            <a:pPr algn="ctr"/>
            <a:r>
              <a:rPr lang="en-US" sz="4000" b="1" smtClean="0">
                <a:solidFill>
                  <a:srgbClr val="FF0000"/>
                </a:solidFill>
                <a:latin typeface="Calibri"/>
              </a:rPr>
              <a:t>20%</a:t>
            </a:r>
            <a:endParaRPr lang="en-US" sz="4000" b="1">
              <a:solidFill>
                <a:srgbClr val="FF0000"/>
              </a:solidFill>
              <a:latin typeface="Calibri"/>
            </a:endParaRPr>
          </a:p>
        </p:txBody>
      </p:sp>
      <p:sp>
        <p:nvSpPr>
          <p:cNvPr id="10" name="2"/>
          <p:cNvSpPr txBox="1"/>
          <p:nvPr/>
        </p:nvSpPr>
        <p:spPr>
          <a:xfrm>
            <a:off x="5257800" y="1981200"/>
            <a:ext cx="1143000" cy="707886"/>
          </a:xfrm>
          <a:prstGeom prst="rect">
            <a:avLst/>
          </a:prstGeom>
          <a:noFill/>
        </p:spPr>
        <p:txBody>
          <a:bodyPr wrap="square" rtlCol="0">
            <a:spAutoFit/>
          </a:bodyPr>
          <a:lstStyle/>
          <a:p>
            <a:pPr algn="ctr"/>
            <a:r>
              <a:rPr lang="en-US" sz="4000" b="1" smtClean="0">
                <a:solidFill>
                  <a:srgbClr val="0070C0"/>
                </a:solidFill>
                <a:latin typeface="Calibri"/>
              </a:rPr>
              <a:t>17%</a:t>
            </a:r>
            <a:endParaRPr lang="en-US" sz="4000" b="1">
              <a:solidFill>
                <a:srgbClr val="0070C0"/>
              </a:solidFill>
              <a:latin typeface="Calibri"/>
            </a:endParaRPr>
          </a:p>
        </p:txBody>
      </p:sp>
      <p:sp>
        <p:nvSpPr>
          <p:cNvPr id="11" name="2"/>
          <p:cNvSpPr txBox="1"/>
          <p:nvPr/>
        </p:nvSpPr>
        <p:spPr>
          <a:xfrm>
            <a:off x="3962400" y="2209800"/>
            <a:ext cx="1143000" cy="707886"/>
          </a:xfrm>
          <a:prstGeom prst="rect">
            <a:avLst/>
          </a:prstGeom>
          <a:noFill/>
        </p:spPr>
        <p:txBody>
          <a:bodyPr wrap="square" rtlCol="0">
            <a:spAutoFit/>
          </a:bodyPr>
          <a:lstStyle/>
          <a:p>
            <a:pPr algn="ctr"/>
            <a:r>
              <a:rPr lang="en-US" sz="4000" b="1" dirty="0" smtClean="0">
                <a:solidFill>
                  <a:prstClr val="black">
                    <a:lumMod val="75000"/>
                    <a:lumOff val="25000"/>
                  </a:prstClr>
                </a:solidFill>
                <a:latin typeface="Calibri"/>
              </a:rPr>
              <a:t>13%</a:t>
            </a:r>
            <a:endParaRPr lang="en-US" sz="4000" b="1" dirty="0">
              <a:solidFill>
                <a:prstClr val="black">
                  <a:lumMod val="75000"/>
                  <a:lumOff val="25000"/>
                </a:prstClr>
              </a:solidFill>
              <a:latin typeface="Calibri"/>
            </a:endParaRPr>
          </a:p>
        </p:txBody>
      </p:sp>
      <p:sp>
        <p:nvSpPr>
          <p:cNvPr id="12" name="2"/>
          <p:cNvSpPr txBox="1"/>
          <p:nvPr/>
        </p:nvSpPr>
        <p:spPr>
          <a:xfrm>
            <a:off x="2667000" y="2667000"/>
            <a:ext cx="1143000" cy="707886"/>
          </a:xfrm>
          <a:prstGeom prst="rect">
            <a:avLst/>
          </a:prstGeom>
          <a:noFill/>
        </p:spPr>
        <p:txBody>
          <a:bodyPr wrap="square" rtlCol="0">
            <a:spAutoFit/>
          </a:bodyPr>
          <a:lstStyle/>
          <a:p>
            <a:pPr algn="ctr"/>
            <a:r>
              <a:rPr lang="en-US" sz="4000" b="1">
                <a:solidFill>
                  <a:prstClr val="white">
                    <a:lumMod val="50000"/>
                  </a:prstClr>
                </a:solidFill>
                <a:latin typeface="Calibri"/>
              </a:rPr>
              <a:t>7</a:t>
            </a:r>
            <a:r>
              <a:rPr lang="en-US" sz="4000" b="1" smtClean="0">
                <a:solidFill>
                  <a:prstClr val="white">
                    <a:lumMod val="50000"/>
                  </a:prstClr>
                </a:solidFill>
                <a:latin typeface="Calibri"/>
              </a:rPr>
              <a:t>%</a:t>
            </a:r>
            <a:endParaRPr lang="en-US" sz="4000" b="1">
              <a:solidFill>
                <a:prstClr val="white">
                  <a:lumMod val="50000"/>
                </a:prstClr>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1102998497"/>
              </p:ext>
            </p:extLst>
          </p:nvPr>
        </p:nvGraphicFramePr>
        <p:xfrm>
          <a:off x="609600" y="4048760"/>
          <a:ext cx="7162800" cy="1056640"/>
        </p:xfrm>
        <a:graphic>
          <a:graphicData uri="http://schemas.openxmlformats.org/drawingml/2006/table">
            <a:tbl>
              <a:tblPr firstRow="1" bandRow="1">
                <a:tableStyleId>{5940675A-B579-460E-94D1-54222C63F5DA}</a:tableStyleId>
              </a:tblPr>
              <a:tblGrid>
                <a:gridCol w="1981200"/>
                <a:gridCol w="2590800"/>
                <a:gridCol w="1295400"/>
                <a:gridCol w="1295400"/>
              </a:tblGrid>
              <a:tr h="1056640">
                <a:tc>
                  <a:txBody>
                    <a:bodyPr/>
                    <a:lstStyle/>
                    <a:p>
                      <a:pPr algn="ctr">
                        <a:lnSpc>
                          <a:spcPct val="80000"/>
                        </a:lnSpc>
                      </a:pPr>
                      <a:r>
                        <a:rPr lang="en-US" sz="3600" b="1" smtClean="0"/>
                        <a:t>DRAM Die</a:t>
                      </a:r>
                      <a:r>
                        <a:rPr lang="en-US" sz="3600" b="1" baseline="0" smtClean="0"/>
                        <a:t> </a:t>
                      </a:r>
                      <a:r>
                        <a:rPr lang="en-US" sz="3600" b="1" smtClean="0"/>
                        <a:t>Area</a:t>
                      </a:r>
                      <a:endParaRPr lang="en-US" sz="3600" b="1"/>
                    </a:p>
                  </a:txBody>
                  <a:tcPr anchor="b">
                    <a:lnL w="12700" cmpd="sng">
                      <a:noFill/>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chemeClr val="tx1">
                              <a:lumMod val="65000"/>
                              <a:lumOff val="35000"/>
                            </a:schemeClr>
                          </a:solidFill>
                        </a:rPr>
                        <a:t>&lt;</a:t>
                      </a:r>
                      <a:r>
                        <a:rPr lang="en-US" sz="3200" b="1" baseline="0" smtClean="0">
                          <a:solidFill>
                            <a:schemeClr val="tx1">
                              <a:lumMod val="65000"/>
                              <a:lumOff val="35000"/>
                            </a:schemeClr>
                          </a:solidFill>
                        </a:rPr>
                        <a:t> 0.15%</a:t>
                      </a:r>
                      <a:endParaRPr lang="en-US" sz="3200" b="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rgbClr val="0070C0"/>
                          </a:solidFill>
                        </a:rPr>
                        <a:t>0.15%</a:t>
                      </a:r>
                      <a:endParaRPr lang="en-US" sz="3200" b="1">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rgbClr val="FF0000"/>
                          </a:solidFill>
                        </a:rPr>
                        <a:t>36.3%</a:t>
                      </a:r>
                      <a:endParaRPr lang="en-US" sz="3200" b="1">
                        <a:solidFill>
                          <a:srgbClr val="FF0000"/>
                        </a:solidFill>
                      </a:endParaRPr>
                    </a:p>
                  </a:txBody>
                  <a:tcPr anchor="ctr">
                    <a:lnL w="12700" cap="flat" cmpd="sng" algn="ctr">
                      <a:solidFill>
                        <a:schemeClr val="tx1"/>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25995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Subarray-Level Parallelism: Results</a:t>
            </a:r>
          </a:p>
        </p:txBody>
      </p:sp>
      <p:sp>
        <p:nvSpPr>
          <p:cNvPr id="4" name="Slide Number Placeholder 3"/>
          <p:cNvSpPr>
            <a:spLocks noGrp="1"/>
          </p:cNvSpPr>
          <p:nvPr>
            <p:ph type="sldNum" sz="quarter" idx="12"/>
          </p:nvPr>
        </p:nvSpPr>
        <p:spPr/>
        <p:txBody>
          <a:bodyPr/>
          <a:lstStyle/>
          <a:p>
            <a:fld id="{8B363EBC-A636-4E4F-B313-DA526F248DF6}" type="slidenum">
              <a:rPr lang="en-US" smtClean="0"/>
              <a:t>24</a:t>
            </a:fld>
            <a:endParaRPr lang="en-US"/>
          </a:p>
        </p:txBody>
      </p:sp>
      <p:graphicFrame>
        <p:nvGraphicFramePr>
          <p:cNvPr id="8" name="Chart 7"/>
          <p:cNvGraphicFramePr>
            <a:graphicFrameLocks/>
          </p:cNvGraphicFramePr>
          <p:nvPr>
            <p:extLst>
              <p:ext uri="{D42A27DB-BD31-4B8C-83A1-F6EECF244321}">
                <p14:modId xmlns:p14="http://schemas.microsoft.com/office/powerpoint/2010/main" val="2258377959"/>
              </p:ext>
            </p:extLst>
          </p:nvPr>
        </p:nvGraphicFramePr>
        <p:xfrm>
          <a:off x="35169" y="990600"/>
          <a:ext cx="5299363" cy="45200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798196615"/>
              </p:ext>
            </p:extLst>
          </p:nvPr>
        </p:nvGraphicFramePr>
        <p:xfrm>
          <a:off x="4495800" y="990600"/>
          <a:ext cx="5299363" cy="452004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57200" y="5622869"/>
            <a:ext cx="8393358" cy="701731"/>
          </a:xfrm>
          <a:prstGeom prst="rect">
            <a:avLst/>
          </a:prstGeom>
          <a:noFill/>
        </p:spPr>
        <p:txBody>
          <a:bodyPr wrap="square" rtlCol="0">
            <a:spAutoFit/>
          </a:bodyPr>
          <a:lstStyle/>
          <a:p>
            <a:pPr algn="ctr">
              <a:lnSpc>
                <a:spcPct val="90000"/>
              </a:lnSpc>
            </a:pPr>
            <a:r>
              <a:rPr lang="en-US" sz="4400" b="1" i="1" smtClean="0">
                <a:solidFill>
                  <a:srgbClr val="0070C0"/>
                </a:solidFill>
              </a:rPr>
              <a:t>MASA</a:t>
            </a:r>
            <a:r>
              <a:rPr lang="en-US" sz="4400" i="1" smtClean="0">
                <a:solidFill>
                  <a:srgbClr val="0070C0"/>
                </a:solidFill>
              </a:rPr>
              <a:t> increases energy-efficiency</a:t>
            </a:r>
            <a:endParaRPr lang="en-US" sz="4400" i="1">
              <a:solidFill>
                <a:srgbClr val="0070C0"/>
              </a:solidFill>
            </a:endParaRPr>
          </a:p>
        </p:txBody>
      </p:sp>
      <p:sp>
        <p:nvSpPr>
          <p:cNvPr id="7" name="2"/>
          <p:cNvSpPr txBox="1"/>
          <p:nvPr/>
        </p:nvSpPr>
        <p:spPr>
          <a:xfrm rot="16200000">
            <a:off x="2783272" y="3417957"/>
            <a:ext cx="1295400" cy="707886"/>
          </a:xfrm>
          <a:prstGeom prst="rect">
            <a:avLst/>
          </a:prstGeom>
          <a:noFill/>
        </p:spPr>
        <p:txBody>
          <a:bodyPr wrap="square" rtlCol="0">
            <a:spAutoFit/>
          </a:bodyPr>
          <a:lstStyle/>
          <a:p>
            <a:pPr algn="ctr"/>
            <a:r>
              <a:rPr lang="en-US" sz="4000" b="1" smtClean="0">
                <a:solidFill>
                  <a:schemeClr val="bg1"/>
                </a:solidFill>
              </a:rPr>
              <a:t>-19%</a:t>
            </a:r>
            <a:endParaRPr lang="en-US" sz="4000" b="1">
              <a:solidFill>
                <a:schemeClr val="bg1"/>
              </a:solidFill>
            </a:endParaRPr>
          </a:p>
        </p:txBody>
      </p:sp>
      <p:sp>
        <p:nvSpPr>
          <p:cNvPr id="11" name="2"/>
          <p:cNvSpPr txBox="1"/>
          <p:nvPr/>
        </p:nvSpPr>
        <p:spPr>
          <a:xfrm rot="16200000">
            <a:off x="7195298" y="3461497"/>
            <a:ext cx="1447802" cy="707886"/>
          </a:xfrm>
          <a:prstGeom prst="rect">
            <a:avLst/>
          </a:prstGeom>
          <a:noFill/>
        </p:spPr>
        <p:txBody>
          <a:bodyPr wrap="square" rtlCol="0">
            <a:spAutoFit/>
          </a:bodyPr>
          <a:lstStyle/>
          <a:p>
            <a:pPr algn="ctr"/>
            <a:r>
              <a:rPr lang="en-US" sz="4000" b="1" smtClean="0">
                <a:solidFill>
                  <a:schemeClr val="bg1"/>
                </a:solidFill>
              </a:rPr>
              <a:t>+13%</a:t>
            </a:r>
            <a:endParaRPr lang="en-US" sz="4000" b="1">
              <a:solidFill>
                <a:schemeClr val="bg1"/>
              </a:solidFill>
            </a:endParaRPr>
          </a:p>
        </p:txBody>
      </p:sp>
    </p:spTree>
    <p:extLst>
      <p:ext uri="{BB962C8B-B14F-4D97-AF65-F5344CB8AC3E}">
        <p14:creationId xmlns:p14="http://schemas.microsoft.com/office/powerpoint/2010/main" val="2920736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RAIDR: Reducing Refresh Impact</a:t>
            </a:r>
          </a:p>
          <a:p>
            <a:pPr eaLnBrk="1" hangingPunct="1"/>
            <a:r>
              <a:rPr lang="en-US" dirty="0" smtClean="0">
                <a:solidFill>
                  <a:srgbClr val="000000"/>
                </a:solidFill>
                <a:latin typeface="Tahoma" charset="0"/>
                <a:ea typeface="ＭＳ Ｐゴシック" charset="0"/>
                <a:cs typeface="ＭＳ Ｐゴシック" charset="0"/>
              </a:rPr>
              <a:t>TL-DRAM: Reducing DRAM Latency</a:t>
            </a:r>
          </a:p>
          <a:p>
            <a:pPr eaLnBrk="1" hangingPunct="1"/>
            <a:r>
              <a:rPr lang="en-US" dirty="0">
                <a:latin typeface="Tahoma" charset="0"/>
                <a:ea typeface="ＭＳ Ｐゴシック" charset="0"/>
                <a:cs typeface="ＭＳ Ｐゴシック" charset="0"/>
              </a:rPr>
              <a:t>SALP: </a:t>
            </a:r>
            <a:r>
              <a:rPr lang="en-US" dirty="0" smtClean="0">
                <a:latin typeface="Tahoma" charset="0"/>
                <a:ea typeface="ＭＳ Ｐゴシック" charset="0"/>
                <a:cs typeface="ＭＳ Ｐゴシック" charset="0"/>
              </a:rPr>
              <a:t>Reducing Bank Conflict Impact</a:t>
            </a:r>
          </a:p>
          <a:p>
            <a:pPr eaLnBrk="1" hangingPunct="1"/>
            <a:r>
              <a:rPr lang="en-US" dirty="0" err="1" smtClean="0">
                <a:solidFill>
                  <a:srgbClr val="0000FF"/>
                </a:solidFill>
                <a:latin typeface="Tahoma" charset="0"/>
              </a:rPr>
              <a:t>RowClone</a:t>
            </a:r>
            <a:r>
              <a:rPr lang="en-US" dirty="0" smtClean="0">
                <a:solidFill>
                  <a:srgbClr val="0000FF"/>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25</a:t>
            </a:fld>
            <a:endParaRPr lang="en-US" sz="1600">
              <a:solidFill>
                <a:srgbClr val="000000"/>
              </a:solidFill>
              <a:latin typeface="Garamond" charset="0"/>
            </a:endParaRPr>
          </a:p>
        </p:txBody>
      </p:sp>
    </p:spTree>
    <p:extLst>
      <p:ext uri="{BB962C8B-B14F-4D97-AF65-F5344CB8AC3E}">
        <p14:creationId xmlns:p14="http://schemas.microsoft.com/office/powerpoint/2010/main" val="107255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err="1" smtClean="0">
                <a:latin typeface="Garamond" charset="0"/>
              </a:rPr>
              <a:t>RowClone</a:t>
            </a:r>
            <a:r>
              <a:rPr lang="en-US" sz="4000" dirty="0" smtClean="0">
                <a:latin typeface="Garamond" charset="0"/>
              </a:rPr>
              <a:t>: Fast Bulk Data </a:t>
            </a:r>
            <a:br>
              <a:rPr lang="en-US" sz="4000" dirty="0" smtClean="0">
                <a:latin typeface="Garamond" charset="0"/>
              </a:rPr>
            </a:br>
            <a:r>
              <a:rPr lang="en-US" sz="4000" dirty="0" smtClean="0">
                <a:latin typeface="Garamond" charset="0"/>
              </a:rPr>
              <a:t>Copy and Initialization</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36512" y="4295998"/>
            <a:ext cx="9195847" cy="1077218"/>
          </a:xfrm>
          <a:prstGeom prst="rect">
            <a:avLst/>
          </a:prstGeom>
          <a:noFill/>
        </p:spPr>
        <p:txBody>
          <a:bodyPr wrap="none" rtlCol="0">
            <a:spAutoFit/>
          </a:bodyPr>
          <a:lstStyle/>
          <a:p>
            <a:pPr algn="ctr"/>
            <a:r>
              <a:rPr lang="en-US" sz="1600" dirty="0"/>
              <a:t>Vivek Seshadri, </a:t>
            </a:r>
            <a:r>
              <a:rPr lang="en-US" sz="1600" dirty="0" err="1"/>
              <a:t>Yoongu</a:t>
            </a:r>
            <a:r>
              <a:rPr lang="en-US" sz="1600" dirty="0"/>
              <a:t> Kim, Chris Fallin, Donghyuk Lee, </a:t>
            </a:r>
            <a:r>
              <a:rPr lang="en-US" sz="1600" dirty="0" err="1"/>
              <a:t>Rachata</a:t>
            </a:r>
            <a:r>
              <a:rPr lang="en-US" sz="1600" dirty="0"/>
              <a:t> </a:t>
            </a:r>
            <a:r>
              <a:rPr lang="en-US" sz="1600" dirty="0" err="1"/>
              <a:t>Ausavarungnirun</a:t>
            </a:r>
            <a:r>
              <a:rPr lang="en-US" sz="1600" dirty="0"/>
              <a:t>, </a:t>
            </a:r>
            <a:endParaRPr lang="en-US" sz="1600" dirty="0" smtClean="0"/>
          </a:p>
          <a:p>
            <a:pPr algn="ctr"/>
            <a:r>
              <a:rPr lang="en-US" sz="1600" dirty="0" smtClean="0"/>
              <a:t>Gennady </a:t>
            </a:r>
            <a:r>
              <a:rPr lang="en-US" sz="1600" dirty="0" err="1"/>
              <a:t>Pekhimenko</a:t>
            </a:r>
            <a:r>
              <a:rPr lang="en-US" sz="1600" dirty="0"/>
              <a:t>, </a:t>
            </a:r>
            <a:r>
              <a:rPr lang="en-US" sz="1600" dirty="0" err="1"/>
              <a:t>Yixin</a:t>
            </a:r>
            <a:r>
              <a:rPr lang="en-US" sz="1600" dirty="0"/>
              <a:t> </a:t>
            </a:r>
            <a:r>
              <a:rPr lang="en-US" sz="1600" dirty="0" err="1"/>
              <a:t>Luo</a:t>
            </a:r>
            <a:r>
              <a:rPr lang="en-US" sz="1600" dirty="0"/>
              <a:t>, </a:t>
            </a:r>
            <a:r>
              <a:rPr lang="en-US" sz="1600" dirty="0" smtClean="0"/>
              <a:t>Onur </a:t>
            </a:r>
            <a:r>
              <a:rPr lang="en-US" sz="1600" dirty="0"/>
              <a:t>Mutlu, Phillip B. Gibbons, Michael A. </a:t>
            </a:r>
            <a:r>
              <a:rPr lang="en-US" sz="1600" dirty="0" err="1"/>
              <a:t>Kozuch</a:t>
            </a:r>
            <a:r>
              <a:rPr lang="en-US" sz="1600" dirty="0"/>
              <a:t>, Todd C. </a:t>
            </a:r>
            <a:r>
              <a:rPr lang="en-US" sz="1600" dirty="0" err="1"/>
              <a:t>Mowry</a:t>
            </a:r>
            <a:r>
              <a:rPr lang="en-US" sz="1600" dirty="0"/>
              <a:t>,</a:t>
            </a:r>
            <a:br>
              <a:rPr lang="en-US" sz="1600" dirty="0"/>
            </a:br>
            <a:r>
              <a:rPr lang="en-US" sz="1600" b="1" dirty="0">
                <a:hlinkClick r:id="rId3"/>
              </a:rPr>
              <a:t>"RowClone: Fast and Efficient In-DRAM Copy and Initialization of Bulk Data"</a:t>
            </a:r>
            <a:r>
              <a:rPr lang="en-US" sz="1600" dirty="0"/>
              <a:t/>
            </a:r>
            <a:br>
              <a:rPr lang="en-US" sz="1600" dirty="0"/>
            </a:br>
            <a:r>
              <a:rPr lang="en-US" sz="1600" i="1" dirty="0"/>
              <a:t>CMU Computer Science Technical Report</a:t>
            </a:r>
            <a:r>
              <a:rPr lang="en-US" sz="1600" dirty="0"/>
              <a:t>, CMU-CS-13-108, Carnegie Mellon University, April 2013.</a:t>
            </a:r>
          </a:p>
        </p:txBody>
      </p:sp>
    </p:spTree>
    <p:extLst>
      <p:ext uri="{BB962C8B-B14F-4D97-AF65-F5344CB8AC3E}">
        <p14:creationId xmlns:p14="http://schemas.microsoft.com/office/powerpoint/2010/main" val="6931713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Memory: Bulk Data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7042246" y="2968408"/>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704224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7044517" y="3659884"/>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0" name="Rectangle 19"/>
          <p:cNvSpPr/>
          <p:nvPr/>
        </p:nvSpPr>
        <p:spPr bwMode="auto">
          <a:xfrm>
            <a:off x="719463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1956169" y="3198146"/>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1956170" y="3580283"/>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3" name="Rectangle 22"/>
          <p:cNvSpPr/>
          <p:nvPr/>
        </p:nvSpPr>
        <p:spPr bwMode="auto">
          <a:xfrm>
            <a:off x="7347034"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824001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77883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764046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74926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808856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794071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TextBox 29"/>
          <p:cNvSpPr txBox="1"/>
          <p:nvPr/>
        </p:nvSpPr>
        <p:spPr>
          <a:xfrm>
            <a:off x="3731734" y="1507524"/>
            <a:ext cx="2239716" cy="461665"/>
          </a:xfrm>
          <a:prstGeom prst="rect">
            <a:avLst/>
          </a:prstGeom>
          <a:noFill/>
        </p:spPr>
        <p:txBody>
          <a:bodyPr wrap="none" rtlCol="0">
            <a:spAutoFit/>
          </a:bodyPr>
          <a:lstStyle/>
          <a:p>
            <a:r>
              <a:rPr lang="en-US" sz="2400" dirty="0" smtClean="0">
                <a:solidFill>
                  <a:srgbClr val="C00000"/>
                </a:solidFill>
                <a:latin typeface="Calibri"/>
              </a:rPr>
              <a:t>1) High latency</a:t>
            </a:r>
            <a:endParaRPr lang="en-US" sz="2400" dirty="0">
              <a:solidFill>
                <a:srgbClr val="C00000"/>
              </a:solidFill>
              <a:latin typeface="Calibri"/>
            </a:endParaRPr>
          </a:p>
        </p:txBody>
      </p:sp>
      <p:cxnSp>
        <p:nvCxnSpPr>
          <p:cNvPr id="31" name="Curved Connector 30"/>
          <p:cNvCxnSpPr>
            <a:stCxn id="30" idx="3"/>
            <a:endCxn id="18" idx="1"/>
          </p:cNvCxnSpPr>
          <p:nvPr/>
        </p:nvCxnSpPr>
        <p:spPr bwMode="auto">
          <a:xfrm>
            <a:off x="5971450" y="1738357"/>
            <a:ext cx="1070795" cy="1352881"/>
          </a:xfrm>
          <a:prstGeom prst="curvedConnector3">
            <a:avLst>
              <a:gd name="adj1" fmla="val 50000"/>
            </a:avLst>
          </a:prstGeom>
          <a:solidFill>
            <a:schemeClr val="accent1"/>
          </a:solidFill>
          <a:ln w="28575" cap="flat" cmpd="sng" algn="ctr">
            <a:solidFill>
              <a:srgbClr val="C00000"/>
            </a:solidFill>
            <a:prstDash val="solid"/>
            <a:round/>
            <a:headEnd type="none" w="med" len="med"/>
            <a:tailEnd type="stealth" w="lg" len="lg"/>
          </a:ln>
          <a:effectLst/>
        </p:spPr>
      </p:cxnSp>
      <p:sp>
        <p:nvSpPr>
          <p:cNvPr id="32" name="TextBox 31"/>
          <p:cNvSpPr txBox="1"/>
          <p:nvPr/>
        </p:nvSpPr>
        <p:spPr>
          <a:xfrm>
            <a:off x="2673162" y="5008669"/>
            <a:ext cx="4039888" cy="461665"/>
          </a:xfrm>
          <a:prstGeom prst="rect">
            <a:avLst/>
          </a:prstGeom>
          <a:noFill/>
        </p:spPr>
        <p:txBody>
          <a:bodyPr wrap="none" rtlCol="0">
            <a:spAutoFit/>
          </a:bodyPr>
          <a:lstStyle/>
          <a:p>
            <a:r>
              <a:rPr lang="en-US" sz="2400" dirty="0">
                <a:solidFill>
                  <a:srgbClr val="C00000"/>
                </a:solidFill>
                <a:latin typeface="Calibri"/>
              </a:rPr>
              <a:t>2</a:t>
            </a:r>
            <a:r>
              <a:rPr lang="en-US" sz="2400" dirty="0" smtClean="0">
                <a:solidFill>
                  <a:srgbClr val="C00000"/>
                </a:solidFill>
                <a:latin typeface="Calibri"/>
              </a:rPr>
              <a:t>) High bandwidth utilization</a:t>
            </a:r>
            <a:endParaRPr lang="en-US" sz="2400" dirty="0">
              <a:solidFill>
                <a:srgbClr val="C00000"/>
              </a:solidFill>
              <a:latin typeface="Calibri"/>
            </a:endParaRPr>
          </a:p>
        </p:txBody>
      </p:sp>
      <p:cxnSp>
        <p:nvCxnSpPr>
          <p:cNvPr id="33" name="Curved Connector 48"/>
          <p:cNvCxnSpPr>
            <a:stCxn id="32" idx="3"/>
            <a:endCxn id="15" idx="5"/>
          </p:cNvCxnSpPr>
          <p:nvPr/>
        </p:nvCxnSpPr>
        <p:spPr bwMode="auto">
          <a:xfrm flipH="1" flipV="1">
            <a:off x="6086902" y="3620065"/>
            <a:ext cx="626148" cy="1619437"/>
          </a:xfrm>
          <a:prstGeom prst="curvedConnector4">
            <a:avLst>
              <a:gd name="adj1" fmla="val -36509"/>
              <a:gd name="adj2" fmla="val 53651"/>
            </a:avLst>
          </a:prstGeom>
          <a:solidFill>
            <a:schemeClr val="accent1"/>
          </a:solidFill>
          <a:ln w="28575" cap="flat" cmpd="sng" algn="ctr">
            <a:solidFill>
              <a:srgbClr val="C00000"/>
            </a:solidFill>
            <a:prstDash val="solid"/>
            <a:round/>
            <a:headEnd type="none" w="med" len="med"/>
            <a:tailEnd type="stealth" w="lg" len="lg"/>
          </a:ln>
          <a:effectLst/>
        </p:spPr>
      </p:cxnSp>
      <p:sp>
        <p:nvSpPr>
          <p:cNvPr id="34" name="TextBox 33"/>
          <p:cNvSpPr txBox="1"/>
          <p:nvPr/>
        </p:nvSpPr>
        <p:spPr>
          <a:xfrm>
            <a:off x="378924" y="1861816"/>
            <a:ext cx="2669320" cy="461665"/>
          </a:xfrm>
          <a:prstGeom prst="rect">
            <a:avLst/>
          </a:prstGeom>
          <a:noFill/>
        </p:spPr>
        <p:txBody>
          <a:bodyPr wrap="none" rtlCol="0">
            <a:spAutoFit/>
          </a:bodyPr>
          <a:lstStyle/>
          <a:p>
            <a:r>
              <a:rPr lang="en-US" sz="2400" dirty="0" smtClean="0">
                <a:solidFill>
                  <a:srgbClr val="C00000"/>
                </a:solidFill>
                <a:latin typeface="Calibri"/>
              </a:rPr>
              <a:t>3) Cache pollution</a:t>
            </a:r>
            <a:endParaRPr lang="en-US" sz="2400" dirty="0">
              <a:solidFill>
                <a:srgbClr val="C00000"/>
              </a:solidFill>
              <a:latin typeface="Calibri"/>
            </a:endParaRPr>
          </a:p>
        </p:txBody>
      </p:sp>
      <p:cxnSp>
        <p:nvCxnSpPr>
          <p:cNvPr id="35" name="Curved Connector 48"/>
          <p:cNvCxnSpPr>
            <a:stCxn id="34" idx="3"/>
            <a:endCxn id="21" idx="0"/>
          </p:cNvCxnSpPr>
          <p:nvPr/>
        </p:nvCxnSpPr>
        <p:spPr bwMode="auto">
          <a:xfrm flipH="1">
            <a:off x="2031232" y="2092649"/>
            <a:ext cx="1017012" cy="1105497"/>
          </a:xfrm>
          <a:prstGeom prst="curvedConnector4">
            <a:avLst>
              <a:gd name="adj1" fmla="val -22478"/>
              <a:gd name="adj2" fmla="val 60440"/>
            </a:avLst>
          </a:prstGeom>
          <a:solidFill>
            <a:schemeClr val="accent1"/>
          </a:solidFill>
          <a:ln w="28575" cap="flat" cmpd="sng" algn="ctr">
            <a:solidFill>
              <a:srgbClr val="C00000"/>
            </a:solidFill>
            <a:prstDash val="solid"/>
            <a:round/>
            <a:headEnd type="none" w="med" len="med"/>
            <a:tailEnd type="stealth" w="lg" len="lg"/>
          </a:ln>
          <a:effectLst/>
        </p:spPr>
      </p:cxnSp>
      <p:sp>
        <p:nvSpPr>
          <p:cNvPr id="36" name="TextBox 35"/>
          <p:cNvSpPr txBox="1"/>
          <p:nvPr/>
        </p:nvSpPr>
        <p:spPr>
          <a:xfrm>
            <a:off x="2673162" y="5498830"/>
            <a:ext cx="4139275" cy="461665"/>
          </a:xfrm>
          <a:prstGeom prst="rect">
            <a:avLst/>
          </a:prstGeom>
          <a:noFill/>
        </p:spPr>
        <p:txBody>
          <a:bodyPr wrap="none" rtlCol="0">
            <a:spAutoFit/>
          </a:bodyPr>
          <a:lstStyle/>
          <a:p>
            <a:r>
              <a:rPr lang="en-US" sz="2400" dirty="0">
                <a:solidFill>
                  <a:srgbClr val="C00000"/>
                </a:solidFill>
                <a:latin typeface="Calibri"/>
              </a:rPr>
              <a:t>4</a:t>
            </a:r>
            <a:r>
              <a:rPr lang="en-US" sz="2400" dirty="0" smtClean="0">
                <a:solidFill>
                  <a:srgbClr val="C00000"/>
                </a:solidFill>
                <a:latin typeface="Calibri"/>
              </a:rPr>
              <a:t>) Unwanted data movement</a:t>
            </a:r>
            <a:endParaRPr lang="en-US" sz="2400" dirty="0">
              <a:solidFill>
                <a:srgbClr val="C00000"/>
              </a:solidFill>
              <a:latin typeface="Calibri"/>
            </a:endParaRPr>
          </a:p>
        </p:txBody>
      </p:sp>
      <p:sp>
        <p:nvSpPr>
          <p:cNvPr id="37" name="Slide Number Placeholder 3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27</a:t>
            </a:fld>
            <a:endParaRPr lang="en-US">
              <a:solidFill>
                <a:prstClr val="black">
                  <a:tint val="75000"/>
                </a:prstClr>
              </a:solidFill>
              <a:latin typeface="Calibri"/>
            </a:endParaRPr>
          </a:p>
        </p:txBody>
      </p:sp>
    </p:spTree>
    <p:extLst>
      <p:ext uri="{BB962C8B-B14F-4D97-AF65-F5344CB8AC3E}">
        <p14:creationId xmlns:p14="http://schemas.microsoft.com/office/powerpoint/2010/main" val="2752993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1.38889E-6 -2.59019E-6 L -0.55156 0.03169 " pathEditMode="relative" rAng="0" ptsTypes="AA">
                                      <p:cBhvr>
                                        <p:cTn id="19" dur="500" fill="hold"/>
                                        <p:tgtEl>
                                          <p:spTgt spid="18"/>
                                        </p:tgtEl>
                                        <p:attrNameLst>
                                          <p:attrName>ppt_x</p:attrName>
                                          <p:attrName>ppt_y</p:attrName>
                                        </p:attrNameLst>
                                      </p:cBhvr>
                                      <p:rCtr x="-27600" y="1600"/>
                                    </p:animMotion>
                                  </p:childTnLst>
                                </p:cTn>
                              </p:par>
                            </p:childTnLst>
                          </p:cTn>
                        </p:par>
                        <p:par>
                          <p:cTn id="20" fill="hold">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grpId="1" nodeType="clickEffect">
                                  <p:stCondLst>
                                    <p:cond delay="0"/>
                                  </p:stCondLst>
                                  <p:childTnLst>
                                    <p:animMotion origin="layout" path="M -2.22222E-6 1.18409E-6 L -0.54114 -0.0118 " pathEditMode="relative" rAng="0" ptsTypes="AA">
                                      <p:cBhvr>
                                        <p:cTn id="33" dur="500" fill="hold"/>
                                        <p:tgtEl>
                                          <p:spTgt spid="19"/>
                                        </p:tgtEl>
                                        <p:attrNameLst>
                                          <p:attrName>ppt_x</p:attrName>
                                          <p:attrName>ppt_y</p:attrName>
                                        </p:attrNameLst>
                                      </p:cBhvr>
                                      <p:rCtr x="-27100" y="-600"/>
                                    </p:animMotion>
                                  </p:childTnLst>
                                </p:cTn>
                              </p:par>
                            </p:childTnLst>
                          </p:cTn>
                        </p:par>
                        <p:par>
                          <p:cTn id="34" fill="hold">
                            <p:stCondLst>
                              <p:cond delay="500"/>
                            </p:stCondLst>
                            <p:childTnLst>
                              <p:par>
                                <p:cTn id="35" presetID="1" presetClass="exit" presetSubtype="0" fill="hold" grpId="2"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2"/>
                                        </p:tgtEl>
                                        <p:attrNameLst>
                                          <p:attrName>fillcolor</p:attrName>
                                        </p:attrNameLst>
                                      </p:cBhvr>
                                      <p:to>
                                        <a:schemeClr val="bg1"/>
                                      </p:to>
                                    </p:animClr>
                                    <p:set>
                                      <p:cBhvr>
                                        <p:cTn id="43" dur="500" fill="hold"/>
                                        <p:tgtEl>
                                          <p:spTgt spid="22"/>
                                        </p:tgtEl>
                                        <p:attrNameLst>
                                          <p:attrName>fill.type</p:attrName>
                                        </p:attrNameLst>
                                      </p:cBhvr>
                                      <p:to>
                                        <p:strVal val="solid"/>
                                      </p:to>
                                    </p:set>
                                    <p:set>
                                      <p:cBhvr>
                                        <p:cTn id="44" dur="500" fill="hold"/>
                                        <p:tgtEl>
                                          <p:spTgt spid="2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8" grpId="2" animBg="1"/>
      <p:bldP spid="19" grpId="0" animBg="1"/>
      <p:bldP spid="19" grpId="1" animBg="1"/>
      <p:bldP spid="19" grpId="2"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2" grpId="0"/>
      <p:bldP spid="34"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Future: </a:t>
            </a:r>
            <a:r>
              <a:rPr lang="en-US" dirty="0" err="1" smtClean="0"/>
              <a:t>RowClone</a:t>
            </a:r>
            <a:r>
              <a:rPr lang="en-US" dirty="0" smtClean="0"/>
              <a:t> (In-Memory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6" name="Rectangle 15"/>
          <p:cNvSpPr/>
          <p:nvPr/>
        </p:nvSpPr>
        <p:spPr bwMode="auto">
          <a:xfrm>
            <a:off x="7042246" y="296017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8" name="Rectangle 17"/>
          <p:cNvSpPr/>
          <p:nvPr/>
        </p:nvSpPr>
        <p:spPr bwMode="auto">
          <a:xfrm>
            <a:off x="7042246" y="295474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cxnSp>
        <p:nvCxnSpPr>
          <p:cNvPr id="19" name="Straight Arrow Connector 18"/>
          <p:cNvCxnSpPr>
            <a:stCxn id="18" idx="2"/>
            <a:endCxn id="17" idx="0"/>
          </p:cNvCxnSpPr>
          <p:nvPr/>
        </p:nvCxnSpPr>
        <p:spPr bwMode="auto">
          <a:xfrm rot="16200000" flipH="1">
            <a:off x="7488635" y="3429574"/>
            <a:ext cx="459485" cy="1135"/>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20" name="TextBox 19"/>
          <p:cNvSpPr txBox="1"/>
          <p:nvPr/>
        </p:nvSpPr>
        <p:spPr>
          <a:xfrm>
            <a:off x="4015945" y="1507524"/>
            <a:ext cx="2170787" cy="461665"/>
          </a:xfrm>
          <a:prstGeom prst="rect">
            <a:avLst/>
          </a:prstGeom>
          <a:noFill/>
        </p:spPr>
        <p:txBody>
          <a:bodyPr wrap="none" rtlCol="0">
            <a:spAutoFit/>
          </a:bodyPr>
          <a:lstStyle/>
          <a:p>
            <a:r>
              <a:rPr lang="en-US" sz="2400" dirty="0" smtClean="0">
                <a:solidFill>
                  <a:srgbClr val="003399"/>
                </a:solidFill>
                <a:latin typeface="Calibri"/>
              </a:rPr>
              <a:t>1) Low latency</a:t>
            </a:r>
            <a:endParaRPr lang="en-US" sz="2400" dirty="0">
              <a:solidFill>
                <a:srgbClr val="003399"/>
              </a:solidFill>
              <a:latin typeface="Calibri"/>
            </a:endParaRPr>
          </a:p>
        </p:txBody>
      </p:sp>
      <p:cxnSp>
        <p:nvCxnSpPr>
          <p:cNvPr id="21" name="Curved Connector 20"/>
          <p:cNvCxnSpPr>
            <a:stCxn id="20" idx="3"/>
            <a:endCxn id="18" idx="1"/>
          </p:cNvCxnSpPr>
          <p:nvPr/>
        </p:nvCxnSpPr>
        <p:spPr bwMode="auto">
          <a:xfrm>
            <a:off x="6186732" y="1738357"/>
            <a:ext cx="855514" cy="1339213"/>
          </a:xfrm>
          <a:prstGeom prst="curvedConnector3">
            <a:avLst>
              <a:gd name="adj1" fmla="val 50000"/>
            </a:avLst>
          </a:prstGeom>
          <a:solidFill>
            <a:schemeClr val="accent1"/>
          </a:solidFill>
          <a:ln w="28575" cap="flat" cmpd="sng" algn="ctr">
            <a:solidFill>
              <a:srgbClr val="003399"/>
            </a:solidFill>
            <a:prstDash val="solid"/>
            <a:round/>
            <a:headEnd type="none" w="med" len="med"/>
            <a:tailEnd type="stealth" w="lg" len="lg"/>
          </a:ln>
          <a:effectLst/>
        </p:spPr>
      </p:cxnSp>
      <p:sp>
        <p:nvSpPr>
          <p:cNvPr id="22" name="TextBox 21"/>
          <p:cNvSpPr txBox="1"/>
          <p:nvPr/>
        </p:nvSpPr>
        <p:spPr>
          <a:xfrm>
            <a:off x="2819400" y="5282524"/>
            <a:ext cx="3870961" cy="461665"/>
          </a:xfrm>
          <a:prstGeom prst="rect">
            <a:avLst/>
          </a:prstGeom>
          <a:noFill/>
        </p:spPr>
        <p:txBody>
          <a:bodyPr wrap="square" rtlCol="0">
            <a:spAutoFit/>
          </a:bodyPr>
          <a:lstStyle/>
          <a:p>
            <a:r>
              <a:rPr lang="en-US" sz="2400" dirty="0">
                <a:solidFill>
                  <a:srgbClr val="003399"/>
                </a:solidFill>
                <a:latin typeface="Calibri"/>
              </a:rPr>
              <a:t>2</a:t>
            </a:r>
            <a:r>
              <a:rPr lang="en-US" sz="2400" dirty="0" smtClean="0">
                <a:solidFill>
                  <a:srgbClr val="003399"/>
                </a:solidFill>
                <a:latin typeface="Calibri"/>
              </a:rPr>
              <a:t>) Low bandwidth utilization</a:t>
            </a:r>
            <a:endParaRPr lang="en-US" sz="2400" dirty="0">
              <a:solidFill>
                <a:srgbClr val="003399"/>
              </a:solidFill>
              <a:latin typeface="Calibri"/>
            </a:endParaRPr>
          </a:p>
        </p:txBody>
      </p:sp>
      <p:cxnSp>
        <p:nvCxnSpPr>
          <p:cNvPr id="23" name="Curved Connector 51"/>
          <p:cNvCxnSpPr>
            <a:stCxn id="22" idx="3"/>
            <a:endCxn id="15" idx="5"/>
          </p:cNvCxnSpPr>
          <p:nvPr/>
        </p:nvCxnSpPr>
        <p:spPr bwMode="auto">
          <a:xfrm flipH="1" flipV="1">
            <a:off x="6086902" y="3620065"/>
            <a:ext cx="603459" cy="1893292"/>
          </a:xfrm>
          <a:prstGeom prst="curvedConnector4">
            <a:avLst>
              <a:gd name="adj1" fmla="val -37882"/>
              <a:gd name="adj2" fmla="val 53123"/>
            </a:avLst>
          </a:prstGeom>
          <a:solidFill>
            <a:schemeClr val="accent1"/>
          </a:solidFill>
          <a:ln w="28575" cap="flat" cmpd="sng" algn="ctr">
            <a:solidFill>
              <a:srgbClr val="003399"/>
            </a:solidFill>
            <a:prstDash val="solid"/>
            <a:round/>
            <a:headEnd type="none" w="med" len="med"/>
            <a:tailEnd type="stealth" w="lg" len="lg"/>
          </a:ln>
          <a:effectLst/>
        </p:spPr>
      </p:cxnSp>
      <p:sp>
        <p:nvSpPr>
          <p:cNvPr id="24" name="TextBox 23"/>
          <p:cNvSpPr txBox="1"/>
          <p:nvPr/>
        </p:nvSpPr>
        <p:spPr>
          <a:xfrm>
            <a:off x="428359" y="1505479"/>
            <a:ext cx="3105673" cy="461665"/>
          </a:xfrm>
          <a:prstGeom prst="rect">
            <a:avLst/>
          </a:prstGeom>
          <a:noFill/>
        </p:spPr>
        <p:txBody>
          <a:bodyPr wrap="square" rtlCol="0">
            <a:spAutoFit/>
          </a:bodyPr>
          <a:lstStyle/>
          <a:p>
            <a:r>
              <a:rPr lang="en-US" sz="2400" dirty="0" smtClean="0">
                <a:solidFill>
                  <a:srgbClr val="003399"/>
                </a:solidFill>
                <a:latin typeface="Calibri"/>
              </a:rPr>
              <a:t>3) No cache pollution</a:t>
            </a:r>
            <a:endParaRPr lang="en-US" sz="2400" dirty="0">
              <a:solidFill>
                <a:srgbClr val="003399"/>
              </a:solidFill>
              <a:latin typeface="Calibri"/>
            </a:endParaRPr>
          </a:p>
        </p:txBody>
      </p:sp>
      <p:cxnSp>
        <p:nvCxnSpPr>
          <p:cNvPr id="25" name="Curved Connector 51"/>
          <p:cNvCxnSpPr>
            <a:stCxn id="24" idx="3"/>
            <a:endCxn id="13" idx="0"/>
          </p:cNvCxnSpPr>
          <p:nvPr/>
        </p:nvCxnSpPr>
        <p:spPr bwMode="auto">
          <a:xfrm flipH="1">
            <a:off x="2190466" y="1736312"/>
            <a:ext cx="1343566" cy="1450437"/>
          </a:xfrm>
          <a:prstGeom prst="curvedConnector4">
            <a:avLst>
              <a:gd name="adj1" fmla="val -17014"/>
              <a:gd name="adj2" fmla="val 57957"/>
            </a:avLst>
          </a:prstGeom>
          <a:solidFill>
            <a:schemeClr val="accent1"/>
          </a:solidFill>
          <a:ln w="28575" cap="flat" cmpd="sng" algn="ctr">
            <a:solidFill>
              <a:srgbClr val="003399"/>
            </a:solidFill>
            <a:prstDash val="solid"/>
            <a:round/>
            <a:headEnd type="none" w="med" len="med"/>
            <a:tailEnd type="stealth" w="lg" len="lg"/>
          </a:ln>
          <a:effectLst/>
        </p:spPr>
      </p:cxnSp>
      <p:sp>
        <p:nvSpPr>
          <p:cNvPr id="26" name="TextBox 25"/>
          <p:cNvSpPr txBox="1"/>
          <p:nvPr/>
        </p:nvSpPr>
        <p:spPr>
          <a:xfrm>
            <a:off x="2819400" y="5682064"/>
            <a:ext cx="4798552" cy="461665"/>
          </a:xfrm>
          <a:prstGeom prst="rect">
            <a:avLst/>
          </a:prstGeom>
          <a:noFill/>
        </p:spPr>
        <p:txBody>
          <a:bodyPr wrap="square" rtlCol="0">
            <a:spAutoFit/>
          </a:bodyPr>
          <a:lstStyle/>
          <a:p>
            <a:r>
              <a:rPr lang="en-US" sz="2400" dirty="0" smtClean="0">
                <a:solidFill>
                  <a:srgbClr val="003399"/>
                </a:solidFill>
                <a:latin typeface="Calibri"/>
              </a:rPr>
              <a:t>4) No unwanted data movement</a:t>
            </a:r>
            <a:endParaRPr lang="en-US" sz="2400" dirty="0">
              <a:solidFill>
                <a:srgbClr val="003399"/>
              </a:solidFill>
              <a:latin typeface="Calibri"/>
            </a:endParaRPr>
          </a:p>
        </p:txBody>
      </p:sp>
      <p:sp>
        <p:nvSpPr>
          <p:cNvPr id="28" name="Slide Number Placeholder 2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28</a:t>
            </a:fld>
            <a:endParaRPr lang="en-US">
              <a:solidFill>
                <a:prstClr val="black">
                  <a:tint val="75000"/>
                </a:prstClr>
              </a:solidFill>
              <a:latin typeface="Calibri"/>
            </a:endParaRPr>
          </a:p>
        </p:txBody>
      </p:sp>
      <p:sp>
        <p:nvSpPr>
          <p:cNvPr id="27" name="Rectangle 26"/>
          <p:cNvSpPr/>
          <p:nvPr/>
        </p:nvSpPr>
        <p:spPr>
          <a:xfrm>
            <a:off x="107504" y="6208276"/>
            <a:ext cx="7848872" cy="677108"/>
          </a:xfrm>
          <a:prstGeom prst="rect">
            <a:avLst/>
          </a:prstGeom>
        </p:spPr>
        <p:txBody>
          <a:bodyPr wrap="square">
            <a:spAutoFit/>
          </a:bodyPr>
          <a:lstStyle/>
          <a:p>
            <a:r>
              <a:rPr lang="en-US" sz="1900" dirty="0" smtClean="0">
                <a:solidFill>
                  <a:srgbClr val="000000"/>
                </a:solidFill>
                <a:latin typeface="Tahoma" charset="0"/>
              </a:rPr>
              <a:t>Seshadri et </a:t>
            </a:r>
            <a:r>
              <a:rPr lang="en-US" sz="1900" dirty="0">
                <a:solidFill>
                  <a:srgbClr val="000000"/>
                </a:solidFill>
                <a:latin typeface="Tahoma" charset="0"/>
              </a:rPr>
              <a:t>al., </a:t>
            </a:r>
            <a:r>
              <a:rPr lang="en-US" sz="1900" dirty="0" smtClean="0">
                <a:solidFill>
                  <a:srgbClr val="000000"/>
                </a:solidFill>
                <a:latin typeface="Tahoma" charset="0"/>
              </a:rPr>
              <a:t>“</a:t>
            </a:r>
            <a:r>
              <a:rPr lang="en-US" altLang="ja-JP" sz="1900" dirty="0" err="1" smtClean="0">
                <a:solidFill>
                  <a:srgbClr val="0000FF"/>
                </a:solidFill>
                <a:latin typeface="Tahoma" charset="0"/>
                <a:ea typeface="ＭＳ Ｐゴシック"/>
              </a:rPr>
              <a:t>RowClone</a:t>
            </a:r>
            <a:r>
              <a:rPr lang="en-US" altLang="ja-JP" sz="1900" dirty="0">
                <a:solidFill>
                  <a:srgbClr val="0000FF"/>
                </a:solidFill>
                <a:latin typeface="Tahoma" charset="0"/>
                <a:ea typeface="ＭＳ Ｐゴシック"/>
              </a:rPr>
              <a:t>: Fast and Efficient In-DRAM Copy and Initialization of Bulk Data</a:t>
            </a:r>
            <a:r>
              <a:rPr lang="en-US" altLang="ja-JP" sz="1900" dirty="0" smtClean="0">
                <a:solidFill>
                  <a:srgbClr val="000000"/>
                </a:solidFill>
                <a:latin typeface="Tahoma" charset="0"/>
                <a:ea typeface="ＭＳ Ｐゴシック"/>
              </a:rPr>
              <a:t>,</a:t>
            </a:r>
            <a:r>
              <a:rPr lang="en-US" sz="1900" dirty="0">
                <a:solidFill>
                  <a:srgbClr val="000000"/>
                </a:solidFill>
                <a:latin typeface="Tahoma" charset="0"/>
              </a:rPr>
              <a:t>”</a:t>
            </a:r>
            <a:r>
              <a:rPr lang="en-US" altLang="ja-JP" sz="1900" dirty="0">
                <a:solidFill>
                  <a:srgbClr val="000000"/>
                </a:solidFill>
                <a:latin typeface="Tahoma" charset="0"/>
                <a:ea typeface="ＭＳ Ｐゴシック"/>
              </a:rPr>
              <a:t> </a:t>
            </a:r>
            <a:r>
              <a:rPr lang="en-US" altLang="ja-JP" sz="1900" dirty="0" smtClean="0">
                <a:solidFill>
                  <a:srgbClr val="000000"/>
                </a:solidFill>
                <a:latin typeface="Tahoma" charset="0"/>
                <a:ea typeface="ＭＳ Ｐゴシック"/>
              </a:rPr>
              <a:t>CMU Tech Report 2013.</a:t>
            </a:r>
            <a:endParaRPr lang="en-US" sz="1900" dirty="0">
              <a:solidFill>
                <a:srgbClr val="000000"/>
              </a:solidFill>
              <a:latin typeface="Tahoma"/>
            </a:endParaRPr>
          </a:p>
        </p:txBody>
      </p:sp>
    </p:spTree>
    <p:extLst>
      <p:ext uri="{BB962C8B-B14F-4D97-AF65-F5344CB8AC3E}">
        <p14:creationId xmlns:p14="http://schemas.microsoft.com/office/powerpoint/2010/main" val="3936302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2.96296E-6 L -3.61111E-6 0.10277 " pathEditMode="relative" rAng="0" ptsTypes="AA">
                                      <p:cBhvr>
                                        <p:cTn id="6" dur="500" fill="hold"/>
                                        <p:tgtEl>
                                          <p:spTgt spid="18"/>
                                        </p:tgtEl>
                                        <p:attrNameLst>
                                          <p:attrName>ppt_x</p:attrName>
                                          <p:attrName>ppt_y</p:attrName>
                                        </p:attrNameLst>
                                      </p:cBhvr>
                                      <p:rCtr x="0" y="51"/>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8"/>
                                        </p:tgtEl>
                                        <p:attrNameLst>
                                          <p:attrName>style.visibility</p:attrName>
                                        </p:attrNameLst>
                                      </p:cBhvr>
                                      <p:to>
                                        <p:strVal val="hidden"/>
                                      </p:to>
                                    </p:set>
                                  </p:childTnLst>
                                </p:cTn>
                              </p:par>
                              <p:par>
                                <p:cTn id="10" presetID="1" presetClass="emph" presetSubtype="2" fill="hold" nodeType="withEffect">
                                  <p:stCondLst>
                                    <p:cond delay="0"/>
                                  </p:stCondLst>
                                  <p:childTnLst>
                                    <p:animClr clrSpc="rgb" dir="cw">
                                      <p:cBhvr>
                                        <p:cTn id="11" dur="500" fill="hold"/>
                                        <p:tgtEl>
                                          <p:spTgt spid="17"/>
                                        </p:tgtEl>
                                        <p:attrNameLst>
                                          <p:attrName>fillcolor</p:attrName>
                                        </p:attrNameLst>
                                      </p:cBhvr>
                                      <p:to>
                                        <a:schemeClr val="bg1"/>
                                      </p:to>
                                    </p:animClr>
                                    <p:set>
                                      <p:cBhvr>
                                        <p:cTn id="12" dur="500" fill="hold"/>
                                        <p:tgtEl>
                                          <p:spTgt spid="17"/>
                                        </p:tgtEl>
                                        <p:attrNameLst>
                                          <p:attrName>fill.type</p:attrName>
                                        </p:attrNameLst>
                                      </p:cBhvr>
                                      <p:to>
                                        <p:strVal val="solid"/>
                                      </p:to>
                                    </p:set>
                                    <p:set>
                                      <p:cBhvr>
                                        <p:cTn id="13" dur="500" fill="hold"/>
                                        <p:tgtEl>
                                          <p:spTgt spid="17"/>
                                        </p:tgtEl>
                                        <p:attrNameLst>
                                          <p:attrName>fill.on</p:attrName>
                                        </p:attrNameLst>
                                      </p:cBhvr>
                                      <p:to>
                                        <p:strVal val="tru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p:bldP spid="22" grpId="0"/>
      <p:bldP spid="24"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40" name="Group 32"/>
          <p:cNvGrpSpPr>
            <a:grpSpLocks/>
          </p:cNvGrpSpPr>
          <p:nvPr/>
        </p:nvGrpSpPr>
        <p:grpSpPr bwMode="auto">
          <a:xfrm>
            <a:off x="1784350" y="5017294"/>
            <a:ext cx="4400550" cy="260350"/>
            <a:chOff x="0" y="0"/>
            <a:chExt cx="5544" cy="328"/>
          </a:xfrm>
        </p:grpSpPr>
        <p:sp>
          <p:nvSpPr>
            <p:cNvPr id="17409" name="Line 1"/>
            <p:cNvSpPr>
              <a:spLocks noChangeShapeType="1"/>
            </p:cNvSpPr>
            <p:nvPr/>
          </p:nvSpPr>
          <p:spPr bwMode="auto">
            <a:xfrm>
              <a:off x="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0" name="Line 2"/>
            <p:cNvSpPr>
              <a:spLocks noChangeShapeType="1"/>
            </p:cNvSpPr>
            <p:nvPr/>
          </p:nvSpPr>
          <p:spPr bwMode="auto">
            <a:xfrm>
              <a:off x="18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1" name="Line 3"/>
            <p:cNvSpPr>
              <a:spLocks noChangeShapeType="1"/>
            </p:cNvSpPr>
            <p:nvPr/>
          </p:nvSpPr>
          <p:spPr bwMode="auto">
            <a:xfrm>
              <a:off x="36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2" name="Line 4"/>
            <p:cNvSpPr>
              <a:spLocks noChangeShapeType="1"/>
            </p:cNvSpPr>
            <p:nvPr/>
          </p:nvSpPr>
          <p:spPr bwMode="auto">
            <a:xfrm>
              <a:off x="55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3" name="Line 5"/>
            <p:cNvSpPr>
              <a:spLocks noChangeShapeType="1"/>
            </p:cNvSpPr>
            <p:nvPr/>
          </p:nvSpPr>
          <p:spPr bwMode="auto">
            <a:xfrm>
              <a:off x="73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4" name="Line 6"/>
            <p:cNvSpPr>
              <a:spLocks noChangeShapeType="1"/>
            </p:cNvSpPr>
            <p:nvPr/>
          </p:nvSpPr>
          <p:spPr bwMode="auto">
            <a:xfrm>
              <a:off x="92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5" name="Line 7"/>
            <p:cNvSpPr>
              <a:spLocks noChangeShapeType="1"/>
            </p:cNvSpPr>
            <p:nvPr/>
          </p:nvSpPr>
          <p:spPr bwMode="auto">
            <a:xfrm>
              <a:off x="110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6" name="Line 8"/>
            <p:cNvSpPr>
              <a:spLocks noChangeShapeType="1"/>
            </p:cNvSpPr>
            <p:nvPr/>
          </p:nvSpPr>
          <p:spPr bwMode="auto">
            <a:xfrm>
              <a:off x="129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7" name="Line 9"/>
            <p:cNvSpPr>
              <a:spLocks noChangeShapeType="1"/>
            </p:cNvSpPr>
            <p:nvPr/>
          </p:nvSpPr>
          <p:spPr bwMode="auto">
            <a:xfrm>
              <a:off x="147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8" name="Line 10"/>
            <p:cNvSpPr>
              <a:spLocks noChangeShapeType="1"/>
            </p:cNvSpPr>
            <p:nvPr/>
          </p:nvSpPr>
          <p:spPr bwMode="auto">
            <a:xfrm>
              <a:off x="166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9" name="Line 11"/>
            <p:cNvSpPr>
              <a:spLocks noChangeShapeType="1"/>
            </p:cNvSpPr>
            <p:nvPr/>
          </p:nvSpPr>
          <p:spPr bwMode="auto">
            <a:xfrm>
              <a:off x="184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0" name="Line 12"/>
            <p:cNvSpPr>
              <a:spLocks noChangeShapeType="1"/>
            </p:cNvSpPr>
            <p:nvPr/>
          </p:nvSpPr>
          <p:spPr bwMode="auto">
            <a:xfrm>
              <a:off x="203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1" name="Line 13"/>
            <p:cNvSpPr>
              <a:spLocks noChangeShapeType="1"/>
            </p:cNvSpPr>
            <p:nvPr/>
          </p:nvSpPr>
          <p:spPr bwMode="auto">
            <a:xfrm>
              <a:off x="221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2" name="Line 14"/>
            <p:cNvSpPr>
              <a:spLocks noChangeShapeType="1"/>
            </p:cNvSpPr>
            <p:nvPr/>
          </p:nvSpPr>
          <p:spPr bwMode="auto">
            <a:xfrm>
              <a:off x="240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3" name="Line 15"/>
            <p:cNvSpPr>
              <a:spLocks noChangeShapeType="1"/>
            </p:cNvSpPr>
            <p:nvPr/>
          </p:nvSpPr>
          <p:spPr bwMode="auto">
            <a:xfrm>
              <a:off x="258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4" name="Line 16"/>
            <p:cNvSpPr>
              <a:spLocks noChangeShapeType="1"/>
            </p:cNvSpPr>
            <p:nvPr/>
          </p:nvSpPr>
          <p:spPr bwMode="auto">
            <a:xfrm>
              <a:off x="277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5" name="Line 17"/>
            <p:cNvSpPr>
              <a:spLocks noChangeShapeType="1"/>
            </p:cNvSpPr>
            <p:nvPr/>
          </p:nvSpPr>
          <p:spPr bwMode="auto">
            <a:xfrm>
              <a:off x="295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6" name="Line 18"/>
            <p:cNvSpPr>
              <a:spLocks noChangeShapeType="1"/>
            </p:cNvSpPr>
            <p:nvPr/>
          </p:nvSpPr>
          <p:spPr bwMode="auto">
            <a:xfrm>
              <a:off x="314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7" name="Line 19"/>
            <p:cNvSpPr>
              <a:spLocks noChangeShapeType="1"/>
            </p:cNvSpPr>
            <p:nvPr/>
          </p:nvSpPr>
          <p:spPr bwMode="auto">
            <a:xfrm>
              <a:off x="332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8" name="Line 20"/>
            <p:cNvSpPr>
              <a:spLocks noChangeShapeType="1"/>
            </p:cNvSpPr>
            <p:nvPr/>
          </p:nvSpPr>
          <p:spPr bwMode="auto">
            <a:xfrm>
              <a:off x="351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9" name="Line 21"/>
            <p:cNvSpPr>
              <a:spLocks noChangeShapeType="1"/>
            </p:cNvSpPr>
            <p:nvPr/>
          </p:nvSpPr>
          <p:spPr bwMode="auto">
            <a:xfrm>
              <a:off x="369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0" name="Line 22"/>
            <p:cNvSpPr>
              <a:spLocks noChangeShapeType="1"/>
            </p:cNvSpPr>
            <p:nvPr/>
          </p:nvSpPr>
          <p:spPr bwMode="auto">
            <a:xfrm>
              <a:off x="388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1" name="Line 23"/>
            <p:cNvSpPr>
              <a:spLocks noChangeShapeType="1"/>
            </p:cNvSpPr>
            <p:nvPr/>
          </p:nvSpPr>
          <p:spPr bwMode="auto">
            <a:xfrm>
              <a:off x="406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2" name="Line 24"/>
            <p:cNvSpPr>
              <a:spLocks noChangeShapeType="1"/>
            </p:cNvSpPr>
            <p:nvPr/>
          </p:nvSpPr>
          <p:spPr bwMode="auto">
            <a:xfrm>
              <a:off x="425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3" name="Line 25"/>
            <p:cNvSpPr>
              <a:spLocks noChangeShapeType="1"/>
            </p:cNvSpPr>
            <p:nvPr/>
          </p:nvSpPr>
          <p:spPr bwMode="auto">
            <a:xfrm>
              <a:off x="443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4" name="Line 26"/>
            <p:cNvSpPr>
              <a:spLocks noChangeShapeType="1"/>
            </p:cNvSpPr>
            <p:nvPr/>
          </p:nvSpPr>
          <p:spPr bwMode="auto">
            <a:xfrm>
              <a:off x="461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5" name="Line 27"/>
            <p:cNvSpPr>
              <a:spLocks noChangeShapeType="1"/>
            </p:cNvSpPr>
            <p:nvPr/>
          </p:nvSpPr>
          <p:spPr bwMode="auto">
            <a:xfrm>
              <a:off x="480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6" name="Line 28"/>
            <p:cNvSpPr>
              <a:spLocks noChangeShapeType="1"/>
            </p:cNvSpPr>
            <p:nvPr/>
          </p:nvSpPr>
          <p:spPr bwMode="auto">
            <a:xfrm>
              <a:off x="498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7" name="Line 29"/>
            <p:cNvSpPr>
              <a:spLocks noChangeShapeType="1"/>
            </p:cNvSpPr>
            <p:nvPr/>
          </p:nvSpPr>
          <p:spPr bwMode="auto">
            <a:xfrm>
              <a:off x="517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8" name="Line 30"/>
            <p:cNvSpPr>
              <a:spLocks noChangeShapeType="1"/>
            </p:cNvSpPr>
            <p:nvPr/>
          </p:nvSpPr>
          <p:spPr bwMode="auto">
            <a:xfrm>
              <a:off x="535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9" name="Line 31"/>
            <p:cNvSpPr>
              <a:spLocks noChangeShapeType="1"/>
            </p:cNvSpPr>
            <p:nvPr/>
          </p:nvSpPr>
          <p:spPr bwMode="auto">
            <a:xfrm>
              <a:off x="554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441" name="Rectangle 33"/>
          <p:cNvSpPr>
            <a:spLocks/>
          </p:cNvSpPr>
          <p:nvPr/>
        </p:nvSpPr>
        <p:spPr bwMode="auto">
          <a:xfrm>
            <a:off x="1714500" y="20828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2" name="Rectangle 34"/>
          <p:cNvSpPr>
            <a:spLocks/>
          </p:cNvSpPr>
          <p:nvPr/>
        </p:nvSpPr>
        <p:spPr bwMode="auto">
          <a:xfrm>
            <a:off x="2895600" y="2089150"/>
            <a:ext cx="1168400" cy="165100"/>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3" name="Rectangle 35"/>
          <p:cNvSpPr>
            <a:spLocks noGrp="1" noChangeArrowheads="1"/>
          </p:cNvSpPr>
          <p:nvPr>
            <p:ph type="title"/>
          </p:nvPr>
        </p:nvSpPr>
        <p:spPr>
          <a:ln/>
        </p:spPr>
        <p:txBody>
          <a:bodyPr/>
          <a:lstStyle/>
          <a:p>
            <a:r>
              <a:rPr lang="en-US" dirty="0"/>
              <a:t>DRAM </a:t>
            </a:r>
            <a:r>
              <a:rPr lang="en-US" dirty="0" smtClean="0"/>
              <a:t>operation (</a:t>
            </a:r>
            <a:r>
              <a:rPr lang="en-US" dirty="0"/>
              <a:t>load one byte)</a:t>
            </a:r>
          </a:p>
        </p:txBody>
      </p:sp>
      <p:grpSp>
        <p:nvGrpSpPr>
          <p:cNvPr id="17468" name="Group 60"/>
          <p:cNvGrpSpPr>
            <a:grpSpLocks/>
          </p:cNvGrpSpPr>
          <p:nvPr/>
        </p:nvGrpSpPr>
        <p:grpSpPr bwMode="auto">
          <a:xfrm>
            <a:off x="1695450" y="1662907"/>
            <a:ext cx="4574382" cy="3359944"/>
            <a:chOff x="0" y="0"/>
            <a:chExt cx="5763" cy="4232"/>
          </a:xfrm>
        </p:grpSpPr>
        <p:sp>
          <p:nvSpPr>
            <p:cNvPr id="17444" name="Line 36"/>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5" name="Line 37"/>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6" name="Line 38"/>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7" name="Line 39"/>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8" name="Line 40"/>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9" name="Line 41"/>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0" name="Line 42"/>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1" name="Line 43"/>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2" name="Line 44"/>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3" name="Line 45"/>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4" name="Line 46"/>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5" name="Line 47"/>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6" name="Line 48"/>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7" name="Line 49"/>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8" name="Line 50"/>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9" name="Line 51"/>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0" name="Line 52"/>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1" name="Line 53"/>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2" name="Line 54"/>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3" name="Line 55"/>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4" name="Line 56"/>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5" name="Line 57"/>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6" name="Line 58"/>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7" name="Line 59"/>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7501" name="Group 93"/>
          <p:cNvGrpSpPr>
            <a:grpSpLocks/>
          </p:cNvGrpSpPr>
          <p:nvPr/>
        </p:nvGrpSpPr>
        <p:grpSpPr bwMode="auto">
          <a:xfrm>
            <a:off x="1706563" y="1658938"/>
            <a:ext cx="4559300" cy="3371850"/>
            <a:chOff x="0" y="0"/>
            <a:chExt cx="5744" cy="4248"/>
          </a:xfrm>
        </p:grpSpPr>
        <p:sp>
          <p:nvSpPr>
            <p:cNvPr id="17469" name="Line 61"/>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0" name="Line 62"/>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1" name="Line 63"/>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2" name="Line 64"/>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3" name="Line 65"/>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4" name="Line 66"/>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5" name="Line 67"/>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6" name="Line 68"/>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7" name="Line 69"/>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8" name="Line 70"/>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9" name="Line 71"/>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0" name="Line 72"/>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1" name="Line 73"/>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2" name="Line 74"/>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3" name="Line 75"/>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4" name="Line 76"/>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5" name="Line 77"/>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6" name="Line 78"/>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7" name="Line 79"/>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8" name="Line 80"/>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9" name="Line 81"/>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0" name="Line 82"/>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1" name="Line 83"/>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2" name="Line 84"/>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3" name="Line 85"/>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4" name="Line 86"/>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5" name="Line 87"/>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6" name="Line 88"/>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7" name="Line 89"/>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8" name="Line 90"/>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9" name="Line 91"/>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0" name="Line 92"/>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2" name="Rectangle 94"/>
          <p:cNvSpPr>
            <a:spLocks/>
          </p:cNvSpPr>
          <p:nvPr/>
        </p:nvSpPr>
        <p:spPr bwMode="auto">
          <a:xfrm>
            <a:off x="6503988" y="522725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7503" name="Line 95"/>
          <p:cNvSpPr>
            <a:spLocks noChangeShapeType="1"/>
          </p:cNvSpPr>
          <p:nvPr/>
        </p:nvSpPr>
        <p:spPr bwMode="auto">
          <a:xfrm rot="10800000" flipH="1">
            <a:off x="431800" y="633015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06" name="Group 98"/>
          <p:cNvGrpSpPr>
            <a:grpSpLocks/>
          </p:cNvGrpSpPr>
          <p:nvPr/>
        </p:nvGrpSpPr>
        <p:grpSpPr bwMode="auto">
          <a:xfrm>
            <a:off x="1701800" y="5283200"/>
            <a:ext cx="4552950" cy="177800"/>
            <a:chOff x="0" y="0"/>
            <a:chExt cx="5736" cy="224"/>
          </a:xfrm>
        </p:grpSpPr>
        <p:sp>
          <p:nvSpPr>
            <p:cNvPr id="17504" name="Rectangle 96"/>
            <p:cNvSpPr>
              <a:spLocks/>
            </p:cNvSpPr>
            <p:nvPr/>
          </p:nvSpPr>
          <p:spPr bwMode="auto">
            <a:xfrm>
              <a:off x="0" y="0"/>
              <a:ext cx="5736" cy="224"/>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5" name="Rectangle 97"/>
            <p:cNvSpPr>
              <a:spLocks/>
            </p:cNvSpPr>
            <p:nvPr/>
          </p:nvSpPr>
          <p:spPr bwMode="auto">
            <a:xfrm>
              <a:off x="1488" y="0"/>
              <a:ext cx="1472" cy="216"/>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7" name="Line 99"/>
          <p:cNvSpPr>
            <a:spLocks noChangeShapeType="1"/>
          </p:cNvSpPr>
          <p:nvPr/>
        </p:nvSpPr>
        <p:spPr bwMode="auto">
          <a:xfrm>
            <a:off x="4064000" y="553720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8" name="Rectangle 100"/>
          <p:cNvSpPr>
            <a:spLocks/>
          </p:cNvSpPr>
          <p:nvPr/>
        </p:nvSpPr>
        <p:spPr bwMode="auto">
          <a:xfrm>
            <a:off x="7342982" y="640835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7509" name="Rectangle 101"/>
          <p:cNvSpPr>
            <a:spLocks/>
          </p:cNvSpPr>
          <p:nvPr/>
        </p:nvSpPr>
        <p:spPr bwMode="auto">
          <a:xfrm>
            <a:off x="4149725" y="579875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7510" name="Rectangle 102"/>
          <p:cNvSpPr>
            <a:spLocks/>
          </p:cNvSpPr>
          <p:nvPr/>
        </p:nvSpPr>
        <p:spPr bwMode="auto">
          <a:xfrm>
            <a:off x="6484938" y="312540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7511" name="Line 103"/>
          <p:cNvSpPr>
            <a:spLocks noChangeShapeType="1"/>
          </p:cNvSpPr>
          <p:nvPr/>
        </p:nvSpPr>
        <p:spPr bwMode="auto">
          <a:xfrm rot="10800000" flipH="1">
            <a:off x="1701800" y="141525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2" name="Rectangle 104"/>
          <p:cNvSpPr>
            <a:spLocks/>
          </p:cNvSpPr>
          <p:nvPr/>
        </p:nvSpPr>
        <p:spPr bwMode="auto">
          <a:xfrm>
            <a:off x="3689350" y="113150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sp>
        <p:nvSpPr>
          <p:cNvPr id="17513" name="Line 105"/>
          <p:cNvSpPr>
            <a:spLocks noChangeShapeType="1"/>
          </p:cNvSpPr>
          <p:nvPr/>
        </p:nvSpPr>
        <p:spPr bwMode="auto">
          <a:xfrm rot="10800000" flipH="1">
            <a:off x="1695450" y="546020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4" name="Line 106"/>
          <p:cNvSpPr>
            <a:spLocks noChangeShapeType="1"/>
          </p:cNvSpPr>
          <p:nvPr/>
        </p:nvSpPr>
        <p:spPr bwMode="auto">
          <a:xfrm rot="10800000" flipH="1">
            <a:off x="1701800" y="527685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47" name="Group 139"/>
          <p:cNvGrpSpPr>
            <a:grpSpLocks/>
          </p:cNvGrpSpPr>
          <p:nvPr/>
        </p:nvGrpSpPr>
        <p:grpSpPr bwMode="auto">
          <a:xfrm>
            <a:off x="1701800" y="5270500"/>
            <a:ext cx="4559300" cy="190500"/>
            <a:chOff x="0" y="0"/>
            <a:chExt cx="5744" cy="240"/>
          </a:xfrm>
        </p:grpSpPr>
        <p:sp>
          <p:nvSpPr>
            <p:cNvPr id="17515" name="Line 107"/>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6" name="Line 108"/>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7" name="Line 109"/>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8" name="Line 110"/>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9" name="Line 111"/>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0" name="Line 112"/>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1" name="Line 113"/>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2" name="Line 114"/>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3" name="Line 115"/>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4" name="Line 116"/>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5" name="Line 117"/>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6" name="Line 118"/>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7" name="Line 119"/>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8" name="Line 120"/>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9" name="Line 121"/>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0" name="Line 122"/>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1" name="Line 123"/>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2" name="Line 124"/>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3" name="Line 125"/>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4" name="Line 126"/>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5" name="Line 127"/>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6" name="Line 128"/>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7" name="Line 129"/>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8" name="Line 130"/>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9" name="Line 131"/>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0" name="Line 132"/>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1" name="Line 133"/>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2" name="Line 134"/>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3" name="Line 135"/>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4" name="Line 136"/>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5" name="Line 137"/>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6" name="Line 138"/>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48" name="Freeform 140"/>
          <p:cNvSpPr>
            <a:spLocks/>
          </p:cNvSpPr>
          <p:nvPr/>
        </p:nvSpPr>
        <p:spPr bwMode="auto">
          <a:xfrm>
            <a:off x="922338" y="2194719"/>
            <a:ext cx="742950" cy="31813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9" name="Rectangle 141"/>
          <p:cNvSpPr>
            <a:spLocks/>
          </p:cNvSpPr>
          <p:nvPr/>
        </p:nvSpPr>
        <p:spPr bwMode="auto">
          <a:xfrm>
            <a:off x="6369050" y="2048589"/>
            <a:ext cx="948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a:t>
            </a:r>
          </a:p>
        </p:txBody>
      </p:sp>
      <p:sp>
        <p:nvSpPr>
          <p:cNvPr id="17550" name="Rectangle 142"/>
          <p:cNvSpPr>
            <a:spLocks/>
          </p:cNvSpPr>
          <p:nvPr/>
        </p:nvSpPr>
        <p:spPr bwMode="auto">
          <a:xfrm>
            <a:off x="82550" y="309880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7551" name="Rectangle 143"/>
          <p:cNvSpPr>
            <a:spLocks/>
          </p:cNvSpPr>
          <p:nvPr/>
        </p:nvSpPr>
        <p:spPr bwMode="auto">
          <a:xfrm>
            <a:off x="2971800" y="5710078"/>
            <a:ext cx="87203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byte onto bus</a:t>
            </a:r>
          </a:p>
        </p:txBody>
      </p:sp>
    </p:spTree>
    <p:extLst>
      <p:ext uri="{BB962C8B-B14F-4D97-AF65-F5344CB8AC3E}">
        <p14:creationId xmlns:p14="http://schemas.microsoft.com/office/powerpoint/2010/main" val="37439825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4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54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7506"/>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7548"/>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755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7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1" grpId="0" animBg="1"/>
      <p:bldP spid="17548" grpId="0" animBg="1"/>
      <p:bldP spid="17549" grpId="0" autoUpdateAnimBg="0"/>
      <p:bldP spid="17550" grpId="0" autoUpdateAnimBg="0"/>
      <p:bldP spid="1755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Subarray-Level Parallelism:</a:t>
            </a:r>
            <a:br>
              <a:rPr lang="en-US" sz="4000" dirty="0" smtClean="0">
                <a:latin typeface="Garamond" charset="0"/>
              </a:rPr>
            </a:br>
            <a:r>
              <a:rPr lang="en-US" sz="4000" dirty="0" smtClean="0">
                <a:latin typeface="Garamond" charset="0"/>
              </a:rPr>
              <a:t>Reducing Bank Conflict Impact</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01962" y="4295998"/>
            <a:ext cx="8813694" cy="1200329"/>
          </a:xfrm>
          <a:prstGeom prst="rect">
            <a:avLst/>
          </a:prstGeom>
          <a:noFill/>
        </p:spPr>
        <p:txBody>
          <a:bodyPr wrap="none" rtlCol="0">
            <a:spAutoFit/>
          </a:bodyPr>
          <a:lstStyle/>
          <a:p>
            <a:pPr algn="ctr"/>
            <a:r>
              <a:rPr lang="en-US" dirty="0" err="1"/>
              <a:t>Yoongu</a:t>
            </a:r>
            <a:r>
              <a:rPr lang="en-US" dirty="0"/>
              <a:t> Kim, Vivek Seshadri, Donghyuk Lee, Jamie Liu, and </a:t>
            </a:r>
            <a:r>
              <a:rPr lang="en-US" u="sng" dirty="0"/>
              <a:t>Onur Mutlu</a:t>
            </a:r>
            <a:r>
              <a:rPr lang="en-US" dirty="0"/>
              <a:t>,</a:t>
            </a:r>
            <a:br>
              <a:rPr lang="en-US" dirty="0"/>
            </a:br>
            <a:r>
              <a:rPr lang="en-US" b="1" dirty="0">
                <a:hlinkClick r:id="rId3"/>
              </a:rPr>
              <a:t>"A Case for Exploiting Subarray-Level Parallelism (SALP) in DRAM"</a:t>
            </a:r>
            <a:r>
              <a:rPr lang="en-US" dirty="0"/>
              <a:t/>
            </a:r>
            <a:br>
              <a:rPr lang="en-US" dirty="0"/>
            </a:br>
            <a:r>
              <a:rPr lang="en-US" i="1" dirty="0"/>
              <a:t>Proceedings of the </a:t>
            </a:r>
            <a:r>
              <a:rPr lang="en-US" i="1" dirty="0">
                <a:hlinkClick r:id="rId4"/>
              </a:rPr>
              <a:t>39th International Symposium on Computer Architecture</a:t>
            </a:r>
            <a:r>
              <a:rPr lang="en-US" i="1" dirty="0"/>
              <a:t> (</a:t>
            </a:r>
            <a:r>
              <a:rPr lang="en-US" b="1" i="1" dirty="0"/>
              <a:t>ISCA</a:t>
            </a:r>
            <a:r>
              <a:rPr lang="en-US" i="1" dirty="0"/>
              <a:t>)</a:t>
            </a:r>
            <a:r>
              <a:rPr lang="en-US" dirty="0"/>
              <a:t>, </a:t>
            </a:r>
            <a:endParaRPr lang="en-US" dirty="0" smtClean="0"/>
          </a:p>
          <a:p>
            <a:pPr algn="ctr"/>
            <a:r>
              <a:rPr lang="en-US" dirty="0" smtClean="0"/>
              <a:t>Portland</a:t>
            </a:r>
            <a:r>
              <a:rPr lang="en-US" dirty="0"/>
              <a:t>, OR, June 2012. </a:t>
            </a:r>
            <a:r>
              <a:rPr lang="en-US" dirty="0">
                <a:hlinkClick r:id="rId5"/>
              </a:rPr>
              <a:t>Slides (pptx)</a:t>
            </a:r>
            <a:r>
              <a:rPr lang="en-US" dirty="0"/>
              <a:t> </a:t>
            </a:r>
          </a:p>
        </p:txBody>
      </p:sp>
    </p:spTree>
    <p:extLst>
      <p:ext uri="{BB962C8B-B14F-4D97-AF65-F5344CB8AC3E}">
        <p14:creationId xmlns:p14="http://schemas.microsoft.com/office/powerpoint/2010/main" val="25159942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714500" y="27368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8" name="Rectangle 2"/>
          <p:cNvSpPr>
            <a:spLocks/>
          </p:cNvSpPr>
          <p:nvPr/>
        </p:nvSpPr>
        <p:spPr bwMode="auto">
          <a:xfrm>
            <a:off x="1695450" y="53467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9" name="Rectangle 3"/>
          <p:cNvSpPr>
            <a:spLocks/>
          </p:cNvSpPr>
          <p:nvPr/>
        </p:nvSpPr>
        <p:spPr bwMode="auto">
          <a:xfrm>
            <a:off x="1714500" y="21526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0" name="Rectangle 4"/>
          <p:cNvSpPr>
            <a:spLocks noGrp="1" noChangeArrowheads="1"/>
          </p:cNvSpPr>
          <p:nvPr>
            <p:ph type="title"/>
          </p:nvPr>
        </p:nvSpPr>
        <p:spPr>
          <a:xfrm>
            <a:off x="419100" y="196850"/>
            <a:ext cx="8545388" cy="558800"/>
          </a:xfrm>
          <a:ln/>
        </p:spPr>
        <p:txBody>
          <a:bodyPr/>
          <a:lstStyle/>
          <a:p>
            <a:r>
              <a:rPr lang="en-US" dirty="0" err="1"/>
              <a:t>RowClone</a:t>
            </a:r>
            <a:r>
              <a:rPr lang="en-US" dirty="0"/>
              <a:t>: in-DRAM </a:t>
            </a:r>
            <a:r>
              <a:rPr lang="en-US" dirty="0" smtClean="0"/>
              <a:t>Row Copy (and Initialization)</a:t>
            </a:r>
            <a:endParaRPr lang="en-US" dirty="0"/>
          </a:p>
        </p:txBody>
      </p:sp>
      <p:grpSp>
        <p:nvGrpSpPr>
          <p:cNvPr id="19485" name="Group 29"/>
          <p:cNvGrpSpPr>
            <a:grpSpLocks/>
          </p:cNvGrpSpPr>
          <p:nvPr/>
        </p:nvGrpSpPr>
        <p:grpSpPr bwMode="auto">
          <a:xfrm>
            <a:off x="1695450" y="1732757"/>
            <a:ext cx="4574382" cy="3359944"/>
            <a:chOff x="0" y="0"/>
            <a:chExt cx="5763" cy="4232"/>
          </a:xfrm>
        </p:grpSpPr>
        <p:sp>
          <p:nvSpPr>
            <p:cNvPr id="19461" name="Line 5"/>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2" name="Line 6"/>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3" name="Line 7"/>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4" name="Line 8"/>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5" name="Line 9"/>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6" name="Line 10"/>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7" name="Line 11"/>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8" name="Line 12"/>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9" name="Line 13"/>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0" name="Line 14"/>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1" name="Line 15"/>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2" name="Line 16"/>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3" name="Line 17"/>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4" name="Line 18"/>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5" name="Line 19"/>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6" name="Line 20"/>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7" name="Line 21"/>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8" name="Line 22"/>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9" name="Line 23"/>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0" name="Line 24"/>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1" name="Line 25"/>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2" name="Line 26"/>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3" name="Line 27"/>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4" name="Line 28"/>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9518" name="Group 62"/>
          <p:cNvGrpSpPr>
            <a:grpSpLocks/>
          </p:cNvGrpSpPr>
          <p:nvPr/>
        </p:nvGrpSpPr>
        <p:grpSpPr bwMode="auto">
          <a:xfrm>
            <a:off x="1706563" y="1728788"/>
            <a:ext cx="4559300" cy="3371850"/>
            <a:chOff x="0" y="0"/>
            <a:chExt cx="5744" cy="4248"/>
          </a:xfrm>
        </p:grpSpPr>
        <p:sp>
          <p:nvSpPr>
            <p:cNvPr id="19486" name="Line 30"/>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7" name="Line 31"/>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8" name="Line 32"/>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9" name="Line 33"/>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0" name="Line 34"/>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1" name="Line 35"/>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2" name="Line 36"/>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3" name="Line 37"/>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4" name="Line 38"/>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5" name="Line 39"/>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6" name="Line 40"/>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7" name="Line 41"/>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8" name="Line 42"/>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9" name="Line 43"/>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0" name="Line 44"/>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1" name="Line 45"/>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2" name="Line 46"/>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3" name="Line 47"/>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4" name="Line 48"/>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5" name="Line 49"/>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6" name="Line 50"/>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7" name="Line 51"/>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8" name="Line 52"/>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9" name="Line 53"/>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0" name="Line 54"/>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1" name="Line 55"/>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2" name="Line 56"/>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3" name="Line 57"/>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4" name="Line 58"/>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5" name="Line 59"/>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6" name="Line 60"/>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7" name="Line 61"/>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19" name="Rectangle 63"/>
          <p:cNvSpPr>
            <a:spLocks/>
          </p:cNvSpPr>
          <p:nvPr/>
        </p:nvSpPr>
        <p:spPr bwMode="auto">
          <a:xfrm>
            <a:off x="6503988" y="529710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9520" name="Line 64"/>
          <p:cNvSpPr>
            <a:spLocks noChangeShapeType="1"/>
          </p:cNvSpPr>
          <p:nvPr/>
        </p:nvSpPr>
        <p:spPr bwMode="auto">
          <a:xfrm rot="10800000" flipH="1">
            <a:off x="431800" y="640000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1" name="Line 65"/>
          <p:cNvSpPr>
            <a:spLocks noChangeShapeType="1"/>
          </p:cNvSpPr>
          <p:nvPr/>
        </p:nvSpPr>
        <p:spPr bwMode="auto">
          <a:xfrm>
            <a:off x="4064000" y="560705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2" name="Rectangle 66"/>
          <p:cNvSpPr>
            <a:spLocks/>
          </p:cNvSpPr>
          <p:nvPr/>
        </p:nvSpPr>
        <p:spPr bwMode="auto">
          <a:xfrm>
            <a:off x="7342982" y="647820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9523" name="Rectangle 67"/>
          <p:cNvSpPr>
            <a:spLocks/>
          </p:cNvSpPr>
          <p:nvPr/>
        </p:nvSpPr>
        <p:spPr bwMode="auto">
          <a:xfrm>
            <a:off x="4149725" y="586860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9524" name="Rectangle 68"/>
          <p:cNvSpPr>
            <a:spLocks/>
          </p:cNvSpPr>
          <p:nvPr/>
        </p:nvSpPr>
        <p:spPr bwMode="auto">
          <a:xfrm>
            <a:off x="6484938" y="319525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9525" name="Line 69"/>
          <p:cNvSpPr>
            <a:spLocks noChangeShapeType="1"/>
          </p:cNvSpPr>
          <p:nvPr/>
        </p:nvSpPr>
        <p:spPr bwMode="auto">
          <a:xfrm rot="10800000" flipH="1">
            <a:off x="1701800" y="148510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6" name="Rectangle 70"/>
          <p:cNvSpPr>
            <a:spLocks/>
          </p:cNvSpPr>
          <p:nvPr/>
        </p:nvSpPr>
        <p:spPr bwMode="auto">
          <a:xfrm>
            <a:off x="3689350" y="120135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grpSp>
        <p:nvGrpSpPr>
          <p:cNvPr id="19558" name="Group 102"/>
          <p:cNvGrpSpPr>
            <a:grpSpLocks/>
          </p:cNvGrpSpPr>
          <p:nvPr/>
        </p:nvGrpSpPr>
        <p:grpSpPr bwMode="auto">
          <a:xfrm>
            <a:off x="1784350" y="5093494"/>
            <a:ext cx="4400550" cy="266700"/>
            <a:chOff x="0" y="0"/>
            <a:chExt cx="5544" cy="336"/>
          </a:xfrm>
        </p:grpSpPr>
        <p:sp>
          <p:nvSpPr>
            <p:cNvPr id="19527" name="Line 71"/>
            <p:cNvSpPr>
              <a:spLocks noChangeShapeType="1"/>
            </p:cNvSpPr>
            <p:nvPr/>
          </p:nvSpPr>
          <p:spPr bwMode="auto">
            <a:xfrm>
              <a:off x="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8" name="Line 72"/>
            <p:cNvSpPr>
              <a:spLocks noChangeShapeType="1"/>
            </p:cNvSpPr>
            <p:nvPr/>
          </p:nvSpPr>
          <p:spPr bwMode="auto">
            <a:xfrm>
              <a:off x="18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9" name="Line 73"/>
            <p:cNvSpPr>
              <a:spLocks noChangeShapeType="1"/>
            </p:cNvSpPr>
            <p:nvPr/>
          </p:nvSpPr>
          <p:spPr bwMode="auto">
            <a:xfrm>
              <a:off x="36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0" name="Line 74"/>
            <p:cNvSpPr>
              <a:spLocks noChangeShapeType="1"/>
            </p:cNvSpPr>
            <p:nvPr/>
          </p:nvSpPr>
          <p:spPr bwMode="auto">
            <a:xfrm>
              <a:off x="55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1" name="Line 75"/>
            <p:cNvSpPr>
              <a:spLocks noChangeShapeType="1"/>
            </p:cNvSpPr>
            <p:nvPr/>
          </p:nvSpPr>
          <p:spPr bwMode="auto">
            <a:xfrm>
              <a:off x="73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2" name="Line 76"/>
            <p:cNvSpPr>
              <a:spLocks noChangeShapeType="1"/>
            </p:cNvSpPr>
            <p:nvPr/>
          </p:nvSpPr>
          <p:spPr bwMode="auto">
            <a:xfrm>
              <a:off x="92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3" name="Line 77"/>
            <p:cNvSpPr>
              <a:spLocks noChangeShapeType="1"/>
            </p:cNvSpPr>
            <p:nvPr/>
          </p:nvSpPr>
          <p:spPr bwMode="auto">
            <a:xfrm>
              <a:off x="110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4" name="Line 78"/>
            <p:cNvSpPr>
              <a:spLocks noChangeShapeType="1"/>
            </p:cNvSpPr>
            <p:nvPr/>
          </p:nvSpPr>
          <p:spPr bwMode="auto">
            <a:xfrm>
              <a:off x="129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5" name="Line 79"/>
            <p:cNvSpPr>
              <a:spLocks noChangeShapeType="1"/>
            </p:cNvSpPr>
            <p:nvPr/>
          </p:nvSpPr>
          <p:spPr bwMode="auto">
            <a:xfrm>
              <a:off x="147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6" name="Line 80"/>
            <p:cNvSpPr>
              <a:spLocks noChangeShapeType="1"/>
            </p:cNvSpPr>
            <p:nvPr/>
          </p:nvSpPr>
          <p:spPr bwMode="auto">
            <a:xfrm>
              <a:off x="166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7" name="Line 81"/>
            <p:cNvSpPr>
              <a:spLocks noChangeShapeType="1"/>
            </p:cNvSpPr>
            <p:nvPr/>
          </p:nvSpPr>
          <p:spPr bwMode="auto">
            <a:xfrm>
              <a:off x="184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8" name="Line 82"/>
            <p:cNvSpPr>
              <a:spLocks noChangeShapeType="1"/>
            </p:cNvSpPr>
            <p:nvPr/>
          </p:nvSpPr>
          <p:spPr bwMode="auto">
            <a:xfrm>
              <a:off x="203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9" name="Line 83"/>
            <p:cNvSpPr>
              <a:spLocks noChangeShapeType="1"/>
            </p:cNvSpPr>
            <p:nvPr/>
          </p:nvSpPr>
          <p:spPr bwMode="auto">
            <a:xfrm>
              <a:off x="221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0" name="Line 84"/>
            <p:cNvSpPr>
              <a:spLocks noChangeShapeType="1"/>
            </p:cNvSpPr>
            <p:nvPr/>
          </p:nvSpPr>
          <p:spPr bwMode="auto">
            <a:xfrm>
              <a:off x="240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1" name="Line 85"/>
            <p:cNvSpPr>
              <a:spLocks noChangeShapeType="1"/>
            </p:cNvSpPr>
            <p:nvPr/>
          </p:nvSpPr>
          <p:spPr bwMode="auto">
            <a:xfrm>
              <a:off x="258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2" name="Line 86"/>
            <p:cNvSpPr>
              <a:spLocks noChangeShapeType="1"/>
            </p:cNvSpPr>
            <p:nvPr/>
          </p:nvSpPr>
          <p:spPr bwMode="auto">
            <a:xfrm>
              <a:off x="277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3" name="Line 87"/>
            <p:cNvSpPr>
              <a:spLocks noChangeShapeType="1"/>
            </p:cNvSpPr>
            <p:nvPr/>
          </p:nvSpPr>
          <p:spPr bwMode="auto">
            <a:xfrm>
              <a:off x="295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4" name="Line 88"/>
            <p:cNvSpPr>
              <a:spLocks noChangeShapeType="1"/>
            </p:cNvSpPr>
            <p:nvPr/>
          </p:nvSpPr>
          <p:spPr bwMode="auto">
            <a:xfrm>
              <a:off x="314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5" name="Line 89"/>
            <p:cNvSpPr>
              <a:spLocks noChangeShapeType="1"/>
            </p:cNvSpPr>
            <p:nvPr/>
          </p:nvSpPr>
          <p:spPr bwMode="auto">
            <a:xfrm>
              <a:off x="332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6" name="Line 90"/>
            <p:cNvSpPr>
              <a:spLocks noChangeShapeType="1"/>
            </p:cNvSpPr>
            <p:nvPr/>
          </p:nvSpPr>
          <p:spPr bwMode="auto">
            <a:xfrm>
              <a:off x="351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7" name="Line 91"/>
            <p:cNvSpPr>
              <a:spLocks noChangeShapeType="1"/>
            </p:cNvSpPr>
            <p:nvPr/>
          </p:nvSpPr>
          <p:spPr bwMode="auto">
            <a:xfrm>
              <a:off x="369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8" name="Line 92"/>
            <p:cNvSpPr>
              <a:spLocks noChangeShapeType="1"/>
            </p:cNvSpPr>
            <p:nvPr/>
          </p:nvSpPr>
          <p:spPr bwMode="auto">
            <a:xfrm>
              <a:off x="388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9" name="Line 93"/>
            <p:cNvSpPr>
              <a:spLocks noChangeShapeType="1"/>
            </p:cNvSpPr>
            <p:nvPr/>
          </p:nvSpPr>
          <p:spPr bwMode="auto">
            <a:xfrm>
              <a:off x="406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0" name="Line 94"/>
            <p:cNvSpPr>
              <a:spLocks noChangeShapeType="1"/>
            </p:cNvSpPr>
            <p:nvPr/>
          </p:nvSpPr>
          <p:spPr bwMode="auto">
            <a:xfrm>
              <a:off x="425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1" name="Line 95"/>
            <p:cNvSpPr>
              <a:spLocks noChangeShapeType="1"/>
            </p:cNvSpPr>
            <p:nvPr/>
          </p:nvSpPr>
          <p:spPr bwMode="auto">
            <a:xfrm>
              <a:off x="443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2" name="Line 96"/>
            <p:cNvSpPr>
              <a:spLocks noChangeShapeType="1"/>
            </p:cNvSpPr>
            <p:nvPr/>
          </p:nvSpPr>
          <p:spPr bwMode="auto">
            <a:xfrm>
              <a:off x="461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3" name="Line 97"/>
            <p:cNvSpPr>
              <a:spLocks noChangeShapeType="1"/>
            </p:cNvSpPr>
            <p:nvPr/>
          </p:nvSpPr>
          <p:spPr bwMode="auto">
            <a:xfrm>
              <a:off x="480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4" name="Line 98"/>
            <p:cNvSpPr>
              <a:spLocks noChangeShapeType="1"/>
            </p:cNvSpPr>
            <p:nvPr/>
          </p:nvSpPr>
          <p:spPr bwMode="auto">
            <a:xfrm>
              <a:off x="498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5" name="Line 99"/>
            <p:cNvSpPr>
              <a:spLocks noChangeShapeType="1"/>
            </p:cNvSpPr>
            <p:nvPr/>
          </p:nvSpPr>
          <p:spPr bwMode="auto">
            <a:xfrm>
              <a:off x="517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6" name="Line 100"/>
            <p:cNvSpPr>
              <a:spLocks noChangeShapeType="1"/>
            </p:cNvSpPr>
            <p:nvPr/>
          </p:nvSpPr>
          <p:spPr bwMode="auto">
            <a:xfrm>
              <a:off x="535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7" name="Line 101"/>
            <p:cNvSpPr>
              <a:spLocks noChangeShapeType="1"/>
            </p:cNvSpPr>
            <p:nvPr/>
          </p:nvSpPr>
          <p:spPr bwMode="auto">
            <a:xfrm>
              <a:off x="554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59" name="Line 103"/>
          <p:cNvSpPr>
            <a:spLocks noChangeShapeType="1"/>
          </p:cNvSpPr>
          <p:nvPr/>
        </p:nvSpPr>
        <p:spPr bwMode="auto">
          <a:xfrm rot="10800000" flipH="1">
            <a:off x="1695450" y="553005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0" name="Line 104"/>
          <p:cNvSpPr>
            <a:spLocks noChangeShapeType="1"/>
          </p:cNvSpPr>
          <p:nvPr/>
        </p:nvSpPr>
        <p:spPr bwMode="auto">
          <a:xfrm rot="10800000" flipH="1">
            <a:off x="1701800" y="534670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9593" name="Group 137"/>
          <p:cNvGrpSpPr>
            <a:grpSpLocks/>
          </p:cNvGrpSpPr>
          <p:nvPr/>
        </p:nvGrpSpPr>
        <p:grpSpPr bwMode="auto">
          <a:xfrm>
            <a:off x="1701800" y="5340350"/>
            <a:ext cx="4559300" cy="190500"/>
            <a:chOff x="0" y="0"/>
            <a:chExt cx="5744" cy="240"/>
          </a:xfrm>
        </p:grpSpPr>
        <p:sp>
          <p:nvSpPr>
            <p:cNvPr id="19561" name="Line 105"/>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2" name="Line 106"/>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3" name="Line 107"/>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4" name="Line 108"/>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5" name="Line 109"/>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6" name="Line 110"/>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7" name="Line 111"/>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8" name="Line 112"/>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9" name="Line 113"/>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0" name="Line 114"/>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1" name="Line 115"/>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2" name="Line 116"/>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3" name="Line 117"/>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4" name="Line 118"/>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5" name="Line 119"/>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6" name="Line 120"/>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7" name="Line 121"/>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8" name="Line 122"/>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9" name="Line 123"/>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0" name="Line 124"/>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1" name="Line 125"/>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2" name="Line 126"/>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3" name="Line 127"/>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4" name="Line 128"/>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5" name="Line 129"/>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6" name="Line 130"/>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7" name="Line 131"/>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8" name="Line 132"/>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9" name="Line 133"/>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0" name="Line 134"/>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1" name="Line 135"/>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2" name="Line 136"/>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94" name="Rectangle 138"/>
          <p:cNvSpPr>
            <a:spLocks/>
          </p:cNvSpPr>
          <p:nvPr/>
        </p:nvSpPr>
        <p:spPr bwMode="auto">
          <a:xfrm>
            <a:off x="6369050" y="2118439"/>
            <a:ext cx="1055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 A</a:t>
            </a:r>
          </a:p>
        </p:txBody>
      </p:sp>
      <p:sp>
        <p:nvSpPr>
          <p:cNvPr id="19595" name="Freeform 139"/>
          <p:cNvSpPr>
            <a:spLocks/>
          </p:cNvSpPr>
          <p:nvPr/>
        </p:nvSpPr>
        <p:spPr bwMode="auto">
          <a:xfrm>
            <a:off x="922338" y="2264569"/>
            <a:ext cx="742950" cy="32321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6" name="Rectangle 140"/>
          <p:cNvSpPr>
            <a:spLocks/>
          </p:cNvSpPr>
          <p:nvPr/>
        </p:nvSpPr>
        <p:spPr bwMode="auto">
          <a:xfrm>
            <a:off x="82550" y="316865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9597" name="Rectangle 141"/>
          <p:cNvSpPr>
            <a:spLocks/>
          </p:cNvSpPr>
          <p:nvPr/>
        </p:nvSpPr>
        <p:spPr bwMode="auto">
          <a:xfrm>
            <a:off x="6369050" y="2715339"/>
            <a:ext cx="10517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Activate row B</a:t>
            </a:r>
          </a:p>
        </p:txBody>
      </p:sp>
      <p:sp>
        <p:nvSpPr>
          <p:cNvPr id="19598" name="Freeform 142"/>
          <p:cNvSpPr>
            <a:spLocks/>
          </p:cNvSpPr>
          <p:nvPr/>
        </p:nvSpPr>
        <p:spPr bwMode="auto">
          <a:xfrm>
            <a:off x="1079500" y="2870200"/>
            <a:ext cx="571500" cy="25082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9" name="Rectangle 143"/>
          <p:cNvSpPr>
            <a:spLocks/>
          </p:cNvSpPr>
          <p:nvPr/>
        </p:nvSpPr>
        <p:spPr bwMode="auto">
          <a:xfrm>
            <a:off x="1191543" y="4196318"/>
            <a:ext cx="500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dirty="0">
                <a:solidFill>
                  <a:srgbClr val="D90B00"/>
                </a:solidFill>
                <a:latin typeface="Myriad Pro Bold Cond" charset="0"/>
                <a:ea typeface="ＭＳ Ｐゴシック" charset="0"/>
                <a:cs typeface="Myriad Pro Bold Cond" charset="0"/>
                <a:sym typeface="Myriad Pro Bold Cond" charset="0"/>
              </a:rPr>
              <a:t>4.</a:t>
            </a:r>
          </a:p>
          <a:p>
            <a:pPr defTabSz="457200"/>
            <a:r>
              <a:rPr lang="en-US" sz="1600" dirty="0">
                <a:solidFill>
                  <a:srgbClr val="D90B00"/>
                </a:solidFill>
                <a:latin typeface="Myriad Pro Bold Cond" charset="0"/>
                <a:ea typeface="ＭＳ Ｐゴシック" charset="0"/>
                <a:cs typeface="Myriad Pro Bold Cond" charset="0"/>
                <a:sym typeface="Myriad Pro Bold Cond" charset="0"/>
              </a:rPr>
              <a:t>Transfer</a:t>
            </a:r>
          </a:p>
          <a:p>
            <a:pPr defTabSz="457200"/>
            <a:r>
              <a:rPr lang="en-US" sz="1600" dirty="0">
                <a:solidFill>
                  <a:srgbClr val="D90B00"/>
                </a:solidFill>
                <a:latin typeface="Myriad Pro Bold Cond" charset="0"/>
                <a:ea typeface="ＭＳ Ｐゴシック" charset="0"/>
                <a:cs typeface="Myriad Pro Bold Cond" charset="0"/>
                <a:sym typeface="Myriad Pro Bold Cond" charset="0"/>
              </a:rPr>
              <a:t>row</a:t>
            </a:r>
          </a:p>
        </p:txBody>
      </p:sp>
      <p:sp>
        <p:nvSpPr>
          <p:cNvPr id="19601" name="Rectangle 145"/>
          <p:cNvSpPr>
            <a:spLocks/>
          </p:cNvSpPr>
          <p:nvPr/>
        </p:nvSpPr>
        <p:spPr bwMode="auto">
          <a:xfrm>
            <a:off x="450850" y="739775"/>
            <a:ext cx="7346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200"/>
            <a:endParaRPr lang="en-US" dirty="0">
              <a:solidFill>
                <a:srgbClr val="000000"/>
              </a:solidFill>
              <a:latin typeface="Myriad Pro Bold Cond" charset="0"/>
              <a:ea typeface="ＭＳ Ｐゴシック" charset="0"/>
              <a:cs typeface="Myriad Pro Bold Cond" charset="0"/>
              <a:sym typeface="Myriad Pro Bold Cond" charset="0"/>
            </a:endParaRPr>
          </a:p>
        </p:txBody>
      </p:sp>
    </p:spTree>
    <p:extLst>
      <p:ext uri="{BB962C8B-B14F-4D97-AF65-F5344CB8AC3E}">
        <p14:creationId xmlns:p14="http://schemas.microsoft.com/office/powerpoint/2010/main" val="1094834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959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959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9596"/>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945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457"/>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95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598"/>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9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19458" grpId="0" animBg="1"/>
      <p:bldP spid="19459" grpId="0" animBg="1"/>
      <p:bldP spid="19594" grpId="0" autoUpdateAnimBg="0"/>
      <p:bldP spid="19595" grpId="0" animBg="1"/>
      <p:bldP spid="19596" grpId="0" autoUpdateAnimBg="0"/>
      <p:bldP spid="19597" grpId="0" autoUpdateAnimBg="0"/>
      <p:bldP spid="19598" grpId="0" animBg="1"/>
      <p:bldP spid="1959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Key Idea</a:t>
            </a:r>
            <a:endParaRPr lang="en-US" dirty="0"/>
          </a:p>
        </p:txBody>
      </p:sp>
      <p:sp>
        <p:nvSpPr>
          <p:cNvPr id="4" name="Content Placeholder 2"/>
          <p:cNvSpPr>
            <a:spLocks noGrp="1"/>
          </p:cNvSpPr>
          <p:nvPr>
            <p:ph idx="1"/>
          </p:nvPr>
        </p:nvSpPr>
        <p:spPr>
          <a:xfrm>
            <a:off x="533400" y="1524000"/>
            <a:ext cx="8503096" cy="4648200"/>
          </a:xfrm>
        </p:spPr>
        <p:txBody>
          <a:bodyPr>
            <a:normAutofit fontScale="92500" lnSpcReduction="10000"/>
          </a:bodyPr>
          <a:lstStyle/>
          <a:p>
            <a:r>
              <a:rPr lang="en-US" dirty="0" smtClean="0"/>
              <a:t>DRAM banks contain</a:t>
            </a:r>
          </a:p>
          <a:p>
            <a:pPr marL="914400" lvl="1" indent="-457200">
              <a:buFont typeface="+mj-lt"/>
              <a:buAutoNum type="arabicPeriod"/>
            </a:pPr>
            <a:r>
              <a:rPr lang="en-US" dirty="0" err="1" smtClean="0"/>
              <a:t>Mutiple</a:t>
            </a:r>
            <a:r>
              <a:rPr lang="en-US" dirty="0" smtClean="0"/>
              <a:t> rows of DRAM cells – row = 8KB</a:t>
            </a:r>
          </a:p>
          <a:p>
            <a:pPr marL="914400" lvl="1" indent="-457200">
              <a:buFont typeface="+mj-lt"/>
              <a:buAutoNum type="arabicPeriod"/>
            </a:pPr>
            <a:r>
              <a:rPr lang="en-US" dirty="0" smtClean="0"/>
              <a:t>A row buffer shared by the DRAM rows</a:t>
            </a:r>
          </a:p>
          <a:p>
            <a:pPr marL="514350" indent="-457200"/>
            <a:endParaRPr lang="en-US" dirty="0" smtClean="0"/>
          </a:p>
          <a:p>
            <a:pPr marL="514350" indent="-457200"/>
            <a:r>
              <a:rPr lang="en-US" dirty="0" smtClean="0"/>
              <a:t>Large scale copy</a:t>
            </a:r>
          </a:p>
          <a:p>
            <a:pPr marL="914400" lvl="1" indent="-457200">
              <a:buFont typeface="+mj-lt"/>
              <a:buAutoNum type="arabicPeriod"/>
            </a:pPr>
            <a:r>
              <a:rPr lang="en-US" dirty="0" smtClean="0"/>
              <a:t>Copy data from source row to row buffer</a:t>
            </a:r>
          </a:p>
          <a:p>
            <a:pPr marL="914400" lvl="1" indent="-457200">
              <a:buFont typeface="+mj-lt"/>
              <a:buAutoNum type="arabicPeriod"/>
            </a:pPr>
            <a:r>
              <a:rPr lang="en-US" dirty="0" smtClean="0"/>
              <a:t>Copy data from row buffer to destination row</a:t>
            </a:r>
          </a:p>
          <a:p>
            <a:pPr marL="457200" lvl="1" indent="0">
              <a:buNone/>
            </a:pPr>
            <a:endParaRPr lang="en-US" dirty="0" smtClean="0"/>
          </a:p>
          <a:p>
            <a:pPr marL="457200" lvl="1" indent="0">
              <a:buNone/>
            </a:pPr>
            <a:r>
              <a:rPr lang="en-US" b="1" dirty="0" smtClean="0">
                <a:solidFill>
                  <a:srgbClr val="FF0000"/>
                </a:solidFill>
              </a:rPr>
              <a:t>Can be accomplished by two consecutive ACTIVATEs</a:t>
            </a:r>
          </a:p>
          <a:p>
            <a:pPr marL="457200" lvl="1" indent="0">
              <a:buNone/>
            </a:pPr>
            <a:r>
              <a:rPr lang="en-US" b="1" dirty="0" smtClean="0">
                <a:solidFill>
                  <a:srgbClr val="FF0000"/>
                </a:solidFill>
              </a:rPr>
              <a:t>(if source and destination rows are in the same subarray)</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31</a:t>
            </a:fld>
            <a:endParaRPr lang="en-US">
              <a:solidFill>
                <a:prstClr val="black">
                  <a:tint val="75000"/>
                </a:prstClr>
              </a:solidFill>
              <a:latin typeface="Calibri"/>
            </a:endParaRPr>
          </a:p>
        </p:txBody>
      </p:sp>
    </p:spTree>
    <p:extLst>
      <p:ext uri="{BB962C8B-B14F-4D97-AF65-F5344CB8AC3E}">
        <p14:creationId xmlns:p14="http://schemas.microsoft.com/office/powerpoint/2010/main" val="3546044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Intra-</a:t>
            </a:r>
            <a:r>
              <a:rPr lang="en-US" dirty="0" err="1" smtClean="0"/>
              <a:t>subarray</a:t>
            </a:r>
            <a:r>
              <a:rPr lang="en-US" dirty="0" smtClean="0"/>
              <a:t> Copy</a:t>
            </a:r>
            <a:endParaRPr lang="en-US" dirty="0"/>
          </a:p>
        </p:txBody>
      </p:sp>
      <p:grpSp>
        <p:nvGrpSpPr>
          <p:cNvPr id="4" name="Group 120"/>
          <p:cNvGrpSpPr/>
          <p:nvPr/>
        </p:nvGrpSpPr>
        <p:grpSpPr>
          <a:xfrm>
            <a:off x="2124512" y="2286000"/>
            <a:ext cx="5652248" cy="497541"/>
            <a:chOff x="2429312" y="2143591"/>
            <a:chExt cx="5652248" cy="497541"/>
          </a:xfrm>
        </p:grpSpPr>
        <p:sp>
          <p:nvSpPr>
            <p:cNvPr id="5" name="Rectangle 4"/>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6" name="Rectangle 5"/>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 name="Rectangle 6"/>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 name="Rectangle 7"/>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9" name="Rectangle 8"/>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 name="Rectangle 9"/>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 name="Rectangle 10"/>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2" name="Rectangle 11"/>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3" name="Rectangle 12"/>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4" name="Rectangle 13"/>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5" name="Rectangle 14"/>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6" name="Rectangle 15"/>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7" name="Rectangle 16"/>
          <p:cNvSpPr/>
          <p:nvPr/>
        </p:nvSpPr>
        <p:spPr bwMode="auto">
          <a:xfrm>
            <a:off x="212451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8" name="Rectangle 17"/>
          <p:cNvSpPr/>
          <p:nvPr/>
        </p:nvSpPr>
        <p:spPr bwMode="auto">
          <a:xfrm>
            <a:off x="259964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9" name="Rectangle 18"/>
          <p:cNvSpPr/>
          <p:nvPr/>
        </p:nvSpPr>
        <p:spPr bwMode="auto">
          <a:xfrm>
            <a:off x="3070289"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0" name="Rectangle 19"/>
          <p:cNvSpPr/>
          <p:nvPr/>
        </p:nvSpPr>
        <p:spPr bwMode="auto">
          <a:xfrm>
            <a:off x="353197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1" name="Rectangle 20"/>
          <p:cNvSpPr/>
          <p:nvPr/>
        </p:nvSpPr>
        <p:spPr bwMode="auto">
          <a:xfrm>
            <a:off x="401158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2" name="Rectangle 21"/>
          <p:cNvSpPr/>
          <p:nvPr/>
        </p:nvSpPr>
        <p:spPr bwMode="auto">
          <a:xfrm>
            <a:off x="448671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3" name="Rectangle 22"/>
          <p:cNvSpPr/>
          <p:nvPr/>
        </p:nvSpPr>
        <p:spPr bwMode="auto">
          <a:xfrm>
            <a:off x="4957360"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4" name="Rectangle 23"/>
          <p:cNvSpPr/>
          <p:nvPr/>
        </p:nvSpPr>
        <p:spPr bwMode="auto">
          <a:xfrm>
            <a:off x="541904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5" name="Rectangle 24"/>
          <p:cNvSpPr/>
          <p:nvPr/>
        </p:nvSpPr>
        <p:spPr bwMode="auto">
          <a:xfrm>
            <a:off x="5898654"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6" name="Rectangle 25"/>
          <p:cNvSpPr/>
          <p:nvPr/>
        </p:nvSpPr>
        <p:spPr bwMode="auto">
          <a:xfrm>
            <a:off x="637378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7" name="Rectangle 26"/>
          <p:cNvSpPr/>
          <p:nvPr/>
        </p:nvSpPr>
        <p:spPr bwMode="auto">
          <a:xfrm>
            <a:off x="684443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8" name="Rectangle 27"/>
          <p:cNvSpPr/>
          <p:nvPr/>
        </p:nvSpPr>
        <p:spPr bwMode="auto">
          <a:xfrm>
            <a:off x="730611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29" name="Group 28"/>
          <p:cNvGrpSpPr/>
          <p:nvPr/>
        </p:nvGrpSpPr>
        <p:grpSpPr>
          <a:xfrm>
            <a:off x="2124512" y="3299396"/>
            <a:ext cx="5652248" cy="497541"/>
            <a:chOff x="2429312" y="3156987"/>
            <a:chExt cx="5652248" cy="497541"/>
          </a:xfrm>
        </p:grpSpPr>
        <p:sp>
          <p:nvSpPr>
            <p:cNvPr id="30" name="Rectangle 29"/>
            <p:cNvSpPr/>
            <p:nvPr/>
          </p:nvSpPr>
          <p:spPr bwMode="auto">
            <a:xfrm>
              <a:off x="24293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1" name="Rectangle 30"/>
            <p:cNvSpPr/>
            <p:nvPr/>
          </p:nvSpPr>
          <p:spPr bwMode="auto">
            <a:xfrm>
              <a:off x="290444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32" name="Rectangle 31"/>
            <p:cNvSpPr/>
            <p:nvPr/>
          </p:nvSpPr>
          <p:spPr bwMode="auto">
            <a:xfrm>
              <a:off x="3375089"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3" name="Rectangle 32"/>
            <p:cNvSpPr/>
            <p:nvPr/>
          </p:nvSpPr>
          <p:spPr bwMode="auto">
            <a:xfrm>
              <a:off x="383677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34" name="Rectangle 33"/>
            <p:cNvSpPr/>
            <p:nvPr/>
          </p:nvSpPr>
          <p:spPr bwMode="auto">
            <a:xfrm>
              <a:off x="43163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5" name="Rectangle 34"/>
            <p:cNvSpPr/>
            <p:nvPr/>
          </p:nvSpPr>
          <p:spPr bwMode="auto">
            <a:xfrm>
              <a:off x="47915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6" name="Rectangle 35"/>
            <p:cNvSpPr/>
            <p:nvPr/>
          </p:nvSpPr>
          <p:spPr bwMode="auto">
            <a:xfrm>
              <a:off x="5262160"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7" name="Rectangle 36"/>
            <p:cNvSpPr/>
            <p:nvPr/>
          </p:nvSpPr>
          <p:spPr bwMode="auto">
            <a:xfrm>
              <a:off x="572384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8" name="Rectangle 37"/>
            <p:cNvSpPr/>
            <p:nvPr/>
          </p:nvSpPr>
          <p:spPr bwMode="auto">
            <a:xfrm>
              <a:off x="6203454"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9" name="Rectangle 38"/>
            <p:cNvSpPr/>
            <p:nvPr/>
          </p:nvSpPr>
          <p:spPr bwMode="auto">
            <a:xfrm>
              <a:off x="66785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40" name="Rectangle 39"/>
            <p:cNvSpPr/>
            <p:nvPr/>
          </p:nvSpPr>
          <p:spPr bwMode="auto">
            <a:xfrm>
              <a:off x="714923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41" name="Rectangle 40"/>
            <p:cNvSpPr/>
            <p:nvPr/>
          </p:nvSpPr>
          <p:spPr bwMode="auto">
            <a:xfrm>
              <a:off x="761091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grpSp>
      <p:sp>
        <p:nvSpPr>
          <p:cNvPr id="42" name="Rectangle 41"/>
          <p:cNvSpPr/>
          <p:nvPr/>
        </p:nvSpPr>
        <p:spPr bwMode="auto">
          <a:xfrm>
            <a:off x="212451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3" name="Rectangle 42"/>
          <p:cNvSpPr/>
          <p:nvPr/>
        </p:nvSpPr>
        <p:spPr bwMode="auto">
          <a:xfrm>
            <a:off x="259964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4" name="Rectangle 43"/>
          <p:cNvSpPr/>
          <p:nvPr/>
        </p:nvSpPr>
        <p:spPr bwMode="auto">
          <a:xfrm>
            <a:off x="3070289"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5" name="Rectangle 44"/>
          <p:cNvSpPr/>
          <p:nvPr/>
        </p:nvSpPr>
        <p:spPr bwMode="auto">
          <a:xfrm>
            <a:off x="353197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6" name="Rectangle 45"/>
          <p:cNvSpPr/>
          <p:nvPr/>
        </p:nvSpPr>
        <p:spPr bwMode="auto">
          <a:xfrm>
            <a:off x="401158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7" name="Rectangle 46"/>
          <p:cNvSpPr/>
          <p:nvPr/>
        </p:nvSpPr>
        <p:spPr bwMode="auto">
          <a:xfrm>
            <a:off x="448671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8" name="Rectangle 47"/>
          <p:cNvSpPr/>
          <p:nvPr/>
        </p:nvSpPr>
        <p:spPr bwMode="auto">
          <a:xfrm>
            <a:off x="4957360"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9" name="Rectangle 48"/>
          <p:cNvSpPr/>
          <p:nvPr/>
        </p:nvSpPr>
        <p:spPr bwMode="auto">
          <a:xfrm>
            <a:off x="541904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0" name="Rectangle 49"/>
          <p:cNvSpPr/>
          <p:nvPr/>
        </p:nvSpPr>
        <p:spPr bwMode="auto">
          <a:xfrm>
            <a:off x="5898654"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1" name="Rectangle 50"/>
          <p:cNvSpPr/>
          <p:nvPr/>
        </p:nvSpPr>
        <p:spPr bwMode="auto">
          <a:xfrm>
            <a:off x="637378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2" name="Rectangle 51"/>
          <p:cNvSpPr/>
          <p:nvPr/>
        </p:nvSpPr>
        <p:spPr bwMode="auto">
          <a:xfrm>
            <a:off x="684443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3" name="Rectangle 52"/>
          <p:cNvSpPr/>
          <p:nvPr/>
        </p:nvSpPr>
        <p:spPr bwMode="auto">
          <a:xfrm>
            <a:off x="730611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54" name="Group 101"/>
          <p:cNvGrpSpPr/>
          <p:nvPr/>
        </p:nvGrpSpPr>
        <p:grpSpPr>
          <a:xfrm>
            <a:off x="2124512" y="4314517"/>
            <a:ext cx="5652248" cy="718528"/>
            <a:chOff x="2429312" y="4172108"/>
            <a:chExt cx="5652248" cy="718528"/>
          </a:xfrm>
        </p:grpSpPr>
        <p:sp>
          <p:nvSpPr>
            <p:cNvPr id="55" name="Rectangle 54"/>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6" name="Rectangle 55"/>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7" name="Rectangle 56"/>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8" name="Rectangle 57"/>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9" name="Rectangle 58"/>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0" name="Rectangle 59"/>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1" name="Rectangle 60"/>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2" name="Rectangle 61"/>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3" name="Rectangle 62"/>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4" name="Rectangle 63"/>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5" name="Rectangle 64"/>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6" name="Rectangle 65"/>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grpSp>
      <p:sp>
        <p:nvSpPr>
          <p:cNvPr id="67" name="TextBox 66"/>
          <p:cNvSpPr txBox="1"/>
          <p:nvPr/>
        </p:nvSpPr>
        <p:spPr>
          <a:xfrm>
            <a:off x="457200" y="5552217"/>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src</a:t>
            </a:r>
            <a:r>
              <a:rPr lang="en-US" sz="2800" dirty="0" smtClean="0">
                <a:solidFill>
                  <a:srgbClr val="C00000"/>
                </a:solidFill>
                <a:latin typeface="Calibri"/>
              </a:rPr>
              <a:t>)</a:t>
            </a:r>
            <a:endParaRPr lang="en-US" sz="2800" dirty="0">
              <a:solidFill>
                <a:srgbClr val="C00000"/>
              </a:solidFill>
              <a:latin typeface="Calibri"/>
            </a:endParaRPr>
          </a:p>
        </p:txBody>
      </p:sp>
      <p:sp>
        <p:nvSpPr>
          <p:cNvPr id="68" name="TextBox 67"/>
          <p:cNvSpPr txBox="1"/>
          <p:nvPr/>
        </p:nvSpPr>
        <p:spPr>
          <a:xfrm>
            <a:off x="3446985" y="5367551"/>
            <a:ext cx="2085827" cy="892552"/>
          </a:xfrm>
          <a:prstGeom prst="rect">
            <a:avLst/>
          </a:prstGeom>
          <a:noFill/>
        </p:spPr>
        <p:txBody>
          <a:bodyPr wrap="none" rtlCol="0">
            <a:spAutoFit/>
          </a:bodyPr>
          <a:lstStyle/>
          <a:p>
            <a:pPr algn="ctr"/>
            <a:r>
              <a:rPr lang="en-US" sz="2800" dirty="0" smtClean="0">
                <a:solidFill>
                  <a:srgbClr val="C00000"/>
                </a:solidFill>
                <a:latin typeface="Calibri"/>
              </a:rPr>
              <a:t>Deactivate </a:t>
            </a:r>
          </a:p>
          <a:p>
            <a:pPr algn="ctr"/>
            <a:r>
              <a:rPr lang="en-US" sz="2400" dirty="0" smtClean="0">
                <a:solidFill>
                  <a:srgbClr val="C00000"/>
                </a:solidFill>
                <a:latin typeface="Calibri"/>
              </a:rPr>
              <a:t>(our proposal)</a:t>
            </a:r>
            <a:endParaRPr lang="en-US" sz="2400" dirty="0">
              <a:solidFill>
                <a:srgbClr val="C00000"/>
              </a:solidFill>
              <a:latin typeface="Calibri"/>
            </a:endParaRPr>
          </a:p>
        </p:txBody>
      </p:sp>
      <p:sp>
        <p:nvSpPr>
          <p:cNvPr id="69" name="TextBox 68"/>
          <p:cNvSpPr txBox="1"/>
          <p:nvPr/>
        </p:nvSpPr>
        <p:spPr>
          <a:xfrm>
            <a:off x="6117772" y="5552217"/>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dst</a:t>
            </a:r>
            <a:r>
              <a:rPr lang="en-US" sz="2800" dirty="0" smtClean="0">
                <a:solidFill>
                  <a:srgbClr val="C00000"/>
                </a:solidFill>
                <a:latin typeface="Calibri"/>
              </a:rPr>
              <a:t>)</a:t>
            </a:r>
            <a:endParaRPr lang="en-US" sz="2800" dirty="0">
              <a:solidFill>
                <a:srgbClr val="C00000"/>
              </a:solidFill>
              <a:latin typeface="Calibri"/>
            </a:endParaRPr>
          </a:p>
        </p:txBody>
      </p:sp>
      <p:cxnSp>
        <p:nvCxnSpPr>
          <p:cNvPr id="70" name="Straight Arrow Connector 69"/>
          <p:cNvCxnSpPr>
            <a:stCxn id="67" idx="3"/>
            <a:endCxn id="68" idx="1"/>
          </p:cNvCxnSpPr>
          <p:nvPr/>
        </p:nvCxnSpPr>
        <p:spPr bwMode="auto">
          <a:xfrm>
            <a:off x="2738594" y="5813827"/>
            <a:ext cx="708391"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cxnSp>
        <p:nvCxnSpPr>
          <p:cNvPr id="71" name="Straight Arrow Connector 70"/>
          <p:cNvCxnSpPr>
            <a:stCxn id="68" idx="3"/>
            <a:endCxn id="69" idx="1"/>
          </p:cNvCxnSpPr>
          <p:nvPr/>
        </p:nvCxnSpPr>
        <p:spPr bwMode="auto">
          <a:xfrm>
            <a:off x="5532812" y="5813827"/>
            <a:ext cx="584960"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grpSp>
        <p:nvGrpSpPr>
          <p:cNvPr id="72" name="Group 102"/>
          <p:cNvGrpSpPr/>
          <p:nvPr/>
        </p:nvGrpSpPr>
        <p:grpSpPr>
          <a:xfrm>
            <a:off x="2124512" y="4314517"/>
            <a:ext cx="5652248" cy="718528"/>
            <a:chOff x="2429312" y="4172108"/>
            <a:chExt cx="5652248" cy="718528"/>
          </a:xfrm>
        </p:grpSpPr>
        <p:sp>
          <p:nvSpPr>
            <p:cNvPr id="73" name="Rectangle 72"/>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4" name="Rectangle 73"/>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5" name="Rectangle 74"/>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6" name="Rectangle 75"/>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7" name="Rectangle 76"/>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8" name="Rectangle 77"/>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9" name="Rectangle 78"/>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0" name="Rectangle 79"/>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1" name="Rectangle 80"/>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2" name="Rectangle 81"/>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3" name="Rectangle 82"/>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4" name="Rectangle 83"/>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cxnSp>
        <p:nvCxnSpPr>
          <p:cNvPr id="85" name="Straight Connector 84"/>
          <p:cNvCxnSpPr/>
          <p:nvPr/>
        </p:nvCxnSpPr>
        <p:spPr bwMode="auto">
          <a:xfrm rot="10800000">
            <a:off x="1615440" y="2545976"/>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86" name="Group 122"/>
          <p:cNvGrpSpPr/>
          <p:nvPr/>
        </p:nvGrpSpPr>
        <p:grpSpPr>
          <a:xfrm>
            <a:off x="2124512" y="3299396"/>
            <a:ext cx="5652248" cy="497541"/>
            <a:chOff x="2429312" y="2143591"/>
            <a:chExt cx="5652248" cy="497541"/>
          </a:xfrm>
        </p:grpSpPr>
        <p:sp>
          <p:nvSpPr>
            <p:cNvPr id="87" name="Rectangle 86"/>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8" name="Rectangle 87"/>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9" name="Rectangle 88"/>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0" name="Rectangle 89"/>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1" name="Rectangle 90"/>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2" name="Rectangle 91"/>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3" name="Rectangle 92"/>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4" name="Rectangle 93"/>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5" name="Rectangle 94"/>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6" name="Rectangle 95"/>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7" name="Rectangle 96"/>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8" name="Rectangle 97"/>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cxnSp>
        <p:nvCxnSpPr>
          <p:cNvPr id="99" name="Straight Connector 98"/>
          <p:cNvCxnSpPr/>
          <p:nvPr/>
        </p:nvCxnSpPr>
        <p:spPr bwMode="auto">
          <a:xfrm rot="10800000">
            <a:off x="1624148" y="3560525"/>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00" name="Group 120"/>
          <p:cNvGrpSpPr/>
          <p:nvPr/>
        </p:nvGrpSpPr>
        <p:grpSpPr>
          <a:xfrm>
            <a:off x="2124512" y="3299396"/>
            <a:ext cx="5652248" cy="497541"/>
            <a:chOff x="2429312" y="2143591"/>
            <a:chExt cx="5652248" cy="497541"/>
          </a:xfrm>
        </p:grpSpPr>
        <p:sp>
          <p:nvSpPr>
            <p:cNvPr id="101" name="Rectangle 100"/>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2" name="Rectangle 101"/>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3" name="Rectangle 102"/>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4" name="Rectangle 103"/>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5" name="Rectangle 104"/>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6" name="Rectangle 105"/>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7" name="Rectangle 106"/>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8" name="Rectangle 107"/>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9" name="Rectangle 108"/>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10" name="Rectangle 109"/>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1" name="Rectangle 110"/>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2" name="Rectangle 111"/>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13" name="TextBox 112"/>
          <p:cNvSpPr txBox="1"/>
          <p:nvPr/>
        </p:nvSpPr>
        <p:spPr>
          <a:xfrm>
            <a:off x="265611" y="4137622"/>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cxnSp>
        <p:nvCxnSpPr>
          <p:cNvPr id="114" name="Elbow Connector 113"/>
          <p:cNvCxnSpPr/>
          <p:nvPr/>
        </p:nvCxnSpPr>
        <p:spPr bwMode="auto">
          <a:xfrm>
            <a:off x="7776760" y="2534771"/>
            <a:ext cx="1588" cy="2139010"/>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15" name="Elbow Connector 114"/>
          <p:cNvCxnSpPr/>
          <p:nvPr/>
        </p:nvCxnSpPr>
        <p:spPr bwMode="auto">
          <a:xfrm>
            <a:off x="7776760" y="3548167"/>
            <a:ext cx="1588" cy="1125614"/>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sp>
        <p:nvSpPr>
          <p:cNvPr id="116" name="TextBox 115"/>
          <p:cNvSpPr txBox="1"/>
          <p:nvPr/>
        </p:nvSpPr>
        <p:spPr>
          <a:xfrm>
            <a:off x="8138160" y="2291249"/>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117" name="TextBox 116"/>
          <p:cNvSpPr txBox="1"/>
          <p:nvPr/>
        </p:nvSpPr>
        <p:spPr>
          <a:xfrm>
            <a:off x="8138160" y="3297089"/>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118" name="Slide Number Placeholder 11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32</a:t>
            </a:fld>
            <a:endParaRPr lang="en-US">
              <a:solidFill>
                <a:prstClr val="black">
                  <a:tint val="75000"/>
                </a:prstClr>
              </a:solidFill>
              <a:latin typeface="Calibri"/>
            </a:endParaRPr>
          </a:p>
        </p:txBody>
      </p:sp>
    </p:spTree>
    <p:extLst>
      <p:ext uri="{BB962C8B-B14F-4D97-AF65-F5344CB8AC3E}">
        <p14:creationId xmlns:p14="http://schemas.microsoft.com/office/powerpoint/2010/main" val="4231830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5"/>
                                        </p:tgtEl>
                                      </p:cBhvr>
                                    </p:animEffect>
                                    <p:set>
                                      <p:cBhvr>
                                        <p:cTn id="15" dur="1" fill="hold">
                                          <p:stCondLst>
                                            <p:cond delay="499"/>
                                          </p:stCondLst>
                                        </p:cTn>
                                        <p:tgtEl>
                                          <p:spTgt spid="8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4"/>
                                        </p:tgtEl>
                                      </p:cBhvr>
                                    </p:animEffect>
                                    <p:set>
                                      <p:cBhvr>
                                        <p:cTn id="18" dur="1" fill="hold">
                                          <p:stCondLst>
                                            <p:cond delay="499"/>
                                          </p:stCondLst>
                                        </p:cTn>
                                        <p:tgtEl>
                                          <p:spTgt spid="1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par>
                                <p:cTn id="30" presetID="10" presetClass="entr" presetSubtype="0" fill="hold" nodeType="with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500"/>
                                        <p:tgtEl>
                                          <p:spTgt spid="1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86"/>
                                        </p:tgtEl>
                                      </p:cBhvr>
                                    </p:animEffect>
                                    <p:set>
                                      <p:cBhvr>
                                        <p:cTn id="42" dur="1" fill="hold">
                                          <p:stCondLst>
                                            <p:cond delay="499"/>
                                          </p:stCondLst>
                                        </p:cTn>
                                        <p:tgtEl>
                                          <p:spTgt spid="8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Inter-bank Copy</a:t>
            </a:r>
            <a:endParaRPr lang="en-US" dirty="0"/>
          </a:p>
        </p:txBody>
      </p:sp>
      <p:sp>
        <p:nvSpPr>
          <p:cNvPr id="4" name="Rectangle 3"/>
          <p:cNvSpPr/>
          <p:nvPr/>
        </p:nvSpPr>
        <p:spPr>
          <a:xfrm>
            <a:off x="12954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5" name="Rectangle 4"/>
          <p:cNvSpPr/>
          <p:nvPr/>
        </p:nvSpPr>
        <p:spPr>
          <a:xfrm>
            <a:off x="12954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sp>
        <p:nvSpPr>
          <p:cNvPr id="6" name="Rectangle 5"/>
          <p:cNvSpPr/>
          <p:nvPr/>
        </p:nvSpPr>
        <p:spPr>
          <a:xfrm>
            <a:off x="46482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7" name="Rectangle 6"/>
          <p:cNvSpPr/>
          <p:nvPr/>
        </p:nvSpPr>
        <p:spPr>
          <a:xfrm>
            <a:off x="46482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cxnSp>
        <p:nvCxnSpPr>
          <p:cNvPr id="9" name="Straight Arrow Connector 8"/>
          <p:cNvCxnSpPr/>
          <p:nvPr/>
        </p:nvCxnSpPr>
        <p:spPr>
          <a:xfrm>
            <a:off x="1066800" y="5256212"/>
            <a:ext cx="6019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315200" y="4953000"/>
            <a:ext cx="1258678" cy="523220"/>
          </a:xfrm>
          <a:prstGeom prst="rect">
            <a:avLst/>
          </a:prstGeom>
          <a:noFill/>
        </p:spPr>
        <p:txBody>
          <a:bodyPr wrap="none" rtlCol="0">
            <a:spAutoFit/>
          </a:bodyPr>
          <a:lstStyle/>
          <a:p>
            <a:r>
              <a:rPr lang="en-US" sz="2800" dirty="0" smtClean="0">
                <a:solidFill>
                  <a:prstClr val="black"/>
                </a:solidFill>
                <a:latin typeface="Calibri"/>
              </a:rPr>
              <a:t>I/O Bus</a:t>
            </a:r>
            <a:endParaRPr lang="en-US" sz="2800" dirty="0">
              <a:solidFill>
                <a:prstClr val="black"/>
              </a:solidFill>
              <a:latin typeface="Calibri"/>
            </a:endParaRPr>
          </a:p>
        </p:txBody>
      </p:sp>
      <p:cxnSp>
        <p:nvCxnSpPr>
          <p:cNvPr id="15" name="Straight Arrow Connector 14"/>
          <p:cNvCxnSpPr/>
          <p:nvPr/>
        </p:nvCxnSpPr>
        <p:spPr>
          <a:xfrm rot="5400000">
            <a:off x="5371306"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1943894"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22538" y="5370493"/>
            <a:ext cx="1959062" cy="954107"/>
          </a:xfrm>
          <a:prstGeom prst="rect">
            <a:avLst/>
          </a:prstGeom>
          <a:noFill/>
        </p:spPr>
        <p:txBody>
          <a:bodyPr wrap="none" rtlCol="0">
            <a:spAutoFit/>
          </a:bodyPr>
          <a:lstStyle/>
          <a:p>
            <a:pPr algn="ctr"/>
            <a:r>
              <a:rPr lang="en-US" sz="3200" dirty="0" smtClean="0">
                <a:solidFill>
                  <a:srgbClr val="C00000"/>
                </a:solidFill>
                <a:latin typeface="Calibri"/>
              </a:rPr>
              <a:t>Transfer</a:t>
            </a:r>
          </a:p>
          <a:p>
            <a:r>
              <a:rPr lang="en-US" sz="2400" dirty="0" smtClean="0">
                <a:solidFill>
                  <a:srgbClr val="C00000"/>
                </a:solidFill>
                <a:latin typeface="Calibri"/>
              </a:rPr>
              <a:t>(our proposal)</a:t>
            </a:r>
            <a:endParaRPr lang="en-US" sz="2400" dirty="0">
              <a:solidFill>
                <a:srgbClr val="C00000"/>
              </a:solidFill>
              <a:latin typeface="Calibri"/>
            </a:endParaRPr>
          </a:p>
        </p:txBody>
      </p:sp>
      <p:sp>
        <p:nvSpPr>
          <p:cNvPr id="20" name="Rectangle 19"/>
          <p:cNvSpPr/>
          <p:nvPr/>
        </p:nvSpPr>
        <p:spPr>
          <a:xfrm>
            <a:off x="1295400" y="2819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1" name="Rectangle 20"/>
          <p:cNvSpPr/>
          <p:nvPr/>
        </p:nvSpPr>
        <p:spPr>
          <a:xfrm>
            <a:off x="4648200" y="21336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2" name="TextBox 21"/>
          <p:cNvSpPr txBox="1"/>
          <p:nvPr/>
        </p:nvSpPr>
        <p:spPr>
          <a:xfrm>
            <a:off x="624165" y="2738735"/>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23" name="TextBox 22"/>
          <p:cNvSpPr txBox="1"/>
          <p:nvPr/>
        </p:nvSpPr>
        <p:spPr>
          <a:xfrm>
            <a:off x="6934200" y="2052935"/>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24" name="TextBox 23"/>
          <p:cNvSpPr txBox="1"/>
          <p:nvPr/>
        </p:nvSpPr>
        <p:spPr>
          <a:xfrm>
            <a:off x="1447800" y="4572000"/>
            <a:ext cx="912558" cy="523220"/>
          </a:xfrm>
          <a:prstGeom prst="rect">
            <a:avLst/>
          </a:prstGeom>
          <a:noFill/>
        </p:spPr>
        <p:txBody>
          <a:bodyPr wrap="none" rtlCol="0">
            <a:spAutoFit/>
          </a:bodyPr>
          <a:lstStyle/>
          <a:p>
            <a:r>
              <a:rPr lang="en-US" sz="2800" dirty="0" smtClean="0">
                <a:solidFill>
                  <a:prstClr val="black"/>
                </a:solidFill>
                <a:latin typeface="Calibri"/>
              </a:rPr>
              <a:t>Read</a:t>
            </a:r>
            <a:endParaRPr lang="en-US" sz="2800" dirty="0">
              <a:solidFill>
                <a:prstClr val="black"/>
              </a:solidFill>
              <a:latin typeface="Calibri"/>
            </a:endParaRPr>
          </a:p>
        </p:txBody>
      </p:sp>
      <p:sp>
        <p:nvSpPr>
          <p:cNvPr id="25" name="TextBox 24"/>
          <p:cNvSpPr txBox="1"/>
          <p:nvPr/>
        </p:nvSpPr>
        <p:spPr>
          <a:xfrm>
            <a:off x="5791200" y="4572000"/>
            <a:ext cx="994247" cy="523220"/>
          </a:xfrm>
          <a:prstGeom prst="rect">
            <a:avLst/>
          </a:prstGeom>
          <a:noFill/>
        </p:spPr>
        <p:txBody>
          <a:bodyPr wrap="none" rtlCol="0">
            <a:spAutoFit/>
          </a:bodyPr>
          <a:lstStyle/>
          <a:p>
            <a:r>
              <a:rPr lang="en-US" sz="2800" dirty="0" smtClean="0">
                <a:solidFill>
                  <a:prstClr val="black"/>
                </a:solidFill>
                <a:latin typeface="Calibri"/>
              </a:rPr>
              <a:t>Write</a:t>
            </a:r>
            <a:endParaRPr lang="en-US" sz="2800" dirty="0">
              <a:solidFill>
                <a:prstClr val="black"/>
              </a:solidFill>
              <a:latin typeface="Calibri"/>
            </a:endParaRPr>
          </a:p>
        </p:txBody>
      </p:sp>
      <p:sp>
        <p:nvSpPr>
          <p:cNvPr id="26" name="Slide Number Placeholder 2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33</a:t>
            </a:fld>
            <a:endParaRPr lang="en-US">
              <a:solidFill>
                <a:prstClr val="black">
                  <a:tint val="75000"/>
                </a:prstClr>
              </a:solidFill>
              <a:latin typeface="Calibri"/>
            </a:endParaRPr>
          </a:p>
        </p:txBody>
      </p:sp>
    </p:spTree>
    <p:extLst>
      <p:ext uri="{BB962C8B-B14F-4D97-AF65-F5344CB8AC3E}">
        <p14:creationId xmlns:p14="http://schemas.microsoft.com/office/powerpoint/2010/main" val="2529496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Inter-subarray Copy</a:t>
            </a:r>
            <a:endParaRPr lang="en-US" dirty="0"/>
          </a:p>
        </p:txBody>
      </p:sp>
      <p:sp>
        <p:nvSpPr>
          <p:cNvPr id="4" name="Rectangle 3"/>
          <p:cNvSpPr/>
          <p:nvPr/>
        </p:nvSpPr>
        <p:spPr>
          <a:xfrm>
            <a:off x="12954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5" name="Rectangle 4"/>
          <p:cNvSpPr/>
          <p:nvPr/>
        </p:nvSpPr>
        <p:spPr>
          <a:xfrm>
            <a:off x="12954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sp>
        <p:nvSpPr>
          <p:cNvPr id="6" name="Rectangle 5"/>
          <p:cNvSpPr/>
          <p:nvPr/>
        </p:nvSpPr>
        <p:spPr>
          <a:xfrm>
            <a:off x="46482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7" name="Rectangle 6"/>
          <p:cNvSpPr/>
          <p:nvPr/>
        </p:nvSpPr>
        <p:spPr>
          <a:xfrm>
            <a:off x="46482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cxnSp>
        <p:nvCxnSpPr>
          <p:cNvPr id="9" name="Straight Arrow Connector 8"/>
          <p:cNvCxnSpPr/>
          <p:nvPr/>
        </p:nvCxnSpPr>
        <p:spPr>
          <a:xfrm>
            <a:off x="1066800" y="5256212"/>
            <a:ext cx="6019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315200" y="4953000"/>
            <a:ext cx="1258678" cy="523220"/>
          </a:xfrm>
          <a:prstGeom prst="rect">
            <a:avLst/>
          </a:prstGeom>
          <a:noFill/>
        </p:spPr>
        <p:txBody>
          <a:bodyPr wrap="none" rtlCol="0">
            <a:spAutoFit/>
          </a:bodyPr>
          <a:lstStyle/>
          <a:p>
            <a:r>
              <a:rPr lang="en-US" sz="2800" dirty="0" smtClean="0">
                <a:solidFill>
                  <a:prstClr val="black"/>
                </a:solidFill>
                <a:latin typeface="Calibri"/>
              </a:rPr>
              <a:t>I/O Bus</a:t>
            </a:r>
            <a:endParaRPr lang="en-US" sz="2800" dirty="0">
              <a:solidFill>
                <a:prstClr val="black"/>
              </a:solidFill>
              <a:latin typeface="Calibri"/>
            </a:endParaRPr>
          </a:p>
        </p:txBody>
      </p:sp>
      <p:cxnSp>
        <p:nvCxnSpPr>
          <p:cNvPr id="15" name="Straight Arrow Connector 14"/>
          <p:cNvCxnSpPr/>
          <p:nvPr/>
        </p:nvCxnSpPr>
        <p:spPr>
          <a:xfrm rot="5400000">
            <a:off x="5371306"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1943894"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128995" y="5370493"/>
            <a:ext cx="4161909" cy="584775"/>
          </a:xfrm>
          <a:prstGeom prst="rect">
            <a:avLst/>
          </a:prstGeom>
          <a:noFill/>
        </p:spPr>
        <p:txBody>
          <a:bodyPr wrap="none" rtlCol="0">
            <a:spAutoFit/>
          </a:bodyPr>
          <a:lstStyle/>
          <a:p>
            <a:pPr algn="ctr"/>
            <a:r>
              <a:rPr lang="en-US" sz="3200" dirty="0" smtClean="0">
                <a:solidFill>
                  <a:srgbClr val="C00000"/>
                </a:solidFill>
                <a:latin typeface="Calibri"/>
              </a:rPr>
              <a:t>1. Transfer (</a:t>
            </a:r>
            <a:r>
              <a:rPr lang="en-US" sz="3200" dirty="0" err="1" smtClean="0">
                <a:solidFill>
                  <a:srgbClr val="C00000"/>
                </a:solidFill>
                <a:latin typeface="Calibri"/>
              </a:rPr>
              <a:t>src</a:t>
            </a:r>
            <a:r>
              <a:rPr lang="en-US" sz="3200" dirty="0" smtClean="0">
                <a:solidFill>
                  <a:srgbClr val="C00000"/>
                </a:solidFill>
                <a:latin typeface="Calibri"/>
              </a:rPr>
              <a:t> to temp)</a:t>
            </a:r>
          </a:p>
        </p:txBody>
      </p:sp>
      <p:sp>
        <p:nvSpPr>
          <p:cNvPr id="20" name="Rectangle 19"/>
          <p:cNvSpPr/>
          <p:nvPr/>
        </p:nvSpPr>
        <p:spPr>
          <a:xfrm>
            <a:off x="1295400" y="2819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1" name="Rectangle 20"/>
          <p:cNvSpPr/>
          <p:nvPr/>
        </p:nvSpPr>
        <p:spPr>
          <a:xfrm>
            <a:off x="1295400" y="19812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2" name="TextBox 21"/>
          <p:cNvSpPr txBox="1"/>
          <p:nvPr/>
        </p:nvSpPr>
        <p:spPr>
          <a:xfrm>
            <a:off x="624165" y="2738735"/>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23" name="TextBox 22"/>
          <p:cNvSpPr txBox="1"/>
          <p:nvPr/>
        </p:nvSpPr>
        <p:spPr>
          <a:xfrm>
            <a:off x="624165" y="1905000"/>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18" name="Rectangle 17"/>
          <p:cNvSpPr/>
          <p:nvPr/>
        </p:nvSpPr>
        <p:spPr>
          <a:xfrm>
            <a:off x="4648200" y="3581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6" name="TextBox 25"/>
          <p:cNvSpPr txBox="1"/>
          <p:nvPr/>
        </p:nvSpPr>
        <p:spPr>
          <a:xfrm>
            <a:off x="6934200" y="3505200"/>
            <a:ext cx="844975" cy="461665"/>
          </a:xfrm>
          <a:prstGeom prst="rect">
            <a:avLst/>
          </a:prstGeom>
          <a:noFill/>
        </p:spPr>
        <p:txBody>
          <a:bodyPr wrap="none" rtlCol="0">
            <a:spAutoFit/>
          </a:bodyPr>
          <a:lstStyle/>
          <a:p>
            <a:r>
              <a:rPr lang="en-US" sz="2400" dirty="0" smtClean="0">
                <a:solidFill>
                  <a:prstClr val="black"/>
                </a:solidFill>
                <a:latin typeface="Calibri"/>
              </a:rPr>
              <a:t>temp</a:t>
            </a:r>
            <a:endParaRPr lang="en-US" sz="2400" dirty="0">
              <a:solidFill>
                <a:prstClr val="black"/>
              </a:solidFill>
              <a:latin typeface="Calibri"/>
            </a:endParaRPr>
          </a:p>
        </p:txBody>
      </p:sp>
      <p:sp>
        <p:nvSpPr>
          <p:cNvPr id="27" name="TextBox 26"/>
          <p:cNvSpPr txBox="1"/>
          <p:nvPr/>
        </p:nvSpPr>
        <p:spPr>
          <a:xfrm>
            <a:off x="2109054" y="5892225"/>
            <a:ext cx="4201791" cy="584775"/>
          </a:xfrm>
          <a:prstGeom prst="rect">
            <a:avLst/>
          </a:prstGeom>
          <a:noFill/>
        </p:spPr>
        <p:txBody>
          <a:bodyPr wrap="none" rtlCol="0">
            <a:spAutoFit/>
          </a:bodyPr>
          <a:lstStyle/>
          <a:p>
            <a:pPr algn="ctr"/>
            <a:r>
              <a:rPr lang="en-US" sz="3200" dirty="0" smtClean="0">
                <a:solidFill>
                  <a:srgbClr val="C00000"/>
                </a:solidFill>
                <a:latin typeface="Calibri"/>
              </a:rPr>
              <a:t>2. Transfer (temp to </a:t>
            </a:r>
            <a:r>
              <a:rPr lang="en-US" sz="3200" dirty="0" err="1" smtClean="0">
                <a:solidFill>
                  <a:srgbClr val="C00000"/>
                </a:solidFill>
                <a:latin typeface="Calibri"/>
              </a:rPr>
              <a:t>dst</a:t>
            </a:r>
            <a:r>
              <a:rPr lang="en-US" sz="3200" dirty="0" smtClean="0">
                <a:solidFill>
                  <a:srgbClr val="C00000"/>
                </a:solidFill>
                <a:latin typeface="Calibri"/>
              </a:rPr>
              <a:t>)</a:t>
            </a:r>
          </a:p>
        </p:txBody>
      </p:sp>
      <p:cxnSp>
        <p:nvCxnSpPr>
          <p:cNvPr id="29" name="Straight Arrow Connector 28"/>
          <p:cNvCxnSpPr>
            <a:stCxn id="20" idx="3"/>
            <a:endCxn id="18" idx="1"/>
          </p:cNvCxnSpPr>
          <p:nvPr/>
        </p:nvCxnSpPr>
        <p:spPr>
          <a:xfrm>
            <a:off x="3505200" y="2971800"/>
            <a:ext cx="1143000" cy="76200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a:stCxn id="18" idx="1"/>
            <a:endCxn id="21" idx="3"/>
          </p:cNvCxnSpPr>
          <p:nvPr/>
        </p:nvCxnSpPr>
        <p:spPr>
          <a:xfrm rot="10800000">
            <a:off x="3505200" y="2133600"/>
            <a:ext cx="1143000" cy="160020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34" name="Slide Number Placeholder 3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34</a:t>
            </a:fld>
            <a:endParaRPr lang="en-US">
              <a:solidFill>
                <a:prstClr val="black">
                  <a:tint val="75000"/>
                </a:prstClr>
              </a:solidFill>
              <a:latin typeface="Calibri"/>
            </a:endParaRPr>
          </a:p>
        </p:txBody>
      </p:sp>
    </p:spTree>
    <p:extLst>
      <p:ext uri="{BB962C8B-B14F-4D97-AF65-F5344CB8AC3E}">
        <p14:creationId xmlns:p14="http://schemas.microsoft.com/office/powerpoint/2010/main" val="3914634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xit" presetSubtype="0" fill="hold" nodeType="with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Row Initialization</a:t>
            </a:r>
            <a:endParaRPr lang="en-US" dirty="0"/>
          </a:p>
        </p:txBody>
      </p:sp>
      <p:sp>
        <p:nvSpPr>
          <p:cNvPr id="4" name="Rectangle 3"/>
          <p:cNvSpPr/>
          <p:nvPr/>
        </p:nvSpPr>
        <p:spPr bwMode="auto">
          <a:xfrm>
            <a:off x="175260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 name="Rectangle 4"/>
          <p:cNvSpPr/>
          <p:nvPr/>
        </p:nvSpPr>
        <p:spPr bwMode="auto">
          <a:xfrm>
            <a:off x="222772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 name="Rectangle 5"/>
          <p:cNvSpPr/>
          <p:nvPr/>
        </p:nvSpPr>
        <p:spPr bwMode="auto">
          <a:xfrm>
            <a:off x="2698377"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7" name="Rectangle 6"/>
          <p:cNvSpPr/>
          <p:nvPr/>
        </p:nvSpPr>
        <p:spPr bwMode="auto">
          <a:xfrm>
            <a:off x="316005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 name="Rectangle 7"/>
          <p:cNvSpPr/>
          <p:nvPr/>
        </p:nvSpPr>
        <p:spPr bwMode="auto">
          <a:xfrm>
            <a:off x="363967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9" name="Rectangle 8"/>
          <p:cNvSpPr/>
          <p:nvPr/>
        </p:nvSpPr>
        <p:spPr bwMode="auto">
          <a:xfrm>
            <a:off x="411480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0" name="Rectangle 9"/>
          <p:cNvSpPr/>
          <p:nvPr/>
        </p:nvSpPr>
        <p:spPr bwMode="auto">
          <a:xfrm>
            <a:off x="4585448"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1" name="Rectangle 10"/>
          <p:cNvSpPr/>
          <p:nvPr/>
        </p:nvSpPr>
        <p:spPr bwMode="auto">
          <a:xfrm>
            <a:off x="504713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2" name="Rectangle 11"/>
          <p:cNvSpPr/>
          <p:nvPr/>
        </p:nvSpPr>
        <p:spPr bwMode="auto">
          <a:xfrm>
            <a:off x="5526742"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3" name="Rectangle 12"/>
          <p:cNvSpPr/>
          <p:nvPr/>
        </p:nvSpPr>
        <p:spPr bwMode="auto">
          <a:xfrm>
            <a:off x="600187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4" name="Rectangle 13"/>
          <p:cNvSpPr/>
          <p:nvPr/>
        </p:nvSpPr>
        <p:spPr bwMode="auto">
          <a:xfrm>
            <a:off x="647251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5" name="Rectangle 14"/>
          <p:cNvSpPr/>
          <p:nvPr/>
        </p:nvSpPr>
        <p:spPr bwMode="auto">
          <a:xfrm>
            <a:off x="693420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175260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222772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2698377"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316005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0" name="Rectangle 19"/>
          <p:cNvSpPr/>
          <p:nvPr/>
        </p:nvSpPr>
        <p:spPr bwMode="auto">
          <a:xfrm>
            <a:off x="363967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411480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4585448"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3" name="Rectangle 22"/>
          <p:cNvSpPr/>
          <p:nvPr/>
        </p:nvSpPr>
        <p:spPr bwMode="auto">
          <a:xfrm>
            <a:off x="504713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5526742"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600187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647251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693420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175260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222772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Rectangle 29"/>
          <p:cNvSpPr/>
          <p:nvPr/>
        </p:nvSpPr>
        <p:spPr bwMode="auto">
          <a:xfrm>
            <a:off x="2698377"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1" name="Rectangle 30"/>
          <p:cNvSpPr/>
          <p:nvPr/>
        </p:nvSpPr>
        <p:spPr bwMode="auto">
          <a:xfrm>
            <a:off x="316005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2" name="Rectangle 31"/>
          <p:cNvSpPr/>
          <p:nvPr/>
        </p:nvSpPr>
        <p:spPr bwMode="auto">
          <a:xfrm>
            <a:off x="363967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3" name="Rectangle 32"/>
          <p:cNvSpPr/>
          <p:nvPr/>
        </p:nvSpPr>
        <p:spPr bwMode="auto">
          <a:xfrm>
            <a:off x="411480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4" name="Rectangle 33"/>
          <p:cNvSpPr/>
          <p:nvPr/>
        </p:nvSpPr>
        <p:spPr bwMode="auto">
          <a:xfrm>
            <a:off x="4585448"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5" name="Rectangle 34"/>
          <p:cNvSpPr/>
          <p:nvPr/>
        </p:nvSpPr>
        <p:spPr bwMode="auto">
          <a:xfrm>
            <a:off x="504713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6" name="Rectangle 35"/>
          <p:cNvSpPr/>
          <p:nvPr/>
        </p:nvSpPr>
        <p:spPr bwMode="auto">
          <a:xfrm>
            <a:off x="5526742"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7" name="Rectangle 36"/>
          <p:cNvSpPr/>
          <p:nvPr/>
        </p:nvSpPr>
        <p:spPr bwMode="auto">
          <a:xfrm>
            <a:off x="600187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8" name="Rectangle 37"/>
          <p:cNvSpPr/>
          <p:nvPr/>
        </p:nvSpPr>
        <p:spPr bwMode="auto">
          <a:xfrm>
            <a:off x="647251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9" name="Rectangle 38"/>
          <p:cNvSpPr/>
          <p:nvPr/>
        </p:nvSpPr>
        <p:spPr bwMode="auto">
          <a:xfrm>
            <a:off x="693420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0" name="Rectangle 39"/>
          <p:cNvSpPr/>
          <p:nvPr/>
        </p:nvSpPr>
        <p:spPr bwMode="auto">
          <a:xfrm>
            <a:off x="175260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1" name="Rectangle 40"/>
          <p:cNvSpPr/>
          <p:nvPr/>
        </p:nvSpPr>
        <p:spPr bwMode="auto">
          <a:xfrm>
            <a:off x="222772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2" name="Rectangle 41"/>
          <p:cNvSpPr/>
          <p:nvPr/>
        </p:nvSpPr>
        <p:spPr bwMode="auto">
          <a:xfrm>
            <a:off x="2698377"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3" name="Rectangle 42"/>
          <p:cNvSpPr/>
          <p:nvPr/>
        </p:nvSpPr>
        <p:spPr bwMode="auto">
          <a:xfrm>
            <a:off x="316005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4" name="Rectangle 43"/>
          <p:cNvSpPr/>
          <p:nvPr/>
        </p:nvSpPr>
        <p:spPr bwMode="auto">
          <a:xfrm>
            <a:off x="363967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5" name="Rectangle 44"/>
          <p:cNvSpPr/>
          <p:nvPr/>
        </p:nvSpPr>
        <p:spPr bwMode="auto">
          <a:xfrm>
            <a:off x="411480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6" name="Rectangle 45"/>
          <p:cNvSpPr/>
          <p:nvPr/>
        </p:nvSpPr>
        <p:spPr bwMode="auto">
          <a:xfrm>
            <a:off x="4585448"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7" name="Rectangle 46"/>
          <p:cNvSpPr/>
          <p:nvPr/>
        </p:nvSpPr>
        <p:spPr bwMode="auto">
          <a:xfrm>
            <a:off x="504713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8" name="Rectangle 47"/>
          <p:cNvSpPr/>
          <p:nvPr/>
        </p:nvSpPr>
        <p:spPr bwMode="auto">
          <a:xfrm>
            <a:off x="5526742"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9" name="Rectangle 48"/>
          <p:cNvSpPr/>
          <p:nvPr/>
        </p:nvSpPr>
        <p:spPr bwMode="auto">
          <a:xfrm>
            <a:off x="600187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50" name="Rectangle 49"/>
          <p:cNvSpPr/>
          <p:nvPr/>
        </p:nvSpPr>
        <p:spPr bwMode="auto">
          <a:xfrm>
            <a:off x="647251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51" name="Rectangle 50"/>
          <p:cNvSpPr/>
          <p:nvPr/>
        </p:nvSpPr>
        <p:spPr bwMode="auto">
          <a:xfrm>
            <a:off x="693420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grpSp>
        <p:nvGrpSpPr>
          <p:cNvPr id="52" name="Group 51"/>
          <p:cNvGrpSpPr/>
          <p:nvPr/>
        </p:nvGrpSpPr>
        <p:grpSpPr>
          <a:xfrm>
            <a:off x="1752600" y="3635052"/>
            <a:ext cx="5652248" cy="718528"/>
            <a:chOff x="1815351" y="3610404"/>
            <a:chExt cx="5652248" cy="718528"/>
          </a:xfrm>
        </p:grpSpPr>
        <p:sp>
          <p:nvSpPr>
            <p:cNvPr id="53" name="Rectangle 52"/>
            <p:cNvSpPr/>
            <p:nvPr/>
          </p:nvSpPr>
          <p:spPr bwMode="auto">
            <a:xfrm>
              <a:off x="18153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4" name="Rectangle 53"/>
            <p:cNvSpPr/>
            <p:nvPr/>
          </p:nvSpPr>
          <p:spPr bwMode="auto">
            <a:xfrm>
              <a:off x="229048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5" name="Rectangle 54"/>
            <p:cNvSpPr/>
            <p:nvPr/>
          </p:nvSpPr>
          <p:spPr bwMode="auto">
            <a:xfrm>
              <a:off x="2761128"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6" name="Rectangle 55"/>
            <p:cNvSpPr/>
            <p:nvPr/>
          </p:nvSpPr>
          <p:spPr bwMode="auto">
            <a:xfrm>
              <a:off x="322281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7" name="Rectangle 56"/>
            <p:cNvSpPr/>
            <p:nvPr/>
          </p:nvSpPr>
          <p:spPr bwMode="auto">
            <a:xfrm>
              <a:off x="37024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8" name="Rectangle 57"/>
            <p:cNvSpPr/>
            <p:nvPr/>
          </p:nvSpPr>
          <p:spPr bwMode="auto">
            <a:xfrm>
              <a:off x="41775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9" name="Rectangle 58"/>
            <p:cNvSpPr/>
            <p:nvPr/>
          </p:nvSpPr>
          <p:spPr bwMode="auto">
            <a:xfrm>
              <a:off x="4648199"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0" name="Rectangle 59"/>
            <p:cNvSpPr/>
            <p:nvPr/>
          </p:nvSpPr>
          <p:spPr bwMode="auto">
            <a:xfrm>
              <a:off x="510988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1" name="Rectangle 60"/>
            <p:cNvSpPr/>
            <p:nvPr/>
          </p:nvSpPr>
          <p:spPr bwMode="auto">
            <a:xfrm>
              <a:off x="5589493"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2" name="Rectangle 61"/>
            <p:cNvSpPr/>
            <p:nvPr/>
          </p:nvSpPr>
          <p:spPr bwMode="auto">
            <a:xfrm>
              <a:off x="60646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3" name="Rectangle 62"/>
            <p:cNvSpPr/>
            <p:nvPr/>
          </p:nvSpPr>
          <p:spPr bwMode="auto">
            <a:xfrm>
              <a:off x="653527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4" name="Rectangle 63"/>
            <p:cNvSpPr/>
            <p:nvPr/>
          </p:nvSpPr>
          <p:spPr bwMode="auto">
            <a:xfrm>
              <a:off x="699695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sp>
        <p:nvSpPr>
          <p:cNvPr id="66" name="TextBox 65"/>
          <p:cNvSpPr txBox="1"/>
          <p:nvPr/>
        </p:nvSpPr>
        <p:spPr>
          <a:xfrm>
            <a:off x="762000" y="4810780"/>
            <a:ext cx="2916824" cy="892552"/>
          </a:xfrm>
          <a:prstGeom prst="rect">
            <a:avLst/>
          </a:prstGeom>
          <a:noFill/>
        </p:spPr>
        <p:txBody>
          <a:bodyPr wrap="none" rtlCol="0">
            <a:spAutoFit/>
          </a:bodyPr>
          <a:lstStyle/>
          <a:p>
            <a:r>
              <a:rPr lang="en-US" sz="2800" dirty="0" smtClean="0">
                <a:solidFill>
                  <a:prstClr val="black"/>
                </a:solidFill>
                <a:latin typeface="Calibri"/>
              </a:rPr>
              <a:t>Fix a row at Zero</a:t>
            </a:r>
          </a:p>
          <a:p>
            <a:r>
              <a:rPr lang="en-US" sz="2400" dirty="0" smtClean="0">
                <a:solidFill>
                  <a:prstClr val="black"/>
                </a:solidFill>
                <a:latin typeface="Calibri"/>
              </a:rPr>
              <a:t>(0.5% loss in capacity)</a:t>
            </a:r>
            <a:endParaRPr lang="en-US" sz="2400" dirty="0">
              <a:solidFill>
                <a:prstClr val="black"/>
              </a:solidFill>
              <a:latin typeface="Calibri"/>
            </a:endParaRPr>
          </a:p>
        </p:txBody>
      </p:sp>
      <p:cxnSp>
        <p:nvCxnSpPr>
          <p:cNvPr id="68" name="Shape 67"/>
          <p:cNvCxnSpPr>
            <a:stCxn id="40" idx="1"/>
          </p:cNvCxnSpPr>
          <p:nvPr/>
        </p:nvCxnSpPr>
        <p:spPr>
          <a:xfrm rot="10800000" flipV="1">
            <a:off x="1295400" y="3372598"/>
            <a:ext cx="457200" cy="1438182"/>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70" name="Slide Number Placeholder 6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35</a:t>
            </a:fld>
            <a:endParaRPr lang="en-US">
              <a:solidFill>
                <a:prstClr val="black">
                  <a:tint val="75000"/>
                </a:prstClr>
              </a:solidFill>
              <a:latin typeface="Calibri"/>
            </a:endParaRPr>
          </a:p>
        </p:txBody>
      </p:sp>
    </p:spTree>
    <p:extLst>
      <p:ext uri="{BB962C8B-B14F-4D97-AF65-F5344CB8AC3E}">
        <p14:creationId xmlns:p14="http://schemas.microsoft.com/office/powerpoint/2010/main" val="402592049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RowClone</a:t>
            </a:r>
            <a:r>
              <a:rPr lang="en-US" dirty="0" smtClean="0"/>
              <a:t>: Latency and Energy Savings</a:t>
            </a:r>
            <a:endParaRPr lang="en-US" dirty="0"/>
          </a:p>
        </p:txBody>
      </p:sp>
      <p:graphicFrame>
        <p:nvGraphicFramePr>
          <p:cNvPr id="4" name="Chart 3"/>
          <p:cNvGraphicFramePr/>
          <p:nvPr/>
        </p:nvGraphicFramePr>
        <p:xfrm>
          <a:off x="457200" y="1447800"/>
          <a:ext cx="80772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rot="16200000" flipH="1">
            <a:off x="1409703" y="3695699"/>
            <a:ext cx="2819397" cy="1"/>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6" name="TextBox 5"/>
          <p:cNvSpPr txBox="1"/>
          <p:nvPr/>
        </p:nvSpPr>
        <p:spPr>
          <a:xfrm>
            <a:off x="2819400" y="2438400"/>
            <a:ext cx="979755" cy="523220"/>
          </a:xfrm>
          <a:prstGeom prst="rect">
            <a:avLst/>
          </a:prstGeom>
          <a:noFill/>
          <a:ln>
            <a:noFill/>
          </a:ln>
        </p:spPr>
        <p:txBody>
          <a:bodyPr wrap="none" rtlCol="0">
            <a:spAutoFit/>
          </a:bodyPr>
          <a:lstStyle/>
          <a:p>
            <a:r>
              <a:rPr lang="en-US" sz="2800" dirty="0" smtClean="0">
                <a:solidFill>
                  <a:prstClr val="black"/>
                </a:solidFill>
                <a:latin typeface="Calibri"/>
              </a:rPr>
              <a:t>11.5x</a:t>
            </a:r>
            <a:endParaRPr lang="en-US" sz="2800" dirty="0">
              <a:solidFill>
                <a:prstClr val="black"/>
              </a:solidFill>
              <a:latin typeface="Calibri"/>
            </a:endParaRPr>
          </a:p>
        </p:txBody>
      </p:sp>
      <p:cxnSp>
        <p:nvCxnSpPr>
          <p:cNvPr id="7" name="Straight Arrow Connector 6"/>
          <p:cNvCxnSpPr/>
          <p:nvPr/>
        </p:nvCxnSpPr>
        <p:spPr bwMode="auto">
          <a:xfrm rot="16200000" flipH="1">
            <a:off x="4615523" y="3842676"/>
            <a:ext cx="3124200" cy="10847"/>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8" name="TextBox 7"/>
          <p:cNvSpPr txBox="1"/>
          <p:nvPr/>
        </p:nvSpPr>
        <p:spPr>
          <a:xfrm>
            <a:off x="6183045" y="2438400"/>
            <a:ext cx="705642" cy="523220"/>
          </a:xfrm>
          <a:prstGeom prst="rect">
            <a:avLst/>
          </a:prstGeom>
          <a:noFill/>
          <a:ln>
            <a:noFill/>
          </a:ln>
        </p:spPr>
        <p:txBody>
          <a:bodyPr wrap="none" rtlCol="0">
            <a:spAutoFit/>
          </a:bodyPr>
          <a:lstStyle/>
          <a:p>
            <a:r>
              <a:rPr lang="en-US" sz="2800" dirty="0" smtClean="0">
                <a:solidFill>
                  <a:prstClr val="black"/>
                </a:solidFill>
                <a:latin typeface="Calibri"/>
              </a:rPr>
              <a:t>74x</a:t>
            </a:r>
            <a:endParaRPr lang="en-US" sz="2800" dirty="0">
              <a:solidFill>
                <a:prstClr val="black"/>
              </a:solidFill>
              <a:latin typeface="Calibri"/>
            </a:endParaRPr>
          </a:p>
        </p:txBody>
      </p:sp>
      <p:sp>
        <p:nvSpPr>
          <p:cNvPr id="10" name="Slide Number Placeholder 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36</a:t>
            </a:fld>
            <a:endParaRPr lang="en-US">
              <a:solidFill>
                <a:prstClr val="black">
                  <a:tint val="75000"/>
                </a:prstClr>
              </a:solidFill>
              <a:latin typeface="Calibri"/>
            </a:endParaRPr>
          </a:p>
        </p:txBody>
      </p:sp>
      <p:sp>
        <p:nvSpPr>
          <p:cNvPr id="11" name="Rectangle 10"/>
          <p:cNvSpPr/>
          <p:nvPr/>
        </p:nvSpPr>
        <p:spPr>
          <a:xfrm>
            <a:off x="251520" y="6165304"/>
            <a:ext cx="7848872" cy="677108"/>
          </a:xfrm>
          <a:prstGeom prst="rect">
            <a:avLst/>
          </a:prstGeom>
        </p:spPr>
        <p:txBody>
          <a:bodyPr wrap="square">
            <a:spAutoFit/>
          </a:bodyPr>
          <a:lstStyle/>
          <a:p>
            <a:r>
              <a:rPr lang="en-US" sz="1900" dirty="0" smtClean="0">
                <a:solidFill>
                  <a:srgbClr val="000000"/>
                </a:solidFill>
                <a:latin typeface="Tahoma" charset="0"/>
              </a:rPr>
              <a:t>Seshadri et </a:t>
            </a:r>
            <a:r>
              <a:rPr lang="en-US" sz="1900" dirty="0">
                <a:solidFill>
                  <a:srgbClr val="000000"/>
                </a:solidFill>
                <a:latin typeface="Tahoma" charset="0"/>
              </a:rPr>
              <a:t>al., </a:t>
            </a:r>
            <a:r>
              <a:rPr lang="en-US" sz="1900" dirty="0" smtClean="0">
                <a:solidFill>
                  <a:srgbClr val="000000"/>
                </a:solidFill>
                <a:latin typeface="Tahoma" charset="0"/>
              </a:rPr>
              <a:t>“</a:t>
            </a:r>
            <a:r>
              <a:rPr lang="en-US" altLang="ja-JP" sz="1900" dirty="0" err="1" smtClean="0">
                <a:solidFill>
                  <a:srgbClr val="0000FF"/>
                </a:solidFill>
                <a:latin typeface="Tahoma" charset="0"/>
                <a:ea typeface="ＭＳ Ｐゴシック"/>
              </a:rPr>
              <a:t>RowClone</a:t>
            </a:r>
            <a:r>
              <a:rPr lang="en-US" altLang="ja-JP" sz="1900" dirty="0">
                <a:solidFill>
                  <a:srgbClr val="0000FF"/>
                </a:solidFill>
                <a:latin typeface="Tahoma" charset="0"/>
                <a:ea typeface="ＭＳ Ｐゴシック"/>
              </a:rPr>
              <a:t>: Fast and Efficient In-DRAM Copy and Initialization of Bulk Data</a:t>
            </a:r>
            <a:r>
              <a:rPr lang="en-US" altLang="ja-JP" sz="1900" dirty="0" smtClean="0">
                <a:solidFill>
                  <a:srgbClr val="000000"/>
                </a:solidFill>
                <a:latin typeface="Tahoma" charset="0"/>
                <a:ea typeface="ＭＳ Ｐゴシック"/>
              </a:rPr>
              <a:t>,</a:t>
            </a:r>
            <a:r>
              <a:rPr lang="en-US" sz="1900" dirty="0">
                <a:solidFill>
                  <a:srgbClr val="000000"/>
                </a:solidFill>
                <a:latin typeface="Tahoma" charset="0"/>
              </a:rPr>
              <a:t>”</a:t>
            </a:r>
            <a:r>
              <a:rPr lang="en-US" altLang="ja-JP" sz="1900" dirty="0">
                <a:solidFill>
                  <a:srgbClr val="000000"/>
                </a:solidFill>
                <a:latin typeface="Tahoma" charset="0"/>
                <a:ea typeface="ＭＳ Ｐゴシック"/>
              </a:rPr>
              <a:t> </a:t>
            </a:r>
            <a:r>
              <a:rPr lang="en-US" altLang="ja-JP" sz="1900" dirty="0" smtClean="0">
                <a:solidFill>
                  <a:srgbClr val="000000"/>
                </a:solidFill>
                <a:latin typeface="Tahoma" charset="0"/>
                <a:ea typeface="ＭＳ Ｐゴシック"/>
              </a:rPr>
              <a:t>CMU Tech Report 2013.</a:t>
            </a:r>
            <a:endParaRPr lang="en-US" sz="1900" dirty="0">
              <a:solidFill>
                <a:srgbClr val="000000"/>
              </a:solidFill>
              <a:latin typeface="Tahoma"/>
            </a:endParaRPr>
          </a:p>
        </p:txBody>
      </p:sp>
    </p:spTree>
    <p:extLst>
      <p:ext uri="{BB962C8B-B14F-4D97-AF65-F5344CB8AC3E}">
        <p14:creationId xmlns:p14="http://schemas.microsoft.com/office/powerpoint/2010/main" val="2082366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37</a:t>
            </a:fld>
            <a:endParaRPr lang="en-US">
              <a:solidFill>
                <a:prstClr val="black">
                  <a:tint val="75000"/>
                </a:prstClr>
              </a:solidFill>
              <a:latin typeface="Calibri"/>
            </a:endParaRPr>
          </a:p>
        </p:txBody>
      </p:sp>
      <p:pic>
        <p:nvPicPr>
          <p:cNvPr id="6" name="Picture 5"/>
          <p:cNvPicPr>
            <a:picLocks noChangeAspect="1"/>
          </p:cNvPicPr>
          <p:nvPr/>
        </p:nvPicPr>
        <p:blipFill>
          <a:blip r:embed="rId2"/>
          <a:stretch>
            <a:fillRect/>
          </a:stretch>
        </p:blipFill>
        <p:spPr>
          <a:xfrm>
            <a:off x="1115616" y="1772816"/>
            <a:ext cx="6870700" cy="4686300"/>
          </a:xfrm>
          <a:prstGeom prst="rect">
            <a:avLst/>
          </a:prstGeom>
        </p:spPr>
      </p:pic>
      <p:sp>
        <p:nvSpPr>
          <p:cNvPr id="7" name="TextBox 6"/>
          <p:cNvSpPr txBox="1"/>
          <p:nvPr/>
        </p:nvSpPr>
        <p:spPr>
          <a:xfrm>
            <a:off x="1825317" y="3717032"/>
            <a:ext cx="1522547" cy="369332"/>
          </a:xfrm>
          <a:prstGeom prst="rect">
            <a:avLst/>
          </a:prstGeom>
          <a:solidFill>
            <a:schemeClr val="bg1"/>
          </a:solidFill>
        </p:spPr>
        <p:txBody>
          <a:bodyPr wrap="none" rtlCol="0">
            <a:spAutoFit/>
          </a:bodyPr>
          <a:lstStyle/>
          <a:p>
            <a:r>
              <a:rPr lang="en-US" dirty="0" smtClean="0"/>
              <a:t>Intra-subarray</a:t>
            </a:r>
            <a:endParaRPr lang="en-US" dirty="0"/>
          </a:p>
        </p:txBody>
      </p:sp>
      <p:sp>
        <p:nvSpPr>
          <p:cNvPr id="8" name="TextBox 7"/>
          <p:cNvSpPr txBox="1"/>
          <p:nvPr/>
        </p:nvSpPr>
        <p:spPr>
          <a:xfrm>
            <a:off x="1825317" y="5507940"/>
            <a:ext cx="1522547" cy="369332"/>
          </a:xfrm>
          <a:prstGeom prst="rect">
            <a:avLst/>
          </a:prstGeom>
          <a:solidFill>
            <a:schemeClr val="bg1"/>
          </a:solidFill>
        </p:spPr>
        <p:txBody>
          <a:bodyPr wrap="none" rtlCol="0">
            <a:spAutoFit/>
          </a:bodyPr>
          <a:lstStyle/>
          <a:p>
            <a:r>
              <a:rPr lang="en-US" dirty="0" smtClean="0"/>
              <a:t>Intra-subarray</a:t>
            </a:r>
            <a:endParaRPr lang="en-US" dirty="0"/>
          </a:p>
        </p:txBody>
      </p:sp>
      <p:sp>
        <p:nvSpPr>
          <p:cNvPr id="9" name="Title 1"/>
          <p:cNvSpPr>
            <a:spLocks noGrp="1"/>
          </p:cNvSpPr>
          <p:nvPr>
            <p:ph type="title"/>
          </p:nvPr>
        </p:nvSpPr>
        <p:spPr>
          <a:xfrm>
            <a:off x="457200" y="274638"/>
            <a:ext cx="8229600" cy="1143000"/>
          </a:xfrm>
        </p:spPr>
        <p:txBody>
          <a:bodyPr>
            <a:normAutofit fontScale="90000"/>
          </a:bodyPr>
          <a:lstStyle/>
          <a:p>
            <a:r>
              <a:rPr lang="en-US" dirty="0" err="1" smtClean="0"/>
              <a:t>RowClone</a:t>
            </a:r>
            <a:r>
              <a:rPr lang="en-US" dirty="0" smtClean="0"/>
              <a:t>: Latency and Energy Savings</a:t>
            </a:r>
            <a:endParaRPr lang="en-US" dirty="0"/>
          </a:p>
        </p:txBody>
      </p:sp>
    </p:spTree>
    <p:extLst>
      <p:ext uri="{BB962C8B-B14F-4D97-AF65-F5344CB8AC3E}">
        <p14:creationId xmlns:p14="http://schemas.microsoft.com/office/powerpoint/2010/main" val="2393219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243408"/>
            <a:ext cx="8229600" cy="1143000"/>
          </a:xfrm>
        </p:spPr>
        <p:txBody>
          <a:bodyPr/>
          <a:lstStyle/>
          <a:p>
            <a:r>
              <a:rPr lang="en-US" dirty="0" err="1" smtClean="0"/>
              <a:t>RowClone</a:t>
            </a:r>
            <a:r>
              <a:rPr lang="en-US" dirty="0" smtClean="0"/>
              <a:t>: Overall Performance</a:t>
            </a:r>
            <a:endParaRPr lang="en-US" dirty="0"/>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38</a:t>
            </a:fld>
            <a:endParaRPr lang="en-US">
              <a:solidFill>
                <a:prstClr val="black">
                  <a:tint val="75000"/>
                </a:prstClr>
              </a:solidFill>
              <a:latin typeface="Calibri"/>
            </a:endParaRPr>
          </a:p>
        </p:txBody>
      </p:sp>
      <p:pic>
        <p:nvPicPr>
          <p:cNvPr id="8" name="Picture 7"/>
          <p:cNvPicPr>
            <a:picLocks noChangeAspect="1"/>
          </p:cNvPicPr>
          <p:nvPr/>
        </p:nvPicPr>
        <p:blipFill>
          <a:blip r:embed="rId2"/>
          <a:stretch>
            <a:fillRect/>
          </a:stretch>
        </p:blipFill>
        <p:spPr>
          <a:xfrm>
            <a:off x="3635896" y="5396306"/>
            <a:ext cx="5400600" cy="1490207"/>
          </a:xfrm>
          <a:prstGeom prst="rect">
            <a:avLst/>
          </a:prstGeom>
        </p:spPr>
      </p:pic>
      <p:pic>
        <p:nvPicPr>
          <p:cNvPr id="7" name="Picture 6"/>
          <p:cNvPicPr>
            <a:picLocks noChangeAspect="1"/>
          </p:cNvPicPr>
          <p:nvPr/>
        </p:nvPicPr>
        <p:blipFill>
          <a:blip r:embed="rId3"/>
          <a:stretch>
            <a:fillRect/>
          </a:stretch>
        </p:blipFill>
        <p:spPr>
          <a:xfrm>
            <a:off x="251520" y="564402"/>
            <a:ext cx="5544616" cy="4939356"/>
          </a:xfrm>
          <a:prstGeom prst="rect">
            <a:avLst/>
          </a:prstGeom>
        </p:spPr>
      </p:pic>
    </p:spTree>
    <p:extLst>
      <p:ext uri="{BB962C8B-B14F-4D97-AF65-F5344CB8AC3E}">
        <p14:creationId xmlns:p14="http://schemas.microsoft.com/office/powerpoint/2010/main" val="312409028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a:t>
            </a:r>
            <a:r>
              <a:rPr lang="en-US" dirty="0">
                <a:latin typeface="Garamond" charset="0"/>
                <a:ea typeface="ＭＳ Ｐゴシック" charset="0"/>
                <a:cs typeface="ＭＳ Ｐゴシック" charset="0"/>
              </a:rPr>
              <a:t>Topic 1 (DRAM Scaling)</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What Will You Learn in This Mini-Lecture Series</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solidFill>
                  <a:srgbClr val="0000FF"/>
                </a:solidFill>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39</a:t>
            </a:fld>
            <a:endParaRPr lang="en-US" sz="1600">
              <a:solidFill>
                <a:srgbClr val="000000"/>
              </a:solidFill>
              <a:latin typeface="Garamond" charset="0"/>
            </a:endParaRPr>
          </a:p>
        </p:txBody>
      </p:sp>
    </p:spTree>
    <p:extLst>
      <p:ext uri="{BB962C8B-B14F-4D97-AF65-F5344CB8AC3E}">
        <p14:creationId xmlns:p14="http://schemas.microsoft.com/office/powerpoint/2010/main" val="1196358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Memory Bank Conflict Problem</a:t>
            </a:r>
            <a:endParaRPr lang="en-US" dirty="0"/>
          </a:p>
        </p:txBody>
      </p:sp>
      <p:sp>
        <p:nvSpPr>
          <p:cNvPr id="3" name="Content Placeholder 2"/>
          <p:cNvSpPr>
            <a:spLocks noGrp="1"/>
          </p:cNvSpPr>
          <p:nvPr>
            <p:ph idx="1"/>
          </p:nvPr>
        </p:nvSpPr>
        <p:spPr>
          <a:xfrm>
            <a:off x="228600" y="1124744"/>
            <a:ext cx="8807896" cy="5123656"/>
          </a:xfrm>
        </p:spPr>
        <p:txBody>
          <a:bodyPr/>
          <a:lstStyle/>
          <a:p>
            <a:r>
              <a:rPr lang="en-US" dirty="0" smtClean="0"/>
              <a:t>Two requests to the same bank are serviced serially</a:t>
            </a:r>
          </a:p>
          <a:p>
            <a:r>
              <a:rPr lang="en-US" dirty="0" smtClean="0"/>
              <a:t>Problem: Costly </a:t>
            </a:r>
            <a:r>
              <a:rPr lang="en-US" dirty="0"/>
              <a:t>in terms of performance and </a:t>
            </a:r>
            <a:r>
              <a:rPr lang="en-US" dirty="0" smtClean="0"/>
              <a:t>power</a:t>
            </a:r>
            <a:endParaRPr lang="en-US" dirty="0"/>
          </a:p>
          <a:p>
            <a:r>
              <a:rPr lang="en-US" dirty="0" smtClean="0"/>
              <a:t>Goal: We </a:t>
            </a:r>
            <a:r>
              <a:rPr lang="en-US" dirty="0"/>
              <a:t>would like to reduce </a:t>
            </a:r>
            <a:r>
              <a:rPr lang="en-US" dirty="0" smtClean="0"/>
              <a:t>bank conflicts without </a:t>
            </a:r>
            <a:r>
              <a:rPr lang="en-US" dirty="0"/>
              <a:t>increasing the number of </a:t>
            </a:r>
            <a:r>
              <a:rPr lang="en-US" dirty="0" smtClean="0"/>
              <a:t>banks (at low cost)</a:t>
            </a:r>
          </a:p>
          <a:p>
            <a:endParaRPr lang="en-US" dirty="0"/>
          </a:p>
          <a:p>
            <a:r>
              <a:rPr lang="en-US" dirty="0" smtClean="0"/>
              <a:t>Idea: </a:t>
            </a:r>
            <a:r>
              <a:rPr lang="en-US" dirty="0" smtClean="0">
                <a:solidFill>
                  <a:srgbClr val="FF0000"/>
                </a:solidFill>
              </a:rPr>
              <a:t>Exploit the internal sub-array structure of a DRAM bank to parallelize bank conflicts</a:t>
            </a:r>
          </a:p>
          <a:p>
            <a:pPr lvl="1"/>
            <a:r>
              <a:rPr lang="en-US" dirty="0">
                <a:solidFill>
                  <a:srgbClr val="FF0000"/>
                </a:solidFill>
              </a:rPr>
              <a:t>By reducing global sharing of hardware between sub</a:t>
            </a:r>
            <a:r>
              <a:rPr lang="en-US" dirty="0" smtClean="0">
                <a:solidFill>
                  <a:srgbClr val="FF0000"/>
                </a:solidFill>
              </a:rPr>
              <a:t>-arrays</a:t>
            </a:r>
            <a:endParaRPr lang="en-US" dirty="0">
              <a:solidFill>
                <a:srgbClr val="FF0000"/>
              </a:solidFill>
            </a:endParaRPr>
          </a:p>
          <a:p>
            <a:pPr lvl="1"/>
            <a:endParaRPr lang="en-US" dirty="0" smtClean="0">
              <a:solidFill>
                <a:srgbClr val="FF0000"/>
              </a:solidFill>
            </a:endParaRPr>
          </a:p>
          <a:p>
            <a:r>
              <a:rPr lang="en-US" dirty="0" smtClean="0">
                <a:solidFill>
                  <a:srgbClr val="000000"/>
                </a:solidFill>
                <a:latin typeface="Tahoma" charset="0"/>
                <a:ea typeface="ＭＳ Ｐゴシック" charset="0"/>
                <a:cs typeface="ＭＳ Ｐゴシック" charset="0"/>
              </a:rPr>
              <a:t>Kim</a:t>
            </a:r>
            <a:r>
              <a:rPr lang="en-US" dirty="0">
                <a:solidFill>
                  <a:srgbClr val="000000"/>
                </a:solidFill>
                <a:latin typeface="Tahoma" charset="0"/>
                <a:ea typeface="ＭＳ Ｐゴシック" charset="0"/>
                <a:cs typeface="ＭＳ Ｐゴシック" charset="0"/>
              </a:rPr>
              <a:t>, Seshadri, Lee, Liu, Mutlu, “</a:t>
            </a:r>
            <a:r>
              <a:rPr lang="en-US" dirty="0">
                <a:solidFill>
                  <a:srgbClr val="0000FF"/>
                </a:solidFill>
                <a:latin typeface="Tahoma" charset="0"/>
                <a:ea typeface="ＭＳ Ｐゴシック" charset="0"/>
                <a:cs typeface="ＭＳ Ｐゴシック" charset="0"/>
              </a:rPr>
              <a:t>A Case for Exploiting Subarray-Level Parallelism in DRAM</a:t>
            </a:r>
            <a:r>
              <a:rPr lang="en-US" dirty="0">
                <a:solidFill>
                  <a:srgbClr val="000000"/>
                </a:solidFill>
                <a:latin typeface="Tahoma" charset="0"/>
                <a:ea typeface="ＭＳ Ｐゴシック" charset="0"/>
                <a:cs typeface="ＭＳ Ｐゴシック" charset="0"/>
              </a:rPr>
              <a:t>,” ISCA </a:t>
            </a:r>
            <a:r>
              <a:rPr lang="en-US" dirty="0" smtClean="0">
                <a:solidFill>
                  <a:srgbClr val="000000"/>
                </a:solidFill>
                <a:latin typeface="Tahoma" charset="0"/>
                <a:ea typeface="ＭＳ Ｐゴシック" charset="0"/>
                <a:cs typeface="ＭＳ Ｐゴシック" charset="0"/>
              </a:rPr>
              <a:t>2012</a:t>
            </a:r>
            <a:r>
              <a:rPr lang="en-US" dirty="0" smtClean="0"/>
              <a:t>.</a:t>
            </a:r>
            <a:endParaRPr lang="en-US" dirty="0" smtClean="0">
              <a:hlinkClick r:id="rId2" action="ppaction://hlinkpres?slideindex=1&amp;slidetitle="/>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a:t>
            </a:fld>
            <a:endParaRPr lang="en-US" altLang="en-US"/>
          </a:p>
        </p:txBody>
      </p:sp>
    </p:spTree>
    <p:extLst>
      <p:ext uri="{BB962C8B-B14F-4D97-AF65-F5344CB8AC3E}">
        <p14:creationId xmlns:p14="http://schemas.microsoft.com/office/powerpoint/2010/main" val="555724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of Ongoing Research</a:t>
            </a:r>
            <a:endParaRPr lang="en-US" dirty="0"/>
          </a:p>
        </p:txBody>
      </p:sp>
      <p:sp>
        <p:nvSpPr>
          <p:cNvPr id="3" name="Content Placeholder 2"/>
          <p:cNvSpPr>
            <a:spLocks noGrp="1"/>
          </p:cNvSpPr>
          <p:nvPr>
            <p:ph idx="1"/>
          </p:nvPr>
        </p:nvSpPr>
        <p:spPr>
          <a:xfrm>
            <a:off x="251520" y="1268760"/>
            <a:ext cx="8610600" cy="4876800"/>
          </a:xfrm>
        </p:spPr>
        <p:txBody>
          <a:bodyPr/>
          <a:lstStyle/>
          <a:p>
            <a:r>
              <a:rPr lang="en-US" dirty="0" smtClean="0"/>
              <a:t>Online retention time profiling </a:t>
            </a:r>
          </a:p>
          <a:p>
            <a:pPr lvl="1"/>
            <a:r>
              <a:rPr lang="en-US" dirty="0" smtClean="0"/>
              <a:t>Preliminary work in ISCA 2013</a:t>
            </a:r>
          </a:p>
          <a:p>
            <a:pPr lvl="1"/>
            <a:r>
              <a:rPr lang="en-US" sz="1600" dirty="0"/>
              <a:t>Jamie Liu, Ben </a:t>
            </a:r>
            <a:r>
              <a:rPr lang="en-US" sz="1600" dirty="0" err="1"/>
              <a:t>Jaiyen</a:t>
            </a:r>
            <a:r>
              <a:rPr lang="en-US" sz="1600" dirty="0"/>
              <a:t>, </a:t>
            </a:r>
            <a:r>
              <a:rPr lang="en-US" sz="1600" dirty="0" err="1"/>
              <a:t>Yoongu</a:t>
            </a:r>
            <a:r>
              <a:rPr lang="en-US" sz="1600" dirty="0"/>
              <a:t> Kim, Chris Wilkerson, and </a:t>
            </a:r>
            <a:r>
              <a:rPr lang="en-US" sz="1600" u="sng" dirty="0"/>
              <a:t>Onur Mutlu</a:t>
            </a:r>
            <a:r>
              <a:rPr lang="en-US" sz="1600" dirty="0"/>
              <a:t>,</a:t>
            </a:r>
            <a:br>
              <a:rPr lang="en-US" sz="1600" dirty="0"/>
            </a:br>
            <a:r>
              <a:rPr lang="en-US" sz="1600" b="1" dirty="0">
                <a:hlinkClick r:id="rId2"/>
              </a:rPr>
              <a:t>"An Experimental Study of Data Retention Behavior in Modern DRAM Devices: Implications for Retention Time Profiling Mechanisms"</a:t>
            </a:r>
            <a:r>
              <a:rPr lang="en-US" sz="1600" dirty="0"/>
              <a:t/>
            </a:r>
            <a:br>
              <a:rPr lang="en-US" sz="1600" dirty="0"/>
            </a:br>
            <a:r>
              <a:rPr lang="en-US" sz="1600" i="1" dirty="0"/>
              <a:t>Proceedings of the </a:t>
            </a:r>
            <a:r>
              <a:rPr lang="en-US" sz="1600" i="1" dirty="0">
                <a:hlinkClick r:id="rId3"/>
              </a:rPr>
              <a:t>40th International Symposium on Computer Architecture</a:t>
            </a:r>
            <a:r>
              <a:rPr lang="en-US" sz="1600" i="1" dirty="0"/>
              <a:t> (</a:t>
            </a:r>
            <a:r>
              <a:rPr lang="en-US" sz="1600" b="1" i="1" dirty="0"/>
              <a:t>ISCA</a:t>
            </a:r>
            <a:r>
              <a:rPr lang="en-US" sz="1600" i="1" dirty="0"/>
              <a:t>)</a:t>
            </a:r>
            <a:r>
              <a:rPr lang="en-US" sz="1600" dirty="0"/>
              <a:t>, Tel-Aviv, Israel, June 2013. </a:t>
            </a:r>
            <a:r>
              <a:rPr lang="en-US" sz="1600" dirty="0">
                <a:hlinkClick r:id="rId4"/>
              </a:rPr>
              <a:t>Slides (pptx)</a:t>
            </a:r>
            <a:r>
              <a:rPr lang="en-US" sz="1600" dirty="0"/>
              <a:t> </a:t>
            </a:r>
            <a:r>
              <a:rPr lang="en-US" sz="1600" dirty="0">
                <a:hlinkClick r:id="rId5"/>
              </a:rPr>
              <a:t>Slides (pdf)</a:t>
            </a:r>
            <a:r>
              <a:rPr lang="en-US" sz="1600" dirty="0"/>
              <a:t> </a:t>
            </a:r>
            <a:endParaRPr lang="en-US" sz="1600" dirty="0" smtClean="0"/>
          </a:p>
          <a:p>
            <a:endParaRPr lang="en-US" dirty="0"/>
          </a:p>
          <a:p>
            <a:r>
              <a:rPr lang="en-US" dirty="0"/>
              <a:t>More computation in memory and controllers</a:t>
            </a:r>
          </a:p>
          <a:p>
            <a:endParaRPr lang="en-US" dirty="0"/>
          </a:p>
          <a:p>
            <a:r>
              <a:rPr lang="en-US" dirty="0" smtClean="0"/>
              <a:t>Refresh/demand parallelization</a:t>
            </a:r>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40</a:t>
            </a:fld>
            <a:endParaRPr lang="en-US" altLang="en-US">
              <a:solidFill>
                <a:srgbClr val="000000"/>
              </a:solidFill>
            </a:endParaRPr>
          </a:p>
        </p:txBody>
      </p:sp>
    </p:spTree>
    <p:extLst>
      <p:ext uri="{BB962C8B-B14F-4D97-AF65-F5344CB8AC3E}">
        <p14:creationId xmlns:p14="http://schemas.microsoft.com/office/powerpoint/2010/main" val="2524048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a:t>
            </a:r>
            <a:r>
              <a:rPr lang="en-US" dirty="0">
                <a:latin typeface="Garamond" charset="0"/>
                <a:ea typeface="ＭＳ Ｐゴシック" charset="0"/>
                <a:cs typeface="ＭＳ Ｐゴシック" charset="0"/>
              </a:rPr>
              <a:t>Topic 1 (DRAM Scaling)</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What Will You Learn in This Mini-Lecture Series</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solidFill>
                  <a:srgbClr val="0000FF"/>
                </a:solidFill>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41</a:t>
            </a:fld>
            <a:endParaRPr lang="en-US" sz="1600">
              <a:solidFill>
                <a:srgbClr val="000000"/>
              </a:solidFill>
              <a:latin typeface="Garamond" charset="0"/>
            </a:endParaRPr>
          </a:p>
        </p:txBody>
      </p:sp>
    </p:spTree>
    <p:extLst>
      <p:ext uri="{BB962C8B-B14F-4D97-AF65-F5344CB8AC3E}">
        <p14:creationId xmlns:p14="http://schemas.microsoft.com/office/powerpoint/2010/main" val="932281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28600" y="836712"/>
            <a:ext cx="8915400" cy="5267672"/>
          </a:xfrm>
        </p:spPr>
        <p:txBody>
          <a:bodyPr/>
          <a:lstStyle/>
          <a:p>
            <a:r>
              <a:rPr lang="en-US" dirty="0"/>
              <a:t>M</a:t>
            </a:r>
            <a:r>
              <a:rPr lang="en-US" dirty="0" smtClean="0"/>
              <a:t>ajor problems with DRAM scaling and design: high </a:t>
            </a:r>
            <a:r>
              <a:rPr lang="en-US" dirty="0" smtClean="0">
                <a:solidFill>
                  <a:srgbClr val="0000FF"/>
                </a:solidFill>
              </a:rPr>
              <a:t>refresh rate</a:t>
            </a:r>
            <a:r>
              <a:rPr lang="en-US" dirty="0" smtClean="0"/>
              <a:t>, </a:t>
            </a:r>
            <a:r>
              <a:rPr lang="en-US" dirty="0"/>
              <a:t>high </a:t>
            </a:r>
            <a:r>
              <a:rPr lang="en-US" dirty="0" smtClean="0">
                <a:solidFill>
                  <a:srgbClr val="0000FF"/>
                </a:solidFill>
              </a:rPr>
              <a:t>latency</a:t>
            </a:r>
            <a:r>
              <a:rPr lang="en-US" dirty="0" smtClean="0"/>
              <a:t>, low </a:t>
            </a:r>
            <a:r>
              <a:rPr lang="en-US" dirty="0" smtClean="0">
                <a:solidFill>
                  <a:srgbClr val="0000FF"/>
                </a:solidFill>
              </a:rPr>
              <a:t>parallelism, bulk data movement </a:t>
            </a:r>
          </a:p>
          <a:p>
            <a:endParaRPr lang="en-US" sz="600" dirty="0"/>
          </a:p>
          <a:p>
            <a:r>
              <a:rPr lang="en-US" dirty="0" smtClean="0"/>
              <a:t>Four new DRAM designs</a:t>
            </a:r>
          </a:p>
          <a:p>
            <a:pPr lvl="1"/>
            <a:r>
              <a:rPr lang="en-US" sz="2000" dirty="0" smtClean="0">
                <a:solidFill>
                  <a:srgbClr val="0000FF"/>
                </a:solidFill>
              </a:rPr>
              <a:t>RAIDR:</a:t>
            </a:r>
            <a:r>
              <a:rPr lang="en-US" sz="2000" dirty="0" smtClean="0"/>
              <a:t> Reduces refresh impact</a:t>
            </a:r>
          </a:p>
          <a:p>
            <a:pPr lvl="1"/>
            <a:r>
              <a:rPr lang="en-US" sz="2000" dirty="0" smtClean="0">
                <a:solidFill>
                  <a:srgbClr val="0000FF"/>
                </a:solidFill>
              </a:rPr>
              <a:t>TL-DRAM: </a:t>
            </a:r>
            <a:r>
              <a:rPr lang="en-US" sz="2000" dirty="0" smtClean="0"/>
              <a:t>Reduces DRAM latency at low cost</a:t>
            </a:r>
          </a:p>
          <a:p>
            <a:pPr lvl="1"/>
            <a:r>
              <a:rPr lang="en-US" sz="2000" dirty="0" smtClean="0">
                <a:solidFill>
                  <a:srgbClr val="0000FF"/>
                </a:solidFill>
              </a:rPr>
              <a:t>SALP:</a:t>
            </a:r>
            <a:r>
              <a:rPr lang="en-US" sz="2000" dirty="0" smtClean="0"/>
              <a:t> Improves DRAM parallelism </a:t>
            </a:r>
          </a:p>
          <a:p>
            <a:pPr lvl="1"/>
            <a:r>
              <a:rPr lang="en-US" sz="2000" dirty="0" err="1" smtClean="0">
                <a:solidFill>
                  <a:srgbClr val="0000FF"/>
                </a:solidFill>
              </a:rPr>
              <a:t>RowClone</a:t>
            </a:r>
            <a:r>
              <a:rPr lang="en-US" sz="2000" dirty="0" smtClean="0"/>
              <a:t>: Reduces energy and performance impact of bulk data copy</a:t>
            </a:r>
          </a:p>
          <a:p>
            <a:pPr lvl="1"/>
            <a:endParaRPr lang="en-US" sz="600" dirty="0"/>
          </a:p>
          <a:p>
            <a:r>
              <a:rPr lang="en-US" dirty="0" smtClean="0"/>
              <a:t>All four designs</a:t>
            </a:r>
          </a:p>
          <a:p>
            <a:pPr lvl="1"/>
            <a:r>
              <a:rPr lang="en-US" sz="2000" dirty="0" smtClean="0"/>
              <a:t>Improve both performance and energy consumption</a:t>
            </a:r>
          </a:p>
          <a:p>
            <a:pPr lvl="1"/>
            <a:r>
              <a:rPr lang="en-US" sz="2000" dirty="0" smtClean="0"/>
              <a:t>Are low cost (low DRAM area overhead)</a:t>
            </a:r>
          </a:p>
          <a:p>
            <a:pPr lvl="1"/>
            <a:r>
              <a:rPr lang="en-US" sz="2000" dirty="0" smtClean="0"/>
              <a:t>Enable new degrees of freedom to software &amp; controllers</a:t>
            </a:r>
          </a:p>
          <a:p>
            <a:pPr lvl="1"/>
            <a:endParaRPr lang="en-US" sz="1200" dirty="0" smtClean="0"/>
          </a:p>
          <a:p>
            <a:r>
              <a:rPr lang="en-US" dirty="0" smtClean="0"/>
              <a:t>Rethinking DRAM interface and design essential for scaling</a:t>
            </a:r>
          </a:p>
          <a:p>
            <a:pPr lvl="1"/>
            <a:r>
              <a:rPr lang="en-US" sz="2000" dirty="0" smtClean="0"/>
              <a:t>Co-design DRAM with the rest of the system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42</a:t>
            </a:fld>
            <a:endParaRPr lang="en-US" altLang="en-US">
              <a:solidFill>
                <a:srgbClr val="000000"/>
              </a:solidFill>
            </a:endParaRPr>
          </a:p>
        </p:txBody>
      </p:sp>
    </p:spTree>
    <p:extLst>
      <p:ext uri="{BB962C8B-B14F-4D97-AF65-F5344CB8AC3E}">
        <p14:creationId xmlns:p14="http://schemas.microsoft.com/office/powerpoint/2010/main" val="16286149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Further Reading: Data Retention and Power</a:t>
            </a:r>
            <a:endParaRPr lang="en-US" sz="3800" dirty="0"/>
          </a:p>
        </p:txBody>
      </p:sp>
      <p:sp>
        <p:nvSpPr>
          <p:cNvPr id="3" name="Content Placeholder 2"/>
          <p:cNvSpPr>
            <a:spLocks noGrp="1"/>
          </p:cNvSpPr>
          <p:nvPr>
            <p:ph idx="1"/>
          </p:nvPr>
        </p:nvSpPr>
        <p:spPr>
          <a:xfrm>
            <a:off x="107504" y="1124744"/>
            <a:ext cx="8856984" cy="4968552"/>
          </a:xfrm>
        </p:spPr>
        <p:txBody>
          <a:bodyPr/>
          <a:lstStyle/>
          <a:p>
            <a:r>
              <a:rPr lang="en-US" dirty="0" smtClean="0">
                <a:solidFill>
                  <a:srgbClr val="0000FF"/>
                </a:solidFill>
              </a:rPr>
              <a:t>Characterization of Commodity DRAM Chips</a:t>
            </a:r>
            <a:endParaRPr lang="en-US" dirty="0">
              <a:solidFill>
                <a:srgbClr val="0000FF"/>
              </a:solidFill>
            </a:endParaRPr>
          </a:p>
          <a:p>
            <a:pPr lvl="1"/>
            <a:r>
              <a:rPr lang="en-US" sz="1900" dirty="0" smtClean="0"/>
              <a:t>Jamie </a:t>
            </a:r>
            <a:r>
              <a:rPr lang="en-US" sz="1900" dirty="0"/>
              <a:t>Liu, Ben </a:t>
            </a:r>
            <a:r>
              <a:rPr lang="en-US" sz="1900" dirty="0" err="1"/>
              <a:t>Jaiyen</a:t>
            </a:r>
            <a:r>
              <a:rPr lang="en-US" sz="1900" dirty="0"/>
              <a:t>, </a:t>
            </a:r>
            <a:r>
              <a:rPr lang="en-US" sz="1900" dirty="0" err="1"/>
              <a:t>Yoongu</a:t>
            </a:r>
            <a:r>
              <a:rPr lang="en-US" sz="1900" dirty="0"/>
              <a:t> Kim, Chris Wilkerson, and </a:t>
            </a:r>
            <a:r>
              <a:rPr lang="en-US" sz="1900" u="sng" dirty="0"/>
              <a:t>Onur Mutlu</a:t>
            </a:r>
            <a:r>
              <a:rPr lang="en-US" sz="1900" dirty="0"/>
              <a:t>,</a:t>
            </a:r>
            <a:br>
              <a:rPr lang="en-US" sz="1900" dirty="0"/>
            </a:br>
            <a:r>
              <a:rPr lang="en-US" sz="1900" b="1" dirty="0">
                <a:hlinkClick r:id="rId2"/>
              </a:rPr>
              <a:t>"An Experimental Study of Data Retention Behavior in Modern DRAM Devices: Implications for Retention Time Profiling Mechanisms"</a:t>
            </a:r>
            <a:r>
              <a:rPr lang="en-US" sz="1900" dirty="0"/>
              <a:t/>
            </a:r>
            <a:br>
              <a:rPr lang="en-US" sz="1900" dirty="0"/>
            </a:br>
            <a:r>
              <a:rPr lang="en-US" sz="1900" i="1" dirty="0"/>
              <a:t>Proceedings of the </a:t>
            </a:r>
            <a:r>
              <a:rPr lang="en-US" sz="1900" i="1" dirty="0">
                <a:hlinkClick r:id="rId3"/>
              </a:rPr>
              <a:t>40th International Symposium on Computer Architecture</a:t>
            </a:r>
            <a:r>
              <a:rPr lang="en-US" sz="1900" i="1" dirty="0"/>
              <a:t> (</a:t>
            </a:r>
            <a:r>
              <a:rPr lang="en-US" sz="1900" b="1" i="1" dirty="0"/>
              <a:t>ISCA</a:t>
            </a:r>
            <a:r>
              <a:rPr lang="en-US" sz="1900" i="1" dirty="0"/>
              <a:t>)</a:t>
            </a:r>
            <a:r>
              <a:rPr lang="en-US" sz="1900" dirty="0"/>
              <a:t>, Tel-Aviv, Israel, June 2013. </a:t>
            </a:r>
            <a:r>
              <a:rPr lang="en-US" sz="1900" dirty="0">
                <a:hlinkClick r:id="rId4"/>
              </a:rPr>
              <a:t>Slides (pptx)</a:t>
            </a:r>
            <a:r>
              <a:rPr lang="en-US" sz="1900" dirty="0"/>
              <a:t> </a:t>
            </a:r>
            <a:r>
              <a:rPr lang="en-US" sz="1900" dirty="0">
                <a:hlinkClick r:id="rId5"/>
              </a:rPr>
              <a:t>Slides (pdf)</a:t>
            </a:r>
            <a:r>
              <a:rPr lang="en-US" sz="1900" dirty="0"/>
              <a:t> </a:t>
            </a:r>
          </a:p>
          <a:p>
            <a:pPr marL="0" indent="0">
              <a:buNone/>
            </a:pPr>
            <a:endParaRPr lang="en-US" sz="1800" dirty="0" smtClean="0"/>
          </a:p>
          <a:p>
            <a:r>
              <a:rPr lang="en-US" dirty="0" smtClean="0">
                <a:solidFill>
                  <a:srgbClr val="0000FF"/>
                </a:solidFill>
              </a:rPr>
              <a:t>Voltage and Frequency Scaling in DRAM</a:t>
            </a:r>
            <a:endParaRPr lang="en-US" dirty="0">
              <a:solidFill>
                <a:srgbClr val="0000FF"/>
              </a:solidFill>
            </a:endParaRPr>
          </a:p>
          <a:p>
            <a:pPr lvl="1"/>
            <a:r>
              <a:rPr lang="en-US" sz="1900" dirty="0" smtClean="0"/>
              <a:t>Howard </a:t>
            </a:r>
            <a:r>
              <a:rPr lang="en-US" sz="1900" dirty="0"/>
              <a:t>David, Chris Fallin, Eugene </a:t>
            </a:r>
            <a:r>
              <a:rPr lang="en-US" sz="1900" dirty="0" err="1"/>
              <a:t>Gorbatov</a:t>
            </a:r>
            <a:r>
              <a:rPr lang="en-US" sz="1900" dirty="0"/>
              <a:t>, Ulf R. </a:t>
            </a:r>
            <a:r>
              <a:rPr lang="en-US" sz="1900" dirty="0" err="1"/>
              <a:t>Hanebutte</a:t>
            </a:r>
            <a:r>
              <a:rPr lang="en-US" sz="1900" dirty="0"/>
              <a:t>, and </a:t>
            </a:r>
            <a:r>
              <a:rPr lang="en-US" sz="1900" u="sng" dirty="0"/>
              <a:t>Onur Mutlu</a:t>
            </a:r>
            <a:r>
              <a:rPr lang="en-US" sz="1900" dirty="0"/>
              <a:t>,</a:t>
            </a:r>
            <a:br>
              <a:rPr lang="en-US" sz="1900" dirty="0"/>
            </a:br>
            <a:r>
              <a:rPr lang="en-US" sz="1900" b="1" dirty="0">
                <a:hlinkClick r:id="rId6"/>
              </a:rPr>
              <a:t>"Memory Power Management via Dynamic Voltage/Frequency Scaling"</a:t>
            </a:r>
            <a:r>
              <a:rPr lang="en-US" sz="1900" dirty="0"/>
              <a:t/>
            </a:r>
            <a:br>
              <a:rPr lang="en-US" sz="1900" dirty="0"/>
            </a:br>
            <a:r>
              <a:rPr lang="en-US" sz="1900" i="1" dirty="0"/>
              <a:t>Proceedings of the </a:t>
            </a:r>
            <a:r>
              <a:rPr lang="en-US" sz="1900" i="1" dirty="0">
                <a:hlinkClick r:id="rId7"/>
              </a:rPr>
              <a:t>8th International Conference on Autonomic Computing</a:t>
            </a:r>
            <a:r>
              <a:rPr lang="en-US" sz="1900" i="1" dirty="0"/>
              <a:t> (</a:t>
            </a:r>
            <a:r>
              <a:rPr lang="en-US" sz="1900" b="1" i="1" dirty="0"/>
              <a:t>ICAC</a:t>
            </a:r>
            <a:r>
              <a:rPr lang="en-US" sz="1900" i="1" dirty="0"/>
              <a:t>)</a:t>
            </a:r>
            <a:r>
              <a:rPr lang="en-US" sz="1900" dirty="0"/>
              <a:t>, Karlsruhe, Germany, June 2011. </a:t>
            </a:r>
            <a:r>
              <a:rPr lang="en-US" sz="1900" dirty="0">
                <a:hlinkClick r:id="rId8"/>
              </a:rPr>
              <a:t>Slides (pptx)</a:t>
            </a:r>
            <a:r>
              <a:rPr lang="en-US" sz="1900" dirty="0"/>
              <a:t> </a:t>
            </a:r>
            <a:r>
              <a:rPr lang="en-US" sz="1900" dirty="0">
                <a:hlinkClick r:id="rId9"/>
              </a:rPr>
              <a:t>(pdf)</a:t>
            </a:r>
            <a:r>
              <a:rPr lang="en-US" sz="1900" dirty="0"/>
              <a:t> </a:t>
            </a:r>
            <a:endParaRPr lang="en-US" sz="1900" dirty="0" smtClean="0"/>
          </a:p>
          <a:p>
            <a:endParaRPr lang="en-US" sz="1800" dirty="0" smtClean="0"/>
          </a:p>
          <a:p>
            <a:endParaRPr lang="en-US" sz="18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43</a:t>
            </a:fld>
            <a:endParaRPr lang="en-US" altLang="en-US"/>
          </a:p>
        </p:txBody>
      </p:sp>
    </p:spTree>
    <p:extLst>
      <p:ext uri="{BB962C8B-B14F-4D97-AF65-F5344CB8AC3E}">
        <p14:creationId xmlns:p14="http://schemas.microsoft.com/office/powerpoint/2010/main" val="12350108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a:t>
            </a:r>
            <a:r>
              <a:rPr lang="en-US" sz="4000" dirty="0" smtClean="0"/>
              <a:t>Topic </a:t>
            </a:r>
            <a:r>
              <a:rPr lang="en-US" sz="4000" dirty="0" smtClean="0"/>
              <a:t>1: DRAM Basics and </a:t>
            </a:r>
            <a:br>
              <a:rPr lang="en-US" sz="4000" dirty="0" smtClean="0"/>
            </a:br>
            <a:r>
              <a:rPr lang="en-US" sz="4000" dirty="0" smtClean="0"/>
              <a:t>DRAM Scaling</a:t>
            </a:r>
            <a:endParaRPr lang="en-US" sz="4000" dirty="0"/>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15-19,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24399153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Additional </a:t>
            </a:r>
            <a:r>
              <a:rPr lang="en-US" dirty="0" smtClean="0"/>
              <a:t>Material </a:t>
            </a:r>
            <a:br>
              <a:rPr lang="en-US" dirty="0" smtClean="0"/>
            </a:br>
            <a:r>
              <a:rPr lang="en-US" dirty="0" smtClean="0"/>
              <a:t>(Not Covered in Lecture)</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45</a:t>
            </a:fld>
            <a:endParaRPr lang="en-US" altLang="en-US">
              <a:solidFill>
                <a:srgbClr val="000000"/>
              </a:solidFill>
            </a:endParaRPr>
          </a:p>
        </p:txBody>
      </p:sp>
    </p:spTree>
    <p:extLst>
      <p:ext uri="{BB962C8B-B14F-4D97-AF65-F5344CB8AC3E}">
        <p14:creationId xmlns:p14="http://schemas.microsoft.com/office/powerpoint/2010/main" val="42003281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Papers</a:t>
            </a:r>
            <a:endParaRPr lang="en-US" dirty="0"/>
          </a:p>
        </p:txBody>
      </p:sp>
      <p:sp>
        <p:nvSpPr>
          <p:cNvPr id="3" name="Content Placeholder 2"/>
          <p:cNvSpPr>
            <a:spLocks noGrp="1"/>
          </p:cNvSpPr>
          <p:nvPr>
            <p:ph idx="1"/>
          </p:nvPr>
        </p:nvSpPr>
        <p:spPr>
          <a:xfrm>
            <a:off x="107504" y="1196752"/>
            <a:ext cx="8856984" cy="4968552"/>
          </a:xfrm>
        </p:spPr>
        <p:txBody>
          <a:bodyPr/>
          <a:lstStyle/>
          <a:p>
            <a:r>
              <a:rPr lang="en-US" sz="1800" dirty="0" smtClean="0"/>
              <a:t>Howard </a:t>
            </a:r>
            <a:r>
              <a:rPr lang="en-US" sz="1800" dirty="0"/>
              <a:t>David, Chris Fallin, Eugene </a:t>
            </a:r>
            <a:r>
              <a:rPr lang="en-US" sz="1800" dirty="0" err="1"/>
              <a:t>Gorbatov</a:t>
            </a:r>
            <a:r>
              <a:rPr lang="en-US" sz="1800" dirty="0"/>
              <a:t>, Ulf R. </a:t>
            </a:r>
            <a:r>
              <a:rPr lang="en-US" sz="1800" dirty="0" err="1"/>
              <a:t>Hanebutte</a:t>
            </a:r>
            <a:r>
              <a:rPr lang="en-US" sz="1800" dirty="0"/>
              <a:t>, and </a:t>
            </a:r>
            <a:r>
              <a:rPr lang="en-US" sz="1800" u="sng" dirty="0"/>
              <a:t>Onur Mutlu</a:t>
            </a:r>
            <a:r>
              <a:rPr lang="en-US" sz="1800" dirty="0"/>
              <a:t>,</a:t>
            </a:r>
            <a:br>
              <a:rPr lang="en-US" sz="1800" dirty="0"/>
            </a:br>
            <a:r>
              <a:rPr lang="en-US" sz="1800" b="1" dirty="0">
                <a:hlinkClick r:id="rId2"/>
              </a:rPr>
              <a:t>"Memory Power Management via Dynamic Voltage/Frequency Scaling"</a:t>
            </a:r>
            <a:r>
              <a:rPr lang="en-US" sz="1800" dirty="0"/>
              <a:t/>
            </a:r>
            <a:br>
              <a:rPr lang="en-US" sz="1800" dirty="0"/>
            </a:br>
            <a:r>
              <a:rPr lang="en-US" sz="1800" i="1" dirty="0"/>
              <a:t>Proceedings of the </a:t>
            </a:r>
            <a:r>
              <a:rPr lang="en-US" sz="1800" i="1" dirty="0">
                <a:hlinkClick r:id="rId3"/>
              </a:rPr>
              <a:t>8th International Conference on Autonomic Computing</a:t>
            </a:r>
            <a:r>
              <a:rPr lang="en-US" sz="1800" i="1" dirty="0"/>
              <a:t> (</a:t>
            </a:r>
            <a:r>
              <a:rPr lang="en-US" sz="1800" b="1" i="1" dirty="0"/>
              <a:t>ICAC</a:t>
            </a:r>
            <a:r>
              <a:rPr lang="en-US" sz="1800" i="1" dirty="0"/>
              <a:t>)</a:t>
            </a:r>
            <a:r>
              <a:rPr lang="en-US" sz="1800" dirty="0"/>
              <a:t>, Karlsruhe, Germany, June 2011. </a:t>
            </a:r>
            <a:r>
              <a:rPr lang="en-US" sz="1800" dirty="0">
                <a:hlinkClick r:id="rId4"/>
              </a:rPr>
              <a:t>Slides (pptx)</a:t>
            </a:r>
            <a:r>
              <a:rPr lang="en-US" sz="1800" dirty="0"/>
              <a:t> </a:t>
            </a:r>
            <a:r>
              <a:rPr lang="en-US" sz="1800" dirty="0">
                <a:hlinkClick r:id="rId5"/>
              </a:rPr>
              <a:t>(pdf)</a:t>
            </a:r>
            <a:r>
              <a:rPr lang="en-US" sz="1800" dirty="0"/>
              <a:t> </a:t>
            </a:r>
            <a:endParaRPr lang="en-US" sz="1800" dirty="0" smtClean="0"/>
          </a:p>
          <a:p>
            <a:endParaRPr lang="en-US" sz="1800" dirty="0" smtClean="0"/>
          </a:p>
          <a:p>
            <a:r>
              <a:rPr lang="en-US" sz="1800" dirty="0"/>
              <a:t>Jamie Liu, Ben </a:t>
            </a:r>
            <a:r>
              <a:rPr lang="en-US" sz="1800" dirty="0" err="1"/>
              <a:t>Jaiyen</a:t>
            </a:r>
            <a:r>
              <a:rPr lang="en-US" sz="1800" dirty="0"/>
              <a:t>, </a:t>
            </a:r>
            <a:r>
              <a:rPr lang="en-US" sz="1800" dirty="0" err="1"/>
              <a:t>Yoongu</a:t>
            </a:r>
            <a:r>
              <a:rPr lang="en-US" sz="1800" dirty="0"/>
              <a:t> Kim, Chris Wilkerson, and </a:t>
            </a:r>
            <a:r>
              <a:rPr lang="en-US" sz="1800" u="sng" dirty="0"/>
              <a:t>Onur Mutlu</a:t>
            </a:r>
            <a:r>
              <a:rPr lang="en-US" sz="1800" dirty="0"/>
              <a:t>,</a:t>
            </a:r>
            <a:br>
              <a:rPr lang="en-US" sz="1800" dirty="0"/>
            </a:br>
            <a:r>
              <a:rPr lang="en-US" sz="1800" b="1" dirty="0">
                <a:hlinkClick r:id="rId6"/>
              </a:rPr>
              <a:t>"An Experimental Study of Data Retention Behavior in Modern DRAM Devices: Implications for Retention Time Profiling Mechanisms"</a:t>
            </a:r>
            <a:r>
              <a:rPr lang="en-US" sz="1800" dirty="0"/>
              <a:t/>
            </a:r>
            <a:br>
              <a:rPr lang="en-US" sz="1800" dirty="0"/>
            </a:br>
            <a:r>
              <a:rPr lang="en-US" sz="1800" i="1" dirty="0"/>
              <a:t>Proceedings of the </a:t>
            </a:r>
            <a:r>
              <a:rPr lang="en-US" sz="1800" i="1" dirty="0">
                <a:hlinkClick r:id="rId7"/>
              </a:rPr>
              <a:t>40th International Symposium on Computer Architecture</a:t>
            </a:r>
            <a:r>
              <a:rPr lang="en-US" sz="1800" i="1" dirty="0"/>
              <a:t> (</a:t>
            </a:r>
            <a:r>
              <a:rPr lang="en-US" sz="1800" b="1" i="1" dirty="0"/>
              <a:t>ISCA</a:t>
            </a:r>
            <a:r>
              <a:rPr lang="en-US" sz="1800" i="1" dirty="0"/>
              <a:t>)</a:t>
            </a:r>
            <a:r>
              <a:rPr lang="en-US" sz="1800" dirty="0"/>
              <a:t>, Tel-Aviv, Israel, June 2013. </a:t>
            </a:r>
            <a:r>
              <a:rPr lang="en-US" sz="1800" dirty="0">
                <a:hlinkClick r:id="rId8"/>
              </a:rPr>
              <a:t>Slides (pptx)</a:t>
            </a:r>
            <a:r>
              <a:rPr lang="en-US" sz="1800" dirty="0"/>
              <a:t> </a:t>
            </a:r>
            <a:r>
              <a:rPr lang="en-US" sz="1800" dirty="0">
                <a:hlinkClick r:id="rId9"/>
              </a:rPr>
              <a:t>Slides (pdf)</a:t>
            </a:r>
            <a:r>
              <a:rPr lang="en-US" sz="1800" dirty="0"/>
              <a:t> </a:t>
            </a:r>
            <a:endParaRPr lang="en-US" sz="1800" dirty="0" smtClean="0"/>
          </a:p>
          <a:p>
            <a:endParaRPr lang="en-US" sz="1800" dirty="0" smtClean="0"/>
          </a:p>
          <a:p>
            <a:r>
              <a:rPr lang="en-US" sz="1800" dirty="0"/>
              <a:t>Yu </a:t>
            </a:r>
            <a:r>
              <a:rPr lang="en-US" sz="1800" dirty="0" err="1"/>
              <a:t>Cai</a:t>
            </a:r>
            <a:r>
              <a:rPr lang="en-US" sz="1800" dirty="0"/>
              <a:t>, </a:t>
            </a:r>
            <a:r>
              <a:rPr lang="en-US" sz="1800" dirty="0" err="1"/>
              <a:t>Gulay</a:t>
            </a:r>
            <a:r>
              <a:rPr lang="en-US" sz="1800" dirty="0"/>
              <a:t> </a:t>
            </a:r>
            <a:r>
              <a:rPr lang="en-US" sz="1800" dirty="0" err="1"/>
              <a:t>Yalcin</a:t>
            </a:r>
            <a:r>
              <a:rPr lang="en-US" sz="1800" dirty="0"/>
              <a:t>, </a:t>
            </a:r>
            <a:r>
              <a:rPr lang="en-US" sz="1800" u="sng" dirty="0"/>
              <a:t>Onur Mutlu</a:t>
            </a:r>
            <a:r>
              <a:rPr lang="en-US" sz="1800" dirty="0"/>
              <a:t>, Erich F. </a:t>
            </a:r>
            <a:r>
              <a:rPr lang="en-US" sz="1800" dirty="0" err="1"/>
              <a:t>Haratsch</a:t>
            </a:r>
            <a:r>
              <a:rPr lang="en-US" sz="1800" dirty="0"/>
              <a:t>, Adrian Cristal, Osman </a:t>
            </a:r>
            <a:r>
              <a:rPr lang="en-US" sz="1800" dirty="0" err="1"/>
              <a:t>Unsal</a:t>
            </a:r>
            <a:r>
              <a:rPr lang="en-US" sz="1800" dirty="0"/>
              <a:t>, and Ken Mai,</a:t>
            </a:r>
            <a:br>
              <a:rPr lang="en-US" sz="1800" dirty="0"/>
            </a:br>
            <a:r>
              <a:rPr lang="en-US" sz="1800" b="1" dirty="0">
                <a:hlinkClick r:id="rId10"/>
              </a:rPr>
              <a:t>"Error Analysis and Retention-Aware Error Management for NAND Flash Memory"</a:t>
            </a:r>
            <a:r>
              <a:rPr lang="en-US" sz="1800" dirty="0"/>
              <a:t/>
            </a:r>
            <a:br>
              <a:rPr lang="en-US" sz="1800" dirty="0"/>
            </a:br>
            <a:r>
              <a:rPr lang="en-US" sz="1800" i="1" dirty="0">
                <a:hlinkClick r:id="rId11"/>
              </a:rPr>
              <a:t>Intel Technology Journal</a:t>
            </a:r>
            <a:r>
              <a:rPr lang="en-US" sz="1800" i="1" dirty="0"/>
              <a:t> (</a:t>
            </a:r>
            <a:r>
              <a:rPr lang="en-US" sz="1800" b="1" i="1" dirty="0"/>
              <a:t>ITJ</a:t>
            </a:r>
            <a:r>
              <a:rPr lang="en-US" sz="1800" i="1" dirty="0"/>
              <a:t>) Special Issue on Memory Resiliency</a:t>
            </a:r>
            <a:r>
              <a:rPr lang="en-US" sz="1800" dirty="0"/>
              <a:t>, Vol. 17, No. 1, May 2013. </a:t>
            </a:r>
          </a:p>
          <a:p>
            <a:endParaRPr lang="en-US" sz="18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46</a:t>
            </a:fld>
            <a:endParaRPr lang="en-US" altLang="en-US"/>
          </a:p>
        </p:txBody>
      </p:sp>
    </p:spTree>
    <p:extLst>
      <p:ext uri="{BB962C8B-B14F-4D97-AF65-F5344CB8AC3E}">
        <p14:creationId xmlns:p14="http://schemas.microsoft.com/office/powerpoint/2010/main" val="1699878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Memory Power Management via</a:t>
            </a:r>
            <a:br>
              <a:rPr lang="en-US" sz="4000" dirty="0" smtClean="0"/>
            </a:br>
            <a:r>
              <a:rPr lang="en-US" sz="4000" dirty="0" smtClean="0"/>
              <a:t>Dynamic Voltage/Frequency Scaling</a:t>
            </a:r>
            <a:endParaRPr lang="en-US" sz="4000" dirty="0"/>
          </a:p>
        </p:txBody>
      </p:sp>
      <p:sp>
        <p:nvSpPr>
          <p:cNvPr id="3" name="Subtitle 2"/>
          <p:cNvSpPr>
            <a:spLocks noGrp="1"/>
          </p:cNvSpPr>
          <p:nvPr>
            <p:ph type="subTitle" idx="1"/>
          </p:nvPr>
        </p:nvSpPr>
        <p:spPr>
          <a:xfrm>
            <a:off x="457200" y="4191000"/>
            <a:ext cx="3276600" cy="1143000"/>
          </a:xfrm>
        </p:spPr>
        <p:txBody>
          <a:bodyPr>
            <a:noAutofit/>
          </a:bodyPr>
          <a:lstStyle/>
          <a:p>
            <a:r>
              <a:rPr lang="en-US" sz="1800" dirty="0" smtClean="0"/>
              <a:t>Howard David (Intel)</a:t>
            </a:r>
          </a:p>
          <a:p>
            <a:r>
              <a:rPr lang="en-US" sz="1800" dirty="0" smtClean="0"/>
              <a:t>Eugene </a:t>
            </a:r>
            <a:r>
              <a:rPr lang="en-US" sz="1800" dirty="0" err="1" smtClean="0"/>
              <a:t>Gorbatov</a:t>
            </a:r>
            <a:r>
              <a:rPr lang="en-US" sz="1800" dirty="0" smtClean="0"/>
              <a:t> (Intel)</a:t>
            </a:r>
          </a:p>
          <a:p>
            <a:r>
              <a:rPr lang="en-US" sz="1800" dirty="0" smtClean="0"/>
              <a:t>Ulf R. </a:t>
            </a:r>
            <a:r>
              <a:rPr lang="en-US" sz="1800" dirty="0" err="1" smtClean="0"/>
              <a:t>Hanebutte</a:t>
            </a:r>
            <a:r>
              <a:rPr lang="en-US" sz="1800" dirty="0" smtClean="0"/>
              <a:t> (Intel)</a:t>
            </a:r>
          </a:p>
        </p:txBody>
      </p:sp>
      <p:pic>
        <p:nvPicPr>
          <p:cNvPr id="7" name="Picture 6" descr="IntelLogo.png"/>
          <p:cNvPicPr>
            <a:picLocks noChangeAspect="1"/>
          </p:cNvPicPr>
          <p:nvPr/>
        </p:nvPicPr>
        <p:blipFill>
          <a:blip r:embed="rId3" cstate="print"/>
          <a:srcRect/>
          <a:stretch>
            <a:fillRect/>
          </a:stretch>
        </p:blipFill>
        <p:spPr bwMode="auto">
          <a:xfrm>
            <a:off x="990600" y="5468938"/>
            <a:ext cx="1835346" cy="1376362"/>
          </a:xfrm>
          <a:prstGeom prst="rect">
            <a:avLst/>
          </a:prstGeom>
          <a:noFill/>
          <a:ln w="9525">
            <a:noFill/>
            <a:miter lim="800000"/>
            <a:headEnd/>
            <a:tailEnd/>
          </a:ln>
        </p:spPr>
      </p:pic>
      <p:sp>
        <p:nvSpPr>
          <p:cNvPr id="8" name="Subtitle 2"/>
          <p:cNvSpPr txBox="1">
            <a:spLocks/>
          </p:cNvSpPr>
          <p:nvPr/>
        </p:nvSpPr>
        <p:spPr bwMode="auto">
          <a:xfrm>
            <a:off x="5181600" y="4419600"/>
            <a:ext cx="3276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a:buClr>
                <a:srgbClr val="CC9900"/>
              </a:buClr>
            </a:pPr>
            <a:r>
              <a:rPr lang="en-US" sz="1800" b="1" dirty="0" smtClean="0">
                <a:solidFill>
                  <a:srgbClr val="000000"/>
                </a:solidFill>
                <a:latin typeface="Tahoma"/>
              </a:rPr>
              <a:t>Chris Fallin (CMU)</a:t>
            </a:r>
          </a:p>
          <a:p>
            <a:pPr>
              <a:buClr>
                <a:srgbClr val="CC9900"/>
              </a:buClr>
            </a:pPr>
            <a:r>
              <a:rPr lang="en-US" sz="1800" dirty="0" err="1" smtClean="0">
                <a:solidFill>
                  <a:srgbClr val="000000"/>
                </a:solidFill>
                <a:latin typeface="Tahoma"/>
              </a:rPr>
              <a:t>Onur</a:t>
            </a:r>
            <a:r>
              <a:rPr lang="en-US" sz="1800" dirty="0" smtClean="0">
                <a:solidFill>
                  <a:srgbClr val="000000"/>
                </a:solidFill>
                <a:latin typeface="Tahoma"/>
              </a:rPr>
              <a:t> </a:t>
            </a:r>
            <a:r>
              <a:rPr lang="en-US" sz="1800" dirty="0" err="1" smtClean="0">
                <a:solidFill>
                  <a:srgbClr val="000000"/>
                </a:solidFill>
                <a:latin typeface="Tahoma"/>
              </a:rPr>
              <a:t>Mutlu</a:t>
            </a:r>
            <a:r>
              <a:rPr lang="en-US" sz="1800" dirty="0" smtClean="0">
                <a:solidFill>
                  <a:srgbClr val="000000"/>
                </a:solidFill>
                <a:latin typeface="Tahoma"/>
              </a:rPr>
              <a:t> (CMU)</a:t>
            </a:r>
            <a:endParaRPr lang="en-US" sz="1800" dirty="0">
              <a:solidFill>
                <a:srgbClr val="000000"/>
              </a:solidFill>
              <a:latin typeface="Tahoma"/>
            </a:endParaRPr>
          </a:p>
        </p:txBody>
      </p:sp>
      <p:pic>
        <p:nvPicPr>
          <p:cNvPr id="10" name="Picture 9" descr="safari.png"/>
          <p:cNvPicPr>
            <a:picLocks noChangeAspect="1"/>
          </p:cNvPicPr>
          <p:nvPr/>
        </p:nvPicPr>
        <p:blipFill>
          <a:blip r:embed="rId4"/>
          <a:stretch>
            <a:fillRect/>
          </a:stretch>
        </p:blipFill>
        <p:spPr>
          <a:xfrm>
            <a:off x="5334000" y="5410200"/>
            <a:ext cx="3066035" cy="1176431"/>
          </a:xfrm>
          <a:prstGeom prst="rect">
            <a:avLst/>
          </a:prstGeom>
        </p:spPr>
      </p:pic>
    </p:spTree>
    <p:extLst>
      <p:ext uri="{BB962C8B-B14F-4D97-AF65-F5344CB8AC3E}">
        <p14:creationId xmlns:p14="http://schemas.microsoft.com/office/powerpoint/2010/main" val="373847732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Power is Significant</a:t>
            </a:r>
            <a:endParaRPr lang="en-US" dirty="0"/>
          </a:p>
        </p:txBody>
      </p:sp>
      <p:sp>
        <p:nvSpPr>
          <p:cNvPr id="3" name="Content Placeholder 2"/>
          <p:cNvSpPr>
            <a:spLocks noGrp="1"/>
          </p:cNvSpPr>
          <p:nvPr>
            <p:ph idx="1"/>
          </p:nvPr>
        </p:nvSpPr>
        <p:spPr>
          <a:xfrm>
            <a:off x="228600" y="838200"/>
            <a:ext cx="8610600" cy="2215480"/>
          </a:xfrm>
        </p:spPr>
        <p:txBody>
          <a:bodyPr/>
          <a:lstStyle/>
          <a:p>
            <a:r>
              <a:rPr lang="en-US" dirty="0" smtClean="0">
                <a:solidFill>
                  <a:srgbClr val="FF0000"/>
                </a:solidFill>
              </a:rPr>
              <a:t>Power consumption</a:t>
            </a:r>
            <a:r>
              <a:rPr lang="en-US" dirty="0" smtClean="0"/>
              <a:t> is a primary concern in modern servers</a:t>
            </a:r>
          </a:p>
          <a:p>
            <a:r>
              <a:rPr lang="en-US" dirty="0" smtClean="0"/>
              <a:t>Many works: </a:t>
            </a:r>
            <a:r>
              <a:rPr lang="en-US" dirty="0" smtClean="0">
                <a:solidFill>
                  <a:srgbClr val="0000FF"/>
                </a:solidFill>
              </a:rPr>
              <a:t>CPU</a:t>
            </a:r>
            <a:r>
              <a:rPr lang="en-US" dirty="0" smtClean="0"/>
              <a:t>, </a:t>
            </a:r>
            <a:r>
              <a:rPr lang="en-US" dirty="0" smtClean="0">
                <a:solidFill>
                  <a:srgbClr val="0000FF"/>
                </a:solidFill>
              </a:rPr>
              <a:t>whole-system</a:t>
            </a:r>
            <a:r>
              <a:rPr lang="en-US" dirty="0" smtClean="0"/>
              <a:t> or </a:t>
            </a:r>
            <a:r>
              <a:rPr lang="en-US" dirty="0" smtClean="0">
                <a:solidFill>
                  <a:srgbClr val="0000FF"/>
                </a:solidFill>
              </a:rPr>
              <a:t>cluster-level</a:t>
            </a:r>
            <a:r>
              <a:rPr lang="en-US" dirty="0" smtClean="0"/>
              <a:t> approach</a:t>
            </a:r>
          </a:p>
          <a:p>
            <a:r>
              <a:rPr lang="en-US" dirty="0" smtClean="0"/>
              <a:t>But </a:t>
            </a:r>
            <a:r>
              <a:rPr lang="en-US" dirty="0" smtClean="0">
                <a:solidFill>
                  <a:srgbClr val="0000FF"/>
                </a:solidFill>
              </a:rPr>
              <a:t>memory power</a:t>
            </a:r>
            <a:r>
              <a:rPr lang="en-US" dirty="0" smtClean="0"/>
              <a:t> is largely unaddressed</a:t>
            </a:r>
          </a:p>
          <a:p>
            <a:r>
              <a:rPr lang="en-US" dirty="0" smtClean="0"/>
              <a:t>Our server system</a:t>
            </a:r>
            <a:r>
              <a:rPr lang="en-US" sz="2000" dirty="0" smtClean="0"/>
              <a:t>*</a:t>
            </a:r>
            <a:r>
              <a:rPr lang="en-US" dirty="0" smtClean="0"/>
              <a:t>: </a:t>
            </a:r>
            <a:r>
              <a:rPr lang="en-US" dirty="0" smtClean="0">
                <a:solidFill>
                  <a:srgbClr val="FF0000"/>
                </a:solidFill>
              </a:rPr>
              <a:t>memory</a:t>
            </a:r>
            <a:r>
              <a:rPr lang="en-US" dirty="0" smtClean="0"/>
              <a:t> is 19% of system power (</a:t>
            </a:r>
            <a:r>
              <a:rPr lang="en-US" dirty="0" err="1" smtClean="0"/>
              <a:t>avg</a:t>
            </a:r>
            <a:r>
              <a:rPr lang="en-US" dirty="0" smtClean="0"/>
              <a:t>)</a:t>
            </a:r>
          </a:p>
          <a:p>
            <a:pPr lvl="1"/>
            <a:r>
              <a:rPr lang="en-US" dirty="0" smtClean="0"/>
              <a:t>Some work notes up to 40% of total system power</a:t>
            </a:r>
          </a:p>
          <a:p>
            <a:r>
              <a:rPr lang="en-US" b="1" dirty="0" smtClean="0"/>
              <a:t>Goal:</a:t>
            </a:r>
            <a:r>
              <a:rPr lang="en-US" dirty="0" smtClean="0"/>
              <a:t> Can we reduce this figure?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48</a:t>
            </a:fld>
            <a:endParaRPr lang="en-US" altLang="en-US">
              <a:solidFill>
                <a:srgbClr val="000000"/>
              </a:solidFill>
            </a:endParaRPr>
          </a:p>
        </p:txBody>
      </p:sp>
      <p:graphicFrame>
        <p:nvGraphicFramePr>
          <p:cNvPr id="6" name="Chart 5"/>
          <p:cNvGraphicFramePr/>
          <p:nvPr>
            <p:extLst>
              <p:ext uri="{D42A27DB-BD31-4B8C-83A1-F6EECF244321}">
                <p14:modId xmlns:p14="http://schemas.microsoft.com/office/powerpoint/2010/main" val="708444301"/>
              </p:ext>
            </p:extLst>
          </p:nvPr>
        </p:nvGraphicFramePr>
        <p:xfrm>
          <a:off x="152400" y="2895600"/>
          <a:ext cx="8839200" cy="3390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6324600"/>
            <a:ext cx="7543800" cy="523220"/>
          </a:xfrm>
          <a:prstGeom prst="rect">
            <a:avLst/>
          </a:prstGeom>
          <a:noFill/>
        </p:spPr>
        <p:txBody>
          <a:bodyPr wrap="square" rtlCol="0">
            <a:spAutoFit/>
          </a:bodyPr>
          <a:lstStyle/>
          <a:p>
            <a:r>
              <a:rPr lang="en-US" sz="1400" dirty="0" smtClean="0">
                <a:solidFill>
                  <a:srgbClr val="000000"/>
                </a:solidFill>
                <a:latin typeface="Tahoma"/>
              </a:rPr>
              <a:t>*Dual 4-core Intel Xeon</a:t>
            </a:r>
            <a:r>
              <a:rPr lang="en-US" sz="1400" baseline="30000" dirty="0" smtClean="0">
                <a:solidFill>
                  <a:srgbClr val="000000"/>
                </a:solidFill>
                <a:latin typeface="Tahoma"/>
              </a:rPr>
              <a:t>®</a:t>
            </a:r>
            <a:r>
              <a:rPr lang="en-US" sz="1400" dirty="0" smtClean="0">
                <a:solidFill>
                  <a:srgbClr val="000000"/>
                </a:solidFill>
                <a:latin typeface="Tahoma"/>
              </a:rPr>
              <a:t>, 48GB DDR3 (12 DIMMs), SPEC CPU2006, all cores active. Measured AC power, analytically modeled memory power.</a:t>
            </a:r>
            <a:endParaRPr lang="en-US" sz="1400" dirty="0">
              <a:solidFill>
                <a:srgbClr val="000000"/>
              </a:solidFill>
              <a:latin typeface="Tahoma"/>
            </a:endParaRPr>
          </a:p>
        </p:txBody>
      </p:sp>
    </p:spTree>
    <p:extLst>
      <p:ext uri="{BB962C8B-B14F-4D97-AF65-F5344CB8AC3E}">
        <p14:creationId xmlns:p14="http://schemas.microsoft.com/office/powerpoint/2010/main" val="29464958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Solution: Memory Sleep States?</a:t>
            </a:r>
            <a:endParaRPr lang="en-US" dirty="0"/>
          </a:p>
        </p:txBody>
      </p:sp>
      <p:sp>
        <p:nvSpPr>
          <p:cNvPr id="3" name="Content Placeholder 2"/>
          <p:cNvSpPr>
            <a:spLocks noGrp="1"/>
          </p:cNvSpPr>
          <p:nvPr>
            <p:ph idx="1"/>
          </p:nvPr>
        </p:nvSpPr>
        <p:spPr/>
        <p:txBody>
          <a:bodyPr/>
          <a:lstStyle/>
          <a:p>
            <a:r>
              <a:rPr lang="en-US" dirty="0" smtClean="0"/>
              <a:t>Most memory energy-efficiency work uses </a:t>
            </a:r>
            <a:r>
              <a:rPr lang="en-US" dirty="0" smtClean="0">
                <a:solidFill>
                  <a:srgbClr val="0000FF"/>
                </a:solidFill>
              </a:rPr>
              <a:t>sleep</a:t>
            </a:r>
            <a:r>
              <a:rPr lang="en-US" dirty="0" smtClean="0">
                <a:solidFill>
                  <a:srgbClr val="2A55D6"/>
                </a:solidFill>
              </a:rPr>
              <a:t> </a:t>
            </a:r>
            <a:r>
              <a:rPr lang="en-US" dirty="0" smtClean="0">
                <a:solidFill>
                  <a:srgbClr val="0000FF"/>
                </a:solidFill>
              </a:rPr>
              <a:t>states</a:t>
            </a:r>
          </a:p>
          <a:p>
            <a:pPr lvl="1"/>
            <a:r>
              <a:rPr lang="en-US" dirty="0" smtClean="0"/>
              <a:t>Shut down DRAM devices when no memory requests active</a:t>
            </a:r>
          </a:p>
          <a:p>
            <a:r>
              <a:rPr lang="en-US" dirty="0" smtClean="0"/>
              <a:t>But, even low-memory-bandwidth workloads keep memory awake</a:t>
            </a:r>
          </a:p>
          <a:p>
            <a:pPr lvl="1">
              <a:buClr>
                <a:srgbClr val="3B812F"/>
              </a:buClr>
            </a:pPr>
            <a:r>
              <a:rPr lang="en-US" dirty="0">
                <a:solidFill>
                  <a:srgbClr val="000000"/>
                </a:solidFill>
              </a:rPr>
              <a:t>Idle periods between requests diminish in multicore </a:t>
            </a:r>
            <a:r>
              <a:rPr lang="en-US" dirty="0" smtClean="0">
                <a:solidFill>
                  <a:srgbClr val="000000"/>
                </a:solidFill>
              </a:rPr>
              <a:t>workloads</a:t>
            </a:r>
            <a:endParaRPr lang="en-US" dirty="0" smtClean="0"/>
          </a:p>
          <a:p>
            <a:pPr lvl="1"/>
            <a:r>
              <a:rPr lang="en-US" dirty="0" smtClean="0"/>
              <a:t>CPU-bound workloads/phases rarely completely cache-resident</a:t>
            </a:r>
          </a:p>
          <a:p>
            <a:endParaRPr lang="en-US" dirty="0" smtClean="0"/>
          </a:p>
          <a:p>
            <a:endParaRPr lang="en-US" dirty="0" smtClean="0">
              <a:solidFill>
                <a:srgbClr val="0000FF"/>
              </a:solidFill>
            </a:endParaRPr>
          </a:p>
          <a:p>
            <a:endParaRPr lang="en-US" dirty="0" smtClean="0">
              <a:solidFill>
                <a:srgbClr val="0000FF"/>
              </a:solidFill>
            </a:endParaRPr>
          </a:p>
          <a:p>
            <a:endParaRPr lang="en-US" dirty="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49</a:t>
            </a:fld>
            <a:endParaRPr lang="en-US" altLang="en-US">
              <a:solidFill>
                <a:srgbClr val="000000"/>
              </a:solidFill>
            </a:endParaRPr>
          </a:p>
        </p:txBody>
      </p:sp>
      <p:graphicFrame>
        <p:nvGraphicFramePr>
          <p:cNvPr id="10" name="Chart 9"/>
          <p:cNvGraphicFramePr/>
          <p:nvPr>
            <p:extLst>
              <p:ext uri="{D42A27DB-BD31-4B8C-83A1-F6EECF244321}">
                <p14:modId xmlns:p14="http://schemas.microsoft.com/office/powerpoint/2010/main" val="3856623761"/>
              </p:ext>
            </p:extLst>
          </p:nvPr>
        </p:nvGraphicFramePr>
        <p:xfrm>
          <a:off x="0" y="3276600"/>
          <a:ext cx="9144000" cy="297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37009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1" name="Curved Connector 170"/>
          <p:cNvCxnSpPr>
            <a:stCxn id="118" idx="2"/>
          </p:cNvCxnSpPr>
          <p:nvPr/>
        </p:nvCxnSpPr>
        <p:spPr>
          <a:xfrm rot="16200000" flipH="1">
            <a:off x="3698066" y="5508025"/>
            <a:ext cx="494855" cy="209556"/>
          </a:xfrm>
          <a:prstGeom prst="curvedConnector3">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 name="Curved Connector 173"/>
          <p:cNvCxnSpPr>
            <a:stCxn id="119" idx="2"/>
            <a:endCxn id="170" idx="0"/>
          </p:cNvCxnSpPr>
          <p:nvPr/>
        </p:nvCxnSpPr>
        <p:spPr>
          <a:xfrm rot="5400000">
            <a:off x="5142948" y="5486060"/>
            <a:ext cx="494854" cy="25348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7" name="Curved Connector 176"/>
          <p:cNvCxnSpPr>
            <a:stCxn id="120" idx="2"/>
          </p:cNvCxnSpPr>
          <p:nvPr/>
        </p:nvCxnSpPr>
        <p:spPr>
          <a:xfrm rot="5400000">
            <a:off x="6416382" y="5502194"/>
            <a:ext cx="494853" cy="221216"/>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1" name="Curved Connector 150"/>
          <p:cNvCxnSpPr>
            <a:stCxn id="113" idx="2"/>
          </p:cNvCxnSpPr>
          <p:nvPr/>
        </p:nvCxnSpPr>
        <p:spPr>
          <a:xfrm rot="16200000" flipH="1">
            <a:off x="3278959" y="5508032"/>
            <a:ext cx="494856" cy="209544"/>
          </a:xfrm>
          <a:prstGeom prst="curvedConnector3">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Curved Connector 151"/>
          <p:cNvCxnSpPr/>
          <p:nvPr/>
        </p:nvCxnSpPr>
        <p:spPr>
          <a:xfrm rot="5400000">
            <a:off x="4326708" y="5508027"/>
            <a:ext cx="494862" cy="20954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145267" y="5129947"/>
            <a:ext cx="6248400"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154594" y="3062900"/>
            <a:ext cx="6248401"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cxnSp>
        <p:nvCxnSpPr>
          <p:cNvPr id="13" name="Straight Arrow Connector 12"/>
          <p:cNvCxnSpPr/>
          <p:nvPr/>
        </p:nvCxnSpPr>
        <p:spPr>
          <a:xfrm>
            <a:off x="2145264" y="2063728"/>
            <a:ext cx="6248400"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97281" y="2204075"/>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36" name="req0"/>
          <p:cNvSpPr/>
          <p:nvPr/>
        </p:nvSpPr>
        <p:spPr>
          <a:xfrm>
            <a:off x="2373864" y="1835129"/>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37" name="req1"/>
          <p:cNvSpPr/>
          <p:nvPr/>
        </p:nvSpPr>
        <p:spPr>
          <a:xfrm>
            <a:off x="3212064" y="1835128"/>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38" name="req0"/>
          <p:cNvSpPr/>
          <p:nvPr/>
        </p:nvSpPr>
        <p:spPr>
          <a:xfrm>
            <a:off x="2373864" y="2834299"/>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39" name="req1"/>
          <p:cNvSpPr/>
          <p:nvPr/>
        </p:nvSpPr>
        <p:spPr>
          <a:xfrm>
            <a:off x="3212064" y="2834301"/>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46" name="TextBox 45"/>
          <p:cNvSpPr txBox="1"/>
          <p:nvPr/>
        </p:nvSpPr>
        <p:spPr>
          <a:xfrm>
            <a:off x="7797281" y="3203251"/>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47" name="moverow0"/>
          <p:cNvSpPr/>
          <p:nvPr/>
        </p:nvSpPr>
        <p:spPr>
          <a:xfrm>
            <a:off x="451447" y="1685925"/>
            <a:ext cx="1389017" cy="219075"/>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5" name="Rectangle 4"/>
          <p:cNvSpPr/>
          <p:nvPr/>
        </p:nvSpPr>
        <p:spPr>
          <a:xfrm>
            <a:off x="451447" y="1676400"/>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52" name="TextBox 51"/>
          <p:cNvSpPr txBox="1"/>
          <p:nvPr/>
        </p:nvSpPr>
        <p:spPr>
          <a:xfrm>
            <a:off x="7797284" y="5268447"/>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59" name="moverow0"/>
          <p:cNvSpPr/>
          <p:nvPr/>
        </p:nvSpPr>
        <p:spPr>
          <a:xfrm>
            <a:off x="451447" y="2891789"/>
            <a:ext cx="1389017" cy="219075"/>
          </a:xfrm>
          <a:prstGeom prst="rect">
            <a:avLst/>
          </a:prstGeom>
          <a:solidFill>
            <a:schemeClr val="tx1">
              <a:lumMod val="75000"/>
              <a:lumOff val="25000"/>
              <a:alpha val="7490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8" name="Rectangle 7"/>
          <p:cNvSpPr/>
          <p:nvPr/>
        </p:nvSpPr>
        <p:spPr>
          <a:xfrm>
            <a:off x="451447" y="2675572"/>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60" name="moverow0"/>
          <p:cNvSpPr/>
          <p:nvPr/>
        </p:nvSpPr>
        <p:spPr>
          <a:xfrm>
            <a:off x="451447" y="4740767"/>
            <a:ext cx="1389017" cy="219075"/>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62" name="moverow0"/>
          <p:cNvSpPr/>
          <p:nvPr/>
        </p:nvSpPr>
        <p:spPr>
          <a:xfrm>
            <a:off x="451448" y="4959842"/>
            <a:ext cx="1389017" cy="219075"/>
          </a:xfrm>
          <a:prstGeom prst="rect">
            <a:avLst/>
          </a:prstGeom>
          <a:solidFill>
            <a:schemeClr val="tx1">
              <a:lumMod val="75000"/>
              <a:lumOff val="25000"/>
              <a:alpha val="7490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54" name="Rectangle 53"/>
          <p:cNvSpPr/>
          <p:nvPr/>
        </p:nvSpPr>
        <p:spPr>
          <a:xfrm>
            <a:off x="451449" y="4740767"/>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63" name="TextBox 62"/>
          <p:cNvSpPr txBox="1"/>
          <p:nvPr/>
        </p:nvSpPr>
        <p:spPr>
          <a:xfrm>
            <a:off x="304800" y="990600"/>
            <a:ext cx="5981700" cy="422821"/>
          </a:xfrm>
          <a:prstGeom prst="rect">
            <a:avLst/>
          </a:prstGeom>
          <a:noFill/>
        </p:spPr>
        <p:txBody>
          <a:bodyPr wrap="square" rtlCol="0" anchor="ctr">
            <a:noAutofit/>
          </a:bodyPr>
          <a:lstStyle/>
          <a:p>
            <a:pPr marL="342900" indent="-342900">
              <a:buFont typeface="Arial" pitchFamily="34" charset="0"/>
              <a:buChar char="•"/>
            </a:pPr>
            <a:r>
              <a:rPr lang="en-US" sz="4000" b="1" smtClean="0">
                <a:solidFill>
                  <a:prstClr val="black"/>
                </a:solidFill>
                <a:latin typeface="Calibri"/>
              </a:rPr>
              <a:t>Two Banks</a:t>
            </a:r>
            <a:endParaRPr lang="en-US" sz="3600" b="1">
              <a:solidFill>
                <a:prstClr val="black"/>
              </a:solidFill>
              <a:latin typeface="Calibri"/>
            </a:endParaRPr>
          </a:p>
        </p:txBody>
      </p:sp>
      <p:sp>
        <p:nvSpPr>
          <p:cNvPr id="68" name="TextBox 67"/>
          <p:cNvSpPr txBox="1"/>
          <p:nvPr/>
        </p:nvSpPr>
        <p:spPr>
          <a:xfrm>
            <a:off x="304801" y="4035015"/>
            <a:ext cx="3116808" cy="422821"/>
          </a:xfrm>
          <a:prstGeom prst="rect">
            <a:avLst/>
          </a:prstGeom>
          <a:noFill/>
        </p:spPr>
        <p:txBody>
          <a:bodyPr wrap="square" rtlCol="0" anchor="ctr">
            <a:noAutofit/>
          </a:bodyPr>
          <a:lstStyle/>
          <a:p>
            <a:pPr marL="342900" indent="-342900">
              <a:buFont typeface="Arial" pitchFamily="34" charset="0"/>
              <a:buChar char="•"/>
              <a:tabLst>
                <a:tab pos="342900" algn="l"/>
              </a:tabLst>
            </a:pPr>
            <a:r>
              <a:rPr lang="en-US" sz="3600" b="1" smtClean="0">
                <a:solidFill>
                  <a:prstClr val="black"/>
                </a:solidFill>
                <a:latin typeface="Calibri"/>
              </a:rPr>
              <a:t>One Bank</a:t>
            </a:r>
            <a:endParaRPr lang="en-US" sz="3200" b="1">
              <a:solidFill>
                <a:prstClr val="black"/>
              </a:solidFill>
              <a:latin typeface="Calibri"/>
            </a:endParaRPr>
          </a:p>
        </p:txBody>
      </p:sp>
      <p:sp>
        <p:nvSpPr>
          <p:cNvPr id="77" name="TextBox 76"/>
          <p:cNvSpPr txBox="1"/>
          <p:nvPr/>
        </p:nvSpPr>
        <p:spPr>
          <a:xfrm>
            <a:off x="2366079" y="5860230"/>
            <a:ext cx="3631549" cy="384585"/>
          </a:xfrm>
          <a:prstGeom prst="rect">
            <a:avLst/>
          </a:prstGeom>
          <a:noFill/>
        </p:spPr>
        <p:txBody>
          <a:bodyPr wrap="square" rtlCol="0" anchor="ctr">
            <a:noAutofit/>
          </a:bodyPr>
          <a:lstStyle/>
          <a:p>
            <a:r>
              <a:rPr lang="en-US" sz="4400" i="1" smtClean="0">
                <a:solidFill>
                  <a:srgbClr val="FF0000"/>
                </a:solidFill>
                <a:latin typeface="Calibri"/>
              </a:rPr>
              <a:t>1. Serialization</a:t>
            </a:r>
            <a:endParaRPr lang="en-US" sz="4000" i="1">
              <a:solidFill>
                <a:srgbClr val="FF0000"/>
              </a:solidFill>
              <a:latin typeface="Calibri"/>
            </a:endParaRPr>
          </a:p>
        </p:txBody>
      </p:sp>
      <p:sp>
        <p:nvSpPr>
          <p:cNvPr id="49" name="req0"/>
          <p:cNvSpPr/>
          <p:nvPr/>
        </p:nvSpPr>
        <p:spPr>
          <a:xfrm>
            <a:off x="2373865" y="4908169"/>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50" name="req1"/>
          <p:cNvSpPr/>
          <p:nvPr/>
        </p:nvSpPr>
        <p:spPr>
          <a:xfrm>
            <a:off x="3212065" y="4908171"/>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56" name="req2"/>
          <p:cNvSpPr/>
          <p:nvPr/>
        </p:nvSpPr>
        <p:spPr>
          <a:xfrm>
            <a:off x="4050257"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57" name="req3"/>
          <p:cNvSpPr/>
          <p:nvPr/>
        </p:nvSpPr>
        <p:spPr>
          <a:xfrm>
            <a:off x="488846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06" name="req0wr"/>
          <p:cNvSpPr/>
          <p:nvPr/>
        </p:nvSpPr>
        <p:spPr>
          <a:xfrm>
            <a:off x="23738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07" name="wr0"/>
          <p:cNvSpPr/>
          <p:nvPr/>
        </p:nvSpPr>
        <p:spPr>
          <a:xfrm>
            <a:off x="3212057"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08" name="req1wr"/>
          <p:cNvSpPr/>
          <p:nvPr/>
        </p:nvSpPr>
        <p:spPr>
          <a:xfrm>
            <a:off x="363115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09" name="wr1"/>
          <p:cNvSpPr/>
          <p:nvPr/>
        </p:nvSpPr>
        <p:spPr>
          <a:xfrm>
            <a:off x="446935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0" name="req2"/>
          <p:cNvSpPr/>
          <p:nvPr/>
        </p:nvSpPr>
        <p:spPr>
          <a:xfrm>
            <a:off x="48884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1" name="req3"/>
          <p:cNvSpPr/>
          <p:nvPr/>
        </p:nvSpPr>
        <p:spPr>
          <a:xfrm>
            <a:off x="5726660"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2" name="req0rl"/>
          <p:cNvSpPr/>
          <p:nvPr/>
        </p:nvSpPr>
        <p:spPr>
          <a:xfrm>
            <a:off x="2373867"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13" name="wr0"/>
          <p:cNvSpPr/>
          <p:nvPr/>
        </p:nvSpPr>
        <p:spPr>
          <a:xfrm>
            <a:off x="32120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4" name="req1rl"/>
          <p:cNvSpPr/>
          <p:nvPr/>
        </p:nvSpPr>
        <p:spPr>
          <a:xfrm>
            <a:off x="405026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15" name="wr1"/>
          <p:cNvSpPr/>
          <p:nvPr/>
        </p:nvSpPr>
        <p:spPr>
          <a:xfrm>
            <a:off x="48884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6" name="req2rl"/>
          <p:cNvSpPr/>
          <p:nvPr/>
        </p:nvSpPr>
        <p:spPr>
          <a:xfrm>
            <a:off x="57266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7" name="req3rl"/>
          <p:cNvSpPr/>
          <p:nvPr/>
        </p:nvSpPr>
        <p:spPr>
          <a:xfrm>
            <a:off x="6983966"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8" name="rl0"/>
          <p:cNvSpPr/>
          <p:nvPr/>
        </p:nvSpPr>
        <p:spPr>
          <a:xfrm>
            <a:off x="36311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19" name="rl1"/>
          <p:cNvSpPr/>
          <p:nvPr/>
        </p:nvSpPr>
        <p:spPr>
          <a:xfrm>
            <a:off x="5307566" y="4908176"/>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20" name="rl2"/>
          <p:cNvSpPr/>
          <p:nvPr/>
        </p:nvSpPr>
        <p:spPr>
          <a:xfrm>
            <a:off x="6564865"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21" name="TextBox 120"/>
          <p:cNvSpPr txBox="1"/>
          <p:nvPr/>
        </p:nvSpPr>
        <p:spPr>
          <a:xfrm>
            <a:off x="2366080" y="5863815"/>
            <a:ext cx="3920420" cy="384585"/>
          </a:xfrm>
          <a:prstGeom prst="rect">
            <a:avLst/>
          </a:prstGeom>
          <a:noFill/>
        </p:spPr>
        <p:txBody>
          <a:bodyPr wrap="square" rtlCol="0" anchor="ctr">
            <a:noAutofit/>
          </a:bodyPr>
          <a:lstStyle/>
          <a:p>
            <a:r>
              <a:rPr lang="en-US" sz="4400" i="1" smtClean="0">
                <a:solidFill>
                  <a:srgbClr val="FF0000"/>
                </a:solidFill>
                <a:latin typeface="Calibri"/>
              </a:rPr>
              <a:t>2. Write Penalty</a:t>
            </a:r>
            <a:endParaRPr lang="en-US" sz="4000" i="1">
              <a:solidFill>
                <a:srgbClr val="FF0000"/>
              </a:solidFill>
              <a:latin typeface="Calibri"/>
            </a:endParaRPr>
          </a:p>
        </p:txBody>
      </p:sp>
      <p:cxnSp>
        <p:nvCxnSpPr>
          <p:cNvPr id="136" name="ser0"/>
          <p:cNvCxnSpPr/>
          <p:nvPr/>
        </p:nvCxnSpPr>
        <p:spPr>
          <a:xfrm flipH="1">
            <a:off x="3212068" y="4663470"/>
            <a:ext cx="1"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7" name="ser1"/>
          <p:cNvCxnSpPr/>
          <p:nvPr/>
        </p:nvCxnSpPr>
        <p:spPr>
          <a:xfrm>
            <a:off x="4050267" y="4663470"/>
            <a:ext cx="2"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8" name="ser2"/>
          <p:cNvCxnSpPr/>
          <p:nvPr/>
        </p:nvCxnSpPr>
        <p:spPr>
          <a:xfrm>
            <a:off x="4888470" y="4663470"/>
            <a:ext cx="0"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2373866" y="5860229"/>
            <a:ext cx="5779534" cy="384585"/>
          </a:xfrm>
          <a:prstGeom prst="rect">
            <a:avLst/>
          </a:prstGeom>
          <a:noFill/>
        </p:spPr>
        <p:txBody>
          <a:bodyPr wrap="square" rtlCol="0" anchor="ctr">
            <a:noAutofit/>
          </a:bodyPr>
          <a:lstStyle/>
          <a:p>
            <a:r>
              <a:rPr lang="en-US" sz="4400" i="1" smtClean="0">
                <a:solidFill>
                  <a:srgbClr val="FF0000"/>
                </a:solidFill>
                <a:latin typeface="Calibri"/>
              </a:rPr>
              <a:t>3. Thrashing Row-Buffer</a:t>
            </a:r>
            <a:endParaRPr lang="en-US" sz="4000" i="1">
              <a:solidFill>
                <a:srgbClr val="FF0000"/>
              </a:solidFill>
              <a:latin typeface="Calibri"/>
            </a:endParaRPr>
          </a:p>
        </p:txBody>
      </p:sp>
      <p:cxnSp>
        <p:nvCxnSpPr>
          <p:cNvPr id="181" name="Straight Connector 180"/>
          <p:cNvCxnSpPr/>
          <p:nvPr/>
        </p:nvCxnSpPr>
        <p:spPr>
          <a:xfrm>
            <a:off x="0" y="38100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4517175" y="1068019"/>
            <a:ext cx="3858011" cy="384585"/>
          </a:xfrm>
          <a:prstGeom prst="rect">
            <a:avLst/>
          </a:prstGeom>
          <a:noFill/>
        </p:spPr>
        <p:txBody>
          <a:bodyPr wrap="square" rtlCol="0" anchor="ctr">
            <a:noAutofit/>
          </a:bodyPr>
          <a:lstStyle/>
          <a:p>
            <a:r>
              <a:rPr lang="en-US" sz="4000" i="1" smtClean="0">
                <a:solidFill>
                  <a:srgbClr val="FF0000"/>
                </a:solidFill>
                <a:latin typeface="Calibri"/>
              </a:rPr>
              <a:t>Served in parallel</a:t>
            </a:r>
            <a:endParaRPr lang="en-US" sz="4000" i="1">
              <a:solidFill>
                <a:srgbClr val="FF0000"/>
              </a:solidFill>
              <a:latin typeface="Calibri"/>
            </a:endParaRPr>
          </a:p>
        </p:txBody>
      </p:sp>
      <p:cxnSp>
        <p:nvCxnSpPr>
          <p:cNvPr id="184" name="Curved Connector 183"/>
          <p:cNvCxnSpPr>
            <a:stCxn id="182" idx="0"/>
            <a:endCxn id="183" idx="1"/>
          </p:cNvCxnSpPr>
          <p:nvPr/>
        </p:nvCxnSpPr>
        <p:spPr>
          <a:xfrm rot="5400000" flipH="1" flipV="1">
            <a:off x="3447030" y="606256"/>
            <a:ext cx="416088" cy="1724201"/>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2" name="Rounded Rectangle 181"/>
          <p:cNvSpPr/>
          <p:nvPr/>
        </p:nvSpPr>
        <p:spPr>
          <a:xfrm>
            <a:off x="2373879" y="1676400"/>
            <a:ext cx="838190" cy="1761172"/>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2" name="Rounded Rectangle 191"/>
          <p:cNvSpPr/>
          <p:nvPr/>
        </p:nvSpPr>
        <p:spPr>
          <a:xfrm>
            <a:off x="3208175" y="1676400"/>
            <a:ext cx="838190" cy="1761172"/>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93" name="Curved Connector 192"/>
          <p:cNvCxnSpPr>
            <a:stCxn id="192" idx="0"/>
            <a:endCxn id="183" idx="1"/>
          </p:cNvCxnSpPr>
          <p:nvPr/>
        </p:nvCxnSpPr>
        <p:spPr>
          <a:xfrm rot="5400000" flipH="1" flipV="1">
            <a:off x="3864178" y="1023404"/>
            <a:ext cx="416088" cy="889905"/>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end0"/>
          <p:cNvCxnSpPr/>
          <p:nvPr/>
        </p:nvCxnSpPr>
        <p:spPr>
          <a:xfrm>
            <a:off x="4046364" y="1413421"/>
            <a:ext cx="0" cy="3250049"/>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1" name="end1"/>
          <p:cNvCxnSpPr/>
          <p:nvPr/>
        </p:nvCxnSpPr>
        <p:spPr>
          <a:xfrm>
            <a:off x="7822166" y="4246425"/>
            <a:ext cx="0" cy="154477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13" name="wasted"/>
          <p:cNvCxnSpPr/>
          <p:nvPr/>
        </p:nvCxnSpPr>
        <p:spPr>
          <a:xfrm>
            <a:off x="4181852" y="4495800"/>
            <a:ext cx="3514348" cy="0"/>
          </a:xfrm>
          <a:prstGeom prst="line">
            <a:avLst/>
          </a:prstGeom>
          <a:ln w="57150">
            <a:solidFill>
              <a:srgbClr val="FF0000"/>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221" name="TextBox 220"/>
          <p:cNvSpPr txBox="1"/>
          <p:nvPr/>
        </p:nvSpPr>
        <p:spPr>
          <a:xfrm>
            <a:off x="4050272" y="3962400"/>
            <a:ext cx="3747009" cy="422821"/>
          </a:xfrm>
          <a:prstGeom prst="rect">
            <a:avLst/>
          </a:prstGeom>
          <a:noFill/>
        </p:spPr>
        <p:txBody>
          <a:bodyPr wrap="square" rtlCol="0" anchor="ctr">
            <a:noAutofit/>
          </a:bodyPr>
          <a:lstStyle/>
          <a:p>
            <a:pPr algn="ctr"/>
            <a:r>
              <a:rPr lang="en-US" sz="4000" smtClean="0">
                <a:solidFill>
                  <a:srgbClr val="FF0000"/>
                </a:solidFill>
                <a:latin typeface="Calibri"/>
              </a:rPr>
              <a:t>Wasted</a:t>
            </a:r>
            <a:endParaRPr lang="en-US" sz="4000">
              <a:solidFill>
                <a:srgbClr val="FF0000"/>
              </a:solidFill>
              <a:latin typeface="Calibri"/>
            </a:endParaRPr>
          </a:p>
        </p:txBody>
      </p:sp>
      <p:sp>
        <p:nvSpPr>
          <p:cNvPr id="66" name="Title 1"/>
          <p:cNvSpPr>
            <a:spLocks noGrp="1"/>
          </p:cNvSpPr>
          <p:nvPr>
            <p:ph type="title"/>
          </p:nvPr>
        </p:nvSpPr>
        <p:spPr>
          <a:xfrm>
            <a:off x="228600" y="-27384"/>
            <a:ext cx="8915400" cy="1066800"/>
          </a:xfrm>
        </p:spPr>
        <p:txBody>
          <a:bodyPr>
            <a:noAutofit/>
          </a:bodyPr>
          <a:lstStyle/>
          <a:p>
            <a:r>
              <a:rPr lang="en-US" b="0" kern="0" dirty="0" smtClean="0">
                <a:solidFill>
                  <a:srgbClr val="006633"/>
                </a:solidFill>
                <a:latin typeface="Garamond"/>
              </a:rPr>
              <a:t>The Problem with Memory </a:t>
            </a:r>
            <a:r>
              <a:rPr lang="en-US" b="0" kern="0" dirty="0">
                <a:solidFill>
                  <a:srgbClr val="006633"/>
                </a:solidFill>
                <a:latin typeface="Garamond"/>
              </a:rPr>
              <a:t>Bank Conflicts</a:t>
            </a:r>
            <a:endParaRPr lang="en-US" dirty="0"/>
          </a:p>
        </p:txBody>
      </p:sp>
    </p:spTree>
    <p:extLst>
      <p:ext uri="{BB962C8B-B14F-4D97-AF65-F5344CB8AC3E}">
        <p14:creationId xmlns:p14="http://schemas.microsoft.com/office/powerpoint/2010/main" val="2937325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8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8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9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9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1"/>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77"/>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3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37"/>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3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49"/>
                                        </p:tgtEl>
                                      </p:cBhvr>
                                    </p:animEffect>
                                    <p:set>
                                      <p:cBhvr>
                                        <p:cTn id="77" dur="1" fill="hold">
                                          <p:stCondLst>
                                            <p:cond delay="499"/>
                                          </p:stCondLst>
                                        </p:cTn>
                                        <p:tgtEl>
                                          <p:spTgt spid="49"/>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50"/>
                                        </p:tgtEl>
                                      </p:cBhvr>
                                    </p:animEffect>
                                    <p:set>
                                      <p:cBhvr>
                                        <p:cTn id="80" dur="1" fill="hold">
                                          <p:stCondLst>
                                            <p:cond delay="499"/>
                                          </p:stCondLst>
                                        </p:cTn>
                                        <p:tgtEl>
                                          <p:spTgt spid="50"/>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56"/>
                                        </p:tgtEl>
                                      </p:cBhvr>
                                    </p:animEffect>
                                    <p:set>
                                      <p:cBhvr>
                                        <p:cTn id="83" dur="1" fill="hold">
                                          <p:stCondLst>
                                            <p:cond delay="499"/>
                                          </p:stCondLst>
                                        </p:cTn>
                                        <p:tgtEl>
                                          <p:spTgt spid="56"/>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57"/>
                                        </p:tgtEl>
                                      </p:cBhvr>
                                    </p:animEffect>
                                    <p:set>
                                      <p:cBhvr>
                                        <p:cTn id="86" dur="1" fill="hold">
                                          <p:stCondLst>
                                            <p:cond delay="499"/>
                                          </p:stCondLst>
                                        </p:cTn>
                                        <p:tgtEl>
                                          <p:spTgt spid="57"/>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106"/>
                                        </p:tgtEl>
                                        <p:attrNameLst>
                                          <p:attrName>style.visibility</p:attrName>
                                        </p:attrNameLst>
                                      </p:cBhvr>
                                      <p:to>
                                        <p:strVal val="visible"/>
                                      </p:to>
                                    </p:set>
                                    <p:animEffect transition="in" filter="fade">
                                      <p:cBhvr>
                                        <p:cTn id="89" dur="500"/>
                                        <p:tgtEl>
                                          <p:spTgt spid="10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7"/>
                                        </p:tgtEl>
                                        <p:attrNameLst>
                                          <p:attrName>style.visibility</p:attrName>
                                        </p:attrNameLst>
                                      </p:cBhvr>
                                      <p:to>
                                        <p:strVal val="visible"/>
                                      </p:to>
                                    </p:set>
                                    <p:animEffect transition="in" filter="fade">
                                      <p:cBhvr>
                                        <p:cTn id="92" dur="500"/>
                                        <p:tgtEl>
                                          <p:spTgt spid="10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fade">
                                      <p:cBhvr>
                                        <p:cTn id="95" dur="500"/>
                                        <p:tgtEl>
                                          <p:spTgt spid="10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9"/>
                                        </p:tgtEl>
                                        <p:attrNameLst>
                                          <p:attrName>style.visibility</p:attrName>
                                        </p:attrNameLst>
                                      </p:cBhvr>
                                      <p:to>
                                        <p:strVal val="visible"/>
                                      </p:to>
                                    </p:set>
                                    <p:animEffect transition="in" filter="fade">
                                      <p:cBhvr>
                                        <p:cTn id="98" dur="500"/>
                                        <p:tgtEl>
                                          <p:spTgt spid="10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10"/>
                                        </p:tgtEl>
                                        <p:attrNameLst>
                                          <p:attrName>style.visibility</p:attrName>
                                        </p:attrNameLst>
                                      </p:cBhvr>
                                      <p:to>
                                        <p:strVal val="visible"/>
                                      </p:to>
                                    </p:set>
                                    <p:animEffect transition="in" filter="fade">
                                      <p:cBhvr>
                                        <p:cTn id="101" dur="500"/>
                                        <p:tgtEl>
                                          <p:spTgt spid="11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11"/>
                                        </p:tgtEl>
                                        <p:attrNameLst>
                                          <p:attrName>style.visibility</p:attrName>
                                        </p:attrNameLst>
                                      </p:cBhvr>
                                      <p:to>
                                        <p:strVal val="visible"/>
                                      </p:to>
                                    </p:set>
                                    <p:animEffect transition="in" filter="fade">
                                      <p:cBhvr>
                                        <p:cTn id="104" dur="500"/>
                                        <p:tgtEl>
                                          <p:spTgt spid="111"/>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2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5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5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121"/>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152"/>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15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500"/>
                                        <p:tgtEl>
                                          <p:spTgt spid="106"/>
                                        </p:tgtEl>
                                      </p:cBhvr>
                                    </p:animEffect>
                                    <p:set>
                                      <p:cBhvr>
                                        <p:cTn id="125" dur="1" fill="hold">
                                          <p:stCondLst>
                                            <p:cond delay="499"/>
                                          </p:stCondLst>
                                        </p:cTn>
                                        <p:tgtEl>
                                          <p:spTgt spid="106"/>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07"/>
                                        </p:tgtEl>
                                      </p:cBhvr>
                                    </p:animEffect>
                                    <p:set>
                                      <p:cBhvr>
                                        <p:cTn id="128" dur="1" fill="hold">
                                          <p:stCondLst>
                                            <p:cond delay="499"/>
                                          </p:stCondLst>
                                        </p:cTn>
                                        <p:tgtEl>
                                          <p:spTgt spid="107"/>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08"/>
                                        </p:tgtEl>
                                      </p:cBhvr>
                                    </p:animEffect>
                                    <p:set>
                                      <p:cBhvr>
                                        <p:cTn id="131" dur="1" fill="hold">
                                          <p:stCondLst>
                                            <p:cond delay="499"/>
                                          </p:stCondLst>
                                        </p:cTn>
                                        <p:tgtEl>
                                          <p:spTgt spid="10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09"/>
                                        </p:tgtEl>
                                      </p:cBhvr>
                                    </p:animEffect>
                                    <p:set>
                                      <p:cBhvr>
                                        <p:cTn id="134" dur="1" fill="hold">
                                          <p:stCondLst>
                                            <p:cond delay="499"/>
                                          </p:stCondLst>
                                        </p:cTn>
                                        <p:tgtEl>
                                          <p:spTgt spid="109"/>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10"/>
                                        </p:tgtEl>
                                      </p:cBhvr>
                                    </p:animEffect>
                                    <p:set>
                                      <p:cBhvr>
                                        <p:cTn id="137" dur="1" fill="hold">
                                          <p:stCondLst>
                                            <p:cond delay="499"/>
                                          </p:stCondLst>
                                        </p:cTn>
                                        <p:tgtEl>
                                          <p:spTgt spid="110"/>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11"/>
                                        </p:tgtEl>
                                      </p:cBhvr>
                                    </p:animEffect>
                                    <p:set>
                                      <p:cBhvr>
                                        <p:cTn id="140" dur="1" fill="hold">
                                          <p:stCondLst>
                                            <p:cond delay="499"/>
                                          </p:stCondLst>
                                        </p:cTn>
                                        <p:tgtEl>
                                          <p:spTgt spid="111"/>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112"/>
                                        </p:tgtEl>
                                        <p:attrNameLst>
                                          <p:attrName>style.visibility</p:attrName>
                                        </p:attrNameLst>
                                      </p:cBhvr>
                                      <p:to>
                                        <p:strVal val="visible"/>
                                      </p:to>
                                    </p:set>
                                    <p:animEffect transition="in" filter="fade">
                                      <p:cBhvr>
                                        <p:cTn id="143" dur="500"/>
                                        <p:tgtEl>
                                          <p:spTgt spid="11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13"/>
                                        </p:tgtEl>
                                        <p:attrNameLst>
                                          <p:attrName>style.visibility</p:attrName>
                                        </p:attrNameLst>
                                      </p:cBhvr>
                                      <p:to>
                                        <p:strVal val="visible"/>
                                      </p:to>
                                    </p:set>
                                    <p:animEffect transition="in" filter="fade">
                                      <p:cBhvr>
                                        <p:cTn id="146" dur="500"/>
                                        <p:tgtEl>
                                          <p:spTgt spid="11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14"/>
                                        </p:tgtEl>
                                        <p:attrNameLst>
                                          <p:attrName>style.visibility</p:attrName>
                                        </p:attrNameLst>
                                      </p:cBhvr>
                                      <p:to>
                                        <p:strVal val="visible"/>
                                      </p:to>
                                    </p:set>
                                    <p:animEffect transition="in" filter="fade">
                                      <p:cBhvr>
                                        <p:cTn id="149" dur="500"/>
                                        <p:tgtEl>
                                          <p:spTgt spid="11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15"/>
                                        </p:tgtEl>
                                        <p:attrNameLst>
                                          <p:attrName>style.visibility</p:attrName>
                                        </p:attrNameLst>
                                      </p:cBhvr>
                                      <p:to>
                                        <p:strVal val="visible"/>
                                      </p:to>
                                    </p:set>
                                    <p:animEffect transition="in" filter="fade">
                                      <p:cBhvr>
                                        <p:cTn id="152" dur="500"/>
                                        <p:tgtEl>
                                          <p:spTgt spid="11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16"/>
                                        </p:tgtEl>
                                        <p:attrNameLst>
                                          <p:attrName>style.visibility</p:attrName>
                                        </p:attrNameLst>
                                      </p:cBhvr>
                                      <p:to>
                                        <p:strVal val="visible"/>
                                      </p:to>
                                    </p:set>
                                    <p:animEffect transition="in" filter="fade">
                                      <p:cBhvr>
                                        <p:cTn id="155" dur="500"/>
                                        <p:tgtEl>
                                          <p:spTgt spid="11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17"/>
                                        </p:tgtEl>
                                        <p:attrNameLst>
                                          <p:attrName>style.visibility</p:attrName>
                                        </p:attrNameLst>
                                      </p:cBhvr>
                                      <p:to>
                                        <p:strVal val="visible"/>
                                      </p:to>
                                    </p:set>
                                    <p:animEffect transition="in" filter="fade">
                                      <p:cBhvr>
                                        <p:cTn id="158" dur="500"/>
                                        <p:tgtEl>
                                          <p:spTgt spid="11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18"/>
                                        </p:tgtEl>
                                        <p:attrNameLst>
                                          <p:attrName>style.visibility</p:attrName>
                                        </p:attrNameLst>
                                      </p:cBhvr>
                                      <p:to>
                                        <p:strVal val="visible"/>
                                      </p:to>
                                    </p:set>
                                    <p:animEffect transition="in" filter="fade">
                                      <p:cBhvr>
                                        <p:cTn id="161" dur="500"/>
                                        <p:tgtEl>
                                          <p:spTgt spid="11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fade">
                                      <p:cBhvr>
                                        <p:cTn id="164" dur="500"/>
                                        <p:tgtEl>
                                          <p:spTgt spid="11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0"/>
                                        </p:tgtEl>
                                        <p:attrNameLst>
                                          <p:attrName>style.visibility</p:attrName>
                                        </p:attrNameLst>
                                      </p:cBhvr>
                                      <p:to>
                                        <p:strVal val="visible"/>
                                      </p:to>
                                    </p:set>
                                    <p:animEffect transition="in" filter="fade">
                                      <p:cBhvr>
                                        <p:cTn id="167" dur="500"/>
                                        <p:tgtEl>
                                          <p:spTgt spid="120"/>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70"/>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171"/>
                                        </p:tgtEl>
                                        <p:attrNameLst>
                                          <p:attrName>style.visibility</p:attrName>
                                        </p:attrNameLst>
                                      </p:cBhvr>
                                      <p:to>
                                        <p:strVal val="visible"/>
                                      </p:to>
                                    </p:set>
                                  </p:childTnLst>
                                </p:cTn>
                              </p:par>
                              <p:par>
                                <p:cTn id="174" presetID="1" presetClass="entr" presetSubtype="0" fill="hold" nodeType="withEffect">
                                  <p:stCondLst>
                                    <p:cond delay="0"/>
                                  </p:stCondLst>
                                  <p:childTnLst>
                                    <p:set>
                                      <p:cBhvr>
                                        <p:cTn id="175" dur="1" fill="hold">
                                          <p:stCondLst>
                                            <p:cond delay="0"/>
                                          </p:stCondLst>
                                        </p:cTn>
                                        <p:tgtEl>
                                          <p:spTgt spid="174"/>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177"/>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grpId="1" nodeType="clickEffect">
                                  <p:stCondLst>
                                    <p:cond delay="0"/>
                                  </p:stCondLst>
                                  <p:childTnLst>
                                    <p:set>
                                      <p:cBhvr>
                                        <p:cTn id="181" dur="1" fill="hold">
                                          <p:stCondLst>
                                            <p:cond delay="0"/>
                                          </p:stCondLst>
                                        </p:cTn>
                                        <p:tgtEl>
                                          <p:spTgt spid="170"/>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171"/>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174"/>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177"/>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nodeType="clickEffect">
                                  <p:stCondLst>
                                    <p:cond delay="0"/>
                                  </p:stCondLst>
                                  <p:childTnLst>
                                    <p:set>
                                      <p:cBhvr>
                                        <p:cTn id="191" dur="1" fill="hold">
                                          <p:stCondLst>
                                            <p:cond delay="0"/>
                                          </p:stCondLst>
                                        </p:cTn>
                                        <p:tgtEl>
                                          <p:spTgt spid="213"/>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221"/>
                                        </p:tgtEl>
                                        <p:attrNameLst>
                                          <p:attrName>style.visibility</p:attrName>
                                        </p:attrNameLst>
                                      </p:cBhvr>
                                      <p:to>
                                        <p:strVal val="visible"/>
                                      </p:to>
                                    </p:set>
                                  </p:childTnLst>
                                </p:cTn>
                              </p:par>
                              <p:par>
                                <p:cTn id="194" presetID="1" presetClass="entr" presetSubtype="0" fill="hold" nodeType="withEffect">
                                  <p:stCondLst>
                                    <p:cond delay="0"/>
                                  </p:stCondLst>
                                  <p:childTnLst>
                                    <p:set>
                                      <p:cBhvr>
                                        <p:cTn id="195" dur="1" fill="hold">
                                          <p:stCondLst>
                                            <p:cond delay="0"/>
                                          </p:stCondLst>
                                        </p:cTn>
                                        <p:tgtEl>
                                          <p:spTgt spid="199"/>
                                        </p:tgtEl>
                                        <p:attrNameLst>
                                          <p:attrName>style.visibility</p:attrName>
                                        </p:attrNameLst>
                                      </p:cBhvr>
                                      <p:to>
                                        <p:strVal val="visible"/>
                                      </p:to>
                                    </p:set>
                                  </p:childTnLst>
                                </p:cTn>
                              </p:par>
                              <p:par>
                                <p:cTn id="196" presetID="1" presetClass="entr" presetSubtype="0" fill="hold" nodeType="withEffect">
                                  <p:stCondLst>
                                    <p:cond delay="0"/>
                                  </p:stCondLst>
                                  <p:childTnLst>
                                    <p:set>
                                      <p:cBhvr>
                                        <p:cTn id="197"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0" grpId="0" animBg="1"/>
      <p:bldP spid="62" grpId="0" animBg="1"/>
      <p:bldP spid="54" grpId="0" animBg="1"/>
      <p:bldP spid="68" grpId="0"/>
      <p:bldP spid="77" grpId="0"/>
      <p:bldP spid="77" grpId="1"/>
      <p:bldP spid="49" grpId="0" animBg="1"/>
      <p:bldP spid="49" grpId="1" animBg="1"/>
      <p:bldP spid="50" grpId="0" animBg="1"/>
      <p:bldP spid="50" grpId="1" animBg="1"/>
      <p:bldP spid="56" grpId="0" animBg="1"/>
      <p:bldP spid="56" grpId="1" animBg="1"/>
      <p:bldP spid="57" grpId="0" animBg="1"/>
      <p:bldP spid="57"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p:bldP spid="121" grpId="1"/>
      <p:bldP spid="170" grpId="0"/>
      <p:bldP spid="170" grpId="1"/>
      <p:bldP spid="183" grpId="0"/>
      <p:bldP spid="183" grpId="1"/>
      <p:bldP spid="182" grpId="0" animBg="1"/>
      <p:bldP spid="182" grpId="1" animBg="1"/>
      <p:bldP spid="192" grpId="0" animBg="1"/>
      <p:bldP spid="192" grpId="1" animBg="1"/>
      <p:bldP spid="2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Bandwidth Varies Widely</a:t>
            </a:r>
            <a:endParaRPr lang="en-US" dirty="0"/>
          </a:p>
        </p:txBody>
      </p:sp>
      <p:sp>
        <p:nvSpPr>
          <p:cNvPr id="3" name="Content Placeholder 2"/>
          <p:cNvSpPr>
            <a:spLocks noGrp="1"/>
          </p:cNvSpPr>
          <p:nvPr>
            <p:ph idx="1"/>
          </p:nvPr>
        </p:nvSpPr>
        <p:spPr/>
        <p:txBody>
          <a:bodyPr/>
          <a:lstStyle/>
          <a:p>
            <a:r>
              <a:rPr lang="en-US" dirty="0" smtClean="0"/>
              <a:t>Workload </a:t>
            </a:r>
            <a:r>
              <a:rPr lang="en-US" dirty="0" smtClean="0">
                <a:solidFill>
                  <a:srgbClr val="0000FF"/>
                </a:solidFill>
              </a:rPr>
              <a:t>memory bandwidth requirements </a:t>
            </a:r>
            <a:r>
              <a:rPr lang="en-US" dirty="0" smtClean="0"/>
              <a:t>vary widely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dirty="0" smtClean="0"/>
              <a:t>Memory system is provisioned for peak capacity</a:t>
            </a:r>
          </a:p>
          <a:p>
            <a:pPr lvl="1">
              <a:buNone/>
            </a:pPr>
            <a:r>
              <a:rPr lang="en-US" sz="2400" dirty="0" smtClean="0"/>
              <a:t>	</a:t>
            </a:r>
            <a:r>
              <a:rPr lang="en-US" sz="2400" dirty="0" smtClean="0">
                <a:sym typeface="Wingdings" pitchFamily="2" charset="2"/>
              </a:rPr>
              <a:t> often </a:t>
            </a:r>
            <a:r>
              <a:rPr lang="en-US" sz="2400" dirty="0" smtClean="0">
                <a:solidFill>
                  <a:srgbClr val="FF0000"/>
                </a:solidFill>
                <a:sym typeface="Wingdings" pitchFamily="2" charset="2"/>
              </a:rPr>
              <a:t>underutilized</a:t>
            </a:r>
            <a:endParaRPr lang="en-US" sz="2400" dirty="0" smtClean="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50</a:t>
            </a:fld>
            <a:endParaRPr lang="en-US" altLang="en-US">
              <a:solidFill>
                <a:srgbClr val="000000"/>
              </a:solidFill>
            </a:endParaRPr>
          </a:p>
        </p:txBody>
      </p:sp>
      <p:graphicFrame>
        <p:nvGraphicFramePr>
          <p:cNvPr id="6" name="Chart 5"/>
          <p:cNvGraphicFramePr/>
          <p:nvPr/>
        </p:nvGraphicFramePr>
        <p:xfrm>
          <a:off x="0" y="1447800"/>
          <a:ext cx="91440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21990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Power can be Scaled Down</a:t>
            </a:r>
            <a:endParaRPr lang="en-US" dirty="0"/>
          </a:p>
        </p:txBody>
      </p:sp>
      <p:sp>
        <p:nvSpPr>
          <p:cNvPr id="3" name="Content Placeholder 2"/>
          <p:cNvSpPr>
            <a:spLocks noGrp="1"/>
          </p:cNvSpPr>
          <p:nvPr>
            <p:ph idx="1"/>
          </p:nvPr>
        </p:nvSpPr>
        <p:spPr/>
        <p:txBody>
          <a:bodyPr/>
          <a:lstStyle/>
          <a:p>
            <a:r>
              <a:rPr lang="en-US" dirty="0" smtClean="0"/>
              <a:t>DDR can operate at multiple</a:t>
            </a:r>
            <a:r>
              <a:rPr lang="en-US" dirty="0" smtClean="0">
                <a:solidFill>
                  <a:srgbClr val="FF0000"/>
                </a:solidFill>
              </a:rPr>
              <a:t> </a:t>
            </a:r>
            <a:r>
              <a:rPr lang="en-US" dirty="0" smtClean="0"/>
              <a:t>frequencies </a:t>
            </a:r>
            <a:r>
              <a:rPr lang="en-US" dirty="0" smtClean="0">
                <a:sym typeface="Wingdings" pitchFamily="2" charset="2"/>
              </a:rPr>
              <a:t> </a:t>
            </a:r>
            <a:r>
              <a:rPr lang="en-US" dirty="0" smtClean="0">
                <a:solidFill>
                  <a:srgbClr val="FF0000"/>
                </a:solidFill>
                <a:sym typeface="Wingdings" pitchFamily="2" charset="2"/>
              </a:rPr>
              <a:t>reduce power</a:t>
            </a:r>
            <a:endParaRPr lang="en-US" dirty="0" smtClean="0">
              <a:solidFill>
                <a:srgbClr val="FF0000"/>
              </a:solidFill>
            </a:endParaRPr>
          </a:p>
          <a:p>
            <a:pPr lvl="1"/>
            <a:r>
              <a:rPr lang="en-US" dirty="0" smtClean="0"/>
              <a:t>Lower frequency directly </a:t>
            </a:r>
            <a:r>
              <a:rPr lang="en-US" dirty="0" smtClean="0">
                <a:solidFill>
                  <a:srgbClr val="0000FF"/>
                </a:solidFill>
              </a:rPr>
              <a:t>reduces</a:t>
            </a:r>
            <a:r>
              <a:rPr lang="en-US" dirty="0" smtClean="0"/>
              <a:t> </a:t>
            </a:r>
            <a:r>
              <a:rPr lang="en-US" dirty="0" smtClean="0">
                <a:solidFill>
                  <a:srgbClr val="0000FF"/>
                </a:solidFill>
              </a:rPr>
              <a:t>switching power</a:t>
            </a:r>
          </a:p>
          <a:p>
            <a:pPr lvl="1"/>
            <a:r>
              <a:rPr lang="en-US" dirty="0" smtClean="0"/>
              <a:t>Lower frequency allows for </a:t>
            </a:r>
            <a:r>
              <a:rPr lang="en-US" dirty="0" smtClean="0">
                <a:solidFill>
                  <a:srgbClr val="0000FF"/>
                </a:solidFill>
              </a:rPr>
              <a:t>lower voltage</a:t>
            </a:r>
          </a:p>
          <a:p>
            <a:pPr lvl="1"/>
            <a:r>
              <a:rPr lang="en-US" dirty="0" smtClean="0">
                <a:solidFill>
                  <a:srgbClr val="FF0000"/>
                </a:solidFill>
              </a:rPr>
              <a:t>Comparable to CPU DVFS</a:t>
            </a:r>
          </a:p>
          <a:p>
            <a:endParaRPr lang="en-US" dirty="0" smtClean="0"/>
          </a:p>
          <a:p>
            <a:endParaRPr lang="en-US" dirty="0" smtClean="0"/>
          </a:p>
          <a:p>
            <a:endParaRPr lang="en-US" dirty="0" smtClean="0"/>
          </a:p>
          <a:p>
            <a:endParaRPr lang="en-US" dirty="0" smtClean="0"/>
          </a:p>
          <a:p>
            <a:r>
              <a:rPr lang="en-US" dirty="0" smtClean="0"/>
              <a:t>Frequency scaling increases latency </a:t>
            </a:r>
            <a:r>
              <a:rPr lang="en-US" dirty="0" smtClean="0">
                <a:sym typeface="Wingdings" pitchFamily="2" charset="2"/>
              </a:rPr>
              <a:t> </a:t>
            </a:r>
            <a:r>
              <a:rPr lang="en-US" dirty="0" smtClean="0">
                <a:solidFill>
                  <a:srgbClr val="FF0000"/>
                </a:solidFill>
                <a:sym typeface="Wingdings" pitchFamily="2" charset="2"/>
              </a:rPr>
              <a:t>reduce performance</a:t>
            </a:r>
          </a:p>
          <a:p>
            <a:pPr lvl="1"/>
            <a:r>
              <a:rPr lang="en-US" dirty="0">
                <a:sym typeface="Wingdings" pitchFamily="2" charset="2"/>
              </a:rPr>
              <a:t>M</a:t>
            </a:r>
            <a:r>
              <a:rPr lang="en-US" dirty="0" smtClean="0">
                <a:sym typeface="Wingdings" pitchFamily="2" charset="2"/>
              </a:rPr>
              <a:t>emory storage array is asynchronous</a:t>
            </a:r>
          </a:p>
          <a:p>
            <a:pPr lvl="1"/>
            <a:r>
              <a:rPr lang="en-US" dirty="0" smtClean="0">
                <a:sym typeface="Wingdings" pitchFamily="2" charset="2"/>
              </a:rPr>
              <a:t>But, </a:t>
            </a:r>
            <a:r>
              <a:rPr lang="en-US" dirty="0" smtClean="0">
                <a:solidFill>
                  <a:srgbClr val="0000FF"/>
                </a:solidFill>
                <a:sym typeface="Wingdings" pitchFamily="2" charset="2"/>
              </a:rPr>
              <a:t>bus transfer depends on frequency</a:t>
            </a:r>
          </a:p>
          <a:p>
            <a:pPr lvl="1"/>
            <a:r>
              <a:rPr lang="en-US" dirty="0" smtClean="0">
                <a:sym typeface="Wingdings" pitchFamily="2" charset="2"/>
              </a:rPr>
              <a:t>When bus bandwidth is bottleneck, performance suffers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51</a:t>
            </a:fld>
            <a:endParaRPr lang="en-US" altLang="en-US">
              <a:solidFill>
                <a:srgbClr val="000000"/>
              </a:solidFill>
            </a:endParaRPr>
          </a:p>
        </p:txBody>
      </p:sp>
      <p:graphicFrame>
        <p:nvGraphicFramePr>
          <p:cNvPr id="6" name="Table 5"/>
          <p:cNvGraphicFramePr>
            <a:graphicFrameLocks noGrp="1"/>
          </p:cNvGraphicFramePr>
          <p:nvPr/>
        </p:nvGraphicFramePr>
        <p:xfrm>
          <a:off x="1371600" y="2667000"/>
          <a:ext cx="6095999" cy="1114425"/>
        </p:xfrm>
        <a:graphic>
          <a:graphicData uri="http://schemas.openxmlformats.org/drawingml/2006/table">
            <a:tbl>
              <a:tblPr/>
              <a:tblGrid>
                <a:gridCol w="1631199"/>
                <a:gridCol w="1273132"/>
                <a:gridCol w="671930"/>
                <a:gridCol w="1259869"/>
                <a:gridCol w="1259869"/>
              </a:tblGrid>
              <a:tr h="495300">
                <a:tc>
                  <a:txBody>
                    <a:bodyPr/>
                    <a:lstStyle/>
                    <a:p>
                      <a:pPr algn="l" fontAlgn="b"/>
                      <a:r>
                        <a:rPr lang="en-US" sz="2000" b="0" i="0" u="none" strike="noStrike" dirty="0">
                          <a:solidFill>
                            <a:srgbClr val="000000"/>
                          </a:solidFill>
                          <a:latin typeface="Calibri"/>
                        </a:rPr>
                        <a:t>CPU Voltage/Freq.</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System Power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20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0" i="0" u="none" strike="noStrike">
                          <a:solidFill>
                            <a:srgbClr val="000000"/>
                          </a:solidFill>
                          <a:latin typeface="Calibri"/>
                        </a:rPr>
                        <a:t>Memory Freq.</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System Power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algn="l" fontAlgn="b"/>
                      <a:r>
                        <a:rPr lang="en-US" sz="2000" b="0" i="0" u="none" strike="noStrike" dirty="0">
                          <a:solidFill>
                            <a:srgbClr val="000000"/>
                          </a:solidFill>
                          <a:latin typeface="Calibri"/>
                        </a:rPr>
                        <a:t>↓ 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20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0" i="0" u="none" strike="noStrike" dirty="0">
                          <a:solidFill>
                            <a:srgbClr val="000000"/>
                          </a:solidFill>
                          <a:latin typeface="Calibri"/>
                        </a:rPr>
                        <a:t>↓ 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306675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So Far</a:t>
            </a:r>
            <a:endParaRPr lang="en-US" dirty="0"/>
          </a:p>
        </p:txBody>
      </p:sp>
      <p:sp>
        <p:nvSpPr>
          <p:cNvPr id="3" name="Content Placeholder 2"/>
          <p:cNvSpPr>
            <a:spLocks noGrp="1"/>
          </p:cNvSpPr>
          <p:nvPr>
            <p:ph idx="1"/>
          </p:nvPr>
        </p:nvSpPr>
        <p:spPr/>
        <p:txBody>
          <a:bodyPr/>
          <a:lstStyle/>
          <a:p>
            <a:r>
              <a:rPr lang="en-US" dirty="0" smtClean="0">
                <a:solidFill>
                  <a:srgbClr val="0000FF"/>
                </a:solidFill>
              </a:rPr>
              <a:t>Memory power </a:t>
            </a:r>
            <a:r>
              <a:rPr lang="en-US" dirty="0" smtClean="0"/>
              <a:t>is a significant portion of total power</a:t>
            </a:r>
          </a:p>
          <a:p>
            <a:pPr lvl="1"/>
            <a:r>
              <a:rPr lang="en-US" dirty="0" smtClean="0"/>
              <a:t>19% (</a:t>
            </a:r>
            <a:r>
              <a:rPr lang="en-US" dirty="0" err="1" smtClean="0"/>
              <a:t>avg</a:t>
            </a:r>
            <a:r>
              <a:rPr lang="en-US" dirty="0" smtClean="0"/>
              <a:t>) in our system, up to 40% noted in other works</a:t>
            </a:r>
          </a:p>
          <a:p>
            <a:pPr lvl="1"/>
            <a:endParaRPr lang="en-US" dirty="0" smtClean="0"/>
          </a:p>
          <a:p>
            <a:r>
              <a:rPr lang="en-US" dirty="0" smtClean="0">
                <a:solidFill>
                  <a:srgbClr val="0000FF"/>
                </a:solidFill>
              </a:rPr>
              <a:t>Sleep state residency</a:t>
            </a:r>
            <a:r>
              <a:rPr lang="en-US" dirty="0" smtClean="0"/>
              <a:t> is low in many workloads</a:t>
            </a:r>
          </a:p>
          <a:p>
            <a:pPr lvl="1"/>
            <a:r>
              <a:rPr lang="en-US" dirty="0" smtClean="0"/>
              <a:t>Multicore workloads reduce idle periods</a:t>
            </a:r>
          </a:p>
          <a:p>
            <a:pPr lvl="1"/>
            <a:r>
              <a:rPr lang="en-US" dirty="0"/>
              <a:t>CPU-bound applications send requests frequently enough</a:t>
            </a:r>
            <a:br>
              <a:rPr lang="en-US" dirty="0"/>
            </a:br>
            <a:r>
              <a:rPr lang="en-US" dirty="0"/>
              <a:t>to keep memory devices </a:t>
            </a:r>
            <a:r>
              <a:rPr lang="en-US" dirty="0" smtClean="0"/>
              <a:t>awake</a:t>
            </a:r>
          </a:p>
          <a:p>
            <a:pPr lvl="1"/>
            <a:endParaRPr lang="en-US" dirty="0"/>
          </a:p>
          <a:p>
            <a:r>
              <a:rPr lang="en-US" dirty="0" smtClean="0">
                <a:solidFill>
                  <a:srgbClr val="0000FF"/>
                </a:solidFill>
              </a:rPr>
              <a:t>Memory bandwidth demand </a:t>
            </a:r>
            <a:r>
              <a:rPr lang="en-US" dirty="0" smtClean="0"/>
              <a:t>is very low in some workloads</a:t>
            </a:r>
          </a:p>
          <a:p>
            <a:endParaRPr lang="en-US" dirty="0"/>
          </a:p>
          <a:p>
            <a:r>
              <a:rPr lang="en-US" dirty="0"/>
              <a:t>Memory power is reduced by </a:t>
            </a:r>
            <a:r>
              <a:rPr lang="en-US" dirty="0">
                <a:solidFill>
                  <a:srgbClr val="0000FF"/>
                </a:solidFill>
              </a:rPr>
              <a:t>frequency scaling</a:t>
            </a:r>
          </a:p>
          <a:p>
            <a:pPr lvl="1"/>
            <a:r>
              <a:rPr lang="en-US" dirty="0"/>
              <a:t>And </a:t>
            </a:r>
            <a:r>
              <a:rPr lang="en-US" dirty="0">
                <a:solidFill>
                  <a:srgbClr val="0000FF"/>
                </a:solidFill>
              </a:rPr>
              <a:t>voltage scaling </a:t>
            </a:r>
            <a:r>
              <a:rPr lang="en-US" dirty="0"/>
              <a:t>can give further reductions</a:t>
            </a:r>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52</a:t>
            </a:fld>
            <a:endParaRPr lang="en-US" altLang="en-US">
              <a:solidFill>
                <a:srgbClr val="000000"/>
              </a:solidFill>
            </a:endParaRPr>
          </a:p>
        </p:txBody>
      </p:sp>
    </p:spTree>
    <p:extLst>
      <p:ext uri="{BB962C8B-B14F-4D97-AF65-F5344CB8AC3E}">
        <p14:creationId xmlns:p14="http://schemas.microsoft.com/office/powerpoint/2010/main" val="25075213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DVFS for Memory</a:t>
            </a:r>
            <a:endParaRPr lang="en-US" dirty="0"/>
          </a:p>
        </p:txBody>
      </p:sp>
      <p:sp>
        <p:nvSpPr>
          <p:cNvPr id="3" name="Content Placeholder 2"/>
          <p:cNvSpPr>
            <a:spLocks noGrp="1"/>
          </p:cNvSpPr>
          <p:nvPr>
            <p:ph idx="1"/>
          </p:nvPr>
        </p:nvSpPr>
        <p:spPr/>
        <p:txBody>
          <a:bodyPr/>
          <a:lstStyle/>
          <a:p>
            <a:r>
              <a:rPr lang="en-US" b="1" dirty="0" smtClean="0"/>
              <a:t>Key Idea: </a:t>
            </a:r>
            <a:r>
              <a:rPr lang="en-US" dirty="0" smtClean="0"/>
              <a:t>observe memory bandwidth utilization, then adjust memory frequency/voltage, to </a:t>
            </a:r>
            <a:r>
              <a:rPr lang="en-US" dirty="0" smtClean="0">
                <a:solidFill>
                  <a:srgbClr val="FF0000"/>
                </a:solidFill>
              </a:rPr>
              <a:t>reduce power </a:t>
            </a:r>
            <a:r>
              <a:rPr lang="en-US" dirty="0" smtClean="0"/>
              <a:t>with</a:t>
            </a:r>
            <a:r>
              <a:rPr lang="en-US" dirty="0" smtClean="0">
                <a:solidFill>
                  <a:srgbClr val="FF0000"/>
                </a:solidFill>
              </a:rPr>
              <a:t> minimal performance loss</a:t>
            </a:r>
          </a:p>
          <a:p>
            <a:pPr lvl="1">
              <a:buNone/>
            </a:pPr>
            <a:r>
              <a:rPr lang="en-US" b="1" dirty="0" smtClean="0">
                <a:solidFill>
                  <a:srgbClr val="0000FF"/>
                </a:solidFill>
                <a:sym typeface="Wingdings" pitchFamily="2" charset="2"/>
              </a:rPr>
              <a:t>	</a:t>
            </a:r>
          </a:p>
          <a:p>
            <a:pPr lvl="1">
              <a:buNone/>
            </a:pPr>
            <a:r>
              <a:rPr lang="en-US" b="1" dirty="0" smtClean="0">
                <a:solidFill>
                  <a:srgbClr val="0000FF"/>
                </a:solidFill>
                <a:sym typeface="Wingdings" pitchFamily="2" charset="2"/>
              </a:rPr>
              <a:t>	 Dynamic Voltage/Frequency Scaling (DVFS)</a:t>
            </a:r>
            <a:br>
              <a:rPr lang="en-US" b="1" dirty="0" smtClean="0">
                <a:solidFill>
                  <a:srgbClr val="0000FF"/>
                </a:solidFill>
                <a:sym typeface="Wingdings" pitchFamily="2" charset="2"/>
              </a:rPr>
            </a:br>
            <a:r>
              <a:rPr lang="en-US" b="1" dirty="0" smtClean="0">
                <a:solidFill>
                  <a:srgbClr val="0000FF"/>
                </a:solidFill>
                <a:sym typeface="Wingdings" pitchFamily="2" charset="2"/>
              </a:rPr>
              <a:t> 	  for memory</a:t>
            </a:r>
            <a:endParaRPr lang="en-US" b="1" dirty="0">
              <a:solidFill>
                <a:srgbClr val="0000FF"/>
              </a:solidFill>
              <a:sym typeface="Wingdings" pitchFamily="2" charset="2"/>
            </a:endParaRPr>
          </a:p>
          <a:p>
            <a:endParaRPr lang="en-US" b="1" dirty="0" smtClean="0">
              <a:solidFill>
                <a:srgbClr val="000000"/>
              </a:solidFill>
              <a:sym typeface="Wingdings" pitchFamily="2" charset="2"/>
            </a:endParaRPr>
          </a:p>
          <a:p>
            <a:r>
              <a:rPr lang="en-US" b="1" dirty="0" smtClean="0">
                <a:solidFill>
                  <a:srgbClr val="000000"/>
                </a:solidFill>
                <a:sym typeface="Wingdings" pitchFamily="2" charset="2"/>
              </a:rPr>
              <a:t>Goal in this work</a:t>
            </a:r>
            <a:r>
              <a:rPr lang="en-US" dirty="0" smtClean="0">
                <a:solidFill>
                  <a:srgbClr val="000000"/>
                </a:solidFill>
                <a:sym typeface="Wingdings" pitchFamily="2" charset="2"/>
              </a:rPr>
              <a:t>:</a:t>
            </a:r>
          </a:p>
          <a:p>
            <a:pPr lvl="1"/>
            <a:r>
              <a:rPr lang="en-US" dirty="0" smtClean="0">
                <a:solidFill>
                  <a:srgbClr val="000000"/>
                </a:solidFill>
                <a:sym typeface="Wingdings" pitchFamily="2" charset="2"/>
              </a:rPr>
              <a:t>Implement </a:t>
            </a:r>
            <a:r>
              <a:rPr lang="en-US" dirty="0" smtClean="0">
                <a:solidFill>
                  <a:srgbClr val="0000FF"/>
                </a:solidFill>
                <a:sym typeface="Wingdings" pitchFamily="2" charset="2"/>
              </a:rPr>
              <a:t>DVFS</a:t>
            </a:r>
            <a:r>
              <a:rPr lang="en-US" dirty="0" smtClean="0">
                <a:solidFill>
                  <a:srgbClr val="000000"/>
                </a:solidFill>
                <a:sym typeface="Wingdings" pitchFamily="2" charset="2"/>
              </a:rPr>
              <a:t> in the memory system, by:</a:t>
            </a:r>
          </a:p>
          <a:p>
            <a:pPr lvl="1"/>
            <a:r>
              <a:rPr lang="en-US" dirty="0" smtClean="0">
                <a:solidFill>
                  <a:srgbClr val="000000"/>
                </a:solidFill>
                <a:sym typeface="Wingdings" pitchFamily="2" charset="2"/>
              </a:rPr>
              <a:t>Developing a </a:t>
            </a:r>
            <a:r>
              <a:rPr lang="en-US" dirty="0" smtClean="0">
                <a:solidFill>
                  <a:srgbClr val="0000FF"/>
                </a:solidFill>
                <a:sym typeface="Wingdings" pitchFamily="2" charset="2"/>
              </a:rPr>
              <a:t>simple control algorithm </a:t>
            </a:r>
            <a:r>
              <a:rPr lang="en-US" dirty="0" smtClean="0">
                <a:solidFill>
                  <a:srgbClr val="000000"/>
                </a:solidFill>
                <a:sym typeface="Wingdings" pitchFamily="2" charset="2"/>
              </a:rPr>
              <a:t>to exploit opportunity for reduced memory frequency/voltage by observing behavior </a:t>
            </a:r>
          </a:p>
          <a:p>
            <a:pPr lvl="1"/>
            <a:r>
              <a:rPr lang="en-US" dirty="0" smtClean="0">
                <a:solidFill>
                  <a:srgbClr val="000000"/>
                </a:solidFill>
                <a:sym typeface="Wingdings" pitchFamily="2" charset="2"/>
              </a:rPr>
              <a:t>Evaluating the proposed algorithm on a </a:t>
            </a:r>
            <a:r>
              <a:rPr lang="en-US" dirty="0" smtClean="0">
                <a:solidFill>
                  <a:srgbClr val="0000FF"/>
                </a:solidFill>
                <a:sym typeface="Wingdings" pitchFamily="2" charset="2"/>
              </a:rPr>
              <a:t>real system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53</a:t>
            </a:fld>
            <a:endParaRPr lang="en-US" altLang="en-US">
              <a:solidFill>
                <a:srgbClr val="000000"/>
              </a:solidFill>
            </a:endParaRPr>
          </a:p>
        </p:txBody>
      </p:sp>
    </p:spTree>
    <p:extLst>
      <p:ext uri="{BB962C8B-B14F-4D97-AF65-F5344CB8AC3E}">
        <p14:creationId xmlns:p14="http://schemas.microsoft.com/office/powerpoint/2010/main" val="22825217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endParaRPr lang="en-US" dirty="0" smtClean="0"/>
          </a:p>
          <a:p>
            <a:r>
              <a:rPr lang="en-US" dirty="0" smtClean="0"/>
              <a:t>Background and Characterization</a:t>
            </a:r>
          </a:p>
          <a:p>
            <a:pPr lvl="1"/>
            <a:r>
              <a:rPr lang="en-US" dirty="0" smtClean="0"/>
              <a:t>DRAM Operation</a:t>
            </a:r>
          </a:p>
          <a:p>
            <a:pPr lvl="1"/>
            <a:r>
              <a:rPr lang="en-US" dirty="0" smtClean="0"/>
              <a:t>DRAM Power</a:t>
            </a:r>
          </a:p>
          <a:p>
            <a:pPr lvl="1"/>
            <a:r>
              <a:rPr lang="en-US" dirty="0" smtClean="0"/>
              <a:t>Frequency and Voltage Scaling</a:t>
            </a:r>
          </a:p>
          <a:p>
            <a:pPr lvl="1"/>
            <a:endParaRPr lang="en-US" dirty="0" smtClean="0"/>
          </a:p>
          <a:p>
            <a:r>
              <a:rPr lang="en-US" dirty="0" smtClean="0"/>
              <a:t>Performance Effects of Frequency Scaling</a:t>
            </a:r>
          </a:p>
          <a:p>
            <a:endParaRPr lang="en-US" dirty="0" smtClean="0"/>
          </a:p>
          <a:p>
            <a:r>
              <a:rPr lang="en-US" dirty="0" smtClean="0"/>
              <a:t>Frequency Control Algorithm</a:t>
            </a:r>
          </a:p>
          <a:p>
            <a:endParaRPr lang="en-US" dirty="0" smtClean="0"/>
          </a:p>
          <a:p>
            <a:r>
              <a:rPr lang="en-US" dirty="0" smtClean="0"/>
              <a:t>Evaluation and Conclusions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54</a:t>
            </a:fld>
            <a:endParaRPr lang="en-US" altLang="en-US">
              <a:solidFill>
                <a:srgbClr val="000000"/>
              </a:solidFill>
            </a:endParaRPr>
          </a:p>
        </p:txBody>
      </p:sp>
    </p:spTree>
    <p:extLst>
      <p:ext uri="{BB962C8B-B14F-4D97-AF65-F5344CB8AC3E}">
        <p14:creationId xmlns:p14="http://schemas.microsoft.com/office/powerpoint/2010/main" val="9011424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p>
          <a:p>
            <a:r>
              <a:rPr lang="en-US" dirty="0" smtClean="0"/>
              <a:t>Background and Characterization</a:t>
            </a:r>
          </a:p>
          <a:p>
            <a:pPr lvl="1"/>
            <a:r>
              <a:rPr lang="en-US" dirty="0" smtClean="0"/>
              <a:t>DRAM Operation</a:t>
            </a:r>
          </a:p>
          <a:p>
            <a:pPr lvl="1"/>
            <a:r>
              <a:rPr lang="en-US" dirty="0" smtClean="0"/>
              <a:t>DRAM Power</a:t>
            </a:r>
          </a:p>
          <a:p>
            <a:pPr lvl="1"/>
            <a:r>
              <a:rPr lang="en-US" dirty="0" smtClean="0"/>
              <a:t>Frequency and Voltage Scaling</a:t>
            </a:r>
          </a:p>
          <a:p>
            <a:pPr lvl="1"/>
            <a:endParaRPr lang="en-US" dirty="0" smtClean="0">
              <a:solidFill>
                <a:schemeClr val="bg1">
                  <a:lumMod val="75000"/>
                </a:schemeClr>
              </a:solidFill>
            </a:endParaRPr>
          </a:p>
          <a:p>
            <a:r>
              <a:rPr lang="en-US" dirty="0" smtClean="0">
                <a:solidFill>
                  <a:schemeClr val="bg1">
                    <a:lumMod val="75000"/>
                  </a:schemeClr>
                </a:solidFill>
              </a:rPr>
              <a:t>Performance Effects of Frequency Scaling</a:t>
            </a:r>
          </a:p>
          <a:p>
            <a:endParaRPr lang="en-US" dirty="0" smtClean="0">
              <a:solidFill>
                <a:schemeClr val="bg1">
                  <a:lumMod val="75000"/>
                </a:schemeClr>
              </a:solidFill>
            </a:endParaRPr>
          </a:p>
          <a:p>
            <a:r>
              <a:rPr lang="en-US" dirty="0" smtClean="0">
                <a:solidFill>
                  <a:schemeClr val="bg1">
                    <a:lumMod val="75000"/>
                  </a:schemeClr>
                </a:solidFill>
              </a:rPr>
              <a:t>Frequency Control Algorithm</a:t>
            </a:r>
          </a:p>
          <a:p>
            <a:endParaRPr lang="en-US" dirty="0" smtClean="0">
              <a:solidFill>
                <a:schemeClr val="bg1">
                  <a:lumMod val="75000"/>
                </a:schemeClr>
              </a:solidFill>
            </a:endParaRPr>
          </a:p>
          <a:p>
            <a:r>
              <a:rPr lang="en-US" dirty="0" smtClean="0">
                <a:solidFill>
                  <a:schemeClr val="bg1">
                    <a:lumMod val="75000"/>
                  </a:schemeClr>
                </a:solidFill>
              </a:rPr>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55</a:t>
            </a:fld>
            <a:endParaRPr lang="en-US" altLang="en-US">
              <a:solidFill>
                <a:srgbClr val="000000"/>
              </a:solidFill>
            </a:endParaRPr>
          </a:p>
        </p:txBody>
      </p:sp>
    </p:spTree>
    <p:extLst>
      <p:ext uri="{BB962C8B-B14F-4D97-AF65-F5344CB8AC3E}">
        <p14:creationId xmlns:p14="http://schemas.microsoft.com/office/powerpoint/2010/main" val="16183359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Operation</a:t>
            </a:r>
            <a:endParaRPr lang="en-US" dirty="0"/>
          </a:p>
        </p:txBody>
      </p:sp>
      <p:sp>
        <p:nvSpPr>
          <p:cNvPr id="3" name="Content Placeholder 2"/>
          <p:cNvSpPr>
            <a:spLocks noGrp="1"/>
          </p:cNvSpPr>
          <p:nvPr>
            <p:ph idx="1"/>
          </p:nvPr>
        </p:nvSpPr>
        <p:spPr>
          <a:xfrm>
            <a:off x="228600" y="908720"/>
            <a:ext cx="8610600" cy="1377280"/>
          </a:xfrm>
        </p:spPr>
        <p:txBody>
          <a:bodyPr/>
          <a:lstStyle/>
          <a:p>
            <a:r>
              <a:rPr lang="en-US" dirty="0" smtClean="0"/>
              <a:t>Main memory consists of </a:t>
            </a:r>
            <a:r>
              <a:rPr lang="en-US" dirty="0" smtClean="0">
                <a:solidFill>
                  <a:srgbClr val="0000FF"/>
                </a:solidFill>
              </a:rPr>
              <a:t>DIMMs</a:t>
            </a:r>
            <a:r>
              <a:rPr lang="en-US" dirty="0" smtClean="0"/>
              <a:t> of </a:t>
            </a:r>
            <a:r>
              <a:rPr lang="en-US" dirty="0" smtClean="0">
                <a:solidFill>
                  <a:srgbClr val="0000FF"/>
                </a:solidFill>
              </a:rPr>
              <a:t>DRAM devices</a:t>
            </a:r>
          </a:p>
          <a:p>
            <a:r>
              <a:rPr lang="en-US" dirty="0" smtClean="0"/>
              <a:t>Each DIMM is attached to a </a:t>
            </a:r>
            <a:r>
              <a:rPr lang="en-US" dirty="0" smtClean="0">
                <a:solidFill>
                  <a:srgbClr val="0000FF"/>
                </a:solidFill>
              </a:rPr>
              <a:t>memory bus (channel)</a:t>
            </a:r>
          </a:p>
          <a:p>
            <a:r>
              <a:rPr lang="en-US" dirty="0" smtClean="0">
                <a:solidFill>
                  <a:srgbClr val="0000FF"/>
                </a:solidFill>
              </a:rPr>
              <a:t>Multiple DIMMs</a:t>
            </a:r>
            <a:r>
              <a:rPr lang="en-US" dirty="0" smtClean="0"/>
              <a:t> can connect to one channel</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56</a:t>
            </a:fld>
            <a:endParaRPr lang="en-US" altLang="en-US">
              <a:solidFill>
                <a:srgbClr val="000000"/>
              </a:solidFill>
            </a:endParaRPr>
          </a:p>
        </p:txBody>
      </p:sp>
      <p:grpSp>
        <p:nvGrpSpPr>
          <p:cNvPr id="32" name="Group 31"/>
          <p:cNvGrpSpPr/>
          <p:nvPr/>
        </p:nvGrpSpPr>
        <p:grpSpPr>
          <a:xfrm>
            <a:off x="1905000" y="3821668"/>
            <a:ext cx="4114800" cy="685800"/>
            <a:chOff x="609600" y="2819400"/>
            <a:chExt cx="4114800" cy="685800"/>
          </a:xfrm>
        </p:grpSpPr>
        <p:sp>
          <p:nvSpPr>
            <p:cNvPr id="5" name="Rectangle 4"/>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6" name="Rectangle 5"/>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Rectangle 8"/>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Rectangle 9"/>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Rectangle 10"/>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 name="Rectangle 11"/>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Rectangle 12"/>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sp>
        <p:nvSpPr>
          <p:cNvPr id="15" name="Rectangle 14"/>
          <p:cNvSpPr/>
          <p:nvPr/>
        </p:nvSpPr>
        <p:spPr>
          <a:xfrm>
            <a:off x="3276600" y="3669268"/>
            <a:ext cx="685800" cy="9906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grpSp>
        <p:nvGrpSpPr>
          <p:cNvPr id="43" name="Group 42"/>
          <p:cNvGrpSpPr/>
          <p:nvPr/>
        </p:nvGrpSpPr>
        <p:grpSpPr>
          <a:xfrm>
            <a:off x="1828800" y="4431268"/>
            <a:ext cx="4191000" cy="1055132"/>
            <a:chOff x="533400" y="3429000"/>
            <a:chExt cx="4191000" cy="1055132"/>
          </a:xfrm>
        </p:grpSpPr>
        <p:grpSp>
          <p:nvGrpSpPr>
            <p:cNvPr id="33" name="Group 32"/>
            <p:cNvGrpSpPr/>
            <p:nvPr/>
          </p:nvGrpSpPr>
          <p:grpSpPr>
            <a:xfrm>
              <a:off x="533400" y="3429000"/>
              <a:ext cx="4191000" cy="1055132"/>
              <a:chOff x="533400" y="3429000"/>
              <a:chExt cx="4191000" cy="1055132"/>
            </a:xfrm>
          </p:grpSpPr>
          <p:cxnSp>
            <p:nvCxnSpPr>
              <p:cNvPr id="17" name="Straight Connector 16"/>
              <p:cNvCxnSpPr/>
              <p:nvPr/>
            </p:nvCxnSpPr>
            <p:spPr>
              <a:xfrm>
                <a:off x="533400" y="3962400"/>
                <a:ext cx="41910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47800" y="4114800"/>
                <a:ext cx="2377574" cy="369332"/>
              </a:xfrm>
              <a:prstGeom prst="rect">
                <a:avLst/>
              </a:prstGeom>
              <a:noFill/>
            </p:spPr>
            <p:txBody>
              <a:bodyPr wrap="none" rtlCol="0">
                <a:spAutoFit/>
              </a:bodyPr>
              <a:lstStyle/>
              <a:p>
                <a:r>
                  <a:rPr lang="en-US" dirty="0" smtClean="0">
                    <a:solidFill>
                      <a:srgbClr val="000000"/>
                    </a:solidFill>
                    <a:latin typeface="Tahoma"/>
                  </a:rPr>
                  <a:t>Memory Bus (64 bits)</a:t>
                </a:r>
                <a:endParaRPr lang="en-US" dirty="0">
                  <a:solidFill>
                    <a:srgbClr val="000000"/>
                  </a:solidFill>
                  <a:latin typeface="Tahoma"/>
                </a:endParaRPr>
              </a:p>
            </p:txBody>
          </p:sp>
          <p:cxnSp>
            <p:nvCxnSpPr>
              <p:cNvPr id="24" name="Straight Connector 23"/>
              <p:cNvCxnSpPr/>
              <p:nvPr/>
            </p:nvCxnSpPr>
            <p:spPr>
              <a:xfrm rot="5400000">
                <a:off x="4106072"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667916"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172628"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734472"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058190"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620034"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124746"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86590"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838200" y="3578423"/>
              <a:ext cx="3774028" cy="310754"/>
              <a:chOff x="838200" y="3578423"/>
              <a:chExt cx="3774028" cy="310754"/>
            </a:xfrm>
          </p:grpSpPr>
          <p:sp>
            <p:nvSpPr>
              <p:cNvPr id="34" name="TextBox 33"/>
              <p:cNvSpPr txBox="1"/>
              <p:nvPr/>
            </p:nvSpPr>
            <p:spPr>
              <a:xfrm>
                <a:off x="838200" y="3578423"/>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5" name="TextBox 34"/>
              <p:cNvSpPr txBox="1"/>
              <p:nvPr/>
            </p:nvSpPr>
            <p:spPr>
              <a:xfrm>
                <a:off x="127000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6" name="TextBox 35"/>
              <p:cNvSpPr txBox="1"/>
              <p:nvPr/>
            </p:nvSpPr>
            <p:spPr>
              <a:xfrm>
                <a:off x="176530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7" name="TextBox 36"/>
              <p:cNvSpPr txBox="1"/>
              <p:nvPr/>
            </p:nvSpPr>
            <p:spPr>
              <a:xfrm>
                <a:off x="220980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8" name="TextBox 37"/>
              <p:cNvSpPr txBox="1"/>
              <p:nvPr/>
            </p:nvSpPr>
            <p:spPr>
              <a:xfrm>
                <a:off x="2889250" y="3578423"/>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9" name="TextBox 38"/>
              <p:cNvSpPr txBox="1"/>
              <p:nvPr/>
            </p:nvSpPr>
            <p:spPr>
              <a:xfrm>
                <a:off x="332105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40" name="TextBox 39"/>
              <p:cNvSpPr txBox="1"/>
              <p:nvPr/>
            </p:nvSpPr>
            <p:spPr>
              <a:xfrm>
                <a:off x="381635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41" name="TextBox 40"/>
              <p:cNvSpPr txBox="1"/>
              <p:nvPr/>
            </p:nvSpPr>
            <p:spPr>
              <a:xfrm>
                <a:off x="426085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grpSp>
      </p:grpSp>
      <p:sp>
        <p:nvSpPr>
          <p:cNvPr id="14" name="Rectangle 13"/>
          <p:cNvSpPr/>
          <p:nvPr/>
        </p:nvSpPr>
        <p:spPr>
          <a:xfrm>
            <a:off x="1676400" y="3593068"/>
            <a:ext cx="4648200" cy="1143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0000"/>
              </a:solidFill>
              <a:latin typeface="Tahoma"/>
            </a:endParaRPr>
          </a:p>
        </p:txBody>
      </p:sp>
      <p:grpSp>
        <p:nvGrpSpPr>
          <p:cNvPr id="71" name="Group 70"/>
          <p:cNvGrpSpPr/>
          <p:nvPr/>
        </p:nvGrpSpPr>
        <p:grpSpPr>
          <a:xfrm>
            <a:off x="1600200" y="3821668"/>
            <a:ext cx="5535848" cy="1359932"/>
            <a:chOff x="3048000" y="2819400"/>
            <a:chExt cx="5535848" cy="1359932"/>
          </a:xfrm>
        </p:grpSpPr>
        <p:cxnSp>
          <p:nvCxnSpPr>
            <p:cNvPr id="67" name="Straight Connector 66"/>
            <p:cNvCxnSpPr/>
            <p:nvPr/>
          </p:nvCxnSpPr>
          <p:spPr>
            <a:xfrm rot="10800000">
              <a:off x="4495800" y="3657600"/>
              <a:ext cx="24384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3048000" y="2819400"/>
              <a:ext cx="4114800" cy="685800"/>
              <a:chOff x="609600" y="2819400"/>
              <a:chExt cx="4114800" cy="685800"/>
            </a:xfrm>
            <a:scene3d>
              <a:camera prst="isometricRightUp">
                <a:rot lat="1800000" lon="18000000" rev="0"/>
              </a:camera>
              <a:lightRig rig="threePt" dir="t"/>
            </a:scene3d>
          </p:grpSpPr>
          <p:sp>
            <p:nvSpPr>
              <p:cNvPr id="45" name="Rectangle 44"/>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46" name="Rectangle 45"/>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7" name="Rectangle 46"/>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8" name="Rectangle 47"/>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9" name="Rectangle 48"/>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0" name="Rectangle 49"/>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1" name="Rectangle 50"/>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2" name="Rectangle 51"/>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3" name="Rectangle 52"/>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grpSp>
          <p:nvGrpSpPr>
            <p:cNvPr id="54" name="Group 53"/>
            <p:cNvGrpSpPr/>
            <p:nvPr/>
          </p:nvGrpSpPr>
          <p:grpSpPr>
            <a:xfrm>
              <a:off x="4038600" y="2819400"/>
              <a:ext cx="4114800" cy="685800"/>
              <a:chOff x="609600" y="2819400"/>
              <a:chExt cx="4114800" cy="685800"/>
            </a:xfrm>
            <a:scene3d>
              <a:camera prst="isometricRightUp">
                <a:rot lat="1800000" lon="18000000" rev="0"/>
              </a:camera>
              <a:lightRig rig="threePt" dir="t"/>
            </a:scene3d>
          </p:grpSpPr>
          <p:sp>
            <p:nvSpPr>
              <p:cNvPr id="55" name="Rectangle 54"/>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56" name="Rectangle 55"/>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7" name="Rectangle 56"/>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8" name="Rectangle 57"/>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9" name="Rectangle 58"/>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0" name="Rectangle 59"/>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1" name="Rectangle 60"/>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2" name="Rectangle 61"/>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3" name="Rectangle 62"/>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cxnSp>
          <p:nvCxnSpPr>
            <p:cNvPr id="69" name="Straight Arrow Connector 68"/>
            <p:cNvCxnSpPr/>
            <p:nvPr/>
          </p:nvCxnSpPr>
          <p:spPr>
            <a:xfrm>
              <a:off x="7086600" y="3657600"/>
              <a:ext cx="609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248400" y="3810000"/>
              <a:ext cx="2335448" cy="369332"/>
            </a:xfrm>
            <a:prstGeom prst="rect">
              <a:avLst/>
            </a:prstGeom>
            <a:noFill/>
          </p:spPr>
          <p:txBody>
            <a:bodyPr wrap="none" rtlCol="0">
              <a:spAutoFit/>
            </a:bodyPr>
            <a:lstStyle/>
            <a:p>
              <a:r>
                <a:rPr lang="en-US" dirty="0" smtClean="0">
                  <a:solidFill>
                    <a:srgbClr val="000000"/>
                  </a:solidFill>
                  <a:latin typeface="Tahoma"/>
                </a:rPr>
                <a:t>to Memory Controller</a:t>
              </a:r>
              <a:endParaRPr lang="en-US" dirty="0">
                <a:solidFill>
                  <a:srgbClr val="000000"/>
                </a:solidFill>
                <a:latin typeface="Tahoma"/>
              </a:endParaRPr>
            </a:p>
          </p:txBody>
        </p:sp>
      </p:grpSp>
    </p:spTree>
    <p:extLst>
      <p:ext uri="{BB962C8B-B14F-4D97-AF65-F5344CB8AC3E}">
        <p14:creationId xmlns:p14="http://schemas.microsoft.com/office/powerpoint/2010/main" val="24846394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4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a DRAM Device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57</a:t>
            </a:fld>
            <a:endParaRPr lang="en-US" altLang="en-US">
              <a:solidFill>
                <a:srgbClr val="000000"/>
              </a:solidFill>
            </a:endParaRPr>
          </a:p>
        </p:txBody>
      </p:sp>
      <p:grpSp>
        <p:nvGrpSpPr>
          <p:cNvPr id="5" name="Group 4"/>
          <p:cNvGrpSpPr/>
          <p:nvPr/>
        </p:nvGrpSpPr>
        <p:grpSpPr>
          <a:xfrm>
            <a:off x="304800" y="1219200"/>
            <a:ext cx="4114800" cy="685800"/>
            <a:chOff x="609600" y="2819400"/>
            <a:chExt cx="4114800" cy="685800"/>
          </a:xfrm>
        </p:grpSpPr>
        <p:sp>
          <p:nvSpPr>
            <p:cNvPr id="6" name="Rectangle 5"/>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Rectangle 8"/>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Rectangle 9"/>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Rectangle 10"/>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 name="Rectangle 11"/>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Rectangle 12"/>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 name="Rectangle 13"/>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grpSp>
        <p:nvGrpSpPr>
          <p:cNvPr id="3" name="Group 2"/>
          <p:cNvGrpSpPr/>
          <p:nvPr/>
        </p:nvGrpSpPr>
        <p:grpSpPr>
          <a:xfrm>
            <a:off x="1676400" y="1066800"/>
            <a:ext cx="7086600" cy="5029200"/>
            <a:chOff x="1676400" y="1066800"/>
            <a:chExt cx="7086600" cy="5029200"/>
          </a:xfrm>
        </p:grpSpPr>
        <p:sp>
          <p:nvSpPr>
            <p:cNvPr id="15" name="Rectangle 14"/>
            <p:cNvSpPr/>
            <p:nvPr/>
          </p:nvSpPr>
          <p:spPr>
            <a:xfrm>
              <a:off x="1676400" y="1066800"/>
              <a:ext cx="685800" cy="9906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sp>
          <p:nvSpPr>
            <p:cNvPr id="16" name="Rectangle 15"/>
            <p:cNvSpPr/>
            <p:nvPr/>
          </p:nvSpPr>
          <p:spPr>
            <a:xfrm>
              <a:off x="2743200" y="2209800"/>
              <a:ext cx="6019800" cy="38862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cxnSp>
          <p:nvCxnSpPr>
            <p:cNvPr id="18" name="Straight Connector 17"/>
            <p:cNvCxnSpPr/>
            <p:nvPr/>
          </p:nvCxnSpPr>
          <p:spPr>
            <a:xfrm rot="16200000" flipH="1">
              <a:off x="190500" y="3543300"/>
              <a:ext cx="4038600" cy="106680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62200" y="1066800"/>
              <a:ext cx="6400800" cy="114300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4495800" y="24384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latin typeface="Tahoma"/>
            </a:endParaRPr>
          </a:p>
        </p:txBody>
      </p:sp>
      <p:sp>
        <p:nvSpPr>
          <p:cNvPr id="32" name="Rectangle 31"/>
          <p:cNvSpPr/>
          <p:nvPr/>
        </p:nvSpPr>
        <p:spPr>
          <a:xfrm>
            <a:off x="4191000" y="26670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latin typeface="Tahoma"/>
            </a:endParaRPr>
          </a:p>
        </p:txBody>
      </p:sp>
      <p:sp>
        <p:nvSpPr>
          <p:cNvPr id="33" name="Rectangle 32"/>
          <p:cNvSpPr/>
          <p:nvPr/>
        </p:nvSpPr>
        <p:spPr>
          <a:xfrm>
            <a:off x="3810000" y="28956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latin typeface="Tahoma"/>
            </a:endParaRPr>
          </a:p>
        </p:txBody>
      </p:sp>
      <p:sp>
        <p:nvSpPr>
          <p:cNvPr id="34" name="Rectangle 33"/>
          <p:cNvSpPr/>
          <p:nvPr/>
        </p:nvSpPr>
        <p:spPr>
          <a:xfrm>
            <a:off x="3429000" y="31242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36" name="Rectangle 35"/>
          <p:cNvSpPr/>
          <p:nvPr/>
        </p:nvSpPr>
        <p:spPr>
          <a:xfrm>
            <a:off x="3505200" y="5105400"/>
            <a:ext cx="23622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solidFill>
                  <a:srgbClr val="FFFFFF"/>
                </a:solidFill>
                <a:latin typeface="Tahoma"/>
              </a:rPr>
              <a:t>Sense Amps</a:t>
            </a:r>
          </a:p>
          <a:p>
            <a:pPr algn="ctr"/>
            <a:r>
              <a:rPr lang="en-US" dirty="0" smtClean="0">
                <a:solidFill>
                  <a:srgbClr val="FFFFFF"/>
                </a:solidFill>
                <a:latin typeface="Tahoma"/>
              </a:rPr>
              <a:t>Column Decoder</a:t>
            </a:r>
            <a:endParaRPr lang="en-US" dirty="0">
              <a:solidFill>
                <a:srgbClr val="FFFFFF"/>
              </a:solidFill>
              <a:latin typeface="Tahoma"/>
            </a:endParaRPr>
          </a:p>
        </p:txBody>
      </p:sp>
      <p:cxnSp>
        <p:nvCxnSpPr>
          <p:cNvPr id="40" name="Straight Connector 39"/>
          <p:cNvCxnSpPr>
            <a:stCxn id="34" idx="2"/>
          </p:cNvCxnSpPr>
          <p:nvPr/>
        </p:nvCxnSpPr>
        <p:spPr>
          <a:xfrm rot="5400000">
            <a:off x="3886200" y="4953000"/>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344194" y="4952206"/>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686300" y="4838700"/>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952206" y="4723606"/>
            <a:ext cx="76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895600" y="2819400"/>
            <a:ext cx="381000" cy="18288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Row Decoder</a:t>
            </a:r>
            <a:endParaRPr lang="en-US" dirty="0">
              <a:solidFill>
                <a:srgbClr val="FFFFFF"/>
              </a:solidFill>
              <a:latin typeface="Tahoma"/>
            </a:endParaRPr>
          </a:p>
        </p:txBody>
      </p:sp>
      <p:sp>
        <p:nvSpPr>
          <p:cNvPr id="22" name="Rectangle 21"/>
          <p:cNvSpPr/>
          <p:nvPr/>
        </p:nvSpPr>
        <p:spPr>
          <a:xfrm>
            <a:off x="7467600" y="2514600"/>
            <a:ext cx="1447800" cy="68580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49" name="Rectangle 48"/>
          <p:cNvSpPr/>
          <p:nvPr/>
        </p:nvSpPr>
        <p:spPr>
          <a:xfrm>
            <a:off x="7696200" y="2667000"/>
            <a:ext cx="990600" cy="381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solidFill>
                  <a:srgbClr val="FFFFFF"/>
                </a:solidFill>
                <a:latin typeface="Tahoma"/>
              </a:rPr>
              <a:t>ODT</a:t>
            </a:r>
            <a:endParaRPr lang="en-US" dirty="0">
              <a:solidFill>
                <a:srgbClr val="FFFFFF"/>
              </a:solidFill>
              <a:latin typeface="Tahoma"/>
            </a:endParaRPr>
          </a:p>
        </p:txBody>
      </p:sp>
      <p:cxnSp>
        <p:nvCxnSpPr>
          <p:cNvPr id="76" name="Straight Connector 75"/>
          <p:cNvCxnSpPr/>
          <p:nvPr/>
        </p:nvCxnSpPr>
        <p:spPr>
          <a:xfrm rot="5400000" flipH="1" flipV="1">
            <a:off x="7810500" y="3695700"/>
            <a:ext cx="1295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867400" y="3276600"/>
            <a:ext cx="3276600" cy="2514600"/>
            <a:chOff x="5867400" y="3276600"/>
            <a:chExt cx="3276600" cy="2514600"/>
          </a:xfrm>
        </p:grpSpPr>
        <p:cxnSp>
          <p:nvCxnSpPr>
            <p:cNvPr id="56" name="Straight Connector 55"/>
            <p:cNvCxnSpPr/>
            <p:nvPr/>
          </p:nvCxnSpPr>
          <p:spPr>
            <a:xfrm>
              <a:off x="8229600" y="4343400"/>
              <a:ext cx="9144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6400800" y="3276600"/>
              <a:ext cx="1600200" cy="2514600"/>
              <a:chOff x="6172200" y="3352800"/>
              <a:chExt cx="1600200" cy="2514600"/>
            </a:xfrm>
          </p:grpSpPr>
          <p:sp>
            <p:nvSpPr>
              <p:cNvPr id="48" name="Rectangle 47"/>
              <p:cNvSpPr/>
              <p:nvPr/>
            </p:nvSpPr>
            <p:spPr>
              <a:xfrm>
                <a:off x="6172200" y="3352800"/>
                <a:ext cx="1600200" cy="2514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000000"/>
                  </a:solidFill>
                  <a:latin typeface="Tahoma"/>
                </a:endParaRPr>
              </a:p>
            </p:txBody>
          </p:sp>
          <p:sp>
            <p:nvSpPr>
              <p:cNvPr id="50" name="Rectangle 49"/>
              <p:cNvSpPr/>
              <p:nvPr/>
            </p:nvSpPr>
            <p:spPr>
              <a:xfrm>
                <a:off x="7239000" y="3505200"/>
                <a:ext cx="381000" cy="1219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err="1" smtClean="0">
                    <a:solidFill>
                      <a:srgbClr val="FFFFFF"/>
                    </a:solidFill>
                    <a:latin typeface="Tahoma"/>
                  </a:rPr>
                  <a:t>Recievers</a:t>
                </a:r>
                <a:endParaRPr lang="en-US" dirty="0">
                  <a:solidFill>
                    <a:srgbClr val="FFFFFF"/>
                  </a:solidFill>
                  <a:latin typeface="Tahoma"/>
                </a:endParaRPr>
              </a:p>
            </p:txBody>
          </p:sp>
          <p:sp>
            <p:nvSpPr>
              <p:cNvPr id="51" name="Rectangle 50"/>
              <p:cNvSpPr/>
              <p:nvPr/>
            </p:nvSpPr>
            <p:spPr>
              <a:xfrm>
                <a:off x="7239000" y="4876800"/>
                <a:ext cx="381000" cy="838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Drivers</a:t>
                </a:r>
                <a:endParaRPr lang="en-US" dirty="0">
                  <a:solidFill>
                    <a:srgbClr val="FFFFFF"/>
                  </a:solidFill>
                  <a:latin typeface="Tahoma"/>
                </a:endParaRPr>
              </a:p>
            </p:txBody>
          </p:sp>
          <p:sp>
            <p:nvSpPr>
              <p:cNvPr id="52" name="Rectangle 51"/>
              <p:cNvSpPr/>
              <p:nvPr/>
            </p:nvSpPr>
            <p:spPr>
              <a:xfrm>
                <a:off x="6781800" y="3505200"/>
                <a:ext cx="381000" cy="1219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Registers</a:t>
                </a:r>
                <a:endParaRPr lang="en-US" dirty="0">
                  <a:solidFill>
                    <a:srgbClr val="FFFFFF"/>
                  </a:solidFill>
                  <a:latin typeface="Tahoma"/>
                </a:endParaRPr>
              </a:p>
            </p:txBody>
          </p:sp>
          <p:sp>
            <p:nvSpPr>
              <p:cNvPr id="53" name="Rectangle 52"/>
              <p:cNvSpPr/>
              <p:nvPr/>
            </p:nvSpPr>
            <p:spPr>
              <a:xfrm>
                <a:off x="6324600" y="3505200"/>
                <a:ext cx="381000" cy="1219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Write FIFO</a:t>
                </a:r>
                <a:endParaRPr lang="en-US" dirty="0">
                  <a:solidFill>
                    <a:srgbClr val="FFFFFF"/>
                  </a:solidFill>
                  <a:latin typeface="Tahoma"/>
                </a:endParaRPr>
              </a:p>
            </p:txBody>
          </p:sp>
        </p:grpSp>
        <p:cxnSp>
          <p:nvCxnSpPr>
            <p:cNvPr id="64" name="Straight Connector 63"/>
            <p:cNvCxnSpPr>
              <a:stCxn id="50" idx="3"/>
            </p:cNvCxnSpPr>
            <p:nvPr/>
          </p:nvCxnSpPr>
          <p:spPr>
            <a:xfrm>
              <a:off x="7848600" y="4038600"/>
              <a:ext cx="381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772400" y="5257800"/>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7620000" y="4648200"/>
              <a:ext cx="1219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53" idx="3"/>
            </p:cNvCxnSpPr>
            <p:nvPr/>
          </p:nvCxnSpPr>
          <p:spPr>
            <a:xfrm>
              <a:off x="6934200" y="4038600"/>
              <a:ext cx="76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2" idx="3"/>
              <a:endCxn id="50" idx="1"/>
            </p:cNvCxnSpPr>
            <p:nvPr/>
          </p:nvCxnSpPr>
          <p:spPr>
            <a:xfrm>
              <a:off x="7391400" y="4038600"/>
              <a:ext cx="76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6096000" y="4038600"/>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0800000">
              <a:off x="6096000" y="5257800"/>
              <a:ext cx="1371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5486400" y="4648200"/>
              <a:ext cx="1219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5867400" y="5257800"/>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5943600" y="2971800"/>
            <a:ext cx="2971800" cy="1981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solidFill>
                  <a:srgbClr val="000000"/>
                </a:solidFill>
                <a:latin typeface="Tahoma"/>
              </a:rPr>
              <a:t>Banks</a:t>
            </a:r>
          </a:p>
          <a:p>
            <a:pPr marL="342900" indent="-342900">
              <a:buFontTx/>
              <a:buChar char="•"/>
            </a:pPr>
            <a:r>
              <a:rPr lang="en-US" sz="2000" dirty="0" smtClean="0">
                <a:solidFill>
                  <a:srgbClr val="000000"/>
                </a:solidFill>
                <a:latin typeface="Tahoma"/>
              </a:rPr>
              <a:t>Independent arrays</a:t>
            </a:r>
          </a:p>
          <a:p>
            <a:pPr marL="342900" indent="-342900">
              <a:buFontTx/>
              <a:buChar char="•"/>
            </a:pPr>
            <a:r>
              <a:rPr lang="en-US" sz="2000" dirty="0" smtClean="0">
                <a:solidFill>
                  <a:srgbClr val="000000"/>
                </a:solidFill>
                <a:latin typeface="Tahoma"/>
              </a:rPr>
              <a:t>Asynchronous: independent of memory bus speed</a:t>
            </a:r>
          </a:p>
          <a:p>
            <a:pPr marL="342900" indent="-342900">
              <a:buFontTx/>
              <a:buChar char="•"/>
            </a:pPr>
            <a:endParaRPr lang="en-US" sz="2400" dirty="0">
              <a:solidFill>
                <a:srgbClr val="000000"/>
              </a:solidFill>
              <a:latin typeface="Tahoma"/>
            </a:endParaRPr>
          </a:p>
        </p:txBody>
      </p:sp>
      <p:sp>
        <p:nvSpPr>
          <p:cNvPr id="55" name="Rectangle 54"/>
          <p:cNvSpPr/>
          <p:nvPr/>
        </p:nvSpPr>
        <p:spPr>
          <a:xfrm>
            <a:off x="1295400" y="2743200"/>
            <a:ext cx="4648200" cy="2286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solidFill>
                  <a:srgbClr val="000000"/>
                </a:solidFill>
                <a:latin typeface="Tahoma"/>
              </a:rPr>
              <a:t>I/O Circuitry</a:t>
            </a:r>
          </a:p>
          <a:p>
            <a:pPr marL="342900" indent="-342900">
              <a:buFontTx/>
              <a:buChar char="•"/>
            </a:pPr>
            <a:r>
              <a:rPr lang="en-US" sz="2000" dirty="0" smtClean="0">
                <a:solidFill>
                  <a:srgbClr val="000000"/>
                </a:solidFill>
                <a:latin typeface="Tahoma"/>
              </a:rPr>
              <a:t>Runs at bus speed</a:t>
            </a:r>
          </a:p>
          <a:p>
            <a:pPr marL="342900" indent="-342900">
              <a:buFontTx/>
              <a:buChar char="•"/>
            </a:pPr>
            <a:r>
              <a:rPr lang="en-US" sz="2000" dirty="0" smtClean="0">
                <a:solidFill>
                  <a:srgbClr val="000000"/>
                </a:solidFill>
                <a:latin typeface="Tahoma"/>
              </a:rPr>
              <a:t>Clock sync/distribution</a:t>
            </a:r>
          </a:p>
          <a:p>
            <a:pPr marL="342900" indent="-342900">
              <a:buFontTx/>
              <a:buChar char="•"/>
            </a:pPr>
            <a:r>
              <a:rPr lang="en-US" sz="2000" dirty="0" smtClean="0">
                <a:solidFill>
                  <a:srgbClr val="000000"/>
                </a:solidFill>
                <a:latin typeface="Tahoma"/>
              </a:rPr>
              <a:t>Bus drivers and receivers</a:t>
            </a:r>
          </a:p>
          <a:p>
            <a:pPr marL="342900" indent="-342900">
              <a:buFontTx/>
              <a:buChar char="•"/>
            </a:pPr>
            <a:r>
              <a:rPr lang="en-US" sz="2000" dirty="0" smtClean="0">
                <a:solidFill>
                  <a:srgbClr val="000000"/>
                </a:solidFill>
                <a:latin typeface="Tahoma"/>
              </a:rPr>
              <a:t>Buffering/</a:t>
            </a:r>
            <a:r>
              <a:rPr lang="en-US" sz="2000" dirty="0" err="1" smtClean="0">
                <a:solidFill>
                  <a:srgbClr val="000000"/>
                </a:solidFill>
                <a:latin typeface="Tahoma"/>
              </a:rPr>
              <a:t>queueing</a:t>
            </a:r>
            <a:endParaRPr lang="en-US" sz="2000" dirty="0" smtClean="0">
              <a:solidFill>
                <a:srgbClr val="000000"/>
              </a:solidFill>
              <a:latin typeface="Tahoma"/>
            </a:endParaRPr>
          </a:p>
          <a:p>
            <a:pPr marL="342900" indent="-342900">
              <a:buFontTx/>
              <a:buChar char="•"/>
            </a:pPr>
            <a:endParaRPr lang="en-US" sz="2400" dirty="0">
              <a:solidFill>
                <a:srgbClr val="000000"/>
              </a:solidFill>
              <a:latin typeface="Tahoma"/>
            </a:endParaRPr>
          </a:p>
        </p:txBody>
      </p:sp>
      <p:sp>
        <p:nvSpPr>
          <p:cNvPr id="57" name="Rectangle 56"/>
          <p:cNvSpPr/>
          <p:nvPr/>
        </p:nvSpPr>
        <p:spPr>
          <a:xfrm>
            <a:off x="3124200" y="3581400"/>
            <a:ext cx="5410200" cy="2057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solidFill>
                  <a:srgbClr val="000000"/>
                </a:solidFill>
                <a:latin typeface="Tahoma"/>
              </a:rPr>
              <a:t>On-Die Termination</a:t>
            </a:r>
          </a:p>
          <a:p>
            <a:pPr marL="342900" indent="-342900">
              <a:buFontTx/>
              <a:buChar char="•"/>
            </a:pPr>
            <a:r>
              <a:rPr lang="en-US" sz="2000" dirty="0" smtClean="0">
                <a:solidFill>
                  <a:srgbClr val="000000"/>
                </a:solidFill>
                <a:latin typeface="Tahoma"/>
              </a:rPr>
              <a:t>Required by bus electrical characteristics</a:t>
            </a:r>
            <a:br>
              <a:rPr lang="en-US" sz="2000" dirty="0" smtClean="0">
                <a:solidFill>
                  <a:srgbClr val="000000"/>
                </a:solidFill>
                <a:latin typeface="Tahoma"/>
              </a:rPr>
            </a:br>
            <a:r>
              <a:rPr lang="en-US" sz="2000" dirty="0" smtClean="0">
                <a:solidFill>
                  <a:srgbClr val="000000"/>
                </a:solidFill>
                <a:latin typeface="Tahoma"/>
              </a:rPr>
              <a:t>for reliable operation</a:t>
            </a:r>
            <a:endParaRPr lang="en-US" sz="2400" dirty="0" smtClean="0">
              <a:solidFill>
                <a:srgbClr val="000000"/>
              </a:solidFill>
              <a:latin typeface="Tahoma"/>
            </a:endParaRPr>
          </a:p>
          <a:p>
            <a:pPr marL="342900" indent="-342900">
              <a:buFontTx/>
              <a:buChar char="•"/>
            </a:pPr>
            <a:r>
              <a:rPr lang="en-US" sz="2000" dirty="0" smtClean="0">
                <a:solidFill>
                  <a:srgbClr val="000000"/>
                </a:solidFill>
                <a:latin typeface="Tahoma"/>
              </a:rPr>
              <a:t>Resistive element that dissipates power when bus is active</a:t>
            </a:r>
          </a:p>
        </p:txBody>
      </p:sp>
    </p:spTree>
    <p:extLst>
      <p:ext uri="{BB962C8B-B14F-4D97-AF65-F5344CB8AC3E}">
        <p14:creationId xmlns:p14="http://schemas.microsoft.com/office/powerpoint/2010/main" val="1749844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5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6" grpId="0" animBg="1"/>
      <p:bldP spid="47" grpId="0" animBg="1"/>
      <p:bldP spid="22" grpId="0" animBg="1"/>
      <p:bldP spid="22" grpId="1" animBg="1"/>
      <p:bldP spid="49" grpId="0" animBg="1"/>
      <p:bldP spid="19" grpId="0" animBg="1"/>
      <p:bldP spid="19" grpId="1" animBg="1"/>
      <p:bldP spid="55" grpId="0" animBg="1"/>
      <p:bldP spid="55" grpId="1" animBg="1"/>
      <p:bldP spid="57" grpId="0" animBg="1"/>
      <p:bldP spid="57"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Frequency Scaling on Power</a:t>
            </a:r>
            <a:endParaRPr lang="en-US" dirty="0"/>
          </a:p>
        </p:txBody>
      </p:sp>
      <p:sp>
        <p:nvSpPr>
          <p:cNvPr id="3" name="Content Placeholder 2"/>
          <p:cNvSpPr>
            <a:spLocks noGrp="1"/>
          </p:cNvSpPr>
          <p:nvPr>
            <p:ph idx="1"/>
          </p:nvPr>
        </p:nvSpPr>
        <p:spPr/>
        <p:txBody>
          <a:bodyPr>
            <a:normAutofit lnSpcReduction="10000"/>
          </a:bodyPr>
          <a:lstStyle/>
          <a:p>
            <a:r>
              <a:rPr lang="en-US" b="1" dirty="0" smtClean="0"/>
              <a:t>Reduced memory bus frequency:</a:t>
            </a:r>
          </a:p>
          <a:p>
            <a:r>
              <a:rPr lang="en-US" sz="2600" dirty="0" smtClean="0">
                <a:solidFill>
                  <a:srgbClr val="FF0000"/>
                </a:solidFill>
              </a:rPr>
              <a:t>Does not affect bank power</a:t>
            </a:r>
            <a:r>
              <a:rPr lang="en-US" sz="2600" dirty="0" smtClean="0"/>
              <a:t>:</a:t>
            </a:r>
          </a:p>
          <a:p>
            <a:pPr lvl="1"/>
            <a:r>
              <a:rPr lang="en-US" sz="2600" dirty="0"/>
              <a:t>C</a:t>
            </a:r>
            <a:r>
              <a:rPr lang="en-US" sz="2600" dirty="0" smtClean="0"/>
              <a:t>onstant energy per operation</a:t>
            </a:r>
          </a:p>
          <a:p>
            <a:pPr lvl="1"/>
            <a:r>
              <a:rPr lang="en-US" sz="2600" dirty="0"/>
              <a:t>D</a:t>
            </a:r>
            <a:r>
              <a:rPr lang="en-US" sz="2600" dirty="0" smtClean="0"/>
              <a:t>epends only on utilized memory bandwidth</a:t>
            </a:r>
            <a:endParaRPr lang="en-US" sz="2400" dirty="0" smtClean="0"/>
          </a:p>
          <a:p>
            <a:r>
              <a:rPr lang="en-US" sz="2600" dirty="0" smtClean="0">
                <a:solidFill>
                  <a:srgbClr val="FF0000"/>
                </a:solidFill>
              </a:rPr>
              <a:t>Decreases I/O power</a:t>
            </a:r>
            <a:r>
              <a:rPr lang="en-US" sz="2600" dirty="0" smtClean="0"/>
              <a:t>:</a:t>
            </a:r>
          </a:p>
          <a:p>
            <a:pPr lvl="1"/>
            <a:r>
              <a:rPr lang="en-US" sz="2600" dirty="0"/>
              <a:t>D</a:t>
            </a:r>
            <a:r>
              <a:rPr lang="en-US" sz="2600" dirty="0" smtClean="0"/>
              <a:t>ynamic power in bus interface and clock circuitry</a:t>
            </a:r>
            <a:br>
              <a:rPr lang="en-US" sz="2600" dirty="0" smtClean="0"/>
            </a:br>
            <a:r>
              <a:rPr lang="en-US" sz="2600" dirty="0" smtClean="0"/>
              <a:t>reduces due to less frequent switching</a:t>
            </a:r>
            <a:endParaRPr lang="en-US" sz="2400" dirty="0" smtClean="0"/>
          </a:p>
          <a:p>
            <a:r>
              <a:rPr lang="en-US" sz="2600" dirty="0" smtClean="0">
                <a:solidFill>
                  <a:srgbClr val="FF0000"/>
                </a:solidFill>
              </a:rPr>
              <a:t>Increases termination power</a:t>
            </a:r>
            <a:r>
              <a:rPr lang="en-US" sz="2600" dirty="0" smtClean="0"/>
              <a:t>:</a:t>
            </a:r>
          </a:p>
          <a:p>
            <a:pPr lvl="1"/>
            <a:r>
              <a:rPr lang="en-US" sz="2600" dirty="0" smtClean="0"/>
              <a:t>Same data takes longer to transfer</a:t>
            </a:r>
          </a:p>
          <a:p>
            <a:pPr lvl="1"/>
            <a:r>
              <a:rPr lang="en-US" sz="2600" dirty="0" smtClean="0">
                <a:sym typeface="Wingdings" pitchFamily="2" charset="2"/>
              </a:rPr>
              <a:t>Hence, bus utilization increases</a:t>
            </a:r>
          </a:p>
          <a:p>
            <a:r>
              <a:rPr lang="en-US" dirty="0" smtClean="0">
                <a:solidFill>
                  <a:srgbClr val="FF0000"/>
                </a:solidFill>
                <a:sym typeface="Wingdings" pitchFamily="2" charset="2"/>
              </a:rPr>
              <a:t>Tradeoff between I/O and termination results in a net power reduction at lower frequencies</a:t>
            </a:r>
          </a:p>
          <a:p>
            <a:pPr>
              <a:buNone/>
            </a:pPr>
            <a:endParaRPr lang="en-US" b="1" dirty="0" smtClean="0"/>
          </a:p>
          <a:p>
            <a:endParaRPr lang="en-US" b="1" dirty="0" smtClean="0"/>
          </a:p>
          <a:p>
            <a:pPr lvl="1"/>
            <a:endParaRPr lang="en-US" dirty="0" smtClean="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58</a:t>
            </a:fld>
            <a:endParaRPr lang="en-US" altLang="en-US">
              <a:solidFill>
                <a:srgbClr val="000000"/>
              </a:solidFill>
            </a:endParaRPr>
          </a:p>
        </p:txBody>
      </p:sp>
    </p:spTree>
    <p:extLst>
      <p:ext uri="{BB962C8B-B14F-4D97-AF65-F5344CB8AC3E}">
        <p14:creationId xmlns:p14="http://schemas.microsoft.com/office/powerpoint/2010/main" val="36152908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Voltage Scaling on Power</a:t>
            </a:r>
            <a:endParaRPr lang="en-US" dirty="0"/>
          </a:p>
        </p:txBody>
      </p:sp>
      <p:sp>
        <p:nvSpPr>
          <p:cNvPr id="3" name="Content Placeholder 2"/>
          <p:cNvSpPr>
            <a:spLocks noGrp="1"/>
          </p:cNvSpPr>
          <p:nvPr>
            <p:ph idx="1"/>
          </p:nvPr>
        </p:nvSpPr>
        <p:spPr>
          <a:xfrm>
            <a:off x="228600" y="908720"/>
            <a:ext cx="8610600" cy="1224880"/>
          </a:xfrm>
        </p:spPr>
        <p:txBody>
          <a:bodyPr/>
          <a:lstStyle/>
          <a:p>
            <a:r>
              <a:rPr lang="en-US" dirty="0" smtClean="0"/>
              <a:t>Voltage scaling further reduces power because all parts of memory devices will draw </a:t>
            </a:r>
            <a:r>
              <a:rPr lang="en-US" dirty="0" smtClean="0">
                <a:solidFill>
                  <a:srgbClr val="0000FF"/>
                </a:solidFill>
              </a:rPr>
              <a:t>less current (at less voltage)</a:t>
            </a:r>
          </a:p>
          <a:p>
            <a:r>
              <a:rPr lang="en-US" dirty="0" smtClean="0"/>
              <a:t>Voltage reduction is possible because stable operation requires </a:t>
            </a:r>
            <a:r>
              <a:rPr lang="en-US" dirty="0" smtClean="0">
                <a:solidFill>
                  <a:srgbClr val="0000FF"/>
                </a:solidFill>
              </a:rPr>
              <a:t>lower voltage at lower frequency</a:t>
            </a:r>
            <a:r>
              <a:rPr lang="en-US" dirty="0" smtClean="0"/>
              <a:t>:</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59</a:t>
            </a:fld>
            <a:endParaRPr lang="en-US" altLang="en-US">
              <a:solidFill>
                <a:srgbClr val="000000"/>
              </a:solidFill>
            </a:endParaRPr>
          </a:p>
        </p:txBody>
      </p:sp>
      <p:graphicFrame>
        <p:nvGraphicFramePr>
          <p:cNvPr id="6" name="Chart 5"/>
          <p:cNvGraphicFramePr/>
          <p:nvPr/>
        </p:nvGraphicFramePr>
        <p:xfrm>
          <a:off x="152400" y="2743200"/>
          <a:ext cx="73152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68041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Goal</a:t>
            </a:r>
            <a:endParaRPr lang="en-US" sz="4400"/>
          </a:p>
        </p:txBody>
      </p:sp>
      <p:sp>
        <p:nvSpPr>
          <p:cNvPr id="3" name="Content Placeholder 2"/>
          <p:cNvSpPr>
            <a:spLocks noGrp="1"/>
          </p:cNvSpPr>
          <p:nvPr>
            <p:ph idx="1"/>
          </p:nvPr>
        </p:nvSpPr>
        <p:spPr/>
        <p:txBody>
          <a:bodyPr/>
          <a:lstStyle/>
          <a:p>
            <a:r>
              <a:rPr lang="en-US" sz="3600" b="1" dirty="0" smtClean="0"/>
              <a:t>Goal: </a:t>
            </a:r>
            <a:r>
              <a:rPr lang="en-US" sz="3600" i="1" dirty="0" smtClean="0">
                <a:solidFill>
                  <a:schemeClr val="tx2"/>
                </a:solidFill>
              </a:rPr>
              <a:t>Mitigate </a:t>
            </a:r>
            <a:r>
              <a:rPr lang="en-US" sz="3600" i="1" dirty="0">
                <a:solidFill>
                  <a:schemeClr val="tx2"/>
                </a:solidFill>
              </a:rPr>
              <a:t>the detrimental effects of </a:t>
            </a:r>
            <a:r>
              <a:rPr lang="en-US" sz="3600" b="1" i="1" dirty="0" smtClean="0">
                <a:solidFill>
                  <a:schemeClr val="tx2"/>
                </a:solidFill>
              </a:rPr>
              <a:t>bank </a:t>
            </a:r>
            <a:r>
              <a:rPr lang="en-US" sz="3600" b="1" i="1" dirty="0">
                <a:solidFill>
                  <a:schemeClr val="tx2"/>
                </a:solidFill>
              </a:rPr>
              <a:t>conflicts </a:t>
            </a:r>
            <a:r>
              <a:rPr lang="en-US" sz="3600" i="1" dirty="0">
                <a:solidFill>
                  <a:schemeClr val="tx2"/>
                </a:solidFill>
              </a:rPr>
              <a:t>in a cost-effective </a:t>
            </a:r>
            <a:r>
              <a:rPr lang="en-US" sz="3600" i="1" dirty="0" smtClean="0">
                <a:solidFill>
                  <a:schemeClr val="tx2"/>
                </a:solidFill>
              </a:rPr>
              <a:t>manner</a:t>
            </a:r>
          </a:p>
          <a:p>
            <a:pPr marL="0" indent="0">
              <a:buNone/>
            </a:pPr>
            <a:endParaRPr lang="en-US" sz="3200" i="1" dirty="0">
              <a:solidFill>
                <a:schemeClr val="tx2"/>
              </a:solidFill>
            </a:endParaRPr>
          </a:p>
          <a:p>
            <a:r>
              <a:rPr lang="en-US" sz="3600" b="1" dirty="0"/>
              <a:t>N</a:t>
            </a:r>
            <a:r>
              <a:rPr lang="en-US" sz="3600" b="1" dirty="0" smtClean="0"/>
              <a:t>aïve solution: </a:t>
            </a:r>
            <a:r>
              <a:rPr lang="en-US" sz="3600" dirty="0" smtClean="0"/>
              <a:t>Add more banks</a:t>
            </a:r>
          </a:p>
          <a:p>
            <a:pPr marL="858838" lvl="1" indent="-401638"/>
            <a:r>
              <a:rPr lang="en-US" sz="3600" dirty="0" smtClean="0">
                <a:solidFill>
                  <a:srgbClr val="FF0000"/>
                </a:solidFill>
              </a:rPr>
              <a:t>Very expensive</a:t>
            </a:r>
          </a:p>
          <a:p>
            <a:endParaRPr lang="en-US" sz="3200" dirty="0" smtClean="0"/>
          </a:p>
          <a:p>
            <a:r>
              <a:rPr lang="en-US" sz="3600" b="1" dirty="0" smtClean="0"/>
              <a:t>Cost-effective solution: </a:t>
            </a:r>
            <a:r>
              <a:rPr lang="en-US" sz="3600" dirty="0" smtClean="0"/>
              <a:t>Approximate the benefits of more banks without adding more banks</a:t>
            </a:r>
          </a:p>
        </p:txBody>
      </p:sp>
      <p:sp>
        <p:nvSpPr>
          <p:cNvPr id="4" name="Slide Number Placeholder 3"/>
          <p:cNvSpPr>
            <a:spLocks noGrp="1"/>
          </p:cNvSpPr>
          <p:nvPr>
            <p:ph type="sldNum" sz="quarter" idx="12"/>
          </p:nvPr>
        </p:nvSpPr>
        <p:spPr/>
        <p:txBody>
          <a:bodyPr/>
          <a:lstStyle/>
          <a:p>
            <a:fld id="{8B363EBC-A636-4E4F-B313-DA526F248DF6}" type="slidenum">
              <a:rPr lang="en-US" smtClean="0"/>
              <a:t>6</a:t>
            </a:fld>
            <a:endParaRPr lang="en-US"/>
          </a:p>
        </p:txBody>
      </p:sp>
    </p:spTree>
    <p:extLst>
      <p:ext uri="{BB962C8B-B14F-4D97-AF65-F5344CB8AC3E}">
        <p14:creationId xmlns:p14="http://schemas.microsoft.com/office/powerpoint/2010/main" val="826687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solidFill>
                <a:schemeClr val="bg1">
                  <a:lumMod val="75000"/>
                </a:schemeClr>
              </a:solidFill>
            </a:endParaRPr>
          </a:p>
          <a:p>
            <a:r>
              <a:rPr lang="en-US" dirty="0" smtClean="0">
                <a:solidFill>
                  <a:schemeClr val="bg1">
                    <a:lumMod val="75000"/>
                  </a:schemeClr>
                </a:solidFill>
              </a:rPr>
              <a:t>Background and Characterization</a:t>
            </a:r>
          </a:p>
          <a:p>
            <a:pPr lvl="1"/>
            <a:r>
              <a:rPr lang="en-US" dirty="0" smtClean="0">
                <a:solidFill>
                  <a:schemeClr val="bg1">
                    <a:lumMod val="75000"/>
                  </a:schemeClr>
                </a:solidFill>
              </a:rPr>
              <a:t>DRAM Operation</a:t>
            </a:r>
          </a:p>
          <a:p>
            <a:pPr lvl="1"/>
            <a:r>
              <a:rPr lang="en-US" dirty="0" smtClean="0">
                <a:solidFill>
                  <a:schemeClr val="bg1">
                    <a:lumMod val="75000"/>
                  </a:schemeClr>
                </a:solidFill>
              </a:rPr>
              <a:t>DRAM Power</a:t>
            </a:r>
          </a:p>
          <a:p>
            <a:pPr lvl="1"/>
            <a:r>
              <a:rPr lang="en-US" dirty="0" smtClean="0">
                <a:solidFill>
                  <a:schemeClr val="bg1">
                    <a:lumMod val="75000"/>
                  </a:schemeClr>
                </a:solidFill>
              </a:rPr>
              <a:t>Frequency and Voltage Scaling</a:t>
            </a:r>
          </a:p>
          <a:p>
            <a:pPr lvl="1"/>
            <a:endParaRPr lang="en-US" dirty="0" smtClean="0"/>
          </a:p>
          <a:p>
            <a:r>
              <a:rPr lang="en-US" dirty="0" smtClean="0"/>
              <a:t>Performance Effects of Frequency Scaling</a:t>
            </a:r>
          </a:p>
          <a:p>
            <a:endParaRPr lang="en-US" dirty="0" smtClean="0"/>
          </a:p>
          <a:p>
            <a:r>
              <a:rPr lang="en-US" dirty="0" smtClean="0">
                <a:solidFill>
                  <a:schemeClr val="bg1">
                    <a:lumMod val="75000"/>
                  </a:schemeClr>
                </a:solidFill>
              </a:rPr>
              <a:t>Frequency Control Algorithm</a:t>
            </a:r>
          </a:p>
          <a:p>
            <a:endParaRPr lang="en-US" dirty="0" smtClean="0">
              <a:solidFill>
                <a:schemeClr val="bg1">
                  <a:lumMod val="75000"/>
                </a:schemeClr>
              </a:solidFill>
            </a:endParaRPr>
          </a:p>
          <a:p>
            <a:r>
              <a:rPr lang="en-US" dirty="0" smtClean="0">
                <a:solidFill>
                  <a:schemeClr val="bg1">
                    <a:lumMod val="75000"/>
                  </a:schemeClr>
                </a:solidFill>
              </a:rPr>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60</a:t>
            </a:fld>
            <a:endParaRPr lang="en-US" altLang="en-US">
              <a:solidFill>
                <a:srgbClr val="000000"/>
              </a:solidFill>
            </a:endParaRPr>
          </a:p>
        </p:txBody>
      </p:sp>
    </p:spTree>
    <p:extLst>
      <p:ext uri="{BB962C8B-B14F-4D97-AF65-F5344CB8AC3E}">
        <p14:creationId xmlns:p14="http://schemas.microsoft.com/office/powerpoint/2010/main" val="34093558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How Much Memory Bandwidth is Needed?</a:t>
            </a:r>
            <a:endParaRPr lang="en-US" sz="3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61</a:t>
            </a:fld>
            <a:endParaRPr lang="en-US" altLang="en-US">
              <a:solidFill>
                <a:srgbClr val="000000"/>
              </a:solidFill>
            </a:endParaRPr>
          </a:p>
        </p:txBody>
      </p:sp>
      <p:graphicFrame>
        <p:nvGraphicFramePr>
          <p:cNvPr id="5" name="Content Placeholder 4"/>
          <p:cNvGraphicFramePr>
            <a:graphicFrameLocks noGrp="1"/>
          </p:cNvGraphicFramePr>
          <p:nvPr>
            <p:ph idx="1"/>
          </p:nvPr>
        </p:nvGraphicFramePr>
        <p:xfrm>
          <a:off x="228600" y="908050"/>
          <a:ext cx="8610600" cy="5340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11215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81400" y="4714875"/>
            <a:ext cx="4191000" cy="1447800"/>
          </a:xfrm>
          <a:prstGeom prst="rect">
            <a:avLst/>
          </a:prstGeom>
          <a:solidFill>
            <a:srgbClr val="C0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 name="Title 1"/>
          <p:cNvSpPr>
            <a:spLocks noGrp="1"/>
          </p:cNvSpPr>
          <p:nvPr>
            <p:ph type="title"/>
          </p:nvPr>
        </p:nvSpPr>
        <p:spPr/>
        <p:txBody>
          <a:bodyPr/>
          <a:lstStyle/>
          <a:p>
            <a:r>
              <a:rPr lang="en-US" sz="3400" dirty="0" smtClean="0"/>
              <a:t>Performance Impact of Static Frequency Scaling</a:t>
            </a:r>
            <a:endParaRPr lang="en-US" sz="3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62</a:t>
            </a:fld>
            <a:endParaRPr lang="en-US" altLang="en-US">
              <a:solidFill>
                <a:srgbClr val="000000"/>
              </a:solidFill>
            </a:endParaRPr>
          </a:p>
        </p:txBody>
      </p:sp>
      <p:sp>
        <p:nvSpPr>
          <p:cNvPr id="8" name="Content Placeholder 7"/>
          <p:cNvSpPr>
            <a:spLocks noGrp="1"/>
          </p:cNvSpPr>
          <p:nvPr>
            <p:ph idx="1"/>
          </p:nvPr>
        </p:nvSpPr>
        <p:spPr>
          <a:xfrm>
            <a:off x="228600" y="908720"/>
            <a:ext cx="8610600" cy="920080"/>
          </a:xfrm>
        </p:spPr>
        <p:txBody>
          <a:bodyPr/>
          <a:lstStyle/>
          <a:p>
            <a:r>
              <a:rPr lang="en-US" dirty="0" smtClean="0"/>
              <a:t>Performance impact is proportional to bandwidth demand</a:t>
            </a:r>
          </a:p>
          <a:p>
            <a:r>
              <a:rPr lang="en-US" dirty="0" smtClean="0"/>
              <a:t>Many workloads tolerate lower frequency with minimal performance drop</a:t>
            </a:r>
            <a:endParaRPr lang="en-US" dirty="0"/>
          </a:p>
        </p:txBody>
      </p:sp>
      <p:graphicFrame>
        <p:nvGraphicFramePr>
          <p:cNvPr id="10" name="Chart 9"/>
          <p:cNvGraphicFramePr/>
          <p:nvPr/>
        </p:nvGraphicFramePr>
        <p:xfrm>
          <a:off x="914400" y="2047875"/>
          <a:ext cx="6867525" cy="4352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2370039735"/>
              </p:ext>
            </p:extLst>
          </p:nvPr>
        </p:nvGraphicFramePr>
        <p:xfrm>
          <a:off x="914400" y="2057400"/>
          <a:ext cx="6867525" cy="435292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1371600" y="2514600"/>
            <a:ext cx="304800" cy="28194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grpSp>
        <p:nvGrpSpPr>
          <p:cNvPr id="43" name="Group 42"/>
          <p:cNvGrpSpPr/>
          <p:nvPr/>
        </p:nvGrpSpPr>
        <p:grpSpPr>
          <a:xfrm>
            <a:off x="1835430" y="2257425"/>
            <a:ext cx="1974570" cy="464582"/>
            <a:chOff x="1524000" y="2038350"/>
            <a:chExt cx="1974570" cy="464582"/>
          </a:xfrm>
        </p:grpSpPr>
        <p:grpSp>
          <p:nvGrpSpPr>
            <p:cNvPr id="15" name="Group 14"/>
            <p:cNvGrpSpPr/>
            <p:nvPr/>
          </p:nvGrpSpPr>
          <p:grpSpPr>
            <a:xfrm>
              <a:off x="1524000" y="2039144"/>
              <a:ext cx="348172" cy="463788"/>
              <a:chOff x="1524000" y="2039144"/>
              <a:chExt cx="348172" cy="463788"/>
            </a:xfrm>
          </p:grpSpPr>
          <p:sp>
            <p:nvSpPr>
              <p:cNvPr id="9" name="TextBox 8"/>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14" name="TextBox 13"/>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16" name="Group 15"/>
            <p:cNvGrpSpPr/>
            <p:nvPr/>
          </p:nvGrpSpPr>
          <p:grpSpPr>
            <a:xfrm>
              <a:off x="1765300" y="2038350"/>
              <a:ext cx="348172" cy="463788"/>
              <a:chOff x="1524000" y="2039144"/>
              <a:chExt cx="348172" cy="463788"/>
            </a:xfrm>
          </p:grpSpPr>
          <p:sp>
            <p:nvSpPr>
              <p:cNvPr id="17" name="TextBox 16"/>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18" name="TextBox 17"/>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25" name="Group 24"/>
            <p:cNvGrpSpPr/>
            <p:nvPr/>
          </p:nvGrpSpPr>
          <p:grpSpPr>
            <a:xfrm>
              <a:off x="2044700" y="2039144"/>
              <a:ext cx="348172" cy="463788"/>
              <a:chOff x="1524000" y="2039144"/>
              <a:chExt cx="348172" cy="463788"/>
            </a:xfrm>
          </p:grpSpPr>
          <p:sp>
            <p:nvSpPr>
              <p:cNvPr id="26" name="TextBox 25"/>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27" name="TextBox 26"/>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28" name="Group 27"/>
            <p:cNvGrpSpPr/>
            <p:nvPr/>
          </p:nvGrpSpPr>
          <p:grpSpPr>
            <a:xfrm>
              <a:off x="2286000" y="2038350"/>
              <a:ext cx="348172" cy="463788"/>
              <a:chOff x="1524000" y="2039144"/>
              <a:chExt cx="348172" cy="463788"/>
            </a:xfrm>
          </p:grpSpPr>
          <p:sp>
            <p:nvSpPr>
              <p:cNvPr id="29" name="TextBox 28"/>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0" name="TextBox 29"/>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31" name="Group 30"/>
            <p:cNvGrpSpPr/>
            <p:nvPr/>
          </p:nvGrpSpPr>
          <p:grpSpPr>
            <a:xfrm>
              <a:off x="2530475" y="2039144"/>
              <a:ext cx="348172" cy="463788"/>
              <a:chOff x="1524000" y="2039144"/>
              <a:chExt cx="348172" cy="463788"/>
            </a:xfrm>
          </p:grpSpPr>
          <p:sp>
            <p:nvSpPr>
              <p:cNvPr id="32" name="TextBox 31"/>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3" name="TextBox 32"/>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34" name="Group 33"/>
            <p:cNvGrpSpPr/>
            <p:nvPr/>
          </p:nvGrpSpPr>
          <p:grpSpPr>
            <a:xfrm>
              <a:off x="2771775" y="2038350"/>
              <a:ext cx="266420" cy="463788"/>
              <a:chOff x="1524000" y="2039144"/>
              <a:chExt cx="266420" cy="463788"/>
            </a:xfrm>
          </p:grpSpPr>
          <p:sp>
            <p:nvSpPr>
              <p:cNvPr id="35" name="TextBox 34"/>
              <p:cNvSpPr txBox="1"/>
              <p:nvPr/>
            </p:nvSpPr>
            <p:spPr>
              <a:xfrm>
                <a:off x="1524000" y="2133600"/>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6" name="TextBox 35"/>
              <p:cNvSpPr txBox="1"/>
              <p:nvPr/>
            </p:nvSpPr>
            <p:spPr>
              <a:xfrm>
                <a:off x="1524000" y="2039144"/>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37" name="Group 36"/>
            <p:cNvGrpSpPr/>
            <p:nvPr/>
          </p:nvGrpSpPr>
          <p:grpSpPr>
            <a:xfrm>
              <a:off x="3003550" y="2038350"/>
              <a:ext cx="266420" cy="463788"/>
              <a:chOff x="1479550" y="2039144"/>
              <a:chExt cx="266420" cy="463788"/>
            </a:xfrm>
          </p:grpSpPr>
          <p:sp>
            <p:nvSpPr>
              <p:cNvPr id="38" name="TextBox 37"/>
              <p:cNvSpPr txBox="1"/>
              <p:nvPr/>
            </p:nvSpPr>
            <p:spPr>
              <a:xfrm>
                <a:off x="1479550" y="2133600"/>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9" name="TextBox 38"/>
              <p:cNvSpPr txBox="1"/>
              <p:nvPr/>
            </p:nvSpPr>
            <p:spPr>
              <a:xfrm>
                <a:off x="1479550" y="2039144"/>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40" name="Group 39"/>
            <p:cNvGrpSpPr/>
            <p:nvPr/>
          </p:nvGrpSpPr>
          <p:grpSpPr>
            <a:xfrm>
              <a:off x="3232150" y="2038350"/>
              <a:ext cx="266420" cy="463788"/>
              <a:chOff x="1447800" y="2039144"/>
              <a:chExt cx="266420" cy="463788"/>
            </a:xfrm>
          </p:grpSpPr>
          <p:sp>
            <p:nvSpPr>
              <p:cNvPr id="41" name="TextBox 40"/>
              <p:cNvSpPr txBox="1"/>
              <p:nvPr/>
            </p:nvSpPr>
            <p:spPr>
              <a:xfrm>
                <a:off x="1447800" y="2133600"/>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42" name="TextBox 41"/>
              <p:cNvSpPr txBox="1"/>
              <p:nvPr/>
            </p:nvSpPr>
            <p:spPr>
              <a:xfrm>
                <a:off x="1447800" y="2039144"/>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spTree>
    <p:extLst>
      <p:ext uri="{BB962C8B-B14F-4D97-AF65-F5344CB8AC3E}">
        <p14:creationId xmlns:p14="http://schemas.microsoft.com/office/powerpoint/2010/main" val="30776413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Graphic spid="10" grpId="0">
        <p:bldAsOne/>
      </p:bldGraphic>
      <p:bldGraphic spid="10" grpId="1">
        <p:bldAsOne/>
      </p:bldGraphic>
      <p:bldGraphic spid="12" grpId="0">
        <p:bldAsOne/>
      </p:bldGraphic>
      <p:bldP spid="11" grpId="0" animBg="1"/>
      <p:bldP spid="11"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solidFill>
                <a:schemeClr val="bg1">
                  <a:lumMod val="75000"/>
                </a:schemeClr>
              </a:solidFill>
            </a:endParaRPr>
          </a:p>
          <a:p>
            <a:r>
              <a:rPr lang="en-US" dirty="0" smtClean="0">
                <a:solidFill>
                  <a:schemeClr val="bg1">
                    <a:lumMod val="75000"/>
                  </a:schemeClr>
                </a:solidFill>
              </a:rPr>
              <a:t>Background and Characterization</a:t>
            </a:r>
          </a:p>
          <a:p>
            <a:pPr lvl="1"/>
            <a:r>
              <a:rPr lang="en-US" dirty="0" smtClean="0">
                <a:solidFill>
                  <a:schemeClr val="bg1">
                    <a:lumMod val="75000"/>
                  </a:schemeClr>
                </a:solidFill>
              </a:rPr>
              <a:t>DRAM Operation</a:t>
            </a:r>
          </a:p>
          <a:p>
            <a:pPr lvl="1"/>
            <a:r>
              <a:rPr lang="en-US" dirty="0" smtClean="0">
                <a:solidFill>
                  <a:schemeClr val="bg1">
                    <a:lumMod val="75000"/>
                  </a:schemeClr>
                </a:solidFill>
              </a:rPr>
              <a:t>DRAM Power</a:t>
            </a:r>
          </a:p>
          <a:p>
            <a:pPr lvl="1"/>
            <a:r>
              <a:rPr lang="en-US" dirty="0" smtClean="0">
                <a:solidFill>
                  <a:schemeClr val="bg1">
                    <a:lumMod val="75000"/>
                  </a:schemeClr>
                </a:solidFill>
              </a:rPr>
              <a:t>Frequency and Voltage Scaling</a:t>
            </a:r>
          </a:p>
          <a:p>
            <a:pPr lvl="1"/>
            <a:endParaRPr lang="en-US" dirty="0" smtClean="0"/>
          </a:p>
          <a:p>
            <a:r>
              <a:rPr lang="en-US" dirty="0" smtClean="0">
                <a:solidFill>
                  <a:schemeClr val="bg1">
                    <a:lumMod val="75000"/>
                  </a:schemeClr>
                </a:solidFill>
              </a:rPr>
              <a:t>Performance Effects of Frequency Scaling</a:t>
            </a:r>
          </a:p>
          <a:p>
            <a:endParaRPr lang="en-US" dirty="0" smtClean="0">
              <a:solidFill>
                <a:schemeClr val="bg1">
                  <a:lumMod val="85000"/>
                </a:schemeClr>
              </a:solidFill>
            </a:endParaRPr>
          </a:p>
          <a:p>
            <a:r>
              <a:rPr lang="en-US" dirty="0" smtClean="0"/>
              <a:t>Frequency Control Algorithm</a:t>
            </a:r>
          </a:p>
          <a:p>
            <a:endParaRPr lang="en-US" dirty="0" smtClean="0">
              <a:solidFill>
                <a:schemeClr val="bg1">
                  <a:lumMod val="75000"/>
                </a:schemeClr>
              </a:solidFill>
            </a:endParaRPr>
          </a:p>
          <a:p>
            <a:r>
              <a:rPr lang="en-US" dirty="0" smtClean="0">
                <a:solidFill>
                  <a:schemeClr val="bg1">
                    <a:lumMod val="75000"/>
                  </a:schemeClr>
                </a:solidFill>
              </a:rPr>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63</a:t>
            </a:fld>
            <a:endParaRPr lang="en-US" altLang="en-US">
              <a:solidFill>
                <a:srgbClr val="000000"/>
              </a:solidFill>
            </a:endParaRPr>
          </a:p>
        </p:txBody>
      </p:sp>
    </p:spTree>
    <p:extLst>
      <p:ext uri="{BB962C8B-B14F-4D97-AF65-F5344CB8AC3E}">
        <p14:creationId xmlns:p14="http://schemas.microsoft.com/office/powerpoint/2010/main" val="308255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Latency Under Load</a:t>
            </a:r>
            <a:endParaRPr lang="en-US" dirty="0"/>
          </a:p>
        </p:txBody>
      </p:sp>
      <p:sp>
        <p:nvSpPr>
          <p:cNvPr id="3" name="Content Placeholder 2"/>
          <p:cNvSpPr>
            <a:spLocks noGrp="1"/>
          </p:cNvSpPr>
          <p:nvPr>
            <p:ph idx="1"/>
          </p:nvPr>
        </p:nvSpPr>
        <p:spPr>
          <a:xfrm>
            <a:off x="228600" y="908720"/>
            <a:ext cx="8610600" cy="2367880"/>
          </a:xfrm>
        </p:spPr>
        <p:txBody>
          <a:bodyPr/>
          <a:lstStyle/>
          <a:p>
            <a:r>
              <a:rPr lang="en-US" dirty="0" smtClean="0"/>
              <a:t>At </a:t>
            </a:r>
            <a:r>
              <a:rPr lang="en-US" dirty="0" smtClean="0">
                <a:solidFill>
                  <a:srgbClr val="0000FF"/>
                </a:solidFill>
              </a:rPr>
              <a:t>low load</a:t>
            </a:r>
            <a:r>
              <a:rPr lang="en-US" dirty="0" smtClean="0"/>
              <a:t>, most time is in array access and bus transfer</a:t>
            </a:r>
          </a:p>
          <a:p>
            <a:pPr lvl="1">
              <a:buNone/>
            </a:pPr>
            <a:r>
              <a:rPr lang="en-US" dirty="0" smtClean="0">
                <a:sym typeface="Wingdings" pitchFamily="2" charset="2"/>
              </a:rPr>
              <a:t>	 </a:t>
            </a:r>
            <a:r>
              <a:rPr lang="en-US" dirty="0" smtClean="0">
                <a:solidFill>
                  <a:srgbClr val="FF0000"/>
                </a:solidFill>
                <a:sym typeface="Wingdings" pitchFamily="2" charset="2"/>
              </a:rPr>
              <a:t>small constant offset </a:t>
            </a:r>
            <a:r>
              <a:rPr lang="en-US" dirty="0" smtClean="0">
                <a:sym typeface="Wingdings" pitchFamily="2" charset="2"/>
              </a:rPr>
              <a:t>between bus-frequency latency curves</a:t>
            </a:r>
            <a:endParaRPr lang="en-US" dirty="0" smtClean="0"/>
          </a:p>
          <a:p>
            <a:r>
              <a:rPr lang="en-US" dirty="0" smtClean="0"/>
              <a:t>As </a:t>
            </a:r>
            <a:r>
              <a:rPr lang="en-US" dirty="0" smtClean="0">
                <a:solidFill>
                  <a:srgbClr val="0000FF"/>
                </a:solidFill>
              </a:rPr>
              <a:t>load increases</a:t>
            </a:r>
            <a:r>
              <a:rPr lang="en-US" dirty="0" smtClean="0"/>
              <a:t>, </a:t>
            </a:r>
            <a:r>
              <a:rPr lang="en-US" dirty="0" err="1" smtClean="0"/>
              <a:t>queueing</a:t>
            </a:r>
            <a:r>
              <a:rPr lang="en-US" dirty="0" smtClean="0"/>
              <a:t> delay begins to dominate</a:t>
            </a:r>
          </a:p>
          <a:p>
            <a:pPr lvl="1">
              <a:buNone/>
            </a:pPr>
            <a:r>
              <a:rPr lang="en-US" dirty="0" smtClean="0"/>
              <a:t>	</a:t>
            </a:r>
            <a:r>
              <a:rPr lang="en-US" dirty="0" smtClean="0">
                <a:sym typeface="Wingdings" pitchFamily="2" charset="2"/>
              </a:rPr>
              <a:t> bus frequency </a:t>
            </a:r>
            <a:r>
              <a:rPr lang="en-US" dirty="0" smtClean="0">
                <a:solidFill>
                  <a:srgbClr val="FF0000"/>
                </a:solidFill>
                <a:sym typeface="Wingdings" pitchFamily="2" charset="2"/>
              </a:rPr>
              <a:t>significantly affects latency</a:t>
            </a:r>
            <a:endParaRPr lang="en-US" dirty="0" smtClean="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64</a:t>
            </a:fld>
            <a:endParaRPr lang="en-US" altLang="en-US">
              <a:solidFill>
                <a:srgbClr val="000000"/>
              </a:solidFill>
            </a:endParaRPr>
          </a:p>
        </p:txBody>
      </p:sp>
      <p:graphicFrame>
        <p:nvGraphicFramePr>
          <p:cNvPr id="5" name="Content Placeholder 6"/>
          <p:cNvGraphicFramePr>
            <a:graphicFrameLocks/>
          </p:cNvGraphicFramePr>
          <p:nvPr/>
        </p:nvGraphicFramePr>
        <p:xfrm>
          <a:off x="457200" y="2590800"/>
          <a:ext cx="82296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676400" y="4724400"/>
            <a:ext cx="1905000" cy="4572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rot="1051500">
            <a:off x="5043299" y="3362550"/>
            <a:ext cx="240938" cy="11430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rot="1257175">
            <a:off x="6063810" y="3510453"/>
            <a:ext cx="240732" cy="11430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Rectangle 8"/>
          <p:cNvSpPr/>
          <p:nvPr/>
        </p:nvSpPr>
        <p:spPr>
          <a:xfrm rot="1245138">
            <a:off x="7295841" y="3459421"/>
            <a:ext cx="190396" cy="11430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11" name="Straight Arrow Connector 10"/>
          <p:cNvCxnSpPr/>
          <p:nvPr/>
        </p:nvCxnSpPr>
        <p:spPr>
          <a:xfrm rot="16200000" flipH="1">
            <a:off x="4983480" y="4457700"/>
            <a:ext cx="312420" cy="2057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5966460" y="4549140"/>
            <a:ext cx="312420" cy="2057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2747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Control Algorithm: Demand-Based Switching</a:t>
            </a:r>
            <a:endParaRPr lang="en-US" sz="3600" dirty="0"/>
          </a:p>
        </p:txBody>
      </p:sp>
      <p:sp>
        <p:nvSpPr>
          <p:cNvPr id="3" name="Content Placeholder 2"/>
          <p:cNvSpPr>
            <a:spLocks noGrp="1"/>
          </p:cNvSpPr>
          <p:nvPr>
            <p:ph idx="1"/>
          </p:nvPr>
        </p:nvSpPr>
        <p:spPr>
          <a:xfrm>
            <a:off x="1371600" y="4343400"/>
            <a:ext cx="5638800" cy="1981200"/>
          </a:xfrm>
        </p:spPr>
        <p:txBody>
          <a:bodyPr>
            <a:normAutofit fontScale="92500" lnSpcReduction="10000"/>
          </a:bodyPr>
          <a:lstStyle/>
          <a:p>
            <a:pPr>
              <a:buNone/>
            </a:pPr>
            <a:r>
              <a:rPr lang="en-US" dirty="0" smtClean="0"/>
              <a:t>After each epoch of length </a:t>
            </a:r>
            <a:r>
              <a:rPr lang="en-US" dirty="0" err="1" smtClean="0"/>
              <a:t>T</a:t>
            </a:r>
            <a:r>
              <a:rPr lang="en-US" baseline="-25000" dirty="0" err="1" smtClean="0"/>
              <a:t>epoch</a:t>
            </a:r>
            <a:r>
              <a:rPr lang="en-US" dirty="0" smtClean="0"/>
              <a:t>:</a:t>
            </a:r>
          </a:p>
          <a:p>
            <a:pPr>
              <a:buNone/>
            </a:pPr>
            <a:r>
              <a:rPr lang="en-US" dirty="0" smtClean="0"/>
              <a:t>	Measure per-channel bandwidth BW</a:t>
            </a:r>
          </a:p>
          <a:p>
            <a:pPr>
              <a:buNone/>
            </a:pPr>
            <a:r>
              <a:rPr lang="en-US" dirty="0" smtClean="0"/>
              <a:t>	if 	   BW &lt; T</a:t>
            </a:r>
            <a:r>
              <a:rPr lang="en-US" baseline="-25000" dirty="0" smtClean="0"/>
              <a:t>800	</a:t>
            </a:r>
            <a:r>
              <a:rPr lang="en-US" dirty="0" smtClean="0"/>
              <a:t>: switch to   800MHz</a:t>
            </a:r>
          </a:p>
          <a:p>
            <a:pPr>
              <a:buNone/>
            </a:pPr>
            <a:r>
              <a:rPr lang="en-US" dirty="0" smtClean="0"/>
              <a:t>	else if BW &lt; T</a:t>
            </a:r>
            <a:r>
              <a:rPr lang="en-US" baseline="-25000" dirty="0" smtClean="0"/>
              <a:t>1066	</a:t>
            </a:r>
            <a:r>
              <a:rPr lang="en-US" dirty="0" smtClean="0"/>
              <a:t>: switch to 1066MHz</a:t>
            </a:r>
          </a:p>
          <a:p>
            <a:pPr>
              <a:buNone/>
            </a:pPr>
            <a:r>
              <a:rPr lang="en-US" dirty="0" smtClean="0"/>
              <a:t>	else			: switch to 1333MHz</a:t>
            </a:r>
          </a:p>
          <a:p>
            <a:pPr>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65</a:t>
            </a:fld>
            <a:endParaRPr lang="en-US" altLang="en-US">
              <a:solidFill>
                <a:srgbClr val="000000"/>
              </a:solidFill>
            </a:endParaRPr>
          </a:p>
        </p:txBody>
      </p:sp>
      <p:graphicFrame>
        <p:nvGraphicFramePr>
          <p:cNvPr id="5" name="Content Placeholder 6"/>
          <p:cNvGraphicFramePr>
            <a:graphicFrameLocks/>
          </p:cNvGraphicFramePr>
          <p:nvPr/>
        </p:nvGraphicFramePr>
        <p:xfrm>
          <a:off x="533400" y="863600"/>
          <a:ext cx="8229600" cy="3429000"/>
        </p:xfrm>
        <a:graphic>
          <a:graphicData uri="http://schemas.openxmlformats.org/drawingml/2006/chart">
            <c:chart xmlns:c="http://schemas.openxmlformats.org/drawingml/2006/chart" xmlns:r="http://schemas.openxmlformats.org/officeDocument/2006/relationships" r:id="rId3"/>
          </a:graphicData>
        </a:graphic>
      </p:graphicFrame>
      <p:grpSp>
        <p:nvGrpSpPr>
          <p:cNvPr id="51" name="Group 50"/>
          <p:cNvGrpSpPr/>
          <p:nvPr/>
        </p:nvGrpSpPr>
        <p:grpSpPr>
          <a:xfrm>
            <a:off x="5334000" y="3241040"/>
            <a:ext cx="705642" cy="720150"/>
            <a:chOff x="3429000" y="3520440"/>
            <a:chExt cx="705642" cy="720150"/>
          </a:xfrm>
        </p:grpSpPr>
        <p:cxnSp>
          <p:nvCxnSpPr>
            <p:cNvPr id="36" name="Straight Arrow Connector 35"/>
            <p:cNvCxnSpPr/>
            <p:nvPr/>
          </p:nvCxnSpPr>
          <p:spPr>
            <a:xfrm rot="16200000" flipV="1">
              <a:off x="3383280" y="3642360"/>
              <a:ext cx="411480" cy="16764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3840480"/>
              <a:ext cx="705642" cy="400110"/>
            </a:xfrm>
            <a:prstGeom prst="rect">
              <a:avLst/>
            </a:prstGeom>
            <a:noFill/>
          </p:spPr>
          <p:txBody>
            <a:bodyPr wrap="none" rtlCol="0">
              <a:spAutoFit/>
            </a:bodyPr>
            <a:lstStyle/>
            <a:p>
              <a:r>
                <a:rPr lang="en-US" sz="2000" dirty="0" smtClean="0">
                  <a:solidFill>
                    <a:srgbClr val="0000FF"/>
                  </a:solidFill>
                  <a:latin typeface="Tahoma"/>
                </a:rPr>
                <a:t>T</a:t>
              </a:r>
              <a:r>
                <a:rPr lang="en-US" sz="2000" baseline="-25000" dirty="0" smtClean="0">
                  <a:solidFill>
                    <a:srgbClr val="0000FF"/>
                  </a:solidFill>
                  <a:latin typeface="Tahoma"/>
                </a:rPr>
                <a:t>1066</a:t>
              </a:r>
              <a:endParaRPr lang="en-US" sz="2000" dirty="0">
                <a:solidFill>
                  <a:srgbClr val="0000FF"/>
                </a:solidFill>
                <a:latin typeface="Tahoma"/>
              </a:endParaRPr>
            </a:p>
          </p:txBody>
        </p:sp>
      </p:grpSp>
      <p:grpSp>
        <p:nvGrpSpPr>
          <p:cNvPr id="50" name="Group 49"/>
          <p:cNvGrpSpPr/>
          <p:nvPr/>
        </p:nvGrpSpPr>
        <p:grpSpPr>
          <a:xfrm>
            <a:off x="3886200" y="3294380"/>
            <a:ext cx="612668" cy="735390"/>
            <a:chOff x="2438400" y="3497580"/>
            <a:chExt cx="612668" cy="735390"/>
          </a:xfrm>
        </p:grpSpPr>
        <p:cxnSp>
          <p:nvCxnSpPr>
            <p:cNvPr id="34" name="Straight Arrow Connector 33"/>
            <p:cNvCxnSpPr/>
            <p:nvPr/>
          </p:nvCxnSpPr>
          <p:spPr>
            <a:xfrm rot="16200000" flipV="1">
              <a:off x="2468880" y="3665220"/>
              <a:ext cx="441960" cy="10668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438400" y="3832860"/>
              <a:ext cx="612668" cy="400110"/>
            </a:xfrm>
            <a:prstGeom prst="rect">
              <a:avLst/>
            </a:prstGeom>
            <a:noFill/>
          </p:spPr>
          <p:txBody>
            <a:bodyPr wrap="none" rtlCol="0">
              <a:spAutoFit/>
            </a:bodyPr>
            <a:lstStyle/>
            <a:p>
              <a:r>
                <a:rPr lang="en-US" sz="2000" dirty="0" smtClean="0">
                  <a:solidFill>
                    <a:srgbClr val="0000FF"/>
                  </a:solidFill>
                  <a:latin typeface="Tahoma"/>
                </a:rPr>
                <a:t>T</a:t>
              </a:r>
              <a:r>
                <a:rPr lang="en-US" sz="2000" baseline="-25000" dirty="0" smtClean="0">
                  <a:solidFill>
                    <a:srgbClr val="0000FF"/>
                  </a:solidFill>
                  <a:latin typeface="Tahoma"/>
                </a:rPr>
                <a:t>800</a:t>
              </a:r>
              <a:endParaRPr lang="en-US" sz="2000" dirty="0">
                <a:solidFill>
                  <a:srgbClr val="0000FF"/>
                </a:solidFill>
                <a:latin typeface="Tahoma"/>
              </a:endParaRPr>
            </a:p>
          </p:txBody>
        </p:sp>
      </p:grpSp>
      <p:sp>
        <p:nvSpPr>
          <p:cNvPr id="53" name="Rectangle 52"/>
          <p:cNvSpPr/>
          <p:nvPr/>
        </p:nvSpPr>
        <p:spPr>
          <a:xfrm rot="21407136">
            <a:off x="1828401" y="2983014"/>
            <a:ext cx="2216427" cy="159997"/>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4" name="Rectangle 53"/>
          <p:cNvSpPr/>
          <p:nvPr/>
        </p:nvSpPr>
        <p:spPr>
          <a:xfrm rot="21338263">
            <a:off x="4057997" y="2995330"/>
            <a:ext cx="1296058" cy="135366"/>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5" name="Rectangle 54"/>
          <p:cNvSpPr/>
          <p:nvPr/>
        </p:nvSpPr>
        <p:spPr>
          <a:xfrm rot="21308046">
            <a:off x="5389930" y="2999076"/>
            <a:ext cx="1296058" cy="135366"/>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6" name="Rectangle 55"/>
          <p:cNvSpPr/>
          <p:nvPr/>
        </p:nvSpPr>
        <p:spPr>
          <a:xfrm rot="19882694">
            <a:off x="6651278" y="2776502"/>
            <a:ext cx="765447" cy="127539"/>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7" name="Rectangle 56"/>
          <p:cNvSpPr/>
          <p:nvPr/>
        </p:nvSpPr>
        <p:spPr>
          <a:xfrm rot="17780801">
            <a:off x="7123720" y="2243100"/>
            <a:ext cx="765447" cy="127539"/>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4752565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V/F Switching</a:t>
            </a:r>
            <a:endParaRPr lang="en-US" dirty="0"/>
          </a:p>
        </p:txBody>
      </p:sp>
      <p:sp>
        <p:nvSpPr>
          <p:cNvPr id="3" name="Content Placeholder 2"/>
          <p:cNvSpPr>
            <a:spLocks noGrp="1"/>
          </p:cNvSpPr>
          <p:nvPr>
            <p:ph idx="1"/>
          </p:nvPr>
        </p:nvSpPr>
        <p:spPr>
          <a:xfrm>
            <a:off x="228600" y="914400"/>
            <a:ext cx="8610600" cy="5339680"/>
          </a:xfrm>
        </p:spPr>
        <p:txBody>
          <a:bodyPr/>
          <a:lstStyle/>
          <a:p>
            <a:r>
              <a:rPr lang="en-US" b="1" dirty="0" smtClean="0"/>
              <a:t>Halt Memory Operations</a:t>
            </a:r>
          </a:p>
          <a:p>
            <a:pPr lvl="1"/>
            <a:r>
              <a:rPr lang="en-US" dirty="0" smtClean="0"/>
              <a:t>Pause requests</a:t>
            </a:r>
          </a:p>
          <a:p>
            <a:pPr lvl="1"/>
            <a:r>
              <a:rPr lang="en-US" dirty="0" smtClean="0"/>
              <a:t>Put DRAM in Self-Refresh</a:t>
            </a:r>
          </a:p>
          <a:p>
            <a:pPr lvl="1"/>
            <a:r>
              <a:rPr lang="en-US" dirty="0" smtClean="0"/>
              <a:t>Stop the DIMM clock</a:t>
            </a:r>
          </a:p>
          <a:p>
            <a:r>
              <a:rPr lang="en-US" b="1" dirty="0" smtClean="0"/>
              <a:t>Transition Voltage/Frequency</a:t>
            </a:r>
          </a:p>
          <a:p>
            <a:pPr lvl="1"/>
            <a:r>
              <a:rPr lang="en-US" dirty="0" smtClean="0"/>
              <a:t>Begin voltage ramp</a:t>
            </a:r>
          </a:p>
          <a:p>
            <a:pPr lvl="1"/>
            <a:r>
              <a:rPr lang="en-US" dirty="0" smtClean="0"/>
              <a:t>Relock memory </a:t>
            </a:r>
            <a:r>
              <a:rPr lang="en-US" dirty="0"/>
              <a:t>c</a:t>
            </a:r>
            <a:r>
              <a:rPr lang="en-US" dirty="0" smtClean="0"/>
              <a:t>ontroller PLL at new frequency</a:t>
            </a:r>
          </a:p>
          <a:p>
            <a:pPr lvl="1"/>
            <a:r>
              <a:rPr lang="en-US" dirty="0" smtClean="0"/>
              <a:t>Restart DIMM clock</a:t>
            </a:r>
          </a:p>
          <a:p>
            <a:pPr lvl="1"/>
            <a:r>
              <a:rPr lang="en-US" dirty="0" smtClean="0"/>
              <a:t>Wait for DIMM PLLs to relock</a:t>
            </a:r>
          </a:p>
          <a:p>
            <a:r>
              <a:rPr lang="en-US" b="1" dirty="0" smtClean="0"/>
              <a:t>Begin Memory Operations</a:t>
            </a:r>
          </a:p>
          <a:p>
            <a:pPr lvl="1"/>
            <a:r>
              <a:rPr lang="en-US" dirty="0" smtClean="0"/>
              <a:t>Take DRAM out of Self-Refresh</a:t>
            </a:r>
          </a:p>
          <a:p>
            <a:pPr lvl="1"/>
            <a:r>
              <a:rPr lang="en-US" dirty="0" smtClean="0"/>
              <a:t>Resume requests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66</a:t>
            </a:fld>
            <a:endParaRPr lang="en-US" altLang="en-US">
              <a:solidFill>
                <a:srgbClr val="000000"/>
              </a:solidFill>
            </a:endParaRPr>
          </a:p>
        </p:txBody>
      </p:sp>
      <p:grpSp>
        <p:nvGrpSpPr>
          <p:cNvPr id="8" name="Group 7"/>
          <p:cNvGrpSpPr/>
          <p:nvPr/>
        </p:nvGrpSpPr>
        <p:grpSpPr>
          <a:xfrm>
            <a:off x="304800" y="3429000"/>
            <a:ext cx="8382000" cy="2666999"/>
            <a:chOff x="304800" y="3900053"/>
            <a:chExt cx="8382000" cy="2060862"/>
          </a:xfrm>
        </p:grpSpPr>
        <p:sp>
          <p:nvSpPr>
            <p:cNvPr id="6" name="Rounded Rectangle 5"/>
            <p:cNvSpPr/>
            <p:nvPr/>
          </p:nvSpPr>
          <p:spPr>
            <a:xfrm>
              <a:off x="304800" y="3900053"/>
              <a:ext cx="8382000" cy="20608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rgbClr val="000000"/>
                </a:solidFill>
                <a:latin typeface="Tahoma"/>
              </a:endParaRPr>
            </a:p>
          </p:txBody>
        </p:sp>
        <p:sp>
          <p:nvSpPr>
            <p:cNvPr id="7" name="TextBox 6"/>
            <p:cNvSpPr txBox="1"/>
            <p:nvPr/>
          </p:nvSpPr>
          <p:spPr>
            <a:xfrm>
              <a:off x="304800" y="3976253"/>
              <a:ext cx="8382000" cy="1831270"/>
            </a:xfrm>
            <a:prstGeom prst="rect">
              <a:avLst/>
            </a:prstGeom>
            <a:noFill/>
          </p:spPr>
          <p:txBody>
            <a:bodyPr wrap="square" rtlCol="0">
              <a:spAutoFit/>
            </a:bodyPr>
            <a:lstStyle/>
            <a:p>
              <a:r>
                <a:rPr lang="en-US" sz="4000" dirty="0">
                  <a:solidFill>
                    <a:srgbClr val="000000"/>
                  </a:solidFill>
                  <a:latin typeface="Wingdings" pitchFamily="2" charset="2"/>
                </a:rPr>
                <a:t>C</a:t>
              </a:r>
              <a:r>
                <a:rPr lang="en-US" sz="4000" dirty="0">
                  <a:solidFill>
                    <a:srgbClr val="000000"/>
                  </a:solidFill>
                  <a:latin typeface="Tahoma"/>
                </a:rPr>
                <a:t> </a:t>
              </a:r>
              <a:r>
                <a:rPr lang="en-US" sz="2800" dirty="0" smtClean="0">
                  <a:solidFill>
                    <a:srgbClr val="000000"/>
                  </a:solidFill>
                  <a:latin typeface="Tahoma"/>
                </a:rPr>
                <a:t>Memory frequency already adjustable </a:t>
              </a:r>
              <a:r>
                <a:rPr lang="en-US" sz="2800" dirty="0" smtClean="0">
                  <a:solidFill>
                    <a:srgbClr val="000000"/>
                  </a:solidFill>
                  <a:latin typeface="Tahoma"/>
                  <a:cs typeface="Tahoma"/>
                </a:rPr>
                <a:t>statically</a:t>
              </a:r>
            </a:p>
            <a:p>
              <a:r>
                <a:rPr lang="en-US" sz="4000" dirty="0" smtClean="0">
                  <a:solidFill>
                    <a:srgbClr val="000000"/>
                  </a:solidFill>
                  <a:latin typeface="Wingdings" pitchFamily="2" charset="2"/>
                </a:rPr>
                <a:t>C</a:t>
              </a:r>
              <a:r>
                <a:rPr lang="en-US" sz="4000" dirty="0" smtClean="0">
                  <a:solidFill>
                    <a:srgbClr val="000000"/>
                  </a:solidFill>
                  <a:latin typeface="Tahoma"/>
                </a:rPr>
                <a:t> </a:t>
              </a:r>
              <a:r>
                <a:rPr lang="en-US" sz="2800" dirty="0" smtClean="0">
                  <a:solidFill>
                    <a:srgbClr val="000000"/>
                  </a:solidFill>
                  <a:latin typeface="Tahoma"/>
                </a:rPr>
                <a:t>Voltage regulators for CPU DVFS can work for</a:t>
              </a:r>
              <a:br>
                <a:rPr lang="en-US" sz="2800" dirty="0" smtClean="0">
                  <a:solidFill>
                    <a:srgbClr val="000000"/>
                  </a:solidFill>
                  <a:latin typeface="Tahoma"/>
                </a:rPr>
              </a:br>
              <a:r>
                <a:rPr lang="en-US" sz="2800" dirty="0" smtClean="0">
                  <a:solidFill>
                    <a:srgbClr val="000000"/>
                  </a:solidFill>
                  <a:latin typeface="Tahoma"/>
                </a:rPr>
                <a:t>     memory DVFS</a:t>
              </a:r>
              <a:endParaRPr lang="en-US" sz="2800" dirty="0" smtClean="0">
                <a:solidFill>
                  <a:srgbClr val="000000"/>
                </a:solidFill>
                <a:latin typeface="Wingdings" pitchFamily="2" charset="2"/>
              </a:endParaRPr>
            </a:p>
            <a:p>
              <a:r>
                <a:rPr lang="en-US" sz="4000" dirty="0" smtClean="0">
                  <a:solidFill>
                    <a:srgbClr val="000000"/>
                  </a:solidFill>
                  <a:latin typeface="Wingdings" pitchFamily="2" charset="2"/>
                </a:rPr>
                <a:t>C</a:t>
              </a:r>
              <a:r>
                <a:rPr lang="en-US" sz="4000" dirty="0" smtClean="0">
                  <a:solidFill>
                    <a:srgbClr val="000000"/>
                  </a:solidFill>
                  <a:latin typeface="Tahoma"/>
                </a:rPr>
                <a:t> </a:t>
              </a:r>
              <a:r>
                <a:rPr lang="en-US" sz="2800" dirty="0" smtClean="0">
                  <a:solidFill>
                    <a:srgbClr val="000000"/>
                  </a:solidFill>
                  <a:latin typeface="Tahoma"/>
                </a:rPr>
                <a:t>Full transition takes ~20µs</a:t>
              </a:r>
              <a:endParaRPr lang="en-US" sz="2800" dirty="0">
                <a:solidFill>
                  <a:srgbClr val="000000"/>
                </a:solidFill>
                <a:latin typeface="Tahoma"/>
              </a:endParaRPr>
            </a:p>
          </p:txBody>
        </p:sp>
      </p:grpSp>
    </p:spTree>
    <p:extLst>
      <p:ext uri="{BB962C8B-B14F-4D97-AF65-F5344CB8AC3E}">
        <p14:creationId xmlns:p14="http://schemas.microsoft.com/office/powerpoint/2010/main" val="42221787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solidFill>
                <a:schemeClr val="bg1">
                  <a:lumMod val="75000"/>
                </a:schemeClr>
              </a:solidFill>
            </a:endParaRPr>
          </a:p>
          <a:p>
            <a:r>
              <a:rPr lang="en-US" dirty="0" smtClean="0">
                <a:solidFill>
                  <a:schemeClr val="bg1">
                    <a:lumMod val="75000"/>
                  </a:schemeClr>
                </a:solidFill>
              </a:rPr>
              <a:t>Background and Characterization</a:t>
            </a:r>
          </a:p>
          <a:p>
            <a:pPr lvl="1"/>
            <a:r>
              <a:rPr lang="en-US" dirty="0" smtClean="0">
                <a:solidFill>
                  <a:schemeClr val="bg1">
                    <a:lumMod val="75000"/>
                  </a:schemeClr>
                </a:solidFill>
              </a:rPr>
              <a:t>DRAM Operation</a:t>
            </a:r>
          </a:p>
          <a:p>
            <a:pPr lvl="1"/>
            <a:r>
              <a:rPr lang="en-US" dirty="0" smtClean="0">
                <a:solidFill>
                  <a:schemeClr val="bg1">
                    <a:lumMod val="75000"/>
                  </a:schemeClr>
                </a:solidFill>
              </a:rPr>
              <a:t>DRAM Power</a:t>
            </a:r>
          </a:p>
          <a:p>
            <a:pPr lvl="1"/>
            <a:r>
              <a:rPr lang="en-US" dirty="0" smtClean="0">
                <a:solidFill>
                  <a:schemeClr val="bg1">
                    <a:lumMod val="75000"/>
                  </a:schemeClr>
                </a:solidFill>
              </a:rPr>
              <a:t>Frequency and Voltage Scaling</a:t>
            </a:r>
          </a:p>
          <a:p>
            <a:pPr lvl="1"/>
            <a:endParaRPr lang="en-US" dirty="0" smtClean="0"/>
          </a:p>
          <a:p>
            <a:r>
              <a:rPr lang="en-US" dirty="0" smtClean="0">
                <a:solidFill>
                  <a:schemeClr val="bg1">
                    <a:lumMod val="75000"/>
                  </a:schemeClr>
                </a:solidFill>
              </a:rPr>
              <a:t>Performance Effects of Frequency Scaling</a:t>
            </a:r>
          </a:p>
          <a:p>
            <a:endParaRPr lang="en-US" dirty="0" smtClean="0">
              <a:solidFill>
                <a:schemeClr val="bg1">
                  <a:lumMod val="85000"/>
                </a:schemeClr>
              </a:solidFill>
            </a:endParaRPr>
          </a:p>
          <a:p>
            <a:r>
              <a:rPr lang="en-US" dirty="0" smtClean="0">
                <a:solidFill>
                  <a:schemeClr val="bg1">
                    <a:lumMod val="75000"/>
                  </a:schemeClr>
                </a:solidFill>
              </a:rPr>
              <a:t>Frequency Control Algorithm</a:t>
            </a:r>
          </a:p>
          <a:p>
            <a:endParaRPr lang="en-US" dirty="0" smtClean="0">
              <a:solidFill>
                <a:schemeClr val="bg1">
                  <a:lumMod val="75000"/>
                </a:schemeClr>
              </a:solidFill>
            </a:endParaRPr>
          </a:p>
          <a:p>
            <a:r>
              <a:rPr lang="en-US" dirty="0" smtClean="0"/>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67</a:t>
            </a:fld>
            <a:endParaRPr lang="en-US" altLang="en-US">
              <a:solidFill>
                <a:srgbClr val="000000"/>
              </a:solidFill>
            </a:endParaRPr>
          </a:p>
        </p:txBody>
      </p:sp>
    </p:spTree>
    <p:extLst>
      <p:ext uri="{BB962C8B-B14F-4D97-AF65-F5344CB8AC3E}">
        <p14:creationId xmlns:p14="http://schemas.microsoft.com/office/powerpoint/2010/main" val="7833104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a:xfrm>
            <a:off x="228600" y="872144"/>
            <a:ext cx="8610600" cy="5339680"/>
          </a:xfrm>
        </p:spPr>
        <p:txBody>
          <a:bodyPr/>
          <a:lstStyle/>
          <a:p>
            <a:r>
              <a:rPr lang="en-US" b="1" dirty="0" smtClean="0"/>
              <a:t>Real-system evaluation</a:t>
            </a:r>
          </a:p>
          <a:p>
            <a:pPr lvl="1"/>
            <a:r>
              <a:rPr lang="en-US" dirty="0" smtClean="0"/>
              <a:t>Dual 4-core Intel Xeon</a:t>
            </a:r>
            <a:r>
              <a:rPr lang="en-US" sz="1600" baseline="30000" dirty="0" smtClean="0"/>
              <a:t>®</a:t>
            </a:r>
            <a:r>
              <a:rPr lang="en-US" sz="2400" dirty="0" smtClean="0">
                <a:solidFill>
                  <a:srgbClr val="000000"/>
                </a:solidFill>
                <a:ea typeface="+mn-ea"/>
                <a:cs typeface="+mn-cs"/>
              </a:rPr>
              <a:t>, 3 memory channels/socket</a:t>
            </a:r>
            <a:endParaRPr lang="en-US" sz="1600" baseline="30000" dirty="0" smtClean="0"/>
          </a:p>
          <a:p>
            <a:pPr lvl="1"/>
            <a:r>
              <a:rPr lang="en-US" dirty="0" smtClean="0"/>
              <a:t>48 GB of DDR3 (12 DIMMs, 4GB dual-rank, 1333MHz)</a:t>
            </a:r>
          </a:p>
          <a:p>
            <a:pPr lvl="1"/>
            <a:endParaRPr lang="en-US" dirty="0" smtClean="0"/>
          </a:p>
          <a:p>
            <a:r>
              <a:rPr lang="en-US" b="1" dirty="0" smtClean="0"/>
              <a:t>Emulating memory frequency for performance</a:t>
            </a:r>
          </a:p>
          <a:p>
            <a:pPr lvl="1"/>
            <a:r>
              <a:rPr lang="en-US" dirty="0" smtClean="0"/>
              <a:t>Altered memory controller </a:t>
            </a:r>
            <a:r>
              <a:rPr lang="en-US" dirty="0" smtClean="0">
                <a:solidFill>
                  <a:srgbClr val="0000FF"/>
                </a:solidFill>
              </a:rPr>
              <a:t>timing registers </a:t>
            </a:r>
            <a:r>
              <a:rPr lang="en-US" dirty="0" smtClean="0"/>
              <a:t>(</a:t>
            </a:r>
            <a:r>
              <a:rPr lang="en-US" dirty="0" err="1" smtClean="0"/>
              <a:t>tRC</a:t>
            </a:r>
            <a:r>
              <a:rPr lang="en-US" dirty="0" smtClean="0"/>
              <a:t>, tB2BCAS)</a:t>
            </a:r>
          </a:p>
          <a:p>
            <a:pPr lvl="1"/>
            <a:r>
              <a:rPr lang="en-US" dirty="0" smtClean="0"/>
              <a:t>Gives performance equivalent to slower memory frequencies</a:t>
            </a:r>
          </a:p>
          <a:p>
            <a:pPr lvl="1"/>
            <a:endParaRPr lang="en-US" dirty="0" smtClean="0"/>
          </a:p>
          <a:p>
            <a:r>
              <a:rPr lang="en-US" b="1" dirty="0" smtClean="0"/>
              <a:t>Modeling power reduction</a:t>
            </a:r>
          </a:p>
          <a:p>
            <a:pPr lvl="1"/>
            <a:r>
              <a:rPr lang="en-US" dirty="0" smtClean="0"/>
              <a:t>Measure baseline system (AC power meter, 1s samples)</a:t>
            </a:r>
          </a:p>
          <a:p>
            <a:pPr lvl="1"/>
            <a:r>
              <a:rPr lang="en-US" dirty="0" smtClean="0"/>
              <a:t>Compute reductions with an analytical model (see paper)</a:t>
            </a:r>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68</a:t>
            </a:fld>
            <a:endParaRPr lang="en-US" altLang="en-US">
              <a:solidFill>
                <a:srgbClr val="000000"/>
              </a:solidFill>
            </a:endParaRPr>
          </a:p>
        </p:txBody>
      </p:sp>
    </p:spTree>
    <p:extLst>
      <p:ext uri="{BB962C8B-B14F-4D97-AF65-F5344CB8AC3E}">
        <p14:creationId xmlns:p14="http://schemas.microsoft.com/office/powerpoint/2010/main" val="33565551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a:xfrm>
            <a:off x="228600" y="872144"/>
            <a:ext cx="8610600" cy="5339680"/>
          </a:xfrm>
        </p:spPr>
        <p:txBody>
          <a:bodyPr/>
          <a:lstStyle/>
          <a:p>
            <a:endParaRPr lang="en-US" b="1" dirty="0" smtClean="0"/>
          </a:p>
          <a:p>
            <a:r>
              <a:rPr lang="en-US" b="1" dirty="0" smtClean="0"/>
              <a:t>Workloads</a:t>
            </a:r>
          </a:p>
          <a:p>
            <a:pPr lvl="1"/>
            <a:r>
              <a:rPr lang="en-US" dirty="0" smtClean="0"/>
              <a:t>SPEC CPU2006: CPU-intensive workloads</a:t>
            </a:r>
          </a:p>
          <a:p>
            <a:pPr lvl="1"/>
            <a:r>
              <a:rPr lang="en-US" dirty="0" smtClean="0"/>
              <a:t>All cores run a copy of the benchmark</a:t>
            </a:r>
          </a:p>
          <a:p>
            <a:pPr lvl="1"/>
            <a:endParaRPr lang="en-US" dirty="0" smtClean="0"/>
          </a:p>
          <a:p>
            <a:r>
              <a:rPr lang="en-US" b="1" dirty="0" smtClean="0"/>
              <a:t>Parameters</a:t>
            </a:r>
          </a:p>
          <a:p>
            <a:pPr lvl="1"/>
            <a:r>
              <a:rPr lang="en-US" dirty="0" err="1" smtClean="0"/>
              <a:t>T</a:t>
            </a:r>
            <a:r>
              <a:rPr lang="en-US" baseline="-25000" dirty="0" err="1" smtClean="0"/>
              <a:t>epoch</a:t>
            </a:r>
            <a:r>
              <a:rPr lang="en-US" dirty="0" smtClean="0"/>
              <a:t> = 10ms</a:t>
            </a:r>
          </a:p>
          <a:p>
            <a:pPr lvl="1"/>
            <a:r>
              <a:rPr lang="en-US" dirty="0" smtClean="0"/>
              <a:t>Two variants of algorithm with different switching thresholds:</a:t>
            </a:r>
          </a:p>
          <a:p>
            <a:pPr lvl="1"/>
            <a:r>
              <a:rPr lang="en-US" dirty="0" smtClean="0"/>
              <a:t>BW(0.5, 1): T</a:t>
            </a:r>
            <a:r>
              <a:rPr lang="en-US" baseline="-25000" dirty="0" smtClean="0"/>
              <a:t>800</a:t>
            </a:r>
            <a:r>
              <a:rPr lang="en-US" dirty="0" smtClean="0"/>
              <a:t> = 0.5GB/s, T</a:t>
            </a:r>
            <a:r>
              <a:rPr lang="en-US" baseline="-25000" dirty="0" smtClean="0"/>
              <a:t>1066</a:t>
            </a:r>
            <a:r>
              <a:rPr lang="en-US" dirty="0" smtClean="0"/>
              <a:t> = 1GB/s</a:t>
            </a:r>
          </a:p>
          <a:p>
            <a:pPr lvl="1"/>
            <a:r>
              <a:rPr lang="en-US" dirty="0" smtClean="0"/>
              <a:t>BW(0.5, 2): T</a:t>
            </a:r>
            <a:r>
              <a:rPr lang="en-US" baseline="-25000" dirty="0" smtClean="0"/>
              <a:t>800 </a:t>
            </a:r>
            <a:r>
              <a:rPr lang="en-US" dirty="0" smtClean="0"/>
              <a:t> = 0.5GB/s, T</a:t>
            </a:r>
            <a:r>
              <a:rPr lang="en-US" baseline="-25000" dirty="0" smtClean="0"/>
              <a:t>1066 </a:t>
            </a:r>
            <a:r>
              <a:rPr lang="en-US" dirty="0" smtClean="0"/>
              <a:t>= 2GB/s</a:t>
            </a:r>
          </a:p>
          <a:p>
            <a:pPr marL="671512" lvl="2" indent="0">
              <a:buNone/>
            </a:pPr>
            <a:r>
              <a:rPr lang="en-US" sz="2400" dirty="0" smtClean="0">
                <a:sym typeface="Wingdings"/>
              </a:rPr>
              <a:t> More aggressive frequency/voltage scaling</a:t>
            </a:r>
            <a:endParaRPr lang="en-US" sz="24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69</a:t>
            </a:fld>
            <a:endParaRPr lang="en-US" altLang="en-US">
              <a:solidFill>
                <a:srgbClr val="000000"/>
              </a:solidFill>
            </a:endParaRPr>
          </a:p>
        </p:txBody>
      </p:sp>
    </p:spTree>
    <p:extLst>
      <p:ext uri="{BB962C8B-B14F-4D97-AF65-F5344CB8AC3E}">
        <p14:creationId xmlns:p14="http://schemas.microsoft.com/office/powerpoint/2010/main" val="28445755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000" smtClean="0">
                <a:solidFill>
                  <a:schemeClr val="tx2"/>
                </a:solidFill>
              </a:rPr>
              <a:t>A DRAM bank is divided into </a:t>
            </a:r>
            <a:r>
              <a:rPr lang="en-US" sz="4000" b="1" i="1" smtClean="0">
                <a:solidFill>
                  <a:schemeClr val="tx2"/>
                </a:solidFill>
              </a:rPr>
              <a:t>subarrays</a:t>
            </a:r>
            <a:endParaRPr lang="en-US" sz="4000" b="1" i="1">
              <a:solidFill>
                <a:schemeClr val="tx2"/>
              </a:solidFill>
            </a:endParaRPr>
          </a:p>
        </p:txBody>
      </p:sp>
      <p:sp>
        <p:nvSpPr>
          <p:cNvPr id="2" name="Title 1"/>
          <p:cNvSpPr>
            <a:spLocks noGrp="1"/>
          </p:cNvSpPr>
          <p:nvPr>
            <p:ph type="title"/>
          </p:nvPr>
        </p:nvSpPr>
        <p:spPr/>
        <p:txBody>
          <a:bodyPr>
            <a:normAutofit/>
          </a:bodyPr>
          <a:lstStyle/>
          <a:p>
            <a:r>
              <a:rPr lang="en-US" sz="4400" smtClean="0"/>
              <a:t>Key Observation #1</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7</a:t>
            </a:fld>
            <a:endParaRPr lang="en-US">
              <a:solidFill>
                <a:prstClr val="black"/>
              </a:solidFill>
              <a:latin typeface="Calibri"/>
            </a:endParaRPr>
          </a:p>
        </p:txBody>
      </p:sp>
      <p:sp>
        <p:nvSpPr>
          <p:cNvPr id="5" name="row0"/>
          <p:cNvSpPr/>
          <p:nvPr/>
        </p:nvSpPr>
        <p:spPr>
          <a:xfrm>
            <a:off x="1148444" y="40386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6" name="bankblank"/>
          <p:cNvSpPr/>
          <p:nvPr/>
        </p:nvSpPr>
        <p:spPr>
          <a:xfrm>
            <a:off x="1148444" y="2667000"/>
            <a:ext cx="2443164" cy="1828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7" name="row-buffer"/>
          <p:cNvSpPr/>
          <p:nvPr/>
        </p:nvSpPr>
        <p:spPr>
          <a:xfrm>
            <a:off x="1148445" y="4800600"/>
            <a:ext cx="2443164"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Row-Buffer</a:t>
            </a:r>
            <a:endParaRPr lang="en-US" sz="3200">
              <a:solidFill>
                <a:prstClr val="black"/>
              </a:solidFill>
              <a:latin typeface="Calibri"/>
            </a:endParaRPr>
          </a:p>
        </p:txBody>
      </p:sp>
      <p:sp>
        <p:nvSpPr>
          <p:cNvPr id="8" name="row1"/>
          <p:cNvSpPr/>
          <p:nvPr/>
        </p:nvSpPr>
        <p:spPr>
          <a:xfrm>
            <a:off x="1148445" y="35814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9" name="row2"/>
          <p:cNvSpPr/>
          <p:nvPr/>
        </p:nvSpPr>
        <p:spPr>
          <a:xfrm>
            <a:off x="1148444" y="31242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10" name="row3"/>
          <p:cNvSpPr/>
          <p:nvPr/>
        </p:nvSpPr>
        <p:spPr>
          <a:xfrm>
            <a:off x="1148444" y="26670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12" name="smallrow"/>
          <p:cNvSpPr/>
          <p:nvPr/>
        </p:nvSpPr>
        <p:spPr>
          <a:xfrm>
            <a:off x="1148444" y="42672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3" name="smallrow"/>
          <p:cNvSpPr/>
          <p:nvPr/>
        </p:nvSpPr>
        <p:spPr>
          <a:xfrm>
            <a:off x="1148444" y="40386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4" name="smallrow"/>
          <p:cNvSpPr/>
          <p:nvPr/>
        </p:nvSpPr>
        <p:spPr>
          <a:xfrm>
            <a:off x="1148444" y="38100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5" name="smallrow"/>
          <p:cNvSpPr/>
          <p:nvPr/>
        </p:nvSpPr>
        <p:spPr>
          <a:xfrm>
            <a:off x="1148444" y="35814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6" name="smallrow"/>
          <p:cNvSpPr/>
          <p:nvPr/>
        </p:nvSpPr>
        <p:spPr>
          <a:xfrm>
            <a:off x="1148444" y="33528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7" name="smallrow"/>
          <p:cNvSpPr/>
          <p:nvPr/>
        </p:nvSpPr>
        <p:spPr>
          <a:xfrm>
            <a:off x="1148444" y="31242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8" name="smallrow"/>
          <p:cNvSpPr/>
          <p:nvPr/>
        </p:nvSpPr>
        <p:spPr>
          <a:xfrm>
            <a:off x="1148445" y="28956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9" name="smallrow"/>
          <p:cNvSpPr/>
          <p:nvPr/>
        </p:nvSpPr>
        <p:spPr>
          <a:xfrm>
            <a:off x="1148444" y="26670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1" name="Right Bracket 20"/>
          <p:cNvSpPr/>
          <p:nvPr/>
        </p:nvSpPr>
        <p:spPr>
          <a:xfrm>
            <a:off x="3833477" y="2667000"/>
            <a:ext cx="152400" cy="182880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2" name="TextBox 21"/>
          <p:cNvSpPr txBox="1"/>
          <p:nvPr/>
        </p:nvSpPr>
        <p:spPr>
          <a:xfrm>
            <a:off x="3985877" y="3425279"/>
            <a:ext cx="1957723" cy="270421"/>
          </a:xfrm>
          <a:prstGeom prst="rect">
            <a:avLst/>
          </a:prstGeom>
          <a:noFill/>
        </p:spPr>
        <p:txBody>
          <a:bodyPr wrap="square" rtlCol="0" anchor="ctr">
            <a:noAutofit/>
          </a:bodyPr>
          <a:lstStyle/>
          <a:p>
            <a:pPr algn="ctr"/>
            <a:r>
              <a:rPr lang="en-US" sz="3600" i="1" smtClean="0">
                <a:solidFill>
                  <a:prstClr val="black"/>
                </a:solidFill>
                <a:latin typeface="Calibri"/>
              </a:rPr>
              <a:t>32k rows</a:t>
            </a:r>
            <a:endParaRPr lang="en-US" sz="3200" i="1">
              <a:solidFill>
                <a:prstClr val="black"/>
              </a:solidFill>
              <a:latin typeface="Calibri"/>
            </a:endParaRPr>
          </a:p>
        </p:txBody>
      </p:sp>
      <p:sp>
        <p:nvSpPr>
          <p:cNvPr id="23" name="TextBox 22"/>
          <p:cNvSpPr txBox="1"/>
          <p:nvPr/>
        </p:nvSpPr>
        <p:spPr>
          <a:xfrm>
            <a:off x="655526" y="1905000"/>
            <a:ext cx="3429000" cy="457199"/>
          </a:xfrm>
          <a:prstGeom prst="rect">
            <a:avLst/>
          </a:prstGeom>
          <a:noFill/>
        </p:spPr>
        <p:txBody>
          <a:bodyPr wrap="square" rtlCol="0" anchor="ctr">
            <a:noAutofit/>
          </a:bodyPr>
          <a:lstStyle/>
          <a:p>
            <a:pPr algn="ctr"/>
            <a:r>
              <a:rPr lang="en-US" sz="4000" b="1" i="1" smtClean="0">
                <a:solidFill>
                  <a:prstClr val="black"/>
                </a:solidFill>
                <a:latin typeface="Calibri"/>
              </a:rPr>
              <a:t>Logical Bank</a:t>
            </a:r>
            <a:endParaRPr lang="en-US" sz="3600" b="1" i="1">
              <a:solidFill>
                <a:prstClr val="black"/>
              </a:solidFill>
              <a:latin typeface="Calibri"/>
            </a:endParaRPr>
          </a:p>
        </p:txBody>
      </p:sp>
      <p:sp>
        <p:nvSpPr>
          <p:cNvPr id="24" name="smallrow"/>
          <p:cNvSpPr/>
          <p:nvPr/>
        </p:nvSpPr>
        <p:spPr>
          <a:xfrm>
            <a:off x="1160886" y="41529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5" name="smallrow"/>
          <p:cNvSpPr/>
          <p:nvPr/>
        </p:nvSpPr>
        <p:spPr>
          <a:xfrm>
            <a:off x="1160886" y="36957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6" name="smallrow"/>
          <p:cNvSpPr/>
          <p:nvPr/>
        </p:nvSpPr>
        <p:spPr>
          <a:xfrm>
            <a:off x="1148444" y="32385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7" name="smallrow"/>
          <p:cNvSpPr/>
          <p:nvPr/>
        </p:nvSpPr>
        <p:spPr>
          <a:xfrm>
            <a:off x="1148444" y="27813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8" name="TextBox 27"/>
          <p:cNvSpPr txBox="1"/>
          <p:nvPr/>
        </p:nvSpPr>
        <p:spPr>
          <a:xfrm>
            <a:off x="304800" y="5410199"/>
            <a:ext cx="4130451" cy="1034129"/>
          </a:xfrm>
          <a:prstGeom prst="rect">
            <a:avLst/>
          </a:prstGeom>
          <a:noFill/>
        </p:spPr>
        <p:txBody>
          <a:bodyPr wrap="square" rtlCol="0">
            <a:spAutoFit/>
          </a:bodyPr>
          <a:lstStyle/>
          <a:p>
            <a:pPr algn="ctr">
              <a:lnSpc>
                <a:spcPct val="90000"/>
              </a:lnSpc>
            </a:pPr>
            <a:r>
              <a:rPr lang="en-US" sz="3400" smtClean="0">
                <a:solidFill>
                  <a:prstClr val="black"/>
                </a:solidFill>
                <a:latin typeface="Calibri"/>
              </a:rPr>
              <a:t>A </a:t>
            </a:r>
            <a:r>
              <a:rPr lang="en-US" sz="3400" i="1" u="sng" smtClean="0">
                <a:solidFill>
                  <a:prstClr val="black"/>
                </a:solidFill>
                <a:latin typeface="Calibri"/>
              </a:rPr>
              <a:t>single</a:t>
            </a:r>
            <a:r>
              <a:rPr lang="en-US" sz="3400" smtClean="0">
                <a:solidFill>
                  <a:prstClr val="black"/>
                </a:solidFill>
                <a:latin typeface="Calibri"/>
              </a:rPr>
              <a:t> row-buffer </a:t>
            </a:r>
            <a:r>
              <a:rPr lang="en-US" sz="3400" smtClean="0">
                <a:solidFill>
                  <a:srgbClr val="FF0000"/>
                </a:solidFill>
                <a:latin typeface="Calibri"/>
              </a:rPr>
              <a:t>cannot</a:t>
            </a:r>
            <a:r>
              <a:rPr lang="en-US" sz="3400" smtClean="0">
                <a:solidFill>
                  <a:prstClr val="black"/>
                </a:solidFill>
                <a:latin typeface="Calibri"/>
              </a:rPr>
              <a:t> drive </a:t>
            </a:r>
            <a:r>
              <a:rPr lang="en-US" sz="3400" i="1" u="sng" smtClean="0">
                <a:solidFill>
                  <a:prstClr val="black"/>
                </a:solidFill>
                <a:latin typeface="Calibri"/>
              </a:rPr>
              <a:t>all</a:t>
            </a:r>
            <a:r>
              <a:rPr lang="en-US" sz="3400" smtClean="0">
                <a:solidFill>
                  <a:prstClr val="black"/>
                </a:solidFill>
                <a:latin typeface="Calibri"/>
              </a:rPr>
              <a:t> rows</a:t>
            </a:r>
            <a:endParaRPr lang="en-US" sz="3400">
              <a:solidFill>
                <a:prstClr val="black"/>
              </a:solidFill>
              <a:latin typeface="Calibri"/>
            </a:endParaRPr>
          </a:p>
        </p:txBody>
      </p:sp>
      <p:sp>
        <p:nvSpPr>
          <p:cNvPr id="33" name="bankblank"/>
          <p:cNvSpPr/>
          <p:nvPr/>
        </p:nvSpPr>
        <p:spPr>
          <a:xfrm>
            <a:off x="5369717" y="2665807"/>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4" name="row-buffer"/>
          <p:cNvSpPr/>
          <p:nvPr/>
        </p:nvSpPr>
        <p:spPr>
          <a:xfrm>
            <a:off x="5369717" y="4799407"/>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36" name="TextBox 35"/>
          <p:cNvSpPr txBox="1"/>
          <p:nvPr/>
        </p:nvSpPr>
        <p:spPr>
          <a:xfrm>
            <a:off x="4876799" y="1903807"/>
            <a:ext cx="3429000" cy="457199"/>
          </a:xfrm>
          <a:prstGeom prst="rect">
            <a:avLst/>
          </a:prstGeom>
          <a:noFill/>
        </p:spPr>
        <p:txBody>
          <a:bodyPr wrap="square" rtlCol="0" anchor="ctr">
            <a:noAutofit/>
          </a:bodyPr>
          <a:lstStyle/>
          <a:p>
            <a:pPr algn="ctr"/>
            <a:r>
              <a:rPr lang="en-US" sz="4000" b="1" i="1" smtClean="0">
                <a:solidFill>
                  <a:prstClr val="black"/>
                </a:solidFill>
                <a:latin typeface="Calibri"/>
              </a:rPr>
              <a:t>Physical Bank</a:t>
            </a:r>
            <a:endParaRPr lang="en-US" sz="3600" b="1" i="1">
              <a:solidFill>
                <a:prstClr val="black"/>
              </a:solidFill>
              <a:latin typeface="Calibri"/>
            </a:endParaRPr>
          </a:p>
        </p:txBody>
      </p:sp>
      <p:sp>
        <p:nvSpPr>
          <p:cNvPr id="38" name="smallrow"/>
          <p:cNvSpPr/>
          <p:nvPr/>
        </p:nvSpPr>
        <p:spPr>
          <a:xfrm>
            <a:off x="5369717" y="266145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9" name="smallrow"/>
          <p:cNvSpPr/>
          <p:nvPr/>
        </p:nvSpPr>
        <p:spPr>
          <a:xfrm>
            <a:off x="5369717" y="2781300"/>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0" name="smallrow"/>
          <p:cNvSpPr/>
          <p:nvPr/>
        </p:nvSpPr>
        <p:spPr>
          <a:xfrm>
            <a:off x="5369717" y="2901148"/>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5369717" y="3020996"/>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smtClean="0">
                <a:solidFill>
                  <a:prstClr val="black"/>
                </a:solidFill>
                <a:latin typeface="Calibri"/>
              </a:rPr>
              <a:t>Local Row-Buf</a:t>
            </a:r>
            <a:endParaRPr lang="en-US" sz="3000" b="1">
              <a:solidFill>
                <a:prstClr val="black"/>
              </a:solidFill>
              <a:latin typeface="Calibri"/>
            </a:endParaRPr>
          </a:p>
        </p:txBody>
      </p:sp>
      <p:sp>
        <p:nvSpPr>
          <p:cNvPr id="44" name="bankblank"/>
          <p:cNvSpPr/>
          <p:nvPr/>
        </p:nvSpPr>
        <p:spPr>
          <a:xfrm>
            <a:off x="5369717" y="3716331"/>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5" name="smallrow"/>
          <p:cNvSpPr/>
          <p:nvPr/>
        </p:nvSpPr>
        <p:spPr>
          <a:xfrm>
            <a:off x="5369717" y="371197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6" name="smallrow"/>
          <p:cNvSpPr/>
          <p:nvPr/>
        </p:nvSpPr>
        <p:spPr>
          <a:xfrm>
            <a:off x="5369717" y="3831824"/>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7" name="smallrow"/>
          <p:cNvSpPr/>
          <p:nvPr/>
        </p:nvSpPr>
        <p:spPr>
          <a:xfrm>
            <a:off x="5369717" y="395167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row-buffer"/>
          <p:cNvSpPr/>
          <p:nvPr/>
        </p:nvSpPr>
        <p:spPr>
          <a:xfrm>
            <a:off x="5369717" y="4071520"/>
            <a:ext cx="2631282" cy="457200"/>
          </a:xfrm>
          <a:prstGeom prst="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49" name="subarray"/>
          <p:cNvSpPr/>
          <p:nvPr/>
        </p:nvSpPr>
        <p:spPr>
          <a:xfrm>
            <a:off x="5369717" y="3716331"/>
            <a:ext cx="2631282" cy="812389"/>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1</a:t>
            </a:r>
            <a:endParaRPr lang="en-US" sz="4000" b="1" baseline="-25000">
              <a:solidFill>
                <a:prstClr val="white"/>
              </a:solidFill>
              <a:latin typeface="Calibri"/>
            </a:endParaRPr>
          </a:p>
        </p:txBody>
      </p:sp>
      <p:sp>
        <p:nvSpPr>
          <p:cNvPr id="50" name="subarray"/>
          <p:cNvSpPr/>
          <p:nvPr/>
        </p:nvSpPr>
        <p:spPr>
          <a:xfrm>
            <a:off x="5369717" y="2667000"/>
            <a:ext cx="2631282" cy="816744"/>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64</a:t>
            </a:r>
            <a:endParaRPr lang="en-US" sz="4000" b="1" baseline="-25000">
              <a:solidFill>
                <a:prstClr val="white"/>
              </a:solidFill>
              <a:latin typeface="Calibri"/>
            </a:endParaRPr>
          </a:p>
        </p:txBody>
      </p:sp>
      <p:sp>
        <p:nvSpPr>
          <p:cNvPr id="51" name="TextBox 50"/>
          <p:cNvSpPr txBox="1"/>
          <p:nvPr/>
        </p:nvSpPr>
        <p:spPr>
          <a:xfrm>
            <a:off x="4302916" y="5410198"/>
            <a:ext cx="4764884" cy="1034129"/>
          </a:xfrm>
          <a:prstGeom prst="rect">
            <a:avLst/>
          </a:prstGeom>
          <a:noFill/>
        </p:spPr>
        <p:txBody>
          <a:bodyPr wrap="square" rtlCol="0">
            <a:spAutoFit/>
          </a:bodyPr>
          <a:lstStyle/>
          <a:p>
            <a:pPr algn="ctr">
              <a:lnSpc>
                <a:spcPct val="90000"/>
              </a:lnSpc>
            </a:pPr>
            <a:r>
              <a:rPr lang="en-US" sz="3400" smtClean="0">
                <a:solidFill>
                  <a:prstClr val="black"/>
                </a:solidFill>
                <a:latin typeface="Calibri"/>
              </a:rPr>
              <a:t>Many </a:t>
            </a:r>
            <a:r>
              <a:rPr lang="en-US" sz="3400" b="1" i="1" smtClean="0">
                <a:solidFill>
                  <a:srgbClr val="1F497D"/>
                </a:solidFill>
                <a:latin typeface="Calibri"/>
              </a:rPr>
              <a:t>local row-buffers</a:t>
            </a:r>
            <a:r>
              <a:rPr lang="en-US" sz="3400" smtClean="0">
                <a:solidFill>
                  <a:prstClr val="black"/>
                </a:solidFill>
                <a:latin typeface="Calibri"/>
              </a:rPr>
              <a:t>, one at each </a:t>
            </a:r>
            <a:r>
              <a:rPr lang="en-US" sz="3400" b="1" i="1" smtClean="0">
                <a:solidFill>
                  <a:srgbClr val="1F497D"/>
                </a:solidFill>
                <a:latin typeface="Calibri"/>
              </a:rPr>
              <a:t>subarray</a:t>
            </a:r>
            <a:endParaRPr lang="en-US" sz="3400" b="1" i="1">
              <a:solidFill>
                <a:srgbClr val="1F497D"/>
              </a:solidFill>
              <a:latin typeface="Calibri"/>
            </a:endParaRPr>
          </a:p>
        </p:txBody>
      </p:sp>
    </p:spTree>
    <p:extLst>
      <p:ext uri="{BB962C8B-B14F-4D97-AF65-F5344CB8AC3E}">
        <p14:creationId xmlns:p14="http://schemas.microsoft.com/office/powerpoint/2010/main" val="2577235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500"/>
                                        <p:tgtEl>
                                          <p:spTgt spid="4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500"/>
                                        <p:tgtEl>
                                          <p:spTgt spid="3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fade">
                                      <p:cBhvr>
                                        <p:cTn id="113" dur="500"/>
                                        <p:tgtEl>
                                          <p:spTgt spid="40"/>
                                        </p:tgtEl>
                                      </p:cBhvr>
                                    </p:animEffect>
                                  </p:childTnLst>
                                </p:cTn>
                              </p:par>
                              <p:par>
                                <p:cTn id="114" presetID="10" presetClass="exit" presetSubtype="0" fill="hold" grpId="1" nodeType="withEffect">
                                  <p:stCondLst>
                                    <p:cond delay="0"/>
                                  </p:stCondLst>
                                  <p:childTnLst>
                                    <p:animEffect transition="out" filter="fade">
                                      <p:cBhvr>
                                        <p:cTn id="115" dur="500"/>
                                        <p:tgtEl>
                                          <p:spTgt spid="50"/>
                                        </p:tgtEl>
                                      </p:cBhvr>
                                    </p:animEffect>
                                    <p:set>
                                      <p:cBhvr>
                                        <p:cTn id="116" dur="1" fill="hold">
                                          <p:stCondLst>
                                            <p:cond delay="499"/>
                                          </p:stCondLst>
                                        </p:cTn>
                                        <p:tgtEl>
                                          <p:spTgt spid="50"/>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fade">
                                      <p:cBhvr>
                                        <p:cTn id="1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1" grpId="0" animBg="1"/>
      <p:bldP spid="21" grpId="1" animBg="1"/>
      <p:bldP spid="22" grpId="0"/>
      <p:bldP spid="22" grpId="1"/>
      <p:bldP spid="24" grpId="0" animBg="1"/>
      <p:bldP spid="25" grpId="0" animBg="1"/>
      <p:bldP spid="26" grpId="0" animBg="1"/>
      <p:bldP spid="27" grpId="0" animBg="1"/>
      <p:bldP spid="28" grpId="0"/>
      <p:bldP spid="33" grpId="0" animBg="1"/>
      <p:bldP spid="34" grpId="0" animBg="1"/>
      <p:bldP spid="36" grpId="0"/>
      <p:bldP spid="38" grpId="0" animBg="1"/>
      <p:bldP spid="39" grpId="0" animBg="1"/>
      <p:bldP spid="40" grpId="0" animBg="1"/>
      <p:bldP spid="43" grpId="0" animBg="1"/>
      <p:bldP spid="44" grpId="0" animBg="1"/>
      <p:bldP spid="45" grpId="0" animBg="1"/>
      <p:bldP spid="46" grpId="0" animBg="1"/>
      <p:bldP spid="47" grpId="0" animBg="1"/>
      <p:bldP spid="48" grpId="0" animBg="1"/>
      <p:bldP spid="49" grpId="0" animBg="1"/>
      <p:bldP spid="50" grpId="0" animBg="1"/>
      <p:bldP spid="50" grpId="1" animBg="1"/>
      <p:bldP spid="5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Impact of Memory DVFS</a:t>
            </a:r>
            <a:endParaRPr lang="en-US" dirty="0"/>
          </a:p>
        </p:txBody>
      </p:sp>
      <p:sp>
        <p:nvSpPr>
          <p:cNvPr id="3" name="Content Placeholder 2"/>
          <p:cNvSpPr>
            <a:spLocks noGrp="1"/>
          </p:cNvSpPr>
          <p:nvPr>
            <p:ph idx="1"/>
          </p:nvPr>
        </p:nvSpPr>
        <p:spPr/>
        <p:txBody>
          <a:bodyPr/>
          <a:lstStyle/>
          <a:p>
            <a:r>
              <a:rPr lang="en-US" dirty="0" smtClean="0">
                <a:sym typeface="Wingdings" pitchFamily="2" charset="2"/>
              </a:rPr>
              <a:t>Minimal performance degradation: 0.2% (</a:t>
            </a:r>
            <a:r>
              <a:rPr lang="en-US" dirty="0" err="1" smtClean="0">
                <a:sym typeface="Wingdings" pitchFamily="2" charset="2"/>
              </a:rPr>
              <a:t>avg</a:t>
            </a:r>
            <a:r>
              <a:rPr lang="en-US" dirty="0" smtClean="0">
                <a:sym typeface="Wingdings" pitchFamily="2" charset="2"/>
              </a:rPr>
              <a:t>), 1.7% (max)  </a:t>
            </a:r>
            <a:endParaRPr lang="en-US" dirty="0" smtClean="0"/>
          </a:p>
          <a:p>
            <a:r>
              <a:rPr lang="en-US" dirty="0" smtClean="0"/>
              <a:t>Experimental error ~1%</a:t>
            </a:r>
            <a:endParaRPr lang="en-US" dirty="0" smtClean="0">
              <a:solidFill>
                <a:srgbClr val="FF0000"/>
              </a:solidFill>
            </a:endParaRPr>
          </a:p>
          <a:p>
            <a:pPr>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70</a:t>
            </a:fld>
            <a:endParaRPr lang="en-US" altLang="en-US">
              <a:solidFill>
                <a:srgbClr val="000000"/>
              </a:solidFill>
            </a:endParaRPr>
          </a:p>
        </p:txBody>
      </p:sp>
      <p:graphicFrame>
        <p:nvGraphicFramePr>
          <p:cNvPr id="6" name="Chart 5"/>
          <p:cNvGraphicFramePr/>
          <p:nvPr/>
        </p:nvGraphicFramePr>
        <p:xfrm>
          <a:off x="762000" y="2286000"/>
          <a:ext cx="7467600" cy="393382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143000" y="3962400"/>
            <a:ext cx="7086600" cy="9906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a:off x="7848600" y="4191000"/>
            <a:ext cx="304800" cy="15240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16987681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Frequency Distribution</a:t>
            </a:r>
            <a:endParaRPr lang="en-US" dirty="0"/>
          </a:p>
        </p:txBody>
      </p:sp>
      <p:sp>
        <p:nvSpPr>
          <p:cNvPr id="7" name="Content Placeholder 6"/>
          <p:cNvSpPr>
            <a:spLocks noGrp="1"/>
          </p:cNvSpPr>
          <p:nvPr>
            <p:ph idx="1"/>
          </p:nvPr>
        </p:nvSpPr>
        <p:spPr/>
        <p:txBody>
          <a:bodyPr/>
          <a:lstStyle/>
          <a:p>
            <a:pPr marL="0" indent="0"/>
            <a:r>
              <a:rPr lang="en-US" dirty="0" smtClean="0"/>
              <a:t> Frequency distribution shifts toward higher memory</a:t>
            </a:r>
            <a:br>
              <a:rPr lang="en-US" dirty="0" smtClean="0"/>
            </a:br>
            <a:r>
              <a:rPr lang="en-US" dirty="0" smtClean="0"/>
              <a:t>   frequencies with more memory-intensive benchmarks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71</a:t>
            </a:fld>
            <a:endParaRPr lang="en-US" altLang="en-US">
              <a:solidFill>
                <a:srgbClr val="000000"/>
              </a:solidFill>
            </a:endParaRPr>
          </a:p>
        </p:txBody>
      </p:sp>
      <p:graphicFrame>
        <p:nvGraphicFramePr>
          <p:cNvPr id="6" name="Chart 5"/>
          <p:cNvGraphicFramePr/>
          <p:nvPr/>
        </p:nvGraphicFramePr>
        <p:xfrm>
          <a:off x="0" y="2133600"/>
          <a:ext cx="8686799"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1358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t>
            </a:r>
            <a:r>
              <a:rPr lang="en-US" smtClean="0"/>
              <a:t>Power Reduction</a:t>
            </a:r>
            <a:endParaRPr lang="en-US"/>
          </a:p>
        </p:txBody>
      </p:sp>
      <p:sp>
        <p:nvSpPr>
          <p:cNvPr id="3" name="Content Placeholder 2"/>
          <p:cNvSpPr>
            <a:spLocks noGrp="1"/>
          </p:cNvSpPr>
          <p:nvPr>
            <p:ph idx="1"/>
          </p:nvPr>
        </p:nvSpPr>
        <p:spPr/>
        <p:txBody>
          <a:bodyPr/>
          <a:lstStyle/>
          <a:p>
            <a:r>
              <a:rPr lang="en-US" dirty="0" smtClean="0"/>
              <a:t>Memory power reduces by 10.4% (</a:t>
            </a:r>
            <a:r>
              <a:rPr lang="en-US" dirty="0" err="1" smtClean="0"/>
              <a:t>avg</a:t>
            </a:r>
            <a:r>
              <a:rPr lang="en-US" dirty="0" smtClean="0"/>
              <a:t>), 20.5% (max) </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72</a:t>
            </a:fld>
            <a:endParaRPr lang="en-US" altLang="en-US">
              <a:solidFill>
                <a:srgbClr val="000000"/>
              </a:solidFill>
            </a:endParaRPr>
          </a:p>
        </p:txBody>
      </p:sp>
      <p:graphicFrame>
        <p:nvGraphicFramePr>
          <p:cNvPr id="6" name="Chart 5"/>
          <p:cNvGraphicFramePr/>
          <p:nvPr/>
        </p:nvGraphicFramePr>
        <p:xfrm>
          <a:off x="-228600" y="1600200"/>
          <a:ext cx="9144000" cy="456247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8534400" y="3200400"/>
            <a:ext cx="457200" cy="23622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777472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Power Reduction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73</a:t>
            </a:fld>
            <a:endParaRPr lang="en-US" altLang="en-US">
              <a:solidFill>
                <a:srgbClr val="0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2876470"/>
              </p:ext>
            </p:extLst>
          </p:nvPr>
        </p:nvGraphicFramePr>
        <p:xfrm>
          <a:off x="-304800" y="1371600"/>
          <a:ext cx="9144000" cy="495935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bwMode="auto">
          <a:xfrm>
            <a:off x="228600" y="908720"/>
            <a:ext cx="8610600" cy="539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CC9900"/>
              </a:buClr>
              <a:buSzPct val="65000"/>
              <a:buFont typeface="Wingdings" pitchFamily="2" charset="2"/>
              <a:buChar char="n"/>
              <a:defRPr/>
            </a:pPr>
            <a:r>
              <a:rPr lang="en-US" sz="2200" kern="0" dirty="0" smtClean="0">
                <a:solidFill>
                  <a:srgbClr val="000000"/>
                </a:solidFill>
                <a:latin typeface="Tahoma"/>
              </a:rPr>
              <a:t>As a result, system power reduces by 1.9% (avg), 3.5% (max) </a:t>
            </a:r>
            <a:endParaRPr lang="en-US" sz="2200" kern="0" dirty="0" smtClean="0">
              <a:solidFill>
                <a:srgbClr val="FF0000"/>
              </a:solidFill>
              <a:latin typeface="Tahoma"/>
            </a:endParaRPr>
          </a:p>
        </p:txBody>
      </p:sp>
      <p:sp>
        <p:nvSpPr>
          <p:cNvPr id="8" name="Rectangle 7"/>
          <p:cNvSpPr/>
          <p:nvPr/>
        </p:nvSpPr>
        <p:spPr>
          <a:xfrm>
            <a:off x="8458200" y="2895600"/>
            <a:ext cx="457200" cy="23622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3327602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8600" y="908720"/>
            <a:ext cx="8610600" cy="615280"/>
          </a:xfrm>
        </p:spPr>
        <p:txBody>
          <a:bodyPr/>
          <a:lstStyle/>
          <a:p>
            <a:r>
              <a:rPr lang="en-US" dirty="0" smtClean="0"/>
              <a:t>System energy reduces by 2.4% (</a:t>
            </a:r>
            <a:r>
              <a:rPr lang="en-US" dirty="0" err="1" smtClean="0"/>
              <a:t>avg</a:t>
            </a:r>
            <a:r>
              <a:rPr lang="en-US" dirty="0" smtClean="0"/>
              <a:t>), 5.1% (max) </a:t>
            </a:r>
            <a:endParaRPr lang="en-US" dirty="0"/>
          </a:p>
        </p:txBody>
      </p:sp>
      <p:sp>
        <p:nvSpPr>
          <p:cNvPr id="2" name="Title 1"/>
          <p:cNvSpPr>
            <a:spLocks noGrp="1"/>
          </p:cNvSpPr>
          <p:nvPr>
            <p:ph type="title"/>
          </p:nvPr>
        </p:nvSpPr>
        <p:spPr/>
        <p:txBody>
          <a:bodyPr/>
          <a:lstStyle/>
          <a:p>
            <a:r>
              <a:rPr lang="en-US" dirty="0" smtClean="0"/>
              <a:t>System Energy Reduction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74</a:t>
            </a:fld>
            <a:endParaRPr lang="en-US" altLang="en-US">
              <a:solidFill>
                <a:srgbClr val="000000"/>
              </a:solidFill>
            </a:endParaRPr>
          </a:p>
        </p:txBody>
      </p:sp>
      <p:graphicFrame>
        <p:nvGraphicFramePr>
          <p:cNvPr id="8" name="Chart 7"/>
          <p:cNvGraphicFramePr/>
          <p:nvPr>
            <p:extLst>
              <p:ext uri="{D42A27DB-BD31-4B8C-83A1-F6EECF244321}">
                <p14:modId xmlns:p14="http://schemas.microsoft.com/office/powerpoint/2010/main" val="1560532818"/>
              </p:ext>
            </p:extLst>
          </p:nvPr>
        </p:nvGraphicFramePr>
        <p:xfrm>
          <a:off x="228600" y="14478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8229600" y="3200400"/>
            <a:ext cx="457200" cy="25146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11143108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a:bodyPr>
          <a:lstStyle/>
          <a:p>
            <a:r>
              <a:rPr lang="en-US" b="1" dirty="0" err="1" smtClean="0"/>
              <a:t>MemScale</a:t>
            </a:r>
            <a:r>
              <a:rPr lang="en-US" dirty="0" smtClean="0"/>
              <a:t> [Deng11], concurrent work (ASPLOS 2011)</a:t>
            </a:r>
          </a:p>
          <a:p>
            <a:pPr lvl="1"/>
            <a:r>
              <a:rPr lang="en-US" dirty="0" smtClean="0"/>
              <a:t>Also proposes Memory DVFS</a:t>
            </a:r>
          </a:p>
          <a:p>
            <a:pPr lvl="1"/>
            <a:r>
              <a:rPr lang="en-US" dirty="0" smtClean="0">
                <a:solidFill>
                  <a:srgbClr val="0000FF"/>
                </a:solidFill>
              </a:rPr>
              <a:t>Application performance impact model</a:t>
            </a:r>
            <a:r>
              <a:rPr lang="en-US" dirty="0" smtClean="0"/>
              <a:t> </a:t>
            </a:r>
            <a:r>
              <a:rPr lang="en-US" dirty="0" smtClean="0">
                <a:solidFill>
                  <a:srgbClr val="0000FF"/>
                </a:solidFill>
              </a:rPr>
              <a:t>to decide voltage and frequency</a:t>
            </a:r>
            <a:r>
              <a:rPr lang="en-US" dirty="0" smtClean="0"/>
              <a:t>: requires specific modeling for a given system;</a:t>
            </a:r>
            <a:r>
              <a:rPr lang="en-US" dirty="0" smtClean="0">
                <a:sym typeface="Wingdings" pitchFamily="2" charset="2"/>
              </a:rPr>
              <a:t> our bandwidth-based approach avoids this complexity</a:t>
            </a:r>
          </a:p>
          <a:p>
            <a:pPr lvl="1"/>
            <a:r>
              <a:rPr lang="en-US" dirty="0" smtClean="0">
                <a:solidFill>
                  <a:srgbClr val="0000FF"/>
                </a:solidFill>
                <a:sym typeface="Wingdings" pitchFamily="2" charset="2"/>
              </a:rPr>
              <a:t>Simulation-based evaluation</a:t>
            </a:r>
            <a:r>
              <a:rPr lang="en-US" dirty="0" smtClean="0">
                <a:sym typeface="Wingdings" pitchFamily="2" charset="2"/>
              </a:rPr>
              <a:t>; our work is a real-system proof of concept</a:t>
            </a:r>
            <a:endParaRPr lang="en-US" dirty="0" smtClean="0"/>
          </a:p>
          <a:p>
            <a:pPr lvl="1">
              <a:buNone/>
            </a:pPr>
            <a:endParaRPr lang="en-US" dirty="0" smtClean="0"/>
          </a:p>
          <a:p>
            <a:r>
              <a:rPr lang="en-US" sz="1800" b="1" dirty="0" smtClean="0"/>
              <a:t>Memory Sleep States</a:t>
            </a:r>
            <a:r>
              <a:rPr lang="en-US" sz="1800" b="1" dirty="0"/>
              <a:t> </a:t>
            </a:r>
            <a:r>
              <a:rPr lang="en-US" sz="1800" dirty="0" smtClean="0"/>
              <a:t>(Creating opportunity with data placement [Lebeck00,Pandey06], OS scheduling [Delaluz02], VM subsystem [Huang05]; Making better decisions with better models [Hur08,Fan01])</a:t>
            </a:r>
          </a:p>
          <a:p>
            <a:r>
              <a:rPr lang="en-US" sz="1800" b="1" dirty="0" smtClean="0"/>
              <a:t>Power Limiting/Shifting </a:t>
            </a:r>
            <a:r>
              <a:rPr lang="en-US" sz="1800" dirty="0" smtClean="0"/>
              <a:t>(RAPL [David10] uses memory throttling for thermal limits; CPU throttling for memory traffic [Lin07,08]; Power shifting across system [Felter05])</a:t>
            </a:r>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75</a:t>
            </a:fld>
            <a:endParaRPr lang="en-US" altLang="en-US">
              <a:solidFill>
                <a:srgbClr val="000000"/>
              </a:solidFill>
            </a:endParaRPr>
          </a:p>
        </p:txBody>
      </p:sp>
    </p:spTree>
    <p:extLst>
      <p:ext uri="{BB962C8B-B14F-4D97-AF65-F5344CB8AC3E}">
        <p14:creationId xmlns:p14="http://schemas.microsoft.com/office/powerpoint/2010/main" val="41930717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Memory power is a </a:t>
            </a:r>
            <a:r>
              <a:rPr lang="en-US" dirty="0" smtClean="0">
                <a:solidFill>
                  <a:srgbClr val="FF0000"/>
                </a:solidFill>
              </a:rPr>
              <a:t>significant component </a:t>
            </a:r>
            <a:r>
              <a:rPr lang="en-US" dirty="0" smtClean="0"/>
              <a:t>of system power</a:t>
            </a:r>
          </a:p>
          <a:p>
            <a:pPr lvl="1"/>
            <a:r>
              <a:rPr lang="en-US" dirty="0" smtClean="0"/>
              <a:t>19% average in our evaluation system, 40% in other work</a:t>
            </a:r>
          </a:p>
          <a:p>
            <a:pPr lvl="1"/>
            <a:endParaRPr lang="en-US" dirty="0" smtClean="0"/>
          </a:p>
          <a:p>
            <a:r>
              <a:rPr lang="en-US" dirty="0" smtClean="0"/>
              <a:t>Workloads often keep memory </a:t>
            </a:r>
            <a:r>
              <a:rPr lang="en-US" dirty="0" smtClean="0">
                <a:solidFill>
                  <a:srgbClr val="0000FF"/>
                </a:solidFill>
              </a:rPr>
              <a:t>active</a:t>
            </a:r>
            <a:r>
              <a:rPr lang="en-US" dirty="0" smtClean="0"/>
              <a:t> but </a:t>
            </a:r>
            <a:r>
              <a:rPr lang="en-US" dirty="0" smtClean="0">
                <a:solidFill>
                  <a:srgbClr val="0000FF"/>
                </a:solidFill>
              </a:rPr>
              <a:t>underutilized</a:t>
            </a:r>
          </a:p>
          <a:p>
            <a:pPr lvl="1"/>
            <a:r>
              <a:rPr lang="en-US" dirty="0" smtClean="0"/>
              <a:t>Channel bandwidth demands are highly variable</a:t>
            </a:r>
          </a:p>
          <a:p>
            <a:pPr lvl="1"/>
            <a:r>
              <a:rPr lang="en-US" dirty="0" smtClean="0"/>
              <a:t>Use of memory sleep states is often limited</a:t>
            </a:r>
          </a:p>
          <a:p>
            <a:pPr lvl="1"/>
            <a:endParaRPr lang="en-US" dirty="0" smtClean="0"/>
          </a:p>
          <a:p>
            <a:r>
              <a:rPr lang="en-US" dirty="0" smtClean="0"/>
              <a:t>Scaling </a:t>
            </a:r>
            <a:r>
              <a:rPr lang="en-US" dirty="0" smtClean="0">
                <a:solidFill>
                  <a:srgbClr val="FF0000"/>
                </a:solidFill>
              </a:rPr>
              <a:t>memory frequency/voltage </a:t>
            </a:r>
            <a:r>
              <a:rPr lang="en-US" dirty="0" smtClean="0"/>
              <a:t>can reduce memory power with minimal system performance impact</a:t>
            </a:r>
          </a:p>
          <a:p>
            <a:pPr lvl="1"/>
            <a:r>
              <a:rPr lang="en-US" dirty="0" smtClean="0"/>
              <a:t>10.4% average memory power reduction</a:t>
            </a:r>
          </a:p>
          <a:p>
            <a:pPr lvl="1"/>
            <a:r>
              <a:rPr lang="en-US" dirty="0" smtClean="0"/>
              <a:t>Yields 2.4% average system energy reduction</a:t>
            </a:r>
          </a:p>
          <a:p>
            <a:pPr lvl="1"/>
            <a:endParaRPr lang="en-US" dirty="0" smtClean="0"/>
          </a:p>
          <a:p>
            <a:r>
              <a:rPr lang="en-US" dirty="0" smtClean="0"/>
              <a:t>Greater reductions are possible with wider frequency/voltage range and better control algorithms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76</a:t>
            </a:fld>
            <a:endParaRPr lang="en-US" altLang="en-US" dirty="0">
              <a:solidFill>
                <a:srgbClr val="000000"/>
              </a:solidFill>
            </a:endParaRPr>
          </a:p>
        </p:txBody>
      </p:sp>
    </p:spTree>
    <p:extLst>
      <p:ext uri="{BB962C8B-B14F-4D97-AF65-F5344CB8AC3E}">
        <p14:creationId xmlns:p14="http://schemas.microsoft.com/office/powerpoint/2010/main" val="1622479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Memory Power Management via</a:t>
            </a:r>
            <a:br>
              <a:rPr lang="en-US" sz="4000" dirty="0" smtClean="0"/>
            </a:br>
            <a:r>
              <a:rPr lang="en-US" sz="4000" dirty="0" smtClean="0"/>
              <a:t>Dynamic Voltage/Frequency Scaling</a:t>
            </a:r>
            <a:endParaRPr lang="en-US" sz="4000" dirty="0"/>
          </a:p>
        </p:txBody>
      </p:sp>
      <p:sp>
        <p:nvSpPr>
          <p:cNvPr id="3" name="Subtitle 2"/>
          <p:cNvSpPr>
            <a:spLocks noGrp="1"/>
          </p:cNvSpPr>
          <p:nvPr>
            <p:ph type="subTitle" idx="1"/>
          </p:nvPr>
        </p:nvSpPr>
        <p:spPr>
          <a:xfrm>
            <a:off x="457200" y="4191000"/>
            <a:ext cx="3276600" cy="1143000"/>
          </a:xfrm>
        </p:spPr>
        <p:txBody>
          <a:bodyPr>
            <a:noAutofit/>
          </a:bodyPr>
          <a:lstStyle/>
          <a:p>
            <a:r>
              <a:rPr lang="en-US" sz="1800" dirty="0" smtClean="0"/>
              <a:t>Howard David (Intel)</a:t>
            </a:r>
          </a:p>
          <a:p>
            <a:r>
              <a:rPr lang="en-US" sz="1800" dirty="0" smtClean="0"/>
              <a:t>Eugene </a:t>
            </a:r>
            <a:r>
              <a:rPr lang="en-US" sz="1800" dirty="0" err="1" smtClean="0"/>
              <a:t>Gorbatov</a:t>
            </a:r>
            <a:r>
              <a:rPr lang="en-US" sz="1800" dirty="0" smtClean="0"/>
              <a:t> (Intel)</a:t>
            </a:r>
          </a:p>
          <a:p>
            <a:r>
              <a:rPr lang="en-US" sz="1800" dirty="0" smtClean="0"/>
              <a:t>Ulf R. </a:t>
            </a:r>
            <a:r>
              <a:rPr lang="en-US" sz="1800" dirty="0" err="1" smtClean="0"/>
              <a:t>Hanebutte</a:t>
            </a:r>
            <a:r>
              <a:rPr lang="en-US" sz="1800" dirty="0" smtClean="0"/>
              <a:t> (Intel)</a:t>
            </a:r>
          </a:p>
        </p:txBody>
      </p:sp>
      <p:pic>
        <p:nvPicPr>
          <p:cNvPr id="7" name="Picture 6" descr="IntelLogo.png"/>
          <p:cNvPicPr>
            <a:picLocks noChangeAspect="1"/>
          </p:cNvPicPr>
          <p:nvPr/>
        </p:nvPicPr>
        <p:blipFill>
          <a:blip r:embed="rId3" cstate="print"/>
          <a:srcRect/>
          <a:stretch>
            <a:fillRect/>
          </a:stretch>
        </p:blipFill>
        <p:spPr bwMode="auto">
          <a:xfrm>
            <a:off x="990600" y="5468938"/>
            <a:ext cx="1835346" cy="1376362"/>
          </a:xfrm>
          <a:prstGeom prst="rect">
            <a:avLst/>
          </a:prstGeom>
          <a:noFill/>
          <a:ln w="9525">
            <a:noFill/>
            <a:miter lim="800000"/>
            <a:headEnd/>
            <a:tailEnd/>
          </a:ln>
        </p:spPr>
      </p:pic>
      <p:sp>
        <p:nvSpPr>
          <p:cNvPr id="8" name="Subtitle 2"/>
          <p:cNvSpPr txBox="1">
            <a:spLocks/>
          </p:cNvSpPr>
          <p:nvPr/>
        </p:nvSpPr>
        <p:spPr bwMode="auto">
          <a:xfrm>
            <a:off x="5181600" y="4419600"/>
            <a:ext cx="3276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a:buClr>
                <a:srgbClr val="CC9900"/>
              </a:buClr>
            </a:pPr>
            <a:r>
              <a:rPr lang="en-US" sz="1800" b="1" dirty="0" smtClean="0">
                <a:solidFill>
                  <a:srgbClr val="000000"/>
                </a:solidFill>
                <a:latin typeface="Tahoma"/>
              </a:rPr>
              <a:t>Chris Fallin (CMU)</a:t>
            </a:r>
          </a:p>
          <a:p>
            <a:pPr>
              <a:buClr>
                <a:srgbClr val="CC9900"/>
              </a:buClr>
            </a:pPr>
            <a:r>
              <a:rPr lang="en-US" sz="1800" dirty="0" err="1" smtClean="0">
                <a:solidFill>
                  <a:srgbClr val="000000"/>
                </a:solidFill>
                <a:latin typeface="Tahoma"/>
              </a:rPr>
              <a:t>Onur</a:t>
            </a:r>
            <a:r>
              <a:rPr lang="en-US" sz="1800" dirty="0" smtClean="0">
                <a:solidFill>
                  <a:srgbClr val="000000"/>
                </a:solidFill>
                <a:latin typeface="Tahoma"/>
              </a:rPr>
              <a:t> </a:t>
            </a:r>
            <a:r>
              <a:rPr lang="en-US" sz="1800" dirty="0" err="1" smtClean="0">
                <a:solidFill>
                  <a:srgbClr val="000000"/>
                </a:solidFill>
                <a:latin typeface="Tahoma"/>
              </a:rPr>
              <a:t>Mutlu</a:t>
            </a:r>
            <a:r>
              <a:rPr lang="en-US" sz="1800" dirty="0" smtClean="0">
                <a:solidFill>
                  <a:srgbClr val="000000"/>
                </a:solidFill>
                <a:latin typeface="Tahoma"/>
              </a:rPr>
              <a:t> (CMU)</a:t>
            </a:r>
            <a:endParaRPr lang="en-US" sz="1800" dirty="0">
              <a:solidFill>
                <a:srgbClr val="000000"/>
              </a:solidFill>
              <a:latin typeface="Tahoma"/>
            </a:endParaRPr>
          </a:p>
        </p:txBody>
      </p:sp>
      <p:pic>
        <p:nvPicPr>
          <p:cNvPr id="10" name="Picture 9" descr="safari.png"/>
          <p:cNvPicPr>
            <a:picLocks noChangeAspect="1"/>
          </p:cNvPicPr>
          <p:nvPr/>
        </p:nvPicPr>
        <p:blipFill>
          <a:blip r:embed="rId4"/>
          <a:stretch>
            <a:fillRect/>
          </a:stretch>
        </p:blipFill>
        <p:spPr>
          <a:xfrm>
            <a:off x="5334000" y="5410200"/>
            <a:ext cx="3066035" cy="1176431"/>
          </a:xfrm>
          <a:prstGeom prst="rect">
            <a:avLst/>
          </a:prstGeom>
        </p:spPr>
      </p:pic>
    </p:spTree>
    <p:extLst>
      <p:ext uri="{BB962C8B-B14F-4D97-AF65-F5344CB8AC3E}">
        <p14:creationId xmlns:p14="http://schemas.microsoft.com/office/powerpoint/2010/main" val="280759572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Box 7"/>
          <p:cNvSpPr txBox="1">
            <a:spLocks noChangeArrowheads="1"/>
          </p:cNvSpPr>
          <p:nvPr/>
        </p:nvSpPr>
        <p:spPr bwMode="auto">
          <a:xfrm>
            <a:off x="393700" y="5119688"/>
            <a:ext cx="8216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algn="ctr"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algn="ctr"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Intel Corporation</a:t>
            </a:r>
          </a:p>
          <a:p>
            <a:pPr algn="ctr" eaLnBrk="1" fontAlgn="base" hangingPunct="1">
              <a:spcBef>
                <a:spcPct val="0"/>
              </a:spcBef>
              <a:spcAft>
                <a:spcPct val="0"/>
              </a:spcAft>
              <a:defRPr/>
            </a:pPr>
            <a:endParaRPr lang="en-US" sz="2000" dirty="0" smtClean="0">
              <a:solidFill>
                <a:srgbClr val="000000"/>
              </a:solidFill>
            </a:endParaRPr>
          </a:p>
        </p:txBody>
      </p:sp>
      <p:sp>
        <p:nvSpPr>
          <p:cNvPr id="209922" name="Rectangle 5"/>
          <p:cNvSpPr txBox="1">
            <a:spLocks noChangeArrowheads="1"/>
          </p:cNvSpPr>
          <p:nvPr/>
        </p:nvSpPr>
        <p:spPr bwMode="auto">
          <a:xfrm>
            <a:off x="393700" y="4043363"/>
            <a:ext cx="82804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Jamie Liu</a:t>
            </a:r>
            <a:r>
              <a:rPr lang="en-US" sz="2200" baseline="30000" smtClean="0">
                <a:solidFill>
                  <a:srgbClr val="000000"/>
                </a:solidFill>
              </a:rPr>
              <a:t>1</a:t>
            </a:r>
            <a:r>
              <a:rPr lang="en-US" sz="2200" smtClean="0">
                <a:solidFill>
                  <a:srgbClr val="000000"/>
                </a:solidFill>
              </a:rPr>
              <a:t>      Ben Jaiyen</a:t>
            </a:r>
            <a:r>
              <a:rPr lang="en-US" sz="2200" baseline="30000" smtClean="0">
                <a:solidFill>
                  <a:srgbClr val="000000"/>
                </a:solidFill>
              </a:rPr>
              <a:t>1</a:t>
            </a:r>
            <a:r>
              <a:rPr lang="en-US" sz="2200" smtClean="0">
                <a:solidFill>
                  <a:srgbClr val="000000"/>
                </a:solidFill>
              </a:rPr>
              <a:t>      Yoongu Kim</a:t>
            </a:r>
            <a:r>
              <a:rPr lang="en-US" sz="2200" baseline="30000" smtClean="0">
                <a:solidFill>
                  <a:srgbClr val="000000"/>
                </a:solidFill>
              </a:rPr>
              <a:t>1</a:t>
            </a:r>
            <a:endParaRPr lang="en-US" sz="2200" smtClean="0">
              <a:solidFill>
                <a:srgbClr val="000000"/>
              </a:solidFill>
            </a:endParaRPr>
          </a:p>
          <a:p>
            <a:pPr algn="ctr" eaLnBrk="1" fontAlgn="base" hangingPunct="1">
              <a:spcBef>
                <a:spcPct val="20000"/>
              </a:spcBef>
              <a:spcAft>
                <a:spcPct val="0"/>
              </a:spcAft>
              <a:buClr>
                <a:srgbClr val="CC9900"/>
              </a:buClr>
              <a:buSzPct val="65000"/>
            </a:pPr>
            <a:r>
              <a:rPr lang="en-US" sz="2200" smtClean="0">
                <a:solidFill>
                  <a:srgbClr val="000000"/>
                </a:solidFill>
              </a:rPr>
              <a:t>Chris Wilkerson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p>
        </p:txBody>
      </p:sp>
      <p:sp>
        <p:nvSpPr>
          <p:cNvPr id="209923" name="Rectangle 2"/>
          <p:cNvSpPr>
            <a:spLocks noGrp="1" noChangeArrowheads="1"/>
          </p:cNvSpPr>
          <p:nvPr>
            <p:ph type="ctrTitle"/>
          </p:nvPr>
        </p:nvSpPr>
        <p:spPr>
          <a:xfrm>
            <a:off x="288925" y="584200"/>
            <a:ext cx="8374063" cy="1470025"/>
          </a:xfrm>
        </p:spPr>
        <p:txBody>
          <a:bodyPr/>
          <a:lstStyle/>
          <a:p>
            <a:pPr algn="ctr" eaLnBrk="1" hangingPunct="1"/>
            <a:r>
              <a:rPr lang="en-US" sz="4400">
                <a:latin typeface="Garamond" charset="0"/>
                <a:ea typeface="ＭＳ Ｐゴシック" charset="0"/>
                <a:cs typeface="ＭＳ Ｐゴシック" charset="0"/>
              </a:rPr>
              <a:t>An Experimental Study of </a:t>
            </a:r>
            <a:br>
              <a:rPr lang="en-US" sz="4400">
                <a:latin typeface="Garamond" charset="0"/>
                <a:ea typeface="ＭＳ Ｐゴシック" charset="0"/>
                <a:cs typeface="ＭＳ Ｐゴシック" charset="0"/>
              </a:rPr>
            </a:br>
            <a:r>
              <a:rPr lang="en-US" sz="4400">
                <a:latin typeface="Garamond" charset="0"/>
                <a:ea typeface="ＭＳ Ｐゴシック" charset="0"/>
                <a:cs typeface="ＭＳ Ｐゴシック" charset="0"/>
              </a:rPr>
              <a:t>Data Retention Behavior </a:t>
            </a:r>
            <a:br>
              <a:rPr lang="en-US" sz="4400">
                <a:latin typeface="Garamond" charset="0"/>
                <a:ea typeface="ＭＳ Ｐゴシック" charset="0"/>
                <a:cs typeface="ＭＳ Ｐゴシック" charset="0"/>
              </a:rPr>
            </a:br>
            <a:r>
              <a:rPr lang="en-US" sz="4400">
                <a:latin typeface="Garamond" charset="0"/>
                <a:ea typeface="ＭＳ Ｐゴシック" charset="0"/>
                <a:cs typeface="ＭＳ Ｐゴシック" charset="0"/>
              </a:rPr>
              <a:t>in Modern DRAM Devices</a:t>
            </a:r>
            <a:r>
              <a:rPr lang="en-US" sz="3800">
                <a:latin typeface="Garamond" charset="0"/>
                <a:ea typeface="ＭＳ Ｐゴシック" charset="0"/>
                <a:cs typeface="ＭＳ Ｐゴシック" charset="0"/>
              </a:rPr>
              <a:t/>
            </a:r>
            <a:br>
              <a:rPr lang="en-US" sz="3800">
                <a:latin typeface="Garamond" charset="0"/>
                <a:ea typeface="ＭＳ Ｐゴシック" charset="0"/>
                <a:cs typeface="ＭＳ Ｐゴシック" charset="0"/>
              </a:rPr>
            </a:br>
            <a:r>
              <a:rPr lang="en-US" sz="800">
                <a:latin typeface="Garamond" charset="0"/>
                <a:ea typeface="ＭＳ Ｐゴシック" charset="0"/>
                <a:cs typeface="ＭＳ Ｐゴシック" charset="0"/>
              </a:rPr>
              <a:t> </a:t>
            </a:r>
            <a:r>
              <a:rPr lang="en-US">
                <a:latin typeface="Garamond" charset="0"/>
                <a:ea typeface="ＭＳ Ｐゴシック" charset="0"/>
                <a:cs typeface="ＭＳ Ｐゴシック" charset="0"/>
              </a:rPr>
              <a:t/>
            </a:r>
            <a:br>
              <a:rPr lang="en-US">
                <a:latin typeface="Garamond" charset="0"/>
                <a:ea typeface="ＭＳ Ｐゴシック" charset="0"/>
                <a:cs typeface="ＭＳ Ｐゴシック" charset="0"/>
              </a:rPr>
            </a:br>
            <a:r>
              <a:rPr lang="en-US" sz="3000">
                <a:solidFill>
                  <a:srgbClr val="FF0000"/>
                </a:solidFill>
                <a:latin typeface="Garamond" charset="0"/>
                <a:ea typeface="ＭＳ Ｐゴシック" charset="0"/>
                <a:cs typeface="ＭＳ Ｐゴシック" charset="0"/>
              </a:rPr>
              <a:t>Implications for Retention Time Profiling Mechanisms</a:t>
            </a:r>
          </a:p>
        </p:txBody>
      </p:sp>
      <p:pic>
        <p:nvPicPr>
          <p:cNvPr id="209924"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5" name="Picture 7" descr="safar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0610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64200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4"/>
          <p:cNvSpPr>
            <a:spLocks noGrp="1"/>
          </p:cNvSpPr>
          <p:nvPr>
            <p:ph type="title"/>
          </p:nvPr>
        </p:nvSpPr>
        <p:spPr/>
        <p:txBody>
          <a:bodyPr/>
          <a:lstStyle/>
          <a:p>
            <a:r>
              <a:rPr lang="en-US">
                <a:latin typeface="Garamond" charset="0"/>
                <a:ea typeface="ＭＳ Ｐゴシック" charset="0"/>
                <a:cs typeface="ＭＳ Ｐゴシック" charset="0"/>
              </a:rPr>
              <a:t>Summary (I)</a:t>
            </a:r>
          </a:p>
        </p:txBody>
      </p:sp>
      <p:sp>
        <p:nvSpPr>
          <p:cNvPr id="251906" name="Content Placeholder 5"/>
          <p:cNvSpPr>
            <a:spLocks noGrp="1"/>
          </p:cNvSpPr>
          <p:nvPr>
            <p:ph idx="1"/>
          </p:nvPr>
        </p:nvSpPr>
        <p:spPr>
          <a:xfrm>
            <a:off x="228600" y="1003300"/>
            <a:ext cx="8915400" cy="5245100"/>
          </a:xfrm>
        </p:spPr>
        <p:txBody>
          <a:bodyPr/>
          <a:lstStyle/>
          <a:p>
            <a:pPr>
              <a:defRPr/>
            </a:pPr>
            <a:r>
              <a:rPr lang="en-US" sz="2000" dirty="0">
                <a:latin typeface="Tahoma" charset="0"/>
                <a:ea typeface="ＭＳ Ｐゴシック" charset="0"/>
                <a:cs typeface="ＭＳ Ｐゴシック" charset="0"/>
              </a:rPr>
              <a:t>DRAM requires periodic refresh to avoid data loss</a:t>
            </a:r>
          </a:p>
          <a:p>
            <a:pPr lvl="1">
              <a:defRPr/>
            </a:pPr>
            <a:r>
              <a:rPr lang="en-US" sz="1800" dirty="0">
                <a:latin typeface="Tahoma" charset="0"/>
                <a:ea typeface="ＭＳ Ｐゴシック" charset="0"/>
              </a:rPr>
              <a:t>Refresh wastes energy, reduces performance, limits DRAM density scaling</a:t>
            </a:r>
          </a:p>
          <a:p>
            <a:pPr>
              <a:defRPr/>
            </a:pPr>
            <a:r>
              <a:rPr lang="en-US" sz="2000" dirty="0">
                <a:latin typeface="Tahoma" charset="0"/>
                <a:ea typeface="ＭＳ Ｐゴシック" charset="0"/>
                <a:cs typeface="ＭＳ Ｐゴシック" charset="0"/>
              </a:rPr>
              <a:t>Many past works observed that different DRAM cells can retain data for different times without being refreshed; proposed reducing refresh rate for strong DRAM cells</a:t>
            </a:r>
          </a:p>
          <a:p>
            <a:pPr lvl="1">
              <a:defRPr/>
            </a:pPr>
            <a:r>
              <a:rPr lang="en-US" sz="1800" dirty="0">
                <a:solidFill>
                  <a:srgbClr val="FF0000"/>
                </a:solidFill>
                <a:latin typeface="Tahoma" charset="0"/>
                <a:ea typeface="ＭＳ Ｐゴシック" charset="0"/>
              </a:rPr>
              <a:t>Problem: These techniques require an accurate profile of the retention time of all DRAM cells</a:t>
            </a:r>
          </a:p>
          <a:p>
            <a:pPr>
              <a:defRPr/>
            </a:pPr>
            <a:r>
              <a:rPr lang="en-US" sz="2000" dirty="0">
                <a:latin typeface="Tahoma" charset="0"/>
                <a:ea typeface="ＭＳ Ｐゴシック" charset="0"/>
                <a:cs typeface="ＭＳ Ｐゴシック" charset="0"/>
              </a:rPr>
              <a:t>Our goal: </a:t>
            </a:r>
            <a:r>
              <a:rPr lang="en-US" sz="2000" dirty="0">
                <a:solidFill>
                  <a:srgbClr val="0000FF"/>
                </a:solidFill>
                <a:latin typeface="Tahoma" charset="0"/>
                <a:ea typeface="ＭＳ Ｐゴシック" charset="0"/>
                <a:cs typeface="ＭＳ Ｐゴシック" charset="0"/>
              </a:rPr>
              <a:t>To analyze the retention time behavior of DRAM cells in modern DRAM devices to aid the collection of accurate profile information</a:t>
            </a:r>
          </a:p>
          <a:p>
            <a:pPr>
              <a:defRPr/>
            </a:pPr>
            <a:r>
              <a:rPr lang="en-US" sz="2000" dirty="0">
                <a:latin typeface="Tahoma" charset="0"/>
                <a:ea typeface="ＭＳ Ｐゴシック" charset="0"/>
                <a:cs typeface="ＭＳ Ｐゴシック" charset="0"/>
              </a:rPr>
              <a:t>Our experiments: We characterize 248 modern commodity DDR3 DRAM chips from 5 manufacturers using an FPGA based testing platform</a:t>
            </a:r>
          </a:p>
          <a:p>
            <a:pPr>
              <a:defRPr/>
            </a:pPr>
            <a:r>
              <a:rPr lang="en-US" sz="2000" dirty="0">
                <a:latin typeface="Tahoma" charset="0"/>
                <a:ea typeface="ＭＳ Ｐゴシック" charset="0"/>
                <a:cs typeface="ＭＳ Ｐゴシック" charset="0"/>
              </a:rPr>
              <a:t>Two Key Issues</a:t>
            </a:r>
            <a:r>
              <a:rPr lang="en-US" sz="2000" dirty="0" smtClean="0">
                <a:latin typeface="Tahoma" charset="0"/>
                <a:ea typeface="ＭＳ Ｐゴシック" charset="0"/>
                <a:cs typeface="ＭＳ Ｐゴシック" charset="0"/>
              </a:rPr>
              <a:t>: </a:t>
            </a:r>
          </a:p>
          <a:p>
            <a:pPr marL="344487" lvl="1" indent="0">
              <a:buFont typeface="Wingdings" charset="0"/>
              <a:buNone/>
              <a:defRPr/>
            </a:pPr>
            <a:r>
              <a:rPr lang="en-US" sz="1800" dirty="0" smtClean="0">
                <a:latin typeface="Tahoma" charset="0"/>
                <a:ea typeface="ＭＳ Ｐゴシック" charset="0"/>
                <a:cs typeface="ＭＳ Ｐゴシック" charset="0"/>
              </a:rPr>
              <a:t>1. </a:t>
            </a:r>
            <a:r>
              <a:rPr lang="en-US" sz="1800" dirty="0" smtClean="0">
                <a:solidFill>
                  <a:srgbClr val="FF0000"/>
                </a:solidFill>
                <a:latin typeface="Tahoma" charset="0"/>
                <a:ea typeface="ＭＳ Ｐゴシック" charset="0"/>
                <a:cs typeface="ＭＳ Ｐゴシック" charset="0"/>
              </a:rPr>
              <a:t>Data </a:t>
            </a:r>
            <a:r>
              <a:rPr lang="en-US" sz="1800" dirty="0">
                <a:solidFill>
                  <a:srgbClr val="FF0000"/>
                </a:solidFill>
                <a:latin typeface="Tahoma" charset="0"/>
                <a:ea typeface="ＭＳ Ｐゴシック" charset="0"/>
                <a:cs typeface="ＭＳ Ｐゴシック" charset="0"/>
              </a:rPr>
              <a:t>Pattern Dependence</a:t>
            </a:r>
            <a:r>
              <a:rPr lang="en-US" sz="1800" dirty="0">
                <a:latin typeface="Tahoma" charset="0"/>
                <a:ea typeface="ＭＳ Ｐゴシック" charset="0"/>
                <a:cs typeface="ＭＳ Ｐゴシック" charset="0"/>
              </a:rPr>
              <a:t>: A cell’s retention time is heavily dependent on data  </a:t>
            </a:r>
            <a:r>
              <a:rPr lang="en-US" sz="1800" dirty="0" smtClean="0">
                <a:latin typeface="Tahoma" charset="0"/>
                <a:ea typeface="ＭＳ Ｐゴシック" charset="0"/>
                <a:cs typeface="ＭＳ Ｐゴシック" charset="0"/>
              </a:rPr>
              <a:t>  values </a:t>
            </a:r>
            <a:r>
              <a:rPr lang="en-US" sz="1800" dirty="0">
                <a:latin typeface="Tahoma" charset="0"/>
                <a:ea typeface="ＭＳ Ｐゴシック" charset="0"/>
                <a:cs typeface="ＭＳ Ｐゴシック" charset="0"/>
              </a:rPr>
              <a:t>stored in itself and nearby cells, which cannot easily be </a:t>
            </a:r>
            <a:r>
              <a:rPr lang="en-US" sz="1800" dirty="0" smtClean="0">
                <a:latin typeface="Tahoma" charset="0"/>
                <a:ea typeface="ＭＳ Ｐゴシック" charset="0"/>
                <a:cs typeface="ＭＳ Ｐゴシック" charset="0"/>
              </a:rPr>
              <a:t>controlled. </a:t>
            </a:r>
          </a:p>
          <a:p>
            <a:pPr marL="344487" lvl="1" indent="0">
              <a:buFont typeface="Wingdings" charset="0"/>
              <a:buNone/>
              <a:defRPr/>
            </a:pPr>
            <a:r>
              <a:rPr lang="en-US" sz="1800" dirty="0" smtClean="0">
                <a:latin typeface="Tahoma" charset="0"/>
                <a:ea typeface="ＭＳ Ｐゴシック" charset="0"/>
                <a:cs typeface="ＭＳ Ｐゴシック" charset="0"/>
              </a:rPr>
              <a:t>2</a:t>
            </a:r>
            <a:r>
              <a:rPr lang="en-US" sz="1800" dirty="0">
                <a:latin typeface="Tahoma" charset="0"/>
                <a:ea typeface="ＭＳ Ｐゴシック" charset="0"/>
                <a:cs typeface="ＭＳ Ｐゴシック" charset="0"/>
              </a:rPr>
              <a:t>. </a:t>
            </a:r>
            <a:r>
              <a:rPr lang="en-US" sz="1800" dirty="0">
                <a:solidFill>
                  <a:srgbClr val="FF0000"/>
                </a:solidFill>
                <a:latin typeface="Tahoma" charset="0"/>
                <a:ea typeface="ＭＳ Ｐゴシック" charset="0"/>
                <a:cs typeface="ＭＳ Ｐゴシック" charset="0"/>
              </a:rPr>
              <a:t>Variable Retention Time</a:t>
            </a:r>
            <a:r>
              <a:rPr lang="en-US" sz="1800" dirty="0">
                <a:latin typeface="Tahoma" charset="0"/>
                <a:ea typeface="ＭＳ Ｐゴシック" charset="0"/>
                <a:cs typeface="ＭＳ Ｐゴシック" charset="0"/>
              </a:rPr>
              <a:t>: Retention time of some cells change unpredictably from high to low at large </a:t>
            </a:r>
            <a:r>
              <a:rPr lang="en-US" sz="1800" dirty="0" smtClean="0">
                <a:latin typeface="Tahoma" charset="0"/>
                <a:ea typeface="ＭＳ Ｐゴシック" charset="0"/>
                <a:cs typeface="ＭＳ Ｐゴシック" charset="0"/>
              </a:rPr>
              <a:t>timescales.</a:t>
            </a:r>
            <a:endParaRPr lang="en-US" sz="1800" dirty="0">
              <a:latin typeface="Tahoma" charset="0"/>
              <a:ea typeface="ＭＳ Ｐゴシック" charset="0"/>
              <a:cs typeface="ＭＳ Ｐゴシック" charset="0"/>
            </a:endParaRPr>
          </a:p>
          <a:p>
            <a:pPr>
              <a:defRPr/>
            </a:pPr>
            <a:endParaRPr lang="en-US" sz="2000" dirty="0">
              <a:latin typeface="Tahoma" charset="0"/>
              <a:ea typeface="ＭＳ Ｐゴシック" charset="0"/>
              <a:cs typeface="ＭＳ Ｐゴシック" charset="0"/>
            </a:endParaRPr>
          </a:p>
          <a:p>
            <a:pPr>
              <a:defRPr/>
            </a:pPr>
            <a:endParaRPr lang="en-US"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22412595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19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19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19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190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190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190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190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519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849086" y="2057400"/>
            <a:ext cx="5715000" cy="4419599"/>
          </a:xfrm>
          <a:prstGeom prst="roundRect">
            <a:avLst>
              <a:gd name="adj" fmla="val 11769"/>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Rounded Rectangle 46"/>
          <p:cNvSpPr/>
          <p:nvPr/>
        </p:nvSpPr>
        <p:spPr>
          <a:xfrm>
            <a:off x="1162446" y="2184701"/>
            <a:ext cx="935381" cy="3412538"/>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ounded Rectangle 29"/>
          <p:cNvSpPr/>
          <p:nvPr/>
        </p:nvSpPr>
        <p:spPr>
          <a:xfrm>
            <a:off x="3191726" y="5592605"/>
            <a:ext cx="2975202" cy="726233"/>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smtClean="0"/>
              <a:t>Key Observation #2</a:t>
            </a:r>
            <a:endParaRPr lang="en-US" sz="4400"/>
          </a:p>
        </p:txBody>
      </p:sp>
      <p:sp>
        <p:nvSpPr>
          <p:cNvPr id="3" name="Content Placeholder 2"/>
          <p:cNvSpPr>
            <a:spLocks noGrp="1"/>
          </p:cNvSpPr>
          <p:nvPr>
            <p:ph idx="1"/>
          </p:nvPr>
        </p:nvSpPr>
        <p:spPr>
          <a:xfrm>
            <a:off x="304800" y="914400"/>
            <a:ext cx="8534400" cy="5441950"/>
          </a:xfrm>
        </p:spPr>
        <p:txBody>
          <a:bodyPr/>
          <a:lstStyle/>
          <a:p>
            <a:pPr marL="0" indent="0">
              <a:lnSpc>
                <a:spcPct val="70000"/>
              </a:lnSpc>
              <a:buNone/>
            </a:pPr>
            <a:r>
              <a:rPr lang="en-US" sz="4000" smtClean="0">
                <a:solidFill>
                  <a:schemeClr val="tx2"/>
                </a:solidFill>
              </a:rPr>
              <a:t>Each subarray is mostly independent… </a:t>
            </a:r>
          </a:p>
          <a:p>
            <a:pPr marL="855663" lvl="1" indent="-398463">
              <a:lnSpc>
                <a:spcPct val="70000"/>
              </a:lnSpc>
            </a:pPr>
            <a:r>
              <a:rPr lang="en-US" sz="3200" smtClean="0"/>
              <a:t>except occasionally sharing </a:t>
            </a:r>
            <a:r>
              <a:rPr lang="en-US" sz="3200" b="1" i="1" smtClean="0">
                <a:solidFill>
                  <a:srgbClr val="FF0000"/>
                </a:solidFill>
              </a:rPr>
              <a:t>global structures</a:t>
            </a:r>
            <a:endParaRPr lang="en-US" sz="3200" b="1" i="1">
              <a:solidFill>
                <a:srgbClr val="FF0000"/>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8</a:t>
            </a:fld>
            <a:endParaRPr lang="en-US">
              <a:solidFill>
                <a:prstClr val="black"/>
              </a:solidFill>
              <a:latin typeface="Calibri"/>
            </a:endParaRPr>
          </a:p>
        </p:txBody>
      </p:sp>
      <p:sp>
        <p:nvSpPr>
          <p:cNvPr id="5" name="row-buffer"/>
          <p:cNvSpPr/>
          <p:nvPr/>
        </p:nvSpPr>
        <p:spPr>
          <a:xfrm>
            <a:off x="3363686" y="5727123"/>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10" name="decoder"/>
          <p:cNvSpPr/>
          <p:nvPr/>
        </p:nvSpPr>
        <p:spPr>
          <a:xfrm rot="16200000">
            <a:off x="2513307" y="2613740"/>
            <a:ext cx="8006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1" name="decoder"/>
          <p:cNvSpPr/>
          <p:nvPr/>
        </p:nvSpPr>
        <p:spPr>
          <a:xfrm rot="16200000">
            <a:off x="113490" y="3629029"/>
            <a:ext cx="3033295" cy="5238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prstClr val="white"/>
                </a:solidFill>
                <a:latin typeface="Calibri"/>
              </a:rPr>
              <a:t>Global Decoder</a:t>
            </a:r>
            <a:endParaRPr lang="en-US" sz="3200">
              <a:solidFill>
                <a:prstClr val="white"/>
              </a:solidFill>
              <a:latin typeface="Calibri"/>
            </a:endParaRPr>
          </a:p>
        </p:txBody>
      </p:sp>
      <p:sp>
        <p:nvSpPr>
          <p:cNvPr id="19" name="decoder"/>
          <p:cNvSpPr/>
          <p:nvPr/>
        </p:nvSpPr>
        <p:spPr>
          <a:xfrm rot="16200000">
            <a:off x="2505257" y="4678999"/>
            <a:ext cx="8167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23" name="Straight Connector 22"/>
          <p:cNvCxnSpPr/>
          <p:nvPr/>
        </p:nvCxnSpPr>
        <p:spPr>
          <a:xfrm>
            <a:off x="2358795" y="2355273"/>
            <a:ext cx="0" cy="30523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2"/>
          </p:cNvCxnSpPr>
          <p:nvPr/>
        </p:nvCxnSpPr>
        <p:spPr>
          <a:xfrm>
            <a:off x="1892079" y="3890970"/>
            <a:ext cx="46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0" idx="0"/>
          </p:cNvCxnSpPr>
          <p:nvPr/>
        </p:nvCxnSpPr>
        <p:spPr>
          <a:xfrm>
            <a:off x="2358795" y="2784169"/>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9" idx="0"/>
          </p:cNvCxnSpPr>
          <p:nvPr/>
        </p:nvCxnSpPr>
        <p:spPr>
          <a:xfrm>
            <a:off x="2358795" y="4849428"/>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19200" y="5727123"/>
            <a:ext cx="1811111" cy="457199"/>
          </a:xfrm>
          <a:prstGeom prst="rect">
            <a:avLst/>
          </a:prstGeom>
          <a:noFill/>
        </p:spPr>
        <p:txBody>
          <a:bodyPr wrap="square" rtlCol="0" anchor="ctr">
            <a:noAutofit/>
          </a:bodyPr>
          <a:lstStyle/>
          <a:p>
            <a:r>
              <a:rPr lang="en-US" sz="4800" b="1" i="1" smtClean="0">
                <a:solidFill>
                  <a:prstClr val="black"/>
                </a:solidFill>
                <a:latin typeface="Calibri"/>
              </a:rPr>
              <a:t>Bank</a:t>
            </a:r>
            <a:endParaRPr lang="en-US" sz="4400" b="1" i="1">
              <a:solidFill>
                <a:prstClr val="black"/>
              </a:solidFill>
              <a:latin typeface="Calibri"/>
            </a:endParaRPr>
          </a:p>
        </p:txBody>
      </p:sp>
      <p:cxnSp>
        <p:nvCxnSpPr>
          <p:cNvPr id="31" name="Curved Connector 30"/>
          <p:cNvCxnSpPr>
            <a:stCxn id="30" idx="3"/>
          </p:cNvCxnSpPr>
          <p:nvPr/>
        </p:nvCxnSpPr>
        <p:spPr>
          <a:xfrm flipV="1">
            <a:off x="6166928" y="1915727"/>
            <a:ext cx="1376872" cy="4039995"/>
          </a:xfrm>
          <a:prstGeom prst="curvedConnector2">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flipV="1">
            <a:off x="2097827" y="1915727"/>
            <a:ext cx="4912573" cy="1665674"/>
          </a:xfrm>
          <a:prstGeom prst="curvedConnector3">
            <a:avLst>
              <a:gd name="adj1" fmla="val 100142"/>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bankblank"/>
          <p:cNvSpPr/>
          <p:nvPr/>
        </p:nvSpPr>
        <p:spPr>
          <a:xfrm>
            <a:off x="3363118" y="2366555"/>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smallrow"/>
          <p:cNvSpPr/>
          <p:nvPr/>
        </p:nvSpPr>
        <p:spPr>
          <a:xfrm>
            <a:off x="3363118" y="2362200"/>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6" name="smallrow"/>
          <p:cNvSpPr/>
          <p:nvPr/>
        </p:nvSpPr>
        <p:spPr>
          <a:xfrm>
            <a:off x="3363118" y="2482048"/>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7" name="smallrow"/>
          <p:cNvSpPr/>
          <p:nvPr/>
        </p:nvSpPr>
        <p:spPr>
          <a:xfrm>
            <a:off x="3363118" y="260189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8" name="row-buffer"/>
          <p:cNvSpPr/>
          <p:nvPr/>
        </p:nvSpPr>
        <p:spPr>
          <a:xfrm>
            <a:off x="3363118" y="2721744"/>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9" name="bankblank"/>
          <p:cNvSpPr/>
          <p:nvPr/>
        </p:nvSpPr>
        <p:spPr>
          <a:xfrm>
            <a:off x="3363118" y="4445411"/>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0" name="smallrow"/>
          <p:cNvSpPr/>
          <p:nvPr/>
        </p:nvSpPr>
        <p:spPr>
          <a:xfrm>
            <a:off x="3363118" y="444105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smallrow"/>
          <p:cNvSpPr/>
          <p:nvPr/>
        </p:nvSpPr>
        <p:spPr>
          <a:xfrm>
            <a:off x="3363118" y="4560904"/>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smallrow"/>
          <p:cNvSpPr/>
          <p:nvPr/>
        </p:nvSpPr>
        <p:spPr>
          <a:xfrm>
            <a:off x="3363118" y="468075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3363118" y="4800600"/>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44" name="subarray"/>
          <p:cNvSpPr/>
          <p:nvPr/>
        </p:nvSpPr>
        <p:spPr>
          <a:xfrm>
            <a:off x="3363118" y="4445411"/>
            <a:ext cx="2631282" cy="812389"/>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1</a:t>
            </a:r>
            <a:endParaRPr lang="en-US" sz="4000" b="1" baseline="-25000">
              <a:solidFill>
                <a:prstClr val="white"/>
              </a:solidFill>
              <a:latin typeface="Calibri"/>
            </a:endParaRPr>
          </a:p>
        </p:txBody>
      </p:sp>
      <p:sp>
        <p:nvSpPr>
          <p:cNvPr id="45" name="subarray"/>
          <p:cNvSpPr/>
          <p:nvPr/>
        </p:nvSpPr>
        <p:spPr>
          <a:xfrm>
            <a:off x="3363686" y="2355273"/>
            <a:ext cx="2631282" cy="816744"/>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64</a:t>
            </a:r>
            <a:endParaRPr lang="en-US" sz="4000" b="1" baseline="-25000">
              <a:solidFill>
                <a:prstClr val="white"/>
              </a:solidFill>
              <a:latin typeface="Calibri"/>
            </a:endParaRPr>
          </a:p>
        </p:txBody>
      </p:sp>
      <p:sp>
        <p:nvSpPr>
          <p:cNvPr id="51" name="TextBox 50"/>
          <p:cNvSpPr txBox="1"/>
          <p:nvPr/>
        </p:nvSpPr>
        <p:spPr>
          <a:xfrm rot="16200000">
            <a:off x="3966747" y="3535357"/>
            <a:ext cx="1266467"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spTree>
    <p:extLst>
      <p:ext uri="{BB962C8B-B14F-4D97-AF65-F5344CB8AC3E}">
        <p14:creationId xmlns:p14="http://schemas.microsoft.com/office/powerpoint/2010/main" val="2436997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5"/>
                                        </p:tgtEl>
                                      </p:cBhvr>
                                    </p:animEffect>
                                    <p:set>
                                      <p:cBhvr>
                                        <p:cTn id="17" dur="1" fill="hold">
                                          <p:stCondLst>
                                            <p:cond delay="499"/>
                                          </p:stCondLst>
                                        </p:cTn>
                                        <p:tgtEl>
                                          <p:spTgt spid="45"/>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44"/>
                                        </p:tgtEl>
                                      </p:cBhvr>
                                    </p:animEffect>
                                    <p:set>
                                      <p:cBhvr>
                                        <p:cTn id="20" dur="1" fill="hold">
                                          <p:stCondLst>
                                            <p:cond delay="499"/>
                                          </p:stCondLst>
                                        </p:cTn>
                                        <p:tgtEl>
                                          <p:spTgt spid="4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0" grpId="0" animBg="1"/>
      <p:bldP spid="10" grpId="0" animBg="1"/>
      <p:bldP spid="11" grpId="0" animBg="1"/>
      <p:bldP spid="19" grpId="0" animBg="1"/>
      <p:bldP spid="44" grpId="0" animBg="1"/>
      <p:bldP spid="4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p:txBody>
          <a:bodyPr/>
          <a:lstStyle/>
          <a:p>
            <a:r>
              <a:rPr lang="en-US">
                <a:latin typeface="Garamond" charset="0"/>
                <a:ea typeface="ＭＳ Ｐゴシック" charset="0"/>
                <a:cs typeface="ＭＳ Ｐゴシック" charset="0"/>
              </a:rPr>
              <a:t>Summary (II)</a:t>
            </a:r>
          </a:p>
        </p:txBody>
      </p:sp>
      <p:sp>
        <p:nvSpPr>
          <p:cNvPr id="252930" name="Content Placeholder 2"/>
          <p:cNvSpPr>
            <a:spLocks noGrp="1"/>
          </p:cNvSpPr>
          <p:nvPr>
            <p:ph idx="1"/>
          </p:nvPr>
        </p:nvSpPr>
        <p:spPr>
          <a:xfrm>
            <a:off x="228600" y="977900"/>
            <a:ext cx="8610600" cy="5232400"/>
          </a:xfrm>
        </p:spPr>
        <p:txBody>
          <a:bodyPr/>
          <a:lstStyle/>
          <a:p>
            <a:r>
              <a:rPr lang="en-US" sz="2200">
                <a:solidFill>
                  <a:srgbClr val="FF0000"/>
                </a:solidFill>
                <a:latin typeface="Tahoma" charset="0"/>
                <a:ea typeface="ＭＳ Ｐゴシック" charset="0"/>
                <a:cs typeface="ＭＳ Ｐゴシック" charset="0"/>
              </a:rPr>
              <a:t>Key findings on Data Pattern Dependence</a:t>
            </a:r>
          </a:p>
          <a:p>
            <a:pPr lvl="1"/>
            <a:r>
              <a:rPr lang="en-US" sz="2000">
                <a:solidFill>
                  <a:srgbClr val="0000FF"/>
                </a:solidFill>
                <a:latin typeface="Tahoma" charset="0"/>
                <a:ea typeface="ＭＳ Ｐゴシック" charset="0"/>
              </a:rPr>
              <a:t>There is no observed single data pattern that elicits the lowest retention times for a DRAM device</a:t>
            </a:r>
            <a:r>
              <a:rPr lang="en-US" sz="2000">
                <a:latin typeface="Tahoma" charset="0"/>
                <a:ea typeface="ＭＳ Ｐゴシック" charset="0"/>
              </a:rPr>
              <a:t> </a:t>
            </a:r>
            <a:r>
              <a:rPr lang="en-US" sz="2000">
                <a:latin typeface="Tahoma" charset="0"/>
                <a:ea typeface="ＭＳ Ｐゴシック" charset="0"/>
                <a:sym typeface="Wingdings" charset="0"/>
              </a:rPr>
              <a:t> very hard to find this pattern </a:t>
            </a:r>
            <a:endParaRPr lang="en-US" sz="2000">
              <a:latin typeface="Tahoma" charset="0"/>
              <a:ea typeface="ＭＳ Ｐゴシック" charset="0"/>
            </a:endParaRPr>
          </a:p>
          <a:p>
            <a:pPr lvl="1"/>
            <a:r>
              <a:rPr lang="en-US" sz="2000">
                <a:solidFill>
                  <a:srgbClr val="0000FF"/>
                </a:solidFill>
                <a:latin typeface="Tahoma" charset="0"/>
                <a:ea typeface="ＭＳ Ｐゴシック" charset="0"/>
              </a:rPr>
              <a:t>DPD varies between devices </a:t>
            </a:r>
            <a:r>
              <a:rPr lang="en-US" sz="2000">
                <a:latin typeface="Tahoma" charset="0"/>
                <a:ea typeface="ＭＳ Ｐゴシック" charset="0"/>
              </a:rPr>
              <a:t>due to variation in DRAM array circuit design between manufacturers</a:t>
            </a:r>
          </a:p>
          <a:p>
            <a:pPr lvl="1"/>
            <a:r>
              <a:rPr lang="en-US" sz="2000">
                <a:solidFill>
                  <a:srgbClr val="0000FF"/>
                </a:solidFill>
                <a:latin typeface="Tahoma" charset="0"/>
                <a:ea typeface="ＭＳ Ｐゴシック" charset="0"/>
              </a:rPr>
              <a:t>DPD of retention time gets worse as DRAM scales to smaller feature sizes</a:t>
            </a:r>
          </a:p>
          <a:p>
            <a:endParaRPr lang="en-US" sz="1200">
              <a:latin typeface="Tahoma" charset="0"/>
              <a:ea typeface="ＭＳ Ｐゴシック" charset="0"/>
              <a:cs typeface="ＭＳ Ｐゴシック" charset="0"/>
            </a:endParaRPr>
          </a:p>
          <a:p>
            <a:r>
              <a:rPr lang="en-US" sz="2200">
                <a:solidFill>
                  <a:srgbClr val="FF0000"/>
                </a:solidFill>
                <a:latin typeface="Tahoma" charset="0"/>
                <a:ea typeface="ＭＳ Ｐゴシック" charset="0"/>
                <a:cs typeface="ＭＳ Ｐゴシック" charset="0"/>
              </a:rPr>
              <a:t>Key findings on Variable Retention Time</a:t>
            </a:r>
          </a:p>
          <a:p>
            <a:pPr lvl="1"/>
            <a:r>
              <a:rPr lang="en-US" sz="2000">
                <a:solidFill>
                  <a:srgbClr val="0000FF"/>
                </a:solidFill>
                <a:latin typeface="Tahoma" charset="0"/>
                <a:ea typeface="ＭＳ Ｐゴシック" charset="0"/>
              </a:rPr>
              <a:t>VRT is common </a:t>
            </a:r>
            <a:r>
              <a:rPr lang="en-US" sz="2000">
                <a:latin typeface="Tahoma" charset="0"/>
                <a:ea typeface="ＭＳ Ｐゴシック" charset="0"/>
              </a:rPr>
              <a:t>in modern DRAM cells that are weak</a:t>
            </a:r>
          </a:p>
          <a:p>
            <a:pPr lvl="1"/>
            <a:r>
              <a:rPr lang="en-US" sz="2000">
                <a:solidFill>
                  <a:srgbClr val="0000FF"/>
                </a:solidFill>
                <a:latin typeface="Tahoma" charset="0"/>
                <a:ea typeface="ＭＳ Ｐゴシック" charset="0"/>
              </a:rPr>
              <a:t>The timescale at which VRT occurs is very large </a:t>
            </a:r>
            <a:r>
              <a:rPr lang="en-US" sz="2000">
                <a:latin typeface="Tahoma" charset="0"/>
                <a:ea typeface="ＭＳ Ｐゴシック" charset="0"/>
              </a:rPr>
              <a:t>(e.g., a cell can stay in high retention time state for a day or longer) </a:t>
            </a:r>
            <a:r>
              <a:rPr lang="en-US" sz="2000">
                <a:latin typeface="Tahoma" charset="0"/>
                <a:ea typeface="ＭＳ Ｐゴシック" charset="0"/>
                <a:sym typeface="Wingdings" charset="0"/>
              </a:rPr>
              <a:t> finding minimum retention time can take very long</a:t>
            </a:r>
            <a:endParaRPr lang="en-US" sz="2000">
              <a:latin typeface="Tahoma" charset="0"/>
              <a:ea typeface="ＭＳ Ｐゴシック" charset="0"/>
            </a:endParaRPr>
          </a:p>
          <a:p>
            <a:pPr lvl="1"/>
            <a:endParaRPr lang="en-US" sz="1200">
              <a:latin typeface="Tahoma" charset="0"/>
              <a:ea typeface="ＭＳ Ｐゴシック" charset="0"/>
            </a:endParaRPr>
          </a:p>
          <a:p>
            <a:r>
              <a:rPr lang="en-US" sz="2200">
                <a:latin typeface="Tahoma" charset="0"/>
                <a:ea typeface="ＭＳ Ｐゴシック" charset="0"/>
                <a:cs typeface="ＭＳ Ｐゴシック" charset="0"/>
              </a:rPr>
              <a:t>Future work on retention time profiling must address these issues</a:t>
            </a:r>
          </a:p>
        </p:txBody>
      </p:sp>
      <p:sp>
        <p:nvSpPr>
          <p:cNvPr id="2652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9CF3C9-B649-CF4F-AD2B-3BB9CBC98FE0}" type="slidenum">
              <a:rPr lang="en-US" sz="1600">
                <a:solidFill>
                  <a:srgbClr val="000000"/>
                </a:solidFill>
                <a:latin typeface="Garamond" charset="0"/>
              </a:rPr>
              <a:pPr eaLnBrk="1" hangingPunct="1"/>
              <a:t>80</a:t>
            </a:fld>
            <a:endParaRPr lang="en-US" sz="1600">
              <a:solidFill>
                <a:srgbClr val="000000"/>
              </a:solidFill>
              <a:latin typeface="Garamond" charset="0"/>
            </a:endParaRPr>
          </a:p>
        </p:txBody>
      </p:sp>
      <p:sp>
        <p:nvSpPr>
          <p:cNvPr id="265220" name="TextBox 1"/>
          <p:cNvSpPr txBox="1">
            <a:spLocks noChangeArrowheads="1"/>
          </p:cNvSpPr>
          <p:nvPr/>
        </p:nvSpPr>
        <p:spPr bwMode="auto">
          <a:xfrm>
            <a:off x="-596900" y="3911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800" smtClean="0">
              <a:solidFill>
                <a:srgbClr val="000000"/>
              </a:solidFill>
            </a:endParaRPr>
          </a:p>
        </p:txBody>
      </p:sp>
    </p:spTree>
    <p:extLst>
      <p:ext uri="{BB962C8B-B14F-4D97-AF65-F5344CB8AC3E}">
        <p14:creationId xmlns:p14="http://schemas.microsoft.com/office/powerpoint/2010/main" val="24233102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29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293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293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293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2930">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2930">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29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11970" name="Content Placeholder 2"/>
          <p:cNvSpPr>
            <a:spLocks noGrp="1"/>
          </p:cNvSpPr>
          <p:nvPr>
            <p:ph idx="1"/>
          </p:nvPr>
        </p:nvSpPr>
        <p:spPr>
          <a:xfrm>
            <a:off x="228600" y="1096963"/>
            <a:ext cx="8610600" cy="4876800"/>
          </a:xfrm>
        </p:spPr>
        <p:txBody>
          <a:bodyPr/>
          <a:lstStyle/>
          <a:p>
            <a:pPr eaLnBrk="1" hangingPunct="1"/>
            <a:r>
              <a:rPr lang="en-US">
                <a:solidFill>
                  <a:srgbClr val="0000FF"/>
                </a:solidFill>
                <a:latin typeface="Tahoma" charset="0"/>
                <a:ea typeface="ＭＳ Ｐゴシック" charset="0"/>
                <a:cs typeface="ＭＳ Ｐゴシック" charset="0"/>
              </a:rPr>
              <a:t>DRAM Refresh: Background and Motivation</a:t>
            </a:r>
          </a:p>
          <a:p>
            <a:pPr eaLnBrk="1" hangingPunct="1"/>
            <a:r>
              <a:rPr lang="en-US">
                <a:solidFill>
                  <a:srgbClr val="7F7F7F"/>
                </a:solidFill>
                <a:latin typeface="Tahoma" charset="0"/>
                <a:ea typeface="ＭＳ Ｐゴシック" charset="0"/>
                <a:cs typeface="ＭＳ Ｐゴシック" charset="0"/>
              </a:rPr>
              <a:t>Challenges and Our Goal</a:t>
            </a:r>
          </a:p>
          <a:p>
            <a:pPr eaLnBrk="1" hangingPunct="1"/>
            <a:r>
              <a:rPr lang="en-US">
                <a:solidFill>
                  <a:srgbClr val="7F7F7F"/>
                </a:solidFill>
                <a:latin typeface="Tahoma" charset="0"/>
                <a:ea typeface="ＭＳ Ｐゴシック" charset="0"/>
                <a:cs typeface="ＭＳ Ｐゴシック" charset="0"/>
              </a:rPr>
              <a:t>DRAM Characterization Methodology</a:t>
            </a:r>
          </a:p>
          <a:p>
            <a:pPr eaLnBrk="1" hangingPunct="1"/>
            <a:r>
              <a:rPr lang="en-US">
                <a:solidFill>
                  <a:srgbClr val="7F7F7F"/>
                </a:solidFill>
                <a:latin typeface="Tahoma" charset="0"/>
                <a:ea typeface="ＭＳ Ｐゴシック" charset="0"/>
                <a:cs typeface="ＭＳ Ｐゴシック" charset="0"/>
              </a:rPr>
              <a:t>Foundational Results</a:t>
            </a:r>
          </a:p>
          <a:p>
            <a:pPr lvl="1" eaLnBrk="1" hangingPunct="1"/>
            <a:r>
              <a:rPr lang="en-US">
                <a:solidFill>
                  <a:srgbClr val="7F7F7F"/>
                </a:solidFill>
                <a:latin typeface="Tahoma" charset="0"/>
                <a:ea typeface="ＭＳ Ｐゴシック" charset="0"/>
                <a:cs typeface="ＭＳ Ｐゴシック" charset="0"/>
              </a:rPr>
              <a:t>Temperature Dependence</a:t>
            </a:r>
          </a:p>
          <a:p>
            <a:pPr lvl="1" eaLnBrk="1" hangingPunct="1"/>
            <a:r>
              <a:rPr lang="en-US">
                <a:solidFill>
                  <a:srgbClr val="7F7F7F"/>
                </a:solidFill>
                <a:latin typeface="Tahoma" charset="0"/>
                <a:ea typeface="ＭＳ Ｐゴシック" charset="0"/>
                <a:cs typeface="ＭＳ Ｐゴシック" charset="0"/>
              </a:rPr>
              <a:t>Retention Time Distribution</a:t>
            </a:r>
          </a:p>
          <a:p>
            <a:pPr eaLnBrk="1" hangingPunct="1"/>
            <a:r>
              <a:rPr lang="en-US">
                <a:solidFill>
                  <a:srgbClr val="7F7F7F"/>
                </a:solidFill>
                <a:latin typeface="Tahoma" charset="0"/>
                <a:ea typeface="ＭＳ Ｐゴシック" charset="0"/>
                <a:cs typeface="ＭＳ Ｐゴシック" charset="0"/>
              </a:rPr>
              <a:t>Data Pattern Dependence: Analysis and Implications</a:t>
            </a:r>
          </a:p>
          <a:p>
            <a:pPr eaLnBrk="1" hangingPunct="1"/>
            <a:r>
              <a:rPr lang="en-US">
                <a:solidFill>
                  <a:srgbClr val="7F7F7F"/>
                </a:solidFill>
                <a:latin typeface="Tahoma" charset="0"/>
                <a:ea typeface="ＭＳ Ｐゴシック" charset="0"/>
                <a:cs typeface="ＭＳ Ｐゴシック" charset="0"/>
              </a:rPr>
              <a:t>Variable Retention Time: Analysis and Implications</a:t>
            </a:r>
          </a:p>
          <a:p>
            <a:pPr eaLnBrk="1" hangingPunct="1"/>
            <a:r>
              <a:rPr lang="en-US">
                <a:solidFill>
                  <a:srgbClr val="7F7F7F"/>
                </a:solidFill>
                <a:latin typeface="Tahoma" charset="0"/>
                <a:ea typeface="ＭＳ Ｐゴシック" charset="0"/>
                <a:cs typeface="ＭＳ Ｐゴシック" charset="0"/>
              </a:rPr>
              <a:t>Conclusions</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DFA5DA-5719-184D-AFDF-534FB14B80B3}" type="slidenum">
              <a:rPr lang="en-US" sz="1600">
                <a:solidFill>
                  <a:srgbClr val="000000"/>
                </a:solidFill>
                <a:latin typeface="Garamond" charset="0"/>
              </a:rPr>
              <a:pPr eaLnBrk="1" hangingPunct="1"/>
              <a:t>81</a:t>
            </a:fld>
            <a:endParaRPr lang="en-US" sz="1600">
              <a:solidFill>
                <a:srgbClr val="000000"/>
              </a:solidFill>
              <a:latin typeface="Garamond" charset="0"/>
            </a:endParaRPr>
          </a:p>
        </p:txBody>
      </p:sp>
    </p:spTree>
    <p:extLst>
      <p:ext uri="{BB962C8B-B14F-4D97-AF65-F5344CB8AC3E}">
        <p14:creationId xmlns:p14="http://schemas.microsoft.com/office/powerpoint/2010/main" val="1918003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3"/>
          <p:cNvSpPr>
            <a:spLocks noGrp="1"/>
          </p:cNvSpPr>
          <p:nvPr>
            <p:ph type="title"/>
          </p:nvPr>
        </p:nvSpPr>
        <p:spPr/>
        <p:txBody>
          <a:bodyPr/>
          <a:lstStyle/>
          <a:p>
            <a:r>
              <a:rPr lang="en-US">
                <a:latin typeface="Garamond" charset="0"/>
                <a:ea typeface="ＭＳ Ｐゴシック" charset="0"/>
                <a:cs typeface="ＭＳ Ｐゴシック" charset="0"/>
              </a:rPr>
              <a:t>A DRAM Cell</a:t>
            </a:r>
          </a:p>
        </p:txBody>
      </p:sp>
      <p:sp>
        <p:nvSpPr>
          <p:cNvPr id="2" name="Content Placeholder 1"/>
          <p:cNvSpPr>
            <a:spLocks noGrp="1"/>
          </p:cNvSpPr>
          <p:nvPr>
            <p:ph idx="1"/>
          </p:nvPr>
        </p:nvSpPr>
        <p:spPr>
          <a:xfrm>
            <a:off x="228600" y="1095375"/>
            <a:ext cx="8804275" cy="5153025"/>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smtClean="0"/>
          </a:p>
          <a:p>
            <a:pPr>
              <a:defRPr/>
            </a:pPr>
            <a:r>
              <a:rPr lang="en-US" sz="2200" dirty="0" smtClean="0"/>
              <a:t>A DRAM cell consists of a capacitor and an access transistor</a:t>
            </a:r>
          </a:p>
          <a:p>
            <a:pPr>
              <a:defRPr/>
            </a:pPr>
            <a:r>
              <a:rPr lang="en-US" sz="2200" dirty="0" smtClean="0"/>
              <a:t>It stores data in terms of charge in the capacitor</a:t>
            </a:r>
          </a:p>
          <a:p>
            <a:pPr>
              <a:defRPr/>
            </a:pPr>
            <a:r>
              <a:rPr lang="en-US" sz="2200" dirty="0" smtClean="0"/>
              <a:t>A DRAM chip consists of (10s of 1000s of) rows of such cells</a:t>
            </a:r>
            <a:endParaRPr lang="en-US" sz="2200" dirty="0"/>
          </a:p>
        </p:txBody>
      </p:sp>
      <p:grpSp>
        <p:nvGrpSpPr>
          <p:cNvPr id="291843" name="Group 33"/>
          <p:cNvGrpSpPr>
            <a:grpSpLocks/>
          </p:cNvGrpSpPr>
          <p:nvPr/>
        </p:nvGrpSpPr>
        <p:grpSpPr bwMode="auto">
          <a:xfrm>
            <a:off x="2389188" y="1006475"/>
            <a:ext cx="3683000" cy="3822700"/>
            <a:chOff x="6554938" y="2996952"/>
            <a:chExt cx="1696887" cy="2133600"/>
          </a:xfrm>
        </p:grpSpPr>
        <p:grpSp>
          <p:nvGrpSpPr>
            <p:cNvPr id="291901" name="Group 19"/>
            <p:cNvGrpSpPr>
              <a:grpSpLocks/>
            </p:cNvGrpSpPr>
            <p:nvPr/>
          </p:nvGrpSpPr>
          <p:grpSpPr bwMode="auto">
            <a:xfrm>
              <a:off x="6554938" y="2996952"/>
              <a:ext cx="1696887" cy="2133600"/>
              <a:chOff x="741513" y="3276600"/>
              <a:chExt cx="1696887" cy="2133600"/>
            </a:xfrm>
          </p:grpSpPr>
          <p:sp>
            <p:nvSpPr>
              <p:cNvPr id="291907"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8"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9"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10"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11" name="Line 8"/>
              <p:cNvSpPr>
                <a:spLocks noChangeShapeType="1"/>
              </p:cNvSpPr>
              <p:nvPr/>
            </p:nvSpPr>
            <p:spPr bwMode="auto">
              <a:xfrm>
                <a:off x="741513"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12"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13" name="Text Box 10"/>
              <p:cNvSpPr txBox="1">
                <a:spLocks noChangeArrowheads="1"/>
              </p:cNvSpPr>
              <p:nvPr/>
            </p:nvSpPr>
            <p:spPr bwMode="auto">
              <a:xfrm>
                <a:off x="1117280" y="3579857"/>
                <a:ext cx="706231" cy="22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wordline</a:t>
                </a:r>
              </a:p>
            </p:txBody>
          </p:sp>
          <p:sp>
            <p:nvSpPr>
              <p:cNvPr id="291914"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902"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3"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4"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5"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6"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19" name="Group 18"/>
          <p:cNvGrpSpPr>
            <a:grpSpLocks/>
          </p:cNvGrpSpPr>
          <p:nvPr/>
        </p:nvGrpSpPr>
        <p:grpSpPr bwMode="auto">
          <a:xfrm>
            <a:off x="4968875" y="1020763"/>
            <a:ext cx="3684588" cy="3822700"/>
            <a:chOff x="6537565" y="2996952"/>
            <a:chExt cx="1696887" cy="2133600"/>
          </a:xfrm>
        </p:grpSpPr>
        <p:grpSp>
          <p:nvGrpSpPr>
            <p:cNvPr id="291888" name="Group 34"/>
            <p:cNvGrpSpPr>
              <a:grpSpLocks/>
            </p:cNvGrpSpPr>
            <p:nvPr/>
          </p:nvGrpSpPr>
          <p:grpSpPr bwMode="auto">
            <a:xfrm>
              <a:off x="6537565" y="2996952"/>
              <a:ext cx="1696887" cy="2133600"/>
              <a:chOff x="724140" y="3276600"/>
              <a:chExt cx="1696887" cy="2133600"/>
            </a:xfrm>
          </p:grpSpPr>
          <p:sp>
            <p:nvSpPr>
              <p:cNvPr id="291894"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5"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6"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7"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8" name="Line 8"/>
              <p:cNvSpPr>
                <a:spLocks noChangeShapeType="1"/>
              </p:cNvSpPr>
              <p:nvPr/>
            </p:nvSpPr>
            <p:spPr bwMode="auto">
              <a:xfrm>
                <a:off x="724140"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9"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0"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889"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0"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1"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2"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3"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49" name="Group 48"/>
          <p:cNvGrpSpPr>
            <a:grpSpLocks/>
          </p:cNvGrpSpPr>
          <p:nvPr/>
        </p:nvGrpSpPr>
        <p:grpSpPr bwMode="auto">
          <a:xfrm>
            <a:off x="-227013" y="996950"/>
            <a:ext cx="3684588" cy="3822700"/>
            <a:chOff x="6554938" y="2996952"/>
            <a:chExt cx="1696887" cy="2133600"/>
          </a:xfrm>
        </p:grpSpPr>
        <p:grpSp>
          <p:nvGrpSpPr>
            <p:cNvPr id="291875" name="Group 49"/>
            <p:cNvGrpSpPr>
              <a:grpSpLocks/>
            </p:cNvGrpSpPr>
            <p:nvPr/>
          </p:nvGrpSpPr>
          <p:grpSpPr bwMode="auto">
            <a:xfrm>
              <a:off x="6554938" y="2996952"/>
              <a:ext cx="1696887" cy="2133600"/>
              <a:chOff x="741513" y="3276600"/>
              <a:chExt cx="1696887" cy="2133600"/>
            </a:xfrm>
          </p:grpSpPr>
          <p:sp>
            <p:nvSpPr>
              <p:cNvPr id="291881"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2"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3"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4"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5" name="Line 8"/>
              <p:cNvSpPr>
                <a:spLocks noChangeShapeType="1"/>
              </p:cNvSpPr>
              <p:nvPr/>
            </p:nvSpPr>
            <p:spPr bwMode="auto">
              <a:xfrm>
                <a:off x="741513"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6"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7"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876"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7"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8"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9"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0"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64" name="Group 63"/>
          <p:cNvGrpSpPr>
            <a:grpSpLocks/>
          </p:cNvGrpSpPr>
          <p:nvPr/>
        </p:nvGrpSpPr>
        <p:grpSpPr bwMode="auto">
          <a:xfrm>
            <a:off x="7523163" y="1033463"/>
            <a:ext cx="3684587" cy="3822700"/>
            <a:chOff x="6537565" y="2996952"/>
            <a:chExt cx="1696887" cy="2133600"/>
          </a:xfrm>
        </p:grpSpPr>
        <p:grpSp>
          <p:nvGrpSpPr>
            <p:cNvPr id="291862" name="Group 64"/>
            <p:cNvGrpSpPr>
              <a:grpSpLocks/>
            </p:cNvGrpSpPr>
            <p:nvPr/>
          </p:nvGrpSpPr>
          <p:grpSpPr bwMode="auto">
            <a:xfrm>
              <a:off x="6537565" y="2996952"/>
              <a:ext cx="1696887" cy="2133600"/>
              <a:chOff x="724140" y="3276600"/>
              <a:chExt cx="1696887" cy="2133600"/>
            </a:xfrm>
          </p:grpSpPr>
          <p:sp>
            <p:nvSpPr>
              <p:cNvPr id="291868"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9"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0"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1"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2" name="Line 8"/>
              <p:cNvSpPr>
                <a:spLocks noChangeShapeType="1"/>
              </p:cNvSpPr>
              <p:nvPr/>
            </p:nvSpPr>
            <p:spPr bwMode="auto">
              <a:xfrm>
                <a:off x="724140"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3"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4"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863"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4"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5"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6"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7"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78" name="Group 77"/>
          <p:cNvGrpSpPr>
            <a:grpSpLocks/>
          </p:cNvGrpSpPr>
          <p:nvPr/>
        </p:nvGrpSpPr>
        <p:grpSpPr bwMode="auto">
          <a:xfrm>
            <a:off x="-2797175" y="985838"/>
            <a:ext cx="3683000" cy="3822700"/>
            <a:chOff x="6537565" y="2996952"/>
            <a:chExt cx="1696887" cy="2133600"/>
          </a:xfrm>
        </p:grpSpPr>
        <p:grpSp>
          <p:nvGrpSpPr>
            <p:cNvPr id="291849" name="Group 78"/>
            <p:cNvGrpSpPr>
              <a:grpSpLocks/>
            </p:cNvGrpSpPr>
            <p:nvPr/>
          </p:nvGrpSpPr>
          <p:grpSpPr bwMode="auto">
            <a:xfrm>
              <a:off x="6537565" y="2996952"/>
              <a:ext cx="1696887" cy="2133600"/>
              <a:chOff x="724140" y="3276600"/>
              <a:chExt cx="1696887" cy="2133600"/>
            </a:xfrm>
          </p:grpSpPr>
          <p:sp>
            <p:nvSpPr>
              <p:cNvPr id="291855"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6"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7"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8"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9" name="Line 8"/>
              <p:cNvSpPr>
                <a:spLocks noChangeShapeType="1"/>
              </p:cNvSpPr>
              <p:nvPr/>
            </p:nvSpPr>
            <p:spPr bwMode="auto">
              <a:xfrm>
                <a:off x="724140"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0"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1"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850"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1"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2"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3"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4"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92" name="Text Box 10"/>
          <p:cNvSpPr txBox="1">
            <a:spLocks noChangeArrowheads="1"/>
          </p:cNvSpPr>
          <p:nvPr/>
        </p:nvSpPr>
        <p:spPr bwMode="auto">
          <a:xfrm>
            <a:off x="4362450" y="1558925"/>
            <a:ext cx="14668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(row enable)</a:t>
            </a:r>
          </a:p>
        </p:txBody>
      </p:sp>
    </p:spTree>
    <p:extLst>
      <p:ext uri="{BB962C8B-B14F-4D97-AF65-F5344CB8AC3E}">
        <p14:creationId xmlns:p14="http://schemas.microsoft.com/office/powerpoint/2010/main" val="26910282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r>
              <a:rPr lang="en-US">
                <a:latin typeface="Garamond" charset="0"/>
                <a:ea typeface="ＭＳ Ｐゴシック" charset="0"/>
                <a:cs typeface="ＭＳ Ｐゴシック" charset="0"/>
              </a:rPr>
              <a:t>DRAM Refresh</a:t>
            </a:r>
          </a:p>
        </p:txBody>
      </p:sp>
      <p:sp>
        <p:nvSpPr>
          <p:cNvPr id="3" name="Content Placeholder 2"/>
          <p:cNvSpPr>
            <a:spLocks noGrp="1"/>
          </p:cNvSpPr>
          <p:nvPr>
            <p:ph idx="1"/>
          </p:nvPr>
        </p:nvSpPr>
        <p:spPr>
          <a:xfrm>
            <a:off x="165100" y="1136650"/>
            <a:ext cx="8610600" cy="5194300"/>
          </a:xfrm>
        </p:spPr>
        <p:txBody>
          <a:bodyPr/>
          <a:lstStyle/>
          <a:p>
            <a:pPr>
              <a:defRPr/>
            </a:pPr>
            <a:r>
              <a:rPr lang="en-US" dirty="0">
                <a:latin typeface="Tahoma" charset="0"/>
              </a:rPr>
              <a:t>DRAM capacitor charge leaks over time</a:t>
            </a:r>
          </a:p>
          <a:p>
            <a:pPr>
              <a:defRPr/>
            </a:pPr>
            <a:endParaRPr lang="en-US" dirty="0" smtClean="0">
              <a:latin typeface="Tahoma" charset="0"/>
            </a:endParaRPr>
          </a:p>
          <a:p>
            <a:pPr>
              <a:defRPr/>
            </a:pPr>
            <a:r>
              <a:rPr lang="en-US" dirty="0">
                <a:latin typeface="Tahoma" charset="0"/>
              </a:rPr>
              <a:t>E</a:t>
            </a:r>
            <a:r>
              <a:rPr lang="en-US" dirty="0" smtClean="0">
                <a:latin typeface="Tahoma" charset="0"/>
              </a:rPr>
              <a:t>ach DRAM row is periodically refreshed to </a:t>
            </a:r>
            <a:r>
              <a:rPr lang="en-US" dirty="0">
                <a:latin typeface="Tahoma" charset="0"/>
              </a:rPr>
              <a:t>restore </a:t>
            </a:r>
            <a:r>
              <a:rPr lang="en-US" dirty="0" smtClean="0">
                <a:latin typeface="Tahoma" charset="0"/>
              </a:rPr>
              <a:t>charge</a:t>
            </a:r>
            <a:endParaRPr lang="en-US" dirty="0">
              <a:latin typeface="Tahoma" charset="0"/>
            </a:endParaRPr>
          </a:p>
          <a:p>
            <a:pPr lvl="1">
              <a:defRPr/>
            </a:pPr>
            <a:r>
              <a:rPr lang="en-US" dirty="0" smtClean="0">
                <a:latin typeface="Tahoma" charset="0"/>
                <a:ea typeface="ＭＳ Ｐゴシック" charset="0"/>
              </a:rPr>
              <a:t>Activate each row every </a:t>
            </a:r>
            <a:r>
              <a:rPr lang="en-US" dirty="0">
                <a:latin typeface="Tahoma" charset="0"/>
                <a:ea typeface="ＭＳ Ｐゴシック" charset="0"/>
              </a:rPr>
              <a:t>N </a:t>
            </a:r>
            <a:r>
              <a:rPr lang="en-US" dirty="0" err="1">
                <a:latin typeface="Tahoma" charset="0"/>
                <a:ea typeface="ＭＳ Ｐゴシック" charset="0"/>
              </a:rPr>
              <a:t>ms</a:t>
            </a:r>
            <a:endParaRPr lang="en-US" dirty="0">
              <a:latin typeface="Tahoma" charset="0"/>
              <a:ea typeface="ＭＳ Ｐゴシック" charset="0"/>
            </a:endParaRPr>
          </a:p>
          <a:p>
            <a:pPr lvl="1">
              <a:defRPr/>
            </a:pPr>
            <a:r>
              <a:rPr lang="en-US" dirty="0">
                <a:latin typeface="Tahoma" charset="0"/>
                <a:ea typeface="ＭＳ Ｐゴシック" charset="0"/>
              </a:rPr>
              <a:t>Typical N = 64 </a:t>
            </a:r>
            <a:r>
              <a:rPr lang="en-US" dirty="0" err="1" smtClean="0">
                <a:latin typeface="Tahoma" charset="0"/>
                <a:ea typeface="ＭＳ Ｐゴシック" charset="0"/>
              </a:rPr>
              <a:t>ms</a:t>
            </a:r>
            <a:endParaRPr lang="en-US" dirty="0" smtClean="0">
              <a:latin typeface="Tahoma" charset="0"/>
              <a:ea typeface="ＭＳ Ｐゴシック" charset="0"/>
            </a:endParaRPr>
          </a:p>
          <a:p>
            <a:pPr lvl="1">
              <a:defRPr/>
            </a:pPr>
            <a:endParaRPr lang="en-US" dirty="0">
              <a:latin typeface="Tahoma" charset="0"/>
              <a:ea typeface="ＭＳ Ｐゴシック" charset="0"/>
            </a:endParaRPr>
          </a:p>
          <a:p>
            <a:pPr>
              <a:defRPr/>
            </a:pPr>
            <a:r>
              <a:rPr lang="en-US" dirty="0" smtClean="0">
                <a:latin typeface="Tahoma" charset="0"/>
              </a:rPr>
              <a:t>Downsides of refresh</a:t>
            </a:r>
          </a:p>
          <a:p>
            <a:pPr marL="0" indent="0">
              <a:buFont typeface="Wingdings" charset="0"/>
              <a:buNone/>
              <a:defRPr/>
            </a:pPr>
            <a:r>
              <a:rPr lang="en-US" sz="2200" dirty="0">
                <a:latin typeface="Tahoma" charset="0"/>
                <a:ea typeface="ＭＳ Ｐゴシック" charset="0"/>
              </a:rPr>
              <a:t> </a:t>
            </a:r>
            <a:r>
              <a:rPr lang="en-US" sz="2200" dirty="0" smtClean="0">
                <a:latin typeface="Tahoma" charset="0"/>
                <a:ea typeface="ＭＳ Ｐゴシック" charset="0"/>
              </a:rPr>
              <a:t>   -- </a:t>
            </a:r>
            <a:r>
              <a:rPr lang="en-US" sz="2200" dirty="0">
                <a:solidFill>
                  <a:srgbClr val="0000FF"/>
                </a:solidFill>
                <a:latin typeface="Tahoma" charset="0"/>
                <a:ea typeface="ＭＳ Ｐゴシック" charset="0"/>
              </a:rPr>
              <a:t>E</a:t>
            </a:r>
            <a:r>
              <a:rPr lang="en-US" sz="2200" dirty="0" smtClean="0">
                <a:solidFill>
                  <a:srgbClr val="0000FF"/>
                </a:solidFill>
                <a:latin typeface="Tahoma" charset="0"/>
                <a:ea typeface="ＭＳ Ｐゴシック" charset="0"/>
              </a:rPr>
              <a:t>nergy consumption</a:t>
            </a:r>
            <a:r>
              <a:rPr lang="en-US" sz="2200" dirty="0" smtClean="0">
                <a:latin typeface="Tahoma" charset="0"/>
                <a:ea typeface="ＭＳ Ｐゴシック" charset="0"/>
              </a:rPr>
              <a:t>: Each refresh consumes energy</a:t>
            </a:r>
          </a:p>
          <a:p>
            <a:pPr lvl="1">
              <a:buFont typeface="Wingdings" charset="0"/>
              <a:buNone/>
              <a:defRPr/>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defRPr/>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Font typeface="Wingdings" charset="0"/>
              <a:buNone/>
              <a:defRPr/>
            </a:pPr>
            <a:r>
              <a:rPr lang="en-US" dirty="0" smtClean="0">
                <a:latin typeface="Tahoma" charset="0"/>
                <a:ea typeface="ＭＳ Ｐゴシック" charset="0"/>
              </a:rPr>
              <a:t>-- </a:t>
            </a:r>
            <a:r>
              <a:rPr lang="en-US" dirty="0">
                <a:solidFill>
                  <a:srgbClr val="0000FF"/>
                </a:solidFill>
                <a:latin typeface="Tahoma" charset="0"/>
              </a:rPr>
              <a:t>Refresh rate limits DRAM </a:t>
            </a:r>
            <a:r>
              <a:rPr lang="en-US" dirty="0" smtClean="0">
                <a:solidFill>
                  <a:srgbClr val="0000FF"/>
                </a:solidFill>
                <a:latin typeface="Tahoma" charset="0"/>
              </a:rPr>
              <a:t>capacity scaling </a:t>
            </a:r>
            <a:endParaRPr lang="en-US" dirty="0">
              <a:solidFill>
                <a:srgbClr val="0000FF"/>
              </a:solidFill>
              <a:latin typeface="Tahoma" charset="0"/>
            </a:endParaRPr>
          </a:p>
          <a:p>
            <a:pPr lvl="1">
              <a:buFont typeface="Wingdings" charset="0"/>
              <a:buNone/>
              <a:defRPr/>
            </a:pPr>
            <a:endParaRPr lang="en-US" dirty="0">
              <a:latin typeface="Tahoma" charset="0"/>
            </a:endParaRPr>
          </a:p>
          <a:p>
            <a:pPr>
              <a:defRPr/>
            </a:pPr>
            <a:endParaRPr lang="en-US" dirty="0">
              <a:latin typeface="Tahoma" charset="0"/>
            </a:endParaRPr>
          </a:p>
          <a:p>
            <a:pPr lvl="1">
              <a:defRPr/>
            </a:pPr>
            <a:endParaRPr lang="en-US" dirty="0">
              <a:latin typeface="Tahoma" charset="0"/>
              <a:ea typeface="ＭＳ Ｐゴシック" charset="0"/>
            </a:endParaRPr>
          </a:p>
          <a:p>
            <a:pPr>
              <a:defRPr/>
            </a:pPr>
            <a:endParaRPr lang="en-US" dirty="0">
              <a:latin typeface="Tahoma" charset="0"/>
            </a:endParaRPr>
          </a:p>
        </p:txBody>
      </p:sp>
      <p:sp>
        <p:nvSpPr>
          <p:cNvPr id="2140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1AE3F3-41F3-AB4B-838A-1F57FDDADFB8}" type="slidenum">
              <a:rPr lang="en-US" sz="1600">
                <a:solidFill>
                  <a:srgbClr val="000000"/>
                </a:solidFill>
                <a:latin typeface="Garamond" charset="0"/>
              </a:rPr>
              <a:pPr eaLnBrk="1" hangingPunct="1"/>
              <a:t>83</a:t>
            </a:fld>
            <a:endParaRPr lang="en-US" sz="1600">
              <a:solidFill>
                <a:srgbClr val="000000"/>
              </a:solidFill>
              <a:latin typeface="Garamond" charset="0"/>
            </a:endParaRPr>
          </a:p>
        </p:txBody>
      </p:sp>
    </p:spTree>
    <p:extLst>
      <p:ext uri="{BB962C8B-B14F-4D97-AF65-F5344CB8AC3E}">
        <p14:creationId xmlns:p14="http://schemas.microsoft.com/office/powerpoint/2010/main" val="13588256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atin typeface="Garamond" charset="0"/>
                <a:ea typeface="ＭＳ Ｐゴシック" charset="0"/>
                <a:cs typeface="ＭＳ Ｐゴシック" charset="0"/>
              </a:rPr>
              <a:t>Refresh Overhead: Performance</a:t>
            </a:r>
          </a:p>
        </p:txBody>
      </p:sp>
      <p:sp>
        <p:nvSpPr>
          <p:cNvPr id="21504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4CEDE1-AABC-DB46-9C3C-723A87A69176}" type="slidenum">
              <a:rPr lang="en-US" sz="1600">
                <a:solidFill>
                  <a:srgbClr val="000000"/>
                </a:solidFill>
                <a:latin typeface="Garamond" charset="0"/>
              </a:rPr>
              <a:pPr eaLnBrk="1" hangingPunct="1"/>
              <a:t>84</a:t>
            </a:fld>
            <a:endParaRPr lang="en-US" sz="1600">
              <a:solidFill>
                <a:srgbClr val="000000"/>
              </a:solidFill>
              <a:latin typeface="Garamond" charset="0"/>
            </a:endParaRPr>
          </a:p>
        </p:txBody>
      </p:sp>
      <p:pic>
        <p:nvPicPr>
          <p:cNvPr id="2150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81075"/>
            <a:ext cx="6867525"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4" name="2"/>
          <p:cNvSpPr txBox="1">
            <a:spLocks noChangeArrowheads="1"/>
          </p:cNvSpPr>
          <p:nvPr/>
        </p:nvSpPr>
        <p:spPr bwMode="auto">
          <a:xfrm>
            <a:off x="2555875" y="4746625"/>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8%</a:t>
            </a:r>
          </a:p>
        </p:txBody>
      </p:sp>
      <p:sp>
        <p:nvSpPr>
          <p:cNvPr id="215045"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46%</a:t>
            </a:r>
          </a:p>
        </p:txBody>
      </p:sp>
      <p:sp>
        <p:nvSpPr>
          <p:cNvPr id="215046" name="Rectangle 6"/>
          <p:cNvSpPr>
            <a:spLocks noChangeArrowheads="1"/>
          </p:cNvSpPr>
          <p:nvPr/>
        </p:nvSpPr>
        <p:spPr bwMode="auto">
          <a:xfrm>
            <a:off x="1352550" y="6475413"/>
            <a:ext cx="820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400" smtClean="0">
                <a:solidFill>
                  <a:srgbClr val="000000"/>
                </a:solidFill>
                <a:latin typeface="Tahoma" charset="0"/>
                <a:ea typeface="ＭＳ Ｐゴシック" charset="0"/>
                <a:cs typeface="ＭＳ Ｐゴシック" charset="0"/>
              </a:rPr>
              <a:t>Liu et al., “</a:t>
            </a:r>
            <a:r>
              <a:rPr lang="en-US" altLang="ja-JP" sz="1400" smtClean="0">
                <a:solidFill>
                  <a:srgbClr val="0000FF"/>
                </a:solidFill>
                <a:latin typeface="Tahoma" charset="0"/>
                <a:ea typeface="ＭＳ Ｐゴシック" charset="0"/>
                <a:cs typeface="ＭＳ Ｐゴシック" charset="0"/>
              </a:rPr>
              <a:t>RAIDR: Retention-Aware Intelligent DRAM Refresh</a:t>
            </a:r>
            <a:r>
              <a:rPr lang="en-US" altLang="ja-JP" sz="1400" smtClean="0">
                <a:solidFill>
                  <a:srgbClr val="000000"/>
                </a:solidFill>
                <a:latin typeface="Tahoma" charset="0"/>
                <a:ea typeface="ＭＳ Ｐゴシック" charset="0"/>
                <a:cs typeface="ＭＳ Ｐゴシック" charset="0"/>
              </a:rPr>
              <a:t>,</a:t>
            </a:r>
            <a:r>
              <a:rPr lang="en-US" sz="1400" smtClean="0">
                <a:solidFill>
                  <a:srgbClr val="000000"/>
                </a:solidFill>
                <a:latin typeface="Tahoma" charset="0"/>
                <a:ea typeface="ＭＳ Ｐゴシック" charset="0"/>
                <a:cs typeface="ＭＳ Ｐゴシック" charset="0"/>
              </a:rPr>
              <a:t>”</a:t>
            </a:r>
            <a:r>
              <a:rPr lang="en-US" altLang="ja-JP" sz="1400" smtClean="0">
                <a:solidFill>
                  <a:srgbClr val="000000"/>
                </a:solidFill>
                <a:latin typeface="Tahoma" charset="0"/>
                <a:ea typeface="ＭＳ Ｐゴシック" charset="0"/>
                <a:cs typeface="ＭＳ Ｐゴシック" charset="0"/>
              </a:rPr>
              <a:t> ISCA 2012.</a:t>
            </a:r>
            <a:endParaRPr lang="en-US" sz="1400" smtClean="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2321608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a:latin typeface="Garamond" charset="0"/>
                <a:ea typeface="ＭＳ Ｐゴシック" charset="0"/>
                <a:cs typeface="ＭＳ Ｐゴシック" charset="0"/>
              </a:rPr>
              <a:t>Refresh Overhead: Energy</a:t>
            </a:r>
          </a:p>
        </p:txBody>
      </p:sp>
      <p:sp>
        <p:nvSpPr>
          <p:cNvPr id="2160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B6873A-B59E-2F42-9EB6-5025771CC5CD}" type="slidenum">
              <a:rPr lang="en-US" sz="1600">
                <a:solidFill>
                  <a:srgbClr val="000000"/>
                </a:solidFill>
                <a:latin typeface="Garamond" charset="0"/>
              </a:rPr>
              <a:pPr eaLnBrk="1" hangingPunct="1"/>
              <a:t>85</a:t>
            </a:fld>
            <a:endParaRPr lang="en-US" sz="1600">
              <a:solidFill>
                <a:srgbClr val="000000"/>
              </a:solidFill>
              <a:latin typeface="Garamond" charset="0"/>
            </a:endParaRPr>
          </a:p>
        </p:txBody>
      </p:sp>
      <p:pic>
        <p:nvPicPr>
          <p:cNvPr id="2160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488" y="933450"/>
            <a:ext cx="692943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8" name="2"/>
          <p:cNvSpPr txBox="1">
            <a:spLocks noChangeArrowheads="1"/>
          </p:cNvSpPr>
          <p:nvPr/>
        </p:nvSpPr>
        <p:spPr bwMode="auto">
          <a:xfrm>
            <a:off x="2555875" y="45085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15%</a:t>
            </a:r>
          </a:p>
        </p:txBody>
      </p:sp>
      <p:sp>
        <p:nvSpPr>
          <p:cNvPr id="216069"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47%</a:t>
            </a:r>
          </a:p>
        </p:txBody>
      </p:sp>
      <p:sp>
        <p:nvSpPr>
          <p:cNvPr id="216070" name="Rectangle 7"/>
          <p:cNvSpPr>
            <a:spLocks noChangeArrowheads="1"/>
          </p:cNvSpPr>
          <p:nvPr/>
        </p:nvSpPr>
        <p:spPr bwMode="auto">
          <a:xfrm>
            <a:off x="1352550" y="6475413"/>
            <a:ext cx="820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400" smtClean="0">
                <a:solidFill>
                  <a:srgbClr val="000000"/>
                </a:solidFill>
                <a:latin typeface="Tahoma" charset="0"/>
                <a:ea typeface="ＭＳ Ｐゴシック" charset="0"/>
                <a:cs typeface="ＭＳ Ｐゴシック" charset="0"/>
              </a:rPr>
              <a:t>Liu et al., “</a:t>
            </a:r>
            <a:r>
              <a:rPr lang="en-US" altLang="ja-JP" sz="1400" smtClean="0">
                <a:solidFill>
                  <a:srgbClr val="0000FF"/>
                </a:solidFill>
                <a:latin typeface="Tahoma" charset="0"/>
                <a:ea typeface="ＭＳ Ｐゴシック" charset="0"/>
                <a:cs typeface="ＭＳ Ｐゴシック" charset="0"/>
              </a:rPr>
              <a:t>RAIDR: Retention-Aware Intelligent DRAM Refresh</a:t>
            </a:r>
            <a:r>
              <a:rPr lang="en-US" altLang="ja-JP" sz="1400" smtClean="0">
                <a:solidFill>
                  <a:srgbClr val="000000"/>
                </a:solidFill>
                <a:latin typeface="Tahoma" charset="0"/>
                <a:ea typeface="ＭＳ Ｐゴシック" charset="0"/>
                <a:cs typeface="ＭＳ Ｐゴシック" charset="0"/>
              </a:rPr>
              <a:t>,</a:t>
            </a:r>
            <a:r>
              <a:rPr lang="en-US" sz="1400" smtClean="0">
                <a:solidFill>
                  <a:srgbClr val="000000"/>
                </a:solidFill>
                <a:latin typeface="Tahoma" charset="0"/>
                <a:ea typeface="ＭＳ Ｐゴシック" charset="0"/>
                <a:cs typeface="ＭＳ Ｐゴシック" charset="0"/>
              </a:rPr>
              <a:t>”</a:t>
            </a:r>
            <a:r>
              <a:rPr lang="en-US" altLang="ja-JP" sz="1400" smtClean="0">
                <a:solidFill>
                  <a:srgbClr val="000000"/>
                </a:solidFill>
                <a:latin typeface="Tahoma" charset="0"/>
                <a:ea typeface="ＭＳ Ｐゴシック" charset="0"/>
                <a:cs typeface="ＭＳ Ｐゴシック" charset="0"/>
              </a:rPr>
              <a:t> ISCA 2012.</a:t>
            </a:r>
            <a:endParaRPr lang="en-US" sz="1400" smtClean="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19324926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a:latin typeface="Garamond" charset="0"/>
                <a:ea typeface="ＭＳ Ｐゴシック" charset="0"/>
                <a:cs typeface="ＭＳ Ｐゴシック" charset="0"/>
              </a:rPr>
              <a:t>Previous Work on Reducing Refreshes</a:t>
            </a:r>
          </a:p>
        </p:txBody>
      </p:sp>
      <p:sp>
        <p:nvSpPr>
          <p:cNvPr id="3" name="Content Placeholder 2"/>
          <p:cNvSpPr>
            <a:spLocks noGrp="1"/>
          </p:cNvSpPr>
          <p:nvPr>
            <p:ph idx="1"/>
          </p:nvPr>
        </p:nvSpPr>
        <p:spPr/>
        <p:txBody>
          <a:bodyPr/>
          <a:lstStyle/>
          <a:p>
            <a:pPr>
              <a:defRPr/>
            </a:pPr>
            <a:r>
              <a:rPr lang="en-US" dirty="0">
                <a:solidFill>
                  <a:srgbClr val="0000FF"/>
                </a:solidFill>
                <a:latin typeface="Tahoma" charset="0"/>
                <a:ea typeface="ＭＳ Ｐゴシック" charset="0"/>
                <a:cs typeface="ＭＳ Ｐゴシック" charset="0"/>
              </a:rPr>
              <a:t>Observed significant variation in data retention times of DRAM cells </a:t>
            </a:r>
            <a:r>
              <a:rPr lang="en-US" dirty="0">
                <a:latin typeface="Tahoma" charset="0"/>
                <a:ea typeface="ＭＳ Ｐゴシック" charset="0"/>
                <a:cs typeface="ＭＳ Ｐゴシック" charset="0"/>
              </a:rPr>
              <a:t>(due to manufacturing process variation)</a:t>
            </a:r>
          </a:p>
          <a:p>
            <a:pPr lvl="1">
              <a:defRPr/>
            </a:pPr>
            <a:r>
              <a:rPr lang="en-US" dirty="0">
                <a:solidFill>
                  <a:srgbClr val="FF0000"/>
                </a:solidFill>
                <a:latin typeface="Tahoma" charset="0"/>
                <a:ea typeface="ＭＳ Ｐゴシック" charset="0"/>
              </a:rPr>
              <a:t>Retention time: </a:t>
            </a:r>
            <a:r>
              <a:rPr lang="en-US" dirty="0">
                <a:latin typeface="Tahoma" charset="0"/>
                <a:ea typeface="ＭＳ Ｐゴシック" charset="0"/>
              </a:rPr>
              <a:t>maximum time a cell can go without being refreshed </a:t>
            </a:r>
            <a:r>
              <a:rPr lang="en-US" dirty="0" smtClean="0">
                <a:latin typeface="Tahoma" charset="0"/>
                <a:ea typeface="ＭＳ Ｐゴシック" charset="0"/>
              </a:rPr>
              <a:t>while maintaining </a:t>
            </a:r>
            <a:r>
              <a:rPr lang="en-US" dirty="0">
                <a:latin typeface="Tahoma" charset="0"/>
                <a:ea typeface="ＭＳ Ｐゴシック" charset="0"/>
              </a:rPr>
              <a:t>its stored data</a:t>
            </a:r>
          </a:p>
          <a:p>
            <a:pPr lvl="1">
              <a:defRPr/>
            </a:pPr>
            <a:endParaRPr lang="en-US"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Proposed methods to take advantage of widely varying retention </a:t>
            </a:r>
            <a:r>
              <a:rPr lang="en-US" dirty="0" smtClean="0">
                <a:solidFill>
                  <a:srgbClr val="0000FF"/>
                </a:solidFill>
                <a:latin typeface="Tahoma" charset="0"/>
                <a:ea typeface="ＭＳ Ｐゴシック" charset="0"/>
                <a:cs typeface="ＭＳ Ｐゴシック" charset="0"/>
              </a:rPr>
              <a:t>times </a:t>
            </a:r>
            <a:r>
              <a:rPr lang="en-US" dirty="0">
                <a:solidFill>
                  <a:srgbClr val="0000FF"/>
                </a:solidFill>
                <a:latin typeface="Tahoma" charset="0"/>
                <a:ea typeface="ＭＳ Ｐゴシック" charset="0"/>
                <a:cs typeface="ＭＳ Ｐゴシック" charset="0"/>
              </a:rPr>
              <a:t>among DRAM rows</a:t>
            </a:r>
          </a:p>
          <a:p>
            <a:pPr lvl="1">
              <a:defRPr/>
            </a:pPr>
            <a:r>
              <a:rPr lang="en-US" dirty="0">
                <a:latin typeface="Tahoma" charset="0"/>
                <a:ea typeface="ＭＳ Ｐゴシック" charset="0"/>
              </a:rPr>
              <a:t>Reduce refresh rate for rows that can retain data for longer than 64 </a:t>
            </a:r>
            <a:r>
              <a:rPr lang="en-US" dirty="0" err="1" smtClean="0">
                <a:latin typeface="Tahoma" charset="0"/>
                <a:ea typeface="ＭＳ Ｐゴシック" charset="0"/>
              </a:rPr>
              <a:t>ms</a:t>
            </a:r>
            <a:r>
              <a:rPr lang="en-US" dirty="0" smtClean="0">
                <a:latin typeface="Tahoma" charset="0"/>
                <a:ea typeface="ＭＳ Ｐゴシック" charset="0"/>
              </a:rPr>
              <a:t>, e.g</a:t>
            </a:r>
            <a:r>
              <a:rPr lang="en-US" dirty="0">
                <a:latin typeface="Tahoma" charset="0"/>
                <a:ea typeface="ＭＳ Ｐゴシック" charset="0"/>
              </a:rPr>
              <a:t>., </a:t>
            </a:r>
            <a:r>
              <a:rPr lang="en-US" sz="1800" b="1" dirty="0" smtClean="0">
                <a:solidFill>
                  <a:schemeClr val="accent2">
                    <a:lumMod val="75000"/>
                  </a:schemeClr>
                </a:solidFill>
                <a:latin typeface="Tahoma" charset="0"/>
                <a:ea typeface="ＭＳ Ｐゴシック" charset="0"/>
              </a:rPr>
              <a:t>[Liu</a:t>
            </a:r>
            <a:r>
              <a:rPr lang="en-US" sz="1800" b="1" dirty="0">
                <a:solidFill>
                  <a:schemeClr val="accent2">
                    <a:lumMod val="75000"/>
                  </a:schemeClr>
                </a:solidFill>
                <a:latin typeface="Tahoma" charset="0"/>
                <a:ea typeface="ＭＳ Ｐゴシック" charset="0"/>
              </a:rPr>
              <a:t>+ ISCA 2012]</a:t>
            </a:r>
          </a:p>
          <a:p>
            <a:pPr lvl="1">
              <a:defRPr/>
            </a:pPr>
            <a:r>
              <a:rPr lang="en-US" dirty="0">
                <a:latin typeface="Tahoma" charset="0"/>
                <a:ea typeface="ＭＳ Ｐゴシック" charset="0"/>
              </a:rPr>
              <a:t>Disable rows that have low retention </a:t>
            </a:r>
            <a:r>
              <a:rPr lang="en-US" dirty="0" smtClean="0">
                <a:latin typeface="Tahoma" charset="0"/>
                <a:ea typeface="ＭＳ Ｐゴシック" charset="0"/>
              </a:rPr>
              <a:t>times, e.g</a:t>
            </a:r>
            <a:r>
              <a:rPr lang="en-US" dirty="0">
                <a:latin typeface="Tahoma" charset="0"/>
                <a:ea typeface="ＭＳ Ｐゴシック" charset="0"/>
              </a:rPr>
              <a:t>.</a:t>
            </a:r>
            <a:r>
              <a:rPr lang="en-US" sz="1800" b="1" dirty="0">
                <a:solidFill>
                  <a:srgbClr val="2C6123"/>
                </a:solidFill>
                <a:latin typeface="Tahoma" charset="0"/>
                <a:ea typeface="ＭＳ Ｐゴシック" charset="0"/>
              </a:rPr>
              <a:t>, </a:t>
            </a:r>
            <a:r>
              <a:rPr lang="en-US" sz="1800" b="1" dirty="0" smtClean="0">
                <a:solidFill>
                  <a:srgbClr val="2C6123"/>
                </a:solidFill>
                <a:latin typeface="Tahoma" charset="0"/>
                <a:ea typeface="ＭＳ Ｐゴシック" charset="0"/>
              </a:rPr>
              <a:t>[</a:t>
            </a:r>
            <a:r>
              <a:rPr lang="en-US" sz="1800" b="1" dirty="0" err="1" smtClean="0">
                <a:solidFill>
                  <a:srgbClr val="2C6123"/>
                </a:solidFill>
                <a:latin typeface="Tahoma" charset="0"/>
                <a:ea typeface="ＭＳ Ｐゴシック" charset="0"/>
              </a:rPr>
              <a:t>Venkatesan</a:t>
            </a:r>
            <a:r>
              <a:rPr lang="en-US" sz="1800" b="1" dirty="0">
                <a:solidFill>
                  <a:srgbClr val="2C6123"/>
                </a:solidFill>
                <a:latin typeface="Tahoma" charset="0"/>
                <a:ea typeface="ＭＳ Ｐゴシック" charset="0"/>
              </a:rPr>
              <a:t>+ HPCA 2006]</a:t>
            </a:r>
          </a:p>
          <a:p>
            <a:pPr lvl="1">
              <a:defRPr/>
            </a:pPr>
            <a:endParaRPr lang="en-US"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Showed large benefits in energy and performance</a:t>
            </a:r>
          </a:p>
        </p:txBody>
      </p:sp>
      <p:sp>
        <p:nvSpPr>
          <p:cNvPr id="217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34E02E-FAED-F144-955D-88FF7E67ADFD}" type="slidenum">
              <a:rPr lang="en-US" sz="1600">
                <a:solidFill>
                  <a:srgbClr val="000000"/>
                </a:solidFill>
                <a:latin typeface="Garamond" charset="0"/>
              </a:rPr>
              <a:pPr eaLnBrk="1" hangingPunct="1"/>
              <a:t>86</a:t>
            </a:fld>
            <a:endParaRPr lang="en-US" sz="1600">
              <a:solidFill>
                <a:srgbClr val="000000"/>
              </a:solidFill>
              <a:latin typeface="Garamond" charset="0"/>
            </a:endParaRPr>
          </a:p>
        </p:txBody>
      </p:sp>
    </p:spTree>
    <p:extLst>
      <p:ext uri="{BB962C8B-B14F-4D97-AF65-F5344CB8AC3E}">
        <p14:creationId xmlns:p14="http://schemas.microsoft.com/office/powerpoint/2010/main" val="1199441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513"/>
            <a:ext cx="8610600" cy="5195887"/>
          </a:xfrm>
        </p:spPr>
        <p:txBody>
          <a:bodyPr/>
          <a:lstStyle/>
          <a:p>
            <a:pPr marL="0" indent="0">
              <a:buFont typeface="Wingdings" charset="0"/>
              <a:buNone/>
            </a:pPr>
            <a:r>
              <a:rPr lang="en-US">
                <a:solidFill>
                  <a:srgbClr val="FF0000"/>
                </a:solidFill>
                <a:latin typeface="Tahoma" charset="0"/>
              </a:rPr>
              <a:t>1. Profiling: </a:t>
            </a:r>
            <a:r>
              <a:rPr lang="en-US">
                <a:solidFill>
                  <a:srgbClr val="0000FF"/>
                </a:solidFill>
                <a:latin typeface="Tahoma" charset="0"/>
              </a:rPr>
              <a:t>Profile the retention time of all DRAM rows</a:t>
            </a: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r>
              <a:rPr lang="en-US">
                <a:solidFill>
                  <a:srgbClr val="FF0000"/>
                </a:solidFill>
                <a:latin typeface="Tahoma" charset="0"/>
              </a:rPr>
              <a:t>2. Binning: </a:t>
            </a:r>
            <a:r>
              <a:rPr lang="en-US">
                <a:solidFill>
                  <a:srgbClr val="0000FF"/>
                </a:solidFill>
                <a:latin typeface="Tahoma" charset="0"/>
              </a:rPr>
              <a:t>Store rows into bins by retention time</a:t>
            </a:r>
          </a:p>
          <a:p>
            <a:pPr marL="0" indent="0">
              <a:buFont typeface="Wingdings" charset="0"/>
              <a:buNone/>
            </a:pPr>
            <a:r>
              <a:rPr lang="en-US">
                <a:solidFill>
                  <a:srgbClr val="0000FF"/>
                </a:solidFill>
                <a:latin typeface="Tahoma" charset="0"/>
              </a:rPr>
              <a:t>   </a:t>
            </a:r>
            <a:r>
              <a:rPr lang="en-US">
                <a:latin typeface="Tahoma" charset="0"/>
                <a:sym typeface="Wingdings" charset="0"/>
              </a:rPr>
              <a:t> u</a:t>
            </a:r>
            <a:r>
              <a:rPr lang="en-US">
                <a:latin typeface="Tahoma" charset="0"/>
              </a:rPr>
              <a:t>se Bloom Filters for efficient and scalable storage</a:t>
            </a: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r>
              <a:rPr lang="en-US">
                <a:solidFill>
                  <a:srgbClr val="FF0000"/>
                </a:solidFill>
                <a:latin typeface="Tahoma" charset="0"/>
              </a:rPr>
              <a:t>3. Refreshing: </a:t>
            </a:r>
            <a:r>
              <a:rPr lang="en-US">
                <a:solidFill>
                  <a:srgbClr val="0000FF"/>
                </a:solidFill>
                <a:latin typeface="Tahoma" charset="0"/>
              </a:rPr>
              <a:t>Memory controller refreshes rows in different bins at different rates</a:t>
            </a:r>
          </a:p>
          <a:p>
            <a:pPr marL="0" indent="0">
              <a:buFont typeface="Wingdings" charset="0"/>
              <a:buNone/>
            </a:pPr>
            <a:r>
              <a:rPr lang="en-US">
                <a:latin typeface="Tahoma" charset="0"/>
              </a:rPr>
              <a:t>   </a:t>
            </a:r>
            <a:r>
              <a:rPr lang="en-US">
                <a:latin typeface="Tahoma" charset="0"/>
                <a:sym typeface="Wingdings" charset="0"/>
              </a:rPr>
              <a:t> probe Bloom Filters to determine refresh rate of a row</a:t>
            </a:r>
            <a:endParaRPr lang="en-US">
              <a:latin typeface="Tahoma"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54225"/>
            <a:ext cx="91440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5" name="Title 1"/>
          <p:cNvSpPr>
            <a:spLocks noGrp="1"/>
          </p:cNvSpPr>
          <p:nvPr>
            <p:ph type="title"/>
          </p:nvPr>
        </p:nvSpPr>
        <p:spPr/>
        <p:txBody>
          <a:bodyPr/>
          <a:lstStyle/>
          <a:p>
            <a:r>
              <a:rPr lang="en-US">
                <a:latin typeface="Garamond" charset="0"/>
              </a:rPr>
              <a:t>An Example: RAIDR [Liu+, ISCA 2012]</a:t>
            </a:r>
          </a:p>
        </p:txBody>
      </p:sp>
      <p:sp>
        <p:nvSpPr>
          <p:cNvPr id="2181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890D5A-A887-A242-B93C-D385BFA0C384}" type="slidenum">
              <a:rPr lang="en-US" sz="1600">
                <a:solidFill>
                  <a:srgbClr val="000000"/>
                </a:solidFill>
                <a:latin typeface="Garamond" charset="0"/>
              </a:rPr>
              <a:pPr eaLnBrk="1" hangingPunct="1"/>
              <a:t>87</a:t>
            </a:fld>
            <a:endParaRPr lang="en-US" sz="1600">
              <a:solidFill>
                <a:srgbClr val="000000"/>
              </a:solidFill>
              <a:latin typeface="Garamond"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5688"/>
            <a:ext cx="91440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39750" y="3716338"/>
            <a:ext cx="7524750" cy="461962"/>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4D26"/>
                </a:solidFill>
                <a:latin typeface="Tahoma" charset="0"/>
              </a:rPr>
              <a:t>1.25KB storage in controller for 32GB DRAM memory</a:t>
            </a:r>
          </a:p>
        </p:txBody>
      </p:sp>
      <p:sp>
        <p:nvSpPr>
          <p:cNvPr id="8" name="TextBox 7"/>
          <p:cNvSpPr txBox="1">
            <a:spLocks noChangeArrowheads="1"/>
          </p:cNvSpPr>
          <p:nvPr/>
        </p:nvSpPr>
        <p:spPr bwMode="auto">
          <a:xfrm>
            <a:off x="0" y="5486400"/>
            <a:ext cx="9144000" cy="830263"/>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4D26"/>
                </a:solidFill>
                <a:latin typeface="Tahoma" charset="0"/>
              </a:rPr>
              <a:t>Can reduce refreshes by ~75% </a:t>
            </a:r>
          </a:p>
          <a:p>
            <a:pPr algn="ctr" eaLnBrk="1" fontAlgn="base" hangingPunct="1">
              <a:spcBef>
                <a:spcPct val="0"/>
              </a:spcBef>
              <a:spcAft>
                <a:spcPct val="0"/>
              </a:spcAft>
            </a:pPr>
            <a:r>
              <a:rPr lang="en-US" smtClean="0">
                <a:solidFill>
                  <a:srgbClr val="004D26"/>
                </a:solidFill>
                <a:latin typeface="Tahoma" charset="0"/>
                <a:sym typeface="Wingdings" charset="0"/>
              </a:rPr>
              <a:t> reduces </a:t>
            </a:r>
            <a:r>
              <a:rPr lang="en-US" smtClean="0">
                <a:solidFill>
                  <a:srgbClr val="004D26"/>
                </a:solidFill>
                <a:latin typeface="Tahoma" charset="0"/>
              </a:rPr>
              <a:t>energy consumption and improves performance</a:t>
            </a:r>
          </a:p>
        </p:txBody>
      </p:sp>
      <p:sp>
        <p:nvSpPr>
          <p:cNvPr id="9" name="TextBox 8"/>
          <p:cNvSpPr txBox="1">
            <a:spLocks noChangeArrowheads="1"/>
          </p:cNvSpPr>
          <p:nvPr/>
        </p:nvSpPr>
        <p:spPr bwMode="auto">
          <a:xfrm>
            <a:off x="0" y="3721100"/>
            <a:ext cx="9144000" cy="461963"/>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FF0000"/>
                </a:solidFill>
                <a:latin typeface="Tahoma" charset="0"/>
              </a:rPr>
              <a:t>Problem: Requires accurate profiling of DRAM row retention times</a:t>
            </a:r>
          </a:p>
        </p:txBody>
      </p:sp>
      <p:sp>
        <p:nvSpPr>
          <p:cNvPr id="218121" name="Rectangle 9"/>
          <p:cNvSpPr>
            <a:spLocks noChangeArrowheads="1"/>
          </p:cNvSpPr>
          <p:nvPr/>
        </p:nvSpPr>
        <p:spPr bwMode="auto">
          <a:xfrm>
            <a:off x="1352550" y="6475413"/>
            <a:ext cx="820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400" smtClean="0">
                <a:solidFill>
                  <a:srgbClr val="000000"/>
                </a:solidFill>
                <a:latin typeface="Tahoma" charset="0"/>
                <a:ea typeface="ＭＳ Ｐゴシック" charset="0"/>
                <a:cs typeface="ＭＳ Ｐゴシック" charset="0"/>
              </a:rPr>
              <a:t>Liu et al., “</a:t>
            </a:r>
            <a:r>
              <a:rPr lang="en-US" altLang="ja-JP" sz="1400" smtClean="0">
                <a:solidFill>
                  <a:srgbClr val="0000FF"/>
                </a:solidFill>
                <a:latin typeface="Tahoma" charset="0"/>
                <a:ea typeface="ＭＳ Ｐゴシック" charset="0"/>
                <a:cs typeface="ＭＳ Ｐゴシック" charset="0"/>
              </a:rPr>
              <a:t>RAIDR: Retention-Aware Intelligent DRAM Refresh</a:t>
            </a:r>
            <a:r>
              <a:rPr lang="en-US" altLang="ja-JP" sz="1400" smtClean="0">
                <a:solidFill>
                  <a:srgbClr val="000000"/>
                </a:solidFill>
                <a:latin typeface="Tahoma" charset="0"/>
                <a:ea typeface="ＭＳ Ｐゴシック" charset="0"/>
                <a:cs typeface="ＭＳ Ｐゴシック" charset="0"/>
              </a:rPr>
              <a:t>,</a:t>
            </a:r>
            <a:r>
              <a:rPr lang="en-US" sz="1400" smtClean="0">
                <a:solidFill>
                  <a:srgbClr val="000000"/>
                </a:solidFill>
                <a:latin typeface="Tahoma" charset="0"/>
                <a:ea typeface="ＭＳ Ｐゴシック" charset="0"/>
                <a:cs typeface="ＭＳ Ｐゴシック" charset="0"/>
              </a:rPr>
              <a:t>”</a:t>
            </a:r>
            <a:r>
              <a:rPr lang="en-US" altLang="ja-JP" sz="1400" smtClean="0">
                <a:solidFill>
                  <a:srgbClr val="000000"/>
                </a:solidFill>
                <a:latin typeface="Tahoma" charset="0"/>
                <a:ea typeface="ＭＳ Ｐゴシック" charset="0"/>
                <a:cs typeface="ＭＳ Ｐゴシック" charset="0"/>
              </a:rPr>
              <a:t> ISCA 2012.</a:t>
            </a:r>
            <a:endParaRPr lang="en-US" sz="1400" smtClean="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34064085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Garamond" charset="0"/>
                <a:ea typeface="ＭＳ Ｐゴシック" charset="0"/>
                <a:cs typeface="ＭＳ Ｐゴシック" charset="0"/>
              </a:rPr>
              <a:t>Motivation</a:t>
            </a:r>
          </a:p>
        </p:txBody>
      </p:sp>
      <p:sp>
        <p:nvSpPr>
          <p:cNvPr id="3" name="Content Placeholder 2"/>
          <p:cNvSpPr>
            <a:spLocks noGrp="1"/>
          </p:cNvSpPr>
          <p:nvPr>
            <p:ph idx="1"/>
          </p:nvPr>
        </p:nvSpPr>
        <p:spPr/>
        <p:txBody>
          <a:bodyPr/>
          <a:lstStyle/>
          <a:p>
            <a:r>
              <a:rPr lang="en-US">
                <a:latin typeface="Tahoma" charset="0"/>
                <a:ea typeface="ＭＳ Ｐゴシック" charset="0"/>
                <a:cs typeface="ＭＳ Ｐゴシック" charset="0"/>
              </a:rPr>
              <a:t>Past works require </a:t>
            </a:r>
            <a:r>
              <a:rPr lang="en-US">
                <a:solidFill>
                  <a:srgbClr val="FF0000"/>
                </a:solidFill>
                <a:latin typeface="Tahoma" charset="0"/>
                <a:ea typeface="ＭＳ Ｐゴシック" charset="0"/>
                <a:cs typeface="ＭＳ Ｐゴシック" charset="0"/>
              </a:rPr>
              <a:t>accurate and reliable measurement of retention time of each DRAM row</a:t>
            </a:r>
          </a:p>
          <a:p>
            <a:pPr lvl="1"/>
            <a:r>
              <a:rPr lang="en-US">
                <a:latin typeface="Tahoma" charset="0"/>
                <a:ea typeface="ＭＳ Ｐゴシック" charset="0"/>
                <a:cs typeface="ＭＳ Ｐゴシック" charset="0"/>
              </a:rPr>
              <a:t>To maintain data integrity while reducing refreshes</a:t>
            </a:r>
            <a:endParaRPr lang="en-US">
              <a:solidFill>
                <a:srgbClr val="FF0000"/>
              </a:solidFill>
              <a:latin typeface="Tahoma" charset="0"/>
              <a:ea typeface="ＭＳ Ｐゴシック" charset="0"/>
              <a:cs typeface="ＭＳ Ｐゴシック" charset="0"/>
            </a:endParaRP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Assumption: worst-case retention time of each row can be determined and stays the same at a given temperature</a:t>
            </a:r>
          </a:p>
          <a:p>
            <a:pPr lvl="1"/>
            <a:r>
              <a:rPr lang="en-US">
                <a:latin typeface="Tahoma" charset="0"/>
                <a:ea typeface="ＭＳ Ｐゴシック" charset="0"/>
              </a:rPr>
              <a:t>Some works propose writing all 1’s and 0’s to a row, and measuring the time before data corruption</a:t>
            </a:r>
          </a:p>
          <a:p>
            <a:pPr lvl="1"/>
            <a:endParaRPr lang="en-US">
              <a:latin typeface="Tahoma" charset="0"/>
              <a:ea typeface="ＭＳ Ｐゴシック" charset="0"/>
            </a:endParaRPr>
          </a:p>
          <a:p>
            <a:r>
              <a:rPr lang="en-US">
                <a:latin typeface="Tahoma" charset="0"/>
                <a:ea typeface="ＭＳ Ｐゴシック" charset="0"/>
                <a:cs typeface="ＭＳ Ｐゴシック" charset="0"/>
              </a:rPr>
              <a:t>Question:</a:t>
            </a:r>
          </a:p>
          <a:p>
            <a:pPr lvl="1"/>
            <a:r>
              <a:rPr lang="en-US">
                <a:latin typeface="Tahoma" charset="0"/>
                <a:ea typeface="ＭＳ Ｐゴシック" charset="0"/>
              </a:rPr>
              <a:t>Can we reliably and accurately determine retention times of all DRAM rows?</a:t>
            </a:r>
          </a:p>
          <a:p>
            <a:pPr lvl="1"/>
            <a:endParaRPr lang="en-US">
              <a:latin typeface="Tahoma" charset="0"/>
              <a:ea typeface="ＭＳ Ｐゴシック" charset="0"/>
            </a:endParaRPr>
          </a:p>
        </p:txBody>
      </p:sp>
      <p:sp>
        <p:nvSpPr>
          <p:cNvPr id="219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4A5F9D-619B-7445-8520-64E835C15561}" type="slidenum">
              <a:rPr lang="en-US" sz="1600">
                <a:solidFill>
                  <a:srgbClr val="000000"/>
                </a:solidFill>
                <a:latin typeface="Garamond" charset="0"/>
              </a:rPr>
              <a:pPr eaLnBrk="1" hangingPunct="1"/>
              <a:t>88</a:t>
            </a:fld>
            <a:endParaRPr lang="en-US" sz="1600">
              <a:solidFill>
                <a:srgbClr val="000000"/>
              </a:solidFill>
              <a:latin typeface="Garamond" charset="0"/>
            </a:endParaRPr>
          </a:p>
        </p:txBody>
      </p:sp>
    </p:spTree>
    <p:extLst>
      <p:ext uri="{BB962C8B-B14F-4D97-AF65-F5344CB8AC3E}">
        <p14:creationId xmlns:p14="http://schemas.microsoft.com/office/powerpoint/2010/main" val="39401436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20162"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solidFill>
                  <a:srgbClr val="0000FF"/>
                </a:solidFill>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20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32A075-2C15-C64E-BA67-80B9A31E90BF}" type="slidenum">
              <a:rPr lang="en-US" sz="1600">
                <a:solidFill>
                  <a:srgbClr val="000000"/>
                </a:solidFill>
                <a:latin typeface="Garamond" charset="0"/>
              </a:rPr>
              <a:pPr eaLnBrk="1" hangingPunct="1"/>
              <a:t>89</a:t>
            </a:fld>
            <a:endParaRPr lang="en-US" sz="1600">
              <a:solidFill>
                <a:srgbClr val="000000"/>
              </a:solidFill>
              <a:latin typeface="Garamond" charset="0"/>
            </a:endParaRPr>
          </a:p>
        </p:txBody>
      </p:sp>
    </p:spTree>
    <p:extLst>
      <p:ext uri="{BB962C8B-B14F-4D97-AF65-F5344CB8AC3E}">
        <p14:creationId xmlns:p14="http://schemas.microsoft.com/office/powerpoint/2010/main" val="37736379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1752600" y="1536121"/>
            <a:ext cx="5715000" cy="4419599"/>
          </a:xfrm>
          <a:prstGeom prst="roundRect">
            <a:avLst>
              <a:gd name="adj" fmla="val 11769"/>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Rounded Rectangle 46"/>
          <p:cNvSpPr/>
          <p:nvPr/>
        </p:nvSpPr>
        <p:spPr>
          <a:xfrm>
            <a:off x="2065960" y="1663422"/>
            <a:ext cx="935381" cy="3412538"/>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ounded Rectangle 29"/>
          <p:cNvSpPr/>
          <p:nvPr/>
        </p:nvSpPr>
        <p:spPr>
          <a:xfrm>
            <a:off x="4095240" y="5071326"/>
            <a:ext cx="2975202" cy="726233"/>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a:t>Key Idea: Reduce Sharing of Globals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9</a:t>
            </a:fld>
            <a:endParaRPr lang="en-US">
              <a:solidFill>
                <a:prstClr val="black"/>
              </a:solidFill>
              <a:latin typeface="Calibri"/>
            </a:endParaRPr>
          </a:p>
        </p:txBody>
      </p:sp>
      <p:sp>
        <p:nvSpPr>
          <p:cNvPr id="5" name="row-buffer"/>
          <p:cNvSpPr/>
          <p:nvPr/>
        </p:nvSpPr>
        <p:spPr>
          <a:xfrm>
            <a:off x="4267200" y="5205844"/>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10" name="decoder"/>
          <p:cNvSpPr/>
          <p:nvPr/>
        </p:nvSpPr>
        <p:spPr>
          <a:xfrm rot="16200000">
            <a:off x="3416821" y="2092461"/>
            <a:ext cx="8006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1" name="decoder"/>
          <p:cNvSpPr/>
          <p:nvPr/>
        </p:nvSpPr>
        <p:spPr>
          <a:xfrm rot="16200000">
            <a:off x="1017004" y="3107750"/>
            <a:ext cx="3033295" cy="5238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prstClr val="white"/>
                </a:solidFill>
                <a:latin typeface="Calibri"/>
              </a:rPr>
              <a:t>Global Decoder</a:t>
            </a:r>
            <a:endParaRPr lang="en-US" sz="3200">
              <a:solidFill>
                <a:prstClr val="white"/>
              </a:solidFill>
              <a:latin typeface="Calibri"/>
            </a:endParaRPr>
          </a:p>
        </p:txBody>
      </p:sp>
      <p:sp>
        <p:nvSpPr>
          <p:cNvPr id="19" name="decoder"/>
          <p:cNvSpPr/>
          <p:nvPr/>
        </p:nvSpPr>
        <p:spPr>
          <a:xfrm rot="16200000">
            <a:off x="3408771" y="4157720"/>
            <a:ext cx="8167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23" name="Straight Connector 22"/>
          <p:cNvCxnSpPr/>
          <p:nvPr/>
        </p:nvCxnSpPr>
        <p:spPr>
          <a:xfrm>
            <a:off x="3262309" y="1833994"/>
            <a:ext cx="0" cy="30523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2"/>
          </p:cNvCxnSpPr>
          <p:nvPr/>
        </p:nvCxnSpPr>
        <p:spPr>
          <a:xfrm>
            <a:off x="2795593" y="3369691"/>
            <a:ext cx="46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0" idx="0"/>
          </p:cNvCxnSpPr>
          <p:nvPr/>
        </p:nvCxnSpPr>
        <p:spPr>
          <a:xfrm>
            <a:off x="3262309" y="2262890"/>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9" idx="0"/>
          </p:cNvCxnSpPr>
          <p:nvPr/>
        </p:nvCxnSpPr>
        <p:spPr>
          <a:xfrm>
            <a:off x="3262309" y="4328149"/>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22714" y="5205844"/>
            <a:ext cx="1811111" cy="457199"/>
          </a:xfrm>
          <a:prstGeom prst="rect">
            <a:avLst/>
          </a:prstGeom>
          <a:noFill/>
        </p:spPr>
        <p:txBody>
          <a:bodyPr wrap="square" rtlCol="0" anchor="ctr">
            <a:noAutofit/>
          </a:bodyPr>
          <a:lstStyle/>
          <a:p>
            <a:r>
              <a:rPr lang="en-US" sz="4800" b="1" i="1" smtClean="0">
                <a:solidFill>
                  <a:prstClr val="black"/>
                </a:solidFill>
                <a:latin typeface="Calibri"/>
              </a:rPr>
              <a:t>Bank</a:t>
            </a:r>
            <a:endParaRPr lang="en-US" sz="4400" b="1" i="1">
              <a:solidFill>
                <a:prstClr val="black"/>
              </a:solidFill>
              <a:latin typeface="Calibri"/>
            </a:endParaRPr>
          </a:p>
        </p:txBody>
      </p:sp>
      <p:sp>
        <p:nvSpPr>
          <p:cNvPr id="34" name="bankblank"/>
          <p:cNvSpPr/>
          <p:nvPr/>
        </p:nvSpPr>
        <p:spPr>
          <a:xfrm>
            <a:off x="4266632" y="1845276"/>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smallrow"/>
          <p:cNvSpPr/>
          <p:nvPr/>
        </p:nvSpPr>
        <p:spPr>
          <a:xfrm>
            <a:off x="4266632" y="1840921"/>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6" name="smallrow"/>
          <p:cNvSpPr/>
          <p:nvPr/>
        </p:nvSpPr>
        <p:spPr>
          <a:xfrm>
            <a:off x="4266632" y="1960769"/>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7" name="smallrow"/>
          <p:cNvSpPr/>
          <p:nvPr/>
        </p:nvSpPr>
        <p:spPr>
          <a:xfrm>
            <a:off x="4266632" y="2080617"/>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8" name="row-buffer"/>
          <p:cNvSpPr/>
          <p:nvPr/>
        </p:nvSpPr>
        <p:spPr>
          <a:xfrm>
            <a:off x="4266632" y="2200465"/>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9" name="bankblank"/>
          <p:cNvSpPr/>
          <p:nvPr/>
        </p:nvSpPr>
        <p:spPr>
          <a:xfrm>
            <a:off x="4266632" y="3924132"/>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0" name="smallrow"/>
          <p:cNvSpPr/>
          <p:nvPr/>
        </p:nvSpPr>
        <p:spPr>
          <a:xfrm>
            <a:off x="4266632" y="3919777"/>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smallrow"/>
          <p:cNvSpPr/>
          <p:nvPr/>
        </p:nvSpPr>
        <p:spPr>
          <a:xfrm>
            <a:off x="4266632" y="4039625"/>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smallrow"/>
          <p:cNvSpPr/>
          <p:nvPr/>
        </p:nvSpPr>
        <p:spPr>
          <a:xfrm>
            <a:off x="4266632" y="4159473"/>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4266632" y="4279321"/>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51" name="TextBox 50"/>
          <p:cNvSpPr txBox="1"/>
          <p:nvPr/>
        </p:nvSpPr>
        <p:spPr>
          <a:xfrm rot="16200000">
            <a:off x="4870261" y="3014078"/>
            <a:ext cx="1266467"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33" name="Curved Connector 32"/>
          <p:cNvCxnSpPr>
            <a:stCxn id="47" idx="1"/>
            <a:endCxn id="46" idx="1"/>
          </p:cNvCxnSpPr>
          <p:nvPr/>
        </p:nvCxnSpPr>
        <p:spPr>
          <a:xfrm rot="10800000">
            <a:off x="838200" y="1161367"/>
            <a:ext cx="1227760" cy="2208325"/>
          </a:xfrm>
          <a:prstGeom prst="curvedConnector3">
            <a:avLst>
              <a:gd name="adj1" fmla="val 135482"/>
            </a:avLst>
          </a:prstGeom>
          <a:ln w="571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38200" y="838200"/>
            <a:ext cx="7391401" cy="646331"/>
          </a:xfrm>
          <a:prstGeom prst="rect">
            <a:avLst/>
          </a:prstGeom>
          <a:noFill/>
        </p:spPr>
        <p:txBody>
          <a:bodyPr wrap="square" rtlCol="0">
            <a:spAutoFit/>
          </a:bodyPr>
          <a:lstStyle/>
          <a:p>
            <a:pPr>
              <a:lnSpc>
                <a:spcPct val="90000"/>
              </a:lnSpc>
            </a:pPr>
            <a:r>
              <a:rPr lang="en-US" sz="4000">
                <a:solidFill>
                  <a:srgbClr val="1F497D"/>
                </a:solidFill>
                <a:latin typeface="Calibri"/>
              </a:rPr>
              <a:t>1</a:t>
            </a:r>
            <a:r>
              <a:rPr lang="en-US" sz="4000" smtClean="0">
                <a:solidFill>
                  <a:srgbClr val="1F497D"/>
                </a:solidFill>
                <a:latin typeface="Calibri"/>
              </a:rPr>
              <a:t>. Parallel access to subarrays</a:t>
            </a:r>
            <a:endParaRPr lang="en-US" sz="4000">
              <a:solidFill>
                <a:srgbClr val="1F497D"/>
              </a:solidFill>
              <a:latin typeface="Calibri"/>
            </a:endParaRPr>
          </a:p>
        </p:txBody>
      </p:sp>
      <p:cxnSp>
        <p:nvCxnSpPr>
          <p:cNvPr id="49" name="Curved Connector 48"/>
          <p:cNvCxnSpPr>
            <a:stCxn id="30" idx="1"/>
            <a:endCxn id="50" idx="1"/>
          </p:cNvCxnSpPr>
          <p:nvPr/>
        </p:nvCxnSpPr>
        <p:spPr>
          <a:xfrm rot="10800000" flipV="1">
            <a:off x="914400" y="5434443"/>
            <a:ext cx="3180841" cy="849572"/>
          </a:xfrm>
          <a:prstGeom prst="curvedConnector3">
            <a:avLst>
              <a:gd name="adj1" fmla="val 107187"/>
            </a:avLst>
          </a:prstGeom>
          <a:ln w="571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14399" y="5955720"/>
            <a:ext cx="7772401" cy="656590"/>
          </a:xfrm>
          <a:prstGeom prst="rect">
            <a:avLst/>
          </a:prstGeom>
          <a:noFill/>
        </p:spPr>
        <p:txBody>
          <a:bodyPr wrap="square" rtlCol="0">
            <a:spAutoFit/>
          </a:bodyPr>
          <a:lstStyle/>
          <a:p>
            <a:pPr>
              <a:lnSpc>
                <a:spcPct val="90000"/>
              </a:lnSpc>
            </a:pPr>
            <a:r>
              <a:rPr lang="en-US" sz="4000" dirty="0" smtClean="0">
                <a:solidFill>
                  <a:srgbClr val="1F497D"/>
                </a:solidFill>
                <a:latin typeface="Calibri"/>
              </a:rPr>
              <a:t>2. Utilize multiple local row-buffers</a:t>
            </a:r>
            <a:endParaRPr lang="en-US" sz="4000" dirty="0">
              <a:solidFill>
                <a:srgbClr val="1F497D"/>
              </a:solidFill>
              <a:latin typeface="Calibri"/>
            </a:endParaRPr>
          </a:p>
        </p:txBody>
      </p:sp>
    </p:spTree>
    <p:extLst>
      <p:ext uri="{BB962C8B-B14F-4D97-AF65-F5344CB8AC3E}">
        <p14:creationId xmlns:p14="http://schemas.microsoft.com/office/powerpoint/2010/main" val="21645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a:xfrm>
            <a:off x="152400" y="152400"/>
            <a:ext cx="8991600" cy="884238"/>
          </a:xfrm>
        </p:spPr>
        <p:txBody>
          <a:bodyPr/>
          <a:lstStyle/>
          <a:p>
            <a:r>
              <a:rPr lang="en-US">
                <a:latin typeface="Garamond" charset="0"/>
                <a:ea typeface="ＭＳ Ｐゴシック" charset="0"/>
                <a:cs typeface="ＭＳ Ｐゴシック" charset="0"/>
              </a:rPr>
              <a:t>Two Challenges to Retention Time Profiling</a:t>
            </a:r>
          </a:p>
        </p:txBody>
      </p:sp>
      <p:sp>
        <p:nvSpPr>
          <p:cNvPr id="3" name="Content Placeholder 2"/>
          <p:cNvSpPr>
            <a:spLocks noGrp="1"/>
          </p:cNvSpPr>
          <p:nvPr>
            <p:ph idx="1"/>
          </p:nvPr>
        </p:nvSpPr>
        <p:spPr>
          <a:xfrm>
            <a:off x="238125" y="1095375"/>
            <a:ext cx="8905875" cy="5153025"/>
          </a:xfrm>
        </p:spPr>
        <p:txBody>
          <a:bodyPr/>
          <a:lstStyle/>
          <a:p>
            <a:pPr>
              <a:defRPr/>
            </a:pPr>
            <a:r>
              <a:rPr lang="en-US" dirty="0" smtClean="0">
                <a:solidFill>
                  <a:srgbClr val="FF0000"/>
                </a:solidFill>
                <a:latin typeface="Tahoma" charset="0"/>
                <a:ea typeface="ＭＳ Ｐゴシック" charset="0"/>
                <a:cs typeface="ＭＳ Ｐゴシック" charset="0"/>
              </a:rPr>
              <a:t>Data </a:t>
            </a:r>
            <a:r>
              <a:rPr lang="en-US" dirty="0">
                <a:solidFill>
                  <a:srgbClr val="FF0000"/>
                </a:solidFill>
                <a:latin typeface="Tahoma" charset="0"/>
                <a:ea typeface="ＭＳ Ｐゴシック" charset="0"/>
                <a:cs typeface="ＭＳ Ｐゴシック" charset="0"/>
              </a:rPr>
              <a:t>Pattern Dependence (DPD</a:t>
            </a:r>
            <a:r>
              <a:rPr lang="en-US" dirty="0" smtClean="0">
                <a:solidFill>
                  <a:srgbClr val="FF0000"/>
                </a:solidFill>
                <a:latin typeface="Tahoma" charset="0"/>
                <a:ea typeface="ＭＳ Ｐゴシック" charset="0"/>
                <a:cs typeface="ＭＳ Ｐゴシック" charset="0"/>
              </a:rPr>
              <a:t>) </a:t>
            </a:r>
            <a:r>
              <a:rPr lang="en-US" dirty="0" smtClean="0">
                <a:latin typeface="Tahoma" charset="0"/>
                <a:ea typeface="ＭＳ Ｐゴシック" charset="0"/>
                <a:cs typeface="ＭＳ Ｐゴシック" charset="0"/>
              </a:rPr>
              <a:t>of retention time</a:t>
            </a:r>
          </a:p>
          <a:p>
            <a:pPr>
              <a:defRPr/>
            </a:pPr>
            <a:endParaRPr lang="en-US" dirty="0">
              <a:solidFill>
                <a:srgbClr val="FF0000"/>
              </a:solidFill>
              <a:latin typeface="Tahoma" charset="0"/>
              <a:ea typeface="ＭＳ Ｐゴシック" charset="0"/>
              <a:cs typeface="ＭＳ Ｐゴシック" charset="0"/>
            </a:endParaRPr>
          </a:p>
          <a:p>
            <a:pPr>
              <a:defRPr/>
            </a:pPr>
            <a:endParaRPr lang="en-US" dirty="0" smtClean="0">
              <a:solidFill>
                <a:srgbClr val="FF0000"/>
              </a:solidFill>
              <a:latin typeface="Tahoma" charset="0"/>
              <a:ea typeface="ＭＳ Ｐゴシック" charset="0"/>
              <a:cs typeface="ＭＳ Ｐゴシック" charset="0"/>
            </a:endParaRPr>
          </a:p>
          <a:p>
            <a:pPr>
              <a:defRPr/>
            </a:pPr>
            <a:endParaRPr lang="en-US" dirty="0">
              <a:solidFill>
                <a:srgbClr val="FF0000"/>
              </a:solidFill>
              <a:latin typeface="Tahoma" charset="0"/>
              <a:ea typeface="ＭＳ Ｐゴシック" charset="0"/>
              <a:cs typeface="ＭＳ Ｐゴシック" charset="0"/>
            </a:endParaRPr>
          </a:p>
          <a:p>
            <a:pPr marL="0" indent="0">
              <a:buFont typeface="Wingdings" charset="0"/>
              <a:buNone/>
              <a:defRPr/>
            </a:pPr>
            <a:endParaRPr lang="en-US" dirty="0">
              <a:solidFill>
                <a:srgbClr val="FF0000"/>
              </a:solidFill>
              <a:latin typeface="Tahoma" charset="0"/>
              <a:ea typeface="ＭＳ Ｐゴシック" charset="0"/>
              <a:cs typeface="ＭＳ Ｐゴシック" charset="0"/>
            </a:endParaRPr>
          </a:p>
          <a:p>
            <a:pPr>
              <a:defRPr/>
            </a:pPr>
            <a:r>
              <a:rPr lang="en-US" dirty="0" smtClean="0">
                <a:solidFill>
                  <a:srgbClr val="FF0000"/>
                </a:solidFill>
                <a:latin typeface="Tahoma" charset="0"/>
                <a:ea typeface="ＭＳ Ｐゴシック" charset="0"/>
                <a:cs typeface="ＭＳ Ｐゴシック" charset="0"/>
              </a:rPr>
              <a:t>Variable Retention Time (VRT) </a:t>
            </a:r>
            <a:r>
              <a:rPr lang="en-US" dirty="0" smtClean="0">
                <a:solidFill>
                  <a:srgbClr val="000000"/>
                </a:solidFill>
                <a:latin typeface="Tahoma" charset="0"/>
                <a:ea typeface="ＭＳ Ｐゴシック" charset="0"/>
                <a:cs typeface="ＭＳ Ｐゴシック" charset="0"/>
              </a:rPr>
              <a:t>phenomenon</a:t>
            </a:r>
            <a:endParaRPr lang="en-US" dirty="0">
              <a:solidFill>
                <a:srgbClr val="000000"/>
              </a:solidFill>
              <a:latin typeface="Tahoma" charset="0"/>
              <a:ea typeface="ＭＳ Ｐゴシック" charset="0"/>
              <a:cs typeface="ＭＳ Ｐゴシック" charset="0"/>
            </a:endParaRPr>
          </a:p>
        </p:txBody>
      </p:sp>
      <p:sp>
        <p:nvSpPr>
          <p:cNvPr id="222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891F55-08D4-DA47-8742-CDA41BFC16A8}" type="slidenum">
              <a:rPr lang="en-US" sz="1600">
                <a:solidFill>
                  <a:srgbClr val="000000"/>
                </a:solidFill>
                <a:latin typeface="Garamond" charset="0"/>
              </a:rPr>
              <a:pPr eaLnBrk="1" hangingPunct="1"/>
              <a:t>90</a:t>
            </a:fld>
            <a:endParaRPr lang="en-US" sz="1600">
              <a:solidFill>
                <a:srgbClr val="000000"/>
              </a:solidFill>
              <a:latin typeface="Garamond" charset="0"/>
            </a:endParaRPr>
          </a:p>
        </p:txBody>
      </p:sp>
    </p:spTree>
    <p:extLst>
      <p:ext uri="{BB962C8B-B14F-4D97-AF65-F5344CB8AC3E}">
        <p14:creationId xmlns:p14="http://schemas.microsoft.com/office/powerpoint/2010/main" val="1552348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a:xfrm>
            <a:off x="152400" y="152400"/>
            <a:ext cx="8991600" cy="884238"/>
          </a:xfrm>
        </p:spPr>
        <p:txBody>
          <a:bodyPr/>
          <a:lstStyle/>
          <a:p>
            <a:r>
              <a:rPr lang="en-US">
                <a:latin typeface="Garamond" charset="0"/>
                <a:ea typeface="ＭＳ Ｐゴシック" charset="0"/>
                <a:cs typeface="ＭＳ Ｐゴシック" charset="0"/>
              </a:rPr>
              <a:t>Two Challenges to Retention Time Profiling</a:t>
            </a:r>
          </a:p>
        </p:txBody>
      </p:sp>
      <p:sp>
        <p:nvSpPr>
          <p:cNvPr id="3" name="Content Placeholder 2"/>
          <p:cNvSpPr>
            <a:spLocks noGrp="1"/>
          </p:cNvSpPr>
          <p:nvPr>
            <p:ph idx="1"/>
          </p:nvPr>
        </p:nvSpPr>
        <p:spPr>
          <a:xfrm>
            <a:off x="165100" y="1095375"/>
            <a:ext cx="8978900" cy="5153025"/>
          </a:xfrm>
        </p:spPr>
        <p:txBody>
          <a:bodyPr/>
          <a:lstStyle/>
          <a:p>
            <a:r>
              <a:rPr lang="en-US">
                <a:solidFill>
                  <a:srgbClr val="FF0000"/>
                </a:solidFill>
                <a:latin typeface="Tahoma" charset="0"/>
                <a:ea typeface="ＭＳ Ｐゴシック" charset="0"/>
                <a:cs typeface="ＭＳ Ｐゴシック" charset="0"/>
              </a:rPr>
              <a:t>Challenge 1: Data Pattern Dependence (DPD)</a:t>
            </a:r>
          </a:p>
          <a:p>
            <a:pPr lvl="1"/>
            <a:r>
              <a:rPr lang="en-US">
                <a:solidFill>
                  <a:srgbClr val="0000FF"/>
                </a:solidFill>
                <a:latin typeface="Tahoma" charset="0"/>
                <a:ea typeface="ＭＳ Ｐゴシック" charset="0"/>
              </a:rPr>
              <a:t>Retention time of a DRAM cell depends on its value and the values of cells nearby it</a:t>
            </a:r>
          </a:p>
          <a:p>
            <a:pPr lvl="1"/>
            <a:endParaRPr lang="en-US" sz="1800">
              <a:latin typeface="Tahoma" charset="0"/>
              <a:ea typeface="ＭＳ Ｐゴシック" charset="0"/>
            </a:endParaRPr>
          </a:p>
          <a:p>
            <a:pPr lvl="1"/>
            <a:r>
              <a:rPr lang="en-US">
                <a:latin typeface="Tahoma" charset="0"/>
                <a:ea typeface="ＭＳ Ｐゴシック" charset="0"/>
              </a:rPr>
              <a:t>When a row is activated, all bitlines are perturbed simultaneously</a:t>
            </a:r>
          </a:p>
        </p:txBody>
      </p:sp>
      <p:sp>
        <p:nvSpPr>
          <p:cNvPr id="223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4A5B4C-2C23-AE4C-AA19-62EDAF79CD73}" type="slidenum">
              <a:rPr lang="en-US" sz="1600">
                <a:solidFill>
                  <a:srgbClr val="000000"/>
                </a:solidFill>
                <a:latin typeface="Garamond" charset="0"/>
              </a:rPr>
              <a:pPr eaLnBrk="1" hangingPunct="1"/>
              <a:t>91</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963" y="3071813"/>
            <a:ext cx="5532437"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540000" y="3444875"/>
            <a:ext cx="4564063" cy="214313"/>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7" name="Oval 6"/>
          <p:cNvSpPr/>
          <p:nvPr/>
        </p:nvSpPr>
        <p:spPr>
          <a:xfrm>
            <a:off x="4137025" y="3168650"/>
            <a:ext cx="188913" cy="1735138"/>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Oval 7"/>
          <p:cNvSpPr/>
          <p:nvPr/>
        </p:nvSpPr>
        <p:spPr>
          <a:xfrm>
            <a:off x="2894013" y="3170238"/>
            <a:ext cx="187325" cy="1735137"/>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Oval 8"/>
          <p:cNvSpPr/>
          <p:nvPr/>
        </p:nvSpPr>
        <p:spPr>
          <a:xfrm>
            <a:off x="5737225" y="3171825"/>
            <a:ext cx="187325" cy="1735138"/>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0" name="Rectangle 9"/>
          <p:cNvSpPr>
            <a:spLocks noChangeArrowheads="1"/>
          </p:cNvSpPr>
          <p:nvPr/>
        </p:nvSpPr>
        <p:spPr bwMode="auto">
          <a:xfrm>
            <a:off x="2530475" y="3352800"/>
            <a:ext cx="5051425" cy="1249363"/>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dirty="0">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33380707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0"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 y="995363"/>
            <a:ext cx="8978900" cy="5153025"/>
          </a:xfrm>
        </p:spPr>
        <p:txBody>
          <a:bodyPr/>
          <a:lstStyle/>
          <a:p>
            <a:pPr>
              <a:defRPr/>
            </a:pPr>
            <a:r>
              <a:rPr lang="en-US" sz="2000" dirty="0" smtClean="0">
                <a:latin typeface="Tahoma" charset="0"/>
                <a:ea typeface="ＭＳ Ｐゴシック" charset="0"/>
              </a:rPr>
              <a:t>Electrical noise on the </a:t>
            </a:r>
            <a:r>
              <a:rPr lang="en-US" sz="2000" dirty="0" err="1" smtClean="0">
                <a:latin typeface="Tahoma" charset="0"/>
                <a:ea typeface="ＭＳ Ｐゴシック" charset="0"/>
              </a:rPr>
              <a:t>bitline</a:t>
            </a:r>
            <a:r>
              <a:rPr lang="en-US" sz="2000" dirty="0">
                <a:latin typeface="Tahoma" charset="0"/>
                <a:ea typeface="ＭＳ Ｐゴシック" charset="0"/>
              </a:rPr>
              <a:t> </a:t>
            </a:r>
            <a:r>
              <a:rPr lang="en-US" sz="2000" dirty="0" smtClean="0">
                <a:latin typeface="Tahoma" charset="0"/>
                <a:ea typeface="ＭＳ Ｐゴシック" charset="0"/>
              </a:rPr>
              <a:t>affects reliable sensing of a DRAM cell</a:t>
            </a:r>
          </a:p>
          <a:p>
            <a:pPr>
              <a:defRPr/>
            </a:pPr>
            <a:r>
              <a:rPr lang="en-US" sz="2000" dirty="0" smtClean="0">
                <a:latin typeface="Tahoma" charset="0"/>
                <a:ea typeface="ＭＳ Ｐゴシック" charset="0"/>
              </a:rPr>
              <a:t>The magnitude of this noise is affected by values of nearby cells via</a:t>
            </a:r>
          </a:p>
          <a:p>
            <a:pPr lvl="1">
              <a:defRPr/>
            </a:pPr>
            <a:r>
              <a:rPr lang="en-US" sz="2000" dirty="0" err="1" smtClean="0">
                <a:latin typeface="Tahoma" charset="0"/>
                <a:ea typeface="ＭＳ Ｐゴシック" charset="0"/>
              </a:rPr>
              <a:t>Bitline-bitline</a:t>
            </a:r>
            <a:r>
              <a:rPr lang="en-US" sz="2000" dirty="0" smtClean="0">
                <a:latin typeface="Tahoma" charset="0"/>
                <a:ea typeface="ＭＳ Ｐゴシック" charset="0"/>
              </a:rPr>
              <a:t> coupling </a:t>
            </a:r>
            <a:r>
              <a:rPr lang="en-US" sz="2000" dirty="0" smtClean="0">
                <a:latin typeface="Tahoma" charset="0"/>
                <a:ea typeface="ＭＳ Ｐゴシック" charset="0"/>
                <a:sym typeface="Wingdings" charset="0"/>
              </a:rPr>
              <a:t> electrical coupling between adjacent </a:t>
            </a:r>
            <a:r>
              <a:rPr lang="en-US" sz="2000" dirty="0" err="1" smtClean="0">
                <a:latin typeface="Tahoma" charset="0"/>
                <a:ea typeface="ＭＳ Ｐゴシック" charset="0"/>
                <a:sym typeface="Wingdings" charset="0"/>
              </a:rPr>
              <a:t>bitlines</a:t>
            </a:r>
            <a:endParaRPr lang="en-US" sz="2000" dirty="0" smtClean="0">
              <a:latin typeface="Tahoma" charset="0"/>
              <a:ea typeface="ＭＳ Ｐゴシック" charset="0"/>
            </a:endParaRPr>
          </a:p>
          <a:p>
            <a:pPr lvl="1">
              <a:defRPr/>
            </a:pPr>
            <a:r>
              <a:rPr lang="en-US" sz="2000" dirty="0" err="1" smtClean="0">
                <a:latin typeface="Tahoma" charset="0"/>
                <a:ea typeface="ＭＳ Ｐゴシック" charset="0"/>
              </a:rPr>
              <a:t>Bitline-wordline</a:t>
            </a:r>
            <a:r>
              <a:rPr lang="en-US" sz="2000" dirty="0" smtClean="0">
                <a:latin typeface="Tahoma" charset="0"/>
                <a:ea typeface="ＭＳ Ｐゴシック" charset="0"/>
              </a:rPr>
              <a:t> coupling </a:t>
            </a:r>
            <a:r>
              <a:rPr lang="en-US" sz="2000" dirty="0" smtClean="0">
                <a:latin typeface="Tahoma" charset="0"/>
                <a:ea typeface="ＭＳ Ｐゴシック" charset="0"/>
                <a:sym typeface="Wingdings" charset="0"/>
              </a:rPr>
              <a:t> electrical coupling between each </a:t>
            </a:r>
            <a:r>
              <a:rPr lang="en-US" sz="2000" dirty="0" err="1" smtClean="0">
                <a:latin typeface="Tahoma" charset="0"/>
                <a:ea typeface="ＭＳ Ｐゴシック" charset="0"/>
                <a:sym typeface="Wingdings" charset="0"/>
              </a:rPr>
              <a:t>bitline</a:t>
            </a:r>
            <a:r>
              <a:rPr lang="en-US" sz="2000" dirty="0" smtClean="0">
                <a:latin typeface="Tahoma" charset="0"/>
                <a:ea typeface="ＭＳ Ｐゴシック" charset="0"/>
                <a:sym typeface="Wingdings" charset="0"/>
              </a:rPr>
              <a:t> and the activated </a:t>
            </a:r>
            <a:r>
              <a:rPr lang="en-US" sz="2000" dirty="0" err="1" smtClean="0">
                <a:latin typeface="Tahoma" charset="0"/>
                <a:ea typeface="ＭＳ Ｐゴシック" charset="0"/>
                <a:sym typeface="Wingdings" charset="0"/>
              </a:rPr>
              <a:t>wordline</a:t>
            </a:r>
            <a:endParaRPr lang="en-US" sz="2000" dirty="0" smtClean="0">
              <a:latin typeface="Tahoma" charset="0"/>
              <a:ea typeface="ＭＳ Ｐゴシック" charset="0"/>
              <a:sym typeface="Wingdings" charset="0"/>
            </a:endParaRPr>
          </a:p>
          <a:p>
            <a:pPr lvl="1">
              <a:defRPr/>
            </a:pPr>
            <a:endParaRPr lang="en-US" sz="2000" dirty="0">
              <a:latin typeface="Tahoma" charset="0"/>
              <a:ea typeface="ＭＳ Ｐゴシック" charset="0"/>
              <a:sym typeface="Wingdings" charset="0"/>
            </a:endParaRPr>
          </a:p>
          <a:p>
            <a:pPr lvl="1">
              <a:defRPr/>
            </a:pPr>
            <a:endParaRPr lang="en-US" sz="2000" dirty="0" smtClean="0">
              <a:latin typeface="Tahoma" charset="0"/>
              <a:ea typeface="ＭＳ Ｐゴシック" charset="0"/>
              <a:sym typeface="Wingdings" charset="0"/>
            </a:endParaRPr>
          </a:p>
          <a:p>
            <a:pPr lvl="1">
              <a:defRPr/>
            </a:pPr>
            <a:endParaRPr lang="en-US" sz="2000" dirty="0">
              <a:latin typeface="Tahoma" charset="0"/>
              <a:ea typeface="ＭＳ Ｐゴシック" charset="0"/>
              <a:sym typeface="Wingdings" charset="0"/>
            </a:endParaRPr>
          </a:p>
          <a:p>
            <a:pPr lvl="1">
              <a:defRPr/>
            </a:pPr>
            <a:endParaRPr lang="en-US" sz="2000" dirty="0" smtClean="0">
              <a:latin typeface="Tahoma" charset="0"/>
              <a:ea typeface="ＭＳ Ｐゴシック" charset="0"/>
              <a:sym typeface="Wingdings" charset="0"/>
            </a:endParaRPr>
          </a:p>
          <a:p>
            <a:pPr>
              <a:defRPr/>
            </a:pPr>
            <a:r>
              <a:rPr lang="en-US" dirty="0">
                <a:solidFill>
                  <a:srgbClr val="FF0000"/>
                </a:solidFill>
                <a:latin typeface="Tahoma" charset="0"/>
                <a:ea typeface="ＭＳ Ｐゴシック" charset="0"/>
              </a:rPr>
              <a:t>R</a:t>
            </a:r>
            <a:r>
              <a:rPr lang="en-US" dirty="0" smtClean="0">
                <a:solidFill>
                  <a:srgbClr val="FF0000"/>
                </a:solidFill>
                <a:latin typeface="Tahoma" charset="0"/>
                <a:ea typeface="ＭＳ Ｐゴシック" charset="0"/>
              </a:rPr>
              <a:t>etention time of a cell depends on data patterns stored in nearby cells </a:t>
            </a:r>
          </a:p>
          <a:p>
            <a:pPr marL="0" indent="0">
              <a:buFont typeface="Wingdings" charset="0"/>
              <a:buNone/>
              <a:defRPr/>
            </a:pPr>
            <a:r>
              <a:rPr lang="en-US" sz="2100" dirty="0" smtClean="0">
                <a:solidFill>
                  <a:srgbClr val="FF0000"/>
                </a:solidFill>
                <a:latin typeface="Tahoma" charset="0"/>
                <a:ea typeface="ＭＳ Ｐゴシック" charset="0"/>
                <a:sym typeface="Wingdings" charset="0"/>
              </a:rPr>
              <a:t>     need to find the worst data pattern to find worst-case retention time</a:t>
            </a:r>
            <a:endParaRPr lang="en-US" sz="2100" dirty="0" smtClean="0">
              <a:solidFill>
                <a:srgbClr val="FF0000"/>
              </a:solidFill>
              <a:latin typeface="Tahoma" charset="0"/>
              <a:ea typeface="ＭＳ Ｐゴシック" charset="0"/>
            </a:endParaRPr>
          </a:p>
          <a:p>
            <a:pPr>
              <a:defRPr/>
            </a:pPr>
            <a:endParaRPr lang="en-US" dirty="0">
              <a:latin typeface="Tahoma" charset="0"/>
              <a:ea typeface="ＭＳ Ｐゴシック" charset="0"/>
            </a:endParaRPr>
          </a:p>
        </p:txBody>
      </p:sp>
      <p:sp>
        <p:nvSpPr>
          <p:cNvPr id="224258" name="Title 1"/>
          <p:cNvSpPr>
            <a:spLocks noGrp="1"/>
          </p:cNvSpPr>
          <p:nvPr>
            <p:ph type="title"/>
          </p:nvPr>
        </p:nvSpPr>
        <p:spPr>
          <a:xfrm>
            <a:off x="152400" y="152400"/>
            <a:ext cx="8991600" cy="884238"/>
          </a:xfrm>
        </p:spPr>
        <p:txBody>
          <a:bodyPr/>
          <a:lstStyle/>
          <a:p>
            <a:r>
              <a:rPr lang="en-US">
                <a:latin typeface="Garamond" charset="0"/>
                <a:ea typeface="ＭＳ Ｐゴシック" charset="0"/>
                <a:cs typeface="ＭＳ Ｐゴシック" charset="0"/>
              </a:rPr>
              <a:t>Data Pattern Dependence</a:t>
            </a:r>
          </a:p>
        </p:txBody>
      </p:sp>
      <p:sp>
        <p:nvSpPr>
          <p:cNvPr id="224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3944D6-5487-C24D-A0AC-57CC9F794F37}" type="slidenum">
              <a:rPr lang="en-US" sz="1600">
                <a:solidFill>
                  <a:srgbClr val="000000"/>
                </a:solidFill>
                <a:latin typeface="Garamond" charset="0"/>
              </a:rPr>
              <a:pPr eaLnBrk="1" hangingPunct="1"/>
              <a:t>92</a:t>
            </a:fld>
            <a:endParaRPr lang="en-US" sz="1600">
              <a:solidFill>
                <a:srgbClr val="000000"/>
              </a:solidFill>
              <a:latin typeface="Garamond"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5963" y="3071813"/>
            <a:ext cx="5532437"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137025" y="3168650"/>
            <a:ext cx="188913" cy="1735138"/>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Oval 7"/>
          <p:cNvSpPr/>
          <p:nvPr/>
        </p:nvSpPr>
        <p:spPr>
          <a:xfrm>
            <a:off x="5735638" y="3170238"/>
            <a:ext cx="187325" cy="173513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Oval 8"/>
          <p:cNvSpPr/>
          <p:nvPr/>
        </p:nvSpPr>
        <p:spPr>
          <a:xfrm>
            <a:off x="2895600" y="3171825"/>
            <a:ext cx="187325" cy="173513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0" name="Oval 9"/>
          <p:cNvSpPr/>
          <p:nvPr/>
        </p:nvSpPr>
        <p:spPr>
          <a:xfrm>
            <a:off x="2540000" y="3444875"/>
            <a:ext cx="4564063" cy="21431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42602347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3" nodeType="clickEffect">
                                  <p:stCondLst>
                                    <p:cond delay="0"/>
                                  </p:stCondLst>
                                  <p:childTnLst>
                                    <p:set>
                                      <p:cBhvr>
                                        <p:cTn id="40" dur="1" fill="hold">
                                          <p:stCondLst>
                                            <p:cond delay="0"/>
                                          </p:stCondLst>
                                        </p:cTn>
                                        <p:tgtEl>
                                          <p:spTgt spid="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8" grpId="0" animBg="1"/>
      <p:bldP spid="8" grpId="1" animBg="1"/>
      <p:bldP spid="9" grpId="0" animBg="1"/>
      <p:bldP spid="9" grpId="1" animBg="1"/>
      <p:bldP spid="10" grpId="0" animBg="1"/>
      <p:bldP spid="10"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a:xfrm>
            <a:off x="152400" y="152400"/>
            <a:ext cx="8991600" cy="884238"/>
          </a:xfrm>
        </p:spPr>
        <p:txBody>
          <a:bodyPr/>
          <a:lstStyle/>
          <a:p>
            <a:r>
              <a:rPr lang="en-US">
                <a:latin typeface="Garamond" charset="0"/>
                <a:ea typeface="ＭＳ Ｐゴシック" charset="0"/>
                <a:cs typeface="ＭＳ Ｐゴシック" charset="0"/>
              </a:rPr>
              <a:t>Two Challenges to Retention Time Profiling</a:t>
            </a:r>
          </a:p>
        </p:txBody>
      </p:sp>
      <p:sp>
        <p:nvSpPr>
          <p:cNvPr id="3" name="Content Placeholder 2"/>
          <p:cNvSpPr>
            <a:spLocks noGrp="1"/>
          </p:cNvSpPr>
          <p:nvPr>
            <p:ph idx="1"/>
          </p:nvPr>
        </p:nvSpPr>
        <p:spPr>
          <a:xfrm>
            <a:off x="165100" y="1095375"/>
            <a:ext cx="8978900" cy="5153025"/>
          </a:xfrm>
        </p:spPr>
        <p:txBody>
          <a:bodyPr/>
          <a:lstStyle/>
          <a:p>
            <a:pPr>
              <a:defRPr/>
            </a:pPr>
            <a:r>
              <a:rPr lang="en-US" dirty="0">
                <a:solidFill>
                  <a:srgbClr val="FF0000"/>
                </a:solidFill>
                <a:latin typeface="Tahoma" charset="0"/>
                <a:ea typeface="ＭＳ Ｐゴシック" charset="0"/>
                <a:cs typeface="ＭＳ Ｐゴシック" charset="0"/>
              </a:rPr>
              <a:t>Challenge 2: Variable Retention Time (VRT)</a:t>
            </a:r>
          </a:p>
          <a:p>
            <a:pPr lvl="1">
              <a:defRPr/>
            </a:pPr>
            <a:r>
              <a:rPr lang="en-US" dirty="0">
                <a:solidFill>
                  <a:srgbClr val="0000FF"/>
                </a:solidFill>
                <a:latin typeface="Tahoma" charset="0"/>
                <a:ea typeface="ＭＳ Ｐゴシック" charset="0"/>
              </a:rPr>
              <a:t>Retention time of a DRAM cell changes randomly over time </a:t>
            </a:r>
            <a:r>
              <a:rPr lang="en-US" dirty="0" smtClean="0">
                <a:solidFill>
                  <a:srgbClr val="0000FF"/>
                </a:solidFill>
                <a:latin typeface="Tahoma" charset="0"/>
                <a:ea typeface="ＭＳ Ｐゴシック" charset="0"/>
              </a:rPr>
              <a:t>      </a:t>
            </a:r>
          </a:p>
          <a:p>
            <a:pPr lvl="2">
              <a:defRPr/>
            </a:pPr>
            <a:r>
              <a:rPr lang="en-US" dirty="0" smtClean="0">
                <a:solidFill>
                  <a:srgbClr val="0000FF"/>
                </a:solidFill>
                <a:latin typeface="Tahoma" charset="0"/>
                <a:ea typeface="ＭＳ Ｐゴシック" charset="0"/>
              </a:rPr>
              <a:t>a </a:t>
            </a:r>
            <a:r>
              <a:rPr lang="en-US" dirty="0">
                <a:solidFill>
                  <a:srgbClr val="0000FF"/>
                </a:solidFill>
                <a:latin typeface="Tahoma" charset="0"/>
                <a:ea typeface="ＭＳ Ｐゴシック" charset="0"/>
              </a:rPr>
              <a:t>cell alternates between multiple retention time </a:t>
            </a:r>
            <a:r>
              <a:rPr lang="en-US" dirty="0" smtClean="0">
                <a:solidFill>
                  <a:srgbClr val="0000FF"/>
                </a:solidFill>
                <a:latin typeface="Tahoma" charset="0"/>
                <a:ea typeface="ＭＳ Ｐゴシック" charset="0"/>
              </a:rPr>
              <a:t>states</a:t>
            </a:r>
            <a:endParaRPr lang="en-US" dirty="0">
              <a:solidFill>
                <a:srgbClr val="0000FF"/>
              </a:solidFill>
              <a:latin typeface="Tahoma" charset="0"/>
              <a:ea typeface="ＭＳ Ｐゴシック" charset="0"/>
            </a:endParaRPr>
          </a:p>
          <a:p>
            <a:pPr lvl="1">
              <a:defRPr/>
            </a:pPr>
            <a:endParaRPr lang="en-US" dirty="0">
              <a:latin typeface="Tahoma" charset="0"/>
              <a:ea typeface="ＭＳ Ｐゴシック" charset="0"/>
            </a:endParaRPr>
          </a:p>
          <a:p>
            <a:pPr lvl="1">
              <a:defRPr/>
            </a:pPr>
            <a:r>
              <a:rPr lang="en-US" dirty="0">
                <a:latin typeface="Tahoma" charset="0"/>
                <a:ea typeface="ＭＳ Ｐゴシック" charset="0"/>
              </a:rPr>
              <a:t>Leakage current of a cell changes sporadically due to a charge trap in the gate oxide of the DRAM cell access transistor</a:t>
            </a:r>
          </a:p>
          <a:p>
            <a:pPr lvl="1">
              <a:defRPr/>
            </a:pPr>
            <a:r>
              <a:rPr lang="en-US" dirty="0">
                <a:latin typeface="Tahoma" charset="0"/>
                <a:ea typeface="ＭＳ Ｐゴシック" charset="0"/>
              </a:rPr>
              <a:t>When the trap becomes occupied, charge leaks more readily from the transistor’s drain, leading to a short retention time</a:t>
            </a:r>
          </a:p>
          <a:p>
            <a:pPr lvl="2">
              <a:defRPr/>
            </a:pPr>
            <a:r>
              <a:rPr lang="en-US" dirty="0">
                <a:latin typeface="Tahoma" charset="0"/>
                <a:ea typeface="ＭＳ Ｐゴシック" charset="0"/>
              </a:rPr>
              <a:t>Called </a:t>
            </a:r>
            <a:r>
              <a:rPr lang="en-US" i="1" dirty="0">
                <a:latin typeface="Tahoma" charset="0"/>
                <a:ea typeface="ＭＳ Ｐゴシック" charset="0"/>
              </a:rPr>
              <a:t>Trap-Assisted Gate-Induced Drain Leakage</a:t>
            </a:r>
          </a:p>
          <a:p>
            <a:pPr lvl="1">
              <a:defRPr/>
            </a:pPr>
            <a:r>
              <a:rPr lang="en-US" dirty="0">
                <a:latin typeface="Tahoma" charset="0"/>
                <a:ea typeface="ＭＳ Ｐゴシック" charset="0"/>
              </a:rPr>
              <a:t>This process appears to be a random </a:t>
            </a:r>
            <a:r>
              <a:rPr lang="en-US" dirty="0" smtClean="0">
                <a:latin typeface="Tahoma" charset="0"/>
                <a:ea typeface="ＭＳ Ｐゴシック" charset="0"/>
              </a:rPr>
              <a:t>process </a:t>
            </a:r>
            <a:r>
              <a:rPr lang="en-US" sz="1800" b="1" dirty="0" smtClean="0">
                <a:solidFill>
                  <a:srgbClr val="2C6123"/>
                </a:solidFill>
                <a:latin typeface="Tahoma" charset="0"/>
                <a:ea typeface="ＭＳ Ｐゴシック" charset="0"/>
              </a:rPr>
              <a:t>[Kim+ IEEE TED’11]</a:t>
            </a:r>
            <a:endParaRPr lang="en-US" sz="1800" b="1" dirty="0">
              <a:solidFill>
                <a:srgbClr val="2C6123"/>
              </a:solidFill>
              <a:latin typeface="Tahoma" charset="0"/>
              <a:ea typeface="ＭＳ Ｐゴシック" charset="0"/>
            </a:endParaRPr>
          </a:p>
          <a:p>
            <a:pPr lvl="2">
              <a:defRPr/>
            </a:pPr>
            <a:endParaRPr lang="en-US" dirty="0">
              <a:latin typeface="Tahoma" charset="0"/>
              <a:ea typeface="ＭＳ Ｐゴシック" charset="0"/>
            </a:endParaRPr>
          </a:p>
          <a:p>
            <a:pPr lvl="1">
              <a:defRPr/>
            </a:pPr>
            <a:r>
              <a:rPr lang="en-US" dirty="0" smtClean="0">
                <a:solidFill>
                  <a:srgbClr val="FF0000"/>
                </a:solidFill>
                <a:latin typeface="Tahoma" charset="0"/>
                <a:ea typeface="ＭＳ Ｐゴシック" charset="0"/>
              </a:rPr>
              <a:t>Worst-case </a:t>
            </a:r>
            <a:r>
              <a:rPr lang="en-US" dirty="0">
                <a:solidFill>
                  <a:srgbClr val="FF0000"/>
                </a:solidFill>
                <a:latin typeface="Tahoma" charset="0"/>
                <a:ea typeface="ＭＳ Ｐゴシック" charset="0"/>
              </a:rPr>
              <a:t>retention time depends on a random process </a:t>
            </a:r>
            <a:endParaRPr lang="en-US" dirty="0" smtClean="0">
              <a:solidFill>
                <a:srgbClr val="FF0000"/>
              </a:solidFill>
              <a:latin typeface="Tahoma" charset="0"/>
              <a:ea typeface="ＭＳ Ｐゴシック" charset="0"/>
            </a:endParaRPr>
          </a:p>
          <a:p>
            <a:pPr marL="671512" lvl="2" indent="0">
              <a:buFont typeface="Wingdings" charset="0"/>
              <a:buNone/>
              <a:defRPr/>
            </a:pPr>
            <a:r>
              <a:rPr lang="en-US" dirty="0" smtClean="0">
                <a:solidFill>
                  <a:srgbClr val="FF0000"/>
                </a:solidFill>
                <a:latin typeface="Tahoma" charset="0"/>
                <a:ea typeface="ＭＳ Ｐゴシック" charset="0"/>
                <a:sym typeface="Wingdings" charset="0"/>
              </a:rPr>
              <a:t> </a:t>
            </a:r>
            <a:r>
              <a:rPr lang="en-US" dirty="0">
                <a:solidFill>
                  <a:srgbClr val="FF0000"/>
                </a:solidFill>
                <a:latin typeface="Tahoma" charset="0"/>
                <a:ea typeface="ＭＳ Ｐゴシック" charset="0"/>
                <a:sym typeface="Wingdings" charset="0"/>
              </a:rPr>
              <a:t>need to find the worst case despite this</a:t>
            </a:r>
            <a:endParaRPr lang="en-US" dirty="0">
              <a:solidFill>
                <a:srgbClr val="FF0000"/>
              </a:solidFill>
              <a:latin typeface="Tahoma" charset="0"/>
              <a:ea typeface="ＭＳ Ｐゴシック" charset="0"/>
            </a:endParaRPr>
          </a:p>
        </p:txBody>
      </p:sp>
      <p:sp>
        <p:nvSpPr>
          <p:cNvPr id="225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B7C929-26C4-CC44-9A54-6449F19A5EE0}" type="slidenum">
              <a:rPr lang="en-US" sz="1600">
                <a:solidFill>
                  <a:srgbClr val="000000"/>
                </a:solidFill>
                <a:latin typeface="Garamond" charset="0"/>
              </a:rPr>
              <a:pPr eaLnBrk="1" hangingPunct="1"/>
              <a:t>93</a:t>
            </a:fld>
            <a:endParaRPr lang="en-US" sz="1600">
              <a:solidFill>
                <a:srgbClr val="000000"/>
              </a:solidFill>
              <a:latin typeface="Garamond" charset="0"/>
            </a:endParaRPr>
          </a:p>
        </p:txBody>
      </p:sp>
      <p:grpSp>
        <p:nvGrpSpPr>
          <p:cNvPr id="5" name="Group 4"/>
          <p:cNvGrpSpPr>
            <a:grpSpLocks/>
          </p:cNvGrpSpPr>
          <p:nvPr/>
        </p:nvGrpSpPr>
        <p:grpSpPr bwMode="auto">
          <a:xfrm>
            <a:off x="6669088" y="4141788"/>
            <a:ext cx="2474912" cy="2544762"/>
            <a:chOff x="6554938" y="2996952"/>
            <a:chExt cx="1696887" cy="2133600"/>
          </a:xfrm>
        </p:grpSpPr>
        <p:grpSp>
          <p:nvGrpSpPr>
            <p:cNvPr id="225285" name="Group 5"/>
            <p:cNvGrpSpPr>
              <a:grpSpLocks/>
            </p:cNvGrpSpPr>
            <p:nvPr/>
          </p:nvGrpSpPr>
          <p:grpSpPr bwMode="auto">
            <a:xfrm>
              <a:off x="6554938" y="2996952"/>
              <a:ext cx="1696887" cy="2133600"/>
              <a:chOff x="741513" y="3276600"/>
              <a:chExt cx="1696887" cy="2133600"/>
            </a:xfrm>
          </p:grpSpPr>
          <p:sp>
            <p:nvSpPr>
              <p:cNvPr id="225291"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2"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3"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4"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5" name="Line 8"/>
              <p:cNvSpPr>
                <a:spLocks noChangeShapeType="1"/>
              </p:cNvSpPr>
              <p:nvPr/>
            </p:nvSpPr>
            <p:spPr bwMode="auto">
              <a:xfrm>
                <a:off x="741513"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6"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225286"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87"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88"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89"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0"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22068349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title"/>
          </p:nvPr>
        </p:nvSpPr>
        <p:spPr/>
        <p:txBody>
          <a:bodyPr/>
          <a:lstStyle/>
          <a:p>
            <a:r>
              <a:rPr lang="en-US">
                <a:latin typeface="Garamond" charset="0"/>
                <a:ea typeface="ＭＳ Ｐゴシック" charset="0"/>
                <a:cs typeface="ＭＳ Ｐゴシック" charset="0"/>
              </a:rPr>
              <a:t>Our Goal</a:t>
            </a:r>
          </a:p>
        </p:txBody>
      </p:sp>
      <p:sp>
        <p:nvSpPr>
          <p:cNvPr id="262146" name="Content Placeholder 2"/>
          <p:cNvSpPr>
            <a:spLocks noGrp="1"/>
          </p:cNvSpPr>
          <p:nvPr>
            <p:ph idx="1"/>
          </p:nvPr>
        </p:nvSpPr>
        <p:spPr/>
        <p:txBody>
          <a:bodyPr/>
          <a:lstStyle/>
          <a:p>
            <a:r>
              <a:rPr lang="en-US">
                <a:solidFill>
                  <a:srgbClr val="0000FF"/>
                </a:solidFill>
                <a:latin typeface="Tahoma" charset="0"/>
                <a:ea typeface="ＭＳ Ｐゴシック" charset="0"/>
                <a:cs typeface="ＭＳ Ｐゴシック" charset="0"/>
              </a:rPr>
              <a:t>Analyze the retention time behavior of DRAM cells in modern commodity DRAM devices </a:t>
            </a:r>
          </a:p>
          <a:p>
            <a:pPr lvl="1"/>
            <a:r>
              <a:rPr lang="en-US">
                <a:latin typeface="Tahoma" charset="0"/>
                <a:ea typeface="ＭＳ Ｐゴシック" charset="0"/>
                <a:cs typeface="ＭＳ Ｐゴシック" charset="0"/>
              </a:rPr>
              <a:t>to aid the collection of accurate profile information</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Provide a comprehensive </a:t>
            </a:r>
            <a:r>
              <a:rPr lang="en-US">
                <a:solidFill>
                  <a:srgbClr val="0000FF"/>
                </a:solidFill>
                <a:latin typeface="Tahoma" charset="0"/>
                <a:ea typeface="ＭＳ Ｐゴシック" charset="0"/>
                <a:cs typeface="ＭＳ Ｐゴシック" charset="0"/>
              </a:rPr>
              <a:t>empirical investigation of two key challenges</a:t>
            </a:r>
            <a:r>
              <a:rPr lang="en-US">
                <a:latin typeface="Tahoma" charset="0"/>
                <a:ea typeface="ＭＳ Ｐゴシック" charset="0"/>
                <a:cs typeface="ＭＳ Ｐゴシック" charset="0"/>
              </a:rPr>
              <a:t> to retention time profiling</a:t>
            </a:r>
          </a:p>
          <a:p>
            <a:pPr lvl="1"/>
            <a:r>
              <a:rPr lang="en-US">
                <a:latin typeface="Tahoma" charset="0"/>
                <a:ea typeface="ＭＳ Ｐゴシック" charset="0"/>
              </a:rPr>
              <a:t>Data Pattern Dependence (DPD)</a:t>
            </a:r>
          </a:p>
          <a:p>
            <a:pPr lvl="1"/>
            <a:r>
              <a:rPr lang="en-US">
                <a:latin typeface="Tahoma" charset="0"/>
                <a:ea typeface="ＭＳ Ｐゴシック" charset="0"/>
              </a:rPr>
              <a:t>Variable Retention Time (VRT)</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26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8E5403-601E-D34E-8FC9-1A822075519A}" type="slidenum">
              <a:rPr lang="en-US" sz="1600">
                <a:solidFill>
                  <a:srgbClr val="000000"/>
                </a:solidFill>
                <a:latin typeface="Garamond" charset="0"/>
              </a:rPr>
              <a:pPr eaLnBrk="1" hangingPunct="1"/>
              <a:t>94</a:t>
            </a:fld>
            <a:endParaRPr lang="en-US" sz="1600">
              <a:solidFill>
                <a:srgbClr val="000000"/>
              </a:solidFill>
              <a:latin typeface="Garamond" charset="0"/>
            </a:endParaRPr>
          </a:p>
        </p:txBody>
      </p:sp>
    </p:spTree>
    <p:extLst>
      <p:ext uri="{BB962C8B-B14F-4D97-AF65-F5344CB8AC3E}">
        <p14:creationId xmlns:p14="http://schemas.microsoft.com/office/powerpoint/2010/main" val="11714795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214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214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21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2733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solidFill>
                  <a:srgbClr val="0000FF"/>
                </a:solidFill>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27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F12F08-35B4-3446-A73A-BFD73670F899}" type="slidenum">
              <a:rPr lang="en-US" sz="1600">
                <a:solidFill>
                  <a:srgbClr val="000000"/>
                </a:solidFill>
                <a:latin typeface="Garamond" charset="0"/>
              </a:rPr>
              <a:pPr eaLnBrk="1" hangingPunct="1"/>
              <a:t>95</a:t>
            </a:fld>
            <a:endParaRPr lang="en-US" sz="1600">
              <a:solidFill>
                <a:srgbClr val="000000"/>
              </a:solidFill>
              <a:latin typeface="Garamond" charset="0"/>
            </a:endParaRPr>
          </a:p>
        </p:txBody>
      </p:sp>
    </p:spTree>
    <p:extLst>
      <p:ext uri="{BB962C8B-B14F-4D97-AF65-F5344CB8AC3E}">
        <p14:creationId xmlns:p14="http://schemas.microsoft.com/office/powerpoint/2010/main" val="250061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en-US">
                <a:latin typeface="Garamond" charset="0"/>
                <a:ea typeface="ＭＳ Ｐゴシック" charset="0"/>
                <a:cs typeface="ＭＳ Ｐゴシック" charset="0"/>
              </a:rPr>
              <a:t>DRAM Testing Platform and Method</a:t>
            </a:r>
          </a:p>
        </p:txBody>
      </p:sp>
      <p:sp>
        <p:nvSpPr>
          <p:cNvPr id="3" name="Content Placeholder 2"/>
          <p:cNvSpPr>
            <a:spLocks noGrp="1"/>
          </p:cNvSpPr>
          <p:nvPr>
            <p:ph idx="1"/>
          </p:nvPr>
        </p:nvSpPr>
        <p:spPr>
          <a:xfrm>
            <a:off x="228600" y="1019175"/>
            <a:ext cx="8610600" cy="5153025"/>
          </a:xfrm>
        </p:spPr>
        <p:txBody>
          <a:bodyPr/>
          <a:lstStyle/>
          <a:p>
            <a:r>
              <a:rPr lang="en-US">
                <a:solidFill>
                  <a:srgbClr val="0000FF"/>
                </a:solidFill>
                <a:latin typeface="Tahoma" charset="0"/>
                <a:ea typeface="ＭＳ Ｐゴシック" charset="0"/>
                <a:cs typeface="ＭＳ Ｐゴシック" charset="0"/>
              </a:rPr>
              <a:t>Test platform: </a:t>
            </a:r>
            <a:r>
              <a:rPr lang="en-US">
                <a:latin typeface="Tahoma" charset="0"/>
                <a:ea typeface="ＭＳ Ｐゴシック" charset="0"/>
                <a:cs typeface="ＭＳ Ｐゴシック" charset="0"/>
              </a:rPr>
              <a:t>Developed a DDR3 DRAM testing platform using the Xilinx ML605 FPGA development board</a:t>
            </a:r>
          </a:p>
          <a:p>
            <a:pPr lvl="1"/>
            <a:r>
              <a:rPr lang="en-US">
                <a:latin typeface="Tahoma" charset="0"/>
                <a:ea typeface="ＭＳ Ｐゴシック" charset="0"/>
              </a:rPr>
              <a:t>Temperature controlled</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Tested DRAM chips: </a:t>
            </a:r>
            <a:r>
              <a:rPr lang="en-US">
                <a:latin typeface="Tahoma" charset="0"/>
                <a:ea typeface="ＭＳ Ｐゴシック" charset="0"/>
                <a:cs typeface="ＭＳ Ｐゴシック" charset="0"/>
              </a:rPr>
              <a:t>248 commodity DRAM chips from five manufacturers (A,B,C,D,E)</a:t>
            </a:r>
          </a:p>
          <a:p>
            <a:r>
              <a:rPr lang="en-US">
                <a:latin typeface="Tahoma" charset="0"/>
                <a:ea typeface="ＭＳ Ｐゴシック" charset="0"/>
                <a:cs typeface="ＭＳ Ｐゴシック" charset="0"/>
              </a:rPr>
              <a:t>Seven families based on equal capacity per device:</a:t>
            </a:r>
          </a:p>
          <a:p>
            <a:pPr lvl="1"/>
            <a:r>
              <a:rPr lang="en-US" sz="2000">
                <a:latin typeface="Tahoma" charset="0"/>
                <a:ea typeface="ＭＳ Ｐゴシック" charset="0"/>
              </a:rPr>
              <a:t>A 1Gb, A 2Gb</a:t>
            </a:r>
          </a:p>
          <a:p>
            <a:pPr lvl="1"/>
            <a:r>
              <a:rPr lang="en-US" sz="2000">
                <a:latin typeface="Tahoma" charset="0"/>
                <a:ea typeface="ＭＳ Ｐゴシック" charset="0"/>
              </a:rPr>
              <a:t>B 2Gb</a:t>
            </a:r>
          </a:p>
          <a:p>
            <a:pPr lvl="1"/>
            <a:r>
              <a:rPr lang="en-US" sz="2000">
                <a:latin typeface="Tahoma" charset="0"/>
                <a:ea typeface="ＭＳ Ｐゴシック" charset="0"/>
              </a:rPr>
              <a:t>C 2Gb</a:t>
            </a:r>
          </a:p>
          <a:p>
            <a:pPr lvl="1"/>
            <a:r>
              <a:rPr lang="en-US" sz="2000">
                <a:latin typeface="Tahoma" charset="0"/>
                <a:ea typeface="ＭＳ Ｐゴシック" charset="0"/>
              </a:rPr>
              <a:t>D 1Gb, D 2Gb</a:t>
            </a:r>
          </a:p>
          <a:p>
            <a:pPr lvl="1"/>
            <a:r>
              <a:rPr lang="en-US" sz="2000">
                <a:latin typeface="Tahoma" charset="0"/>
                <a:ea typeface="ＭＳ Ｐゴシック" charset="0"/>
              </a:rPr>
              <a:t>E 2Gb</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29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D00B92-C11D-5441-9E35-DB6F823C6C78}" type="slidenum">
              <a:rPr lang="en-US" sz="1600">
                <a:solidFill>
                  <a:srgbClr val="000000"/>
                </a:solidFill>
                <a:latin typeface="Garamond" charset="0"/>
              </a:rPr>
              <a:pPr eaLnBrk="1" hangingPunct="1"/>
              <a:t>96</a:t>
            </a:fld>
            <a:endParaRPr lang="en-US" sz="1600">
              <a:solidFill>
                <a:srgbClr val="000000"/>
              </a:solidFill>
              <a:latin typeface="Garamond" charset="0"/>
            </a:endParaRPr>
          </a:p>
        </p:txBody>
      </p:sp>
    </p:spTree>
    <p:extLst>
      <p:ext uri="{BB962C8B-B14F-4D97-AF65-F5344CB8AC3E}">
        <p14:creationId xmlns:p14="http://schemas.microsoft.com/office/powerpoint/2010/main" val="30013878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r>
              <a:rPr lang="en-US">
                <a:latin typeface="Garamond" charset="0"/>
                <a:ea typeface="ＭＳ Ｐゴシック" charset="0"/>
                <a:cs typeface="ＭＳ Ｐゴシック" charset="0"/>
              </a:rPr>
              <a:t>Experiment Design</a:t>
            </a:r>
          </a:p>
        </p:txBody>
      </p:sp>
      <p:sp>
        <p:nvSpPr>
          <p:cNvPr id="3" name="Content Placeholder 2"/>
          <p:cNvSpPr>
            <a:spLocks noGrp="1"/>
          </p:cNvSpPr>
          <p:nvPr>
            <p:ph idx="1"/>
          </p:nvPr>
        </p:nvSpPr>
        <p:spPr/>
        <p:txBody>
          <a:bodyPr/>
          <a:lstStyle/>
          <a:p>
            <a:r>
              <a:rPr lang="en-US">
                <a:latin typeface="Tahoma" charset="0"/>
                <a:ea typeface="ＭＳ Ｐゴシック" charset="0"/>
                <a:cs typeface="ＭＳ Ｐゴシック" charset="0"/>
              </a:rPr>
              <a:t>Each module tested for multiple </a:t>
            </a:r>
            <a:r>
              <a:rPr lang="en-US" b="1" i="1">
                <a:latin typeface="Tahoma" charset="0"/>
                <a:ea typeface="ＭＳ Ｐゴシック" charset="0"/>
                <a:cs typeface="ＭＳ Ｐゴシック" charset="0"/>
              </a:rPr>
              <a:t>rounds</a:t>
            </a:r>
            <a:r>
              <a:rPr lang="en-US">
                <a:latin typeface="Tahoma" charset="0"/>
                <a:ea typeface="ＭＳ Ｐゴシック" charset="0"/>
                <a:cs typeface="ＭＳ Ｐゴシック" charset="0"/>
              </a:rPr>
              <a:t> of </a:t>
            </a:r>
            <a:r>
              <a:rPr lang="en-US" b="1" i="1">
                <a:latin typeface="Tahoma" charset="0"/>
                <a:ea typeface="ＭＳ Ｐゴシック" charset="0"/>
                <a:cs typeface="ＭＳ Ｐゴシック" charset="0"/>
              </a:rPr>
              <a:t>tests</a:t>
            </a:r>
            <a:r>
              <a:rPr lang="en-US" i="1">
                <a:latin typeface="Tahoma" charset="0"/>
                <a:ea typeface="ＭＳ Ｐゴシック" charset="0"/>
                <a:cs typeface="ＭＳ Ｐゴシック" charset="0"/>
              </a:rPr>
              <a:t>.</a:t>
            </a:r>
          </a:p>
          <a:p>
            <a:endParaRPr lang="en-US" i="1">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Each test searches for the set of cells with a retention time less than a threshold value for a particular data pattern</a:t>
            </a:r>
          </a:p>
          <a:p>
            <a:pPr lvl="1"/>
            <a:endParaRPr lang="en-US">
              <a:latin typeface="Tahoma" charset="0"/>
              <a:ea typeface="ＭＳ Ｐゴシック" charset="0"/>
            </a:endParaRPr>
          </a:p>
          <a:p>
            <a:r>
              <a:rPr lang="en-US">
                <a:latin typeface="Tahoma" charset="0"/>
                <a:ea typeface="ＭＳ Ｐゴシック" charset="0"/>
                <a:cs typeface="ＭＳ Ｐゴシック" charset="0"/>
              </a:rPr>
              <a:t>High-level structure of a test:</a:t>
            </a:r>
          </a:p>
          <a:p>
            <a:pPr lvl="1"/>
            <a:r>
              <a:rPr lang="en-US">
                <a:latin typeface="Tahoma" charset="0"/>
                <a:ea typeface="ＭＳ Ｐゴシック" charset="0"/>
              </a:rPr>
              <a:t>Write data pattern to rows in a DRAM bank</a:t>
            </a:r>
          </a:p>
          <a:p>
            <a:pPr lvl="1"/>
            <a:r>
              <a:rPr lang="en-US">
                <a:latin typeface="Tahoma" charset="0"/>
                <a:ea typeface="ＭＳ Ｐゴシック" charset="0"/>
                <a:sym typeface="Wingdings" charset="0"/>
              </a:rPr>
              <a:t>Prevent refresh for a period of time </a:t>
            </a:r>
            <a:r>
              <a:rPr lang="en-US" i="1">
                <a:latin typeface="Tahoma" charset="0"/>
                <a:ea typeface="ＭＳ Ｐゴシック" charset="0"/>
                <a:sym typeface="Wingdings" charset="0"/>
              </a:rPr>
              <a:t>tWAIT</a:t>
            </a:r>
            <a:r>
              <a:rPr lang="en-US">
                <a:latin typeface="Tahoma" charset="0"/>
                <a:ea typeface="ＭＳ Ｐゴシック" charset="0"/>
                <a:sym typeface="Wingdings" charset="0"/>
              </a:rPr>
              <a:t>, leave DRAM idle</a:t>
            </a:r>
          </a:p>
          <a:p>
            <a:pPr lvl="1"/>
            <a:r>
              <a:rPr lang="en-US">
                <a:latin typeface="Tahoma" charset="0"/>
                <a:ea typeface="ＭＳ Ｐゴシック" charset="0"/>
                <a:sym typeface="Wingdings" charset="0"/>
              </a:rPr>
              <a:t>Read stored data pattern, compare to written pattern and record corrupt cells as those with retention time &lt; </a:t>
            </a:r>
            <a:r>
              <a:rPr lang="en-US" i="1">
                <a:latin typeface="Tahoma" charset="0"/>
                <a:ea typeface="ＭＳ Ｐゴシック" charset="0"/>
                <a:sym typeface="Wingdings" charset="0"/>
              </a:rPr>
              <a:t>tWAIT</a:t>
            </a:r>
          </a:p>
          <a:p>
            <a:pPr lvl="1"/>
            <a:endParaRPr lang="en-US">
              <a:latin typeface="Tahoma" charset="0"/>
              <a:ea typeface="ＭＳ Ｐゴシック" charset="0"/>
              <a:sym typeface="Wingdings" charset="0"/>
            </a:endParaRPr>
          </a:p>
          <a:p>
            <a:r>
              <a:rPr lang="en-US">
                <a:latin typeface="Tahoma" charset="0"/>
                <a:ea typeface="ＭＳ Ｐゴシック" charset="0"/>
                <a:cs typeface="ＭＳ Ｐゴシック" charset="0"/>
                <a:sym typeface="Wingdings" charset="0"/>
              </a:rPr>
              <a:t>Test details and important issues to pay attention to are discussed in paper</a:t>
            </a:r>
          </a:p>
          <a:p>
            <a:pPr lvl="1"/>
            <a:endParaRPr lang="en-US">
              <a:latin typeface="Tahoma" charset="0"/>
              <a:ea typeface="ＭＳ Ｐゴシック" charset="0"/>
              <a:sym typeface="Wingdings"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31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40504E-886F-7A44-A283-CD86244986BB}" type="slidenum">
              <a:rPr lang="en-US" sz="1600">
                <a:solidFill>
                  <a:srgbClr val="000000"/>
                </a:solidFill>
                <a:latin typeface="Garamond" charset="0"/>
              </a:rPr>
              <a:pPr eaLnBrk="1" hangingPunct="1"/>
              <a:t>97</a:t>
            </a:fld>
            <a:endParaRPr lang="en-US" sz="1600">
              <a:solidFill>
                <a:srgbClr val="000000"/>
              </a:solidFill>
              <a:latin typeface="Garamond" charset="0"/>
            </a:endParaRPr>
          </a:p>
        </p:txBody>
      </p:sp>
    </p:spTree>
    <p:extLst>
      <p:ext uri="{BB962C8B-B14F-4D97-AF65-F5344CB8AC3E}">
        <p14:creationId xmlns:p14="http://schemas.microsoft.com/office/powerpoint/2010/main" val="41198012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lstStyle/>
          <a:p>
            <a:r>
              <a:rPr lang="en-US">
                <a:latin typeface="Garamond" charset="0"/>
                <a:ea typeface="ＭＳ Ｐゴシック" charset="0"/>
                <a:cs typeface="ＭＳ Ｐゴシック" charset="0"/>
              </a:rPr>
              <a:t>Experiment Structure</a:t>
            </a:r>
          </a:p>
        </p:txBody>
      </p:sp>
      <p:sp>
        <p:nvSpPr>
          <p:cNvPr id="2324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3092DF-3FE0-5149-8D3B-903FBD961FE6}" type="slidenum">
              <a:rPr lang="en-US" sz="1600">
                <a:solidFill>
                  <a:srgbClr val="000000"/>
                </a:solidFill>
                <a:latin typeface="Garamond" charset="0"/>
              </a:rPr>
              <a:pPr eaLnBrk="1" hangingPunct="1"/>
              <a:t>98</a:t>
            </a:fld>
            <a:endParaRPr lang="en-US" sz="1600">
              <a:solidFill>
                <a:srgbClr val="000000"/>
              </a:solidFill>
              <a:latin typeface="Garamond" charset="0"/>
            </a:endParaRPr>
          </a:p>
        </p:txBody>
      </p:sp>
      <p:pic>
        <p:nvPicPr>
          <p:cNvPr id="232451" name="Picture 7" descr="expt-structur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765300"/>
            <a:ext cx="84709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93700" y="2120900"/>
            <a:ext cx="1752600" cy="8255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grpSp>
        <p:nvGrpSpPr>
          <p:cNvPr id="10" name="Group 43"/>
          <p:cNvGrpSpPr>
            <a:grpSpLocks/>
          </p:cNvGrpSpPr>
          <p:nvPr/>
        </p:nvGrpSpPr>
        <p:grpSpPr bwMode="auto">
          <a:xfrm>
            <a:off x="1003300" y="1181100"/>
            <a:ext cx="561975" cy="965200"/>
            <a:chOff x="2463896" y="1778000"/>
            <a:chExt cx="561907" cy="965200"/>
          </a:xfrm>
        </p:grpSpPr>
        <p:sp>
          <p:nvSpPr>
            <p:cNvPr id="232459" name="TextBox 38"/>
            <p:cNvSpPr txBox="1">
              <a:spLocks noChangeArrowheads="1"/>
            </p:cNvSpPr>
            <p:nvPr/>
          </p:nvSpPr>
          <p:spPr bwMode="auto">
            <a:xfrm>
              <a:off x="2463896" y="1778000"/>
              <a:ext cx="5619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Test</a:t>
              </a:r>
            </a:p>
          </p:txBody>
        </p:sp>
        <p:cxnSp>
          <p:nvCxnSpPr>
            <p:cNvPr id="12" name="Straight Arrow Connector 11"/>
            <p:cNvCxnSpPr/>
            <p:nvPr/>
          </p:nvCxnSpPr>
          <p:spPr>
            <a:xfrm>
              <a:off x="2743262" y="2133600"/>
              <a:ext cx="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Rectangle 12"/>
          <p:cNvSpPr>
            <a:spLocks noChangeArrowheads="1"/>
          </p:cNvSpPr>
          <p:nvPr/>
        </p:nvSpPr>
        <p:spPr bwMode="auto">
          <a:xfrm>
            <a:off x="317500" y="1841500"/>
            <a:ext cx="5842000" cy="2959100"/>
          </a:xfrm>
          <a:prstGeom prst="rect">
            <a:avLst/>
          </a:prstGeom>
          <a:noFill/>
          <a:ln w="38100">
            <a:solidFill>
              <a:srgbClr val="0000FF"/>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grpSp>
        <p:nvGrpSpPr>
          <p:cNvPr id="15" name="Group 43"/>
          <p:cNvGrpSpPr>
            <a:grpSpLocks/>
          </p:cNvGrpSpPr>
          <p:nvPr/>
        </p:nvGrpSpPr>
        <p:grpSpPr bwMode="auto">
          <a:xfrm rot="13348504" flipV="1">
            <a:off x="5703888" y="1038225"/>
            <a:ext cx="781050" cy="949325"/>
            <a:chOff x="2358800" y="1768849"/>
            <a:chExt cx="781356" cy="974351"/>
          </a:xfrm>
        </p:grpSpPr>
        <p:sp>
          <p:nvSpPr>
            <p:cNvPr id="16" name="TextBox 38"/>
            <p:cNvSpPr txBox="1">
              <a:spLocks noChangeArrowheads="1"/>
            </p:cNvSpPr>
            <p:nvPr/>
          </p:nvSpPr>
          <p:spPr bwMode="auto">
            <a:xfrm rot="2548504">
              <a:off x="2358800" y="1768849"/>
              <a:ext cx="781356" cy="34770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1600" dirty="0" smtClean="0">
                  <a:solidFill>
                    <a:srgbClr val="0000FF"/>
                  </a:solidFill>
                </a:rPr>
                <a:t>Round</a:t>
              </a:r>
            </a:p>
          </p:txBody>
        </p:sp>
        <p:cxnSp>
          <p:nvCxnSpPr>
            <p:cNvPr id="17" name="Straight Arrow Connector 16"/>
            <p:cNvCxnSpPr/>
            <p:nvPr/>
          </p:nvCxnSpPr>
          <p:spPr>
            <a:xfrm>
              <a:off x="2743832" y="2133805"/>
              <a:ext cx="0" cy="609377"/>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38"/>
          <p:cNvSpPr txBox="1">
            <a:spLocks noChangeArrowheads="1"/>
          </p:cNvSpPr>
          <p:nvPr/>
        </p:nvSpPr>
        <p:spPr bwMode="auto">
          <a:xfrm>
            <a:off x="1590675" y="1066800"/>
            <a:ext cx="2613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Tests both the data pattern</a:t>
            </a:r>
          </a:p>
          <a:p>
            <a:pPr algn="ctr" eaLnBrk="1" fontAlgn="base" hangingPunct="1">
              <a:spcBef>
                <a:spcPct val="0"/>
              </a:spcBef>
              <a:spcAft>
                <a:spcPct val="0"/>
              </a:spcAft>
            </a:pPr>
            <a:r>
              <a:rPr lang="en-US" sz="1600" smtClean="0">
                <a:solidFill>
                  <a:srgbClr val="FF0000"/>
                </a:solidFill>
              </a:rPr>
              <a:t>and its complement</a:t>
            </a:r>
          </a:p>
        </p:txBody>
      </p:sp>
    </p:spTree>
    <p:extLst>
      <p:ext uri="{BB962C8B-B14F-4D97-AF65-F5344CB8AC3E}">
        <p14:creationId xmlns:p14="http://schemas.microsoft.com/office/powerpoint/2010/main" val="18452871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r>
              <a:rPr lang="en-US">
                <a:latin typeface="Garamond" charset="0"/>
                <a:ea typeface="ＭＳ Ｐゴシック" charset="0"/>
                <a:cs typeface="ＭＳ Ｐゴシック" charset="0"/>
              </a:rPr>
              <a:t>Experiment Parameters</a:t>
            </a:r>
          </a:p>
        </p:txBody>
      </p:sp>
      <p:sp>
        <p:nvSpPr>
          <p:cNvPr id="234498" name="Content Placeholder 2"/>
          <p:cNvSpPr>
            <a:spLocks noGrp="1"/>
          </p:cNvSpPr>
          <p:nvPr>
            <p:ph idx="1"/>
          </p:nvPr>
        </p:nvSpPr>
        <p:spPr/>
        <p:txBody>
          <a:bodyPr/>
          <a:lstStyle/>
          <a:p>
            <a:r>
              <a:rPr lang="en-US">
                <a:latin typeface="Tahoma" charset="0"/>
                <a:ea typeface="ＭＳ Ｐゴシック" charset="0"/>
                <a:cs typeface="ＭＳ Ｐゴシック" charset="0"/>
              </a:rPr>
              <a:t>Most tests conducted at 45 degrees Celsius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No cells observed to have a retention time less than 1.5 second at 45</a:t>
            </a:r>
            <a:r>
              <a:rPr lang="en-US" baseline="50000">
                <a:latin typeface="Tahoma" charset="0"/>
                <a:ea typeface="ＭＳ Ｐゴシック" charset="0"/>
                <a:cs typeface="ＭＳ Ｐゴシック" charset="0"/>
              </a:rPr>
              <a:t>o</a:t>
            </a:r>
            <a:r>
              <a:rPr lang="en-US">
                <a:latin typeface="Tahoma" charset="0"/>
                <a:ea typeface="ＭＳ Ｐゴシック" charset="0"/>
                <a:cs typeface="ＭＳ Ｐゴシック" charset="0"/>
              </a:rPr>
              <a:t>C</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Tested </a:t>
            </a:r>
            <a:r>
              <a:rPr lang="en-US" i="1">
                <a:latin typeface="Tahoma" charset="0"/>
                <a:ea typeface="ＭＳ Ｐゴシック" charset="0"/>
                <a:cs typeface="ＭＳ Ｐゴシック" charset="0"/>
              </a:rPr>
              <a:t>tWAIT</a:t>
            </a:r>
            <a:r>
              <a:rPr lang="en-US">
                <a:latin typeface="Tahoma" charset="0"/>
                <a:ea typeface="ＭＳ Ｐゴシック" charset="0"/>
                <a:cs typeface="ＭＳ Ｐゴシック" charset="0"/>
              </a:rPr>
              <a:t> in increments of 128ms from 1.5 to 6.1 seconds</a:t>
            </a:r>
          </a:p>
          <a:p>
            <a:endParaRPr lang="en-US">
              <a:latin typeface="Tahoma" charset="0"/>
              <a:ea typeface="ＭＳ Ｐゴシック" charset="0"/>
              <a:cs typeface="ＭＳ Ｐゴシック" charset="0"/>
            </a:endParaRPr>
          </a:p>
        </p:txBody>
      </p:sp>
      <p:sp>
        <p:nvSpPr>
          <p:cNvPr id="234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C9CF64-6C0A-E84A-9C7D-5D7DF580965F}" type="slidenum">
              <a:rPr lang="en-US" sz="1600">
                <a:solidFill>
                  <a:srgbClr val="000000"/>
                </a:solidFill>
                <a:latin typeface="Garamond" charset="0"/>
              </a:rPr>
              <a:pPr eaLnBrk="1" hangingPunct="1"/>
              <a:t>99</a:t>
            </a:fld>
            <a:endParaRPr lang="en-US" sz="1600">
              <a:solidFill>
                <a:srgbClr val="000000"/>
              </a:solidFill>
              <a:latin typeface="Garamond" charset="0"/>
            </a:endParaRPr>
          </a:p>
        </p:txBody>
      </p:sp>
    </p:spTree>
    <p:extLst>
      <p:ext uri="{BB962C8B-B14F-4D97-AF65-F5344CB8AC3E}">
        <p14:creationId xmlns:p14="http://schemas.microsoft.com/office/powerpoint/2010/main" val="19395478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3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Myriad Pro Bold Cond"/>
        <a:ea typeface="ヒラギノ角ゴ ProN W6"/>
        <a:cs typeface="ヒラギノ角ゴ ProN W6"/>
      </a:majorFont>
      <a:minorFont>
        <a:latin typeface="Myriad Pro Bold Con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2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5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6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7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8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52998</TotalTime>
  <Words>11815</Words>
  <Application>Microsoft Macintosh PowerPoint</Application>
  <PresentationFormat>On-screen Show (4:3)</PresentationFormat>
  <Paragraphs>2383</Paragraphs>
  <Slides>191</Slides>
  <Notes>95</Notes>
  <HiddenSlides>0</HiddenSlides>
  <MMClips>0</MMClips>
  <ScaleCrop>false</ScaleCrop>
  <HeadingPairs>
    <vt:vector size="4" baseType="variant">
      <vt:variant>
        <vt:lpstr>Theme</vt:lpstr>
      </vt:variant>
      <vt:variant>
        <vt:i4>60</vt:i4>
      </vt:variant>
      <vt:variant>
        <vt:lpstr>Slide Titles</vt:lpstr>
      </vt:variant>
      <vt:variant>
        <vt:i4>191</vt:i4>
      </vt:variant>
    </vt:vector>
  </HeadingPairs>
  <TitlesOfParts>
    <vt:vector size="251" baseType="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17_Edge</vt:lpstr>
      <vt:lpstr>13_Edge</vt:lpstr>
      <vt:lpstr>18_Edge</vt:lpstr>
      <vt:lpstr>3_Office Theme</vt:lpstr>
      <vt:lpstr>19_Edge</vt:lpstr>
      <vt:lpstr>22_Edge</vt:lpstr>
      <vt:lpstr>23_Edge</vt:lpstr>
      <vt:lpstr>25_Edge</vt:lpstr>
      <vt:lpstr>Office Theme</vt:lpstr>
      <vt:lpstr>21_Edge</vt:lpstr>
      <vt:lpstr>24_Edge</vt:lpstr>
      <vt:lpstr>26_Edge</vt:lpstr>
      <vt:lpstr>27_Edge</vt:lpstr>
      <vt:lpstr>28_Edge</vt:lpstr>
      <vt:lpstr>1_Office Theme</vt:lpstr>
      <vt:lpstr>29_Edge</vt:lpstr>
      <vt:lpstr>30_Edge</vt:lpstr>
      <vt:lpstr>31_Edge</vt:lpstr>
      <vt:lpstr>32_Edge</vt:lpstr>
      <vt:lpstr>Title &amp; Bullets</vt:lpstr>
      <vt:lpstr>4_Office Theme</vt:lpstr>
      <vt:lpstr>33_Edge</vt:lpstr>
      <vt:lpstr>35_Edge</vt:lpstr>
      <vt:lpstr>34_Edge</vt:lpstr>
      <vt:lpstr>36_Edge</vt:lpstr>
      <vt:lpstr>37_Edge</vt:lpstr>
      <vt:lpstr>39_Edge</vt:lpstr>
      <vt:lpstr>41_Edge</vt:lpstr>
      <vt:lpstr>45_Edge</vt:lpstr>
      <vt:lpstr>46_Edge</vt:lpstr>
      <vt:lpstr>47_Edge</vt:lpstr>
      <vt:lpstr>SAFARI_Template</vt:lpstr>
      <vt:lpstr>2_Edge</vt:lpstr>
      <vt:lpstr>48_Edge</vt:lpstr>
      <vt:lpstr>49_Edge</vt:lpstr>
      <vt:lpstr>50_Edge</vt:lpstr>
      <vt:lpstr>51_Edge</vt:lpstr>
      <vt:lpstr>52_Edge</vt:lpstr>
      <vt:lpstr>54_Edge</vt:lpstr>
      <vt:lpstr>55_Edge</vt:lpstr>
      <vt:lpstr>56_Edge</vt:lpstr>
      <vt:lpstr>53_Edge</vt:lpstr>
      <vt:lpstr>57_Edge</vt:lpstr>
      <vt:lpstr>58_Edge</vt:lpstr>
      <vt:lpstr>20_Edge</vt:lpstr>
      <vt:lpstr>Scalable Many-Core Memory Systems Lecture 3, Topic 1: DRAM Basics and  DRAM Scaling</vt:lpstr>
      <vt:lpstr>New DRAM Architectures</vt:lpstr>
      <vt:lpstr>Subarray-Level Parallelism: Reducing Bank Conflict Impact</vt:lpstr>
      <vt:lpstr>The Memory Bank Conflict Problem</vt:lpstr>
      <vt:lpstr>The Problem with Memory Bank Conflicts</vt:lpstr>
      <vt:lpstr>Goal</vt:lpstr>
      <vt:lpstr>Key Observation #1</vt:lpstr>
      <vt:lpstr>Key Observation #2</vt:lpstr>
      <vt:lpstr>Key Idea: Reduce Sharing of Globals</vt:lpstr>
      <vt:lpstr>Overview of Our Mechanism</vt:lpstr>
      <vt:lpstr>Challenges: Global Structures</vt:lpstr>
      <vt:lpstr>Challenge #1. Global Address Latch</vt:lpstr>
      <vt:lpstr>Solution #1. Subarray Address Latch</vt:lpstr>
      <vt:lpstr>Challenges: Global Structures</vt:lpstr>
      <vt:lpstr>Challenge #2. Global Bitlines</vt:lpstr>
      <vt:lpstr>Solution #2. Designated-Bit Latch</vt:lpstr>
      <vt:lpstr>Challenges: Global Structures</vt:lpstr>
      <vt:lpstr>MASA: Advantages</vt:lpstr>
      <vt:lpstr>MASA: Overhead</vt:lpstr>
      <vt:lpstr>Cheaper Mechanisms</vt:lpstr>
      <vt:lpstr>System Configuration</vt:lpstr>
      <vt:lpstr>SALP: Single-core Results</vt:lpstr>
      <vt:lpstr>SALP: Single-Core Results</vt:lpstr>
      <vt:lpstr>Subarray-Level Parallelism: Results</vt:lpstr>
      <vt:lpstr>New DRAM Architectures</vt:lpstr>
      <vt:lpstr>RowClone: Fast Bulk Data  Copy and Initialization</vt:lpstr>
      <vt:lpstr>Today’s Memory: Bulk Data Copy</vt:lpstr>
      <vt:lpstr>Future: RowClone (In-Memory Copy)</vt:lpstr>
      <vt:lpstr>DRAM operation (load one byte)</vt:lpstr>
      <vt:lpstr>RowClone: in-DRAM Row Copy (and Initialization)</vt:lpstr>
      <vt:lpstr>RowClone: Key Idea</vt:lpstr>
      <vt:lpstr>RowClone: Intra-subarray Copy</vt:lpstr>
      <vt:lpstr>RowClone: Inter-bank Copy</vt:lpstr>
      <vt:lpstr>RowClone: Inter-subarray Copy</vt:lpstr>
      <vt:lpstr>Fast Row Initialization</vt:lpstr>
      <vt:lpstr>RowClone: Latency and Energy Savings</vt:lpstr>
      <vt:lpstr>RowClone: Latency and Energy Savings</vt:lpstr>
      <vt:lpstr>RowClone: Overall Performance</vt:lpstr>
      <vt:lpstr>Agenda for Topic 1 (DRAM Scaling)</vt:lpstr>
      <vt:lpstr>Sampling of Ongoing Research</vt:lpstr>
      <vt:lpstr>Agenda for Topic 1 (DRAM Scaling)</vt:lpstr>
      <vt:lpstr>Summary</vt:lpstr>
      <vt:lpstr>Further Reading: Data Retention and Power</vt:lpstr>
      <vt:lpstr>Scalable Many-Core Memory Systems Topic 1: DRAM Basics and  DRAM Scaling</vt:lpstr>
      <vt:lpstr>Additional Material  (Not Covered in Lecture)</vt:lpstr>
      <vt:lpstr>Three Papers</vt:lpstr>
      <vt:lpstr>Memory Power Management via Dynamic Voltage/Frequency Scaling</vt:lpstr>
      <vt:lpstr>Memory Power is Significant</vt:lpstr>
      <vt:lpstr>Existing Solution: Memory Sleep States?</vt:lpstr>
      <vt:lpstr>Memory Bandwidth Varies Widely</vt:lpstr>
      <vt:lpstr>Memory Power can be Scaled Down</vt:lpstr>
      <vt:lpstr>Observations So Far</vt:lpstr>
      <vt:lpstr>DVFS for Memory</vt:lpstr>
      <vt:lpstr>Outline</vt:lpstr>
      <vt:lpstr>Outline</vt:lpstr>
      <vt:lpstr>DRAM Operation</vt:lpstr>
      <vt:lpstr>Inside a DRAM Device</vt:lpstr>
      <vt:lpstr>Effect of Frequency Scaling on Power</vt:lpstr>
      <vt:lpstr>Effects of Voltage Scaling on Power</vt:lpstr>
      <vt:lpstr>Outline</vt:lpstr>
      <vt:lpstr>How Much Memory Bandwidth is Needed?</vt:lpstr>
      <vt:lpstr>Performance Impact of Static Frequency Scaling</vt:lpstr>
      <vt:lpstr>Outline</vt:lpstr>
      <vt:lpstr>Memory Latency Under Load</vt:lpstr>
      <vt:lpstr>Control Algorithm: Demand-Based Switching</vt:lpstr>
      <vt:lpstr>Implementing V/F Switching</vt:lpstr>
      <vt:lpstr>Outline</vt:lpstr>
      <vt:lpstr>Evaluation Methodology</vt:lpstr>
      <vt:lpstr>Evaluation Methodology</vt:lpstr>
      <vt:lpstr>Performance Impact of Memory DVFS</vt:lpstr>
      <vt:lpstr>Memory Frequency Distribution</vt:lpstr>
      <vt:lpstr>Memory Power Reduction</vt:lpstr>
      <vt:lpstr>System Power Reduction</vt:lpstr>
      <vt:lpstr>System Energy Reduction</vt:lpstr>
      <vt:lpstr>Related Work</vt:lpstr>
      <vt:lpstr>Conclusions</vt:lpstr>
      <vt:lpstr>Memory Power Management via Dynamic Voltage/Frequency Scaling</vt:lpstr>
      <vt:lpstr>An Experimental Study of  Data Retention Behavior  in Modern DRAM Devices   Implications for Retention Time Profiling Mechanisms</vt:lpstr>
      <vt:lpstr>Summary (I)</vt:lpstr>
      <vt:lpstr>Summary (II)</vt:lpstr>
      <vt:lpstr>Talk Agenda</vt:lpstr>
      <vt:lpstr>A DRAM Cell</vt:lpstr>
      <vt:lpstr>DRAM Refresh</vt:lpstr>
      <vt:lpstr>Refresh Overhead: Performance</vt:lpstr>
      <vt:lpstr>Refresh Overhead: Energy</vt:lpstr>
      <vt:lpstr>Previous Work on Reducing Refreshes</vt:lpstr>
      <vt:lpstr>An Example: RAIDR [Liu+, ISCA 2012]</vt:lpstr>
      <vt:lpstr>Motivation</vt:lpstr>
      <vt:lpstr>Talk Agenda</vt:lpstr>
      <vt:lpstr>Two Challenges to Retention Time Profiling</vt:lpstr>
      <vt:lpstr>Two Challenges to Retention Time Profiling</vt:lpstr>
      <vt:lpstr>Data Pattern Dependence</vt:lpstr>
      <vt:lpstr>Two Challenges to Retention Time Profiling</vt:lpstr>
      <vt:lpstr>Our Goal</vt:lpstr>
      <vt:lpstr>Talk Agenda</vt:lpstr>
      <vt:lpstr>DRAM Testing Platform and Method</vt:lpstr>
      <vt:lpstr>Experiment Design</vt:lpstr>
      <vt:lpstr>Experiment Structure</vt:lpstr>
      <vt:lpstr>Experiment Parameters</vt:lpstr>
      <vt:lpstr>Tested Data Patterns</vt:lpstr>
      <vt:lpstr>Talk Agenda</vt:lpstr>
      <vt:lpstr>Temperature Stability</vt:lpstr>
      <vt:lpstr>Dependence of Retention Time on Temperature</vt:lpstr>
      <vt:lpstr>Dependence of Retention Time on Temperature</vt:lpstr>
      <vt:lpstr>Retention Time Distribution</vt:lpstr>
      <vt:lpstr>Talk Agenda</vt:lpstr>
      <vt:lpstr>Some Terminology</vt:lpstr>
      <vt:lpstr>Recall the Tested Data Patterns</vt:lpstr>
      <vt:lpstr>Retention Failure Coverage of Data Patterns</vt:lpstr>
      <vt:lpstr>Retention Failure Coverage of Data Patterns</vt:lpstr>
      <vt:lpstr>Retention Failure Coverage of Data Patterns</vt:lpstr>
      <vt:lpstr>Data Pattern Dependence: Observations (I)</vt:lpstr>
      <vt:lpstr>Data Pattern Dependence: Observations (II)</vt:lpstr>
      <vt:lpstr>Effect of Technology Scaling on DPD </vt:lpstr>
      <vt:lpstr>DPD: Implications on Profiling Mechanisms</vt:lpstr>
      <vt:lpstr>DPD: Suggestions (for Future Work)</vt:lpstr>
      <vt:lpstr>Talk Agenda</vt:lpstr>
      <vt:lpstr>Variable Retention Time</vt:lpstr>
      <vt:lpstr>An Example VRT Cell</vt:lpstr>
      <vt:lpstr>VRT: Questions and Methodology</vt:lpstr>
      <vt:lpstr>Variable Retention Time</vt:lpstr>
      <vt:lpstr>Variable Retention Time</vt:lpstr>
      <vt:lpstr>Variable Retention Time</vt:lpstr>
      <vt:lpstr>VRT: Observations So Far</vt:lpstr>
      <vt:lpstr>Time Between Retention Time State Changes</vt:lpstr>
      <vt:lpstr>Time Spent in High Retention Time State</vt:lpstr>
      <vt:lpstr>Time Spent in High Retention Time State</vt:lpstr>
      <vt:lpstr>Time Spent in High Retention Time State</vt:lpstr>
      <vt:lpstr>VRT: Implications on Profiling Mechanisms</vt:lpstr>
      <vt:lpstr>Talk Agenda</vt:lpstr>
      <vt:lpstr>Summary and Conclusions</vt:lpstr>
      <vt:lpstr>An Experimental Study of  Data Retention Behavior  in Modern DRAM Devices   Implications for Retention Time Profiling Mechanisms</vt:lpstr>
      <vt:lpstr>Flash Memory Scaling</vt:lpstr>
      <vt:lpstr>Aside: Scaling Flash Memory [Cai+, ICCD’12]</vt:lpstr>
      <vt:lpstr>Readings in Flash Memory</vt:lpstr>
      <vt:lpstr>Evolution of NAND Flash Memory</vt:lpstr>
      <vt:lpstr>Decreasing Endurance with Flash Scaling</vt:lpstr>
      <vt:lpstr>Future NAND Flash Storage Architecture</vt:lpstr>
      <vt:lpstr>Test System Infrastructure</vt:lpstr>
      <vt:lpstr>NAND Flash Testing Platform</vt:lpstr>
      <vt:lpstr>NAND Flash Usage and Error Model</vt:lpstr>
      <vt:lpstr>Error Types and Testing Methodology</vt:lpstr>
      <vt:lpstr>Observations: Flash Error Analysis</vt:lpstr>
      <vt:lpstr>Retention Error Mechanism</vt:lpstr>
      <vt:lpstr>Retention Error Value Dependency </vt:lpstr>
      <vt:lpstr>More Details on Flash Error Analysis</vt:lpstr>
      <vt:lpstr>Threshold Voltage Distribution Shifts</vt:lpstr>
      <vt:lpstr>More Detail</vt:lpstr>
      <vt:lpstr>Flash Correct-and-Refresh   Retention-Aware Error Management  for Increased Flash Memory Lifetime</vt:lpstr>
      <vt:lpstr>Executive Summary</vt:lpstr>
      <vt:lpstr>Outline</vt:lpstr>
      <vt:lpstr>Problem: Limited Endurance of Flash Memory</vt:lpstr>
      <vt:lpstr>Decreasing Endurance with Flash Scaling</vt:lpstr>
      <vt:lpstr>The Problem with Stronger Error Correction</vt:lpstr>
      <vt:lpstr>Outline</vt:lpstr>
      <vt:lpstr>Methodology: Error and ECC Analysis</vt:lpstr>
      <vt:lpstr>NAND Flash Error Types</vt:lpstr>
      <vt:lpstr>Observations: Flash Error Analysis</vt:lpstr>
      <vt:lpstr>Methodology: Error and ECC Analysis</vt:lpstr>
      <vt:lpstr>ECC Strength Analysis</vt:lpstr>
      <vt:lpstr>Resulting Flash Lifetime with Strong ECC</vt:lpstr>
      <vt:lpstr>Our Goal</vt:lpstr>
      <vt:lpstr>Outline</vt:lpstr>
      <vt:lpstr>Flash Correct-and-Refresh (FCR)</vt:lpstr>
      <vt:lpstr>FCR Intuition</vt:lpstr>
      <vt:lpstr>FCR: Two Key Questions</vt:lpstr>
      <vt:lpstr>Outline</vt:lpstr>
      <vt:lpstr>Outline</vt:lpstr>
      <vt:lpstr>Remapping Based FCR</vt:lpstr>
      <vt:lpstr>Outline</vt:lpstr>
      <vt:lpstr>In-Place Reprogramming Based FCR</vt:lpstr>
      <vt:lpstr>In-Place Reprogramming of Flash Cells</vt:lpstr>
      <vt:lpstr>Program Errors in Flash Memory</vt:lpstr>
      <vt:lpstr>Problem with In-Place Reprogramming</vt:lpstr>
      <vt:lpstr>Hybrid Reprogramming/Remapping Based FCR</vt:lpstr>
      <vt:lpstr>Outline</vt:lpstr>
      <vt:lpstr>Adaptive-Rate FCR</vt:lpstr>
      <vt:lpstr>Adaptive-Rate FCR (Example)</vt:lpstr>
      <vt:lpstr>Outline</vt:lpstr>
      <vt:lpstr>FCR: Other Considerations</vt:lpstr>
      <vt:lpstr>Outline</vt:lpstr>
      <vt:lpstr>Evaluation Methodology</vt:lpstr>
      <vt:lpstr>Extrapolated Lifetime</vt:lpstr>
      <vt:lpstr>Normalized Flash Memory Lifetime </vt:lpstr>
      <vt:lpstr>Lifetime Evaluation Takeaways</vt:lpstr>
      <vt:lpstr>Energy Overhead</vt:lpstr>
      <vt:lpstr>Overhead of Additional Erases</vt:lpstr>
      <vt:lpstr>More Results in the Paper</vt:lpstr>
      <vt:lpstr>Outline</vt:lpstr>
      <vt:lpstr>Conclusion</vt:lpstr>
      <vt:lpstr>Flash Correct-and-Refresh   Retention-Aware Error Management  for Increased Flash Memory Lifetime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1706</cp:revision>
  <cp:lastPrinted>2010-05-26T16:43:32Z</cp:lastPrinted>
  <dcterms:created xsi:type="dcterms:W3CDTF">2010-10-08T20:41:54Z</dcterms:created>
  <dcterms:modified xsi:type="dcterms:W3CDTF">2013-07-17T20:02:41Z</dcterms:modified>
</cp:coreProperties>
</file>