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9.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20.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1.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22.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23.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theme/theme24.xml" ContentType="application/vnd.openxmlformats-officedocument.theme+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25.xml" ContentType="application/vnd.openxmlformats-officedocument.theme+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26.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theme/theme27.xml" ContentType="application/vnd.openxmlformats-officedocument.theme+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28.xml" ContentType="application/vnd.openxmlformats-officedocument.theme+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29.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30.xml" ContentType="application/vnd.openxmlformats-officedocument.theme+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31.xml" ContentType="application/vnd.openxmlformats-officedocument.theme+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32.xml" ContentType="application/vnd.openxmlformats-officedocument.theme+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33.xml" ContentType="application/vnd.openxmlformats-officedocument.theme+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theme/theme34.xml" ContentType="application/vnd.openxmlformats-officedocument.theme+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theme/theme35.xml" ContentType="application/vnd.openxmlformats-officedocument.theme+xml"/>
  <Override PartName="/ppt/slideLayouts/slideLayout381.xml" ContentType="application/vnd.openxmlformats-officedocument.presentationml.slideLayout+xml"/>
  <Override PartName="/ppt/theme/theme36.xml" ContentType="application/vnd.openxmlformats-officedocument.theme+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theme/theme37.xml" ContentType="application/vnd.openxmlformats-officedocument.theme+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theme/theme38.xml" ContentType="application/vnd.openxmlformats-officedocument.theme+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theme/theme39.xml" ContentType="application/vnd.openxmlformats-officedocument.theme+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theme/theme40.xml" ContentType="application/vnd.openxmlformats-officedocument.theme+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2.xml" ContentType="application/vnd.openxmlformats-officedocument.presentationml.tags+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812" r:id="rId3"/>
    <p:sldMasterId id="2147483824" r:id="rId4"/>
    <p:sldMasterId id="2147483836" r:id="rId5"/>
    <p:sldMasterId id="2147483848" r:id="rId6"/>
    <p:sldMasterId id="2147483860" r:id="rId7"/>
    <p:sldMasterId id="2147483872" r:id="rId8"/>
    <p:sldMasterId id="2147483909" r:id="rId9"/>
    <p:sldMasterId id="2147483924" r:id="rId10"/>
    <p:sldMasterId id="2147483936" r:id="rId11"/>
    <p:sldMasterId id="2147483948" r:id="rId12"/>
    <p:sldMasterId id="2147483977" r:id="rId13"/>
    <p:sldMasterId id="2147484002" r:id="rId14"/>
    <p:sldMasterId id="2147484020" r:id="rId15"/>
    <p:sldMasterId id="2147484032" r:id="rId16"/>
    <p:sldMasterId id="2147484044" r:id="rId17"/>
    <p:sldMasterId id="2147484056" r:id="rId18"/>
    <p:sldMasterId id="2147484068" r:id="rId19"/>
    <p:sldMasterId id="2147484093" r:id="rId20"/>
    <p:sldMasterId id="2147484129" r:id="rId21"/>
    <p:sldMasterId id="2147484141" r:id="rId22"/>
    <p:sldMasterId id="2147484153" r:id="rId23"/>
    <p:sldMasterId id="2147484177" r:id="rId24"/>
    <p:sldMasterId id="2147484189" r:id="rId25"/>
    <p:sldMasterId id="2147484203" r:id="rId26"/>
    <p:sldMasterId id="2147484238" r:id="rId27"/>
    <p:sldMasterId id="2147484270" r:id="rId28"/>
    <p:sldMasterId id="2147484321" r:id="rId29"/>
    <p:sldMasterId id="2147484346" r:id="rId30"/>
    <p:sldMasterId id="2147484360" r:id="rId31"/>
    <p:sldMasterId id="2147484373" r:id="rId32"/>
    <p:sldMasterId id="2147484386" r:id="rId33"/>
    <p:sldMasterId id="2147484424" r:id="rId34"/>
    <p:sldMasterId id="2147484436" r:id="rId35"/>
    <p:sldMasterId id="2147484470" r:id="rId36"/>
    <p:sldMasterId id="2147484472" r:id="rId37"/>
    <p:sldMasterId id="2147484484" r:id="rId38"/>
    <p:sldMasterId id="2147484523" r:id="rId39"/>
    <p:sldMasterId id="2147484574" r:id="rId40"/>
    <p:sldMasterId id="2147484586" r:id="rId41"/>
  </p:sldMasterIdLst>
  <p:notesMasterIdLst>
    <p:notesMasterId r:id="rId79"/>
  </p:notesMasterIdLst>
  <p:handoutMasterIdLst>
    <p:handoutMasterId r:id="rId80"/>
  </p:handoutMasterIdLst>
  <p:sldIdLst>
    <p:sldId id="1349" r:id="rId42"/>
    <p:sldId id="1339" r:id="rId43"/>
    <p:sldId id="1209" r:id="rId44"/>
    <p:sldId id="941" r:id="rId45"/>
    <p:sldId id="942" r:id="rId46"/>
    <p:sldId id="945" r:id="rId47"/>
    <p:sldId id="946" r:id="rId48"/>
    <p:sldId id="615" r:id="rId49"/>
    <p:sldId id="593" r:id="rId50"/>
    <p:sldId id="616" r:id="rId51"/>
    <p:sldId id="939" r:id="rId52"/>
    <p:sldId id="665" r:id="rId53"/>
    <p:sldId id="667" r:id="rId54"/>
    <p:sldId id="666" r:id="rId55"/>
    <p:sldId id="948" r:id="rId56"/>
    <p:sldId id="672" r:id="rId57"/>
    <p:sldId id="1384" r:id="rId58"/>
    <p:sldId id="839" r:id="rId59"/>
    <p:sldId id="840" r:id="rId60"/>
    <p:sldId id="671" r:id="rId61"/>
    <p:sldId id="669" r:id="rId62"/>
    <p:sldId id="1364" r:id="rId63"/>
    <p:sldId id="678" r:id="rId64"/>
    <p:sldId id="957" r:id="rId65"/>
    <p:sldId id="955" r:id="rId66"/>
    <p:sldId id="958" r:id="rId67"/>
    <p:sldId id="959" r:id="rId68"/>
    <p:sldId id="1210" r:id="rId69"/>
    <p:sldId id="961" r:id="rId70"/>
    <p:sldId id="956" r:id="rId71"/>
    <p:sldId id="1383" r:id="rId72"/>
    <p:sldId id="949" r:id="rId73"/>
    <p:sldId id="950" r:id="rId74"/>
    <p:sldId id="951" r:id="rId75"/>
    <p:sldId id="952" r:id="rId76"/>
    <p:sldId id="1365" r:id="rId77"/>
    <p:sldId id="960" r:id="rId78"/>
  </p:sldIdLst>
  <p:sldSz cx="9144000" cy="6858000" type="screen4x3"/>
  <p:notesSz cx="7010400" cy="9296400"/>
  <p:defaultText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5D6"/>
    <a:srgbClr val="8C0000"/>
    <a:srgbClr val="663D63"/>
    <a:srgbClr val="66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autoAdjust="0"/>
    <p:restoredTop sz="99205" autoAdjust="0"/>
  </p:normalViewPr>
  <p:slideViewPr>
    <p:cSldViewPr>
      <p:cViewPr varScale="1">
        <p:scale>
          <a:sx n="111" d="100"/>
          <a:sy n="111" d="100"/>
        </p:scale>
        <p:origin x="-164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322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63" Type="http://schemas.openxmlformats.org/officeDocument/2006/relationships/slide" Target="slides/slide22.xml"/><Relationship Id="rId64" Type="http://schemas.openxmlformats.org/officeDocument/2006/relationships/slide" Target="slides/slide23.xml"/><Relationship Id="rId65" Type="http://schemas.openxmlformats.org/officeDocument/2006/relationships/slide" Target="slides/slide24.xml"/><Relationship Id="rId66" Type="http://schemas.openxmlformats.org/officeDocument/2006/relationships/slide" Target="slides/slide25.xml"/><Relationship Id="rId67" Type="http://schemas.openxmlformats.org/officeDocument/2006/relationships/slide" Target="slides/slide26.xml"/><Relationship Id="rId68" Type="http://schemas.openxmlformats.org/officeDocument/2006/relationships/slide" Target="slides/slide27.xml"/><Relationship Id="rId69" Type="http://schemas.openxmlformats.org/officeDocument/2006/relationships/slide" Target="slides/slide28.xml"/><Relationship Id="rId50" Type="http://schemas.openxmlformats.org/officeDocument/2006/relationships/slide" Target="slides/slide9.xml"/><Relationship Id="rId51" Type="http://schemas.openxmlformats.org/officeDocument/2006/relationships/slide" Target="slides/slide10.xml"/><Relationship Id="rId52" Type="http://schemas.openxmlformats.org/officeDocument/2006/relationships/slide" Target="slides/slide11.xml"/><Relationship Id="rId53" Type="http://schemas.openxmlformats.org/officeDocument/2006/relationships/slide" Target="slides/slide12.xml"/><Relationship Id="rId54" Type="http://schemas.openxmlformats.org/officeDocument/2006/relationships/slide" Target="slides/slide13.xml"/><Relationship Id="rId55" Type="http://schemas.openxmlformats.org/officeDocument/2006/relationships/slide" Target="slides/slide14.xml"/><Relationship Id="rId56" Type="http://schemas.openxmlformats.org/officeDocument/2006/relationships/slide" Target="slides/slide15.xml"/><Relationship Id="rId57" Type="http://schemas.openxmlformats.org/officeDocument/2006/relationships/slide" Target="slides/slide16.xml"/><Relationship Id="rId58" Type="http://schemas.openxmlformats.org/officeDocument/2006/relationships/slide" Target="slides/slide17.xml"/><Relationship Id="rId59" Type="http://schemas.openxmlformats.org/officeDocument/2006/relationships/slide" Target="slides/slide18.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 Target="slides/slide1.xml"/><Relationship Id="rId43" Type="http://schemas.openxmlformats.org/officeDocument/2006/relationships/slide" Target="slides/slide2.xml"/><Relationship Id="rId44" Type="http://schemas.openxmlformats.org/officeDocument/2006/relationships/slide" Target="slides/slide3.xml"/><Relationship Id="rId45" Type="http://schemas.openxmlformats.org/officeDocument/2006/relationships/slide" Target="slides/slide4.xml"/><Relationship Id="rId46" Type="http://schemas.openxmlformats.org/officeDocument/2006/relationships/slide" Target="slides/slide5.xml"/><Relationship Id="rId47" Type="http://schemas.openxmlformats.org/officeDocument/2006/relationships/slide" Target="slides/slide6.xml"/><Relationship Id="rId48" Type="http://schemas.openxmlformats.org/officeDocument/2006/relationships/slide" Target="slides/slide7.xml"/><Relationship Id="rId49" Type="http://schemas.openxmlformats.org/officeDocument/2006/relationships/slide" Target="slides/slide8.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80" Type="http://schemas.openxmlformats.org/officeDocument/2006/relationships/handoutMaster" Target="handoutMasters/handoutMaster1.xml"/><Relationship Id="rId81" Type="http://schemas.openxmlformats.org/officeDocument/2006/relationships/printerSettings" Target="printerSettings/printerSettings1.bin"/><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29.xml"/><Relationship Id="rId71" Type="http://schemas.openxmlformats.org/officeDocument/2006/relationships/slide" Target="slides/slide30.xml"/><Relationship Id="rId72" Type="http://schemas.openxmlformats.org/officeDocument/2006/relationships/slide" Target="slides/slide31.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73" Type="http://schemas.openxmlformats.org/officeDocument/2006/relationships/slide" Target="slides/slide32.xml"/><Relationship Id="rId74" Type="http://schemas.openxmlformats.org/officeDocument/2006/relationships/slide" Target="slides/slide33.xml"/><Relationship Id="rId75" Type="http://schemas.openxmlformats.org/officeDocument/2006/relationships/slide" Target="slides/slide34.xml"/><Relationship Id="rId76" Type="http://schemas.openxmlformats.org/officeDocument/2006/relationships/slide" Target="slides/slide35.xml"/><Relationship Id="rId77" Type="http://schemas.openxmlformats.org/officeDocument/2006/relationships/slide" Target="slides/slide36.xml"/><Relationship Id="rId78" Type="http://schemas.openxmlformats.org/officeDocument/2006/relationships/slide" Target="slides/slide37.xml"/><Relationship Id="rId79" Type="http://schemas.openxmlformats.org/officeDocument/2006/relationships/notesMaster" Target="notesMasters/notesMaster1.xml"/><Relationship Id="rId60" Type="http://schemas.openxmlformats.org/officeDocument/2006/relationships/slide" Target="slides/slide19.xml"/><Relationship Id="rId61" Type="http://schemas.openxmlformats.org/officeDocument/2006/relationships/slide" Target="slides/slide20.xml"/><Relationship Id="rId62" Type="http://schemas.openxmlformats.org/officeDocument/2006/relationships/slide" Target="slides/slide21.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5"/>
          <c:y val="0.0378040503648536"/>
          <c:w val="0.860801137725527"/>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cat>
            <c:strRef>
              <c:f>Sheet1!$A$2:$A$3</c:f>
              <c:strCache>
                <c:ptCount val="2"/>
                <c:pt idx="0">
                  <c:v>STREAM</c:v>
                </c:pt>
                <c:pt idx="1">
                  <c:v>RANDOM</c:v>
                </c:pt>
              </c:strCache>
            </c:strRef>
          </c:cat>
          <c:val>
            <c:numRef>
              <c:f>Sheet1!$B$2:$B$3</c:f>
              <c:numCache>
                <c:formatCode>General</c:formatCode>
                <c:ptCount val="2"/>
                <c:pt idx="0">
                  <c:v>1.180000000000004</c:v>
                </c:pt>
                <c:pt idx="1">
                  <c:v>2.82</c:v>
                </c:pt>
              </c:numCache>
            </c:numRef>
          </c:val>
        </c:ser>
        <c:dLbls>
          <c:showLegendKey val="0"/>
          <c:showVal val="0"/>
          <c:showCatName val="0"/>
          <c:showSerName val="0"/>
          <c:showPercent val="0"/>
          <c:showBubbleSize val="0"/>
        </c:dLbls>
        <c:gapWidth val="150"/>
        <c:axId val="-2021840152"/>
        <c:axId val="-2021836552"/>
      </c:barChart>
      <c:catAx>
        <c:axId val="-2021840152"/>
        <c:scaling>
          <c:orientation val="minMax"/>
        </c:scaling>
        <c:delete val="0"/>
        <c:axPos val="b"/>
        <c:majorTickMark val="out"/>
        <c:minorTickMark val="none"/>
        <c:tickLblPos val="nextTo"/>
        <c:crossAx val="-2021836552"/>
        <c:crosses val="autoZero"/>
        <c:auto val="1"/>
        <c:lblAlgn val="ctr"/>
        <c:lblOffset val="100"/>
        <c:noMultiLvlLbl val="0"/>
      </c:catAx>
      <c:valAx>
        <c:axId val="-2021836552"/>
        <c:scaling>
          <c:orientation val="minMax"/>
          <c:max val="3.0"/>
        </c:scaling>
        <c:delete val="0"/>
        <c:axPos val="l"/>
        <c:majorGridlines/>
        <c:numFmt formatCode="General" sourceLinked="1"/>
        <c:majorTickMark val="out"/>
        <c:minorTickMark val="none"/>
        <c:tickLblPos val="nextTo"/>
        <c:txPr>
          <a:bodyPr/>
          <a:lstStyle/>
          <a:p>
            <a:pPr>
              <a:defRPr sz="1600"/>
            </a:pPr>
            <a:endParaRPr lang="en-US"/>
          </a:p>
        </c:txPr>
        <c:crossAx val="-20218401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5"/>
          <c:y val="0.0378040503648536"/>
          <c:w val="0.860801137725527"/>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dPt>
            <c:idx val="1"/>
            <c:invertIfNegative val="0"/>
            <c:bubble3D val="0"/>
            <c:spPr>
              <a:solidFill>
                <a:schemeClr val="accent1">
                  <a:lumMod val="75000"/>
                </a:schemeClr>
              </a:solidFill>
              <a:ln>
                <a:solidFill>
                  <a:srgbClr val="000000"/>
                </a:solidFill>
              </a:ln>
            </c:spPr>
          </c:dPt>
          <c:cat>
            <c:strRef>
              <c:f>Sheet1!$A$2:$A$3</c:f>
              <c:strCache>
                <c:ptCount val="2"/>
                <c:pt idx="0">
                  <c:v>STREAM</c:v>
                </c:pt>
                <c:pt idx="1">
                  <c:v>gcc</c:v>
                </c:pt>
              </c:strCache>
            </c:strRef>
          </c:cat>
          <c:val>
            <c:numRef>
              <c:f>Sheet1!$B$2:$B$3</c:f>
              <c:numCache>
                <c:formatCode>General</c:formatCode>
                <c:ptCount val="2"/>
                <c:pt idx="0">
                  <c:v>1.23</c:v>
                </c:pt>
                <c:pt idx="1">
                  <c:v>2.91</c:v>
                </c:pt>
              </c:numCache>
            </c:numRef>
          </c:val>
        </c:ser>
        <c:dLbls>
          <c:showLegendKey val="0"/>
          <c:showVal val="0"/>
          <c:showCatName val="0"/>
          <c:showSerName val="0"/>
          <c:showPercent val="0"/>
          <c:showBubbleSize val="0"/>
        </c:dLbls>
        <c:gapWidth val="150"/>
        <c:axId val="-2021847192"/>
        <c:axId val="-2021853064"/>
      </c:barChart>
      <c:catAx>
        <c:axId val="-2021847192"/>
        <c:scaling>
          <c:orientation val="minMax"/>
        </c:scaling>
        <c:delete val="0"/>
        <c:axPos val="b"/>
        <c:majorTickMark val="out"/>
        <c:minorTickMark val="none"/>
        <c:tickLblPos val="nextTo"/>
        <c:crossAx val="-2021853064"/>
        <c:crosses val="autoZero"/>
        <c:auto val="1"/>
        <c:lblAlgn val="ctr"/>
        <c:lblOffset val="100"/>
        <c:noMultiLvlLbl val="0"/>
      </c:catAx>
      <c:valAx>
        <c:axId val="-2021853064"/>
        <c:scaling>
          <c:orientation val="minMax"/>
          <c:max val="3.0"/>
        </c:scaling>
        <c:delete val="0"/>
        <c:axPos val="l"/>
        <c:majorGridlines/>
        <c:numFmt formatCode="General" sourceLinked="1"/>
        <c:majorTickMark val="out"/>
        <c:minorTickMark val="none"/>
        <c:tickLblPos val="nextTo"/>
        <c:txPr>
          <a:bodyPr/>
          <a:lstStyle/>
          <a:p>
            <a:pPr>
              <a:defRPr sz="1600"/>
            </a:pPr>
            <a:endParaRPr lang="en-US"/>
          </a:p>
        </c:txPr>
        <c:crossAx val="-2021847192"/>
        <c:crosses val="autoZero"/>
        <c:crossBetween val="between"/>
      </c:valAx>
    </c:plotArea>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5"/>
          <c:y val="0.0378040503648536"/>
          <c:w val="0.860801137725527"/>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dPt>
            <c:idx val="1"/>
            <c:invertIfNegative val="0"/>
            <c:bubble3D val="0"/>
            <c:spPr>
              <a:solidFill>
                <a:schemeClr val="tx2"/>
              </a:solidFill>
              <a:ln>
                <a:solidFill>
                  <a:srgbClr val="000000"/>
                </a:solidFill>
              </a:ln>
            </c:spPr>
          </c:dPt>
          <c:cat>
            <c:strRef>
              <c:f>Sheet1!$A$2:$A$3</c:f>
              <c:strCache>
                <c:ptCount val="2"/>
                <c:pt idx="0">
                  <c:v>STREAM</c:v>
                </c:pt>
                <c:pt idx="1">
                  <c:v>Virtual PC</c:v>
                </c:pt>
              </c:strCache>
            </c:strRef>
          </c:cat>
          <c:val>
            <c:numRef>
              <c:f>Sheet1!$B$2:$B$3</c:f>
              <c:numCache>
                <c:formatCode>General</c:formatCode>
                <c:ptCount val="2"/>
                <c:pt idx="0">
                  <c:v>1.21</c:v>
                </c:pt>
                <c:pt idx="1">
                  <c:v>2.59</c:v>
                </c:pt>
              </c:numCache>
            </c:numRef>
          </c:val>
        </c:ser>
        <c:dLbls>
          <c:showLegendKey val="0"/>
          <c:showVal val="0"/>
          <c:showCatName val="0"/>
          <c:showSerName val="0"/>
          <c:showPercent val="0"/>
          <c:showBubbleSize val="0"/>
        </c:dLbls>
        <c:gapWidth val="150"/>
        <c:axId val="-2022537880"/>
        <c:axId val="-2022173144"/>
      </c:barChart>
      <c:catAx>
        <c:axId val="-2022537880"/>
        <c:scaling>
          <c:orientation val="minMax"/>
        </c:scaling>
        <c:delete val="0"/>
        <c:axPos val="b"/>
        <c:majorTickMark val="out"/>
        <c:minorTickMark val="none"/>
        <c:tickLblPos val="nextTo"/>
        <c:crossAx val="-2022173144"/>
        <c:crosses val="autoZero"/>
        <c:auto val="1"/>
        <c:lblAlgn val="ctr"/>
        <c:lblOffset val="100"/>
        <c:noMultiLvlLbl val="0"/>
      </c:catAx>
      <c:valAx>
        <c:axId val="-2022173144"/>
        <c:scaling>
          <c:orientation val="minMax"/>
          <c:max val="3.0"/>
        </c:scaling>
        <c:delete val="0"/>
        <c:axPos val="l"/>
        <c:majorGridlines/>
        <c:numFmt formatCode="General" sourceLinked="1"/>
        <c:majorTickMark val="out"/>
        <c:minorTickMark val="none"/>
        <c:tickLblPos val="nextTo"/>
        <c:txPr>
          <a:bodyPr/>
          <a:lstStyle/>
          <a:p>
            <a:pPr>
              <a:defRPr sz="1600"/>
            </a:pPr>
            <a:endParaRPr lang="en-US"/>
          </a:p>
        </c:txPr>
        <c:crossAx val="-2022537880"/>
        <c:crosses val="autoZero"/>
        <c:crossBetween val="between"/>
      </c:valAx>
      <c:spPr>
        <a:noFill/>
      </c:spPr>
    </c:plotArea>
    <c:plotVisOnly val="1"/>
    <c:dispBlanksAs val="gap"/>
    <c:showDLblsOverMax val="0"/>
  </c:chart>
  <c:spPr>
    <a:solidFill>
      <a:srgbClr val="FFFFFF"/>
    </a:solidFill>
  </c:spPr>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7/17/13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0462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7/17/13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3558070563"/>
      </p:ext>
    </p:extLst>
  </p:cSld>
  <p:clrMap bg1="lt1" tx1="dk1" bg2="lt2" tx2="dk2" accent1="accent1" accent2="accent2" accent3="accent3" accent4="accent4" accent5="accent5" accent6="accent6" hlink="hlink" folHlink="folHlink"/>
  <p:notesStyle>
    <a:lvl1pPr marL="0" algn="l" defTabSz="914024" rtl="0" eaLnBrk="1" latinLnBrk="0" hangingPunct="1">
      <a:defRPr sz="1200" kern="1200">
        <a:solidFill>
          <a:schemeClr val="tx1"/>
        </a:solidFill>
        <a:latin typeface="+mn-lt"/>
        <a:ea typeface="+mn-ea"/>
        <a:cs typeface="+mn-cs"/>
      </a:defRPr>
    </a:lvl1pPr>
    <a:lvl2pPr marL="457011" algn="l" defTabSz="914024" rtl="0" eaLnBrk="1" latinLnBrk="0" hangingPunct="1">
      <a:defRPr sz="1200" kern="1200">
        <a:solidFill>
          <a:schemeClr val="tx1"/>
        </a:solidFill>
        <a:latin typeface="+mn-lt"/>
        <a:ea typeface="+mn-ea"/>
        <a:cs typeface="+mn-cs"/>
      </a:defRPr>
    </a:lvl2pPr>
    <a:lvl3pPr marL="914024" algn="l" defTabSz="914024" rtl="0" eaLnBrk="1" latinLnBrk="0" hangingPunct="1">
      <a:defRPr sz="1200" kern="1200">
        <a:solidFill>
          <a:schemeClr val="tx1"/>
        </a:solidFill>
        <a:latin typeface="+mn-lt"/>
        <a:ea typeface="+mn-ea"/>
        <a:cs typeface="+mn-cs"/>
      </a:defRPr>
    </a:lvl3pPr>
    <a:lvl4pPr marL="1371040" algn="l" defTabSz="914024" rtl="0" eaLnBrk="1" latinLnBrk="0" hangingPunct="1">
      <a:defRPr sz="1200" kern="1200">
        <a:solidFill>
          <a:schemeClr val="tx1"/>
        </a:solidFill>
        <a:latin typeface="+mn-lt"/>
        <a:ea typeface="+mn-ea"/>
        <a:cs typeface="+mn-cs"/>
      </a:defRPr>
    </a:lvl4pPr>
    <a:lvl5pPr marL="1828052" algn="l" defTabSz="914024" rtl="0" eaLnBrk="1" latinLnBrk="0" hangingPunct="1">
      <a:defRPr sz="1200" kern="1200">
        <a:solidFill>
          <a:schemeClr val="tx1"/>
        </a:solidFill>
        <a:latin typeface="+mn-lt"/>
        <a:ea typeface="+mn-ea"/>
        <a:cs typeface="+mn-cs"/>
      </a:defRPr>
    </a:lvl5pPr>
    <a:lvl6pPr marL="2285064" algn="l" defTabSz="914024" rtl="0" eaLnBrk="1" latinLnBrk="0" hangingPunct="1">
      <a:defRPr sz="1200" kern="1200">
        <a:solidFill>
          <a:schemeClr val="tx1"/>
        </a:solidFill>
        <a:latin typeface="+mn-lt"/>
        <a:ea typeface="+mn-ea"/>
        <a:cs typeface="+mn-cs"/>
      </a:defRPr>
    </a:lvl6pPr>
    <a:lvl7pPr marL="2742079" algn="l" defTabSz="914024" rtl="0" eaLnBrk="1" latinLnBrk="0" hangingPunct="1">
      <a:defRPr sz="1200" kern="1200">
        <a:solidFill>
          <a:schemeClr val="tx1"/>
        </a:solidFill>
        <a:latin typeface="+mn-lt"/>
        <a:ea typeface="+mn-ea"/>
        <a:cs typeface="+mn-cs"/>
      </a:defRPr>
    </a:lvl7pPr>
    <a:lvl8pPr marL="3199088" algn="l" defTabSz="914024" rtl="0" eaLnBrk="1" latinLnBrk="0" hangingPunct="1">
      <a:defRPr sz="1200" kern="1200">
        <a:solidFill>
          <a:schemeClr val="tx1"/>
        </a:solidFill>
        <a:latin typeface="+mn-lt"/>
        <a:ea typeface="+mn-ea"/>
        <a:cs typeface="+mn-cs"/>
      </a:defRPr>
    </a:lvl8pPr>
    <a:lvl9pPr marL="3656104" algn="l" defTabSz="91402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RANDOM</a:t>
            </a:r>
            <a:r>
              <a:rPr lang="en-US" baseline="0" dirty="0" smtClean="0"/>
              <a:t> was given higher OS priority in the experiments</a:t>
            </a:r>
            <a:endParaRPr lang="en-US" dirty="0"/>
          </a:p>
        </p:txBody>
      </p:sp>
      <p:sp>
        <p:nvSpPr>
          <p:cNvPr id="4" name="Slide Number Placeholder 3"/>
          <p:cNvSpPr>
            <a:spLocks noGrp="1"/>
          </p:cNvSpPr>
          <p:nvPr>
            <p:ph type="sldNum" sz="quarter" idx="10"/>
          </p:nvPr>
        </p:nvSpPr>
        <p:spPr/>
        <p:txBody>
          <a:bodyPr/>
          <a:lstStyle/>
          <a:p>
            <a:pPr>
              <a:defRPr/>
            </a:pPr>
            <a:fld id="{2D9AD881-9221-4112-925B-F85EA4998059}" type="slidenum">
              <a:rPr lang="en-US" smtClean="0"/>
              <a:pPr>
                <a:defRPr/>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FF2B34-CCC2-9346-B61F-9DADAA7AAFDC}" type="slidenum">
              <a:rPr lang="en-US" sz="1200">
                <a:cs typeface="Arial" charset="0"/>
              </a:rPr>
              <a:pPr eaLnBrk="1" hangingPunct="1"/>
              <a:t>17</a:t>
            </a:fld>
            <a:endParaRPr lang="en-US" sz="1200" dirty="0">
              <a:cs typeface="Arial"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FF2B34-CCC2-9346-B61F-9DADAA7AAFDC}" type="slidenum">
              <a:rPr lang="en-US" sz="1200">
                <a:cs typeface="Arial" charset="0"/>
              </a:rPr>
              <a:pPr eaLnBrk="1" hangingPunct="1"/>
              <a:t>18</a:t>
            </a:fld>
            <a:endParaRPr lang="en-US" sz="1200" dirty="0">
              <a:cs typeface="Arial"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cs typeface="Arial" charset="0"/>
              </a:rPr>
              <a:pPr eaLnBrk="1" hangingPunct="1"/>
              <a:t>24</a:t>
            </a:fld>
            <a:endParaRPr lang="en-US" sz="1200">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cs typeface="Arial" charset="0"/>
              </a:rPr>
              <a:pPr eaLnBrk="1" hangingPunct="1"/>
              <a:t>30</a:t>
            </a:fld>
            <a:endParaRPr lang="en-US" sz="1200">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FF2B34-CCC2-9346-B61F-9DADAA7AAFDC}" type="slidenum">
              <a:rPr lang="en-US" sz="1200">
                <a:cs typeface="Arial" charset="0"/>
              </a:rPr>
              <a:pPr eaLnBrk="1" hangingPunct="1"/>
              <a:t>31</a:t>
            </a:fld>
            <a:endParaRPr lang="en-US" sz="1200" dirty="0">
              <a:cs typeface="Arial"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92D28D-854F-9C46-A1A7-FFFBA91E4F7A}" type="slidenum">
              <a:rPr lang="en-US" sz="1200">
                <a:solidFill>
                  <a:prstClr val="black"/>
                </a:solidFill>
                <a:cs typeface="Arial" charset="0"/>
              </a:rPr>
              <a:pPr eaLnBrk="1" hangingPunct="1"/>
              <a:t>33</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sz="1000">
                <a:latin typeface="Arial" charset="0"/>
              </a:rPr>
              <a:t>Memory-slowdown is the relative increase in the DRAM-related stall-time due to interference from other threads</a:t>
            </a:r>
          </a:p>
          <a:p>
            <a:pPr eaLnBrk="1" hangingPunct="1">
              <a:lnSpc>
                <a:spcPct val="80000"/>
              </a:lnSpc>
            </a:pPr>
            <a:r>
              <a:rPr lang="en-US" sz="1000">
                <a:latin typeface="Arial" charset="0"/>
              </a:rPr>
              <a:t>For example, if a thread</a:t>
            </a:r>
            <a:r>
              <a:rPr lang="ja-JP" altLang="en-US" sz="1000">
                <a:latin typeface="Arial" charset="0"/>
              </a:rPr>
              <a:t>’</a:t>
            </a:r>
            <a:r>
              <a:rPr lang="en-US" altLang="ja-JP" sz="1000">
                <a:latin typeface="Arial" charset="0"/>
              </a:rPr>
              <a:t>s DRAM related stall time is 1 hour when running alone, and its stall-time is 2 hours when it runs together with other threads,</a:t>
            </a:r>
          </a:p>
          <a:p>
            <a:pPr eaLnBrk="1" hangingPunct="1">
              <a:lnSpc>
                <a:spcPct val="80000"/>
              </a:lnSpc>
            </a:pPr>
            <a:r>
              <a:rPr lang="en-US" sz="1000">
                <a:latin typeface="Arial" charset="0"/>
              </a:rPr>
              <a:t>Its memory-slowdown is said to be 2.</a:t>
            </a:r>
          </a:p>
          <a:p>
            <a:pPr eaLnBrk="1" hangingPunct="1">
              <a:lnSpc>
                <a:spcPct val="80000"/>
              </a:lnSpc>
            </a:pPr>
            <a:endParaRPr lang="en-US" sz="1000">
              <a:latin typeface="Arial" charset="0"/>
            </a:endParaRPr>
          </a:p>
          <a:p>
            <a:pPr eaLnBrk="1" hangingPunct="1">
              <a:lnSpc>
                <a:spcPct val="80000"/>
              </a:lnSpc>
            </a:pPr>
            <a:r>
              <a:rPr lang="en-US" sz="1000">
                <a:latin typeface="Arial" charset="0"/>
              </a:rPr>
              <a:t>Give an example at the end: If a thread waits for DRAM 1 hour running by itself and this increases to 2 hours (its slowdown is 2), then a thread that waits for DRAM 2 hours, should now wait for DRAM 4 hours. </a:t>
            </a:r>
          </a:p>
          <a:p>
            <a:pPr eaLnBrk="1" hangingPunct="1">
              <a:lnSpc>
                <a:spcPct val="80000"/>
              </a:lnSpc>
            </a:pPr>
            <a:endParaRPr lang="en-US" sz="1000">
              <a:latin typeface="Arial" charset="0"/>
            </a:endParaRPr>
          </a:p>
          <a:p>
            <a:pPr eaLnBrk="1" hangingPunct="1">
              <a:lnSpc>
                <a:spcPct val="80000"/>
              </a:lnSpc>
            </a:pPr>
            <a:r>
              <a:rPr lang="en-US" sz="1000">
                <a:latin typeface="Arial" charset="0"/>
              </a:rPr>
              <a:t>Each thread experiences the same slowdown compared to its baseline DRAM performance</a:t>
            </a:r>
          </a:p>
          <a:p>
            <a:pPr eaLnBrk="1" hangingPunct="1">
              <a:lnSpc>
                <a:spcPct val="80000"/>
              </a:lnSpc>
            </a:pPr>
            <a:endParaRPr lang="en-US" sz="1000">
              <a:latin typeface="Arial" charset="0"/>
            </a:endParaRPr>
          </a:p>
          <a:p>
            <a:pPr eaLnBrk="1" hangingPunct="1">
              <a:lnSpc>
                <a:spcPct val="80000"/>
              </a:lnSpc>
            </a:pPr>
            <a:r>
              <a:rPr lang="en-US" sz="1000">
                <a:latin typeface="Arial" charset="0"/>
              </a:rPr>
              <a:t>The amount of time a thread spends waiting for DRAM memory</a:t>
            </a:r>
          </a:p>
          <a:p>
            <a:pPr eaLnBrk="1" hangingPunct="1">
              <a:lnSpc>
                <a:spcPct val="80000"/>
              </a:lnSpc>
            </a:pPr>
            <a:r>
              <a:rPr lang="en-US" sz="1000">
                <a:latin typeface="Calibri" charset="0"/>
              </a:rPr>
              <a:t>Extra time a thread requires to run because DRAM access is not instant</a:t>
            </a:r>
          </a:p>
          <a:p>
            <a:pPr eaLnBrk="1" hangingPunct="1">
              <a:lnSpc>
                <a:spcPct val="80000"/>
              </a:lnSpc>
            </a:pPr>
            <a:endParaRPr lang="en-US" sz="1000">
              <a:latin typeface="Arial" charset="0"/>
            </a:endParaRPr>
          </a:p>
          <a:p>
            <a:pPr eaLnBrk="1" hangingPunct="1">
              <a:lnSpc>
                <a:spcPct val="80000"/>
              </a:lnSpc>
            </a:pPr>
            <a:r>
              <a:rPr lang="en-US" sz="1000">
                <a:latin typeface="Arial" charset="0"/>
              </a:rPr>
              <a:t>PROPORTIONALITY: Each thread makes the same amount of progress relative to its baseline performance. This is consistent with priority based scheduling mechanisms that allocate the same time quantum for equal-priority threads.</a:t>
            </a:r>
          </a:p>
          <a:p>
            <a:pPr eaLnBrk="1" hangingPunct="1">
              <a:lnSpc>
                <a:spcPct val="80000"/>
              </a:lnSpc>
            </a:pPr>
            <a:endParaRPr lang="en-US" sz="1000">
              <a:latin typeface="Arial" charset="0"/>
            </a:endParaRPr>
          </a:p>
          <a:p>
            <a:pPr eaLnBrk="1" hangingPunct="1">
              <a:lnSpc>
                <a:spcPct val="80000"/>
              </a:lnSpc>
            </a:pPr>
            <a:r>
              <a:rPr lang="en-US" sz="1000">
                <a:latin typeface="Arial" charset="0"/>
              </a:rPr>
              <a:t>We define two values to compute slowdown.</a:t>
            </a:r>
          </a:p>
          <a:p>
            <a:pPr eaLnBrk="1" hangingPunct="1">
              <a:lnSpc>
                <a:spcPct val="80000"/>
              </a:lnSpc>
            </a:pPr>
            <a:endParaRPr lang="en-US" sz="1000">
              <a:latin typeface="Arial" charset="0"/>
            </a:endParaRPr>
          </a:p>
          <a:p>
            <a:pPr eaLnBrk="1" hangingPunct="1">
              <a:lnSpc>
                <a:spcPct val="80000"/>
              </a:lnSpc>
            </a:pPr>
            <a:r>
              <a:rPr lang="en-US" sz="1000">
                <a:latin typeface="Arial" charset="0"/>
              </a:rPr>
              <a:t>Proportional slowdown (proportionate progress)</a:t>
            </a:r>
          </a:p>
          <a:p>
            <a:pPr marL="0" lvl="1">
              <a:lnSpc>
                <a:spcPct val="80000"/>
              </a:lnSpc>
            </a:pPr>
            <a:r>
              <a:rPr lang="en-US" sz="1400">
                <a:latin typeface="Calibri" charset="0"/>
                <a:ea typeface="ＭＳ Ｐゴシック" charset="0"/>
              </a:rPr>
              <a:t>Fairness notion similar to SMT</a:t>
            </a:r>
            <a:r>
              <a:rPr lang="en-US" sz="1000">
                <a:latin typeface="Calibri" charset="0"/>
                <a:ea typeface="ＭＳ Ｐゴシック" charset="0"/>
              </a:rPr>
              <a:t> </a:t>
            </a:r>
            <a:r>
              <a:rPr lang="en-US" sz="1300">
                <a:latin typeface="Calibri" charset="0"/>
                <a:ea typeface="ＭＳ Ｐゴシック" charset="0"/>
              </a:rPr>
              <a:t>[Cazorla, IEEE Micro</a:t>
            </a:r>
            <a:r>
              <a:rPr lang="ja-JP" altLang="en-US" sz="1300">
                <a:latin typeface="Calibri" charset="0"/>
                <a:ea typeface="ＭＳ Ｐゴシック" charset="0"/>
              </a:rPr>
              <a:t>’</a:t>
            </a:r>
            <a:r>
              <a:rPr lang="en-US" altLang="ja-JP" sz="1300">
                <a:latin typeface="Calibri" charset="0"/>
                <a:ea typeface="ＭＳ Ｐゴシック" charset="0"/>
              </a:rPr>
              <a:t>04][Luo, ISPASS</a:t>
            </a:r>
            <a:r>
              <a:rPr lang="ja-JP" altLang="en-US" sz="1300">
                <a:latin typeface="Calibri" charset="0"/>
                <a:ea typeface="ＭＳ Ｐゴシック" charset="0"/>
              </a:rPr>
              <a:t>’</a:t>
            </a:r>
            <a:r>
              <a:rPr lang="en-US" altLang="ja-JP" sz="1300">
                <a:latin typeface="Calibri" charset="0"/>
                <a:ea typeface="ＭＳ Ｐゴシック" charset="0"/>
              </a:rPr>
              <a:t>01], SoEMT [Gabor, Micro</a:t>
            </a:r>
            <a:r>
              <a:rPr lang="ja-JP" altLang="en-US" sz="1300">
                <a:latin typeface="Calibri" charset="0"/>
                <a:ea typeface="ＭＳ Ｐゴシック" charset="0"/>
              </a:rPr>
              <a:t>’</a:t>
            </a:r>
            <a:r>
              <a:rPr lang="en-US" altLang="ja-JP" sz="1300">
                <a:latin typeface="Calibri" charset="0"/>
                <a:ea typeface="ＭＳ Ｐゴシック" charset="0"/>
              </a:rPr>
              <a:t>06],</a:t>
            </a:r>
            <a:r>
              <a:rPr lang="en-US" altLang="ja-JP" sz="1000">
                <a:latin typeface="Calibri" charset="0"/>
                <a:ea typeface="ＭＳ Ｐゴシック" charset="0"/>
              </a:rPr>
              <a:t> </a:t>
            </a:r>
            <a:r>
              <a:rPr lang="en-US" altLang="ja-JP" sz="1400">
                <a:latin typeface="Calibri" charset="0"/>
                <a:ea typeface="ＭＳ Ｐゴシック" charset="0"/>
              </a:rPr>
              <a:t>and shared caches</a:t>
            </a:r>
            <a:r>
              <a:rPr lang="en-US" altLang="ja-JP" sz="1000">
                <a:latin typeface="Calibri" charset="0"/>
                <a:ea typeface="ＭＳ Ｐゴシック" charset="0"/>
              </a:rPr>
              <a:t> </a:t>
            </a:r>
            <a:r>
              <a:rPr lang="en-US" altLang="ja-JP" sz="1300">
                <a:latin typeface="Calibri" charset="0"/>
                <a:ea typeface="ＭＳ Ｐゴシック" charset="0"/>
              </a:rPr>
              <a:t>[Kim, PACT</a:t>
            </a:r>
            <a:r>
              <a:rPr lang="ja-JP" altLang="en-US" sz="1300">
                <a:latin typeface="Calibri" charset="0"/>
                <a:ea typeface="ＭＳ Ｐゴシック" charset="0"/>
              </a:rPr>
              <a:t>’</a:t>
            </a:r>
            <a:r>
              <a:rPr lang="en-US" altLang="ja-JP" sz="1300">
                <a:latin typeface="Calibri" charset="0"/>
                <a:ea typeface="ＭＳ Ｐゴシック" charset="0"/>
              </a:rPr>
              <a:t>04]</a:t>
            </a:r>
          </a:p>
          <a:p>
            <a:pPr eaLnBrk="1" hangingPunct="1">
              <a:lnSpc>
                <a:spcPct val="80000"/>
              </a:lnSpc>
            </a:pPr>
            <a:endParaRPr lang="en-US" sz="100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136900-9A3E-AA4C-84C1-2227B414FCC9}" type="slidenum">
              <a:rPr lang="en-US" sz="1200">
                <a:solidFill>
                  <a:prstClr val="black"/>
                </a:solidFill>
                <a:cs typeface="Arial" charset="0"/>
              </a:rPr>
              <a:pPr eaLnBrk="1" hangingPunct="1"/>
              <a:t>34</a:t>
            </a:fld>
            <a:endParaRPr lang="en-US" sz="1200">
              <a:solidFill>
                <a:prstClr val="black"/>
              </a:solidFill>
              <a:cs typeface="Arial" charset="0"/>
            </a:endParaRPr>
          </a:p>
        </p:txBody>
      </p:sp>
      <p:sp>
        <p:nvSpPr>
          <p:cNvPr id="778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Except for pathological cases, best achievable unfairness value is 1</a:t>
            </a:r>
          </a:p>
          <a:p>
            <a:pPr eaLnBrk="1" hangingPunct="1"/>
            <a:endParaRPr lang="en-US">
              <a:latin typeface="Arial" charset="0"/>
            </a:endParaRPr>
          </a:p>
          <a:p>
            <a:pPr eaLnBrk="1" hangingPunct="1"/>
            <a:r>
              <a:rPr lang="en-US">
                <a:latin typeface="Calibri" charset="0"/>
                <a:cs typeface="Tahoma" charset="0"/>
              </a:rPr>
              <a:t>Maximizes DRAM throughput if it cannot improve fairness</a:t>
            </a:r>
          </a:p>
          <a:p>
            <a:pPr eaLnBrk="1" hangingPunct="1"/>
            <a:r>
              <a:rPr lang="en-US">
                <a:latin typeface="Calibri" charset="0"/>
                <a:cs typeface="Tahoma" charset="0"/>
              </a:rPr>
              <a:t>WORK CONSERVING: Does not waste useful bandwidth to improve fairness</a:t>
            </a:r>
          </a:p>
          <a:p>
            <a:pPr marL="695595" lvl="2" indent="-342944"/>
            <a:r>
              <a:rPr lang="en-US">
                <a:latin typeface="Calibri" charset="0"/>
                <a:ea typeface="ＭＳ Ｐゴシック" charset="0"/>
                <a:cs typeface="Tahoma" charset="0"/>
              </a:rPr>
              <a:t>If a request does not interfere with any other, it is scheduled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95EDEE-B7D1-1440-996D-71E43B120717}" type="slidenum">
              <a:rPr lang="en-US" sz="1200">
                <a:solidFill>
                  <a:prstClr val="black"/>
                </a:solidFill>
                <a:cs typeface="Arial" charset="0"/>
              </a:rPr>
              <a:pPr eaLnBrk="1" hangingPunct="1"/>
              <a:t>35</a:t>
            </a:fld>
            <a:endParaRPr lang="en-US" sz="1200">
              <a:solidFill>
                <a:prstClr val="black"/>
              </a:solidFill>
              <a:cs typeface="Arial" charset="0"/>
            </a:endParaRPr>
          </a:p>
        </p:txBody>
      </p:sp>
      <p:sp>
        <p:nvSpPr>
          <p:cNvPr id="79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atin typeface="Arial" charset="0"/>
              </a:rPr>
              <a:t>A pictorial example of how our solution prevents stream from being a memory performance hog</a:t>
            </a:r>
          </a:p>
          <a:p>
            <a:pPr>
              <a:buFontTx/>
              <a:buChar char="-"/>
            </a:pPr>
            <a:r>
              <a:rPr lang="en-US">
                <a:latin typeface="Arial" charset="0"/>
              </a:rPr>
              <a:t>Our technique requires the DRAM controller to keep track of slowdowns for each thread and the unfairness value based on these slowdowns</a:t>
            </a:r>
          </a:p>
          <a:p>
            <a:pPr>
              <a:buFontTx/>
              <a:buChar char="-"/>
            </a:pPr>
            <a:r>
              <a:rPr lang="en-US">
                <a:latin typeface="Arial" charset="0"/>
              </a:rPr>
              <a:t>Alpha parameter (maximum tolerable unfairness until the fairness-oriented scheduling policy kicks in) is set to 1.05 in this example</a:t>
            </a:r>
          </a:p>
          <a:p>
            <a:pPr>
              <a:buFontTx/>
              <a:buChar char="-"/>
            </a:pPr>
            <a:r>
              <a:rPr lang="en-US">
                <a:latin typeface="Arial" charset="0"/>
              </a:rPr>
              <a:t>As stream</a:t>
            </a:r>
            <a:r>
              <a:rPr lang="ja-JP" altLang="en-US">
                <a:latin typeface="Arial" charset="0"/>
              </a:rPr>
              <a:t>’</a:t>
            </a:r>
            <a:r>
              <a:rPr lang="en-US" altLang="ja-JP">
                <a:latin typeface="Arial" charset="0"/>
              </a:rPr>
              <a:t>s requests are prioritized over rdarray</a:t>
            </a:r>
            <a:r>
              <a:rPr lang="ja-JP" altLang="en-US">
                <a:latin typeface="Arial" charset="0"/>
              </a:rPr>
              <a:t>’</a:t>
            </a:r>
            <a:r>
              <a:rPr lang="en-US" altLang="ja-JP">
                <a:latin typeface="Arial" charset="0"/>
              </a:rPr>
              <a:t>s, rdarray</a:t>
            </a:r>
            <a:r>
              <a:rPr lang="ja-JP" altLang="en-US">
                <a:latin typeface="Arial" charset="0"/>
              </a:rPr>
              <a:t>’</a:t>
            </a:r>
            <a:r>
              <a:rPr lang="en-US" altLang="ja-JP">
                <a:latin typeface="Arial" charset="0"/>
              </a:rPr>
              <a:t>s slowdown increases and hence unfairness increases</a:t>
            </a:r>
          </a:p>
          <a:p>
            <a:pPr>
              <a:buFontTx/>
              <a:buChar char="-"/>
            </a:pPr>
            <a:r>
              <a:rPr lang="en-US">
                <a:latin typeface="Arial" charset="0"/>
              </a:rPr>
              <a:t>Once unfairness crosses the alpha value, our algorithm kicks in and uses the fairness-oriented scheduling policy</a:t>
            </a:r>
          </a:p>
          <a:p>
            <a:pPr>
              <a:buFontTx/>
              <a:buChar char="-"/>
            </a:pPr>
            <a:r>
              <a:rPr lang="en-US">
                <a:latin typeface="Arial" charset="0"/>
              </a:rPr>
              <a:t>This policy prioritizes requests from the thread with the maximum slowdown (rdarray – thread 1)</a:t>
            </a:r>
          </a:p>
          <a:p>
            <a:pPr>
              <a:buFontTx/>
              <a:buChar char="-"/>
            </a:pPr>
            <a:r>
              <a:rPr lang="en-US">
                <a:latin typeface="Arial" charset="0"/>
              </a:rPr>
              <a:t>Hence, rdarray</a:t>
            </a:r>
            <a:r>
              <a:rPr lang="ja-JP" altLang="en-US">
                <a:latin typeface="Arial" charset="0"/>
              </a:rPr>
              <a:t>’</a:t>
            </a:r>
            <a:r>
              <a:rPr lang="en-US" altLang="ja-JP">
                <a:latin typeface="Arial" charset="0"/>
              </a:rPr>
              <a:t>s requests do not indefinitely starve</a:t>
            </a:r>
          </a:p>
          <a:p>
            <a:pPr>
              <a:buFontTx/>
              <a:buChar char="-"/>
            </a:pPr>
            <a:r>
              <a:rPr lang="en-US">
                <a:latin typeface="Arial" charset="0"/>
              </a:rPr>
              <a:t>Servicing rdarray</a:t>
            </a:r>
            <a:r>
              <a:rPr lang="ja-JP" altLang="en-US">
                <a:latin typeface="Arial" charset="0"/>
              </a:rPr>
              <a:t>’</a:t>
            </a:r>
            <a:r>
              <a:rPr lang="en-US" altLang="ja-JP">
                <a:latin typeface="Arial" charset="0"/>
              </a:rPr>
              <a:t>s request increases stream</a:t>
            </a:r>
            <a:r>
              <a:rPr lang="ja-JP" altLang="en-US">
                <a:latin typeface="Arial" charset="0"/>
              </a:rPr>
              <a:t>’</a:t>
            </a:r>
            <a:r>
              <a:rPr lang="en-US" altLang="ja-JP">
                <a:latin typeface="Arial" charset="0"/>
              </a:rPr>
              <a:t>s slowdown and keeps in check rdarray</a:t>
            </a:r>
            <a:r>
              <a:rPr lang="ja-JP" altLang="en-US">
                <a:latin typeface="Arial" charset="0"/>
              </a:rPr>
              <a:t>’</a:t>
            </a:r>
            <a:r>
              <a:rPr lang="en-US" altLang="ja-JP">
                <a:latin typeface="Arial" charset="0"/>
              </a:rPr>
              <a:t>s slowdown (thus reduces unfairness)</a:t>
            </a:r>
          </a:p>
          <a:p>
            <a:pPr>
              <a:buFontTx/>
              <a:buChar char="-"/>
            </a:pPr>
            <a:r>
              <a:rPr lang="en-US">
                <a:latin typeface="Arial" charset="0"/>
              </a:rPr>
              <a:t>Therefore, when unfairness becomes tolerable again, our algorithm switches back to the baseline scheduling policy to maximize throughput (i.e. it schedules stream</a:t>
            </a:r>
            <a:r>
              <a:rPr lang="ja-JP" altLang="en-US">
                <a:latin typeface="Arial" charset="0"/>
              </a:rPr>
              <a:t>’</a:t>
            </a:r>
            <a:r>
              <a:rPr lang="en-US" altLang="ja-JP">
                <a:latin typeface="Arial" charset="0"/>
              </a:rPr>
              <a:t>s row hit requests first, and then the oldest requests)</a:t>
            </a:r>
            <a:endParaRPr 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cs typeface="Arial" charset="0"/>
              </a:rPr>
              <a:pPr eaLnBrk="1" hangingPunct="1"/>
              <a:t>37</a:t>
            </a:fld>
            <a:endParaRPr lang="en-US" sz="1200">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3A3D9-BADB-734B-A983-EA6AF1EA18FE}" type="slidenum">
              <a:rPr lang="en-US" sz="1200">
                <a:solidFill>
                  <a:prstClr val="black"/>
                </a:solidFill>
                <a:cs typeface="Arial" charset="0"/>
              </a:rPr>
              <a:pPr eaLnBrk="1" hangingPunct="1"/>
              <a:t>3</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000" dirty="0">
                <a:latin typeface="Arial" charset="0"/>
              </a:rPr>
              <a:t>What kind of performance do we expect when we run two applications on a multi-core system? To answer this question, we performed an experiment. We took two applications we cared about, ran them together on different cores in a dual-core system, and measured their slowdown compared to when each is run alone on the same system. This graph shows the slowdown each app experienced. (DATA explanation…) </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Why do we get such a large disparity in the slowdowns?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the priorities? No. We went back and gave high priority to gcc and low priority to matlab. The slowdowns did not change at all. Neither the software or the hardware enforced the priorities.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the contention in the disk? We checked for this possibility, but found that these applications did not have any disk accesses in the steady state. They both fit in the physical memory and therefore did not interfere in the disk.</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What is it then? Why do we get such large disparity in slowdowns in a dual core system?</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 will call such an application a </a:t>
            </a:r>
            <a:r>
              <a:rPr lang="ja-JP" altLang="en-US" sz="1000" dirty="0">
                <a:latin typeface="Arial" charset="0"/>
              </a:rPr>
              <a:t>“</a:t>
            </a:r>
            <a:r>
              <a:rPr lang="en-US" altLang="ja-JP" sz="1000" dirty="0">
                <a:latin typeface="Arial" charset="0"/>
              </a:rPr>
              <a:t>memory performance hog</a:t>
            </a:r>
            <a:r>
              <a:rPr lang="ja-JP" altLang="en-US" sz="1000" dirty="0">
                <a:latin typeface="Arial" charset="0"/>
              </a:rPr>
              <a:t>”</a:t>
            </a:r>
            <a:endParaRPr lang="en-US" altLang="ja-JP" sz="1000" dirty="0">
              <a:latin typeface="Arial" charset="0"/>
            </a:endParaRPr>
          </a:p>
          <a:p>
            <a:pPr eaLnBrk="1" hangingPunct="1">
              <a:lnSpc>
                <a:spcPct val="90000"/>
              </a:lnSpc>
              <a:spcBef>
                <a:spcPct val="0"/>
              </a:spcBef>
            </a:pPr>
            <a:r>
              <a:rPr lang="en-US" sz="1000" dirty="0">
                <a:latin typeface="Arial" charset="0"/>
              </a:rPr>
              <a:t>Now, let me tell you why this disparity in slowdowns happens.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endParaRPr lang="en-US" sz="1000" dirty="0">
              <a:latin typeface="Arial" charset="0"/>
            </a:endParaRP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that there are other applications or the OS interfering with gcc, stealing its time quantums? No.</a:t>
            </a: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91E0A0-A893-BF4B-B949-99F940BF11F6}" type="slidenum">
              <a:rPr lang="en-US" sz="1200">
                <a:solidFill>
                  <a:srgbClr val="000000"/>
                </a:solidFill>
                <a:cs typeface="Arial" charset="0"/>
              </a:rPr>
              <a:pPr eaLnBrk="1" hangingPunct="1"/>
              <a:t>6</a:t>
            </a:fld>
            <a:endParaRPr lang="en-US" sz="1200" dirty="0">
              <a:solidFill>
                <a:srgbClr val="000000"/>
              </a:solidFill>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Arial" charset="0"/>
              </a:defRPr>
            </a:lvl1pPr>
            <a:lvl2pPr marL="37931725" indent="-37474525" defTabSz="93027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11BB5F9-6412-844E-8548-EE789C455BFA}" type="slidenum">
              <a:rPr lang="en-US" sz="1200">
                <a:solidFill>
                  <a:prstClr val="black"/>
                </a:solidFill>
              </a:rPr>
              <a:pPr eaLnBrk="1" hangingPunct="1"/>
              <a:t>7</a:t>
            </a:fld>
            <a:endParaRPr lang="en-US" sz="120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-In a multi-core chip, different cores share some hardware resources. In particular, they share the DRAM memory system. The shared memory system consists of this and that. </a:t>
            </a:r>
          </a:p>
          <a:p>
            <a:pPr>
              <a:buFontTx/>
              <a:buChar char="-"/>
            </a:pPr>
            <a:r>
              <a:rPr lang="en-US">
                <a:latin typeface="Arial" charset="0"/>
                <a:ea typeface="ＭＳ Ｐゴシック" charset="0"/>
                <a:cs typeface="ＭＳ Ｐゴシック" charset="0"/>
              </a:rPr>
              <a:t>When we run matlab on one core, and gcc on another core, both cores generate memory requests to access the DRAM banks. When these requests arrive at the DRAM controller, the controller favors matlab</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over gcc</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As a result, matlab can make progress and continues generating memory requests. These requests are again favored by the DRAM controller over gcc</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Therefore, gcc starves waiting for its requests to be serviced in DRAM whereas matlab makes very quick progress as if it were running alone. </a:t>
            </a: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Why does this happen? This is because the algorithms employed by the DRAM controller are unfair. </a:t>
            </a:r>
          </a:p>
          <a:p>
            <a:pPr>
              <a:buFontTx/>
              <a:buChar char="-"/>
            </a:pPr>
            <a:r>
              <a:rPr lang="en-US">
                <a:latin typeface="Arial" charset="0"/>
                <a:ea typeface="ＭＳ Ｐゴシック" charset="0"/>
                <a:cs typeface="ＭＳ Ｐゴシック" charset="0"/>
              </a:rPr>
              <a:t>But, why are these algorithms unfair? Why do they unfairly prioritize matlab accesses?</a:t>
            </a:r>
          </a:p>
          <a:p>
            <a:pPr>
              <a:buFontTx/>
              <a:buChar char="-"/>
            </a:pPr>
            <a:r>
              <a:rPr lang="en-US">
                <a:latin typeface="Arial" charset="0"/>
                <a:ea typeface="ＭＳ Ｐゴシック" charset="0"/>
                <a:cs typeface="ＭＳ Ｐゴシック" charset="0"/>
              </a:rPr>
              <a:t>To understand this, we need to understand how a DRAM bank operates.</a:t>
            </a: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Almost all systems today contain multi-core chips</a:t>
            </a:r>
          </a:p>
          <a:p>
            <a:pPr>
              <a:buFontTx/>
              <a:buChar char="-"/>
            </a:pPr>
            <a:r>
              <a:rPr lang="en-US">
                <a:latin typeface="Arial" charset="0"/>
                <a:ea typeface="ＭＳ Ｐゴシック" charset="0"/>
                <a:cs typeface="ＭＳ Ｐゴシック" charset="0"/>
              </a:rPr>
              <a:t>Multi-core systems consist of multiple on-chip cores and caches</a:t>
            </a:r>
          </a:p>
          <a:p>
            <a:pPr>
              <a:buFontTx/>
              <a:buChar char="-"/>
            </a:pPr>
            <a:r>
              <a:rPr lang="en-US">
                <a:latin typeface="Arial" charset="0"/>
                <a:ea typeface="ＭＳ Ｐゴシック" charset="0"/>
                <a:cs typeface="ＭＳ Ｐゴシック" charset="0"/>
              </a:rPr>
              <a:t>Cores share the DRAM memory system</a:t>
            </a:r>
          </a:p>
          <a:p>
            <a:pPr>
              <a:buFontTx/>
              <a:buChar char="-"/>
            </a:pPr>
            <a:r>
              <a:rPr lang="en-US">
                <a:latin typeface="Arial" charset="0"/>
                <a:ea typeface="ＭＳ Ｐゴシック" charset="0"/>
                <a:cs typeface="ＭＳ Ｐゴシック" charset="0"/>
              </a:rPr>
              <a:t>DRAM memory system consists of</a:t>
            </a:r>
          </a:p>
          <a:p>
            <a:pPr marL="742950" lvl="1" indent="-285750">
              <a:buFontTx/>
              <a:buChar char="-"/>
            </a:pPr>
            <a:r>
              <a:rPr lang="en-US">
                <a:latin typeface="Arial" charset="0"/>
                <a:ea typeface="ＭＳ Ｐゴシック" charset="0"/>
              </a:rPr>
              <a:t>DRAM banks that store data (multiple banks to allow parallel accesses)</a:t>
            </a:r>
          </a:p>
          <a:p>
            <a:pPr marL="742950" lvl="1" indent="-285750">
              <a:buFontTx/>
              <a:buChar char="-"/>
            </a:pPr>
            <a:r>
              <a:rPr lang="en-US">
                <a:latin typeface="Arial" charset="0"/>
                <a:ea typeface="ＭＳ Ｐゴシック" charset="0"/>
              </a:rPr>
              <a:t>DRAM memory controller that mediates between cores and DRAM memory</a:t>
            </a:r>
          </a:p>
          <a:p>
            <a:pPr lvl="2">
              <a:buFontTx/>
              <a:buChar char="-"/>
            </a:pPr>
            <a:r>
              <a:rPr lang="en-US">
                <a:latin typeface="Arial" charset="0"/>
                <a:ea typeface="ＭＳ Ｐゴシック" charset="0"/>
              </a:rPr>
              <a:t>It schedules memory operations generated by cores to DRAM</a:t>
            </a:r>
          </a:p>
          <a:p>
            <a:pPr>
              <a:buFontTx/>
              <a:buChar char="-"/>
            </a:pPr>
            <a:r>
              <a:rPr lang="en-US">
                <a:latin typeface="Arial" charset="0"/>
                <a:ea typeface="ＭＳ Ｐゴシック" charset="0"/>
                <a:cs typeface="ＭＳ Ｐゴシック" charset="0"/>
              </a:rPr>
              <a:t>This talk is about exploiting the unfair algorithms in the memory controllers to perform denial of service to running threads</a:t>
            </a:r>
          </a:p>
          <a:p>
            <a:pPr>
              <a:buFontTx/>
              <a:buChar char="-"/>
            </a:pPr>
            <a:r>
              <a:rPr lang="en-US">
                <a:latin typeface="Arial" charset="0"/>
                <a:ea typeface="ＭＳ Ｐゴシック" charset="0"/>
                <a:cs typeface="ＭＳ Ｐゴシック" charset="0"/>
              </a:rPr>
              <a:t>To understand how this happens, we need to know about how each DRAM bank operates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000" dirty="0">
                <a:latin typeface="Arial" charset="0"/>
              </a:rPr>
              <a:t>What kind of performance do we expect when we run two applications on a multi-core system? To answer this question, we performed an experiment. We took two applications we cared about, ran them together on different cores in a dual-core system, and measured their slowdown compared to when each is run alone on the same system. This graph shows the slowdown each app experienced. (DATA explanation…) </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Why do we get such a large disparity in the slowdowns?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the priorities? No. We went back and gave high priority to gcc and low priority to matlab. The slowdowns did not change at all. Neither the software or the hardware enforced the priorities.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the contention in the disk? We checked for this possibility, but found that these applications did not have any disk accesses in the steady state. They both fit in the physical memory and therefore did not interfere in the disk.</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What is it then? Why do we get such large disparity in slowdowns in a dual core system?</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 will call such an application a </a:t>
            </a:r>
            <a:r>
              <a:rPr lang="ja-JP" altLang="en-US" sz="1000" dirty="0">
                <a:latin typeface="Arial" charset="0"/>
              </a:rPr>
              <a:t>“</a:t>
            </a:r>
            <a:r>
              <a:rPr lang="en-US" altLang="ja-JP" sz="1000" dirty="0">
                <a:latin typeface="Arial" charset="0"/>
              </a:rPr>
              <a:t>memory performance hog</a:t>
            </a:r>
            <a:r>
              <a:rPr lang="ja-JP" altLang="en-US" sz="1000" dirty="0">
                <a:latin typeface="Arial" charset="0"/>
              </a:rPr>
              <a:t>”</a:t>
            </a:r>
            <a:endParaRPr lang="en-US" altLang="ja-JP" sz="1000" dirty="0">
              <a:latin typeface="Arial" charset="0"/>
            </a:endParaRPr>
          </a:p>
          <a:p>
            <a:pPr eaLnBrk="1" hangingPunct="1">
              <a:lnSpc>
                <a:spcPct val="90000"/>
              </a:lnSpc>
              <a:spcBef>
                <a:spcPct val="0"/>
              </a:spcBef>
            </a:pPr>
            <a:r>
              <a:rPr lang="en-US" sz="1000" dirty="0">
                <a:latin typeface="Arial" charset="0"/>
              </a:rPr>
              <a:t>Now, let me tell you why this disparity in slowdowns happens.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endParaRPr lang="en-US" sz="1000" dirty="0">
              <a:latin typeface="Arial" charset="0"/>
            </a:endParaRP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that there are other applications or the OS interfering with gcc, stealing its time quantums? No.</a:t>
            </a: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91E0A0-A893-BF4B-B949-99F940BF11F6}" type="slidenum">
              <a:rPr lang="en-US" sz="1200">
                <a:solidFill>
                  <a:srgbClr val="000000"/>
                </a:solidFill>
                <a:cs typeface="Arial" charset="0"/>
              </a:rPr>
              <a:pPr eaLnBrk="1" hangingPunct="1"/>
              <a:t>11</a:t>
            </a:fld>
            <a:endParaRPr lang="en-US" sz="1200" dirty="0">
              <a:solidFill>
                <a:srgbClr val="000000"/>
              </a:solidFil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Arial" charset="0"/>
              </a:defRPr>
            </a:lvl1pPr>
            <a:lvl2pPr marL="37931725" indent="-37474525" defTabSz="93027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11BB5F9-6412-844E-8548-EE789C455BFA}" type="slidenum">
              <a:rPr lang="en-US" sz="1200">
                <a:solidFill>
                  <a:prstClr val="black"/>
                </a:solidFill>
              </a:rPr>
              <a:pPr eaLnBrk="1" hangingPunct="1"/>
              <a:t>12</a:t>
            </a:fld>
            <a:endParaRPr lang="en-US" sz="120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-In a multi-core chip, different cores share some hardware resources. In particular, they share the DRAM memory system. The shared memory system consists of this and that. </a:t>
            </a:r>
          </a:p>
          <a:p>
            <a:pPr>
              <a:buFontTx/>
              <a:buChar char="-"/>
            </a:pPr>
            <a:r>
              <a:rPr lang="en-US">
                <a:latin typeface="Arial" charset="0"/>
                <a:ea typeface="ＭＳ Ｐゴシック" charset="0"/>
                <a:cs typeface="ＭＳ Ｐゴシック" charset="0"/>
              </a:rPr>
              <a:t>When we run matlab on one core, and gcc on another core, both cores generate memory requests to access the DRAM banks. When these requests arrive at the DRAM controller, the controller favors matlab</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over gcc</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As a result, matlab can make progress and continues generating memory requests. These requests are again favored by the DRAM controller over gcc</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Therefore, gcc starves waiting for its requests to be serviced in DRAM whereas matlab makes very quick progress as if it were running alone. </a:t>
            </a: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Why does this happen? This is because the algorithms employed by the DRAM controller are unfair. </a:t>
            </a:r>
          </a:p>
          <a:p>
            <a:pPr>
              <a:buFontTx/>
              <a:buChar char="-"/>
            </a:pPr>
            <a:r>
              <a:rPr lang="en-US">
                <a:latin typeface="Arial" charset="0"/>
                <a:ea typeface="ＭＳ Ｐゴシック" charset="0"/>
                <a:cs typeface="ＭＳ Ｐゴシック" charset="0"/>
              </a:rPr>
              <a:t>But, why are these algorithms unfair? Why do they unfairly prioritize matlab accesses?</a:t>
            </a:r>
          </a:p>
          <a:p>
            <a:pPr>
              <a:buFontTx/>
              <a:buChar char="-"/>
            </a:pPr>
            <a:r>
              <a:rPr lang="en-US">
                <a:latin typeface="Arial" charset="0"/>
                <a:ea typeface="ＭＳ Ｐゴシック" charset="0"/>
                <a:cs typeface="ＭＳ Ｐゴシック" charset="0"/>
              </a:rPr>
              <a:t>To understand this, we need to understand how a DRAM bank operates.</a:t>
            </a: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Almost all systems today contain multi-core chips</a:t>
            </a:r>
          </a:p>
          <a:p>
            <a:pPr>
              <a:buFontTx/>
              <a:buChar char="-"/>
            </a:pPr>
            <a:r>
              <a:rPr lang="en-US">
                <a:latin typeface="Arial" charset="0"/>
                <a:ea typeface="ＭＳ Ｐゴシック" charset="0"/>
                <a:cs typeface="ＭＳ Ｐゴシック" charset="0"/>
              </a:rPr>
              <a:t>Multi-core systems consist of multiple on-chip cores and caches</a:t>
            </a:r>
          </a:p>
          <a:p>
            <a:pPr>
              <a:buFontTx/>
              <a:buChar char="-"/>
            </a:pPr>
            <a:r>
              <a:rPr lang="en-US">
                <a:latin typeface="Arial" charset="0"/>
                <a:ea typeface="ＭＳ Ｐゴシック" charset="0"/>
                <a:cs typeface="ＭＳ Ｐゴシック" charset="0"/>
              </a:rPr>
              <a:t>Cores share the DRAM memory system</a:t>
            </a:r>
          </a:p>
          <a:p>
            <a:pPr>
              <a:buFontTx/>
              <a:buChar char="-"/>
            </a:pPr>
            <a:r>
              <a:rPr lang="en-US">
                <a:latin typeface="Arial" charset="0"/>
                <a:ea typeface="ＭＳ Ｐゴシック" charset="0"/>
                <a:cs typeface="ＭＳ Ｐゴシック" charset="0"/>
              </a:rPr>
              <a:t>DRAM memory system consists of</a:t>
            </a:r>
          </a:p>
          <a:p>
            <a:pPr marL="742950" lvl="1" indent="-285750">
              <a:buFontTx/>
              <a:buChar char="-"/>
            </a:pPr>
            <a:r>
              <a:rPr lang="en-US">
                <a:latin typeface="Arial" charset="0"/>
                <a:ea typeface="ＭＳ Ｐゴシック" charset="0"/>
              </a:rPr>
              <a:t>DRAM banks that store data (multiple banks to allow parallel accesses)</a:t>
            </a:r>
          </a:p>
          <a:p>
            <a:pPr marL="742950" lvl="1" indent="-285750">
              <a:buFontTx/>
              <a:buChar char="-"/>
            </a:pPr>
            <a:r>
              <a:rPr lang="en-US">
                <a:latin typeface="Arial" charset="0"/>
                <a:ea typeface="ＭＳ Ｐゴシック" charset="0"/>
              </a:rPr>
              <a:t>DRAM memory controller that mediates between cores and DRAM memory</a:t>
            </a:r>
          </a:p>
          <a:p>
            <a:pPr lvl="2">
              <a:buFontTx/>
              <a:buChar char="-"/>
            </a:pPr>
            <a:r>
              <a:rPr lang="en-US">
                <a:latin typeface="Arial" charset="0"/>
                <a:ea typeface="ＭＳ Ｐゴシック" charset="0"/>
              </a:rPr>
              <a:t>It schedules memory operations generated by cores to DRAM</a:t>
            </a:r>
          </a:p>
          <a:p>
            <a:pPr>
              <a:buFontTx/>
              <a:buChar char="-"/>
            </a:pPr>
            <a:r>
              <a:rPr lang="en-US">
                <a:latin typeface="Arial" charset="0"/>
                <a:ea typeface="ＭＳ Ｐゴシック" charset="0"/>
                <a:cs typeface="ＭＳ Ｐゴシック" charset="0"/>
              </a:rPr>
              <a:t>This talk is about exploiting the unfair algorithms in the memory controllers to perform denial of service to running threads</a:t>
            </a:r>
          </a:p>
          <a:p>
            <a:pPr>
              <a:buFontTx/>
              <a:buChar char="-"/>
            </a:pPr>
            <a:r>
              <a:rPr lang="en-US">
                <a:latin typeface="Arial" charset="0"/>
                <a:ea typeface="ＭＳ Ｐゴシック" charset="0"/>
                <a:cs typeface="ＭＳ Ｐゴシック" charset="0"/>
              </a:rPr>
              <a:t>To understand how this happens, we need to know about how each DRAM bank operates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BF7020E7-1D64-4A9E-A700-1A7CFB55C96E}" type="slidenum">
              <a:rPr lang="en-US" smtClean="0">
                <a:latin typeface="Arial" charset="0"/>
              </a:rPr>
              <a:pPr/>
              <a:t>13</a:t>
            </a:fld>
            <a:endParaRPr lang="en-US" smtClean="0">
              <a:latin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a:buFontTx/>
              <a:buChar char="-"/>
            </a:pPr>
            <a:r>
              <a:rPr lang="en-US" dirty="0" smtClean="0">
                <a:latin typeface="Arial" charset="0"/>
              </a:rPr>
              <a:t>Streaming through memory by performing operations on two 1D arrays.</a:t>
            </a:r>
          </a:p>
          <a:p>
            <a:pPr>
              <a:buFontTx/>
              <a:buChar char="-"/>
            </a:pPr>
            <a:r>
              <a:rPr lang="en-US" dirty="0" smtClean="0">
                <a:latin typeface="Arial" charset="0"/>
              </a:rPr>
              <a:t>Sequential memory access</a:t>
            </a:r>
          </a:p>
          <a:p>
            <a:pPr>
              <a:buFontTx/>
              <a:buChar char="-"/>
            </a:pPr>
            <a:r>
              <a:rPr lang="en-US" dirty="0" smtClean="0">
                <a:latin typeface="Arial" charset="0"/>
              </a:rPr>
              <a:t>Each access is a cache miss (elements of array larger than a cache line size) </a:t>
            </a:r>
            <a:r>
              <a:rPr lang="en-US" dirty="0" smtClean="0">
                <a:latin typeface="Arial" charset="0"/>
                <a:sym typeface="Wingdings" pitchFamily="2" charset="2"/>
              </a:rPr>
              <a:t> hence, very memory intensive</a:t>
            </a:r>
            <a:endParaRPr lang="en-US" dirty="0" smtClean="0">
              <a:latin typeface="Arial" charset="0"/>
            </a:endParaRPr>
          </a:p>
          <a:p>
            <a:endParaRPr lang="en-US" dirty="0" smtClean="0">
              <a:latin typeface="Arial" charset="0"/>
            </a:endParaRPr>
          </a:p>
          <a:p>
            <a:r>
              <a:rPr lang="en-US" dirty="0" smtClean="0">
                <a:latin typeface="Arial" charset="0"/>
              </a:rPr>
              <a:t>Link to the real code…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Arial" charset="0"/>
              </a:defRPr>
            </a:lvl1pPr>
            <a:lvl2pPr marL="37931725" indent="-37474525" defTabSz="93027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9417816-A607-CE43-B61B-17B8320D3897}" type="slidenum">
              <a:rPr lang="en-US" sz="1200">
                <a:solidFill>
                  <a:prstClr val="black"/>
                </a:solidFill>
              </a:rPr>
              <a:pPr eaLnBrk="1" hangingPunct="1"/>
              <a:t>14</a:t>
            </a:fld>
            <a:endParaRPr lang="en-US" sz="1200">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atin typeface="Arial" charset="0"/>
                <a:ea typeface="ＭＳ Ｐゴシック" charset="0"/>
                <a:cs typeface="ＭＳ Ｐゴシック" charset="0"/>
              </a:rPr>
              <a:t>Pictorially demonstrate how stream denies memory service to rdarray</a:t>
            </a:r>
          </a:p>
          <a:p>
            <a:pPr>
              <a:buFontTx/>
              <a:buChar char="-"/>
            </a:pPr>
            <a:r>
              <a:rPr lang="en-US">
                <a:latin typeface="Arial" charset="0"/>
                <a:ea typeface="ＭＳ Ｐゴシック" charset="0"/>
                <a:cs typeface="ＭＳ Ｐゴシック" charset="0"/>
              </a:rPr>
              <a:t>Stream continuously accesses columns in row 0 in a streaming manner (streams through a row after opening it)</a:t>
            </a:r>
          </a:p>
          <a:p>
            <a:pPr>
              <a:buFontTx/>
              <a:buChar char="-"/>
            </a:pPr>
            <a:r>
              <a:rPr lang="en-US">
                <a:latin typeface="Arial" charset="0"/>
                <a:ea typeface="ＭＳ Ｐゴシック" charset="0"/>
                <a:cs typeface="ＭＳ Ｐゴシック" charset="0"/>
              </a:rPr>
              <a:t>In other words almost all its requests are row-hits</a:t>
            </a:r>
          </a:p>
          <a:p>
            <a:pPr>
              <a:buFontTx/>
              <a:buChar char="-"/>
            </a:pPr>
            <a:r>
              <a:rPr lang="en-US">
                <a:latin typeface="Arial" charset="0"/>
                <a:ea typeface="ＭＳ Ｐゴシック" charset="0"/>
                <a:cs typeface="ＭＳ Ｐゴシック" charset="0"/>
              </a:rPr>
              <a:t>RDarray</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are row-conflicts (no locality)</a:t>
            </a:r>
          </a:p>
          <a:p>
            <a:pPr>
              <a:buFontTx/>
              <a:buChar char="-"/>
            </a:pPr>
            <a:r>
              <a:rPr lang="en-US">
                <a:latin typeface="Arial" charset="0"/>
                <a:ea typeface="ＭＳ Ｐゴシック" charset="0"/>
                <a:cs typeface="ＭＳ Ｐゴシック" charset="0"/>
              </a:rPr>
              <a:t>The DRAM controller reorders streams requests to the open row over other requests (even older ones) to maximize DRAM throughput</a:t>
            </a:r>
          </a:p>
          <a:p>
            <a:pPr>
              <a:buFontTx/>
              <a:buChar char="-"/>
            </a:pPr>
            <a:r>
              <a:rPr lang="en-US">
                <a:latin typeface="Arial" charset="0"/>
                <a:ea typeface="ＭＳ Ｐゴシック" charset="0"/>
                <a:cs typeface="ＭＳ Ｐゴシック" charset="0"/>
              </a:rPr>
              <a:t>Hence, rdarray</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do not get serviced as long as stream is issuing requests at a fast-enough rate</a:t>
            </a:r>
          </a:p>
          <a:p>
            <a:pPr>
              <a:buFontTx/>
              <a:buChar char="-"/>
            </a:pPr>
            <a:r>
              <a:rPr lang="en-US">
                <a:latin typeface="Arial" charset="0"/>
                <a:ea typeface="ＭＳ Ｐゴシック" charset="0"/>
                <a:cs typeface="ＭＳ Ｐゴシック" charset="0"/>
              </a:rPr>
              <a:t>In this example, the red thread</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 to another row will not get serviced until stream stops issuing a request to row 0</a:t>
            </a: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With those parameters, 128 requests of stream would be serviced before 1 from rdarray</a:t>
            </a:r>
          </a:p>
          <a:p>
            <a:pPr>
              <a:buFontTx/>
              <a:buChar char="-"/>
            </a:pPr>
            <a:r>
              <a:rPr lang="en-US">
                <a:latin typeface="Arial" charset="0"/>
                <a:ea typeface="ＭＳ Ｐゴシック" charset="0"/>
                <a:cs typeface="ＭＳ Ｐゴシック" charset="0"/>
              </a:rPr>
              <a:t>As row-buffer size increases, which is the industry trend, this problem will become more severe</a:t>
            </a: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This is not the worst case, but it is easy to construct and understand</a:t>
            </a:r>
          </a:p>
          <a:p>
            <a:pPr marL="742950" lvl="1" indent="-285750">
              <a:buFontTx/>
              <a:buChar char="-"/>
            </a:pPr>
            <a:r>
              <a:rPr lang="en-US">
                <a:latin typeface="Arial" charset="0"/>
                <a:ea typeface="ＭＳ Ｐゴシック" charset="0"/>
              </a:rPr>
              <a:t>Stream falls off the row buffer at some point</a:t>
            </a:r>
          </a:p>
          <a:p>
            <a:pPr>
              <a:buFontTx/>
              <a:buChar char="-"/>
            </a:pPr>
            <a:r>
              <a:rPr lang="en-US">
                <a:latin typeface="Arial" charset="0"/>
                <a:ea typeface="ＭＳ Ｐゴシック" charset="0"/>
                <a:cs typeface="ＭＳ Ｐゴシック" charset="0"/>
              </a:rPr>
              <a:t>I leave it to the listeners to construct a case worse than this (it is possible)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B1CAA7D-AF2E-A44A-A9EC-AC92B785805C}" type="slidenum">
              <a:rPr lang="en-US" sz="1200">
                <a:solidFill>
                  <a:prstClr val="black"/>
                </a:solidFill>
                <a:latin typeface="Calibri" charset="0"/>
                <a:cs typeface="Arial" charset="0"/>
              </a:rPr>
              <a:pPr eaLnBrk="1" hangingPunct="1"/>
              <a:t>15</a:t>
            </a:fld>
            <a:endParaRPr lang="en-US" sz="1200">
              <a:solidFill>
                <a:prstClr val="black"/>
              </a:solidFill>
              <a:latin typeface="Calibri" charset="0"/>
              <a:cs typeface="Arial" charset="0"/>
            </a:endParaRPr>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Master" Target="../slideMasters/slideMaster9.xml"/><Relationship Id="rId2" Type="http://schemas.openxmlformats.org/officeDocument/2006/relationships/image" Target="../media/image6.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4480487"/>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734701"/>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1170275"/>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307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6267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73927"/>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13583"/>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85609"/>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52787"/>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690549"/>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113194"/>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437132"/>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594476"/>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013786"/>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2285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06199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8273601"/>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6703575"/>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8943002"/>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63216"/>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7375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3251267"/>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439865"/>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674615"/>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7296944"/>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286941"/>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22391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13370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9372347"/>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682470"/>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2607370"/>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5949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974552"/>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2882175"/>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0683289"/>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1508187"/>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3971540"/>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6771473"/>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33567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52815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9561142"/>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82029346"/>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963788"/>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8143701"/>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4628822"/>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5966882"/>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4105525"/>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3619711"/>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7402257"/>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594847"/>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84410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2621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688019"/>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0197620"/>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3348592"/>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9739250"/>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5356559"/>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8691333"/>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4512098"/>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7955604"/>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1626177"/>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6891558"/>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29959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26039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4914348"/>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1259971"/>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8076922"/>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1443920"/>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974067"/>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5190644"/>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9484637"/>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6303332"/>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5053826"/>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0933153"/>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22548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563103"/>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59035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2263400"/>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9408738"/>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3786252"/>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6355537"/>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3459160"/>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3648371"/>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7111235"/>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7169217"/>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006536"/>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163028"/>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99845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72086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3463096"/>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2539705"/>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7927467"/>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0256707"/>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0168803"/>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6641380"/>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299139"/>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3270741"/>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337853"/>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8225930"/>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defTabSz="914165" fontAlgn="base">
              <a:spcBef>
                <a:spcPct val="0"/>
              </a:spcBef>
              <a:spcAft>
                <a:spcPct val="0"/>
              </a:spcAft>
              <a:defRPr/>
            </a:pPr>
            <a:r>
              <a:rPr lang="en-US" smtClean="0"/>
              <a:t>Efficient Runahead Execution</a:t>
            </a:r>
            <a:endParaRPr lang="en-US"/>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CFB08E3E-FD0F-944B-98DB-F0391CC9CF67}" type="slidenum">
              <a:rPr lang="en-US"/>
              <a:pPr>
                <a:defRPr/>
              </a:pPr>
              <a:t>‹#›</a:t>
            </a:fld>
            <a:endParaRPr lang="en-US"/>
          </a:p>
        </p:txBody>
      </p:sp>
    </p:spTree>
    <p:extLst>
      <p:ext uri="{BB962C8B-B14F-4D97-AF65-F5344CB8AC3E}">
        <p14:creationId xmlns:p14="http://schemas.microsoft.com/office/powerpoint/2010/main" val="268016389"/>
      </p:ext>
    </p:extLst>
  </p:cSld>
  <p:clrMapOvr>
    <a:masterClrMapping/>
  </p:clrMapOvr>
  <p:transition xmlns:p14="http://schemas.microsoft.com/office/powerpoint/2010/main"/>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30"/>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001C7A6-1A12-9941-AC8E-888EB46A5B1C}" type="slidenum">
              <a:rPr lang="en-US"/>
              <a:pPr>
                <a:defRPr/>
              </a:pPr>
              <a:t>‹#›</a:t>
            </a:fld>
            <a:endParaRPr lang="en-US"/>
          </a:p>
        </p:txBody>
      </p:sp>
    </p:spTree>
    <p:extLst>
      <p:ext uri="{BB962C8B-B14F-4D97-AF65-F5344CB8AC3E}">
        <p14:creationId xmlns:p14="http://schemas.microsoft.com/office/powerpoint/2010/main" val="785245626"/>
      </p:ext>
    </p:extLst>
  </p:cSld>
  <p:clrMapOvr>
    <a:masterClrMapping/>
  </p:clrMapOvr>
  <p:transition xmlns:p14="http://schemas.microsoft.com/office/powerpoint/2010/main"/>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49EF1FA1-0AD3-F546-93DA-B4DF0D3F9A5C}" type="slidenum">
              <a:rPr lang="en-US"/>
              <a:pPr>
                <a:defRPr/>
              </a:pPr>
              <a:t>‹#›</a:t>
            </a:fld>
            <a:endParaRPr lang="en-US"/>
          </a:p>
        </p:txBody>
      </p:sp>
    </p:spTree>
    <p:extLst>
      <p:ext uri="{BB962C8B-B14F-4D97-AF65-F5344CB8AC3E}">
        <p14:creationId xmlns:p14="http://schemas.microsoft.com/office/powerpoint/2010/main" val="2635474407"/>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FD83F977-CD84-C547-B340-0CA7D45C0E48}" type="slidenum">
              <a:rPr lang="en-US"/>
              <a:pPr>
                <a:defRPr/>
              </a:pPr>
              <a:t>‹#›</a:t>
            </a:fld>
            <a:endParaRPr lang="en-US"/>
          </a:p>
        </p:txBody>
      </p:sp>
    </p:spTree>
    <p:extLst>
      <p:ext uri="{BB962C8B-B14F-4D97-AF65-F5344CB8AC3E}">
        <p14:creationId xmlns:p14="http://schemas.microsoft.com/office/powerpoint/2010/main" val="3382639175"/>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98500AF3-3DD8-DC40-9A25-33BE05830F75}" type="slidenum">
              <a:rPr lang="en-US"/>
              <a:pPr>
                <a:defRPr/>
              </a:pPr>
              <a:t>‹#›</a:t>
            </a:fld>
            <a:endParaRPr lang="en-US"/>
          </a:p>
        </p:txBody>
      </p:sp>
    </p:spTree>
    <p:extLst>
      <p:ext uri="{BB962C8B-B14F-4D97-AF65-F5344CB8AC3E}">
        <p14:creationId xmlns:p14="http://schemas.microsoft.com/office/powerpoint/2010/main" val="2463770577"/>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74A1FAA5-A9B6-A94F-993C-DD0C910C2C67}" type="slidenum">
              <a:rPr lang="en-US"/>
              <a:pPr>
                <a:defRPr/>
              </a:pPr>
              <a:t>‹#›</a:t>
            </a:fld>
            <a:endParaRPr lang="en-US"/>
          </a:p>
        </p:txBody>
      </p:sp>
    </p:spTree>
    <p:extLst>
      <p:ext uri="{BB962C8B-B14F-4D97-AF65-F5344CB8AC3E}">
        <p14:creationId xmlns:p14="http://schemas.microsoft.com/office/powerpoint/2010/main" val="4139900899"/>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77240F2-C9F1-8941-BE91-795E27CDB7C6}" type="slidenum">
              <a:rPr lang="en-US"/>
              <a:pPr>
                <a:defRPr/>
              </a:pPr>
              <a:t>‹#›</a:t>
            </a:fld>
            <a:endParaRPr lang="en-US"/>
          </a:p>
        </p:txBody>
      </p:sp>
    </p:spTree>
    <p:extLst>
      <p:ext uri="{BB962C8B-B14F-4D97-AF65-F5344CB8AC3E}">
        <p14:creationId xmlns:p14="http://schemas.microsoft.com/office/powerpoint/2010/main" val="1799141241"/>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60"/>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6"/>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526CCB17-90BC-1A47-9622-8F2ACB458821}" type="slidenum">
              <a:rPr lang="en-US"/>
              <a:pPr>
                <a:defRPr/>
              </a:pPr>
              <a:t>‹#›</a:t>
            </a:fld>
            <a:endParaRPr lang="en-US"/>
          </a:p>
        </p:txBody>
      </p:sp>
    </p:spTree>
    <p:extLst>
      <p:ext uri="{BB962C8B-B14F-4D97-AF65-F5344CB8AC3E}">
        <p14:creationId xmlns:p14="http://schemas.microsoft.com/office/powerpoint/2010/main" val="90279236"/>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37291A2-188B-0940-86EB-983D03778A33}" type="slidenum">
              <a:rPr lang="en-US"/>
              <a:pPr>
                <a:defRPr/>
              </a:pPr>
              <a:t>‹#›</a:t>
            </a:fld>
            <a:endParaRPr lang="en-US"/>
          </a:p>
        </p:txBody>
      </p:sp>
    </p:spTree>
    <p:extLst>
      <p:ext uri="{BB962C8B-B14F-4D97-AF65-F5344CB8AC3E}">
        <p14:creationId xmlns:p14="http://schemas.microsoft.com/office/powerpoint/2010/main" val="1519887537"/>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889560"/>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4F535E8-E63E-0445-9609-9DCC8125E0C4}" type="slidenum">
              <a:rPr lang="en-US"/>
              <a:pPr>
                <a:defRPr/>
              </a:pPr>
              <a:t>‹#›</a:t>
            </a:fld>
            <a:endParaRPr lang="en-US"/>
          </a:p>
        </p:txBody>
      </p:sp>
    </p:spTree>
    <p:extLst>
      <p:ext uri="{BB962C8B-B14F-4D97-AF65-F5344CB8AC3E}">
        <p14:creationId xmlns:p14="http://schemas.microsoft.com/office/powerpoint/2010/main" val="218931860"/>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1"/>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11" y="152401"/>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C4A21322-3807-BC44-8EA5-44C7AD0250F6}" type="slidenum">
              <a:rPr lang="en-US"/>
              <a:pPr>
                <a:defRPr/>
              </a:pPr>
              <a:t>‹#›</a:t>
            </a:fld>
            <a:endParaRPr lang="en-US"/>
          </a:p>
        </p:txBody>
      </p:sp>
    </p:spTree>
    <p:extLst>
      <p:ext uri="{BB962C8B-B14F-4D97-AF65-F5344CB8AC3E}">
        <p14:creationId xmlns:p14="http://schemas.microsoft.com/office/powerpoint/2010/main" val="3764467979"/>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5EC0CA2C-65A0-E04B-A48D-71EF9CD48738}" type="slidenum">
              <a:rPr lang="en-US"/>
              <a:pPr>
                <a:defRPr/>
              </a:pPr>
              <a:t>‹#›</a:t>
            </a:fld>
            <a:endParaRPr lang="en-US"/>
          </a:p>
        </p:txBody>
      </p:sp>
    </p:spTree>
    <p:extLst>
      <p:ext uri="{BB962C8B-B14F-4D97-AF65-F5344CB8AC3E}">
        <p14:creationId xmlns:p14="http://schemas.microsoft.com/office/powerpoint/2010/main" val="3706606458"/>
      </p:ext>
    </p:extLst>
  </p:cSld>
  <p:clrMapOvr>
    <a:masterClrMapping/>
  </p:clrMapOvr>
  <p:transition xmlns:p14="http://schemas.microsoft.com/office/powerpoint/2010/main"/>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1923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52851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4709559"/>
      </p:ext>
    </p:extLst>
  </p:cSld>
  <p:clrMapOvr>
    <a:masterClrMapping/>
  </p:clrMapOvr>
  <p:transition xmlns:p14="http://schemas.microsoft.com/office/powerpoint/2010/main"/>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7209897"/>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1237377"/>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0501341"/>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549041"/>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58197"/>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783912"/>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2802812"/>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6222546"/>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1331012"/>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8079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7826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3742478"/>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2165953"/>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8847261"/>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031996"/>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21076"/>
      </p:ext>
    </p:extLst>
  </p:cSld>
  <p:clrMapOvr>
    <a:masterClrMapping/>
  </p:clrMapOvr>
  <p:transition xmlns:p14="http://schemas.microsoft.com/office/powerpoint/2010/main"/>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1150611"/>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5376310"/>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4842982"/>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4136355"/>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3782023"/>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98917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06148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0118304"/>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3150100"/>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4686996"/>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53992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73998"/>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6040366"/>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900778"/>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8717289"/>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3055680"/>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120993"/>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80495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50711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5500759"/>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1969658"/>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949994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716622"/>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1230437"/>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3675042"/>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3238201"/>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8287116"/>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1832254"/>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5273514"/>
      </p:ext>
    </p:extLst>
  </p:cSld>
  <p:clrMapOvr>
    <a:masterClrMapping/>
  </p:clrMapOvr>
  <p:transition xmlns:p14="http://schemas.microsoft.com/office/powerpoint/2010/main"/>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2307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74912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0064142"/>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493300"/>
      </p:ext>
    </p:extLst>
  </p:cSld>
  <p:clrMapOvr>
    <a:masterClrMapping/>
  </p:clrMapOvr>
  <p:transition xmlns:p14="http://schemas.microsoft.com/office/powerpoint/2010/main"/>
</p:sldLayout>
</file>

<file path=ppt/slideLayouts/slideLayout2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8247392"/>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8871581"/>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3355792"/>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9421108"/>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2883070"/>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2005975"/>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5901918"/>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3324463"/>
      </p:ext>
    </p:extLst>
  </p:cSld>
  <p:clrMapOvr>
    <a:masterClrMapping/>
  </p:clrMapOvr>
  <p:transition xmlns:p14="http://schemas.microsoft.com/office/powerpoint/2010/main"/>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63795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33046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053959205"/>
      </p:ext>
    </p:extLst>
  </p:cSld>
  <p:clrMapOvr>
    <a:masterClrMapping/>
  </p:clrMapOvr>
  <p:transition xmlns:p14="http://schemas.microsoft.com/office/powerpoint/2010/main"/>
</p:sldLayout>
</file>

<file path=ppt/slideLayouts/slideLayout2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1798551"/>
      </p:ext>
    </p:extLst>
  </p:cSld>
  <p:clrMapOvr>
    <a:masterClrMapping/>
  </p:clrMapOvr>
  <p:transition xmlns:p14="http://schemas.microsoft.com/office/powerpoint/2010/main"/>
</p:sldLayout>
</file>

<file path=ppt/slideLayouts/slideLayout2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1409317"/>
      </p:ext>
    </p:extLst>
  </p:cSld>
  <p:clrMapOvr>
    <a:masterClrMapping/>
  </p:clrMapOvr>
  <p:transition xmlns:p14="http://schemas.microsoft.com/office/powerpoint/2010/main"/>
</p:sldLayout>
</file>

<file path=ppt/slideLayouts/slideLayout2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0282835"/>
      </p:ext>
    </p:extLst>
  </p:cSld>
  <p:clrMapOvr>
    <a:masterClrMapping/>
  </p:clrMapOvr>
  <p:transition xmlns:p14="http://schemas.microsoft.com/office/powerpoint/2010/main"/>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199488"/>
      </p:ext>
    </p:extLst>
  </p:cSld>
  <p:clrMapOvr>
    <a:masterClrMapping/>
  </p:clrMapOvr>
  <p:transition xmlns:p14="http://schemas.microsoft.com/office/powerpoint/2010/main"/>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12742875"/>
      </p:ext>
    </p:extLst>
  </p:cSld>
  <p:clrMapOvr>
    <a:masterClrMapping/>
  </p:clrMapOvr>
  <p:transition xmlns:p14="http://schemas.microsoft.com/office/powerpoint/2010/main"/>
</p:sldLayout>
</file>

<file path=ppt/slideLayouts/slideLayout2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0297529"/>
      </p:ext>
    </p:extLst>
  </p:cSld>
  <p:clrMapOvr>
    <a:masterClrMapping/>
  </p:clrMapOvr>
  <p:transition xmlns:p14="http://schemas.microsoft.com/office/powerpoint/2010/main"/>
</p:sldLayout>
</file>

<file path=ppt/slideLayouts/slideLayout2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8920249"/>
      </p:ext>
    </p:extLst>
  </p:cSld>
  <p:clrMapOvr>
    <a:masterClrMapping/>
  </p:clrMapOvr>
  <p:transition xmlns:p14="http://schemas.microsoft.com/office/powerpoint/2010/main"/>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2462743"/>
      </p:ext>
    </p:extLst>
  </p:cSld>
  <p:clrMapOvr>
    <a:masterClrMapping/>
  </p:clrMapOvr>
  <p:transition xmlns:p14="http://schemas.microsoft.com/office/powerpoint/2010/main"/>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0481423"/>
      </p:ext>
    </p:extLst>
  </p:cSld>
  <p:clrMapOvr>
    <a:masterClrMapping/>
  </p:clrMapOvr>
  <p:transition xmlns:p14="http://schemas.microsoft.com/office/powerpoint/2010/main"/>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359" tIns="45680" rIns="91359" bIns="45680"/>
          <a:lstStyle/>
          <a:p>
            <a:pPr defTabSz="913603"/>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359" tIns="45680" rIns="91359" bIns="45680"/>
          <a:lstStyle/>
          <a:p>
            <a:pPr defTabSz="913603">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359" tIns="45680" rIns="91359" bIns="45680"/>
          <a:lstStyle/>
          <a:p>
            <a:pPr defTabSz="913603">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359" tIns="45680" rIns="91359" bIns="45680" numCol="1" anchor="b" anchorCtr="0" compatLnSpc="1">
            <a:prstTxWarp prst="textNoShape">
              <a:avLst/>
            </a:prstTxWarp>
          </a:bodyPr>
          <a:lstStyle>
            <a:lvl1pPr>
              <a:defRPr sz="1200">
                <a:latin typeface="Garamond" pitchFamily="18" charset="0"/>
              </a:defRPr>
            </a:lvl1pPr>
          </a:lstStyle>
          <a:p>
            <a:pPr defTabSz="913603"/>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5939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pic>
        <p:nvPicPr>
          <p:cNvPr id="9" name="Picture 8"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131580221"/>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78410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7"/>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30"/>
            <a:ext cx="7772400" cy="1500187"/>
          </a:xfrm>
        </p:spPr>
        <p:txBody>
          <a:bodyPr anchor="b"/>
          <a:lstStyle>
            <a:lvl1pPr marL="0" indent="0">
              <a:buNone/>
              <a:defRPr sz="2000"/>
            </a:lvl1pPr>
            <a:lvl2pPr marL="456798" indent="0">
              <a:buNone/>
              <a:defRPr sz="1800"/>
            </a:lvl2pPr>
            <a:lvl3pPr marL="913603" indent="0">
              <a:buNone/>
              <a:defRPr sz="1600"/>
            </a:lvl3pPr>
            <a:lvl4pPr marL="1370410" indent="0">
              <a:buNone/>
              <a:defRPr sz="1400"/>
            </a:lvl4pPr>
            <a:lvl5pPr marL="1827211" indent="0">
              <a:buNone/>
              <a:defRPr sz="1400"/>
            </a:lvl5pPr>
            <a:lvl6pPr marL="2284011" indent="0">
              <a:buNone/>
              <a:defRPr sz="1400"/>
            </a:lvl6pPr>
            <a:lvl7pPr marL="2740817" indent="0">
              <a:buNone/>
              <a:defRPr sz="1400"/>
            </a:lvl7pPr>
            <a:lvl8pPr marL="3197614" indent="0">
              <a:buNone/>
              <a:defRPr sz="1400"/>
            </a:lvl8pPr>
            <a:lvl9pPr marL="3654421"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4822399"/>
      </p:ext>
    </p:extLst>
  </p:cSld>
  <p:clrMapOvr>
    <a:masterClrMapping/>
  </p:clrMapOvr>
  <p:transition xmlns:p14="http://schemas.microsoft.com/office/powerpoint/2010/main"/>
</p:sldLayout>
</file>

<file path=ppt/slideLayouts/slideLayout2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9814767"/>
      </p:ext>
    </p:extLst>
  </p:cSld>
  <p:clrMapOvr>
    <a:masterClrMapping/>
  </p:clrMapOvr>
  <p:transition xmlns:p14="http://schemas.microsoft.com/office/powerpoint/2010/main"/>
</p:sldLayout>
</file>

<file path=ppt/slideLayouts/slideLayout2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98" indent="0">
              <a:buNone/>
              <a:defRPr sz="2000" b="1"/>
            </a:lvl2pPr>
            <a:lvl3pPr marL="913603" indent="0">
              <a:buNone/>
              <a:defRPr sz="1800" b="1"/>
            </a:lvl3pPr>
            <a:lvl4pPr marL="1370410" indent="0">
              <a:buNone/>
              <a:defRPr sz="1600" b="1"/>
            </a:lvl4pPr>
            <a:lvl5pPr marL="1827211" indent="0">
              <a:buNone/>
              <a:defRPr sz="1600" b="1"/>
            </a:lvl5pPr>
            <a:lvl6pPr marL="2284011" indent="0">
              <a:buNone/>
              <a:defRPr sz="1600" b="1"/>
            </a:lvl6pPr>
            <a:lvl7pPr marL="2740817" indent="0">
              <a:buNone/>
              <a:defRPr sz="1600" b="1"/>
            </a:lvl7pPr>
            <a:lvl8pPr marL="3197614" indent="0">
              <a:buNone/>
              <a:defRPr sz="1600" b="1"/>
            </a:lvl8pPr>
            <a:lvl9pPr marL="36544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98" indent="0">
              <a:buNone/>
              <a:defRPr sz="2000" b="1"/>
            </a:lvl2pPr>
            <a:lvl3pPr marL="913603" indent="0">
              <a:buNone/>
              <a:defRPr sz="1800" b="1"/>
            </a:lvl3pPr>
            <a:lvl4pPr marL="1370410" indent="0">
              <a:buNone/>
              <a:defRPr sz="1600" b="1"/>
            </a:lvl4pPr>
            <a:lvl5pPr marL="1827211" indent="0">
              <a:buNone/>
              <a:defRPr sz="1600" b="1"/>
            </a:lvl5pPr>
            <a:lvl6pPr marL="2284011" indent="0">
              <a:buNone/>
              <a:defRPr sz="1600" b="1"/>
            </a:lvl6pPr>
            <a:lvl7pPr marL="2740817" indent="0">
              <a:buNone/>
              <a:defRPr sz="1600" b="1"/>
            </a:lvl7pPr>
            <a:lvl8pPr marL="3197614" indent="0">
              <a:buNone/>
              <a:defRPr sz="1600" b="1"/>
            </a:lvl8pPr>
            <a:lvl9pPr marL="36544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2829908"/>
      </p:ext>
    </p:extLst>
  </p:cSld>
  <p:clrMapOvr>
    <a:masterClrMapping/>
  </p:clrMapOvr>
  <p:transition xmlns:p14="http://schemas.microsoft.com/office/powerpoint/2010/main"/>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0495210"/>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465399"/>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798" indent="0">
              <a:buNone/>
              <a:defRPr sz="1200"/>
            </a:lvl2pPr>
            <a:lvl3pPr marL="913603" indent="0">
              <a:buNone/>
              <a:defRPr sz="1000"/>
            </a:lvl3pPr>
            <a:lvl4pPr marL="1370410" indent="0">
              <a:buNone/>
              <a:defRPr sz="900"/>
            </a:lvl4pPr>
            <a:lvl5pPr marL="1827211" indent="0">
              <a:buNone/>
              <a:defRPr sz="900"/>
            </a:lvl5pPr>
            <a:lvl6pPr marL="2284011" indent="0">
              <a:buNone/>
              <a:defRPr sz="900"/>
            </a:lvl6pPr>
            <a:lvl7pPr marL="2740817" indent="0">
              <a:buNone/>
              <a:defRPr sz="900"/>
            </a:lvl7pPr>
            <a:lvl8pPr marL="3197614" indent="0">
              <a:buNone/>
              <a:defRPr sz="900"/>
            </a:lvl8pPr>
            <a:lvl9pPr marL="3654421"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063453"/>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98" indent="0">
              <a:buNone/>
              <a:defRPr sz="2800"/>
            </a:lvl2pPr>
            <a:lvl3pPr marL="913603" indent="0">
              <a:buNone/>
              <a:defRPr sz="2400"/>
            </a:lvl3pPr>
            <a:lvl4pPr marL="1370410" indent="0">
              <a:buNone/>
              <a:defRPr sz="2000"/>
            </a:lvl4pPr>
            <a:lvl5pPr marL="1827211" indent="0">
              <a:buNone/>
              <a:defRPr sz="2000"/>
            </a:lvl5pPr>
            <a:lvl6pPr marL="2284011" indent="0">
              <a:buNone/>
              <a:defRPr sz="2000"/>
            </a:lvl6pPr>
            <a:lvl7pPr marL="2740817" indent="0">
              <a:buNone/>
              <a:defRPr sz="2000"/>
            </a:lvl7pPr>
            <a:lvl8pPr marL="3197614" indent="0">
              <a:buNone/>
              <a:defRPr sz="2000"/>
            </a:lvl8pPr>
            <a:lvl9pPr marL="3654421"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98" indent="0">
              <a:buNone/>
              <a:defRPr sz="1200"/>
            </a:lvl2pPr>
            <a:lvl3pPr marL="913603" indent="0">
              <a:buNone/>
              <a:defRPr sz="1000"/>
            </a:lvl3pPr>
            <a:lvl4pPr marL="1370410" indent="0">
              <a:buNone/>
              <a:defRPr sz="900"/>
            </a:lvl4pPr>
            <a:lvl5pPr marL="1827211" indent="0">
              <a:buNone/>
              <a:defRPr sz="900"/>
            </a:lvl5pPr>
            <a:lvl6pPr marL="2284011" indent="0">
              <a:buNone/>
              <a:defRPr sz="900"/>
            </a:lvl6pPr>
            <a:lvl7pPr marL="2740817" indent="0">
              <a:buNone/>
              <a:defRPr sz="900"/>
            </a:lvl7pPr>
            <a:lvl8pPr marL="3197614" indent="0">
              <a:buNone/>
              <a:defRPr sz="900"/>
            </a:lvl8pPr>
            <a:lvl9pPr marL="3654421"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9548757"/>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7864425"/>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4379895"/>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pic>
        <p:nvPicPr>
          <p:cNvPr id="5" name="Picture 4"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266332104"/>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66"/>
            <a:ext cx="6400354" cy="1752451"/>
          </a:xfrm>
        </p:spPr>
        <p:txBody>
          <a:bodyPr/>
          <a:lstStyle>
            <a:lvl1pPr marL="0" indent="0" algn="ctr">
              <a:buNone/>
              <a:defRPr/>
            </a:lvl1pPr>
            <a:lvl2pPr marL="321142" indent="0" algn="ctr">
              <a:buNone/>
              <a:defRPr/>
            </a:lvl2pPr>
            <a:lvl3pPr marL="642288" indent="0" algn="ctr">
              <a:buNone/>
              <a:defRPr/>
            </a:lvl3pPr>
            <a:lvl4pPr marL="963431" indent="0" algn="ctr">
              <a:buNone/>
              <a:defRPr/>
            </a:lvl4pPr>
            <a:lvl5pPr marL="1284579" indent="0" algn="ctr">
              <a:buNone/>
              <a:defRPr/>
            </a:lvl5pPr>
            <a:lvl6pPr marL="1605724" indent="0" algn="ctr">
              <a:buNone/>
              <a:defRPr/>
            </a:lvl6pPr>
            <a:lvl7pPr marL="1926868" indent="0" algn="ctr">
              <a:buNone/>
              <a:defRPr/>
            </a:lvl7pPr>
            <a:lvl8pPr marL="2248016" indent="0" algn="ctr">
              <a:buNone/>
              <a:defRPr/>
            </a:lvl8pPr>
            <a:lvl9pPr marL="256916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5C337B3E-5984-AE49-8992-6CEE161CCF1D}"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051486816"/>
      </p:ext>
    </p:extLst>
  </p:cSld>
  <p:clrMapOvr>
    <a:masterClrMapping/>
  </p:clrMapOvr>
  <p:transition xmlns:p14="http://schemas.microsoft.com/office/powerpoint/2010/main"/>
</p:sldLayout>
</file>

<file path=ppt/slideLayouts/slideLayout2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C7D8A52-8E6B-E641-9853-ACCDC0E5FB2F}"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400275172"/>
      </p:ext>
    </p:extLst>
  </p:cSld>
  <p:clrMapOvr>
    <a:masterClrMapping/>
  </p:clrMapOvr>
  <p:transition xmlns:p14="http://schemas.microsoft.com/office/powerpoint/2010/main"/>
</p:sldLayout>
</file>

<file path=ppt/slideLayouts/slideLayout2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142" indent="0">
              <a:buNone/>
              <a:defRPr sz="1300"/>
            </a:lvl2pPr>
            <a:lvl3pPr marL="642288" indent="0">
              <a:buNone/>
              <a:defRPr sz="1100"/>
            </a:lvl3pPr>
            <a:lvl4pPr marL="963431" indent="0">
              <a:buNone/>
              <a:defRPr sz="1000"/>
            </a:lvl4pPr>
            <a:lvl5pPr marL="1284579" indent="0">
              <a:buNone/>
              <a:defRPr sz="1000"/>
            </a:lvl5pPr>
            <a:lvl6pPr marL="1605724" indent="0">
              <a:buNone/>
              <a:defRPr sz="1000"/>
            </a:lvl6pPr>
            <a:lvl7pPr marL="1926868" indent="0">
              <a:buNone/>
              <a:defRPr sz="1000"/>
            </a:lvl7pPr>
            <a:lvl8pPr marL="2248016" indent="0">
              <a:buNone/>
              <a:defRPr sz="1000"/>
            </a:lvl8pPr>
            <a:lvl9pPr marL="2569160" indent="0">
              <a:buNone/>
              <a:defRPr sz="10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30FD9891-E166-CB45-B292-A2CDE9B95EFC}"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705511882"/>
      </p:ext>
    </p:extLst>
  </p:cSld>
  <p:clrMapOvr>
    <a:masterClrMapping/>
  </p:clrMapOvr>
  <p:transition xmlns:p14="http://schemas.microsoft.com/office/powerpoint/2010/main"/>
</p:sldLayout>
</file>

<file path=ppt/slideLayouts/slideLayout2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5919" y="1446628"/>
            <a:ext cx="3946922" cy="541139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997" y="1446628"/>
            <a:ext cx="3946922" cy="541139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75B337AE-4DE3-BD41-BF0F-32AD3D14196D}"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588858404"/>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142" indent="0">
              <a:buNone/>
              <a:defRPr sz="1400" b="1"/>
            </a:lvl2pPr>
            <a:lvl3pPr marL="642288" indent="0">
              <a:buNone/>
              <a:defRPr sz="1300" b="1"/>
            </a:lvl3pPr>
            <a:lvl4pPr marL="963431" indent="0">
              <a:buNone/>
              <a:defRPr sz="1100" b="1"/>
            </a:lvl4pPr>
            <a:lvl5pPr marL="1284579" indent="0">
              <a:buNone/>
              <a:defRPr sz="1100" b="1"/>
            </a:lvl5pPr>
            <a:lvl6pPr marL="1605724" indent="0">
              <a:buNone/>
              <a:defRPr sz="1100" b="1"/>
            </a:lvl6pPr>
            <a:lvl7pPr marL="1926868" indent="0">
              <a:buNone/>
              <a:defRPr sz="1100" b="1"/>
            </a:lvl7pPr>
            <a:lvl8pPr marL="2248016" indent="0">
              <a:buNone/>
              <a:defRPr sz="1100" b="1"/>
            </a:lvl8pPr>
            <a:lvl9pPr marL="2569160"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142" indent="0">
              <a:buNone/>
              <a:defRPr sz="1400" b="1"/>
            </a:lvl2pPr>
            <a:lvl3pPr marL="642288" indent="0">
              <a:buNone/>
              <a:defRPr sz="1300" b="1"/>
            </a:lvl3pPr>
            <a:lvl4pPr marL="963431" indent="0">
              <a:buNone/>
              <a:defRPr sz="1100" b="1"/>
            </a:lvl4pPr>
            <a:lvl5pPr marL="1284579" indent="0">
              <a:buNone/>
              <a:defRPr sz="1100" b="1"/>
            </a:lvl5pPr>
            <a:lvl6pPr marL="1605724" indent="0">
              <a:buNone/>
              <a:defRPr sz="1100" b="1"/>
            </a:lvl6pPr>
            <a:lvl7pPr marL="1926868" indent="0">
              <a:buNone/>
              <a:defRPr sz="1100" b="1"/>
            </a:lvl7pPr>
            <a:lvl8pPr marL="2248016" indent="0">
              <a:buNone/>
              <a:defRPr sz="1100" b="1"/>
            </a:lvl8pPr>
            <a:lvl9pPr marL="2569160"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36DE5110-9778-ED4E-B653-CBF28C1F469E}"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886373771"/>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64B02C88-826D-514C-8790-1832A55E08C2}"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262466674"/>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863F6C40-701F-494D-A566-0A799C16EA54}"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272284432"/>
      </p:ext>
    </p:extLst>
  </p:cSld>
  <p:clrMapOvr>
    <a:masterClrMapping/>
  </p:clrMapOvr>
  <p:transition xmlns:p14="http://schemas.microsoft.com/office/powerpoint/2010/main"/>
</p:sldLayout>
</file>

<file path=ppt/slideLayouts/slideLayout2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6" y="273492"/>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6" y="1435448"/>
            <a:ext cx="3008189" cy="4690318"/>
          </a:xfrm>
        </p:spPr>
        <p:txBody>
          <a:bodyPr/>
          <a:lstStyle>
            <a:lvl1pPr marL="0" indent="0">
              <a:buNone/>
              <a:defRPr sz="1000"/>
            </a:lvl1pPr>
            <a:lvl2pPr marL="321142" indent="0">
              <a:buNone/>
              <a:defRPr sz="800"/>
            </a:lvl2pPr>
            <a:lvl3pPr marL="642288" indent="0">
              <a:buNone/>
              <a:defRPr sz="700"/>
            </a:lvl3pPr>
            <a:lvl4pPr marL="963431" indent="0">
              <a:buNone/>
              <a:defRPr sz="600"/>
            </a:lvl4pPr>
            <a:lvl5pPr marL="1284579" indent="0">
              <a:buNone/>
              <a:defRPr sz="600"/>
            </a:lvl5pPr>
            <a:lvl6pPr marL="1605724" indent="0">
              <a:buNone/>
              <a:defRPr sz="600"/>
            </a:lvl6pPr>
            <a:lvl7pPr marL="1926868" indent="0">
              <a:buNone/>
              <a:defRPr sz="600"/>
            </a:lvl7pPr>
            <a:lvl8pPr marL="2248016" indent="0">
              <a:buNone/>
              <a:defRPr sz="600"/>
            </a:lvl8pPr>
            <a:lvl9pPr marL="2569160" indent="0">
              <a:buNone/>
              <a:defRPr sz="6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8AE19A17-E5A7-674E-A929-0000C1C46340}"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697346773"/>
      </p:ext>
    </p:extLst>
  </p:cSld>
  <p:clrMapOvr>
    <a:masterClrMapping/>
  </p:clrMapOvr>
  <p:transition xmlns:p14="http://schemas.microsoft.com/office/powerpoint/2010/main"/>
</p:sldLayout>
</file>

<file path=ppt/slideLayouts/slideLayout2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54"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54" y="612800"/>
            <a:ext cx="5486177" cy="4114354"/>
          </a:xfrm>
        </p:spPr>
        <p:txBody>
          <a:bodyPr/>
          <a:lstStyle>
            <a:lvl1pPr marL="0" indent="0">
              <a:buNone/>
              <a:defRPr sz="2200"/>
            </a:lvl1pPr>
            <a:lvl2pPr marL="321142" indent="0">
              <a:buNone/>
              <a:defRPr sz="2000"/>
            </a:lvl2pPr>
            <a:lvl3pPr marL="642288" indent="0">
              <a:buNone/>
              <a:defRPr sz="1700"/>
            </a:lvl3pPr>
            <a:lvl4pPr marL="963431" indent="0">
              <a:buNone/>
              <a:defRPr sz="1400"/>
            </a:lvl4pPr>
            <a:lvl5pPr marL="1284579" indent="0">
              <a:buNone/>
              <a:defRPr sz="1400"/>
            </a:lvl5pPr>
            <a:lvl6pPr marL="1605724" indent="0">
              <a:buNone/>
              <a:defRPr sz="1400"/>
            </a:lvl6pPr>
            <a:lvl7pPr marL="1926868" indent="0">
              <a:buNone/>
              <a:defRPr sz="1400"/>
            </a:lvl7pPr>
            <a:lvl8pPr marL="2248016" indent="0">
              <a:buNone/>
              <a:defRPr sz="1400"/>
            </a:lvl8pPr>
            <a:lvl9pPr marL="2569160" indent="0">
              <a:buNone/>
              <a:defRPr sz="1400"/>
            </a:lvl9pPr>
          </a:lstStyle>
          <a:p>
            <a:pPr lvl="0"/>
            <a:endParaRPr lang="en-US" noProof="0">
              <a:sym typeface="Verdana" charset="0"/>
            </a:endParaRPr>
          </a:p>
        </p:txBody>
      </p:sp>
      <p:sp>
        <p:nvSpPr>
          <p:cNvPr id="4" name="Text Placeholder 3"/>
          <p:cNvSpPr>
            <a:spLocks noGrp="1"/>
          </p:cNvSpPr>
          <p:nvPr>
            <p:ph type="body" sz="half" idx="2"/>
          </p:nvPr>
        </p:nvSpPr>
        <p:spPr>
          <a:xfrm>
            <a:off x="1792654" y="5367860"/>
            <a:ext cx="5486177" cy="804788"/>
          </a:xfrm>
        </p:spPr>
        <p:txBody>
          <a:bodyPr/>
          <a:lstStyle>
            <a:lvl1pPr marL="0" indent="0">
              <a:buNone/>
              <a:defRPr sz="1000"/>
            </a:lvl1pPr>
            <a:lvl2pPr marL="321142" indent="0">
              <a:buNone/>
              <a:defRPr sz="800"/>
            </a:lvl2pPr>
            <a:lvl3pPr marL="642288" indent="0">
              <a:buNone/>
              <a:defRPr sz="700"/>
            </a:lvl3pPr>
            <a:lvl4pPr marL="963431" indent="0">
              <a:buNone/>
              <a:defRPr sz="600"/>
            </a:lvl4pPr>
            <a:lvl5pPr marL="1284579" indent="0">
              <a:buNone/>
              <a:defRPr sz="600"/>
            </a:lvl5pPr>
            <a:lvl6pPr marL="1605724" indent="0">
              <a:buNone/>
              <a:defRPr sz="600"/>
            </a:lvl6pPr>
            <a:lvl7pPr marL="1926868" indent="0">
              <a:buNone/>
              <a:defRPr sz="600"/>
            </a:lvl7pPr>
            <a:lvl8pPr marL="2248016" indent="0">
              <a:buNone/>
              <a:defRPr sz="600"/>
            </a:lvl8pPr>
            <a:lvl9pPr marL="2569160" indent="0">
              <a:buNone/>
              <a:defRPr sz="6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57949B5D-D932-584A-8473-B74749903F40}"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596187226"/>
      </p:ext>
    </p:extLst>
  </p:cSld>
  <p:clrMapOvr>
    <a:masterClrMapping/>
  </p:clrMapOvr>
  <p:transition xmlns:p14="http://schemas.microsoft.com/office/powerpoint/2010/main"/>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75423AD-16A7-DD45-891E-7AEDA14463C7}"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690187008"/>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pic>
        <p:nvPicPr>
          <p:cNvPr id="4" name="Picture 3"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936326866"/>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368" y="0"/>
            <a:ext cx="2001366"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5939" y="0"/>
            <a:ext cx="5900291"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FCFDB7C8-A9EF-1241-B4B9-6B71675E4B6A}"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007781042"/>
      </p:ext>
    </p:extLst>
  </p:cSld>
  <p:clrMapOvr>
    <a:masterClrMapping/>
  </p:clrMapOvr>
  <p:transition xmlns:p14="http://schemas.microsoft.com/office/powerpoint/2010/main"/>
</p:sldLayout>
</file>

<file path=ppt/slideLayouts/slideLayout2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60"/>
            <a:ext cx="6400354" cy="1752451"/>
          </a:xfrm>
        </p:spPr>
        <p:txBody>
          <a:bodyPr/>
          <a:lstStyle>
            <a:lvl1pPr marL="0" indent="0" algn="ctr">
              <a:buNone/>
              <a:defRPr/>
            </a:lvl1pPr>
            <a:lvl2pPr marL="321241" indent="0" algn="ctr">
              <a:buNone/>
              <a:defRPr/>
            </a:lvl2pPr>
            <a:lvl3pPr marL="642486" indent="0" algn="ctr">
              <a:buNone/>
              <a:defRPr/>
            </a:lvl3pPr>
            <a:lvl4pPr marL="963727" indent="0" algn="ctr">
              <a:buNone/>
              <a:defRPr/>
            </a:lvl4pPr>
            <a:lvl5pPr marL="1284973" indent="0" algn="ctr">
              <a:buNone/>
              <a:defRPr/>
            </a:lvl5pPr>
            <a:lvl6pPr marL="1606216" indent="0" algn="ctr">
              <a:buNone/>
              <a:defRPr/>
            </a:lvl6pPr>
            <a:lvl7pPr marL="1927460" indent="0" algn="ctr">
              <a:buNone/>
              <a:defRPr/>
            </a:lvl7pPr>
            <a:lvl8pPr marL="2248706" indent="0" algn="ctr">
              <a:buNone/>
              <a:defRPr/>
            </a:lvl8pPr>
            <a:lvl9pPr marL="2569949"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5C337B3E-5984-AE49-8992-6CEE161CCF1D}"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996672253"/>
      </p:ext>
    </p:extLst>
  </p:cSld>
  <p:clrMapOvr>
    <a:masterClrMapping/>
  </p:clrMapOvr>
  <p:transition xmlns:p14="http://schemas.microsoft.com/office/powerpoint/2010/main"/>
</p:sldLayout>
</file>

<file path=ppt/slideLayouts/slideLayout2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C7D8A52-8E6B-E641-9853-ACCDC0E5FB2F}"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303936142"/>
      </p:ext>
    </p:extLst>
  </p:cSld>
  <p:clrMapOvr>
    <a:masterClrMapping/>
  </p:clrMapOvr>
  <p:transition xmlns:p14="http://schemas.microsoft.com/office/powerpoint/2010/main"/>
</p:sldLayout>
</file>

<file path=ppt/slideLayouts/slideLayout2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241" indent="0">
              <a:buNone/>
              <a:defRPr sz="1300"/>
            </a:lvl2pPr>
            <a:lvl3pPr marL="642486" indent="0">
              <a:buNone/>
              <a:defRPr sz="1100"/>
            </a:lvl3pPr>
            <a:lvl4pPr marL="963727" indent="0">
              <a:buNone/>
              <a:defRPr sz="1000"/>
            </a:lvl4pPr>
            <a:lvl5pPr marL="1284973" indent="0">
              <a:buNone/>
              <a:defRPr sz="1000"/>
            </a:lvl5pPr>
            <a:lvl6pPr marL="1606216" indent="0">
              <a:buNone/>
              <a:defRPr sz="1000"/>
            </a:lvl6pPr>
            <a:lvl7pPr marL="1927460" indent="0">
              <a:buNone/>
              <a:defRPr sz="1000"/>
            </a:lvl7pPr>
            <a:lvl8pPr marL="2248706" indent="0">
              <a:buNone/>
              <a:defRPr sz="1000"/>
            </a:lvl8pPr>
            <a:lvl9pPr marL="2569949" indent="0">
              <a:buNone/>
              <a:defRPr sz="10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30FD9891-E166-CB45-B292-A2CDE9B95EFC}"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1378887912"/>
      </p:ext>
    </p:extLst>
  </p:cSld>
  <p:clrMapOvr>
    <a:masterClrMapping/>
  </p:clrMapOvr>
  <p:transition xmlns:p14="http://schemas.microsoft.com/office/powerpoint/2010/main"/>
</p:sldLayout>
</file>

<file path=ppt/slideLayouts/slideLayout2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5919" y="1446622"/>
            <a:ext cx="3946922" cy="541139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997" y="1446622"/>
            <a:ext cx="3946922" cy="541139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75B337AE-4DE3-BD41-BF0F-32AD3D14196D}"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856973864"/>
      </p:ext>
    </p:extLst>
  </p:cSld>
  <p:clrMapOvr>
    <a:masterClrMapping/>
  </p:clrMapOvr>
  <p:transition xmlns:p14="http://schemas.microsoft.com/office/powerpoint/2010/main"/>
</p:sldLayout>
</file>

<file path=ppt/slideLayouts/slideLayout2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241" indent="0">
              <a:buNone/>
              <a:defRPr sz="1400" b="1"/>
            </a:lvl2pPr>
            <a:lvl3pPr marL="642486" indent="0">
              <a:buNone/>
              <a:defRPr sz="1300" b="1"/>
            </a:lvl3pPr>
            <a:lvl4pPr marL="963727" indent="0">
              <a:buNone/>
              <a:defRPr sz="1100" b="1"/>
            </a:lvl4pPr>
            <a:lvl5pPr marL="1284973" indent="0">
              <a:buNone/>
              <a:defRPr sz="1100" b="1"/>
            </a:lvl5pPr>
            <a:lvl6pPr marL="1606216" indent="0">
              <a:buNone/>
              <a:defRPr sz="1100" b="1"/>
            </a:lvl6pPr>
            <a:lvl7pPr marL="1927460" indent="0">
              <a:buNone/>
              <a:defRPr sz="1100" b="1"/>
            </a:lvl7pPr>
            <a:lvl8pPr marL="2248706" indent="0">
              <a:buNone/>
              <a:defRPr sz="1100" b="1"/>
            </a:lvl8pPr>
            <a:lvl9pPr marL="256994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241" indent="0">
              <a:buNone/>
              <a:defRPr sz="1400" b="1"/>
            </a:lvl2pPr>
            <a:lvl3pPr marL="642486" indent="0">
              <a:buNone/>
              <a:defRPr sz="1300" b="1"/>
            </a:lvl3pPr>
            <a:lvl4pPr marL="963727" indent="0">
              <a:buNone/>
              <a:defRPr sz="1100" b="1"/>
            </a:lvl4pPr>
            <a:lvl5pPr marL="1284973" indent="0">
              <a:buNone/>
              <a:defRPr sz="1100" b="1"/>
            </a:lvl5pPr>
            <a:lvl6pPr marL="1606216" indent="0">
              <a:buNone/>
              <a:defRPr sz="1100" b="1"/>
            </a:lvl6pPr>
            <a:lvl7pPr marL="1927460" indent="0">
              <a:buNone/>
              <a:defRPr sz="1100" b="1"/>
            </a:lvl7pPr>
            <a:lvl8pPr marL="2248706" indent="0">
              <a:buNone/>
              <a:defRPr sz="1100" b="1"/>
            </a:lvl8pPr>
            <a:lvl9pPr marL="256994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36DE5110-9778-ED4E-B653-CBF28C1F469E}"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854815335"/>
      </p:ext>
    </p:extLst>
  </p:cSld>
  <p:clrMapOvr>
    <a:masterClrMapping/>
  </p:clrMapOvr>
  <p:transition xmlns:p14="http://schemas.microsoft.com/office/powerpoint/2010/main"/>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64B02C88-826D-514C-8790-1832A55E08C2}"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194504010"/>
      </p:ext>
    </p:extLst>
  </p:cSld>
  <p:clrMapOvr>
    <a:masterClrMapping/>
  </p:clrMapOvr>
  <p:transition xmlns:p14="http://schemas.microsoft.com/office/powerpoint/2010/main"/>
</p:sldLayout>
</file>

<file path=ppt/slideLayouts/slideLayout2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863F6C40-701F-494D-A566-0A799C16EA54}"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136500063"/>
      </p:ext>
    </p:extLst>
  </p:cSld>
  <p:clrMapOvr>
    <a:masterClrMapping/>
  </p:clrMapOvr>
  <p:transition xmlns:p14="http://schemas.microsoft.com/office/powerpoint/2010/main"/>
</p:sldLayout>
</file>

<file path=ppt/slideLayouts/slideLayout2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0" y="273486"/>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0" y="1435448"/>
            <a:ext cx="3008189" cy="4690318"/>
          </a:xfrm>
        </p:spPr>
        <p:txBody>
          <a:bodyPr/>
          <a:lstStyle>
            <a:lvl1pPr marL="0" indent="0">
              <a:buNone/>
              <a:defRPr sz="1000"/>
            </a:lvl1pPr>
            <a:lvl2pPr marL="321241" indent="0">
              <a:buNone/>
              <a:defRPr sz="800"/>
            </a:lvl2pPr>
            <a:lvl3pPr marL="642486" indent="0">
              <a:buNone/>
              <a:defRPr sz="700"/>
            </a:lvl3pPr>
            <a:lvl4pPr marL="963727" indent="0">
              <a:buNone/>
              <a:defRPr sz="600"/>
            </a:lvl4pPr>
            <a:lvl5pPr marL="1284973" indent="0">
              <a:buNone/>
              <a:defRPr sz="600"/>
            </a:lvl5pPr>
            <a:lvl6pPr marL="1606216" indent="0">
              <a:buNone/>
              <a:defRPr sz="600"/>
            </a:lvl6pPr>
            <a:lvl7pPr marL="1927460" indent="0">
              <a:buNone/>
              <a:defRPr sz="600"/>
            </a:lvl7pPr>
            <a:lvl8pPr marL="2248706" indent="0">
              <a:buNone/>
              <a:defRPr sz="600"/>
            </a:lvl8pPr>
            <a:lvl9pPr marL="2569949" indent="0">
              <a:buNone/>
              <a:defRPr sz="6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8AE19A17-E5A7-674E-A929-0000C1C46340}"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210701118"/>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8"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8" y="612800"/>
            <a:ext cx="5486177" cy="4114354"/>
          </a:xfrm>
        </p:spPr>
        <p:txBody>
          <a:bodyPr/>
          <a:lstStyle>
            <a:lvl1pPr marL="0" indent="0">
              <a:buNone/>
              <a:defRPr sz="2200"/>
            </a:lvl1pPr>
            <a:lvl2pPr marL="321241" indent="0">
              <a:buNone/>
              <a:defRPr sz="2000"/>
            </a:lvl2pPr>
            <a:lvl3pPr marL="642486" indent="0">
              <a:buNone/>
              <a:defRPr sz="1700"/>
            </a:lvl3pPr>
            <a:lvl4pPr marL="963727" indent="0">
              <a:buNone/>
              <a:defRPr sz="1400"/>
            </a:lvl4pPr>
            <a:lvl5pPr marL="1284973" indent="0">
              <a:buNone/>
              <a:defRPr sz="1400"/>
            </a:lvl5pPr>
            <a:lvl6pPr marL="1606216" indent="0">
              <a:buNone/>
              <a:defRPr sz="1400"/>
            </a:lvl6pPr>
            <a:lvl7pPr marL="1927460" indent="0">
              <a:buNone/>
              <a:defRPr sz="1400"/>
            </a:lvl7pPr>
            <a:lvl8pPr marL="2248706" indent="0">
              <a:buNone/>
              <a:defRPr sz="1400"/>
            </a:lvl8pPr>
            <a:lvl9pPr marL="2569949" indent="0">
              <a:buNone/>
              <a:defRPr sz="1400"/>
            </a:lvl9pPr>
          </a:lstStyle>
          <a:p>
            <a:pPr lvl="0"/>
            <a:endParaRPr lang="en-US" noProof="0">
              <a:sym typeface="Verdana" charset="0"/>
            </a:endParaRPr>
          </a:p>
        </p:txBody>
      </p:sp>
      <p:sp>
        <p:nvSpPr>
          <p:cNvPr id="4" name="Text Placeholder 3"/>
          <p:cNvSpPr>
            <a:spLocks noGrp="1"/>
          </p:cNvSpPr>
          <p:nvPr>
            <p:ph type="body" sz="half" idx="2"/>
          </p:nvPr>
        </p:nvSpPr>
        <p:spPr>
          <a:xfrm>
            <a:off x="1792648" y="5367860"/>
            <a:ext cx="5486177" cy="804788"/>
          </a:xfrm>
        </p:spPr>
        <p:txBody>
          <a:bodyPr/>
          <a:lstStyle>
            <a:lvl1pPr marL="0" indent="0">
              <a:buNone/>
              <a:defRPr sz="1000"/>
            </a:lvl1pPr>
            <a:lvl2pPr marL="321241" indent="0">
              <a:buNone/>
              <a:defRPr sz="800"/>
            </a:lvl2pPr>
            <a:lvl3pPr marL="642486" indent="0">
              <a:buNone/>
              <a:defRPr sz="700"/>
            </a:lvl3pPr>
            <a:lvl4pPr marL="963727" indent="0">
              <a:buNone/>
              <a:defRPr sz="600"/>
            </a:lvl4pPr>
            <a:lvl5pPr marL="1284973" indent="0">
              <a:buNone/>
              <a:defRPr sz="600"/>
            </a:lvl5pPr>
            <a:lvl6pPr marL="1606216" indent="0">
              <a:buNone/>
              <a:defRPr sz="600"/>
            </a:lvl6pPr>
            <a:lvl7pPr marL="1927460" indent="0">
              <a:buNone/>
              <a:defRPr sz="600"/>
            </a:lvl7pPr>
            <a:lvl8pPr marL="2248706" indent="0">
              <a:buNone/>
              <a:defRPr sz="600"/>
            </a:lvl8pPr>
            <a:lvl9pPr marL="2569949" indent="0">
              <a:buNone/>
              <a:defRPr sz="6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57949B5D-D932-584A-8473-B74749903F40}"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1788120360"/>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519171892"/>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75423AD-16A7-DD45-891E-7AEDA14463C7}"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730879721"/>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368" y="0"/>
            <a:ext cx="2001366"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5933" y="0"/>
            <a:ext cx="5900291"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FCFDB7C8-A9EF-1241-B4B9-6B71675E4B6A}"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1914599490"/>
      </p:ext>
    </p:extLst>
  </p:cSld>
  <p:clrMapOvr>
    <a:masterClrMapping/>
  </p:clrMapOvr>
  <p:transition xmlns:p14="http://schemas.microsoft.com/office/powerpoint/2010/main"/>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1721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1"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48213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54600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22806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51486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062360"/>
      </p:ext>
    </p:extLst>
  </p:cSld>
  <p:clrMapOvr>
    <a:masterClrMapping/>
  </p:clrMapOvr>
  <p:transition xmlns:p14="http://schemas.microsoft.com/office/powerpoint/2010/main"/>
</p:sldLayout>
</file>

<file path=ppt/slideLayouts/slideLayout3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7326300"/>
      </p:ext>
    </p:extLst>
  </p:cSld>
  <p:clrMapOvr>
    <a:masterClrMapping/>
  </p:clrMapOvr>
  <p:transition xmlns:p14="http://schemas.microsoft.com/office/powerpoint/2010/main"/>
</p:sldLayout>
</file>

<file path=ppt/slideLayouts/slideLayout3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0447109"/>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2755826"/>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8333362"/>
      </p:ext>
    </p:extLst>
  </p:cSld>
  <p:clrMapOvr>
    <a:masterClrMapping/>
  </p:clrMapOvr>
  <p:transition xmlns:p14="http://schemas.microsoft.com/office/powerpoint/2010/main"/>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752411"/>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6666790"/>
      </p:ext>
    </p:extLst>
  </p:cSld>
  <p:clrMapOvr>
    <a:masterClrMapping/>
  </p:clrMapOvr>
  <p:transition xmlns:p14="http://schemas.microsoft.com/office/powerpoint/2010/main"/>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961070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85473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7374518"/>
      </p:ext>
    </p:extLst>
  </p:cSld>
  <p:clrMapOvr>
    <a:masterClrMapping/>
  </p:clrMapOvr>
  <p:transition xmlns:p14="http://schemas.microsoft.com/office/powerpoint/2010/main"/>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6208893"/>
      </p:ext>
    </p:extLst>
  </p:cSld>
  <p:clrMapOvr>
    <a:masterClrMapping/>
  </p:clrMapOvr>
  <p:transition xmlns:p14="http://schemas.microsoft.com/office/powerpoint/2010/main"/>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3264104"/>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4364004"/>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6537768"/>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965857697"/>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0414945"/>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5110046"/>
      </p:ext>
    </p:extLst>
  </p:cSld>
  <p:clrMapOvr>
    <a:masterClrMapping/>
  </p:clrMapOvr>
  <p:transition xmlns:p14="http://schemas.microsoft.com/office/powerpoint/2010/main"/>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0767603"/>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8291102"/>
      </p:ext>
    </p:extLst>
  </p:cSld>
  <p:clrMapOvr>
    <a:masterClrMapping/>
  </p:clrMapOvr>
  <p:transition xmlns:p14="http://schemas.microsoft.com/office/powerpoint/2010/main"/>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smtClean="0"/>
              <a:t>Click to edit Master subtitle style</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FC008519-292D-0A40-9976-A94AD9283F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3572140"/>
      </p:ext>
    </p:extLst>
  </p:cSld>
  <p:clrMapOvr>
    <a:masterClrMapping/>
  </p:clrMapOvr>
  <p:transition xmlns:p14="http://schemas.microsoft.com/office/powerpoint/2010/main"/>
</p:sldLayout>
</file>

<file path=ppt/slideLayouts/slideLayout3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3FCFED36-EB44-B944-AB60-DD571B456F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06477653"/>
      </p:ext>
    </p:extLst>
  </p:cSld>
  <p:clrMapOvr>
    <a:masterClrMapping/>
  </p:clrMapOvr>
  <p:transition xmlns:p14="http://schemas.microsoft.com/office/powerpoint/2010/main"/>
</p:sldLayout>
</file>

<file path=ppt/slideLayouts/slideLayout3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D5FAB484-4C1F-C946-AE7A-37387125EA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86138918"/>
      </p:ext>
    </p:extLst>
  </p:cSld>
  <p:clrMapOvr>
    <a:masterClrMapping/>
  </p:clrMapOvr>
  <p:transition xmlns:p14="http://schemas.microsoft.com/office/powerpoint/2010/main"/>
</p:sldLayout>
</file>

<file path=ppt/slideLayouts/slideLayout3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F1A0C5F-FA75-A445-94F4-D2DBFAF4A4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4502840"/>
      </p:ext>
    </p:extLst>
  </p:cSld>
  <p:clrMapOvr>
    <a:masterClrMapping/>
  </p:clrMapOvr>
  <p:transition xmlns:p14="http://schemas.microsoft.com/office/powerpoint/2010/main"/>
</p:sldLayout>
</file>

<file path=ppt/slideLayouts/slideLayout3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FAE94D5-7050-1D48-A9D9-D5A8102B6C2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6342057"/>
      </p:ext>
    </p:extLst>
  </p:cSld>
  <p:clrMapOvr>
    <a:masterClrMapping/>
  </p:clrMapOvr>
  <p:transition xmlns:p14="http://schemas.microsoft.com/office/powerpoint/2010/main"/>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CDC90C3D-C7B3-BC4E-A895-BE1678BCF1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04347195"/>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73851008"/>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ACC1347B-3299-8C42-B619-CF8C9415AF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2123006"/>
      </p:ext>
    </p:extLst>
  </p:cSld>
  <p:clrMapOvr>
    <a:masterClrMapping/>
  </p:clrMapOvr>
  <p:transition xmlns:p14="http://schemas.microsoft.com/office/powerpoint/2010/main"/>
</p:sldLayout>
</file>

<file path=ppt/slideLayouts/slideLayout3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C6E38CE-44EB-754A-906B-B1E88E4B52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2346038"/>
      </p:ext>
    </p:extLst>
  </p:cSld>
  <p:clrMapOvr>
    <a:masterClrMapping/>
  </p:clrMapOvr>
  <p:transition xmlns:p14="http://schemas.microsoft.com/office/powerpoint/2010/main"/>
</p:sldLayout>
</file>

<file path=ppt/slideLayouts/slideLayout3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FFAD492-04A9-BC46-9D39-1B17943E11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84472811"/>
      </p:ext>
    </p:extLst>
  </p:cSld>
  <p:clrMapOvr>
    <a:masterClrMapping/>
  </p:clrMapOvr>
  <p:transition xmlns:p14="http://schemas.microsoft.com/office/powerpoint/2010/main"/>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B71C1966-97A4-6E46-8FC2-51FD654444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0384795"/>
      </p:ext>
    </p:extLst>
  </p:cSld>
  <p:clrMapOvr>
    <a:masterClrMapping/>
  </p:clrMapOvr>
  <p:transition xmlns:p14="http://schemas.microsoft.com/office/powerpoint/2010/main"/>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BDC4E275-A083-F64C-9B8F-41D7A2ADB7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2660761"/>
      </p:ext>
    </p:extLst>
  </p:cSld>
  <p:clrMapOvr>
    <a:masterClrMapping/>
  </p:clrMapOvr>
  <p:transition xmlns:p14="http://schemas.microsoft.com/office/powerpoint/2010/main"/>
</p:sldLayout>
</file>

<file path=ppt/slideLayouts/slideLayout3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0EEEAD62-1390-DA40-8B09-CB65E059EB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6005380"/>
      </p:ext>
    </p:extLst>
  </p:cSld>
  <p:clrMapOvr>
    <a:masterClrMapping/>
  </p:clrMapOvr>
  <p:transition xmlns:p14="http://schemas.microsoft.com/office/powerpoint/2010/main"/>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smtClean="0"/>
              <a:t>Click to edit Master subtitle style</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FC008519-292D-0A40-9976-A94AD9283F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4714242"/>
      </p:ext>
    </p:extLst>
  </p:cSld>
  <p:clrMapOvr>
    <a:masterClrMapping/>
  </p:clrMapOvr>
  <p:transition xmlns:p14="http://schemas.microsoft.com/office/powerpoint/2010/main"/>
</p:sldLayout>
</file>

<file path=ppt/slideLayouts/slideLayout3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3FCFED36-EB44-B944-AB60-DD571B456F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65498951"/>
      </p:ext>
    </p:extLst>
  </p:cSld>
  <p:clrMapOvr>
    <a:masterClrMapping/>
  </p:clrMapOvr>
  <p:transition xmlns:p14="http://schemas.microsoft.com/office/powerpoint/2010/main"/>
</p:sldLayout>
</file>

<file path=ppt/slideLayouts/slideLayout3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D5FAB484-4C1F-C946-AE7A-37387125EA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6520353"/>
      </p:ext>
    </p:extLst>
  </p:cSld>
  <p:clrMapOvr>
    <a:masterClrMapping/>
  </p:clrMapOvr>
  <p:transition xmlns:p14="http://schemas.microsoft.com/office/powerpoint/2010/main"/>
</p:sldLayout>
</file>

<file path=ppt/slideLayouts/slideLayout3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F1A0C5F-FA75-A445-94F4-D2DBFAF4A4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92323624"/>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8566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FAE94D5-7050-1D48-A9D9-D5A8102B6C2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71523208"/>
      </p:ext>
    </p:extLst>
  </p:cSld>
  <p:clrMapOvr>
    <a:masterClrMapping/>
  </p:clrMapOvr>
  <p:transition xmlns:p14="http://schemas.microsoft.com/office/powerpoint/2010/main"/>
</p:sldLayout>
</file>

<file path=ppt/slideLayouts/slideLayout3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CDC90C3D-C7B3-BC4E-A895-BE1678BCF1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0282575"/>
      </p:ext>
    </p:extLst>
  </p:cSld>
  <p:clrMapOvr>
    <a:masterClrMapping/>
  </p:clrMapOvr>
  <p:transition xmlns:p14="http://schemas.microsoft.com/office/powerpoint/2010/main"/>
</p:sldLayout>
</file>

<file path=ppt/slideLayouts/slideLayout3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ACC1347B-3299-8C42-B619-CF8C9415AF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8474759"/>
      </p:ext>
    </p:extLst>
  </p:cSld>
  <p:clrMapOvr>
    <a:masterClrMapping/>
  </p:clrMapOvr>
  <p:transition xmlns:p14="http://schemas.microsoft.com/office/powerpoint/2010/main"/>
</p:sldLayout>
</file>

<file path=ppt/slideLayouts/slideLayout3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C6E38CE-44EB-754A-906B-B1E88E4B52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2308859"/>
      </p:ext>
    </p:extLst>
  </p:cSld>
  <p:clrMapOvr>
    <a:masterClrMapping/>
  </p:clrMapOvr>
  <p:transition xmlns:p14="http://schemas.microsoft.com/office/powerpoint/2010/main"/>
</p:sldLayout>
</file>

<file path=ppt/slideLayouts/slideLayout3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FFAD492-04A9-BC46-9D39-1B17943E11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8867972"/>
      </p:ext>
    </p:extLst>
  </p:cSld>
  <p:clrMapOvr>
    <a:masterClrMapping/>
  </p:clrMapOvr>
  <p:transition xmlns:p14="http://schemas.microsoft.com/office/powerpoint/2010/main"/>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B71C1966-97A4-6E46-8FC2-51FD654444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376432"/>
      </p:ext>
    </p:extLst>
  </p:cSld>
  <p:clrMapOvr>
    <a:masterClrMapping/>
  </p:clrMapOvr>
  <p:transition xmlns:p14="http://schemas.microsoft.com/office/powerpoint/2010/main"/>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BDC4E275-A083-F64C-9B8F-41D7A2ADB7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1340470"/>
      </p:ext>
    </p:extLst>
  </p:cSld>
  <p:clrMapOvr>
    <a:masterClrMapping/>
  </p:clrMapOvr>
  <p:transition xmlns:p14="http://schemas.microsoft.com/office/powerpoint/2010/main"/>
</p:sldLayout>
</file>

<file path=ppt/slideLayouts/slideLayout3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0EEEAD62-1390-DA40-8B09-CB65E059EB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5581984"/>
      </p:ext>
    </p:extLst>
  </p:cSld>
  <p:clrMapOvr>
    <a:masterClrMapping/>
  </p:clrMapOvr>
  <p:transition xmlns:p14="http://schemas.microsoft.com/office/powerpoint/2010/main"/>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0935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76433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4061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3074295"/>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784618"/>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013119"/>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5637928"/>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607738"/>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0525477"/>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1453761"/>
      </p:ext>
    </p:extLst>
  </p:cSld>
  <p:clrMapOvr>
    <a:masterClrMapping/>
  </p:clrMapOvr>
  <p:transition xmlns:p14="http://schemas.microsoft.com/office/powerpoint/2010/main"/>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9111991"/>
      </p:ext>
    </p:extLst>
  </p:cSld>
  <p:clrMapOvr>
    <a:masterClrMapping/>
  </p:clrMapOvr>
  <p:transition xmlns:p14="http://schemas.microsoft.com/office/powerpoint/2010/main"/>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3500486"/>
      </p:ext>
    </p:extLst>
  </p:cSld>
  <p:clrMapOvr>
    <a:masterClrMapping/>
  </p:clrMapOvr>
  <p:transition xmlns:p14="http://schemas.microsoft.com/office/powerpoint/2010/main"/>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01156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3263551"/>
      </p:ext>
    </p:extLst>
  </p:cSld>
  <p:clrMapOvr>
    <a:masterClrMapping/>
  </p:clrMapOvr>
  <p:transition xmlns:p14="http://schemas.microsoft.com/office/powerpoint/2010/main"/>
</p:sldLayout>
</file>

<file path=ppt/slideLayouts/slideLayout3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87571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6296258"/>
      </p:ext>
    </p:extLst>
  </p:cSld>
  <p:clrMapOvr>
    <a:masterClrMapping/>
  </p:clrMapOvr>
  <p:transition xmlns:p14="http://schemas.microsoft.com/office/powerpoint/2010/main"/>
</p:sldLayout>
</file>

<file path=ppt/slideLayouts/slideLayout3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436497"/>
      </p:ext>
    </p:extLst>
  </p:cSld>
  <p:clrMapOvr>
    <a:masterClrMapping/>
  </p:clrMapOvr>
  <p:transition xmlns:p14="http://schemas.microsoft.com/office/powerpoint/2010/main"/>
</p:sldLayout>
</file>

<file path=ppt/slideLayouts/slideLayout3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1473567"/>
      </p:ext>
    </p:extLst>
  </p:cSld>
  <p:clrMapOvr>
    <a:masterClrMapping/>
  </p:clrMapOvr>
  <p:transition xmlns:p14="http://schemas.microsoft.com/office/powerpoint/2010/main"/>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7215879"/>
      </p:ext>
    </p:extLst>
  </p:cSld>
  <p:clrMapOvr>
    <a:masterClrMapping/>
  </p:clrMapOvr>
  <p:transition xmlns:p14="http://schemas.microsoft.com/office/powerpoint/2010/main"/>
</p:sldLayout>
</file>

<file path=ppt/slideLayouts/slideLayout3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6628844"/>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0287159"/>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8282168"/>
      </p:ext>
    </p:extLst>
  </p:cSld>
  <p:clrMapOvr>
    <a:masterClrMapping/>
  </p:clrMapOvr>
  <p:transition xmlns:p14="http://schemas.microsoft.com/office/powerpoint/2010/main"/>
</p:sldLayout>
</file>

<file path=ppt/slideLayouts/slideLayout3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667311"/>
      </p:ext>
    </p:extLst>
  </p:cSld>
  <p:clrMapOvr>
    <a:masterClrMapping/>
  </p:clrMapOvr>
  <p:transition xmlns:p14="http://schemas.microsoft.com/office/powerpoint/2010/main"/>
</p:sldLayout>
</file>

<file path=ppt/slideLayouts/slideLayout3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4050893"/>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947107"/>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5348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36303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4173459"/>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535081"/>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5726094"/>
      </p:ext>
    </p:extLst>
  </p:cSld>
  <p:clrMapOvr>
    <a:masterClrMapping/>
  </p:clrMapOvr>
  <p:transition xmlns:p14="http://schemas.microsoft.com/office/powerpoint/2010/main"/>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2622746"/>
      </p:ext>
    </p:extLst>
  </p:cSld>
  <p:clrMapOvr>
    <a:masterClrMapping/>
  </p:clrMapOvr>
  <p:transition xmlns:p14="http://schemas.microsoft.com/office/powerpoint/2010/main"/>
</p:sldLayout>
</file>

<file path=ppt/slideLayouts/slideLayout3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2334824"/>
      </p:ext>
    </p:extLst>
  </p:cSld>
  <p:clrMapOvr>
    <a:masterClrMapping/>
  </p:clrMapOvr>
  <p:transition xmlns:p14="http://schemas.microsoft.com/office/powerpoint/2010/main"/>
</p:sldLayout>
</file>

<file path=ppt/slideLayouts/slideLayout3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029748"/>
      </p:ext>
    </p:extLst>
  </p:cSld>
  <p:clrMapOvr>
    <a:masterClrMapping/>
  </p:clrMapOvr>
  <p:transition xmlns:p14="http://schemas.microsoft.com/office/powerpoint/2010/main"/>
</p:sldLayout>
</file>

<file path=ppt/slideLayouts/slideLayout3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045756"/>
      </p:ext>
    </p:extLst>
  </p:cSld>
  <p:clrMapOvr>
    <a:masterClrMapping/>
  </p:clrMapOvr>
  <p:transition xmlns:p14="http://schemas.microsoft.com/office/powerpoint/2010/main"/>
</p:sldLayout>
</file>

<file path=ppt/slideLayouts/slideLayout3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0062955"/>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959159"/>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307861"/>
      </p:ext>
    </p:extLst>
  </p:cSld>
  <p:clrMapOvr>
    <a:masterClrMapping/>
  </p:clrMapOvr>
  <p:transition xmlns:p14="http://schemas.microsoft.com/office/powerpoint/2010/main"/>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Freeform 10"/>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a:lstStyle/>
          <a:p>
            <a:pPr defTabSz="914400">
              <a:defRPr/>
            </a:pPr>
            <a:endParaRPr lang="en-US" kern="0">
              <a:solidFill>
                <a:sysClr val="windowText" lastClr="000000"/>
              </a:solidFill>
              <a:latin typeface="Calisto MT"/>
            </a:endParaRPr>
          </a:p>
        </p:txBody>
      </p:sp>
      <p:sp>
        <p:nvSpPr>
          <p:cNvPr id="12" name="Line 8"/>
          <p:cNvSpPr>
            <a:spLocks noChangeShapeType="1"/>
          </p:cNvSpPr>
          <p:nvPr/>
        </p:nvSpPr>
        <p:spPr bwMode="auto">
          <a:xfrm>
            <a:off x="457200" y="3371850"/>
            <a:ext cx="8229600" cy="0"/>
          </a:xfrm>
          <a:prstGeom prst="line">
            <a:avLst/>
          </a:prstGeom>
          <a:noFill/>
          <a:ln w="19050">
            <a:solidFill>
              <a:srgbClr val="CC9900"/>
            </a:solidFill>
            <a:round/>
            <a:headEnd/>
            <a:tailEnd/>
          </a:ln>
          <a:effectLst/>
        </p:spPr>
        <p:txBody>
          <a:bodyPr/>
          <a:lstStyle/>
          <a:p>
            <a:pPr defTabSz="914400">
              <a:defRPr/>
            </a:pPr>
            <a:endParaRPr lang="en-US" kern="0">
              <a:solidFill>
                <a:sysClr val="windowText" lastClr="000000"/>
              </a:solidFill>
              <a:latin typeface="Calisto MT"/>
            </a:endParaRPr>
          </a:p>
        </p:txBody>
      </p:sp>
    </p:spTree>
    <p:extLst>
      <p:ext uri="{BB962C8B-B14F-4D97-AF65-F5344CB8AC3E}">
        <p14:creationId xmlns:p14="http://schemas.microsoft.com/office/powerpoint/2010/main" val="273084812"/>
      </p:ext>
    </p:extLst>
  </p:cSld>
  <p:clrMapOvr>
    <a:masterClrMapping/>
  </p:clrMapOvr>
  <p:timing>
    <p:tnLst>
      <p:par>
        <p:cTn xmlns:p14="http://schemas.microsoft.com/office/powerpoint/2010/mai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defTabSz="457200"/>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defTabSz="457200">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defTabSz="457200">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smtClean="0"/>
              <a:t>Click to edit Master subtitle style</a:t>
            </a:r>
            <a:endParaRPr lang="en-US" altLang="en-US"/>
          </a:p>
        </p:txBody>
      </p:sp>
      <p:sp>
        <p:nvSpPr>
          <p:cNvPr id="9" name="Rectangle 6"/>
          <p:cNvSpPr>
            <a:spLocks noGrp="1" noChangeArrowheads="1"/>
          </p:cNvSpPr>
          <p:nvPr>
            <p:ph type="sldNum" sz="quarter" idx="12"/>
          </p:nvPr>
        </p:nvSpPr>
        <p:spPr>
          <a:xfrm>
            <a:off x="6553200" y="6243638"/>
            <a:ext cx="2133600" cy="457200"/>
          </a:xfrm>
          <a:prstGeom prst="rect">
            <a:avLst/>
          </a:prstGeom>
        </p:spPr>
        <p:txBody>
          <a:bodyPr/>
          <a:lstStyle>
            <a:lvl1pPr>
              <a:defRPr sz="1200"/>
            </a:lvl1pPr>
          </a:lstStyle>
          <a:p>
            <a:fld id="{7341D3D9-3FE8-4025-BF66-8DAB1ABB951F}"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32619180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5"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323594FA-E141-4234-AE05-360401972BE7}"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24943675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5"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C7AC7BA1-BEA2-40AF-9056-44DC8C985687}"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27019373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6"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94D2BBBE-2A44-4D16-8758-0239282DCC58}"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25027400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8"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D5FD5635-BCCD-45D2-B61E-320731E13B17}" type="slidenum">
              <a:rPr lang="en-US" altLang="en-US">
                <a:solidFill>
                  <a:srgbClr val="000000">
                    <a:tint val="75000"/>
                  </a:srgbClr>
                </a:solidFill>
                <a:latin typeface="Tahoma"/>
              </a:rPr>
              <a:pPr/>
              <a:t>‹#›</a:t>
            </a:fld>
            <a:endParaRPr lang="en-US" altLang="en-US" dirty="0">
              <a:solidFill>
                <a:srgbClr val="000000">
                  <a:tint val="75000"/>
                </a:srgbClr>
              </a:solidFill>
              <a:latin typeface="Tahoma"/>
            </a:endParaRPr>
          </a:p>
        </p:txBody>
      </p:sp>
    </p:spTree>
    <p:extLst>
      <p:ext uri="{BB962C8B-B14F-4D97-AF65-F5344CB8AC3E}">
        <p14:creationId xmlns:p14="http://schemas.microsoft.com/office/powerpoint/2010/main" val="1426990168"/>
      </p:ext>
    </p:extLst>
  </p:cSld>
  <p:clrMapOvr>
    <a:masterClrMapping/>
  </p:clrMapOvr>
  <p:transition xmlns:p14="http://schemas.microsoft.com/office/powerpoint/2010/main"/>
</p:sldLayout>
</file>

<file path=ppt/slideLayouts/slideLayout3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4"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018A7077-2B78-4FB5-8F56-24239751AEF0}"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32527826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3"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6E86574E-FA2E-425B-A84C-39F9592E9ECB}"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1614651532"/>
      </p:ext>
    </p:extLst>
  </p:cSld>
  <p:clrMapOvr>
    <a:masterClrMapping/>
  </p:clrMapOvr>
  <p:transition xmlns:p14="http://schemas.microsoft.com/office/powerpoint/2010/main"/>
</p:sldLayout>
</file>

<file path=ppt/slideLayouts/slideLayout3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6"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9148CFD0-6DDB-45F0-A989-9F5CE648BC1E}"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4837759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7835762"/>
      </p:ext>
    </p:extLst>
  </p:cSld>
  <p:clrMapOvr>
    <a:masterClrMapping/>
  </p:clrMapOvr>
  <p:transition xmlns:p14="http://schemas.microsoft.com/office/powerpoint/2010/main"/>
</p:sldLayout>
</file>

<file path=ppt/slideLayouts/slideLayout3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6"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9E97B092-8552-4BA4-B0E1-CE51B98A2A2D}"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19367358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5"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F44DDA66-0DFC-412A-A4B0-EFE91F0913E7}"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42571458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5"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4D1F9A79-97CD-456A-8962-B51E5744B9CD}"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7212749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defTabSz="914400"/>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defTabSz="914400">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defTabSz="914400">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defTabSz="914400"/>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446810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83663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1206865"/>
      </p:ext>
    </p:extLst>
  </p:cSld>
  <p:clrMapOvr>
    <a:masterClrMapping/>
  </p:clrMapOvr>
  <p:transition xmlns:p14="http://schemas.microsoft.com/office/powerpoint/2010/main"/>
</p:sldLayout>
</file>

<file path=ppt/slideLayouts/slideLayout3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4474439"/>
      </p:ext>
    </p:extLst>
  </p:cSld>
  <p:clrMapOvr>
    <a:masterClrMapping/>
  </p:clrMapOvr>
  <p:transition xmlns:p14="http://schemas.microsoft.com/office/powerpoint/2010/main"/>
</p:sldLayout>
</file>

<file path=ppt/slideLayouts/slideLayout3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1222472"/>
      </p:ext>
    </p:extLst>
  </p:cSld>
  <p:clrMapOvr>
    <a:masterClrMapping/>
  </p:clrMapOvr>
  <p:transition xmlns:p14="http://schemas.microsoft.com/office/powerpoint/2010/main"/>
</p:sldLayout>
</file>

<file path=ppt/slideLayouts/slideLayout3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082685"/>
      </p:ext>
    </p:extLst>
  </p:cSld>
  <p:clrMapOvr>
    <a:masterClrMapping/>
  </p:clrMapOvr>
  <p:transition xmlns:p14="http://schemas.microsoft.com/office/powerpoint/2010/main"/>
</p:sldLayout>
</file>

<file path=ppt/slideLayouts/slideLayout3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432398"/>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4093410"/>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119754"/>
      </p:ext>
    </p:extLst>
  </p:cSld>
  <p:clrMapOvr>
    <a:masterClrMapping/>
  </p:clrMapOvr>
  <p:transition xmlns:p14="http://schemas.microsoft.com/office/powerpoint/2010/main"/>
</p:sldLayout>
</file>

<file path=ppt/slideLayouts/slideLayout4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8693478"/>
      </p:ext>
    </p:extLst>
  </p:cSld>
  <p:clrMapOvr>
    <a:masterClrMapping/>
  </p:clrMapOvr>
  <p:transition xmlns:p14="http://schemas.microsoft.com/office/powerpoint/2010/main"/>
</p:sldLayout>
</file>

<file path=ppt/slideLayouts/slideLayout4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5481233"/>
      </p:ext>
    </p:extLst>
  </p:cSld>
  <p:clrMapOvr>
    <a:masterClrMapping/>
  </p:clrMapOvr>
  <p:transition xmlns:p14="http://schemas.microsoft.com/office/powerpoint/2010/main"/>
</p:sldLayout>
</file>

<file path=ppt/slideLayouts/slideLayout4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1368920"/>
      </p:ext>
    </p:extLst>
  </p:cSld>
  <p:clrMapOvr>
    <a:masterClrMapping/>
  </p:clrMapOvr>
  <p:transition xmlns:p14="http://schemas.microsoft.com/office/powerpoint/2010/main"/>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69370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31078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7291545"/>
      </p:ext>
    </p:extLst>
  </p:cSld>
  <p:clrMapOvr>
    <a:masterClrMapping/>
  </p:clrMapOvr>
  <p:transition xmlns:p14="http://schemas.microsoft.com/office/powerpoint/2010/main"/>
</p:sldLayout>
</file>

<file path=ppt/slideLayouts/slideLayout4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8428341"/>
      </p:ext>
    </p:extLst>
  </p:cSld>
  <p:clrMapOvr>
    <a:masterClrMapping/>
  </p:clrMapOvr>
  <p:transition xmlns:p14="http://schemas.microsoft.com/office/powerpoint/2010/main"/>
</p:sldLayout>
</file>

<file path=ppt/slideLayouts/slideLayout4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4674499"/>
      </p:ext>
    </p:extLst>
  </p:cSld>
  <p:clrMapOvr>
    <a:masterClrMapping/>
  </p:clrMapOvr>
  <p:transition xmlns:p14="http://schemas.microsoft.com/office/powerpoint/2010/main"/>
</p:sldLayout>
</file>

<file path=ppt/slideLayouts/slideLayout4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2703007"/>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3628895"/>
      </p:ext>
    </p:extLst>
  </p:cSld>
  <p:clrMapOvr>
    <a:masterClrMapping/>
  </p:clrMapOvr>
  <p:transition xmlns:p14="http://schemas.microsoft.com/office/powerpoint/2010/main"/>
</p:sldLayout>
</file>

<file path=ppt/slideLayouts/slideLayout4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65733"/>
      </p:ext>
    </p:extLst>
  </p:cSld>
  <p:clrMapOvr>
    <a:masterClrMapping/>
  </p:clrMapOvr>
  <p:transition xmlns:p14="http://schemas.microsoft.com/office/powerpoint/2010/main"/>
</p:sldLayout>
</file>

<file path=ppt/slideLayouts/slideLayout4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6699651"/>
      </p:ext>
    </p:extLst>
  </p:cSld>
  <p:clrMapOvr>
    <a:masterClrMapping/>
  </p:clrMapOvr>
  <p:transition xmlns:p14="http://schemas.microsoft.com/office/powerpoint/2010/main"/>
</p:sldLayout>
</file>

<file path=ppt/slideLayouts/slideLayout4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9198052"/>
      </p:ext>
    </p:extLst>
  </p:cSld>
  <p:clrMapOvr>
    <a:masterClrMapping/>
  </p:clrMapOvr>
  <p:transition xmlns:p14="http://schemas.microsoft.com/office/powerpoint/2010/main"/>
</p:sldLayout>
</file>

<file path=ppt/slideLayouts/slideLayout4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21143523"/>
      </p:ext>
    </p:extLst>
  </p:cSld>
  <p:clrMapOvr>
    <a:masterClrMapping/>
  </p:clrMapOvr>
  <p:transition xmlns:p14="http://schemas.microsoft.com/office/powerpoint/2010/main"/>
</p:sldLayout>
</file>

<file path=ppt/slideLayouts/slideLayout4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3354950"/>
      </p:ext>
    </p:extLst>
  </p:cSld>
  <p:clrMapOvr>
    <a:masterClrMapping/>
  </p:clrMapOvr>
  <p:transition xmlns:p14="http://schemas.microsoft.com/office/powerpoint/2010/main"/>
</p:sldLayout>
</file>

<file path=ppt/slideLayouts/slideLayout4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74615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04500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0818412"/>
      </p:ext>
    </p:extLst>
  </p:cSld>
  <p:clrMapOvr>
    <a:masterClrMapping/>
  </p:clrMapOvr>
  <p:transition xmlns:p14="http://schemas.microsoft.com/office/powerpoint/2010/main"/>
</p:sldLayout>
</file>

<file path=ppt/slideLayouts/slideLayout4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3742875"/>
      </p:ext>
    </p:extLst>
  </p:cSld>
  <p:clrMapOvr>
    <a:masterClrMapping/>
  </p:clrMapOvr>
  <p:transition xmlns:p14="http://schemas.microsoft.com/office/powerpoint/2010/main"/>
</p:sldLayout>
</file>

<file path=ppt/slideLayouts/slideLayout4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3134244"/>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862991"/>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503958"/>
      </p:ext>
    </p:extLst>
  </p:cSld>
  <p:clrMapOvr>
    <a:masterClrMapping/>
  </p:clrMapOvr>
  <p:transition xmlns:p14="http://schemas.microsoft.com/office/powerpoint/2010/main"/>
</p:sldLayout>
</file>

<file path=ppt/slideLayouts/slideLayout4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6001492"/>
      </p:ext>
    </p:extLst>
  </p:cSld>
  <p:clrMapOvr>
    <a:masterClrMapping/>
  </p:clrMapOvr>
  <p:transition xmlns:p14="http://schemas.microsoft.com/office/powerpoint/2010/main"/>
</p:sldLayout>
</file>

<file path=ppt/slideLayouts/slideLayout4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9288500"/>
      </p:ext>
    </p:extLst>
  </p:cSld>
  <p:clrMapOvr>
    <a:masterClrMapping/>
  </p:clrMapOvr>
  <p:transition xmlns:p14="http://schemas.microsoft.com/office/powerpoint/2010/main"/>
</p:sldLayout>
</file>

<file path=ppt/slideLayouts/slideLayout4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9948142"/>
      </p:ext>
    </p:extLst>
  </p:cSld>
  <p:clrMapOvr>
    <a:masterClrMapping/>
  </p:clrMapOvr>
  <p:transition xmlns:p14="http://schemas.microsoft.com/office/powerpoint/2010/main"/>
</p:sldLayout>
</file>

<file path=ppt/slideLayouts/slideLayout4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2775468"/>
      </p:ext>
    </p:extLst>
  </p:cSld>
  <p:clrMapOvr>
    <a:masterClrMapping/>
  </p:clrMapOvr>
  <p:transition xmlns:p14="http://schemas.microsoft.com/office/powerpoint/2010/main"/>
</p:sldLayout>
</file>

<file path=ppt/slideLayouts/slideLayout4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5920347"/>
      </p:ext>
    </p:extLst>
  </p:cSld>
  <p:clrMapOvr>
    <a:masterClrMapping/>
  </p:clrMapOvr>
  <p:transition xmlns:p14="http://schemas.microsoft.com/office/powerpoint/2010/main"/>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852997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53273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3326933"/>
      </p:ext>
    </p:extLst>
  </p:cSld>
  <p:clrMapOvr>
    <a:masterClrMapping/>
  </p:clrMapOvr>
  <p:transition xmlns:p14="http://schemas.microsoft.com/office/powerpoint/2010/main"/>
</p:sldLayout>
</file>

<file path=ppt/slideLayouts/slideLayout4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3965598"/>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6506283"/>
      </p:ext>
    </p:extLst>
  </p:cSld>
  <p:clrMapOvr>
    <a:masterClrMapping/>
  </p:clrMapOvr>
  <p:transition xmlns:p14="http://schemas.microsoft.com/office/powerpoint/2010/main"/>
</p:sldLayout>
</file>

<file path=ppt/slideLayouts/slideLayout4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0785744"/>
      </p:ext>
    </p:extLst>
  </p:cSld>
  <p:clrMapOvr>
    <a:masterClrMapping/>
  </p:clrMapOvr>
  <p:transition xmlns:p14="http://schemas.microsoft.com/office/powerpoint/2010/main"/>
</p:sldLayout>
</file>

<file path=ppt/slideLayouts/slideLayout4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3588390"/>
      </p:ext>
    </p:extLst>
  </p:cSld>
  <p:clrMapOvr>
    <a:masterClrMapping/>
  </p:clrMapOvr>
  <p:transition xmlns:p14="http://schemas.microsoft.com/office/powerpoint/2010/main"/>
</p:sldLayout>
</file>

<file path=ppt/slideLayouts/slideLayout4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9620976"/>
      </p:ext>
    </p:extLst>
  </p:cSld>
  <p:clrMapOvr>
    <a:masterClrMapping/>
  </p:clrMapOvr>
  <p:transition xmlns:p14="http://schemas.microsoft.com/office/powerpoint/2010/main"/>
</p:sldLayout>
</file>

<file path=ppt/slideLayouts/slideLayout4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699670"/>
      </p:ext>
    </p:extLst>
  </p:cSld>
  <p:clrMapOvr>
    <a:masterClrMapping/>
  </p:clrMapOvr>
  <p:transition xmlns:p14="http://schemas.microsoft.com/office/powerpoint/2010/main"/>
</p:sldLayout>
</file>

<file path=ppt/slideLayouts/slideLayout4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2426094"/>
      </p:ext>
    </p:extLst>
  </p:cSld>
  <p:clrMapOvr>
    <a:masterClrMapping/>
  </p:clrMapOvr>
  <p:transition xmlns:p14="http://schemas.microsoft.com/office/powerpoint/2010/main"/>
</p:sldLayout>
</file>

<file path=ppt/slideLayouts/slideLayout4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6473869"/>
      </p:ext>
    </p:extLst>
  </p:cSld>
  <p:clrMapOvr>
    <a:masterClrMapping/>
  </p:clrMapOvr>
  <p:transition xmlns:p14="http://schemas.microsoft.com/office/powerpoint/2010/main"/>
</p:sldLayout>
</file>

<file path=ppt/slideLayouts/slideLayout4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2486960"/>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4327071"/>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7429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5616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418393"/>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0556249"/>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934606"/>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983501"/>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333776"/>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799048"/>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270323"/>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98509"/>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487723"/>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98703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67112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064597"/>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994818"/>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571721"/>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1558049"/>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567181"/>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492595"/>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163671"/>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661300"/>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4901423"/>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1"/>
            <a:ext cx="7924800" cy="1752600"/>
          </a:xfrm>
        </p:spPr>
        <p:txBody>
          <a:bodyPr/>
          <a:lstStyle>
            <a:lvl1pPr algn="ctr">
              <a:defRPr sz="4800"/>
            </a:lvl1pPr>
          </a:lstStyle>
          <a:p>
            <a:r>
              <a:rPr lang="en-US" altLang="en-US" dirty="0"/>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851599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669650" indent="-325305">
              <a:buFont typeface="Wingdings" charset="2"/>
              <a:buChar char="q"/>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842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02753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415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13969514"/>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29205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70808844"/>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124753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38178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788343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064039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6495" y="1941516"/>
            <a:ext cx="5009103" cy="1752600"/>
          </a:xfrm>
          <a:prstGeom prst="rect">
            <a:avLst/>
          </a:prstGeom>
        </p:spPr>
        <p:txBody>
          <a:bodyPr lIns="91402" tIns="45702" rIns="91402" bIns="45702"/>
          <a:lstStyle>
            <a:lvl1pPr marL="0" indent="0" algn="l">
              <a:buNone/>
              <a:defRPr sz="2800">
                <a:solidFill>
                  <a:schemeClr val="accent1"/>
                </a:solidFill>
                <a:latin typeface="Arial"/>
              </a:defRPr>
            </a:lvl1pPr>
            <a:lvl2pPr marL="457011" indent="0" algn="ctr">
              <a:buNone/>
              <a:defRPr>
                <a:solidFill>
                  <a:schemeClr val="tx1">
                    <a:tint val="75000"/>
                  </a:schemeClr>
                </a:solidFill>
              </a:defRPr>
            </a:lvl2pPr>
            <a:lvl3pPr marL="914024" indent="0" algn="ctr">
              <a:buNone/>
              <a:defRPr>
                <a:solidFill>
                  <a:schemeClr val="tx1">
                    <a:tint val="75000"/>
                  </a:schemeClr>
                </a:solidFill>
              </a:defRPr>
            </a:lvl3pPr>
            <a:lvl4pPr marL="1371040" indent="0" algn="ctr">
              <a:buNone/>
              <a:defRPr>
                <a:solidFill>
                  <a:schemeClr val="tx1">
                    <a:tint val="75000"/>
                  </a:schemeClr>
                </a:solidFill>
              </a:defRPr>
            </a:lvl4pPr>
            <a:lvl5pPr marL="1828052" indent="0" algn="ctr">
              <a:buNone/>
              <a:defRPr>
                <a:solidFill>
                  <a:schemeClr val="tx1">
                    <a:tint val="75000"/>
                  </a:schemeClr>
                </a:solidFill>
              </a:defRPr>
            </a:lvl5pPr>
            <a:lvl6pPr marL="2285064" indent="0" algn="ctr">
              <a:buNone/>
              <a:defRPr>
                <a:solidFill>
                  <a:schemeClr val="tx1">
                    <a:tint val="75000"/>
                  </a:schemeClr>
                </a:solidFill>
              </a:defRPr>
            </a:lvl6pPr>
            <a:lvl7pPr marL="2742079" indent="0" algn="ctr">
              <a:buNone/>
              <a:defRPr>
                <a:solidFill>
                  <a:schemeClr val="tx1">
                    <a:tint val="75000"/>
                  </a:schemeClr>
                </a:solidFill>
              </a:defRPr>
            </a:lvl7pPr>
            <a:lvl8pPr marL="3199088" indent="0" algn="ctr">
              <a:buNone/>
              <a:defRPr>
                <a:solidFill>
                  <a:schemeClr val="tx1">
                    <a:tint val="75000"/>
                  </a:schemeClr>
                </a:solidFill>
              </a:defRPr>
            </a:lvl8pPr>
            <a:lvl9pPr marL="3656104"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lIns="91402" tIns="45702" rIns="91402" bIns="45702" rtlCol="0" anchor="ctr"/>
          <a:lstStyle/>
          <a:p>
            <a:pPr algn="ctr" defTabSz="457011"/>
            <a:endParaRPr lang="en-US" dirty="0">
              <a:solidFill>
                <a:srgbClr val="FFFFFF"/>
              </a:solidFill>
              <a:latin typeface="Arial"/>
            </a:endParaRPr>
          </a:p>
        </p:txBody>
      </p:sp>
      <p:pic>
        <p:nvPicPr>
          <p:cNvPr id="9" name="Picture 8" descr="ecelogorb.psd"/>
          <p:cNvPicPr>
            <a:picLocks noChangeAspect="1"/>
          </p:cNvPicPr>
          <p:nvPr userDrawn="1"/>
        </p:nvPicPr>
        <p:blipFill>
          <a:blip r:embed="rId3">
            <a:lum bright="-8000"/>
          </a:blip>
          <a:stretch>
            <a:fillRect/>
          </a:stretch>
        </p:blipFill>
        <p:spPr>
          <a:xfrm>
            <a:off x="252529" y="6080245"/>
            <a:ext cx="3275179" cy="655036"/>
          </a:xfrm>
          <a:prstGeom prst="rect">
            <a:avLst/>
          </a:prstGeom>
          <a:effectLst/>
        </p:spPr>
      </p:pic>
      <p:pic>
        <p:nvPicPr>
          <p:cNvPr id="10" name="Picture 9" descr="CMU_logo_horiz_black.eps"/>
          <p:cNvPicPr>
            <a:picLocks noChangeAspect="1"/>
          </p:cNvPicPr>
          <p:nvPr userDrawn="1"/>
        </p:nvPicPr>
        <p:blipFill>
          <a:blip r:embed="rId4"/>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14128590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34327"/>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501"/>
            <a:ext cx="8229600" cy="5046663"/>
          </a:xfrm>
          <a:prstGeom prst="rect">
            <a:avLst/>
          </a:prstGeom>
        </p:spPr>
        <p:txBody>
          <a:bodyPr lIns="91402" tIns="45702" rIns="91402" bIns="45702"/>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99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197437"/>
            <a:ext cx="8229600" cy="4441371"/>
          </a:xfrm>
          <a:prstGeom prst="rect">
            <a:avLst/>
          </a:prstGeom>
        </p:spPr>
        <p:txBody>
          <a:bodyPr lIns="91402" tIns="45702" rIns="91402" bIns="45702">
            <a:normAutofit/>
          </a:bodyPr>
          <a:lstStyle>
            <a:lvl1pPr marL="0" indent="0" algn="l">
              <a:buNone/>
              <a:defRPr sz="2800">
                <a:solidFill>
                  <a:schemeClr val="accent2"/>
                </a:solidFill>
                <a:latin typeface="Arial"/>
              </a:defRPr>
            </a:lvl1pPr>
            <a:lvl2pPr marL="457011" indent="0" algn="ctr">
              <a:buNone/>
              <a:defRPr>
                <a:solidFill>
                  <a:schemeClr val="tx1">
                    <a:tint val="75000"/>
                  </a:schemeClr>
                </a:solidFill>
              </a:defRPr>
            </a:lvl2pPr>
            <a:lvl3pPr marL="914024" indent="0" algn="ctr">
              <a:buNone/>
              <a:defRPr>
                <a:solidFill>
                  <a:schemeClr val="tx1">
                    <a:tint val="75000"/>
                  </a:schemeClr>
                </a:solidFill>
              </a:defRPr>
            </a:lvl3pPr>
            <a:lvl4pPr marL="1371040" indent="0" algn="ctr">
              <a:buNone/>
              <a:defRPr>
                <a:solidFill>
                  <a:schemeClr val="tx1">
                    <a:tint val="75000"/>
                  </a:schemeClr>
                </a:solidFill>
              </a:defRPr>
            </a:lvl4pPr>
            <a:lvl5pPr marL="1828052" indent="0" algn="ctr">
              <a:buNone/>
              <a:defRPr>
                <a:solidFill>
                  <a:schemeClr val="tx1">
                    <a:tint val="75000"/>
                  </a:schemeClr>
                </a:solidFill>
              </a:defRPr>
            </a:lvl5pPr>
            <a:lvl6pPr marL="2285064" indent="0" algn="ctr">
              <a:buNone/>
              <a:defRPr>
                <a:solidFill>
                  <a:schemeClr val="tx1">
                    <a:tint val="75000"/>
                  </a:schemeClr>
                </a:solidFill>
              </a:defRPr>
            </a:lvl6pPr>
            <a:lvl7pPr marL="2742079" indent="0" algn="ctr">
              <a:buNone/>
              <a:defRPr>
                <a:solidFill>
                  <a:schemeClr val="tx1">
                    <a:tint val="75000"/>
                  </a:schemeClr>
                </a:solidFill>
              </a:defRPr>
            </a:lvl7pPr>
            <a:lvl8pPr marL="3199088" indent="0" algn="ctr">
              <a:buNone/>
              <a:defRPr>
                <a:solidFill>
                  <a:schemeClr val="tx1">
                    <a:tint val="75000"/>
                  </a:schemeClr>
                </a:solidFill>
              </a:defRPr>
            </a:lvl8pPr>
            <a:lvl9pPr marL="3656104"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474858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1"/>
            <a:ext cx="4038600" cy="5046663"/>
          </a:xfrm>
          <a:prstGeom prst="rect">
            <a:avLst/>
          </a:prstGeom>
        </p:spPr>
        <p:txBody>
          <a:bodyPr lIns="91402" tIns="45702" rIns="91402" bIns="45702"/>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4646"/>
            <a:ext cx="8229600" cy="532719"/>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10" name="Content Placeholder 2"/>
          <p:cNvSpPr>
            <a:spLocks noGrp="1"/>
          </p:cNvSpPr>
          <p:nvPr>
            <p:ph idx="14"/>
          </p:nvPr>
        </p:nvSpPr>
        <p:spPr>
          <a:xfrm>
            <a:off x="4648200" y="1079501"/>
            <a:ext cx="4038600" cy="5046663"/>
          </a:xfrm>
          <a:prstGeom prst="rect">
            <a:avLst/>
          </a:prstGeom>
        </p:spPr>
        <p:txBody>
          <a:bodyPr lIns="91402" tIns="45702" rIns="91402" bIns="45702"/>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05421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70222"/>
            <a:ext cx="4040188" cy="1004661"/>
          </a:xfrm>
          <a:prstGeom prst="rect">
            <a:avLst/>
          </a:prstGeom>
        </p:spPr>
        <p:txBody>
          <a:bodyPr lIns="91402" tIns="45702" rIns="91402" bIns="45702" anchor="t"/>
          <a:lstStyle>
            <a:lvl1pPr marL="0" indent="0">
              <a:buNone/>
              <a:defRPr sz="2400" b="0">
                <a:solidFill>
                  <a:srgbClr val="606060"/>
                </a:solidFill>
                <a:latin typeface="Arial"/>
              </a:defRPr>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6" y="1170222"/>
            <a:ext cx="4041775" cy="1004661"/>
          </a:xfrm>
          <a:prstGeom prst="rect">
            <a:avLst/>
          </a:prstGeom>
        </p:spPr>
        <p:txBody>
          <a:bodyPr lIns="91402" tIns="45702" rIns="91402" bIns="45702" anchor="t"/>
          <a:lstStyle>
            <a:lvl1pPr marL="0" indent="0">
              <a:buNone/>
              <a:defRPr sz="2400" b="0">
                <a:solidFill>
                  <a:srgbClr val="606060"/>
                </a:solidFill>
                <a:latin typeface="Arial"/>
              </a:defRPr>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dirty="0" smtClean="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lIns="91402" tIns="45702" rIns="91402" bIns="45702"/>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lIns="91402" tIns="45702" rIns="91402" bIns="45702"/>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12843829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68135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02" tIns="45702" rIns="91402" bIns="45702" rtlCol="0" anchor="ctr"/>
          <a:lstStyle/>
          <a:p>
            <a:pPr algn="ctr" defTabSz="457011"/>
            <a:endParaRPr lang="en-US" dirty="0">
              <a:solidFill>
                <a:srgbClr val="FFFFFF"/>
              </a:solidFill>
              <a:latin typeface="Arial"/>
            </a:endParaRPr>
          </a:p>
        </p:txBody>
      </p:sp>
    </p:spTree>
    <p:extLst>
      <p:ext uri="{BB962C8B-B14F-4D97-AF65-F5344CB8AC3E}">
        <p14:creationId xmlns:p14="http://schemas.microsoft.com/office/powerpoint/2010/main" val="2565879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02" tIns="45702" rIns="91402" bIns="45702" rtlCol="0" anchor="ctr"/>
          <a:lstStyle/>
          <a:p>
            <a:pPr algn="ctr" defTabSz="457011"/>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lIns="91402" tIns="45702" rIns="91402" bIns="45702"/>
          <a:lstStyle>
            <a:lvl1pPr marL="0" indent="0">
              <a:buNone/>
              <a:defRPr sz="3200">
                <a:latin typeface="Arial"/>
              </a:defRPr>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lIns="91402" tIns="45702" rIns="91402" bIns="45702"/>
          <a:lstStyle>
            <a:lvl1pPr marL="0" indent="0">
              <a:buNone/>
              <a:defRPr sz="1400">
                <a:latin typeface="Arial"/>
              </a:defRPr>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700729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46"/>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51"/>
            <a:ext cx="8229600" cy="4525963"/>
          </a:xfrm>
          <a:prstGeom prst="rect">
            <a:avLst/>
          </a:prstGeom>
        </p:spPr>
        <p:txBody>
          <a:bodyPr vert="horz" lIns="91402" tIns="45702" rIns="91402" bIns="45702" rtlCol="0">
            <a:normAutofit/>
          </a:bodyPr>
          <a:lstStyle>
            <a:lvl1pPr marL="342761" marR="0" indent="-342761" algn="l" defTabSz="457011"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761" marR="0" lvl="0" indent="-342761" algn="l" defTabSz="457011"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646" marR="0" lvl="1" indent="-285632" algn="l" defTabSz="457011"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2530" marR="0" lvl="2" indent="-228505" algn="l" defTabSz="457011"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6348755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46"/>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51"/>
            <a:ext cx="8229600" cy="4525963"/>
          </a:xfrm>
          <a:prstGeom prst="rect">
            <a:avLst/>
          </a:prstGeom>
        </p:spPr>
        <p:txBody>
          <a:bodyPr vert="horz" lIns="91402" tIns="45702" rIns="91402" bIns="45702" rtlCol="0">
            <a:normAutofit/>
          </a:bodyPr>
          <a:lstStyle>
            <a:lvl1pPr marL="342761" marR="0" indent="-342761" algn="l" defTabSz="457011"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761" marR="0" lvl="0" indent="-342761" algn="l" defTabSz="457011"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646" marR="0" lvl="1" indent="-285632" algn="l" defTabSz="457011"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2530" marR="0" lvl="2" indent="-228505" algn="l" defTabSz="457011"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13497331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37"/>
            <a:ext cx="8229600" cy="4441371"/>
          </a:xfrm>
          <a:prstGeom prst="rect">
            <a:avLst/>
          </a:prstGeom>
        </p:spPr>
        <p:txBody>
          <a:bodyPr lIns="91402" tIns="45702" rIns="91402" bIns="45702">
            <a:normAutofit/>
          </a:bodyPr>
          <a:lstStyle>
            <a:lvl1pPr marL="0" indent="0" algn="l">
              <a:buNone/>
              <a:defRPr sz="2400">
                <a:solidFill>
                  <a:schemeClr val="accent2"/>
                </a:solidFill>
                <a:latin typeface="Arial"/>
                <a:cs typeface="Arial"/>
              </a:defRPr>
            </a:lvl1pPr>
            <a:lvl2pPr marL="457011" indent="0" algn="ctr">
              <a:buNone/>
              <a:defRPr>
                <a:solidFill>
                  <a:schemeClr val="tx1">
                    <a:tint val="75000"/>
                  </a:schemeClr>
                </a:solidFill>
              </a:defRPr>
            </a:lvl2pPr>
            <a:lvl3pPr marL="914024" indent="0" algn="ctr">
              <a:buNone/>
              <a:defRPr>
                <a:solidFill>
                  <a:schemeClr val="tx1">
                    <a:tint val="75000"/>
                  </a:schemeClr>
                </a:solidFill>
              </a:defRPr>
            </a:lvl3pPr>
            <a:lvl4pPr marL="1371040" indent="0" algn="ctr">
              <a:buNone/>
              <a:defRPr>
                <a:solidFill>
                  <a:schemeClr val="tx1">
                    <a:tint val="75000"/>
                  </a:schemeClr>
                </a:solidFill>
              </a:defRPr>
            </a:lvl4pPr>
            <a:lvl5pPr marL="1828052" indent="0" algn="ctr">
              <a:buNone/>
              <a:defRPr>
                <a:solidFill>
                  <a:schemeClr val="tx1">
                    <a:tint val="75000"/>
                  </a:schemeClr>
                </a:solidFill>
              </a:defRPr>
            </a:lvl5pPr>
            <a:lvl6pPr marL="2285064" indent="0" algn="ctr">
              <a:buNone/>
              <a:defRPr>
                <a:solidFill>
                  <a:schemeClr val="tx1">
                    <a:tint val="75000"/>
                  </a:schemeClr>
                </a:solidFill>
              </a:defRPr>
            </a:lvl6pPr>
            <a:lvl7pPr marL="2742079" indent="0" algn="ctr">
              <a:buNone/>
              <a:defRPr>
                <a:solidFill>
                  <a:schemeClr val="tx1">
                    <a:tint val="75000"/>
                  </a:schemeClr>
                </a:solidFill>
              </a:defRPr>
            </a:lvl7pPr>
            <a:lvl8pPr marL="3199088" indent="0" algn="ctr">
              <a:buNone/>
              <a:defRPr>
                <a:solidFill>
                  <a:schemeClr val="tx1">
                    <a:tint val="75000"/>
                  </a:schemeClr>
                </a:solidFill>
              </a:defRPr>
            </a:lvl8pPr>
            <a:lvl9pPr marL="3656104"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457200" y="274646"/>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33451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lIns="91402" tIns="45702" rIns="91402" bIns="45702"/>
          <a:lstStyle>
            <a:lvl1pPr marL="0" indent="0">
              <a:buNone/>
              <a:defRPr sz="3200">
                <a:latin typeface="Arial"/>
                <a:cs typeface="Arial"/>
              </a:defRPr>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endParaRPr lang="en-US" dirty="0"/>
          </a:p>
        </p:txBody>
      </p:sp>
      <p:sp>
        <p:nvSpPr>
          <p:cNvPr id="4" name="Text Placeholder 3"/>
          <p:cNvSpPr>
            <a:spLocks noGrp="1"/>
          </p:cNvSpPr>
          <p:nvPr>
            <p:ph type="body" sz="half" idx="2"/>
          </p:nvPr>
        </p:nvSpPr>
        <p:spPr>
          <a:xfrm>
            <a:off x="1792288" y="5252358"/>
            <a:ext cx="5486400" cy="804862"/>
          </a:xfrm>
          <a:prstGeom prst="rect">
            <a:avLst/>
          </a:prstGeom>
        </p:spPr>
        <p:txBody>
          <a:bodyPr lIns="91402" tIns="45702" rIns="91402" bIns="45702"/>
          <a:lstStyle>
            <a:lvl1pPr marL="0" indent="0">
              <a:buNone/>
              <a:defRPr sz="1400">
                <a:latin typeface="Arial"/>
                <a:cs typeface="Arial"/>
              </a:defRPr>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274646"/>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3308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3316288" y="1070426"/>
            <a:ext cx="5486400" cy="4114800"/>
          </a:xfrm>
          <a:prstGeom prst="rect">
            <a:avLst/>
          </a:prstGeom>
        </p:spPr>
        <p:txBody>
          <a:bodyPr lIns="91402" tIns="45702" rIns="91402" bIns="45702"/>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lIns="91402" tIns="45702" rIns="91402" bIns="45702"/>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lIns="91402" tIns="45702" rIns="91402" bIns="45702"/>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Tree>
    <p:extLst>
      <p:ext uri="{BB962C8B-B14F-4D97-AF65-F5344CB8AC3E}">
        <p14:creationId xmlns:p14="http://schemas.microsoft.com/office/powerpoint/2010/main" val="30086408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9"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02" tIns="45702" rIns="91402" bIns="45702" rtlCol="0" anchor="ctr"/>
          <a:lstStyle/>
          <a:p>
            <a:pPr algn="ctr" defTabSz="457011"/>
            <a:endParaRPr lang="en-US" dirty="0">
              <a:solidFill>
                <a:srgbClr val="FFFFFF"/>
              </a:solidFill>
              <a:latin typeface="Arial"/>
            </a:endParaRPr>
          </a:p>
        </p:txBody>
      </p:sp>
    </p:spTree>
    <p:extLst>
      <p:ext uri="{BB962C8B-B14F-4D97-AF65-F5344CB8AC3E}">
        <p14:creationId xmlns:p14="http://schemas.microsoft.com/office/powerpoint/2010/main" val="35583542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05679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63543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707276"/>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8693663"/>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206433"/>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3444643"/>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1686507"/>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991134"/>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02.xml"/><Relationship Id="rId12" Type="http://schemas.openxmlformats.org/officeDocument/2006/relationships/theme" Target="../theme/theme10.xml"/><Relationship Id="rId13" Type="http://schemas.openxmlformats.org/officeDocument/2006/relationships/image" Target="../media/image1.png"/><Relationship Id="rId1" Type="http://schemas.openxmlformats.org/officeDocument/2006/relationships/slideLayout" Target="../slideLayouts/slideLayout92.xml"/><Relationship Id="rId2" Type="http://schemas.openxmlformats.org/officeDocument/2006/relationships/slideLayout" Target="../slideLayouts/slideLayout93.xml"/><Relationship Id="rId3" Type="http://schemas.openxmlformats.org/officeDocument/2006/relationships/slideLayout" Target="../slideLayouts/slideLayout94.xml"/><Relationship Id="rId4" Type="http://schemas.openxmlformats.org/officeDocument/2006/relationships/slideLayout" Target="../slideLayouts/slideLayout95.xml"/><Relationship Id="rId5" Type="http://schemas.openxmlformats.org/officeDocument/2006/relationships/slideLayout" Target="../slideLayouts/slideLayout96.xml"/><Relationship Id="rId6" Type="http://schemas.openxmlformats.org/officeDocument/2006/relationships/slideLayout" Target="../slideLayouts/slideLayout97.xml"/><Relationship Id="rId7" Type="http://schemas.openxmlformats.org/officeDocument/2006/relationships/slideLayout" Target="../slideLayouts/slideLayout98.xml"/><Relationship Id="rId8" Type="http://schemas.openxmlformats.org/officeDocument/2006/relationships/slideLayout" Target="../slideLayouts/slideLayout99.xml"/><Relationship Id="rId9" Type="http://schemas.openxmlformats.org/officeDocument/2006/relationships/slideLayout" Target="../slideLayouts/slideLayout100.xml"/><Relationship Id="rId10" Type="http://schemas.openxmlformats.org/officeDocument/2006/relationships/slideLayout" Target="../slideLayouts/slideLayout101.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13.xml"/><Relationship Id="rId12" Type="http://schemas.openxmlformats.org/officeDocument/2006/relationships/theme" Target="../theme/theme11.xml"/><Relationship Id="rId13" Type="http://schemas.openxmlformats.org/officeDocument/2006/relationships/image" Target="../media/image1.png"/><Relationship Id="rId1" Type="http://schemas.openxmlformats.org/officeDocument/2006/relationships/slideLayout" Target="../slideLayouts/slideLayout103.xml"/><Relationship Id="rId2" Type="http://schemas.openxmlformats.org/officeDocument/2006/relationships/slideLayout" Target="../slideLayouts/slideLayout104.xml"/><Relationship Id="rId3" Type="http://schemas.openxmlformats.org/officeDocument/2006/relationships/slideLayout" Target="../slideLayouts/slideLayout105.xml"/><Relationship Id="rId4" Type="http://schemas.openxmlformats.org/officeDocument/2006/relationships/slideLayout" Target="../slideLayouts/slideLayout106.xml"/><Relationship Id="rId5" Type="http://schemas.openxmlformats.org/officeDocument/2006/relationships/slideLayout" Target="../slideLayouts/slideLayout107.xml"/><Relationship Id="rId6" Type="http://schemas.openxmlformats.org/officeDocument/2006/relationships/slideLayout" Target="../slideLayouts/slideLayout108.xml"/><Relationship Id="rId7" Type="http://schemas.openxmlformats.org/officeDocument/2006/relationships/slideLayout" Target="../slideLayouts/slideLayout109.xml"/><Relationship Id="rId8" Type="http://schemas.openxmlformats.org/officeDocument/2006/relationships/slideLayout" Target="../slideLayouts/slideLayout110.xml"/><Relationship Id="rId9" Type="http://schemas.openxmlformats.org/officeDocument/2006/relationships/slideLayout" Target="../slideLayouts/slideLayout111.xml"/><Relationship Id="rId10"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24.xml"/><Relationship Id="rId12" Type="http://schemas.openxmlformats.org/officeDocument/2006/relationships/theme" Target="../theme/theme12.xml"/><Relationship Id="rId13" Type="http://schemas.openxmlformats.org/officeDocument/2006/relationships/image" Target="../media/image1.png"/><Relationship Id="rId1" Type="http://schemas.openxmlformats.org/officeDocument/2006/relationships/slideLayout" Target="../slideLayouts/slideLayout114.xml"/><Relationship Id="rId2" Type="http://schemas.openxmlformats.org/officeDocument/2006/relationships/slideLayout" Target="../slideLayouts/slideLayout115.xml"/><Relationship Id="rId3" Type="http://schemas.openxmlformats.org/officeDocument/2006/relationships/slideLayout" Target="../slideLayouts/slideLayout116.xml"/><Relationship Id="rId4" Type="http://schemas.openxmlformats.org/officeDocument/2006/relationships/slideLayout" Target="../slideLayouts/slideLayout117.xml"/><Relationship Id="rId5" Type="http://schemas.openxmlformats.org/officeDocument/2006/relationships/slideLayout" Target="../slideLayouts/slideLayout118.xml"/><Relationship Id="rId6" Type="http://schemas.openxmlformats.org/officeDocument/2006/relationships/slideLayout" Target="../slideLayouts/slideLayout119.xml"/><Relationship Id="rId7" Type="http://schemas.openxmlformats.org/officeDocument/2006/relationships/slideLayout" Target="../slideLayouts/slideLayout120.xml"/><Relationship Id="rId8" Type="http://schemas.openxmlformats.org/officeDocument/2006/relationships/slideLayout" Target="../slideLayouts/slideLayout121.xml"/><Relationship Id="rId9" Type="http://schemas.openxmlformats.org/officeDocument/2006/relationships/slideLayout" Target="../slideLayouts/slideLayout122.xml"/><Relationship Id="rId10"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35.xml"/><Relationship Id="rId12" Type="http://schemas.openxmlformats.org/officeDocument/2006/relationships/theme" Target="../theme/theme13.xml"/><Relationship Id="rId13" Type="http://schemas.openxmlformats.org/officeDocument/2006/relationships/image" Target="../media/image1.png"/><Relationship Id="rId1" Type="http://schemas.openxmlformats.org/officeDocument/2006/relationships/slideLayout" Target="../slideLayouts/slideLayout125.xml"/><Relationship Id="rId2" Type="http://schemas.openxmlformats.org/officeDocument/2006/relationships/slideLayout" Target="../slideLayouts/slideLayout126.xml"/><Relationship Id="rId3" Type="http://schemas.openxmlformats.org/officeDocument/2006/relationships/slideLayout" Target="../slideLayouts/slideLayout127.xml"/><Relationship Id="rId4" Type="http://schemas.openxmlformats.org/officeDocument/2006/relationships/slideLayout" Target="../slideLayouts/slideLayout128.xml"/><Relationship Id="rId5" Type="http://schemas.openxmlformats.org/officeDocument/2006/relationships/slideLayout" Target="../slideLayouts/slideLayout129.xml"/><Relationship Id="rId6" Type="http://schemas.openxmlformats.org/officeDocument/2006/relationships/slideLayout" Target="../slideLayouts/slideLayout130.xml"/><Relationship Id="rId7" Type="http://schemas.openxmlformats.org/officeDocument/2006/relationships/slideLayout" Target="../slideLayouts/slideLayout131.xml"/><Relationship Id="rId8" Type="http://schemas.openxmlformats.org/officeDocument/2006/relationships/slideLayout" Target="../slideLayouts/slideLayout132.xml"/><Relationship Id="rId9" Type="http://schemas.openxmlformats.org/officeDocument/2006/relationships/slideLayout" Target="../slideLayouts/slideLayout133.xml"/><Relationship Id="rId10" Type="http://schemas.openxmlformats.org/officeDocument/2006/relationships/slideLayout" Target="../slideLayouts/slideLayout134.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46.xml"/><Relationship Id="rId12" Type="http://schemas.openxmlformats.org/officeDocument/2006/relationships/theme" Target="../theme/theme14.xml"/><Relationship Id="rId1" Type="http://schemas.openxmlformats.org/officeDocument/2006/relationships/slideLayout" Target="../slideLayouts/slideLayout136.xml"/><Relationship Id="rId2" Type="http://schemas.openxmlformats.org/officeDocument/2006/relationships/slideLayout" Target="../slideLayouts/slideLayout137.xml"/><Relationship Id="rId3" Type="http://schemas.openxmlformats.org/officeDocument/2006/relationships/slideLayout" Target="../slideLayouts/slideLayout138.xml"/><Relationship Id="rId4" Type="http://schemas.openxmlformats.org/officeDocument/2006/relationships/slideLayout" Target="../slideLayouts/slideLayout139.xml"/><Relationship Id="rId5" Type="http://schemas.openxmlformats.org/officeDocument/2006/relationships/slideLayout" Target="../slideLayouts/slideLayout140.xml"/><Relationship Id="rId6" Type="http://schemas.openxmlformats.org/officeDocument/2006/relationships/slideLayout" Target="../slideLayouts/slideLayout141.xml"/><Relationship Id="rId7" Type="http://schemas.openxmlformats.org/officeDocument/2006/relationships/slideLayout" Target="../slideLayouts/slideLayout142.xml"/><Relationship Id="rId8" Type="http://schemas.openxmlformats.org/officeDocument/2006/relationships/slideLayout" Target="../slideLayouts/slideLayout143.xml"/><Relationship Id="rId9" Type="http://schemas.openxmlformats.org/officeDocument/2006/relationships/slideLayout" Target="../slideLayouts/slideLayout144.xml"/><Relationship Id="rId10"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57.xml"/><Relationship Id="rId12" Type="http://schemas.openxmlformats.org/officeDocument/2006/relationships/theme" Target="../theme/theme15.xml"/><Relationship Id="rId1" Type="http://schemas.openxmlformats.org/officeDocument/2006/relationships/slideLayout" Target="../slideLayouts/slideLayout147.xml"/><Relationship Id="rId2" Type="http://schemas.openxmlformats.org/officeDocument/2006/relationships/slideLayout" Target="../slideLayouts/slideLayout148.xml"/><Relationship Id="rId3" Type="http://schemas.openxmlformats.org/officeDocument/2006/relationships/slideLayout" Target="../slideLayouts/slideLayout149.xml"/><Relationship Id="rId4" Type="http://schemas.openxmlformats.org/officeDocument/2006/relationships/slideLayout" Target="../slideLayouts/slideLayout150.xml"/><Relationship Id="rId5" Type="http://schemas.openxmlformats.org/officeDocument/2006/relationships/slideLayout" Target="../slideLayouts/slideLayout151.xml"/><Relationship Id="rId6" Type="http://schemas.openxmlformats.org/officeDocument/2006/relationships/slideLayout" Target="../slideLayouts/slideLayout152.xml"/><Relationship Id="rId7" Type="http://schemas.openxmlformats.org/officeDocument/2006/relationships/slideLayout" Target="../slideLayouts/slideLayout153.xml"/><Relationship Id="rId8" Type="http://schemas.openxmlformats.org/officeDocument/2006/relationships/slideLayout" Target="../slideLayouts/slideLayout154.xml"/><Relationship Id="rId9" Type="http://schemas.openxmlformats.org/officeDocument/2006/relationships/slideLayout" Target="../slideLayouts/slideLayout155.xml"/><Relationship Id="rId10" Type="http://schemas.openxmlformats.org/officeDocument/2006/relationships/slideLayout" Target="../slideLayouts/slideLayout156.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68.xml"/><Relationship Id="rId12" Type="http://schemas.openxmlformats.org/officeDocument/2006/relationships/theme" Target="../theme/theme16.xml"/><Relationship Id="rId1" Type="http://schemas.openxmlformats.org/officeDocument/2006/relationships/slideLayout" Target="../slideLayouts/slideLayout158.xml"/><Relationship Id="rId2" Type="http://schemas.openxmlformats.org/officeDocument/2006/relationships/slideLayout" Target="../slideLayouts/slideLayout159.xml"/><Relationship Id="rId3" Type="http://schemas.openxmlformats.org/officeDocument/2006/relationships/slideLayout" Target="../slideLayouts/slideLayout160.xml"/><Relationship Id="rId4" Type="http://schemas.openxmlformats.org/officeDocument/2006/relationships/slideLayout" Target="../slideLayouts/slideLayout161.xml"/><Relationship Id="rId5" Type="http://schemas.openxmlformats.org/officeDocument/2006/relationships/slideLayout" Target="../slideLayouts/slideLayout162.xml"/><Relationship Id="rId6" Type="http://schemas.openxmlformats.org/officeDocument/2006/relationships/slideLayout" Target="../slideLayouts/slideLayout163.xml"/><Relationship Id="rId7" Type="http://schemas.openxmlformats.org/officeDocument/2006/relationships/slideLayout" Target="../slideLayouts/slideLayout164.xml"/><Relationship Id="rId8" Type="http://schemas.openxmlformats.org/officeDocument/2006/relationships/slideLayout" Target="../slideLayouts/slideLayout165.xml"/><Relationship Id="rId9" Type="http://schemas.openxmlformats.org/officeDocument/2006/relationships/slideLayout" Target="../slideLayouts/slideLayout166.xml"/><Relationship Id="rId10" Type="http://schemas.openxmlformats.org/officeDocument/2006/relationships/slideLayout" Target="../slideLayouts/slideLayout167.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79.xml"/><Relationship Id="rId12" Type="http://schemas.openxmlformats.org/officeDocument/2006/relationships/theme" Target="../theme/theme17.xml"/><Relationship Id="rId13" Type="http://schemas.openxmlformats.org/officeDocument/2006/relationships/image" Target="../media/image1.png"/><Relationship Id="rId1" Type="http://schemas.openxmlformats.org/officeDocument/2006/relationships/slideLayout" Target="../slideLayouts/slideLayout169.xml"/><Relationship Id="rId2" Type="http://schemas.openxmlformats.org/officeDocument/2006/relationships/slideLayout" Target="../slideLayouts/slideLayout170.xml"/><Relationship Id="rId3" Type="http://schemas.openxmlformats.org/officeDocument/2006/relationships/slideLayout" Target="../slideLayouts/slideLayout171.xml"/><Relationship Id="rId4" Type="http://schemas.openxmlformats.org/officeDocument/2006/relationships/slideLayout" Target="../slideLayouts/slideLayout172.xml"/><Relationship Id="rId5" Type="http://schemas.openxmlformats.org/officeDocument/2006/relationships/slideLayout" Target="../slideLayouts/slideLayout173.xml"/><Relationship Id="rId6" Type="http://schemas.openxmlformats.org/officeDocument/2006/relationships/slideLayout" Target="../slideLayouts/slideLayout174.xml"/><Relationship Id="rId7" Type="http://schemas.openxmlformats.org/officeDocument/2006/relationships/slideLayout" Target="../slideLayouts/slideLayout175.xml"/><Relationship Id="rId8" Type="http://schemas.openxmlformats.org/officeDocument/2006/relationships/slideLayout" Target="../slideLayouts/slideLayout176.xml"/><Relationship Id="rId9" Type="http://schemas.openxmlformats.org/officeDocument/2006/relationships/slideLayout" Target="../slideLayouts/slideLayout177.xml"/><Relationship Id="rId10" Type="http://schemas.openxmlformats.org/officeDocument/2006/relationships/slideLayout" Target="../slideLayouts/slideLayout178.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0.xml"/><Relationship Id="rId12" Type="http://schemas.openxmlformats.org/officeDocument/2006/relationships/theme" Target="../theme/theme18.xml"/><Relationship Id="rId13" Type="http://schemas.openxmlformats.org/officeDocument/2006/relationships/image" Target="../media/image1.png"/><Relationship Id="rId1" Type="http://schemas.openxmlformats.org/officeDocument/2006/relationships/slideLayout" Target="../slideLayouts/slideLayout180.xml"/><Relationship Id="rId2" Type="http://schemas.openxmlformats.org/officeDocument/2006/relationships/slideLayout" Target="../slideLayouts/slideLayout181.xml"/><Relationship Id="rId3" Type="http://schemas.openxmlformats.org/officeDocument/2006/relationships/slideLayout" Target="../slideLayouts/slideLayout182.xml"/><Relationship Id="rId4" Type="http://schemas.openxmlformats.org/officeDocument/2006/relationships/slideLayout" Target="../slideLayouts/slideLayout183.xml"/><Relationship Id="rId5" Type="http://schemas.openxmlformats.org/officeDocument/2006/relationships/slideLayout" Target="../slideLayouts/slideLayout184.xml"/><Relationship Id="rId6" Type="http://schemas.openxmlformats.org/officeDocument/2006/relationships/slideLayout" Target="../slideLayouts/slideLayout185.xml"/><Relationship Id="rId7" Type="http://schemas.openxmlformats.org/officeDocument/2006/relationships/slideLayout" Target="../slideLayouts/slideLayout186.xml"/><Relationship Id="rId8" Type="http://schemas.openxmlformats.org/officeDocument/2006/relationships/slideLayout" Target="../slideLayouts/slideLayout187.xml"/><Relationship Id="rId9" Type="http://schemas.openxmlformats.org/officeDocument/2006/relationships/slideLayout" Target="../slideLayouts/slideLayout188.xml"/><Relationship Id="rId10" Type="http://schemas.openxmlformats.org/officeDocument/2006/relationships/slideLayout" Target="../slideLayouts/slideLayout189.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1.xml"/><Relationship Id="rId12" Type="http://schemas.openxmlformats.org/officeDocument/2006/relationships/slideLayout" Target="../slideLayouts/slideLayout202.xml"/><Relationship Id="rId13" Type="http://schemas.openxmlformats.org/officeDocument/2006/relationships/theme" Target="../theme/theme19.xml"/><Relationship Id="rId1" Type="http://schemas.openxmlformats.org/officeDocument/2006/relationships/slideLayout" Target="../slideLayouts/slideLayout191.xml"/><Relationship Id="rId2" Type="http://schemas.openxmlformats.org/officeDocument/2006/relationships/slideLayout" Target="../slideLayouts/slideLayout192.xml"/><Relationship Id="rId3" Type="http://schemas.openxmlformats.org/officeDocument/2006/relationships/slideLayout" Target="../slideLayouts/slideLayout193.xml"/><Relationship Id="rId4" Type="http://schemas.openxmlformats.org/officeDocument/2006/relationships/slideLayout" Target="../slideLayouts/slideLayout194.xml"/><Relationship Id="rId5" Type="http://schemas.openxmlformats.org/officeDocument/2006/relationships/slideLayout" Target="../slideLayouts/slideLayout195.xml"/><Relationship Id="rId6" Type="http://schemas.openxmlformats.org/officeDocument/2006/relationships/slideLayout" Target="../slideLayouts/slideLayout196.xml"/><Relationship Id="rId7" Type="http://schemas.openxmlformats.org/officeDocument/2006/relationships/slideLayout" Target="../slideLayouts/slideLayout197.xml"/><Relationship Id="rId8" Type="http://schemas.openxmlformats.org/officeDocument/2006/relationships/slideLayout" Target="../slideLayouts/slideLayout198.xml"/><Relationship Id="rId9" Type="http://schemas.openxmlformats.org/officeDocument/2006/relationships/slideLayout" Target="../slideLayouts/slideLayout199.xml"/><Relationship Id="rId10" Type="http://schemas.openxmlformats.org/officeDocument/2006/relationships/slideLayout" Target="../slideLayouts/slideLayout200.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13.xml"/><Relationship Id="rId12" Type="http://schemas.openxmlformats.org/officeDocument/2006/relationships/theme" Target="../theme/theme20.xml"/><Relationship Id="rId13" Type="http://schemas.openxmlformats.org/officeDocument/2006/relationships/image" Target="../media/image1.png"/><Relationship Id="rId1" Type="http://schemas.openxmlformats.org/officeDocument/2006/relationships/slideLayout" Target="../slideLayouts/slideLayout203.xml"/><Relationship Id="rId2" Type="http://schemas.openxmlformats.org/officeDocument/2006/relationships/slideLayout" Target="../slideLayouts/slideLayout204.xml"/><Relationship Id="rId3" Type="http://schemas.openxmlformats.org/officeDocument/2006/relationships/slideLayout" Target="../slideLayouts/slideLayout205.xml"/><Relationship Id="rId4" Type="http://schemas.openxmlformats.org/officeDocument/2006/relationships/slideLayout" Target="../slideLayouts/slideLayout206.xml"/><Relationship Id="rId5" Type="http://schemas.openxmlformats.org/officeDocument/2006/relationships/slideLayout" Target="../slideLayouts/slideLayout207.xml"/><Relationship Id="rId6" Type="http://schemas.openxmlformats.org/officeDocument/2006/relationships/slideLayout" Target="../slideLayouts/slideLayout208.xml"/><Relationship Id="rId7" Type="http://schemas.openxmlformats.org/officeDocument/2006/relationships/slideLayout" Target="../slideLayouts/slideLayout209.xml"/><Relationship Id="rId8" Type="http://schemas.openxmlformats.org/officeDocument/2006/relationships/slideLayout" Target="../slideLayouts/slideLayout210.xml"/><Relationship Id="rId9" Type="http://schemas.openxmlformats.org/officeDocument/2006/relationships/slideLayout" Target="../slideLayouts/slideLayout211.xml"/><Relationship Id="rId10" Type="http://schemas.openxmlformats.org/officeDocument/2006/relationships/slideLayout" Target="../slideLayouts/slideLayout212.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24.xml"/><Relationship Id="rId12" Type="http://schemas.openxmlformats.org/officeDocument/2006/relationships/theme" Target="../theme/theme21.xml"/><Relationship Id="rId1" Type="http://schemas.openxmlformats.org/officeDocument/2006/relationships/slideLayout" Target="../slideLayouts/slideLayout214.xml"/><Relationship Id="rId2" Type="http://schemas.openxmlformats.org/officeDocument/2006/relationships/slideLayout" Target="../slideLayouts/slideLayout215.xml"/><Relationship Id="rId3" Type="http://schemas.openxmlformats.org/officeDocument/2006/relationships/slideLayout" Target="../slideLayouts/slideLayout216.xml"/><Relationship Id="rId4" Type="http://schemas.openxmlformats.org/officeDocument/2006/relationships/slideLayout" Target="../slideLayouts/slideLayout217.xml"/><Relationship Id="rId5" Type="http://schemas.openxmlformats.org/officeDocument/2006/relationships/slideLayout" Target="../slideLayouts/slideLayout218.xml"/><Relationship Id="rId6" Type="http://schemas.openxmlformats.org/officeDocument/2006/relationships/slideLayout" Target="../slideLayouts/slideLayout219.xml"/><Relationship Id="rId7" Type="http://schemas.openxmlformats.org/officeDocument/2006/relationships/slideLayout" Target="../slideLayouts/slideLayout220.xml"/><Relationship Id="rId8" Type="http://schemas.openxmlformats.org/officeDocument/2006/relationships/slideLayout" Target="../slideLayouts/slideLayout221.xml"/><Relationship Id="rId9" Type="http://schemas.openxmlformats.org/officeDocument/2006/relationships/slideLayout" Target="../slideLayouts/slideLayout222.xml"/><Relationship Id="rId10" Type="http://schemas.openxmlformats.org/officeDocument/2006/relationships/slideLayout" Target="../slideLayouts/slideLayout223.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35.xml"/><Relationship Id="rId12" Type="http://schemas.openxmlformats.org/officeDocument/2006/relationships/theme" Target="../theme/theme22.xml"/><Relationship Id="rId1" Type="http://schemas.openxmlformats.org/officeDocument/2006/relationships/slideLayout" Target="../slideLayouts/slideLayout225.xml"/><Relationship Id="rId2" Type="http://schemas.openxmlformats.org/officeDocument/2006/relationships/slideLayout" Target="../slideLayouts/slideLayout226.xml"/><Relationship Id="rId3" Type="http://schemas.openxmlformats.org/officeDocument/2006/relationships/slideLayout" Target="../slideLayouts/slideLayout227.xml"/><Relationship Id="rId4" Type="http://schemas.openxmlformats.org/officeDocument/2006/relationships/slideLayout" Target="../slideLayouts/slideLayout228.xml"/><Relationship Id="rId5" Type="http://schemas.openxmlformats.org/officeDocument/2006/relationships/slideLayout" Target="../slideLayouts/slideLayout229.xml"/><Relationship Id="rId6" Type="http://schemas.openxmlformats.org/officeDocument/2006/relationships/slideLayout" Target="../slideLayouts/slideLayout230.xml"/><Relationship Id="rId7" Type="http://schemas.openxmlformats.org/officeDocument/2006/relationships/slideLayout" Target="../slideLayouts/slideLayout231.xml"/><Relationship Id="rId8" Type="http://schemas.openxmlformats.org/officeDocument/2006/relationships/slideLayout" Target="../slideLayouts/slideLayout232.xml"/><Relationship Id="rId9" Type="http://schemas.openxmlformats.org/officeDocument/2006/relationships/slideLayout" Target="../slideLayouts/slideLayout233.xml"/><Relationship Id="rId10" Type="http://schemas.openxmlformats.org/officeDocument/2006/relationships/slideLayout" Target="../slideLayouts/slideLayout234.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46.xml"/><Relationship Id="rId12" Type="http://schemas.openxmlformats.org/officeDocument/2006/relationships/theme" Target="../theme/theme23.xml"/><Relationship Id="rId1" Type="http://schemas.openxmlformats.org/officeDocument/2006/relationships/slideLayout" Target="../slideLayouts/slideLayout236.xml"/><Relationship Id="rId2" Type="http://schemas.openxmlformats.org/officeDocument/2006/relationships/slideLayout" Target="../slideLayouts/slideLayout237.xml"/><Relationship Id="rId3" Type="http://schemas.openxmlformats.org/officeDocument/2006/relationships/slideLayout" Target="../slideLayouts/slideLayout238.xml"/><Relationship Id="rId4" Type="http://schemas.openxmlformats.org/officeDocument/2006/relationships/slideLayout" Target="../slideLayouts/slideLayout239.xml"/><Relationship Id="rId5" Type="http://schemas.openxmlformats.org/officeDocument/2006/relationships/slideLayout" Target="../slideLayouts/slideLayout240.xml"/><Relationship Id="rId6" Type="http://schemas.openxmlformats.org/officeDocument/2006/relationships/slideLayout" Target="../slideLayouts/slideLayout241.xml"/><Relationship Id="rId7" Type="http://schemas.openxmlformats.org/officeDocument/2006/relationships/slideLayout" Target="../slideLayouts/slideLayout242.xml"/><Relationship Id="rId8" Type="http://schemas.openxmlformats.org/officeDocument/2006/relationships/slideLayout" Target="../slideLayouts/slideLayout243.xml"/><Relationship Id="rId9" Type="http://schemas.openxmlformats.org/officeDocument/2006/relationships/slideLayout" Target="../slideLayouts/slideLayout244.xml"/><Relationship Id="rId10" Type="http://schemas.openxmlformats.org/officeDocument/2006/relationships/slideLayout" Target="../slideLayouts/slideLayout245.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57.xml"/><Relationship Id="rId12" Type="http://schemas.openxmlformats.org/officeDocument/2006/relationships/theme" Target="../theme/theme24.xml"/><Relationship Id="rId1" Type="http://schemas.openxmlformats.org/officeDocument/2006/relationships/slideLayout" Target="../slideLayouts/slideLayout247.xml"/><Relationship Id="rId2" Type="http://schemas.openxmlformats.org/officeDocument/2006/relationships/slideLayout" Target="../slideLayouts/slideLayout248.xml"/><Relationship Id="rId3" Type="http://schemas.openxmlformats.org/officeDocument/2006/relationships/slideLayout" Target="../slideLayouts/slideLayout249.xml"/><Relationship Id="rId4" Type="http://schemas.openxmlformats.org/officeDocument/2006/relationships/slideLayout" Target="../slideLayouts/slideLayout250.xml"/><Relationship Id="rId5" Type="http://schemas.openxmlformats.org/officeDocument/2006/relationships/slideLayout" Target="../slideLayouts/slideLayout251.xml"/><Relationship Id="rId6" Type="http://schemas.openxmlformats.org/officeDocument/2006/relationships/slideLayout" Target="../slideLayouts/slideLayout252.xml"/><Relationship Id="rId7" Type="http://schemas.openxmlformats.org/officeDocument/2006/relationships/slideLayout" Target="../slideLayouts/slideLayout253.xml"/><Relationship Id="rId8" Type="http://schemas.openxmlformats.org/officeDocument/2006/relationships/slideLayout" Target="../slideLayouts/slideLayout254.xml"/><Relationship Id="rId9" Type="http://schemas.openxmlformats.org/officeDocument/2006/relationships/slideLayout" Target="../slideLayouts/slideLayout255.xml"/><Relationship Id="rId10" Type="http://schemas.openxmlformats.org/officeDocument/2006/relationships/slideLayout" Target="../slideLayouts/slideLayout256.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68.xml"/><Relationship Id="rId12" Type="http://schemas.openxmlformats.org/officeDocument/2006/relationships/theme" Target="../theme/theme25.xml"/><Relationship Id="rId1" Type="http://schemas.openxmlformats.org/officeDocument/2006/relationships/slideLayout" Target="../slideLayouts/slideLayout258.xml"/><Relationship Id="rId2" Type="http://schemas.openxmlformats.org/officeDocument/2006/relationships/slideLayout" Target="../slideLayouts/slideLayout259.xml"/><Relationship Id="rId3" Type="http://schemas.openxmlformats.org/officeDocument/2006/relationships/slideLayout" Target="../slideLayouts/slideLayout260.xml"/><Relationship Id="rId4" Type="http://schemas.openxmlformats.org/officeDocument/2006/relationships/slideLayout" Target="../slideLayouts/slideLayout261.xml"/><Relationship Id="rId5" Type="http://schemas.openxmlformats.org/officeDocument/2006/relationships/slideLayout" Target="../slideLayouts/slideLayout262.xml"/><Relationship Id="rId6" Type="http://schemas.openxmlformats.org/officeDocument/2006/relationships/slideLayout" Target="../slideLayouts/slideLayout263.xml"/><Relationship Id="rId7" Type="http://schemas.openxmlformats.org/officeDocument/2006/relationships/slideLayout" Target="../slideLayouts/slideLayout264.xml"/><Relationship Id="rId8" Type="http://schemas.openxmlformats.org/officeDocument/2006/relationships/slideLayout" Target="../slideLayouts/slideLayout265.xml"/><Relationship Id="rId9" Type="http://schemas.openxmlformats.org/officeDocument/2006/relationships/slideLayout" Target="../slideLayouts/slideLayout266.xml"/><Relationship Id="rId10" Type="http://schemas.openxmlformats.org/officeDocument/2006/relationships/slideLayout" Target="../slideLayouts/slideLayout267.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79.xml"/><Relationship Id="rId12" Type="http://schemas.openxmlformats.org/officeDocument/2006/relationships/theme" Target="../theme/theme26.xml"/><Relationship Id="rId13" Type="http://schemas.openxmlformats.org/officeDocument/2006/relationships/image" Target="../media/image1.png"/><Relationship Id="rId1" Type="http://schemas.openxmlformats.org/officeDocument/2006/relationships/slideLayout" Target="../slideLayouts/slideLayout269.xml"/><Relationship Id="rId2" Type="http://schemas.openxmlformats.org/officeDocument/2006/relationships/slideLayout" Target="../slideLayouts/slideLayout270.xml"/><Relationship Id="rId3" Type="http://schemas.openxmlformats.org/officeDocument/2006/relationships/slideLayout" Target="../slideLayouts/slideLayout271.xml"/><Relationship Id="rId4" Type="http://schemas.openxmlformats.org/officeDocument/2006/relationships/slideLayout" Target="../slideLayouts/slideLayout272.xml"/><Relationship Id="rId5" Type="http://schemas.openxmlformats.org/officeDocument/2006/relationships/slideLayout" Target="../slideLayouts/slideLayout273.xml"/><Relationship Id="rId6" Type="http://schemas.openxmlformats.org/officeDocument/2006/relationships/slideLayout" Target="../slideLayouts/slideLayout274.xml"/><Relationship Id="rId7" Type="http://schemas.openxmlformats.org/officeDocument/2006/relationships/slideLayout" Target="../slideLayouts/slideLayout275.xml"/><Relationship Id="rId8" Type="http://schemas.openxmlformats.org/officeDocument/2006/relationships/slideLayout" Target="../slideLayouts/slideLayout276.xml"/><Relationship Id="rId9" Type="http://schemas.openxmlformats.org/officeDocument/2006/relationships/slideLayout" Target="../slideLayouts/slideLayout277.xml"/><Relationship Id="rId10" Type="http://schemas.openxmlformats.org/officeDocument/2006/relationships/slideLayout" Target="../slideLayouts/slideLayout278.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0.xml"/><Relationship Id="rId12" Type="http://schemas.openxmlformats.org/officeDocument/2006/relationships/theme" Target="../theme/theme27.xml"/><Relationship Id="rId1" Type="http://schemas.openxmlformats.org/officeDocument/2006/relationships/slideLayout" Target="../slideLayouts/slideLayout280.xml"/><Relationship Id="rId2" Type="http://schemas.openxmlformats.org/officeDocument/2006/relationships/slideLayout" Target="../slideLayouts/slideLayout281.xml"/><Relationship Id="rId3" Type="http://schemas.openxmlformats.org/officeDocument/2006/relationships/slideLayout" Target="../slideLayouts/slideLayout282.xml"/><Relationship Id="rId4" Type="http://schemas.openxmlformats.org/officeDocument/2006/relationships/slideLayout" Target="../slideLayouts/slideLayout283.xml"/><Relationship Id="rId5" Type="http://schemas.openxmlformats.org/officeDocument/2006/relationships/slideLayout" Target="../slideLayouts/slideLayout284.xml"/><Relationship Id="rId6" Type="http://schemas.openxmlformats.org/officeDocument/2006/relationships/slideLayout" Target="../slideLayouts/slideLayout285.xml"/><Relationship Id="rId7" Type="http://schemas.openxmlformats.org/officeDocument/2006/relationships/slideLayout" Target="../slideLayouts/slideLayout286.xml"/><Relationship Id="rId8" Type="http://schemas.openxmlformats.org/officeDocument/2006/relationships/slideLayout" Target="../slideLayouts/slideLayout287.xml"/><Relationship Id="rId9" Type="http://schemas.openxmlformats.org/officeDocument/2006/relationships/slideLayout" Target="../slideLayouts/slideLayout288.xml"/><Relationship Id="rId10" Type="http://schemas.openxmlformats.org/officeDocument/2006/relationships/slideLayout" Target="../slideLayouts/slideLayout289.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1.xml"/><Relationship Id="rId12" Type="http://schemas.openxmlformats.org/officeDocument/2006/relationships/theme" Target="../theme/theme28.xml"/><Relationship Id="rId1" Type="http://schemas.openxmlformats.org/officeDocument/2006/relationships/slideLayout" Target="../slideLayouts/slideLayout291.xml"/><Relationship Id="rId2" Type="http://schemas.openxmlformats.org/officeDocument/2006/relationships/slideLayout" Target="../slideLayouts/slideLayout292.xml"/><Relationship Id="rId3" Type="http://schemas.openxmlformats.org/officeDocument/2006/relationships/slideLayout" Target="../slideLayouts/slideLayout293.xml"/><Relationship Id="rId4" Type="http://schemas.openxmlformats.org/officeDocument/2006/relationships/slideLayout" Target="../slideLayouts/slideLayout294.xml"/><Relationship Id="rId5" Type="http://schemas.openxmlformats.org/officeDocument/2006/relationships/slideLayout" Target="../slideLayouts/slideLayout295.xml"/><Relationship Id="rId6" Type="http://schemas.openxmlformats.org/officeDocument/2006/relationships/slideLayout" Target="../slideLayouts/slideLayout296.xml"/><Relationship Id="rId7" Type="http://schemas.openxmlformats.org/officeDocument/2006/relationships/slideLayout" Target="../slideLayouts/slideLayout297.xml"/><Relationship Id="rId8" Type="http://schemas.openxmlformats.org/officeDocument/2006/relationships/slideLayout" Target="../slideLayouts/slideLayout298.xml"/><Relationship Id="rId9" Type="http://schemas.openxmlformats.org/officeDocument/2006/relationships/slideLayout" Target="../slideLayouts/slideLayout299.xml"/><Relationship Id="rId10" Type="http://schemas.openxmlformats.org/officeDocument/2006/relationships/slideLayout" Target="../slideLayouts/slideLayout300.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2.xml"/><Relationship Id="rId12" Type="http://schemas.openxmlformats.org/officeDocument/2006/relationships/theme" Target="../theme/theme29.xml"/><Relationship Id="rId13" Type="http://schemas.openxmlformats.org/officeDocument/2006/relationships/image" Target="../media/image1.png"/><Relationship Id="rId1" Type="http://schemas.openxmlformats.org/officeDocument/2006/relationships/slideLayout" Target="../slideLayouts/slideLayout302.xml"/><Relationship Id="rId2" Type="http://schemas.openxmlformats.org/officeDocument/2006/relationships/slideLayout" Target="../slideLayouts/slideLayout303.xml"/><Relationship Id="rId3" Type="http://schemas.openxmlformats.org/officeDocument/2006/relationships/slideLayout" Target="../slideLayouts/slideLayout304.xml"/><Relationship Id="rId4" Type="http://schemas.openxmlformats.org/officeDocument/2006/relationships/slideLayout" Target="../slideLayouts/slideLayout305.xml"/><Relationship Id="rId5" Type="http://schemas.openxmlformats.org/officeDocument/2006/relationships/slideLayout" Target="../slideLayouts/slideLayout306.xml"/><Relationship Id="rId6" Type="http://schemas.openxmlformats.org/officeDocument/2006/relationships/slideLayout" Target="../slideLayouts/slideLayout307.xml"/><Relationship Id="rId7" Type="http://schemas.openxmlformats.org/officeDocument/2006/relationships/slideLayout" Target="../slideLayouts/slideLayout308.xml"/><Relationship Id="rId8" Type="http://schemas.openxmlformats.org/officeDocument/2006/relationships/slideLayout" Target="../slideLayouts/slideLayout309.xml"/><Relationship Id="rId9" Type="http://schemas.openxmlformats.org/officeDocument/2006/relationships/slideLayout" Target="../slideLayouts/slideLayout310.xml"/><Relationship Id="rId10" Type="http://schemas.openxmlformats.org/officeDocument/2006/relationships/slideLayout" Target="../slideLayouts/slideLayout31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23.xml"/><Relationship Id="rId12" Type="http://schemas.openxmlformats.org/officeDocument/2006/relationships/theme" Target="../theme/theme30.xml"/><Relationship Id="rId1" Type="http://schemas.openxmlformats.org/officeDocument/2006/relationships/slideLayout" Target="../slideLayouts/slideLayout313.xml"/><Relationship Id="rId2" Type="http://schemas.openxmlformats.org/officeDocument/2006/relationships/slideLayout" Target="../slideLayouts/slideLayout314.xml"/><Relationship Id="rId3" Type="http://schemas.openxmlformats.org/officeDocument/2006/relationships/slideLayout" Target="../slideLayouts/slideLayout315.xml"/><Relationship Id="rId4" Type="http://schemas.openxmlformats.org/officeDocument/2006/relationships/slideLayout" Target="../slideLayouts/slideLayout316.xml"/><Relationship Id="rId5" Type="http://schemas.openxmlformats.org/officeDocument/2006/relationships/slideLayout" Target="../slideLayouts/slideLayout317.xml"/><Relationship Id="rId6" Type="http://schemas.openxmlformats.org/officeDocument/2006/relationships/slideLayout" Target="../slideLayouts/slideLayout318.xml"/><Relationship Id="rId7" Type="http://schemas.openxmlformats.org/officeDocument/2006/relationships/slideLayout" Target="../slideLayouts/slideLayout319.xml"/><Relationship Id="rId8" Type="http://schemas.openxmlformats.org/officeDocument/2006/relationships/slideLayout" Target="../slideLayouts/slideLayout320.xml"/><Relationship Id="rId9" Type="http://schemas.openxmlformats.org/officeDocument/2006/relationships/slideLayout" Target="../slideLayouts/slideLayout321.xml"/><Relationship Id="rId10" Type="http://schemas.openxmlformats.org/officeDocument/2006/relationships/slideLayout" Target="../slideLayouts/slideLayout322.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34.xml"/><Relationship Id="rId12" Type="http://schemas.openxmlformats.org/officeDocument/2006/relationships/slideLayout" Target="../slideLayouts/slideLayout335.xml"/><Relationship Id="rId13" Type="http://schemas.openxmlformats.org/officeDocument/2006/relationships/theme" Target="../theme/theme31.xml"/><Relationship Id="rId1" Type="http://schemas.openxmlformats.org/officeDocument/2006/relationships/slideLayout" Target="../slideLayouts/slideLayout324.xml"/><Relationship Id="rId2" Type="http://schemas.openxmlformats.org/officeDocument/2006/relationships/slideLayout" Target="../slideLayouts/slideLayout325.xml"/><Relationship Id="rId3" Type="http://schemas.openxmlformats.org/officeDocument/2006/relationships/slideLayout" Target="../slideLayouts/slideLayout326.xml"/><Relationship Id="rId4" Type="http://schemas.openxmlformats.org/officeDocument/2006/relationships/slideLayout" Target="../slideLayouts/slideLayout327.xml"/><Relationship Id="rId5" Type="http://schemas.openxmlformats.org/officeDocument/2006/relationships/slideLayout" Target="../slideLayouts/slideLayout328.xml"/><Relationship Id="rId6" Type="http://schemas.openxmlformats.org/officeDocument/2006/relationships/slideLayout" Target="../slideLayouts/slideLayout329.xml"/><Relationship Id="rId7" Type="http://schemas.openxmlformats.org/officeDocument/2006/relationships/slideLayout" Target="../slideLayouts/slideLayout330.xml"/><Relationship Id="rId8" Type="http://schemas.openxmlformats.org/officeDocument/2006/relationships/slideLayout" Target="../slideLayouts/slideLayout331.xml"/><Relationship Id="rId9" Type="http://schemas.openxmlformats.org/officeDocument/2006/relationships/slideLayout" Target="../slideLayouts/slideLayout332.xml"/><Relationship Id="rId10" Type="http://schemas.openxmlformats.org/officeDocument/2006/relationships/slideLayout" Target="../slideLayouts/slideLayout333.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46.xml"/><Relationship Id="rId12" Type="http://schemas.openxmlformats.org/officeDocument/2006/relationships/slideLayout" Target="../slideLayouts/slideLayout347.xml"/><Relationship Id="rId13" Type="http://schemas.openxmlformats.org/officeDocument/2006/relationships/theme" Target="../theme/theme32.xml"/><Relationship Id="rId1" Type="http://schemas.openxmlformats.org/officeDocument/2006/relationships/slideLayout" Target="../slideLayouts/slideLayout336.xml"/><Relationship Id="rId2" Type="http://schemas.openxmlformats.org/officeDocument/2006/relationships/slideLayout" Target="../slideLayouts/slideLayout337.xml"/><Relationship Id="rId3" Type="http://schemas.openxmlformats.org/officeDocument/2006/relationships/slideLayout" Target="../slideLayouts/slideLayout338.xml"/><Relationship Id="rId4" Type="http://schemas.openxmlformats.org/officeDocument/2006/relationships/slideLayout" Target="../slideLayouts/slideLayout339.xml"/><Relationship Id="rId5" Type="http://schemas.openxmlformats.org/officeDocument/2006/relationships/slideLayout" Target="../slideLayouts/slideLayout340.xml"/><Relationship Id="rId6" Type="http://schemas.openxmlformats.org/officeDocument/2006/relationships/slideLayout" Target="../slideLayouts/slideLayout341.xml"/><Relationship Id="rId7" Type="http://schemas.openxmlformats.org/officeDocument/2006/relationships/slideLayout" Target="../slideLayouts/slideLayout342.xml"/><Relationship Id="rId8" Type="http://schemas.openxmlformats.org/officeDocument/2006/relationships/slideLayout" Target="../slideLayouts/slideLayout343.xml"/><Relationship Id="rId9" Type="http://schemas.openxmlformats.org/officeDocument/2006/relationships/slideLayout" Target="../slideLayouts/slideLayout344.xml"/><Relationship Id="rId10" Type="http://schemas.openxmlformats.org/officeDocument/2006/relationships/slideLayout" Target="../slideLayouts/slideLayout345.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58.xml"/><Relationship Id="rId12" Type="http://schemas.openxmlformats.org/officeDocument/2006/relationships/theme" Target="../theme/theme33.xml"/><Relationship Id="rId13" Type="http://schemas.openxmlformats.org/officeDocument/2006/relationships/image" Target="../media/image1.png"/><Relationship Id="rId1" Type="http://schemas.openxmlformats.org/officeDocument/2006/relationships/slideLayout" Target="../slideLayouts/slideLayout348.xml"/><Relationship Id="rId2" Type="http://schemas.openxmlformats.org/officeDocument/2006/relationships/slideLayout" Target="../slideLayouts/slideLayout349.xml"/><Relationship Id="rId3" Type="http://schemas.openxmlformats.org/officeDocument/2006/relationships/slideLayout" Target="../slideLayouts/slideLayout350.xml"/><Relationship Id="rId4" Type="http://schemas.openxmlformats.org/officeDocument/2006/relationships/slideLayout" Target="../slideLayouts/slideLayout351.xml"/><Relationship Id="rId5" Type="http://schemas.openxmlformats.org/officeDocument/2006/relationships/slideLayout" Target="../slideLayouts/slideLayout352.xml"/><Relationship Id="rId6" Type="http://schemas.openxmlformats.org/officeDocument/2006/relationships/slideLayout" Target="../slideLayouts/slideLayout353.xml"/><Relationship Id="rId7" Type="http://schemas.openxmlformats.org/officeDocument/2006/relationships/slideLayout" Target="../slideLayouts/slideLayout354.xml"/><Relationship Id="rId8" Type="http://schemas.openxmlformats.org/officeDocument/2006/relationships/slideLayout" Target="../slideLayouts/slideLayout355.xml"/><Relationship Id="rId9" Type="http://schemas.openxmlformats.org/officeDocument/2006/relationships/slideLayout" Target="../slideLayouts/slideLayout356.xml"/><Relationship Id="rId10" Type="http://schemas.openxmlformats.org/officeDocument/2006/relationships/slideLayout" Target="../slideLayouts/slideLayout357.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69.xml"/><Relationship Id="rId12" Type="http://schemas.openxmlformats.org/officeDocument/2006/relationships/theme" Target="../theme/theme34.xml"/><Relationship Id="rId1" Type="http://schemas.openxmlformats.org/officeDocument/2006/relationships/slideLayout" Target="../slideLayouts/slideLayout359.xml"/><Relationship Id="rId2" Type="http://schemas.openxmlformats.org/officeDocument/2006/relationships/slideLayout" Target="../slideLayouts/slideLayout360.xml"/><Relationship Id="rId3" Type="http://schemas.openxmlformats.org/officeDocument/2006/relationships/slideLayout" Target="../slideLayouts/slideLayout361.xml"/><Relationship Id="rId4" Type="http://schemas.openxmlformats.org/officeDocument/2006/relationships/slideLayout" Target="../slideLayouts/slideLayout362.xml"/><Relationship Id="rId5" Type="http://schemas.openxmlformats.org/officeDocument/2006/relationships/slideLayout" Target="../slideLayouts/slideLayout363.xml"/><Relationship Id="rId6" Type="http://schemas.openxmlformats.org/officeDocument/2006/relationships/slideLayout" Target="../slideLayouts/slideLayout364.xml"/><Relationship Id="rId7" Type="http://schemas.openxmlformats.org/officeDocument/2006/relationships/slideLayout" Target="../slideLayouts/slideLayout365.xml"/><Relationship Id="rId8" Type="http://schemas.openxmlformats.org/officeDocument/2006/relationships/slideLayout" Target="../slideLayouts/slideLayout366.xml"/><Relationship Id="rId9" Type="http://schemas.openxmlformats.org/officeDocument/2006/relationships/slideLayout" Target="../slideLayouts/slideLayout367.xml"/><Relationship Id="rId10" Type="http://schemas.openxmlformats.org/officeDocument/2006/relationships/slideLayout" Target="../slideLayouts/slideLayout368.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80.xml"/><Relationship Id="rId12" Type="http://schemas.openxmlformats.org/officeDocument/2006/relationships/theme" Target="../theme/theme35.xml"/><Relationship Id="rId1" Type="http://schemas.openxmlformats.org/officeDocument/2006/relationships/slideLayout" Target="../slideLayouts/slideLayout370.xml"/><Relationship Id="rId2" Type="http://schemas.openxmlformats.org/officeDocument/2006/relationships/slideLayout" Target="../slideLayouts/slideLayout371.xml"/><Relationship Id="rId3" Type="http://schemas.openxmlformats.org/officeDocument/2006/relationships/slideLayout" Target="../slideLayouts/slideLayout372.xml"/><Relationship Id="rId4" Type="http://schemas.openxmlformats.org/officeDocument/2006/relationships/slideLayout" Target="../slideLayouts/slideLayout373.xml"/><Relationship Id="rId5" Type="http://schemas.openxmlformats.org/officeDocument/2006/relationships/slideLayout" Target="../slideLayouts/slideLayout374.xml"/><Relationship Id="rId6" Type="http://schemas.openxmlformats.org/officeDocument/2006/relationships/slideLayout" Target="../slideLayouts/slideLayout375.xml"/><Relationship Id="rId7" Type="http://schemas.openxmlformats.org/officeDocument/2006/relationships/slideLayout" Target="../slideLayouts/slideLayout376.xml"/><Relationship Id="rId8" Type="http://schemas.openxmlformats.org/officeDocument/2006/relationships/slideLayout" Target="../slideLayouts/slideLayout377.xml"/><Relationship Id="rId9" Type="http://schemas.openxmlformats.org/officeDocument/2006/relationships/slideLayout" Target="../slideLayouts/slideLayout378.xml"/><Relationship Id="rId10" Type="http://schemas.openxmlformats.org/officeDocument/2006/relationships/slideLayout" Target="../slideLayouts/slideLayout379.xml"/></Relationships>
</file>

<file path=ppt/slideMasters/_rels/slideMaster36.xml.rels><?xml version="1.0" encoding="UTF-8" standalone="yes"?>
<Relationships xmlns="http://schemas.openxmlformats.org/package/2006/relationships"><Relationship Id="rId1" Type="http://schemas.openxmlformats.org/officeDocument/2006/relationships/slideLayout" Target="../slideLayouts/slideLayout381.xml"/><Relationship Id="rId2"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392.xml"/><Relationship Id="rId12" Type="http://schemas.openxmlformats.org/officeDocument/2006/relationships/theme" Target="../theme/theme37.xml"/><Relationship Id="rId1" Type="http://schemas.openxmlformats.org/officeDocument/2006/relationships/slideLayout" Target="../slideLayouts/slideLayout382.xml"/><Relationship Id="rId2" Type="http://schemas.openxmlformats.org/officeDocument/2006/relationships/slideLayout" Target="../slideLayouts/slideLayout383.xml"/><Relationship Id="rId3" Type="http://schemas.openxmlformats.org/officeDocument/2006/relationships/slideLayout" Target="../slideLayouts/slideLayout384.xml"/><Relationship Id="rId4" Type="http://schemas.openxmlformats.org/officeDocument/2006/relationships/slideLayout" Target="../slideLayouts/slideLayout385.xml"/><Relationship Id="rId5" Type="http://schemas.openxmlformats.org/officeDocument/2006/relationships/slideLayout" Target="../slideLayouts/slideLayout386.xml"/><Relationship Id="rId6" Type="http://schemas.openxmlformats.org/officeDocument/2006/relationships/slideLayout" Target="../slideLayouts/slideLayout387.xml"/><Relationship Id="rId7" Type="http://schemas.openxmlformats.org/officeDocument/2006/relationships/slideLayout" Target="../slideLayouts/slideLayout388.xml"/><Relationship Id="rId8" Type="http://schemas.openxmlformats.org/officeDocument/2006/relationships/slideLayout" Target="../slideLayouts/slideLayout389.xml"/><Relationship Id="rId9" Type="http://schemas.openxmlformats.org/officeDocument/2006/relationships/slideLayout" Target="../slideLayouts/slideLayout390.xml"/><Relationship Id="rId10" Type="http://schemas.openxmlformats.org/officeDocument/2006/relationships/slideLayout" Target="../slideLayouts/slideLayout391.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03.xml"/><Relationship Id="rId12" Type="http://schemas.openxmlformats.org/officeDocument/2006/relationships/theme" Target="../theme/theme38.xml"/><Relationship Id="rId13" Type="http://schemas.openxmlformats.org/officeDocument/2006/relationships/image" Target="../media/image1.png"/><Relationship Id="rId1" Type="http://schemas.openxmlformats.org/officeDocument/2006/relationships/slideLayout" Target="../slideLayouts/slideLayout393.xml"/><Relationship Id="rId2" Type="http://schemas.openxmlformats.org/officeDocument/2006/relationships/slideLayout" Target="../slideLayouts/slideLayout394.xml"/><Relationship Id="rId3" Type="http://schemas.openxmlformats.org/officeDocument/2006/relationships/slideLayout" Target="../slideLayouts/slideLayout395.xml"/><Relationship Id="rId4" Type="http://schemas.openxmlformats.org/officeDocument/2006/relationships/slideLayout" Target="../slideLayouts/slideLayout396.xml"/><Relationship Id="rId5" Type="http://schemas.openxmlformats.org/officeDocument/2006/relationships/slideLayout" Target="../slideLayouts/slideLayout397.xml"/><Relationship Id="rId6" Type="http://schemas.openxmlformats.org/officeDocument/2006/relationships/slideLayout" Target="../slideLayouts/slideLayout398.xml"/><Relationship Id="rId7" Type="http://schemas.openxmlformats.org/officeDocument/2006/relationships/slideLayout" Target="../slideLayouts/slideLayout399.xml"/><Relationship Id="rId8" Type="http://schemas.openxmlformats.org/officeDocument/2006/relationships/slideLayout" Target="../slideLayouts/slideLayout400.xml"/><Relationship Id="rId9" Type="http://schemas.openxmlformats.org/officeDocument/2006/relationships/slideLayout" Target="../slideLayouts/slideLayout401.xml"/><Relationship Id="rId10" Type="http://schemas.openxmlformats.org/officeDocument/2006/relationships/slideLayout" Target="../slideLayouts/slideLayout402.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14.xml"/><Relationship Id="rId12" Type="http://schemas.openxmlformats.org/officeDocument/2006/relationships/theme" Target="../theme/theme39.xml"/><Relationship Id="rId13" Type="http://schemas.openxmlformats.org/officeDocument/2006/relationships/image" Target="../media/image1.png"/><Relationship Id="rId1" Type="http://schemas.openxmlformats.org/officeDocument/2006/relationships/slideLayout" Target="../slideLayouts/slideLayout404.xml"/><Relationship Id="rId2" Type="http://schemas.openxmlformats.org/officeDocument/2006/relationships/slideLayout" Target="../slideLayouts/slideLayout405.xml"/><Relationship Id="rId3" Type="http://schemas.openxmlformats.org/officeDocument/2006/relationships/slideLayout" Target="../slideLayouts/slideLayout406.xml"/><Relationship Id="rId4" Type="http://schemas.openxmlformats.org/officeDocument/2006/relationships/slideLayout" Target="../slideLayouts/slideLayout407.xml"/><Relationship Id="rId5" Type="http://schemas.openxmlformats.org/officeDocument/2006/relationships/slideLayout" Target="../slideLayouts/slideLayout408.xml"/><Relationship Id="rId6" Type="http://schemas.openxmlformats.org/officeDocument/2006/relationships/slideLayout" Target="../slideLayouts/slideLayout409.xml"/><Relationship Id="rId7" Type="http://schemas.openxmlformats.org/officeDocument/2006/relationships/slideLayout" Target="../slideLayouts/slideLayout410.xml"/><Relationship Id="rId8" Type="http://schemas.openxmlformats.org/officeDocument/2006/relationships/slideLayout" Target="../slideLayouts/slideLayout411.xml"/><Relationship Id="rId9" Type="http://schemas.openxmlformats.org/officeDocument/2006/relationships/slideLayout" Target="../slideLayouts/slideLayout412.xml"/><Relationship Id="rId10" Type="http://schemas.openxmlformats.org/officeDocument/2006/relationships/slideLayout" Target="../slideLayouts/slideLayout41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25.xml"/><Relationship Id="rId12" Type="http://schemas.openxmlformats.org/officeDocument/2006/relationships/theme" Target="../theme/theme40.xml"/><Relationship Id="rId13" Type="http://schemas.openxmlformats.org/officeDocument/2006/relationships/image" Target="../media/image1.png"/><Relationship Id="rId1" Type="http://schemas.openxmlformats.org/officeDocument/2006/relationships/slideLayout" Target="../slideLayouts/slideLayout415.xml"/><Relationship Id="rId2" Type="http://schemas.openxmlformats.org/officeDocument/2006/relationships/slideLayout" Target="../slideLayouts/slideLayout416.xml"/><Relationship Id="rId3" Type="http://schemas.openxmlformats.org/officeDocument/2006/relationships/slideLayout" Target="../slideLayouts/slideLayout417.xml"/><Relationship Id="rId4" Type="http://schemas.openxmlformats.org/officeDocument/2006/relationships/slideLayout" Target="../slideLayouts/slideLayout418.xml"/><Relationship Id="rId5" Type="http://schemas.openxmlformats.org/officeDocument/2006/relationships/slideLayout" Target="../slideLayouts/slideLayout419.xml"/><Relationship Id="rId6" Type="http://schemas.openxmlformats.org/officeDocument/2006/relationships/slideLayout" Target="../slideLayouts/slideLayout420.xml"/><Relationship Id="rId7" Type="http://schemas.openxmlformats.org/officeDocument/2006/relationships/slideLayout" Target="../slideLayouts/slideLayout421.xml"/><Relationship Id="rId8" Type="http://schemas.openxmlformats.org/officeDocument/2006/relationships/slideLayout" Target="../slideLayouts/slideLayout422.xml"/><Relationship Id="rId9" Type="http://schemas.openxmlformats.org/officeDocument/2006/relationships/slideLayout" Target="../slideLayouts/slideLayout423.xml"/><Relationship Id="rId10" Type="http://schemas.openxmlformats.org/officeDocument/2006/relationships/slideLayout" Target="../slideLayouts/slideLayout424.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36.xml"/><Relationship Id="rId12" Type="http://schemas.openxmlformats.org/officeDocument/2006/relationships/theme" Target="../theme/theme41.xml"/><Relationship Id="rId13" Type="http://schemas.openxmlformats.org/officeDocument/2006/relationships/image" Target="../media/image1.png"/><Relationship Id="rId1" Type="http://schemas.openxmlformats.org/officeDocument/2006/relationships/slideLayout" Target="../slideLayouts/slideLayout426.xml"/><Relationship Id="rId2" Type="http://schemas.openxmlformats.org/officeDocument/2006/relationships/slideLayout" Target="../slideLayouts/slideLayout427.xml"/><Relationship Id="rId3" Type="http://schemas.openxmlformats.org/officeDocument/2006/relationships/slideLayout" Target="../slideLayouts/slideLayout428.xml"/><Relationship Id="rId4" Type="http://schemas.openxmlformats.org/officeDocument/2006/relationships/slideLayout" Target="../slideLayouts/slideLayout429.xml"/><Relationship Id="rId5" Type="http://schemas.openxmlformats.org/officeDocument/2006/relationships/slideLayout" Target="../slideLayouts/slideLayout430.xml"/><Relationship Id="rId6" Type="http://schemas.openxmlformats.org/officeDocument/2006/relationships/slideLayout" Target="../slideLayouts/slideLayout431.xml"/><Relationship Id="rId7" Type="http://schemas.openxmlformats.org/officeDocument/2006/relationships/slideLayout" Target="../slideLayouts/slideLayout432.xml"/><Relationship Id="rId8" Type="http://schemas.openxmlformats.org/officeDocument/2006/relationships/slideLayout" Target="../slideLayouts/slideLayout433.xml"/><Relationship Id="rId9" Type="http://schemas.openxmlformats.org/officeDocument/2006/relationships/slideLayout" Target="../slideLayouts/slideLayout434.xml"/><Relationship Id="rId10" Type="http://schemas.openxmlformats.org/officeDocument/2006/relationships/slideLayout" Target="../slideLayouts/slideLayout43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5.xml"/><Relationship Id="rId13" Type="http://schemas.openxmlformats.org/officeDocument/2006/relationships/image" Target="../media/image1.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7.xml"/><Relationship Id="rId13" Type="http://schemas.openxmlformats.org/officeDocument/2006/relationships/image" Target="../media/image1.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8.xml"/><Relationship Id="rId13" Type="http://schemas.openxmlformats.org/officeDocument/2006/relationships/image" Target="../media/image1.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slideLayout" Target="../slideLayouts/slideLayout89.xml"/><Relationship Id="rId13" Type="http://schemas.openxmlformats.org/officeDocument/2006/relationships/slideLayout" Target="../slideLayouts/slideLayout90.xml"/><Relationship Id="rId14" Type="http://schemas.openxmlformats.org/officeDocument/2006/relationships/slideLayout" Target="../slideLayouts/slideLayout91.xml"/><Relationship Id="rId15" Type="http://schemas.openxmlformats.org/officeDocument/2006/relationships/theme" Target="../theme/theme9.xml"/><Relationship Id="rId16" Type="http://schemas.openxmlformats.org/officeDocument/2006/relationships/image" Target="../media/image2.png"/><Relationship Id="rId17" Type="http://schemas.openxmlformats.org/officeDocument/2006/relationships/image" Target="../media/image3.png"/><Relationship Id="rId18" Type="http://schemas.openxmlformats.org/officeDocument/2006/relationships/image" Target="../media/image4.png"/><Relationship Id="rId19" Type="http://schemas.openxmlformats.org/officeDocument/2006/relationships/image" Target="../media/image5.emf"/><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416960624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84484814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41020579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98903695"/>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Tree>
    <p:extLst>
      <p:ext uri="{BB962C8B-B14F-4D97-AF65-F5344CB8AC3E}">
        <p14:creationId xmlns:p14="http://schemas.microsoft.com/office/powerpoint/2010/main" val="3011654361"/>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4275690807"/>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1733995470"/>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626338648"/>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850065165"/>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1"/>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30"/>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solidFill>
                  <a:srgbClr val="000000"/>
                </a:solidFill>
                <a:latin typeface="+mj-lt"/>
                <a:ea typeface="+mn-ea"/>
                <a:cs typeface="+mn-cs"/>
              </a:defRPr>
            </a:lvl1pPr>
          </a:lstStyle>
          <a:p>
            <a:pPr defTabSz="914165"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solidFill>
                  <a:srgbClr val="000000"/>
                </a:solidFill>
                <a:latin typeface="Garamond" charset="0"/>
                <a:cs typeface="Arial" charset="0"/>
              </a:defRPr>
            </a:lvl1pPr>
          </a:lstStyle>
          <a:p>
            <a:pPr defTabSz="914165" fontAlgn="base">
              <a:spcBef>
                <a:spcPct val="0"/>
              </a:spcBef>
              <a:spcAft>
                <a:spcPct val="0"/>
              </a:spcAft>
              <a:defRPr/>
            </a:pPr>
            <a:fld id="{D9975433-3AC9-7244-B186-4714F19C1D23}" type="slidenum">
              <a:rPr lang="en-US" smtClean="0">
                <a:ea typeface="ＭＳ Ｐゴシック" charset="0"/>
              </a:rPr>
              <a:pPr defTabSz="914165"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068703344"/>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753" indent="-325355"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089" indent="-35074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507" indent="-31583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0733" indent="-339639"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endParaRPr>
          </a:p>
        </p:txBody>
      </p:sp>
      <p:pic>
        <p:nvPicPr>
          <p:cNvPr id="8" name="Picture 7"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cSld>
  <p:clrMap bg1="lt1" tx1="dk1" bg2="lt2" tx2="dk2" accent1="accent1" accent2="accent2" accent3="accent3" accent4="accent4" accent5="accent5" accent6="accent6" hlink="hlink" folHlink="folHlink"/>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699196341"/>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836263217"/>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2629991832"/>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3004000881"/>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2390046086"/>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328044238"/>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359" tIns="45680" rIns="91359" bIns="4568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359" tIns="45680" rIns="91359" bIns="4568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359" tIns="45680" rIns="91359" bIns="45680" numCol="1" anchor="b" anchorCtr="0" compatLnSpc="1">
            <a:prstTxWarp prst="textNoShape">
              <a:avLst/>
            </a:prstTxWarp>
          </a:bodyPr>
          <a:lstStyle>
            <a:lvl1pPr algn="ctr">
              <a:defRPr sz="1200">
                <a:latin typeface="Garamond" pitchFamily="18" charset="0"/>
              </a:defRPr>
            </a:lvl1pPr>
          </a:lstStyle>
          <a:p>
            <a:pPr defTabSz="913603"/>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359" tIns="45680" rIns="91359" bIns="45680" numCol="1" anchor="b" anchorCtr="0" compatLnSpc="1">
            <a:prstTxWarp prst="textNoShape">
              <a:avLst/>
            </a:prstTxWarp>
          </a:bodyPr>
          <a:lstStyle>
            <a:lvl1pPr algn="r">
              <a:defRPr sz="1600">
                <a:latin typeface="Garamond" pitchFamily="18" charset="0"/>
              </a:defRPr>
            </a:lvl1pPr>
          </a:lstStyle>
          <a:p>
            <a:pPr defTabSz="913603"/>
            <a:fld id="{6F400BD0-49BF-48FC-8114-37C1D4F5AB3D}" type="slidenum">
              <a:rPr lang="en-US" altLang="en-US" smtClean="0">
                <a:solidFill>
                  <a:srgbClr val="000000"/>
                </a:solidFill>
              </a:rPr>
              <a:pPr defTabSz="913603"/>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359" tIns="45680" rIns="91359" bIns="45680"/>
          <a:lstStyle/>
          <a:p>
            <a:pPr defTabSz="913603">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359" tIns="45680" rIns="91359" bIns="45680"/>
          <a:lstStyle/>
          <a:p>
            <a:pPr defTabSz="913603">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845264431"/>
      </p:ext>
    </p:extLst>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6798" algn="l" rtl="0" fontAlgn="base">
        <a:spcBef>
          <a:spcPct val="0"/>
        </a:spcBef>
        <a:spcAft>
          <a:spcPct val="0"/>
        </a:spcAft>
        <a:defRPr sz="4000">
          <a:solidFill>
            <a:schemeClr val="tx2"/>
          </a:solidFill>
          <a:latin typeface="Garamond" pitchFamily="18" charset="0"/>
        </a:defRPr>
      </a:lvl6pPr>
      <a:lvl7pPr marL="913603" algn="l" rtl="0" fontAlgn="base">
        <a:spcBef>
          <a:spcPct val="0"/>
        </a:spcBef>
        <a:spcAft>
          <a:spcPct val="0"/>
        </a:spcAft>
        <a:defRPr sz="4000">
          <a:solidFill>
            <a:schemeClr val="tx2"/>
          </a:solidFill>
          <a:latin typeface="Garamond" pitchFamily="18" charset="0"/>
        </a:defRPr>
      </a:lvl7pPr>
      <a:lvl8pPr marL="1370410" algn="l" rtl="0" fontAlgn="base">
        <a:spcBef>
          <a:spcPct val="0"/>
        </a:spcBef>
        <a:spcAft>
          <a:spcPct val="0"/>
        </a:spcAft>
        <a:defRPr sz="4000">
          <a:solidFill>
            <a:schemeClr val="tx2"/>
          </a:solidFill>
          <a:latin typeface="Garamond" pitchFamily="18" charset="0"/>
        </a:defRPr>
      </a:lvl8pPr>
      <a:lvl9pPr marL="1827211" algn="l" rtl="0" fontAlgn="base">
        <a:spcBef>
          <a:spcPct val="0"/>
        </a:spcBef>
        <a:spcAft>
          <a:spcPct val="0"/>
        </a:spcAft>
        <a:defRPr sz="4000">
          <a:solidFill>
            <a:schemeClr val="tx2"/>
          </a:solidFill>
          <a:latin typeface="Garamond" pitchFamily="18" charset="0"/>
        </a:defRPr>
      </a:lvl9pPr>
    </p:titleStyle>
    <p:bodyStyle>
      <a:lvl1pPr marL="342605" indent="-342605"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343" indent="-325156"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464" indent="-350532"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8683" indent="-315641"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79701" indent="-339431"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6510" indent="-339431"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3303" indent="-339431"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0109" indent="-339431"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6903" indent="-339431"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3603" rtl="0" eaLnBrk="1" latinLnBrk="0" hangingPunct="1">
        <a:defRPr sz="1800" kern="1200">
          <a:solidFill>
            <a:schemeClr val="tx1"/>
          </a:solidFill>
          <a:latin typeface="+mn-lt"/>
          <a:ea typeface="+mn-ea"/>
          <a:cs typeface="+mn-cs"/>
        </a:defRPr>
      </a:lvl1pPr>
      <a:lvl2pPr marL="456798" algn="l" defTabSz="913603" rtl="0" eaLnBrk="1" latinLnBrk="0" hangingPunct="1">
        <a:defRPr sz="1800" kern="1200">
          <a:solidFill>
            <a:schemeClr val="tx1"/>
          </a:solidFill>
          <a:latin typeface="+mn-lt"/>
          <a:ea typeface="+mn-ea"/>
          <a:cs typeface="+mn-cs"/>
        </a:defRPr>
      </a:lvl2pPr>
      <a:lvl3pPr marL="913603" algn="l" defTabSz="913603" rtl="0" eaLnBrk="1" latinLnBrk="0" hangingPunct="1">
        <a:defRPr sz="1800" kern="1200">
          <a:solidFill>
            <a:schemeClr val="tx1"/>
          </a:solidFill>
          <a:latin typeface="+mn-lt"/>
          <a:ea typeface="+mn-ea"/>
          <a:cs typeface="+mn-cs"/>
        </a:defRPr>
      </a:lvl3pPr>
      <a:lvl4pPr marL="1370410" algn="l" defTabSz="913603" rtl="0" eaLnBrk="1" latinLnBrk="0" hangingPunct="1">
        <a:defRPr sz="1800" kern="1200">
          <a:solidFill>
            <a:schemeClr val="tx1"/>
          </a:solidFill>
          <a:latin typeface="+mn-lt"/>
          <a:ea typeface="+mn-ea"/>
          <a:cs typeface="+mn-cs"/>
        </a:defRPr>
      </a:lvl4pPr>
      <a:lvl5pPr marL="1827211" algn="l" defTabSz="913603" rtl="0" eaLnBrk="1" latinLnBrk="0" hangingPunct="1">
        <a:defRPr sz="1800" kern="1200">
          <a:solidFill>
            <a:schemeClr val="tx1"/>
          </a:solidFill>
          <a:latin typeface="+mn-lt"/>
          <a:ea typeface="+mn-ea"/>
          <a:cs typeface="+mn-cs"/>
        </a:defRPr>
      </a:lvl5pPr>
      <a:lvl6pPr marL="2284011" algn="l" defTabSz="913603" rtl="0" eaLnBrk="1" latinLnBrk="0" hangingPunct="1">
        <a:defRPr sz="1800" kern="1200">
          <a:solidFill>
            <a:schemeClr val="tx1"/>
          </a:solidFill>
          <a:latin typeface="+mn-lt"/>
          <a:ea typeface="+mn-ea"/>
          <a:cs typeface="+mn-cs"/>
        </a:defRPr>
      </a:lvl6pPr>
      <a:lvl7pPr marL="2740817" algn="l" defTabSz="913603" rtl="0" eaLnBrk="1" latinLnBrk="0" hangingPunct="1">
        <a:defRPr sz="1800" kern="1200">
          <a:solidFill>
            <a:schemeClr val="tx1"/>
          </a:solidFill>
          <a:latin typeface="+mn-lt"/>
          <a:ea typeface="+mn-ea"/>
          <a:cs typeface="+mn-cs"/>
        </a:defRPr>
      </a:lvl7pPr>
      <a:lvl8pPr marL="3197614" algn="l" defTabSz="913603" rtl="0" eaLnBrk="1" latinLnBrk="0" hangingPunct="1">
        <a:defRPr sz="1800" kern="1200">
          <a:solidFill>
            <a:schemeClr val="tx1"/>
          </a:solidFill>
          <a:latin typeface="+mn-lt"/>
          <a:ea typeface="+mn-ea"/>
          <a:cs typeface="+mn-cs"/>
        </a:defRPr>
      </a:lvl8pPr>
      <a:lvl9pPr marL="3654421" algn="l" defTabSz="913603"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bwMode="auto">
          <a:xfrm>
            <a:off x="573732" y="0"/>
            <a:ext cx="8001000" cy="1143000"/>
          </a:xfrm>
          <a:prstGeom prst="rect">
            <a:avLst/>
          </a:prstGeom>
          <a:noFill/>
          <a:ln w="12700">
            <a:noFill/>
            <a:miter lim="800000"/>
            <a:headEnd/>
            <a:tailEnd/>
          </a:ln>
        </p:spPr>
        <p:txBody>
          <a:bodyPr vert="horz" wrap="square" lIns="35680" tIns="35680" rIns="76280" bIns="35680" numCol="1" anchor="b" anchorCtr="0" compatLnSpc="1">
            <a:prstTxWarp prst="textNoShape">
              <a:avLst/>
            </a:prstTxWarp>
          </a:bodyPr>
          <a:lstStyle/>
          <a:p>
            <a:pPr lvl="0"/>
            <a:r>
              <a:rPr lang="en-US">
                <a:sym typeface="Verdana" charset="0"/>
              </a:rPr>
              <a:t>Click to edit Master title style</a:t>
            </a:r>
          </a:p>
        </p:txBody>
      </p:sp>
      <p:sp>
        <p:nvSpPr>
          <p:cNvPr id="26627" name="Rectangle 2"/>
          <p:cNvSpPr>
            <a:spLocks noGrp="1" noChangeArrowheads="1"/>
          </p:cNvSpPr>
          <p:nvPr>
            <p:ph type="body" idx="1"/>
          </p:nvPr>
        </p:nvSpPr>
        <p:spPr bwMode="auto">
          <a:xfrm>
            <a:off x="565919" y="1446627"/>
            <a:ext cx="8001000" cy="5411391"/>
          </a:xfrm>
          <a:prstGeom prst="rect">
            <a:avLst/>
          </a:prstGeom>
          <a:noFill/>
          <a:ln w="12700">
            <a:noFill/>
            <a:miter lim="800000"/>
            <a:headEnd/>
            <a:tailEnd/>
          </a:ln>
        </p:spPr>
        <p:txBody>
          <a:bodyPr vert="horz" wrap="square" lIns="35680" tIns="35680" rIns="76280" bIns="35680" numCol="1" anchor="t" anchorCtr="0" compatLnSpc="1">
            <a:prstTxWarp prst="textNoShape">
              <a:avLst/>
            </a:prstTxWarp>
          </a:bodyPr>
          <a:lstStyle/>
          <a:p>
            <a:pPr lvl="0"/>
            <a:r>
              <a:rPr lang="en-US">
                <a:sym typeface="Verdana" charset="0"/>
              </a:rPr>
              <a:t>Click to edit Master text styles</a:t>
            </a:r>
          </a:p>
          <a:p>
            <a:pPr lvl="1"/>
            <a:r>
              <a:rPr lang="en-US">
                <a:sym typeface="Verdana" charset="0"/>
              </a:rPr>
              <a:t>Second level</a:t>
            </a:r>
          </a:p>
          <a:p>
            <a:pPr lvl="2"/>
            <a:r>
              <a:rPr lang="en-US">
                <a:sym typeface="Verdana" charset="0"/>
              </a:rPr>
              <a:t>Third level</a:t>
            </a:r>
          </a:p>
          <a:p>
            <a:pPr lvl="3"/>
            <a:r>
              <a:rPr lang="en-US">
                <a:sym typeface="Verdana" charset="0"/>
              </a:rPr>
              <a:t>Fourth level</a:t>
            </a:r>
          </a:p>
          <a:p>
            <a:pPr lvl="4"/>
            <a:r>
              <a:rPr lang="en-US">
                <a:sym typeface="Verdana" charset="0"/>
              </a:rPr>
              <a:t>Fifth level</a:t>
            </a:r>
          </a:p>
        </p:txBody>
      </p:sp>
      <p:sp>
        <p:nvSpPr>
          <p:cNvPr id="2051" name="Text Box 3"/>
          <p:cNvSpPr txBox="1">
            <a:spLocks noGrp="1" noChangeArrowheads="1"/>
          </p:cNvSpPr>
          <p:nvPr>
            <p:ph type="sldNum" sz="quarter" idx="4"/>
          </p:nvPr>
        </p:nvSpPr>
        <p:spPr bwMode="auto">
          <a:xfrm>
            <a:off x="8108157" y="6545461"/>
            <a:ext cx="261193" cy="241102"/>
          </a:xfrm>
          <a:prstGeom prst="rect">
            <a:avLst/>
          </a:prstGeom>
          <a:noFill/>
          <a:ln w="12700">
            <a:noFill/>
            <a:miter lim="800000"/>
            <a:headEnd/>
            <a:tailEnd/>
          </a:ln>
          <a:effectLst/>
        </p:spPr>
        <p:txBody>
          <a:bodyPr vert="horz" wrap="none" lIns="64229" tIns="32113" rIns="64229" bIns="32113" numCol="1" anchor="t" anchorCtr="0" compatLnSpc="1">
            <a:prstTxWarp prst="textNoShape">
              <a:avLst/>
            </a:prstTxWarp>
          </a:bodyPr>
          <a:lstStyle>
            <a:lvl1pPr algn="ctr">
              <a:defRPr sz="1100">
                <a:solidFill>
                  <a:schemeClr val="tx1"/>
                </a:solidFill>
                <a:latin typeface="+mn-lt"/>
                <a:ea typeface="Verdana" charset="0"/>
                <a:cs typeface="Verdana" charset="0"/>
                <a:sym typeface="Verdana" charset="0"/>
              </a:defRPr>
            </a:lvl1pPr>
          </a:lstStyle>
          <a:p>
            <a:pPr defTabSz="913836" fontAlgn="base">
              <a:spcBef>
                <a:spcPct val="0"/>
              </a:spcBef>
              <a:spcAft>
                <a:spcPct val="0"/>
              </a:spcAft>
              <a:defRPr/>
            </a:pPr>
            <a:fld id="{8EB36121-9CA8-7C4F-A014-7F4E73DDF31C}" type="slidenum">
              <a:rPr lang="en-US" smtClean="0">
                <a:solidFill>
                  <a:srgbClr val="000000"/>
                </a:solidFill>
                <a:latin typeface="Verdana"/>
              </a:rPr>
              <a:pPr defTabSz="913836" fontAlgn="base">
                <a:spcBef>
                  <a:spcPct val="0"/>
                </a:spcBef>
                <a:spcAft>
                  <a:spcPct val="0"/>
                </a:spcAft>
                <a:defRPr/>
              </a:pPr>
              <a:t>‹#›</a:t>
            </a:fld>
            <a:endParaRPr lang="en-US">
              <a:solidFill>
                <a:srgbClr val="000000"/>
              </a:solidFill>
              <a:latin typeface="Verdana"/>
            </a:endParaRPr>
          </a:p>
        </p:txBody>
      </p:sp>
      <p:grpSp>
        <p:nvGrpSpPr>
          <p:cNvPr id="26629" name="Group 1"/>
          <p:cNvGrpSpPr>
            <a:grpSpLocks/>
          </p:cNvGrpSpPr>
          <p:nvPr userDrawn="1"/>
        </p:nvGrpSpPr>
        <p:grpSpPr bwMode="auto">
          <a:xfrm>
            <a:off x="606103" y="1223385"/>
            <a:ext cx="7958584" cy="109389"/>
            <a:chOff x="0" y="0"/>
            <a:chExt cx="7129" cy="98"/>
          </a:xfrm>
        </p:grpSpPr>
        <p:sp>
          <p:nvSpPr>
            <p:cNvPr id="6" name="Rectangle 2"/>
            <p:cNvSpPr>
              <a:spLocks/>
            </p:cNvSpPr>
            <p:nvPr/>
          </p:nvSpPr>
          <p:spPr bwMode="auto">
            <a:xfrm>
              <a:off x="0" y="0"/>
              <a:ext cx="4170" cy="98"/>
            </a:xfrm>
            <a:prstGeom prst="rect">
              <a:avLst/>
            </a:prstGeom>
            <a:solidFill>
              <a:srgbClr val="CC5500"/>
            </a:solidFill>
            <a:ln w="9525">
              <a:noFill/>
              <a:round/>
              <a:headEnd/>
              <a:tailEnd/>
            </a:ln>
          </p:spPr>
          <p:txBody>
            <a:bodyPr lIns="0" tIns="0" rIns="0" bIns="0">
              <a:prstTxWarp prst="textNoShape">
                <a:avLst/>
              </a:prstTxWarp>
            </a:bodyPr>
            <a:lstStyle/>
            <a:p>
              <a:pPr algn="ctr" defTabSz="913836" fontAlgn="base">
                <a:spcBef>
                  <a:spcPct val="0"/>
                </a:spcBef>
                <a:spcAft>
                  <a:spcPct val="0"/>
                </a:spcAft>
                <a:defRPr/>
              </a:pPr>
              <a:endParaRPr lang="en-US" sz="3000">
                <a:solidFill>
                  <a:srgbClr val="000000"/>
                </a:solidFill>
                <a:latin typeface="Gill Sans" charset="0"/>
                <a:ea typeface="ヒラギノ角ゴ ProN W3" charset="-128"/>
                <a:cs typeface="ヒラギノ角ゴ ProN W3" charset="-128"/>
                <a:sym typeface="Gill Sans" charset="0"/>
              </a:endParaRPr>
            </a:p>
          </p:txBody>
        </p:sp>
        <p:sp>
          <p:nvSpPr>
            <p:cNvPr id="7" name="Line 3"/>
            <p:cNvSpPr>
              <a:spLocks noChangeShapeType="1"/>
            </p:cNvSpPr>
            <p:nvPr/>
          </p:nvSpPr>
          <p:spPr bwMode="auto">
            <a:xfrm>
              <a:off x="0" y="0"/>
              <a:ext cx="7129" cy="0"/>
            </a:xfrm>
            <a:prstGeom prst="line">
              <a:avLst/>
            </a:prstGeom>
            <a:noFill/>
            <a:ln w="9525">
              <a:solidFill>
                <a:srgbClr val="CC5500"/>
              </a:solidFill>
              <a:round/>
              <a:headEnd/>
              <a:tailEnd/>
            </a:ln>
          </p:spPr>
          <p:txBody>
            <a:bodyPr lIns="0" tIns="0" rIns="0" bIns="0">
              <a:prstTxWarp prst="textNoShape">
                <a:avLst/>
              </a:prstTxWarp>
            </a:bodyPr>
            <a:lstStyle/>
            <a:p>
              <a:pPr defTabSz="913836" fontAlgn="base">
                <a:spcBef>
                  <a:spcPct val="0"/>
                </a:spcBef>
                <a:spcAft>
                  <a:spcPct val="0"/>
                </a:spcAft>
                <a:defRPr/>
              </a:pPr>
              <a:endParaRPr lang="en-US" sz="3000">
                <a:solidFill>
                  <a:srgbClr val="000000"/>
                </a:solidFill>
                <a:latin typeface="Gill Sans" charset="0"/>
                <a:ea typeface="ヒラギノ角ゴ ProN W3" charset="-128"/>
                <a:cs typeface="ヒラギノ角ゴ ProN W3" charset="-128"/>
                <a:sym typeface="Gill Sans" charset="0"/>
              </a:endParaRPr>
            </a:p>
          </p:txBody>
        </p:sp>
      </p:grpSp>
    </p:spTree>
    <p:extLst>
      <p:ext uri="{BB962C8B-B14F-4D97-AF65-F5344CB8AC3E}">
        <p14:creationId xmlns:p14="http://schemas.microsoft.com/office/powerpoint/2010/main" val="1967480017"/>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Lst>
  <p:transition xmlns:p14="http://schemas.microsoft.com/office/powerpoint/2010/main"/>
  <p:hf hdr="0" ftr="0" dt="0"/>
  <p:txStyles>
    <p:titleStyle>
      <a:lvl1pPr marL="4465" indent="-4465" algn="l" rtl="0" eaLnBrk="0" fontAlgn="base" hangingPunct="0">
        <a:spcBef>
          <a:spcPct val="0"/>
        </a:spcBef>
        <a:spcAft>
          <a:spcPct val="0"/>
        </a:spcAft>
        <a:defRPr sz="3800">
          <a:solidFill>
            <a:srgbClr val="009900"/>
          </a:solidFill>
          <a:latin typeface="+mj-lt"/>
          <a:ea typeface="+mj-ea"/>
          <a:cs typeface="+mj-cs"/>
          <a:sym typeface="Verdana" charset="0"/>
        </a:defRPr>
      </a:lvl1pPr>
      <a:lvl2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2pPr>
      <a:lvl3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3pPr>
      <a:lvl4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4pPr>
      <a:lvl5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5pPr>
      <a:lvl6pPr marL="325606"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6pPr>
      <a:lvl7pPr marL="646752"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7pPr>
      <a:lvl8pPr marL="967892"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8pPr>
      <a:lvl9pPr marL="1289040"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9pPr>
    </p:titleStyle>
    <p:bodyStyle>
      <a:lvl1pPr marL="356843" indent="-328965" algn="l" rtl="0" eaLnBrk="0" fontAlgn="base" hangingPunct="0">
        <a:spcBef>
          <a:spcPts val="703"/>
        </a:spcBef>
        <a:spcAft>
          <a:spcPct val="0"/>
        </a:spcAft>
        <a:buClr>
          <a:srgbClr val="CC5500"/>
        </a:buClr>
        <a:buSzPct val="125000"/>
        <a:buFont typeface="Arial" charset="0"/>
        <a:buChar char="•"/>
        <a:defRPr sz="3000">
          <a:solidFill>
            <a:schemeClr val="tx1"/>
          </a:solidFill>
          <a:latin typeface="+mn-lt"/>
          <a:ea typeface="+mn-ea"/>
          <a:cs typeface="+mn-cs"/>
          <a:sym typeface="Verdana" charset="0"/>
        </a:defRPr>
      </a:lvl1pPr>
      <a:lvl2pPr marL="628945" indent="-305550" algn="l" rtl="0" eaLnBrk="0" fontAlgn="base" hangingPunct="0">
        <a:spcBef>
          <a:spcPts val="633"/>
        </a:spcBef>
        <a:spcAft>
          <a:spcPct val="0"/>
        </a:spcAft>
        <a:buClr>
          <a:srgbClr val="CC5500"/>
        </a:buClr>
        <a:buSzPct val="125000"/>
        <a:buFont typeface="Arial" charset="0"/>
        <a:buChar char="•"/>
        <a:defRPr sz="2500">
          <a:solidFill>
            <a:schemeClr val="tx1"/>
          </a:solidFill>
          <a:latin typeface="+mn-lt"/>
          <a:ea typeface="+mn-ea"/>
          <a:cs typeface="+mn-cs"/>
          <a:sym typeface="Verdana" charset="0"/>
        </a:defRPr>
      </a:lvl2pPr>
      <a:lvl3pPr marL="907722" indent="-276558" algn="l" rtl="0" eaLnBrk="0" fontAlgn="base" hangingPunct="0">
        <a:spcBef>
          <a:spcPts val="562"/>
        </a:spcBef>
        <a:spcAft>
          <a:spcPct val="0"/>
        </a:spcAft>
        <a:buClr>
          <a:srgbClr val="CC5500"/>
        </a:buClr>
        <a:buSzPct val="125000"/>
        <a:buFont typeface="Arial" charset="0"/>
        <a:buChar char="•"/>
        <a:defRPr sz="2200">
          <a:solidFill>
            <a:schemeClr val="tx1"/>
          </a:solidFill>
          <a:latin typeface="+mn-lt"/>
          <a:ea typeface="+mn-ea"/>
          <a:cs typeface="+mn-cs"/>
          <a:sym typeface="Verdana" charset="0"/>
        </a:defRPr>
      </a:lvl3pPr>
      <a:lvl4pPr marL="1180936" indent="-270978" algn="l" rtl="0" eaLnBrk="0" fontAlgn="base" hangingPunct="0">
        <a:spcBef>
          <a:spcPts val="492"/>
        </a:spcBef>
        <a:spcAft>
          <a:spcPct val="0"/>
        </a:spcAft>
        <a:buClr>
          <a:srgbClr val="CC5500"/>
        </a:buClr>
        <a:buSzPct val="125000"/>
        <a:buFont typeface="Arial" charset="0"/>
        <a:buChar char="•"/>
        <a:defRPr sz="2000">
          <a:solidFill>
            <a:schemeClr val="tx1"/>
          </a:solidFill>
          <a:latin typeface="+mn-lt"/>
          <a:ea typeface="+mn-ea"/>
          <a:cs typeface="+mn-cs"/>
          <a:sym typeface="Verdana" charset="0"/>
        </a:defRPr>
      </a:lvl4pPr>
      <a:lvl5pPr marL="1461951" indent="-278788" algn="l" rtl="0" eaLnBrk="0" fontAlgn="base" hangingPunct="0">
        <a:spcBef>
          <a:spcPts val="633"/>
        </a:spcBef>
        <a:spcAft>
          <a:spcPct val="0"/>
        </a:spcAft>
        <a:buClr>
          <a:srgbClr val="CC5500"/>
        </a:buClr>
        <a:buSzPct val="125000"/>
        <a:buFont typeface="Arial" charset="0"/>
        <a:buChar char="•"/>
        <a:defRPr sz="2000">
          <a:solidFill>
            <a:schemeClr val="tx1"/>
          </a:solidFill>
          <a:latin typeface="+mn-lt"/>
          <a:ea typeface="+mn-ea"/>
          <a:cs typeface="+mn-cs"/>
          <a:sym typeface="Verdana" charset="0"/>
        </a:defRPr>
      </a:lvl5pPr>
      <a:lvl6pPr marL="1784136" indent="-279889"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6pPr>
      <a:lvl7pPr marL="2105281" indent="-279889"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7pPr>
      <a:lvl8pPr marL="2426431" indent="-279889"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8pPr>
      <a:lvl9pPr marL="2747572" indent="-279889"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9pPr>
    </p:bodyStyle>
    <p:otherStyle>
      <a:defPPr>
        <a:defRPr lang="en-US"/>
      </a:defPPr>
      <a:lvl1pPr marL="0" algn="l" defTabSz="321142" rtl="0" eaLnBrk="1" latinLnBrk="0" hangingPunct="1">
        <a:defRPr sz="1300" kern="1200">
          <a:solidFill>
            <a:schemeClr val="tx1"/>
          </a:solidFill>
          <a:latin typeface="+mn-lt"/>
          <a:ea typeface="+mn-ea"/>
          <a:cs typeface="+mn-cs"/>
        </a:defRPr>
      </a:lvl1pPr>
      <a:lvl2pPr marL="321142" algn="l" defTabSz="321142" rtl="0" eaLnBrk="1" latinLnBrk="0" hangingPunct="1">
        <a:defRPr sz="1300" kern="1200">
          <a:solidFill>
            <a:schemeClr val="tx1"/>
          </a:solidFill>
          <a:latin typeface="+mn-lt"/>
          <a:ea typeface="+mn-ea"/>
          <a:cs typeface="+mn-cs"/>
        </a:defRPr>
      </a:lvl2pPr>
      <a:lvl3pPr marL="642288" algn="l" defTabSz="321142" rtl="0" eaLnBrk="1" latinLnBrk="0" hangingPunct="1">
        <a:defRPr sz="1300" kern="1200">
          <a:solidFill>
            <a:schemeClr val="tx1"/>
          </a:solidFill>
          <a:latin typeface="+mn-lt"/>
          <a:ea typeface="+mn-ea"/>
          <a:cs typeface="+mn-cs"/>
        </a:defRPr>
      </a:lvl3pPr>
      <a:lvl4pPr marL="963431" algn="l" defTabSz="321142" rtl="0" eaLnBrk="1" latinLnBrk="0" hangingPunct="1">
        <a:defRPr sz="1300" kern="1200">
          <a:solidFill>
            <a:schemeClr val="tx1"/>
          </a:solidFill>
          <a:latin typeface="+mn-lt"/>
          <a:ea typeface="+mn-ea"/>
          <a:cs typeface="+mn-cs"/>
        </a:defRPr>
      </a:lvl4pPr>
      <a:lvl5pPr marL="1284579" algn="l" defTabSz="321142" rtl="0" eaLnBrk="1" latinLnBrk="0" hangingPunct="1">
        <a:defRPr sz="1300" kern="1200">
          <a:solidFill>
            <a:schemeClr val="tx1"/>
          </a:solidFill>
          <a:latin typeface="+mn-lt"/>
          <a:ea typeface="+mn-ea"/>
          <a:cs typeface="+mn-cs"/>
        </a:defRPr>
      </a:lvl5pPr>
      <a:lvl6pPr marL="1605724" algn="l" defTabSz="321142" rtl="0" eaLnBrk="1" latinLnBrk="0" hangingPunct="1">
        <a:defRPr sz="1300" kern="1200">
          <a:solidFill>
            <a:schemeClr val="tx1"/>
          </a:solidFill>
          <a:latin typeface="+mn-lt"/>
          <a:ea typeface="+mn-ea"/>
          <a:cs typeface="+mn-cs"/>
        </a:defRPr>
      </a:lvl6pPr>
      <a:lvl7pPr marL="1926868" algn="l" defTabSz="321142" rtl="0" eaLnBrk="1" latinLnBrk="0" hangingPunct="1">
        <a:defRPr sz="1300" kern="1200">
          <a:solidFill>
            <a:schemeClr val="tx1"/>
          </a:solidFill>
          <a:latin typeface="+mn-lt"/>
          <a:ea typeface="+mn-ea"/>
          <a:cs typeface="+mn-cs"/>
        </a:defRPr>
      </a:lvl7pPr>
      <a:lvl8pPr marL="2248016" algn="l" defTabSz="321142" rtl="0" eaLnBrk="1" latinLnBrk="0" hangingPunct="1">
        <a:defRPr sz="1300" kern="1200">
          <a:solidFill>
            <a:schemeClr val="tx1"/>
          </a:solidFill>
          <a:latin typeface="+mn-lt"/>
          <a:ea typeface="+mn-ea"/>
          <a:cs typeface="+mn-cs"/>
        </a:defRPr>
      </a:lvl8pPr>
      <a:lvl9pPr marL="2569160" algn="l" defTabSz="321142" rtl="0" eaLnBrk="1" latinLnBrk="0" hangingPunct="1">
        <a:defRPr sz="13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bwMode="auto">
          <a:xfrm>
            <a:off x="573732" y="0"/>
            <a:ext cx="8001000" cy="1143000"/>
          </a:xfrm>
          <a:prstGeom prst="rect">
            <a:avLst/>
          </a:prstGeom>
          <a:noFill/>
          <a:ln w="12700">
            <a:noFill/>
            <a:miter lim="800000"/>
            <a:headEnd/>
            <a:tailEnd/>
          </a:ln>
        </p:spPr>
        <p:txBody>
          <a:bodyPr vert="horz" wrap="square" lIns="35691" tIns="35691" rIns="76304" bIns="35691" numCol="1" anchor="b" anchorCtr="0" compatLnSpc="1">
            <a:prstTxWarp prst="textNoShape">
              <a:avLst/>
            </a:prstTxWarp>
          </a:bodyPr>
          <a:lstStyle/>
          <a:p>
            <a:pPr lvl="0"/>
            <a:r>
              <a:rPr lang="en-US">
                <a:sym typeface="Verdana" charset="0"/>
              </a:rPr>
              <a:t>Click to edit Master title style</a:t>
            </a:r>
          </a:p>
        </p:txBody>
      </p:sp>
      <p:sp>
        <p:nvSpPr>
          <p:cNvPr id="26627" name="Rectangle 2"/>
          <p:cNvSpPr>
            <a:spLocks noGrp="1" noChangeArrowheads="1"/>
          </p:cNvSpPr>
          <p:nvPr>
            <p:ph type="body" idx="1"/>
          </p:nvPr>
        </p:nvSpPr>
        <p:spPr bwMode="auto">
          <a:xfrm>
            <a:off x="565919" y="1446621"/>
            <a:ext cx="8001000" cy="5411391"/>
          </a:xfrm>
          <a:prstGeom prst="rect">
            <a:avLst/>
          </a:prstGeom>
          <a:noFill/>
          <a:ln w="12700">
            <a:noFill/>
            <a:miter lim="800000"/>
            <a:headEnd/>
            <a:tailEnd/>
          </a:ln>
        </p:spPr>
        <p:txBody>
          <a:bodyPr vert="horz" wrap="square" lIns="35691" tIns="35691" rIns="76304" bIns="35691" numCol="1" anchor="t" anchorCtr="0" compatLnSpc="1">
            <a:prstTxWarp prst="textNoShape">
              <a:avLst/>
            </a:prstTxWarp>
          </a:bodyPr>
          <a:lstStyle/>
          <a:p>
            <a:pPr lvl="0"/>
            <a:r>
              <a:rPr lang="en-US">
                <a:sym typeface="Verdana" charset="0"/>
              </a:rPr>
              <a:t>Click to edit Master text styles</a:t>
            </a:r>
          </a:p>
          <a:p>
            <a:pPr lvl="1"/>
            <a:r>
              <a:rPr lang="en-US">
                <a:sym typeface="Verdana" charset="0"/>
              </a:rPr>
              <a:t>Second level</a:t>
            </a:r>
          </a:p>
          <a:p>
            <a:pPr lvl="2"/>
            <a:r>
              <a:rPr lang="en-US">
                <a:sym typeface="Verdana" charset="0"/>
              </a:rPr>
              <a:t>Third level</a:t>
            </a:r>
          </a:p>
          <a:p>
            <a:pPr lvl="3"/>
            <a:r>
              <a:rPr lang="en-US">
                <a:sym typeface="Verdana" charset="0"/>
              </a:rPr>
              <a:t>Fourth level</a:t>
            </a:r>
          </a:p>
          <a:p>
            <a:pPr lvl="4"/>
            <a:r>
              <a:rPr lang="en-US">
                <a:sym typeface="Verdana" charset="0"/>
              </a:rPr>
              <a:t>Fifth level</a:t>
            </a:r>
          </a:p>
        </p:txBody>
      </p:sp>
      <p:sp>
        <p:nvSpPr>
          <p:cNvPr id="2051" name="Text Box 3"/>
          <p:cNvSpPr txBox="1">
            <a:spLocks noGrp="1" noChangeArrowheads="1"/>
          </p:cNvSpPr>
          <p:nvPr>
            <p:ph type="sldNum" sz="quarter" idx="4"/>
          </p:nvPr>
        </p:nvSpPr>
        <p:spPr bwMode="auto">
          <a:xfrm>
            <a:off x="8108157" y="6545461"/>
            <a:ext cx="261193" cy="241102"/>
          </a:xfrm>
          <a:prstGeom prst="rect">
            <a:avLst/>
          </a:prstGeom>
          <a:noFill/>
          <a:ln w="12700">
            <a:noFill/>
            <a:miter lim="800000"/>
            <a:headEnd/>
            <a:tailEnd/>
          </a:ln>
          <a:effectLst/>
        </p:spPr>
        <p:txBody>
          <a:bodyPr vert="horz" wrap="none" lIns="64248" tIns="32123" rIns="64248" bIns="32123" numCol="1" anchor="t" anchorCtr="0" compatLnSpc="1">
            <a:prstTxWarp prst="textNoShape">
              <a:avLst/>
            </a:prstTxWarp>
          </a:bodyPr>
          <a:lstStyle>
            <a:lvl1pPr algn="ctr">
              <a:defRPr sz="1100">
                <a:solidFill>
                  <a:schemeClr val="tx1"/>
                </a:solidFill>
                <a:latin typeface="+mn-lt"/>
                <a:ea typeface="Verdana" charset="0"/>
                <a:cs typeface="Verdana" charset="0"/>
                <a:sym typeface="Verdana" charset="0"/>
              </a:defRPr>
            </a:lvl1pPr>
          </a:lstStyle>
          <a:p>
            <a:pPr defTabSz="914165" fontAlgn="base">
              <a:spcBef>
                <a:spcPct val="0"/>
              </a:spcBef>
              <a:spcAft>
                <a:spcPct val="0"/>
              </a:spcAft>
              <a:defRPr/>
            </a:pPr>
            <a:fld id="{8EB36121-9CA8-7C4F-A014-7F4E73DDF31C}" type="slidenum">
              <a:rPr lang="en-US" smtClean="0">
                <a:solidFill>
                  <a:srgbClr val="000000"/>
                </a:solidFill>
                <a:latin typeface="Verdana"/>
              </a:rPr>
              <a:pPr defTabSz="914165" fontAlgn="base">
                <a:spcBef>
                  <a:spcPct val="0"/>
                </a:spcBef>
                <a:spcAft>
                  <a:spcPct val="0"/>
                </a:spcAft>
                <a:defRPr/>
              </a:pPr>
              <a:t>‹#›</a:t>
            </a:fld>
            <a:endParaRPr lang="en-US">
              <a:solidFill>
                <a:srgbClr val="000000"/>
              </a:solidFill>
              <a:latin typeface="Verdana"/>
            </a:endParaRPr>
          </a:p>
        </p:txBody>
      </p:sp>
      <p:grpSp>
        <p:nvGrpSpPr>
          <p:cNvPr id="26629" name="Group 1"/>
          <p:cNvGrpSpPr>
            <a:grpSpLocks/>
          </p:cNvGrpSpPr>
          <p:nvPr userDrawn="1"/>
        </p:nvGrpSpPr>
        <p:grpSpPr bwMode="auto">
          <a:xfrm>
            <a:off x="606103" y="1223379"/>
            <a:ext cx="7958584" cy="109389"/>
            <a:chOff x="0" y="0"/>
            <a:chExt cx="7129" cy="98"/>
          </a:xfrm>
        </p:grpSpPr>
        <p:sp>
          <p:nvSpPr>
            <p:cNvPr id="6" name="Rectangle 2"/>
            <p:cNvSpPr>
              <a:spLocks/>
            </p:cNvSpPr>
            <p:nvPr/>
          </p:nvSpPr>
          <p:spPr bwMode="auto">
            <a:xfrm>
              <a:off x="0" y="0"/>
              <a:ext cx="4170" cy="98"/>
            </a:xfrm>
            <a:prstGeom prst="rect">
              <a:avLst/>
            </a:prstGeom>
            <a:solidFill>
              <a:srgbClr val="CC5500"/>
            </a:solidFill>
            <a:ln w="9525">
              <a:noFill/>
              <a:round/>
              <a:headEnd/>
              <a:tailEnd/>
            </a:ln>
          </p:spPr>
          <p:txBody>
            <a:bodyPr lIns="0" tIns="0" rIns="0" bIns="0">
              <a:prstTxWarp prst="textNoShape">
                <a:avLst/>
              </a:prstTxWarp>
            </a:bodyPr>
            <a:lstStyle/>
            <a:p>
              <a:pPr algn="ctr" defTabSz="914165" fontAlgn="base">
                <a:spcBef>
                  <a:spcPct val="0"/>
                </a:spcBef>
                <a:spcAft>
                  <a:spcPct val="0"/>
                </a:spcAft>
                <a:defRPr/>
              </a:pPr>
              <a:endParaRPr lang="en-US" sz="3000">
                <a:solidFill>
                  <a:srgbClr val="000000"/>
                </a:solidFill>
                <a:latin typeface="Gill Sans" charset="0"/>
                <a:ea typeface="ヒラギノ角ゴ ProN W3" charset="-128"/>
                <a:cs typeface="ヒラギノ角ゴ ProN W3" charset="-128"/>
                <a:sym typeface="Gill Sans" charset="0"/>
              </a:endParaRPr>
            </a:p>
          </p:txBody>
        </p:sp>
        <p:sp>
          <p:nvSpPr>
            <p:cNvPr id="7" name="Line 3"/>
            <p:cNvSpPr>
              <a:spLocks noChangeShapeType="1"/>
            </p:cNvSpPr>
            <p:nvPr/>
          </p:nvSpPr>
          <p:spPr bwMode="auto">
            <a:xfrm>
              <a:off x="0" y="0"/>
              <a:ext cx="7129" cy="0"/>
            </a:xfrm>
            <a:prstGeom prst="line">
              <a:avLst/>
            </a:prstGeom>
            <a:noFill/>
            <a:ln w="9525">
              <a:solidFill>
                <a:srgbClr val="CC5500"/>
              </a:solidFill>
              <a:round/>
              <a:headEnd/>
              <a:tailEnd/>
            </a:ln>
          </p:spPr>
          <p:txBody>
            <a:bodyPr lIns="0" tIns="0" rIns="0" bIns="0">
              <a:prstTxWarp prst="textNoShape">
                <a:avLst/>
              </a:prstTxWarp>
            </a:bodyPr>
            <a:lstStyle/>
            <a:p>
              <a:pPr defTabSz="914165" fontAlgn="base">
                <a:spcBef>
                  <a:spcPct val="0"/>
                </a:spcBef>
                <a:spcAft>
                  <a:spcPct val="0"/>
                </a:spcAft>
                <a:defRPr/>
              </a:pPr>
              <a:endParaRPr lang="en-US" sz="3000">
                <a:solidFill>
                  <a:srgbClr val="000000"/>
                </a:solidFill>
                <a:latin typeface="Gill Sans" charset="0"/>
                <a:ea typeface="ヒラギノ角ゴ ProN W3" charset="-128"/>
                <a:cs typeface="ヒラギノ角ゴ ProN W3" charset="-128"/>
                <a:sym typeface="Gill Sans" charset="0"/>
              </a:endParaRPr>
            </a:p>
          </p:txBody>
        </p:sp>
      </p:grpSp>
    </p:spTree>
    <p:extLst>
      <p:ext uri="{BB962C8B-B14F-4D97-AF65-F5344CB8AC3E}">
        <p14:creationId xmlns:p14="http://schemas.microsoft.com/office/powerpoint/2010/main" val="3181798143"/>
      </p:ext>
    </p:extLst>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Lst>
  <p:transition xmlns:p14="http://schemas.microsoft.com/office/powerpoint/2010/main"/>
  <p:hf hdr="0" ftr="0" dt="0"/>
  <p:txStyles>
    <p:titleStyle>
      <a:lvl1pPr marL="4465" indent="-4465" algn="l" rtl="0" eaLnBrk="0" fontAlgn="base" hangingPunct="0">
        <a:spcBef>
          <a:spcPct val="0"/>
        </a:spcBef>
        <a:spcAft>
          <a:spcPct val="0"/>
        </a:spcAft>
        <a:defRPr sz="3800">
          <a:solidFill>
            <a:srgbClr val="009900"/>
          </a:solidFill>
          <a:latin typeface="+mj-lt"/>
          <a:ea typeface="+mj-ea"/>
          <a:cs typeface="+mj-cs"/>
          <a:sym typeface="Verdana" charset="0"/>
        </a:defRPr>
      </a:lvl1pPr>
      <a:lvl2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2pPr>
      <a:lvl3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3pPr>
      <a:lvl4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4pPr>
      <a:lvl5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5pPr>
      <a:lvl6pPr marL="325705"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6pPr>
      <a:lvl7pPr marL="646950"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7pPr>
      <a:lvl8pPr marL="968190"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8pPr>
      <a:lvl9pPr marL="1289436"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9pPr>
    </p:titleStyle>
    <p:bodyStyle>
      <a:lvl1pPr marL="356951" indent="-329067" algn="l" rtl="0" eaLnBrk="0" fontAlgn="base" hangingPunct="0">
        <a:spcBef>
          <a:spcPts val="703"/>
        </a:spcBef>
        <a:spcAft>
          <a:spcPct val="0"/>
        </a:spcAft>
        <a:buClr>
          <a:srgbClr val="CC5500"/>
        </a:buClr>
        <a:buSzPct val="125000"/>
        <a:buFont typeface="Arial" charset="0"/>
        <a:buChar char="•"/>
        <a:defRPr sz="3000">
          <a:solidFill>
            <a:schemeClr val="tx1"/>
          </a:solidFill>
          <a:latin typeface="+mn-lt"/>
          <a:ea typeface="+mn-ea"/>
          <a:cs typeface="+mn-cs"/>
          <a:sym typeface="Verdana" charset="0"/>
        </a:defRPr>
      </a:lvl1pPr>
      <a:lvl2pPr marL="629137" indent="-305643" algn="l" rtl="0" eaLnBrk="0" fontAlgn="base" hangingPunct="0">
        <a:spcBef>
          <a:spcPts val="633"/>
        </a:spcBef>
        <a:spcAft>
          <a:spcPct val="0"/>
        </a:spcAft>
        <a:buClr>
          <a:srgbClr val="CC5500"/>
        </a:buClr>
        <a:buSzPct val="125000"/>
        <a:buFont typeface="Arial" charset="0"/>
        <a:buChar char="•"/>
        <a:defRPr sz="2500">
          <a:solidFill>
            <a:schemeClr val="tx1"/>
          </a:solidFill>
          <a:latin typeface="+mn-lt"/>
          <a:ea typeface="+mn-ea"/>
          <a:cs typeface="+mn-cs"/>
          <a:sym typeface="Verdana" charset="0"/>
        </a:defRPr>
      </a:lvl2pPr>
      <a:lvl3pPr marL="908002" indent="-276642" algn="l" rtl="0" eaLnBrk="0" fontAlgn="base" hangingPunct="0">
        <a:spcBef>
          <a:spcPts val="562"/>
        </a:spcBef>
        <a:spcAft>
          <a:spcPct val="0"/>
        </a:spcAft>
        <a:buClr>
          <a:srgbClr val="CC5500"/>
        </a:buClr>
        <a:buSzPct val="125000"/>
        <a:buFont typeface="Arial" charset="0"/>
        <a:buChar char="•"/>
        <a:defRPr sz="2200">
          <a:solidFill>
            <a:schemeClr val="tx1"/>
          </a:solidFill>
          <a:latin typeface="+mn-lt"/>
          <a:ea typeface="+mn-ea"/>
          <a:cs typeface="+mn-cs"/>
          <a:sym typeface="Verdana" charset="0"/>
        </a:defRPr>
      </a:lvl3pPr>
      <a:lvl4pPr marL="1181299" indent="-271062" algn="l" rtl="0" eaLnBrk="0" fontAlgn="base" hangingPunct="0">
        <a:spcBef>
          <a:spcPts val="492"/>
        </a:spcBef>
        <a:spcAft>
          <a:spcPct val="0"/>
        </a:spcAft>
        <a:buClr>
          <a:srgbClr val="CC5500"/>
        </a:buClr>
        <a:buSzPct val="125000"/>
        <a:buFont typeface="Arial" charset="0"/>
        <a:buChar char="•"/>
        <a:defRPr sz="2000">
          <a:solidFill>
            <a:schemeClr val="tx1"/>
          </a:solidFill>
          <a:latin typeface="+mn-lt"/>
          <a:ea typeface="+mn-ea"/>
          <a:cs typeface="+mn-cs"/>
          <a:sym typeface="Verdana" charset="0"/>
        </a:defRPr>
      </a:lvl4pPr>
      <a:lvl5pPr marL="1462401" indent="-278873" algn="l" rtl="0" eaLnBrk="0" fontAlgn="base" hangingPunct="0">
        <a:spcBef>
          <a:spcPts val="633"/>
        </a:spcBef>
        <a:spcAft>
          <a:spcPct val="0"/>
        </a:spcAft>
        <a:buClr>
          <a:srgbClr val="CC5500"/>
        </a:buClr>
        <a:buSzPct val="125000"/>
        <a:buFont typeface="Arial" charset="0"/>
        <a:buChar char="•"/>
        <a:defRPr sz="2000">
          <a:solidFill>
            <a:schemeClr val="tx1"/>
          </a:solidFill>
          <a:latin typeface="+mn-lt"/>
          <a:ea typeface="+mn-ea"/>
          <a:cs typeface="+mn-cs"/>
          <a:sym typeface="Verdana" charset="0"/>
        </a:defRPr>
      </a:lvl5pPr>
      <a:lvl6pPr marL="1784684" indent="-279974"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6pPr>
      <a:lvl7pPr marL="2105928" indent="-279974"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7pPr>
      <a:lvl8pPr marL="2427175" indent="-279974"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8pPr>
      <a:lvl9pPr marL="2748415" indent="-279974"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9pPr>
    </p:bodyStyle>
    <p:otherStyle>
      <a:defPPr>
        <a:defRPr lang="en-US"/>
      </a:defPPr>
      <a:lvl1pPr marL="0" algn="l" defTabSz="321241" rtl="0" eaLnBrk="1" latinLnBrk="0" hangingPunct="1">
        <a:defRPr sz="1300" kern="1200">
          <a:solidFill>
            <a:schemeClr val="tx1"/>
          </a:solidFill>
          <a:latin typeface="+mn-lt"/>
          <a:ea typeface="+mn-ea"/>
          <a:cs typeface="+mn-cs"/>
        </a:defRPr>
      </a:lvl1pPr>
      <a:lvl2pPr marL="321241" algn="l" defTabSz="321241" rtl="0" eaLnBrk="1" latinLnBrk="0" hangingPunct="1">
        <a:defRPr sz="1300" kern="1200">
          <a:solidFill>
            <a:schemeClr val="tx1"/>
          </a:solidFill>
          <a:latin typeface="+mn-lt"/>
          <a:ea typeface="+mn-ea"/>
          <a:cs typeface="+mn-cs"/>
        </a:defRPr>
      </a:lvl2pPr>
      <a:lvl3pPr marL="642486" algn="l" defTabSz="321241" rtl="0" eaLnBrk="1" latinLnBrk="0" hangingPunct="1">
        <a:defRPr sz="1300" kern="1200">
          <a:solidFill>
            <a:schemeClr val="tx1"/>
          </a:solidFill>
          <a:latin typeface="+mn-lt"/>
          <a:ea typeface="+mn-ea"/>
          <a:cs typeface="+mn-cs"/>
        </a:defRPr>
      </a:lvl3pPr>
      <a:lvl4pPr marL="963727" algn="l" defTabSz="321241" rtl="0" eaLnBrk="1" latinLnBrk="0" hangingPunct="1">
        <a:defRPr sz="1300" kern="1200">
          <a:solidFill>
            <a:schemeClr val="tx1"/>
          </a:solidFill>
          <a:latin typeface="+mn-lt"/>
          <a:ea typeface="+mn-ea"/>
          <a:cs typeface="+mn-cs"/>
        </a:defRPr>
      </a:lvl4pPr>
      <a:lvl5pPr marL="1284973" algn="l" defTabSz="321241" rtl="0" eaLnBrk="1" latinLnBrk="0" hangingPunct="1">
        <a:defRPr sz="1300" kern="1200">
          <a:solidFill>
            <a:schemeClr val="tx1"/>
          </a:solidFill>
          <a:latin typeface="+mn-lt"/>
          <a:ea typeface="+mn-ea"/>
          <a:cs typeface="+mn-cs"/>
        </a:defRPr>
      </a:lvl5pPr>
      <a:lvl6pPr marL="1606216" algn="l" defTabSz="321241" rtl="0" eaLnBrk="1" latinLnBrk="0" hangingPunct="1">
        <a:defRPr sz="1300" kern="1200">
          <a:solidFill>
            <a:schemeClr val="tx1"/>
          </a:solidFill>
          <a:latin typeface="+mn-lt"/>
          <a:ea typeface="+mn-ea"/>
          <a:cs typeface="+mn-cs"/>
        </a:defRPr>
      </a:lvl6pPr>
      <a:lvl7pPr marL="1927460" algn="l" defTabSz="321241" rtl="0" eaLnBrk="1" latinLnBrk="0" hangingPunct="1">
        <a:defRPr sz="1300" kern="1200">
          <a:solidFill>
            <a:schemeClr val="tx1"/>
          </a:solidFill>
          <a:latin typeface="+mn-lt"/>
          <a:ea typeface="+mn-ea"/>
          <a:cs typeface="+mn-cs"/>
        </a:defRPr>
      </a:lvl7pPr>
      <a:lvl8pPr marL="2248706" algn="l" defTabSz="321241" rtl="0" eaLnBrk="1" latinLnBrk="0" hangingPunct="1">
        <a:defRPr sz="1300" kern="1200">
          <a:solidFill>
            <a:schemeClr val="tx1"/>
          </a:solidFill>
          <a:latin typeface="+mn-lt"/>
          <a:ea typeface="+mn-ea"/>
          <a:cs typeface="+mn-cs"/>
        </a:defRPr>
      </a:lvl8pPr>
      <a:lvl9pPr marL="2569949" algn="l" defTabSz="321241" rtl="0" eaLnBrk="1" latinLnBrk="0" hangingPunct="1">
        <a:defRPr sz="13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r>
              <a:rPr lang="en-US" altLang="en-US"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285725" y="6357958"/>
            <a:ext cx="1347679" cy="389938"/>
          </a:xfrm>
          <a:prstGeom prst="rect">
            <a:avLst/>
          </a:prstGeom>
        </p:spPr>
      </p:pic>
    </p:spTree>
    <p:extLst>
      <p:ext uri="{BB962C8B-B14F-4D97-AF65-F5344CB8AC3E}">
        <p14:creationId xmlns:p14="http://schemas.microsoft.com/office/powerpoint/2010/main" val="3366187679"/>
      </p:ext>
    </p:extLst>
  </p:cSld>
  <p:clrMap bg1="lt1" tx1="dk1" bg2="lt2" tx2="dk2" accent1="accent1" accent2="accent2" accent3="accent3" accent4="accent4" accent5="accent5" accent6="accent6" hlink="hlink" folHlink="folHlink"/>
  <p:sldLayoutIdLst>
    <p:sldLayoutId id="2147484322" r:id="rId1"/>
    <p:sldLayoutId id="2147484323" r:id="rId2"/>
    <p:sldLayoutId id="2147484324" r:id="rId3"/>
    <p:sldLayoutId id="2147484325" r:id="rId4"/>
    <p:sldLayoutId id="2147484326" r:id="rId5"/>
    <p:sldLayoutId id="2147484327" r:id="rId6"/>
    <p:sldLayoutId id="2147484328" r:id="rId7"/>
    <p:sldLayoutId id="2147484329" r:id="rId8"/>
    <p:sldLayoutId id="2147484330" r:id="rId9"/>
    <p:sldLayoutId id="2147484331" r:id="rId10"/>
    <p:sldLayoutId id="214748433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54831965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380466367"/>
      </p:ext>
    </p:extLst>
  </p:cSld>
  <p:clrMap bg1="lt1" tx1="dk1" bg2="lt2" tx2="dk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2" r:id="rId6"/>
    <p:sldLayoutId id="2147484353" r:id="rId7"/>
    <p:sldLayoutId id="2147484354" r:id="rId8"/>
    <p:sldLayoutId id="2147484355" r:id="rId9"/>
    <p:sldLayoutId id="2147484356" r:id="rId10"/>
    <p:sldLayoutId id="214748435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1"/>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mj-lt"/>
                <a:ea typeface="+mn-ea"/>
                <a:cs typeface="+mn-cs"/>
              </a:defRPr>
            </a:lvl1pPr>
          </a:lstStyle>
          <a:p>
            <a:pPr defTabSz="914165" fontAlgn="base">
              <a:spcBef>
                <a:spcPct val="0"/>
              </a:spcBef>
              <a:spcAft>
                <a:spcPct val="0"/>
              </a:spcAft>
              <a:defRPr/>
            </a:pPr>
            <a:endParaRPr lang="en-US" altLang="en-US">
              <a:solidFill>
                <a:srgbClr val="000000"/>
              </a:solidFill>
              <a:latin typeface="Garamond"/>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charset="0"/>
              </a:defRPr>
            </a:lvl1pPr>
          </a:lstStyle>
          <a:p>
            <a:pPr defTabSz="914165" fontAlgn="base">
              <a:spcBef>
                <a:spcPct val="0"/>
              </a:spcBef>
              <a:spcAft>
                <a:spcPct val="0"/>
              </a:spcAft>
            </a:pPr>
            <a:fld id="{D466F582-0171-F94E-A701-C8B9F2B60E51}" type="slidenum">
              <a:rPr lang="en-US" smtClean="0">
                <a:solidFill>
                  <a:srgbClr val="000000"/>
                </a:solidFill>
                <a:ea typeface="ＭＳ Ｐゴシック" charset="0"/>
                <a:cs typeface="ＭＳ Ｐゴシック" charset="0"/>
              </a:rPr>
              <a:pPr defTabSz="914165" fontAlgn="base">
                <a:spcBef>
                  <a:spcPct val="0"/>
                </a:spcBef>
                <a:spcAft>
                  <a:spcPct val="0"/>
                </a:spcAft>
              </a:pPr>
              <a:t>‹#›</a:t>
            </a:fld>
            <a:endParaRPr lang="en-US" smtClean="0">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248400"/>
            <a:ext cx="8610600" cy="0"/>
          </a:xfrm>
          <a:prstGeom prst="line">
            <a:avLst/>
          </a:prstGeom>
          <a:noFill/>
          <a:ln w="19050">
            <a:solidFill>
              <a:schemeClr val="accent1"/>
            </a:solidFill>
            <a:round/>
            <a:headEnd/>
            <a:tailEnd/>
          </a:ln>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pitchFamily="34" charset="-128"/>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pitchFamily="34" charset="-128"/>
              <a:cs typeface="ＭＳ Ｐゴシック" charset="0"/>
            </a:endParaRPr>
          </a:p>
        </p:txBody>
      </p:sp>
    </p:spTree>
    <p:extLst>
      <p:ext uri="{BB962C8B-B14F-4D97-AF65-F5344CB8AC3E}">
        <p14:creationId xmlns:p14="http://schemas.microsoft.com/office/powerpoint/2010/main" val="2050193184"/>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 id="2147484372"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082" algn="l" rtl="0" fontAlgn="base">
        <a:spcBef>
          <a:spcPct val="0"/>
        </a:spcBef>
        <a:spcAft>
          <a:spcPct val="0"/>
        </a:spcAft>
        <a:defRPr sz="4000">
          <a:solidFill>
            <a:schemeClr val="tx2"/>
          </a:solidFill>
          <a:latin typeface="Garamond" pitchFamily="-106" charset="0"/>
        </a:defRPr>
      </a:lvl6pPr>
      <a:lvl7pPr marL="914165" algn="l" rtl="0" fontAlgn="base">
        <a:spcBef>
          <a:spcPct val="0"/>
        </a:spcBef>
        <a:spcAft>
          <a:spcPct val="0"/>
        </a:spcAft>
        <a:defRPr sz="4000">
          <a:solidFill>
            <a:schemeClr val="tx2"/>
          </a:solidFill>
          <a:latin typeface="Garamond" pitchFamily="-106" charset="0"/>
        </a:defRPr>
      </a:lvl7pPr>
      <a:lvl8pPr marL="1371250" algn="l" rtl="0" fontAlgn="base">
        <a:spcBef>
          <a:spcPct val="0"/>
        </a:spcBef>
        <a:spcAft>
          <a:spcPct val="0"/>
        </a:spcAft>
        <a:defRPr sz="4000">
          <a:solidFill>
            <a:schemeClr val="tx2"/>
          </a:solidFill>
          <a:latin typeface="Garamond" pitchFamily="-106" charset="0"/>
        </a:defRPr>
      </a:lvl8pPr>
      <a:lvl9pPr marL="1828332" algn="l" rtl="0" fontAlgn="base">
        <a:spcBef>
          <a:spcPct val="0"/>
        </a:spcBef>
        <a:spcAft>
          <a:spcPct val="0"/>
        </a:spcAft>
        <a:defRPr sz="4000">
          <a:solidFill>
            <a:schemeClr val="tx2"/>
          </a:solidFill>
          <a:latin typeface="Garamond" pitchFamily="-106" charset="0"/>
        </a:defRPr>
      </a:lvl9pPr>
    </p:titleStyle>
    <p:bodyStyle>
      <a:lvl1pPr marL="342813" indent="-342813"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753" indent="-325355"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089" indent="-35074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507" indent="-31583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0733" indent="-339639"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7818"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4898"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1983"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063"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082" rtl="0" eaLnBrk="1" latinLnBrk="0" hangingPunct="1">
        <a:defRPr sz="1800" kern="1200">
          <a:solidFill>
            <a:schemeClr val="tx1"/>
          </a:solidFill>
          <a:latin typeface="+mn-lt"/>
          <a:ea typeface="+mn-ea"/>
          <a:cs typeface="+mn-cs"/>
        </a:defRPr>
      </a:lvl1pPr>
      <a:lvl2pPr marL="457082" algn="l" defTabSz="457082" rtl="0" eaLnBrk="1" latinLnBrk="0" hangingPunct="1">
        <a:defRPr sz="1800" kern="1200">
          <a:solidFill>
            <a:schemeClr val="tx1"/>
          </a:solidFill>
          <a:latin typeface="+mn-lt"/>
          <a:ea typeface="+mn-ea"/>
          <a:cs typeface="+mn-cs"/>
        </a:defRPr>
      </a:lvl2pPr>
      <a:lvl3pPr marL="914165" algn="l" defTabSz="457082" rtl="0" eaLnBrk="1" latinLnBrk="0" hangingPunct="1">
        <a:defRPr sz="1800" kern="1200">
          <a:solidFill>
            <a:schemeClr val="tx1"/>
          </a:solidFill>
          <a:latin typeface="+mn-lt"/>
          <a:ea typeface="+mn-ea"/>
          <a:cs typeface="+mn-cs"/>
        </a:defRPr>
      </a:lvl3pPr>
      <a:lvl4pPr marL="1371250" algn="l" defTabSz="457082" rtl="0" eaLnBrk="1" latinLnBrk="0" hangingPunct="1">
        <a:defRPr sz="1800" kern="1200">
          <a:solidFill>
            <a:schemeClr val="tx1"/>
          </a:solidFill>
          <a:latin typeface="+mn-lt"/>
          <a:ea typeface="+mn-ea"/>
          <a:cs typeface="+mn-cs"/>
        </a:defRPr>
      </a:lvl4pPr>
      <a:lvl5pPr marL="1828332" algn="l" defTabSz="457082" rtl="0" eaLnBrk="1" latinLnBrk="0" hangingPunct="1">
        <a:defRPr sz="1800" kern="1200">
          <a:solidFill>
            <a:schemeClr val="tx1"/>
          </a:solidFill>
          <a:latin typeface="+mn-lt"/>
          <a:ea typeface="+mn-ea"/>
          <a:cs typeface="+mn-cs"/>
        </a:defRPr>
      </a:lvl5pPr>
      <a:lvl6pPr marL="2285415" algn="l" defTabSz="457082" rtl="0" eaLnBrk="1" latinLnBrk="0" hangingPunct="1">
        <a:defRPr sz="1800" kern="1200">
          <a:solidFill>
            <a:schemeClr val="tx1"/>
          </a:solidFill>
          <a:latin typeface="+mn-lt"/>
          <a:ea typeface="+mn-ea"/>
          <a:cs typeface="+mn-cs"/>
        </a:defRPr>
      </a:lvl6pPr>
      <a:lvl7pPr marL="2742500" algn="l" defTabSz="457082" rtl="0" eaLnBrk="1" latinLnBrk="0" hangingPunct="1">
        <a:defRPr sz="1800" kern="1200">
          <a:solidFill>
            <a:schemeClr val="tx1"/>
          </a:solidFill>
          <a:latin typeface="+mn-lt"/>
          <a:ea typeface="+mn-ea"/>
          <a:cs typeface="+mn-cs"/>
        </a:defRPr>
      </a:lvl7pPr>
      <a:lvl8pPr marL="3199580" algn="l" defTabSz="457082" rtl="0" eaLnBrk="1" latinLnBrk="0" hangingPunct="1">
        <a:defRPr sz="1800" kern="1200">
          <a:solidFill>
            <a:schemeClr val="tx1"/>
          </a:solidFill>
          <a:latin typeface="+mn-lt"/>
          <a:ea typeface="+mn-ea"/>
          <a:cs typeface="+mn-cs"/>
        </a:defRPr>
      </a:lvl8pPr>
      <a:lvl9pPr marL="3656665" algn="l" defTabSz="457082"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1"/>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mj-lt"/>
                <a:ea typeface="+mn-ea"/>
                <a:cs typeface="+mn-cs"/>
              </a:defRPr>
            </a:lvl1pPr>
          </a:lstStyle>
          <a:p>
            <a:pPr defTabSz="914165" fontAlgn="base">
              <a:spcBef>
                <a:spcPct val="0"/>
              </a:spcBef>
              <a:spcAft>
                <a:spcPct val="0"/>
              </a:spcAft>
              <a:defRPr/>
            </a:pPr>
            <a:endParaRPr lang="en-US" altLang="en-US">
              <a:solidFill>
                <a:srgbClr val="000000"/>
              </a:solidFill>
              <a:latin typeface="Garamond"/>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charset="0"/>
              </a:defRPr>
            </a:lvl1pPr>
          </a:lstStyle>
          <a:p>
            <a:pPr defTabSz="914165" fontAlgn="base">
              <a:spcBef>
                <a:spcPct val="0"/>
              </a:spcBef>
              <a:spcAft>
                <a:spcPct val="0"/>
              </a:spcAft>
            </a:pPr>
            <a:fld id="{D466F582-0171-F94E-A701-C8B9F2B60E51}" type="slidenum">
              <a:rPr lang="en-US" smtClean="0">
                <a:solidFill>
                  <a:srgbClr val="000000"/>
                </a:solidFill>
                <a:ea typeface="ＭＳ Ｐゴシック" charset="0"/>
                <a:cs typeface="ＭＳ Ｐゴシック" charset="0"/>
              </a:rPr>
              <a:pPr defTabSz="914165" fontAlgn="base">
                <a:spcBef>
                  <a:spcPct val="0"/>
                </a:spcBef>
                <a:spcAft>
                  <a:spcPct val="0"/>
                </a:spcAft>
              </a:pPr>
              <a:t>‹#›</a:t>
            </a:fld>
            <a:endParaRPr lang="en-US" smtClean="0">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248400"/>
            <a:ext cx="8610600" cy="0"/>
          </a:xfrm>
          <a:prstGeom prst="line">
            <a:avLst/>
          </a:prstGeom>
          <a:noFill/>
          <a:ln w="19050">
            <a:solidFill>
              <a:schemeClr val="accent1"/>
            </a:solidFill>
            <a:round/>
            <a:headEnd/>
            <a:tailEnd/>
          </a:ln>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pitchFamily="34" charset="-128"/>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pitchFamily="34" charset="-128"/>
              <a:cs typeface="ＭＳ Ｐゴシック" charset="0"/>
            </a:endParaRPr>
          </a:p>
        </p:txBody>
      </p:sp>
    </p:spTree>
    <p:extLst>
      <p:ext uri="{BB962C8B-B14F-4D97-AF65-F5344CB8AC3E}">
        <p14:creationId xmlns:p14="http://schemas.microsoft.com/office/powerpoint/2010/main" val="69374150"/>
      </p:ext>
    </p:extLst>
  </p:cSld>
  <p:clrMap bg1="lt1" tx1="dk1" bg2="lt2" tx2="dk2" accent1="accent1" accent2="accent2" accent3="accent3" accent4="accent4" accent5="accent5" accent6="accent6" hlink="hlink" folHlink="folHlink"/>
  <p:sldLayoutIdLst>
    <p:sldLayoutId id="2147484374" r:id="rId1"/>
    <p:sldLayoutId id="2147484375" r:id="rId2"/>
    <p:sldLayoutId id="2147484376" r:id="rId3"/>
    <p:sldLayoutId id="2147484377" r:id="rId4"/>
    <p:sldLayoutId id="2147484378" r:id="rId5"/>
    <p:sldLayoutId id="2147484379" r:id="rId6"/>
    <p:sldLayoutId id="2147484380" r:id="rId7"/>
    <p:sldLayoutId id="2147484381" r:id="rId8"/>
    <p:sldLayoutId id="2147484382" r:id="rId9"/>
    <p:sldLayoutId id="2147484383" r:id="rId10"/>
    <p:sldLayoutId id="2147484384" r:id="rId11"/>
    <p:sldLayoutId id="2147484385"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082" algn="l" rtl="0" fontAlgn="base">
        <a:spcBef>
          <a:spcPct val="0"/>
        </a:spcBef>
        <a:spcAft>
          <a:spcPct val="0"/>
        </a:spcAft>
        <a:defRPr sz="4000">
          <a:solidFill>
            <a:schemeClr val="tx2"/>
          </a:solidFill>
          <a:latin typeface="Garamond" pitchFamily="-106" charset="0"/>
        </a:defRPr>
      </a:lvl6pPr>
      <a:lvl7pPr marL="914165" algn="l" rtl="0" fontAlgn="base">
        <a:spcBef>
          <a:spcPct val="0"/>
        </a:spcBef>
        <a:spcAft>
          <a:spcPct val="0"/>
        </a:spcAft>
        <a:defRPr sz="4000">
          <a:solidFill>
            <a:schemeClr val="tx2"/>
          </a:solidFill>
          <a:latin typeface="Garamond" pitchFamily="-106" charset="0"/>
        </a:defRPr>
      </a:lvl7pPr>
      <a:lvl8pPr marL="1371250" algn="l" rtl="0" fontAlgn="base">
        <a:spcBef>
          <a:spcPct val="0"/>
        </a:spcBef>
        <a:spcAft>
          <a:spcPct val="0"/>
        </a:spcAft>
        <a:defRPr sz="4000">
          <a:solidFill>
            <a:schemeClr val="tx2"/>
          </a:solidFill>
          <a:latin typeface="Garamond" pitchFamily="-106" charset="0"/>
        </a:defRPr>
      </a:lvl8pPr>
      <a:lvl9pPr marL="1828332" algn="l" rtl="0" fontAlgn="base">
        <a:spcBef>
          <a:spcPct val="0"/>
        </a:spcBef>
        <a:spcAft>
          <a:spcPct val="0"/>
        </a:spcAft>
        <a:defRPr sz="4000">
          <a:solidFill>
            <a:schemeClr val="tx2"/>
          </a:solidFill>
          <a:latin typeface="Garamond" pitchFamily="-106" charset="0"/>
        </a:defRPr>
      </a:lvl9pPr>
    </p:titleStyle>
    <p:bodyStyle>
      <a:lvl1pPr marL="342813" indent="-342813"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753" indent="-325355"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089" indent="-35074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507" indent="-31583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0733" indent="-339639"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7818"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4898"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1983"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063"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082" rtl="0" eaLnBrk="1" latinLnBrk="0" hangingPunct="1">
        <a:defRPr sz="1800" kern="1200">
          <a:solidFill>
            <a:schemeClr val="tx1"/>
          </a:solidFill>
          <a:latin typeface="+mn-lt"/>
          <a:ea typeface="+mn-ea"/>
          <a:cs typeface="+mn-cs"/>
        </a:defRPr>
      </a:lvl1pPr>
      <a:lvl2pPr marL="457082" algn="l" defTabSz="457082" rtl="0" eaLnBrk="1" latinLnBrk="0" hangingPunct="1">
        <a:defRPr sz="1800" kern="1200">
          <a:solidFill>
            <a:schemeClr val="tx1"/>
          </a:solidFill>
          <a:latin typeface="+mn-lt"/>
          <a:ea typeface="+mn-ea"/>
          <a:cs typeface="+mn-cs"/>
        </a:defRPr>
      </a:lvl2pPr>
      <a:lvl3pPr marL="914165" algn="l" defTabSz="457082" rtl="0" eaLnBrk="1" latinLnBrk="0" hangingPunct="1">
        <a:defRPr sz="1800" kern="1200">
          <a:solidFill>
            <a:schemeClr val="tx1"/>
          </a:solidFill>
          <a:latin typeface="+mn-lt"/>
          <a:ea typeface="+mn-ea"/>
          <a:cs typeface="+mn-cs"/>
        </a:defRPr>
      </a:lvl3pPr>
      <a:lvl4pPr marL="1371250" algn="l" defTabSz="457082" rtl="0" eaLnBrk="1" latinLnBrk="0" hangingPunct="1">
        <a:defRPr sz="1800" kern="1200">
          <a:solidFill>
            <a:schemeClr val="tx1"/>
          </a:solidFill>
          <a:latin typeface="+mn-lt"/>
          <a:ea typeface="+mn-ea"/>
          <a:cs typeface="+mn-cs"/>
        </a:defRPr>
      </a:lvl4pPr>
      <a:lvl5pPr marL="1828332" algn="l" defTabSz="457082" rtl="0" eaLnBrk="1" latinLnBrk="0" hangingPunct="1">
        <a:defRPr sz="1800" kern="1200">
          <a:solidFill>
            <a:schemeClr val="tx1"/>
          </a:solidFill>
          <a:latin typeface="+mn-lt"/>
          <a:ea typeface="+mn-ea"/>
          <a:cs typeface="+mn-cs"/>
        </a:defRPr>
      </a:lvl5pPr>
      <a:lvl6pPr marL="2285415" algn="l" defTabSz="457082" rtl="0" eaLnBrk="1" latinLnBrk="0" hangingPunct="1">
        <a:defRPr sz="1800" kern="1200">
          <a:solidFill>
            <a:schemeClr val="tx1"/>
          </a:solidFill>
          <a:latin typeface="+mn-lt"/>
          <a:ea typeface="+mn-ea"/>
          <a:cs typeface="+mn-cs"/>
        </a:defRPr>
      </a:lvl6pPr>
      <a:lvl7pPr marL="2742500" algn="l" defTabSz="457082" rtl="0" eaLnBrk="1" latinLnBrk="0" hangingPunct="1">
        <a:defRPr sz="1800" kern="1200">
          <a:solidFill>
            <a:schemeClr val="tx1"/>
          </a:solidFill>
          <a:latin typeface="+mn-lt"/>
          <a:ea typeface="+mn-ea"/>
          <a:cs typeface="+mn-cs"/>
        </a:defRPr>
      </a:lvl7pPr>
      <a:lvl8pPr marL="3199580" algn="l" defTabSz="457082" rtl="0" eaLnBrk="1" latinLnBrk="0" hangingPunct="1">
        <a:defRPr sz="1800" kern="1200">
          <a:solidFill>
            <a:schemeClr val="tx1"/>
          </a:solidFill>
          <a:latin typeface="+mn-lt"/>
          <a:ea typeface="+mn-ea"/>
          <a:cs typeface="+mn-cs"/>
        </a:defRPr>
      </a:lvl8pPr>
      <a:lvl9pPr marL="3656665" algn="l" defTabSz="457082"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678496636"/>
      </p:ext>
    </p:extLst>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2937999002"/>
      </p:ext>
    </p:extLst>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 id="2147484429" r:id="rId5"/>
    <p:sldLayoutId id="2147484430" r:id="rId6"/>
    <p:sldLayoutId id="2147484431" r:id="rId7"/>
    <p:sldLayoutId id="2147484432" r:id="rId8"/>
    <p:sldLayoutId id="2147484433" r:id="rId9"/>
    <p:sldLayoutId id="2147484434" r:id="rId10"/>
    <p:sldLayoutId id="21474844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3871727458"/>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A82C0C1-0AC2-0B4F-A577-3D5DC5D07634}" type="slidenum">
              <a:rPr lang="en-US" smtClean="0">
                <a:solidFill>
                  <a:prstClr val="black">
                    <a:tint val="75000"/>
                  </a:prstClr>
                </a:solidFill>
                <a:latin typeface="Calisto MT"/>
              </a:rPr>
              <a:pPr defTabSz="457200"/>
              <a:t>‹#›</a:t>
            </a:fld>
            <a:endParaRPr lang="en-US">
              <a:solidFill>
                <a:prstClr val="black">
                  <a:tint val="75000"/>
                </a:prstClr>
              </a:solidFill>
              <a:latin typeface="Calisto MT"/>
            </a:endParaRPr>
          </a:p>
        </p:txBody>
      </p:sp>
    </p:spTree>
    <p:extLst>
      <p:ext uri="{BB962C8B-B14F-4D97-AF65-F5344CB8AC3E}">
        <p14:creationId xmlns:p14="http://schemas.microsoft.com/office/powerpoint/2010/main" val="2161156855"/>
      </p:ext>
    </p:extLst>
  </p:cSld>
  <p:clrMap bg1="lt1" tx1="dk1" bg2="lt2" tx2="dk2" accent1="accent1" accent2="accent2" accent3="accent3" accent4="accent4" accent5="accent5" accent6="accent6" hlink="hlink" folHlink="folHlink"/>
  <p:sldLayoutIdLst>
    <p:sldLayoutId id="2147484471" r:id="rId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Perpetua"/>
          <a:ea typeface="+mn-ea"/>
          <a:cs typeface="Perpetua"/>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Perpetua"/>
          <a:ea typeface="+mn-ea"/>
          <a:cs typeface="Perpetua"/>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Perpetua"/>
          <a:ea typeface="+mn-ea"/>
          <a:cs typeface="Perpetua"/>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Perpetua"/>
          <a:ea typeface="+mn-ea"/>
          <a:cs typeface="Perpetua"/>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Perpetua"/>
          <a:ea typeface="+mn-ea"/>
          <a:cs typeface="Perpetu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dirty="0" smtClean="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defTabSz="457200">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defTabSz="457200">
              <a:defRPr/>
            </a:pPr>
            <a:endParaRPr lang="en-US">
              <a:solidFill>
                <a:srgbClr val="000000"/>
              </a:solidFill>
              <a:latin typeface="Tahoma"/>
            </a:endParaRPr>
          </a:p>
        </p:txBody>
      </p:sp>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EBE9CF4-FEF8-6C4E-93E0-DBB5FD807A09}" type="slidenum">
              <a:rPr lang="en-US" smtClean="0">
                <a:solidFill>
                  <a:srgbClr val="000000">
                    <a:tint val="75000"/>
                  </a:srgbClr>
                </a:solidFill>
                <a:latin typeface="Tahoma"/>
              </a:rPr>
              <a:pPr defTabSz="457200"/>
              <a:t>‹#›</a:t>
            </a:fld>
            <a:endParaRPr lang="en-US">
              <a:solidFill>
                <a:srgbClr val="000000">
                  <a:tint val="75000"/>
                </a:srgbClr>
              </a:solidFill>
              <a:latin typeface="Tahoma"/>
            </a:endParaRPr>
          </a:p>
        </p:txBody>
      </p:sp>
    </p:spTree>
    <p:extLst>
      <p:ext uri="{BB962C8B-B14F-4D97-AF65-F5344CB8AC3E}">
        <p14:creationId xmlns:p14="http://schemas.microsoft.com/office/powerpoint/2010/main" val="1452442131"/>
      </p:ext>
    </p:extLst>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200">
          <a:solidFill>
            <a:schemeClr val="tx1"/>
          </a:solidFill>
          <a:latin typeface="Perpetua"/>
          <a:ea typeface="+mn-ea"/>
          <a:cs typeface="Perpetua"/>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800">
          <a:solidFill>
            <a:schemeClr val="tx1"/>
          </a:solidFill>
          <a:latin typeface="Perpetua"/>
          <a:cs typeface="Perpetua"/>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800">
          <a:solidFill>
            <a:schemeClr val="tx1"/>
          </a:solidFill>
          <a:latin typeface="Perpetua"/>
          <a:cs typeface="Perpetua"/>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400">
          <a:solidFill>
            <a:schemeClr val="tx1"/>
          </a:solidFill>
          <a:latin typeface="Perpetua"/>
          <a:cs typeface="Perpetua"/>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Perpetua"/>
          <a:cs typeface="Perpetua"/>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defTabSz="914400"/>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defTabSz="914400"/>
            <a:fld id="{6F400BD0-49BF-48FC-8114-37C1D4F5AB3D}" type="slidenum">
              <a:rPr lang="en-US" altLang="en-US">
                <a:solidFill>
                  <a:srgbClr val="000000"/>
                </a:solidFill>
              </a:rPr>
              <a:pPr defTabSz="914400"/>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defTabSz="914400">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defTabSz="914400">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014552183"/>
      </p:ext>
    </p:extLst>
  </p:cSld>
  <p:clrMap bg1="lt1" tx1="dk1" bg2="lt2" tx2="dk2" accent1="accent1" accent2="accent2" accent3="accent3" accent4="accent4" accent5="accent5" accent6="accent6" hlink="hlink" folHlink="folHlink"/>
  <p:sldLayoutIdLst>
    <p:sldLayoutId id="2147484485"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755752439"/>
      </p:ext>
    </p:extLst>
  </p:cSld>
  <p:clrMap bg1="lt1" tx1="dk1" bg2="lt2" tx2="dk2" accent1="accent1" accent2="accent2" accent3="accent3" accent4="accent4" accent5="accent5" accent6="accent6" hlink="hlink" folHlink="folHlink"/>
  <p:sldLayoutIdLst>
    <p:sldLayoutId id="2147484524"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Tree>
    <p:extLst>
      <p:ext uri="{BB962C8B-B14F-4D97-AF65-F5344CB8AC3E}">
        <p14:creationId xmlns:p14="http://schemas.microsoft.com/office/powerpoint/2010/main" val="395177809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30488204"/>
      </p:ext>
    </p:extLst>
  </p:cSld>
  <p:clrMap bg1="lt1" tx1="dk1" bg2="lt2" tx2="dk2" accent1="accent1" accent2="accent2" accent3="accent3" accent4="accent4" accent5="accent5" accent6="accent6" hlink="hlink" folHlink="folHlink"/>
  <p:sldLayoutIdLst>
    <p:sldLayoutId id="2147484575" r:id="rId1"/>
    <p:sldLayoutId id="2147484576" r:id="rId2"/>
    <p:sldLayoutId id="2147484577" r:id="rId3"/>
    <p:sldLayoutId id="2147484578" r:id="rId4"/>
    <p:sldLayoutId id="2147484579" r:id="rId5"/>
    <p:sldLayoutId id="2147484580" r:id="rId6"/>
    <p:sldLayoutId id="2147484581" r:id="rId7"/>
    <p:sldLayoutId id="2147484582" r:id="rId8"/>
    <p:sldLayoutId id="2147484583" r:id="rId9"/>
    <p:sldLayoutId id="2147484584" r:id="rId10"/>
    <p:sldLayoutId id="214748458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508756729"/>
      </p:ext>
    </p:extLst>
  </p:cSld>
  <p:clrMap bg1="lt1" tx1="dk1" bg2="lt2" tx2="dk2" accent1="accent1" accent2="accent2" accent3="accent3" accent4="accent4" accent5="accent5" accent6="accent6" hlink="hlink" folHlink="folHlink"/>
  <p:sldLayoutIdLst>
    <p:sldLayoutId id="2147484587" r:id="rId1"/>
    <p:sldLayoutId id="2147484588" r:id="rId2"/>
    <p:sldLayoutId id="2147484589" r:id="rId3"/>
    <p:sldLayoutId id="2147484590" r:id="rId4"/>
    <p:sldLayoutId id="2147484591" r:id="rId5"/>
    <p:sldLayoutId id="2147484592" r:id="rId6"/>
    <p:sldLayoutId id="2147484593" r:id="rId7"/>
    <p:sldLayoutId id="2147484594" r:id="rId8"/>
    <p:sldLayoutId id="2147484595" r:id="rId9"/>
    <p:sldLayoutId id="2147484596" r:id="rId10"/>
    <p:sldLayoutId id="214748459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95209194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188812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91013062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pic>
        <p:nvPicPr>
          <p:cNvPr id="6" name="Picture 5"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57728707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1"/>
          </a:solidFill>
          <a:latin typeface="Times New Roman"/>
          <a:ea typeface="+mj-ea"/>
          <a:cs typeface="Times New Roman"/>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6"/>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46"/>
            <a:ext cx="8387494" cy="532719"/>
          </a:xfrm>
          <a:prstGeom prst="rect">
            <a:avLst/>
          </a:prstGeom>
        </p:spPr>
        <p:txBody>
          <a:bodyPr vert="horz" lIns="91402" tIns="45702" rIns="91402" bIns="45702" rtlCol="0" anchor="ctr">
            <a:noAutofit/>
          </a:bodyPr>
          <a:lstStyle/>
          <a:p>
            <a:r>
              <a:rPr lang="en-US" dirty="0" smtClean="0"/>
              <a:t>Click edit Master title style</a:t>
            </a:r>
            <a:endParaRPr lang="en-US" dirty="0"/>
          </a:p>
        </p:txBody>
      </p:sp>
      <p:pic>
        <p:nvPicPr>
          <p:cNvPr id="9" name="Picture 8" descr="footer.png"/>
          <p:cNvPicPr>
            <a:picLocks noChangeAspect="1"/>
          </p:cNvPicPr>
          <p:nvPr userDrawn="1"/>
        </p:nvPicPr>
        <p:blipFill>
          <a:blip r:embed="rId17"/>
          <a:stretch>
            <a:fillRect/>
          </a:stretch>
        </p:blipFill>
        <p:spPr>
          <a:xfrm>
            <a:off x="-27215" y="6267136"/>
            <a:ext cx="9189720" cy="611833"/>
          </a:xfrm>
          <a:prstGeom prst="rect">
            <a:avLst/>
          </a:prstGeom>
          <a:ln>
            <a:noFill/>
          </a:ln>
        </p:spPr>
      </p:pic>
      <p:pic>
        <p:nvPicPr>
          <p:cNvPr id="10" name="Picture 9" descr="ecelogorb.psd"/>
          <p:cNvPicPr>
            <a:picLocks noChangeAspect="1"/>
          </p:cNvPicPr>
          <p:nvPr userDrawn="1"/>
        </p:nvPicPr>
        <p:blipFill>
          <a:blip r:embed="rId18">
            <a:lum bright="-8000"/>
          </a:blip>
          <a:stretch>
            <a:fillRect/>
          </a:stretch>
        </p:blipFill>
        <p:spPr>
          <a:xfrm>
            <a:off x="193350" y="6294375"/>
            <a:ext cx="2563296" cy="512659"/>
          </a:xfrm>
          <a:prstGeom prst="rect">
            <a:avLst/>
          </a:prstGeom>
          <a:effectLst/>
        </p:spPr>
      </p:pic>
      <p:pic>
        <p:nvPicPr>
          <p:cNvPr id="11" name="Picture 10" descr="CMU_logo_horiz_black.eps"/>
          <p:cNvPicPr>
            <a:picLocks noChangeAspect="1"/>
          </p:cNvPicPr>
          <p:nvPr userDrawn="1"/>
        </p:nvPicPr>
        <p:blipFill>
          <a:blip r:embed="rId19"/>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10921854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txStyles>
    <p:titleStyle>
      <a:lvl1pPr algn="l" defTabSz="457011" rtl="0" eaLnBrk="1" latinLnBrk="0" hangingPunct="1">
        <a:spcBef>
          <a:spcPct val="0"/>
        </a:spcBef>
        <a:buNone/>
        <a:defRPr sz="3600" kern="1200">
          <a:solidFill>
            <a:schemeClr val="tx1"/>
          </a:solidFill>
          <a:latin typeface="Arial"/>
          <a:ea typeface="+mj-ea"/>
          <a:cs typeface="+mj-cs"/>
        </a:defRPr>
      </a:lvl1pPr>
    </p:titleStyle>
    <p:bodyStyle>
      <a:lvl1pPr marL="342761" indent="-342761" algn="l" defTabSz="457011" rtl="0" eaLnBrk="1" latinLnBrk="0" hangingPunct="1">
        <a:spcBef>
          <a:spcPct val="20000"/>
        </a:spcBef>
        <a:buFont typeface="Arial"/>
        <a:buChar char="•"/>
        <a:defRPr sz="3200" kern="1200">
          <a:solidFill>
            <a:schemeClr val="tx1"/>
          </a:solidFill>
          <a:latin typeface="+mn-lt"/>
          <a:ea typeface="+mn-ea"/>
          <a:cs typeface="+mn-cs"/>
        </a:defRPr>
      </a:lvl1pPr>
      <a:lvl2pPr marL="742646" indent="-285632" algn="l" defTabSz="457011" rtl="0" eaLnBrk="1" latinLnBrk="0" hangingPunct="1">
        <a:spcBef>
          <a:spcPct val="20000"/>
        </a:spcBef>
        <a:buFont typeface="Arial"/>
        <a:buChar char="–"/>
        <a:defRPr sz="2800" kern="1200">
          <a:solidFill>
            <a:schemeClr val="tx1"/>
          </a:solidFill>
          <a:latin typeface="+mn-lt"/>
          <a:ea typeface="+mn-ea"/>
          <a:cs typeface="+mn-cs"/>
        </a:defRPr>
      </a:lvl2pPr>
      <a:lvl3pPr marL="1142530" indent="-228505" algn="l" defTabSz="457011" rtl="0" eaLnBrk="1" latinLnBrk="0" hangingPunct="1">
        <a:spcBef>
          <a:spcPct val="20000"/>
        </a:spcBef>
        <a:buFont typeface="Arial"/>
        <a:buChar char="•"/>
        <a:defRPr sz="2400" kern="1200">
          <a:solidFill>
            <a:schemeClr val="tx1"/>
          </a:solidFill>
          <a:latin typeface="+mn-lt"/>
          <a:ea typeface="+mn-ea"/>
          <a:cs typeface="+mn-cs"/>
        </a:defRPr>
      </a:lvl3pPr>
      <a:lvl4pPr marL="1599544" indent="-228505" algn="l" defTabSz="457011" rtl="0" eaLnBrk="1" latinLnBrk="0" hangingPunct="1">
        <a:spcBef>
          <a:spcPct val="20000"/>
        </a:spcBef>
        <a:buFont typeface="Arial"/>
        <a:buChar char="–"/>
        <a:defRPr sz="2000" kern="1200">
          <a:solidFill>
            <a:schemeClr val="tx1"/>
          </a:solidFill>
          <a:latin typeface="+mn-lt"/>
          <a:ea typeface="+mn-ea"/>
          <a:cs typeface="+mn-cs"/>
        </a:defRPr>
      </a:lvl4pPr>
      <a:lvl5pPr marL="2056560" indent="-228505" algn="l" defTabSz="457011" rtl="0" eaLnBrk="1" latinLnBrk="0" hangingPunct="1">
        <a:spcBef>
          <a:spcPct val="20000"/>
        </a:spcBef>
        <a:buFont typeface="Arial"/>
        <a:buChar char="»"/>
        <a:defRPr sz="2000" kern="1200">
          <a:solidFill>
            <a:schemeClr val="tx1"/>
          </a:solidFill>
          <a:latin typeface="+mn-lt"/>
          <a:ea typeface="+mn-ea"/>
          <a:cs typeface="+mn-cs"/>
        </a:defRPr>
      </a:lvl5pPr>
      <a:lvl6pPr marL="2513573" indent="-228505" algn="l" defTabSz="457011" rtl="0" eaLnBrk="1" latinLnBrk="0" hangingPunct="1">
        <a:spcBef>
          <a:spcPct val="20000"/>
        </a:spcBef>
        <a:buFont typeface="Arial"/>
        <a:buChar char="•"/>
        <a:defRPr sz="2000" kern="1200">
          <a:solidFill>
            <a:schemeClr val="tx1"/>
          </a:solidFill>
          <a:latin typeface="+mn-lt"/>
          <a:ea typeface="+mn-ea"/>
          <a:cs typeface="+mn-cs"/>
        </a:defRPr>
      </a:lvl6pPr>
      <a:lvl7pPr marL="2970584" indent="-228505" algn="l" defTabSz="457011" rtl="0" eaLnBrk="1" latinLnBrk="0" hangingPunct="1">
        <a:spcBef>
          <a:spcPct val="20000"/>
        </a:spcBef>
        <a:buFont typeface="Arial"/>
        <a:buChar char="•"/>
        <a:defRPr sz="2000" kern="1200">
          <a:solidFill>
            <a:schemeClr val="tx1"/>
          </a:solidFill>
          <a:latin typeface="+mn-lt"/>
          <a:ea typeface="+mn-ea"/>
          <a:cs typeface="+mn-cs"/>
        </a:defRPr>
      </a:lvl7pPr>
      <a:lvl8pPr marL="3427598" indent="-228505" algn="l" defTabSz="457011" rtl="0" eaLnBrk="1" latinLnBrk="0" hangingPunct="1">
        <a:spcBef>
          <a:spcPct val="20000"/>
        </a:spcBef>
        <a:buFont typeface="Arial"/>
        <a:buChar char="•"/>
        <a:defRPr sz="2000" kern="1200">
          <a:solidFill>
            <a:schemeClr val="tx1"/>
          </a:solidFill>
          <a:latin typeface="+mn-lt"/>
          <a:ea typeface="+mn-ea"/>
          <a:cs typeface="+mn-cs"/>
        </a:defRPr>
      </a:lvl8pPr>
      <a:lvl9pPr marL="3884609" indent="-228505" algn="l" defTabSz="4570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11" rtl="0" eaLnBrk="1" latinLnBrk="0" hangingPunct="1">
        <a:defRPr sz="1800" kern="1200">
          <a:solidFill>
            <a:schemeClr val="tx1"/>
          </a:solidFill>
          <a:latin typeface="+mn-lt"/>
          <a:ea typeface="+mn-ea"/>
          <a:cs typeface="+mn-cs"/>
        </a:defRPr>
      </a:lvl1pPr>
      <a:lvl2pPr marL="457011" algn="l" defTabSz="457011" rtl="0" eaLnBrk="1" latinLnBrk="0" hangingPunct="1">
        <a:defRPr sz="1800" kern="1200">
          <a:solidFill>
            <a:schemeClr val="tx1"/>
          </a:solidFill>
          <a:latin typeface="+mn-lt"/>
          <a:ea typeface="+mn-ea"/>
          <a:cs typeface="+mn-cs"/>
        </a:defRPr>
      </a:lvl2pPr>
      <a:lvl3pPr marL="914024" algn="l" defTabSz="457011" rtl="0" eaLnBrk="1" latinLnBrk="0" hangingPunct="1">
        <a:defRPr sz="1800" kern="1200">
          <a:solidFill>
            <a:schemeClr val="tx1"/>
          </a:solidFill>
          <a:latin typeface="+mn-lt"/>
          <a:ea typeface="+mn-ea"/>
          <a:cs typeface="+mn-cs"/>
        </a:defRPr>
      </a:lvl3pPr>
      <a:lvl4pPr marL="1371040" algn="l" defTabSz="457011" rtl="0" eaLnBrk="1" latinLnBrk="0" hangingPunct="1">
        <a:defRPr sz="1800" kern="1200">
          <a:solidFill>
            <a:schemeClr val="tx1"/>
          </a:solidFill>
          <a:latin typeface="+mn-lt"/>
          <a:ea typeface="+mn-ea"/>
          <a:cs typeface="+mn-cs"/>
        </a:defRPr>
      </a:lvl4pPr>
      <a:lvl5pPr marL="1828052" algn="l" defTabSz="457011" rtl="0" eaLnBrk="1" latinLnBrk="0" hangingPunct="1">
        <a:defRPr sz="1800" kern="1200">
          <a:solidFill>
            <a:schemeClr val="tx1"/>
          </a:solidFill>
          <a:latin typeface="+mn-lt"/>
          <a:ea typeface="+mn-ea"/>
          <a:cs typeface="+mn-cs"/>
        </a:defRPr>
      </a:lvl5pPr>
      <a:lvl6pPr marL="2285064" algn="l" defTabSz="457011" rtl="0" eaLnBrk="1" latinLnBrk="0" hangingPunct="1">
        <a:defRPr sz="1800" kern="1200">
          <a:solidFill>
            <a:schemeClr val="tx1"/>
          </a:solidFill>
          <a:latin typeface="+mn-lt"/>
          <a:ea typeface="+mn-ea"/>
          <a:cs typeface="+mn-cs"/>
        </a:defRPr>
      </a:lvl6pPr>
      <a:lvl7pPr marL="2742079" algn="l" defTabSz="457011" rtl="0" eaLnBrk="1" latinLnBrk="0" hangingPunct="1">
        <a:defRPr sz="1800" kern="1200">
          <a:solidFill>
            <a:schemeClr val="tx1"/>
          </a:solidFill>
          <a:latin typeface="+mn-lt"/>
          <a:ea typeface="+mn-ea"/>
          <a:cs typeface="+mn-cs"/>
        </a:defRPr>
      </a:lvl7pPr>
      <a:lvl8pPr marL="3199088" algn="l" defTabSz="457011" rtl="0" eaLnBrk="1" latinLnBrk="0" hangingPunct="1">
        <a:defRPr sz="1800" kern="1200">
          <a:solidFill>
            <a:schemeClr val="tx1"/>
          </a:solidFill>
          <a:latin typeface="+mn-lt"/>
          <a:ea typeface="+mn-ea"/>
          <a:cs typeface="+mn-cs"/>
        </a:defRPr>
      </a:lvl8pPr>
      <a:lvl9pPr marL="3656104" algn="l" defTabSz="4570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ce.cmu.edu/~omutlu" TargetMode="External"/><Relationship Id="rId4" Type="http://schemas.openxmlformats.org/officeDocument/2006/relationships/hyperlink" Target="mailto:onur@cmu.edu" TargetMode="External"/><Relationship Id="rId5" Type="http://schemas.openxmlformats.org/officeDocument/2006/relationships/image" Target="../media/image8.jpeg"/><Relationship Id="rId6" Type="http://schemas.openxmlformats.org/officeDocument/2006/relationships/image" Target="../media/image1.png"/><Relationship Id="rId1" Type="http://schemas.openxmlformats.org/officeDocument/2006/relationships/slideLayout" Target="../slideLayouts/slideLayout34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Microsoft_Excel_97_-_2004_Worksheet2.xls"/><Relationship Id="rId5" Type="http://schemas.openxmlformats.org/officeDocument/2006/relationships/image" Target="../media/image17.png"/><Relationship Id="rId1" Type="http://schemas.openxmlformats.org/officeDocument/2006/relationships/vmlDrawing" Target="../drawings/vmlDrawing2.vml"/><Relationship Id="rId2" Type="http://schemas.openxmlformats.org/officeDocument/2006/relationships/slideLayout" Target="../slideLayouts/slideLayout15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1.xml"/><Relationship Id="rId5" Type="http://schemas.openxmlformats.org/officeDocument/2006/relationships/oleObject" Target="../embeddings/Microsoft_Excel_97_-_2004_Worksheet3.xls"/><Relationship Id="rId6" Type="http://schemas.openxmlformats.org/officeDocument/2006/relationships/image" Target="../media/image20.png"/><Relationship Id="rId1" Type="http://schemas.openxmlformats.org/officeDocument/2006/relationships/vmlDrawing" Target="../drawings/vmlDrawing3.vml"/><Relationship Id="rId2" Type="http://schemas.openxmlformats.org/officeDocument/2006/relationships/tags" Target="../tags/tag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21.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hyperlink" Target="http://users.ece.cmu.edu/~omutlu/pub/stfm_micro07.pdf" TargetMode="External"/><Relationship Id="rId4" Type="http://schemas.openxmlformats.org/officeDocument/2006/relationships/hyperlink" Target="http://www.microarch.org/micro40/" TargetMode="External"/><Relationship Id="rId5" Type="http://schemas.openxmlformats.org/officeDocument/2006/relationships/hyperlink" Target="http://users.ece.cmu.edu/~omutlu/pub/mutlu_micro07_talk.ppt" TargetMode="External"/><Relationship Id="rId6" Type="http://schemas.openxmlformats.org/officeDocument/2006/relationships/hyperlink" Target="file://localhost/Users/omutlu/Documents/presentations/CMU/SNU%20Lectures%20June%2018-20%202012/previous%20talks/mutlu_micro07_talk.ppt" TargetMode="External"/><Relationship Id="rId1" Type="http://schemas.openxmlformats.org/officeDocument/2006/relationships/slideLayout" Target="../slideLayouts/slideLayout203.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04.xml"/><Relationship Id="rId4" Type="http://schemas.openxmlformats.org/officeDocument/2006/relationships/notesSlide" Target="../notesSlides/notesSlide15.xml"/><Relationship Id="rId5" Type="http://schemas.openxmlformats.org/officeDocument/2006/relationships/oleObject" Target="../embeddings/Microsoft_Excel_97_-_2004_Worksheet4.xls"/><Relationship Id="rId6" Type="http://schemas.openxmlformats.org/officeDocument/2006/relationships/image" Target="../media/image20.png"/><Relationship Id="rId1" Type="http://schemas.openxmlformats.org/officeDocument/2006/relationships/vmlDrawing" Target="../drawings/vmlDrawing4.vml"/><Relationship Id="rId2" Type="http://schemas.openxmlformats.org/officeDocument/2006/relationships/tags" Target="../tags/tag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33.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192.xml"/><Relationship Id="rId3"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192.xml"/><Relationship Id="rId3"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192.xml"/><Relationship Id="rId3"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37.xml.rels><?xml version="1.0" encoding="UTF-8" standalone="yes"?>
<Relationships xmlns="http://schemas.openxmlformats.org/package/2006/relationships"><Relationship Id="rId3" Type="http://schemas.openxmlformats.org/officeDocument/2006/relationships/hyperlink" Target="http://users.ece.cmu.edu/~omutlu/pub/parbs_isca08.pdf" TargetMode="External"/><Relationship Id="rId4" Type="http://schemas.openxmlformats.org/officeDocument/2006/relationships/hyperlink" Target="http://isca2008.cs.princeton.edu/" TargetMode="External"/><Relationship Id="rId5" Type="http://schemas.openxmlformats.org/officeDocument/2006/relationships/hyperlink" Target="http://users.ece.cmu.edu/~omutlu/pub/mutlu_isca08_talk.ppt" TargetMode="External"/><Relationship Id="rId6" Type="http://schemas.openxmlformats.org/officeDocument/2006/relationships/hyperlink" Target="file://localhost/Users/omutlu/Documents/presentations/CMU/SNU%20Lectures%20June%2018-20%202012/previous%20talks/parbs-isca08-talk.ppt" TargetMode="External"/><Relationship Id="rId1" Type="http://schemas.openxmlformats.org/officeDocument/2006/relationships/slideLayout" Target="../slideLayouts/slideLayout191.xml"/><Relationship Id="rId2" Type="http://schemas.openxmlformats.org/officeDocument/2006/relationships/notesSlide" Target="../notesSlides/notesSlide1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png"/><Relationship Id="rId8" Type="http://schemas.openxmlformats.org/officeDocument/2006/relationships/image" Target="../media/image15.jpeg"/><Relationship Id="rId9" Type="http://schemas.openxmlformats.org/officeDocument/2006/relationships/image" Target="../media/image16.png"/><Relationship Id="rId1" Type="http://schemas.openxmlformats.org/officeDocument/2006/relationships/slideLayout" Target="../slideLayouts/slideLayout170.xml"/><Relationship Id="rId2"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Microsoft_Excel_97_-_2004_Worksheet1.xls"/><Relationship Id="rId5" Type="http://schemas.openxmlformats.org/officeDocument/2006/relationships/image" Target="../media/image17.png"/><Relationship Id="rId1" Type="http://schemas.openxmlformats.org/officeDocument/2006/relationships/vmlDrawing" Target="../drawings/vmlDrawing1.vml"/><Relationship Id="rId2" Type="http://schemas.openxmlformats.org/officeDocument/2006/relationships/slideLayout" Target="../slideLayouts/slideLayout1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1.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68760"/>
            <a:ext cx="8382000" cy="2057400"/>
          </a:xfrm>
        </p:spPr>
        <p:txBody>
          <a:bodyPr>
            <a:normAutofit fontScale="90000"/>
          </a:bodyPr>
          <a:lstStyle/>
          <a:p>
            <a:pPr algn="ctr"/>
            <a:r>
              <a:rPr lang="en-US" sz="4000" dirty="0" smtClean="0"/>
              <a:t>Scalable Many-Core Memory Systems </a:t>
            </a:r>
            <a:r>
              <a:rPr lang="en-US" sz="4000" dirty="0" smtClean="0"/>
              <a:t/>
            </a:r>
            <a:br>
              <a:rPr lang="en-US" sz="4000" dirty="0" smtClean="0"/>
            </a:br>
            <a:r>
              <a:rPr lang="en-US" sz="4000" dirty="0" smtClean="0"/>
              <a:t>Lecture 4, Topic </a:t>
            </a:r>
            <a:r>
              <a:rPr lang="en-US" sz="4000" dirty="0" smtClean="0"/>
              <a:t>3</a:t>
            </a:r>
            <a:r>
              <a:rPr lang="en-US" sz="4000" dirty="0"/>
              <a:t>: Memory Interference and </a:t>
            </a:r>
            <a:r>
              <a:rPr lang="en-US" sz="4000" dirty="0" smtClean="0"/>
              <a:t/>
            </a:r>
            <a:br>
              <a:rPr lang="en-US" sz="4000" dirty="0" smtClean="0"/>
            </a:br>
            <a:r>
              <a:rPr lang="en-US" sz="4000" dirty="0" smtClean="0"/>
              <a:t>QoS</a:t>
            </a:r>
            <a:r>
              <a:rPr lang="en-US" sz="4000" dirty="0"/>
              <a:t>-Aware Memory Systems</a:t>
            </a:r>
          </a:p>
        </p:txBody>
      </p:sp>
      <p:sp>
        <p:nvSpPr>
          <p:cNvPr id="3" name="Subtitle 2"/>
          <p:cNvSpPr>
            <a:spLocks noGrp="1"/>
          </p:cNvSpPr>
          <p:nvPr>
            <p:ph type="subTitle" idx="1"/>
          </p:nvPr>
        </p:nvSpPr>
        <p:spPr>
          <a:xfrm>
            <a:off x="2195736" y="3717032"/>
            <a:ext cx="4590256" cy="614362"/>
          </a:xfrm>
        </p:spPr>
        <p:txBody>
          <a:bodyPr>
            <a:noAutofit/>
          </a:bodyPr>
          <a:lstStyle/>
          <a:p>
            <a:pPr eaLnBrk="1" hangingPunct="1"/>
            <a:r>
              <a:rPr lang="en-US" sz="2000" dirty="0">
                <a:solidFill>
                  <a:srgbClr val="003399"/>
                </a:solidFill>
                <a:latin typeface="Tahoma" charset="0"/>
              </a:rPr>
              <a:t>Prof. Onur Mutlu</a:t>
            </a:r>
          </a:p>
          <a:p>
            <a:pPr eaLnBrk="1" hangingPunct="1"/>
            <a:r>
              <a:rPr lang="en-US" sz="2000" dirty="0">
                <a:latin typeface="Tahoma" charset="0"/>
                <a:hlinkClick r:id="rId3"/>
              </a:rPr>
              <a:t>http://www.ece.cmu.edu/~omutlu</a:t>
            </a:r>
            <a:endParaRPr lang="en-US" sz="2000" dirty="0">
              <a:solidFill>
                <a:srgbClr val="003399"/>
              </a:solidFill>
              <a:latin typeface="Tahoma" charset="0"/>
            </a:endParaRPr>
          </a:p>
          <a:p>
            <a:pPr eaLnBrk="1" hangingPunct="1"/>
            <a:r>
              <a:rPr lang="en-US" sz="2000" dirty="0">
                <a:latin typeface="Tahoma" charset="0"/>
                <a:hlinkClick r:id="rId4"/>
              </a:rPr>
              <a:t>onur@cmu.edu</a:t>
            </a:r>
            <a:endParaRPr lang="en-US" sz="2000" dirty="0">
              <a:latin typeface="Tahoma" charset="0"/>
            </a:endParaRPr>
          </a:p>
          <a:p>
            <a:pPr eaLnBrk="1" hangingPunct="1"/>
            <a:r>
              <a:rPr lang="en-US" sz="2000" dirty="0" err="1" smtClean="0">
                <a:latin typeface="Tahoma" charset="0"/>
              </a:rPr>
              <a:t>HiPEAC</a:t>
            </a:r>
            <a:r>
              <a:rPr lang="en-US" sz="2000" dirty="0" smtClean="0">
                <a:latin typeface="Tahoma" charset="0"/>
              </a:rPr>
              <a:t> ACACES Summer School 2013</a:t>
            </a:r>
            <a:endParaRPr lang="en-US" sz="2000" dirty="0">
              <a:latin typeface="Tahoma" charset="0"/>
            </a:endParaRPr>
          </a:p>
          <a:p>
            <a:pPr eaLnBrk="1" hangingPunct="1"/>
            <a:r>
              <a:rPr lang="en-US" sz="2000" dirty="0" smtClean="0">
                <a:latin typeface="Tahoma" charset="0"/>
              </a:rPr>
              <a:t>July </a:t>
            </a:r>
            <a:r>
              <a:rPr lang="en-US" sz="2000" dirty="0" smtClean="0">
                <a:latin typeface="Tahoma" charset="0"/>
              </a:rPr>
              <a:t>18, </a:t>
            </a:r>
            <a:r>
              <a:rPr lang="en-US" sz="2000" dirty="0">
                <a:latin typeface="Tahoma" charset="0"/>
              </a:rPr>
              <a:t>2013</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5" cstate="print"/>
          <a:stretch>
            <a:fillRect/>
          </a:stretch>
        </p:blipFill>
        <p:spPr>
          <a:xfrm>
            <a:off x="2571736" y="5518140"/>
            <a:ext cx="3786214" cy="1367244"/>
          </a:xfrm>
          <a:prstGeom prst="rect">
            <a:avLst/>
          </a:prstGeom>
        </p:spPr>
      </p:pic>
      <p:pic>
        <p:nvPicPr>
          <p:cNvPr id="7" name="Picture 6" descr="safari.png"/>
          <p:cNvPicPr>
            <a:picLocks noChangeAspect="1"/>
          </p:cNvPicPr>
          <p:nvPr/>
        </p:nvPicPr>
        <p:blipFill>
          <a:blip r:embed="rId6"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7873942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ea typeface="ＭＳ Ｐゴシック" pitchFamily="30" charset="-128"/>
                <a:cs typeface="ＭＳ Ｐゴシック" pitchFamily="30" charset="-128"/>
              </a:rPr>
              <a:t>Inter-Thread/Application Interference</a:t>
            </a:r>
          </a:p>
        </p:txBody>
      </p:sp>
      <p:sp>
        <p:nvSpPr>
          <p:cNvPr id="35843" name="Content Placeholder 2"/>
          <p:cNvSpPr>
            <a:spLocks noGrp="1"/>
          </p:cNvSpPr>
          <p:nvPr>
            <p:ph idx="1"/>
          </p:nvPr>
        </p:nvSpPr>
        <p:spPr/>
        <p:txBody>
          <a:bodyPr/>
          <a:lstStyle/>
          <a:p>
            <a:r>
              <a:rPr lang="en-US" dirty="0" smtClean="0">
                <a:ea typeface="ＭＳ Ｐゴシック" pitchFamily="30" charset="-128"/>
                <a:cs typeface="ＭＳ Ｐゴシック" pitchFamily="30" charset="-128"/>
              </a:rPr>
              <a:t>Problem: </a:t>
            </a:r>
            <a:r>
              <a:rPr lang="en-US" dirty="0" smtClean="0">
                <a:solidFill>
                  <a:srgbClr val="0000FF"/>
                </a:solidFill>
                <a:ea typeface="ＭＳ Ｐゴシック" pitchFamily="30" charset="-128"/>
                <a:cs typeface="ＭＳ Ｐゴシック" pitchFamily="30" charset="-128"/>
              </a:rPr>
              <a:t>Threads share the memory system, but memory system does not distinguish between threads’ requests</a:t>
            </a:r>
          </a:p>
          <a:p>
            <a:pPr lvl="1"/>
            <a:endParaRPr lang="en-US" dirty="0" smtClean="0"/>
          </a:p>
          <a:p>
            <a:endParaRPr lang="en-US" dirty="0" smtClean="0">
              <a:ea typeface="ＭＳ Ｐゴシック" pitchFamily="30" charset="-128"/>
              <a:cs typeface="ＭＳ Ｐゴシック" pitchFamily="30" charset="-128"/>
            </a:endParaRPr>
          </a:p>
          <a:p>
            <a:r>
              <a:rPr lang="en-US" dirty="0" smtClean="0">
                <a:ea typeface="ＭＳ Ｐゴシック" pitchFamily="30" charset="-128"/>
                <a:cs typeface="ＭＳ Ｐゴシック" pitchFamily="30" charset="-128"/>
              </a:rPr>
              <a:t>Existing memory systems </a:t>
            </a:r>
          </a:p>
          <a:p>
            <a:pPr lvl="1"/>
            <a:r>
              <a:rPr lang="en-US" dirty="0" smtClean="0"/>
              <a:t>Free-for-all, shared based on demand</a:t>
            </a:r>
          </a:p>
          <a:p>
            <a:pPr lvl="1"/>
            <a:r>
              <a:rPr lang="en-US" dirty="0" smtClean="0"/>
              <a:t>Control algorithms thread-unaware and thread-unfair</a:t>
            </a:r>
          </a:p>
          <a:p>
            <a:pPr lvl="1"/>
            <a:r>
              <a:rPr lang="en-US" dirty="0" smtClean="0">
                <a:solidFill>
                  <a:srgbClr val="FF0000"/>
                </a:solidFill>
              </a:rPr>
              <a:t>Aggressive threads can deny service to others</a:t>
            </a:r>
          </a:p>
          <a:p>
            <a:pPr lvl="1"/>
            <a:r>
              <a:rPr lang="en-US" dirty="0" smtClean="0">
                <a:solidFill>
                  <a:srgbClr val="FF0000"/>
                </a:solidFill>
              </a:rPr>
              <a:t>Do not try to reduce or control inter-thread interference</a:t>
            </a:r>
          </a:p>
          <a:p>
            <a:pPr lvl="1"/>
            <a:endParaRPr lang="en-US" dirty="0" smtClean="0"/>
          </a:p>
          <a:p>
            <a:endParaRPr lang="en-US" dirty="0" smtClean="0">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5623AAD2-242D-714A-AAF8-2F55E8AE6486}" type="slidenum">
              <a:rPr lang="en-US" smtClean="0"/>
              <a:pPr>
                <a:defRPr/>
              </a:pPr>
              <a:t>10</a:t>
            </a:fld>
            <a:endParaRPr lang="en-US"/>
          </a:p>
        </p:txBody>
      </p:sp>
    </p:spTree>
    <p:extLst>
      <p:ext uri="{BB962C8B-B14F-4D97-AF65-F5344CB8AC3E}">
        <p14:creationId xmlns:p14="http://schemas.microsoft.com/office/powerpoint/2010/main" val="28685509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4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8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a:latin typeface="Garamond" charset="0"/>
              </a:rPr>
              <a:t>Unfair Slowdowns due to Interference</a:t>
            </a:r>
          </a:p>
        </p:txBody>
      </p:sp>
      <p:graphicFrame>
        <p:nvGraphicFramePr>
          <p:cNvPr id="15362" name="Content Placeholder 4"/>
          <p:cNvGraphicFramePr>
            <a:graphicFrameLocks noGrp="1"/>
          </p:cNvGraphicFramePr>
          <p:nvPr>
            <p:ph idx="1"/>
            <p:extLst>
              <p:ext uri="{D42A27DB-BD31-4B8C-83A1-F6EECF244321}">
                <p14:modId xmlns:p14="http://schemas.microsoft.com/office/powerpoint/2010/main" val="935632763"/>
              </p:ext>
            </p:extLst>
          </p:nvPr>
        </p:nvGraphicFramePr>
        <p:xfrm>
          <a:off x="228600" y="1124744"/>
          <a:ext cx="8610600" cy="4876800"/>
        </p:xfrm>
        <a:graphic>
          <a:graphicData uri="http://schemas.openxmlformats.org/presentationml/2006/ole">
            <mc:AlternateContent xmlns:mc="http://schemas.openxmlformats.org/markup-compatibility/2006">
              <mc:Choice xmlns:v="urn:schemas-microsoft-com:vml" Requires="v">
                <p:oleObj spid="_x0000_s575571" name="Worksheet" r:id="rId4" imgW="8608298" imgH="4877223" progId="Excel.Sheet.8">
                  <p:embed/>
                </p:oleObj>
              </mc:Choice>
              <mc:Fallback>
                <p:oleObj name="Worksheet" r:id="rId4" imgW="8608298" imgH="4877223"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124744"/>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9" name="TextBox 13"/>
          <p:cNvSpPr txBox="1">
            <a:spLocks noChangeArrowheads="1"/>
          </p:cNvSpPr>
          <p:nvPr/>
        </p:nvSpPr>
        <p:spPr bwMode="auto">
          <a:xfrm>
            <a:off x="2754314" y="5814224"/>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1400" dirty="0">
                <a:solidFill>
                  <a:srgbClr val="000000"/>
                </a:solidFill>
                <a:cs typeface="Arial" charset="0"/>
              </a:rPr>
              <a:t>(Core 0)</a:t>
            </a:r>
          </a:p>
        </p:txBody>
      </p:sp>
      <p:sp>
        <p:nvSpPr>
          <p:cNvPr id="15370" name="TextBox 15"/>
          <p:cNvSpPr txBox="1">
            <a:spLocks noChangeArrowheads="1"/>
          </p:cNvSpPr>
          <p:nvPr/>
        </p:nvSpPr>
        <p:spPr bwMode="auto">
          <a:xfrm>
            <a:off x="6469064" y="5812636"/>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1400" dirty="0">
                <a:solidFill>
                  <a:srgbClr val="000000"/>
                </a:solidFill>
                <a:cs typeface="Arial" charset="0"/>
              </a:rPr>
              <a:t>(Core 1)</a:t>
            </a:r>
          </a:p>
        </p:txBody>
      </p:sp>
      <p:sp>
        <p:nvSpPr>
          <p:cNvPr id="15371" name="Line 14"/>
          <p:cNvSpPr>
            <a:spLocks noChangeShapeType="1"/>
          </p:cNvSpPr>
          <p:nvPr/>
        </p:nvSpPr>
        <p:spPr bwMode="auto">
          <a:xfrm>
            <a:off x="1214438" y="4352131"/>
            <a:ext cx="74977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1416" tIns="45709" rIns="91416" bIns="45709"/>
          <a:lstStyle/>
          <a:p>
            <a:pPr defTabSz="914165"/>
            <a:endParaRPr lang="en-US" dirty="0">
              <a:solidFill>
                <a:srgbClr val="000000"/>
              </a:solidFill>
              <a:latin typeface="Tahoma"/>
            </a:endParaRPr>
          </a:p>
        </p:txBody>
      </p:sp>
      <p:sp>
        <p:nvSpPr>
          <p:cNvPr id="15372" name="TextBox 13"/>
          <p:cNvSpPr txBox="1">
            <a:spLocks noChangeArrowheads="1"/>
          </p:cNvSpPr>
          <p:nvPr/>
        </p:nvSpPr>
        <p:spPr bwMode="auto">
          <a:xfrm>
            <a:off x="149375" y="6331408"/>
            <a:ext cx="7014913" cy="55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1500" dirty="0">
                <a:solidFill>
                  <a:srgbClr val="000000"/>
                </a:solidFill>
                <a:latin typeface="Tahoma" charset="0"/>
              </a:rPr>
              <a:t>Moscibroda and Mutlu, </a:t>
            </a:r>
            <a:r>
              <a:rPr lang="ja-JP" altLang="en-US" sz="1500" dirty="0">
                <a:solidFill>
                  <a:srgbClr val="000000"/>
                </a:solidFill>
                <a:latin typeface="Tahoma" charset="0"/>
              </a:rPr>
              <a:t>“</a:t>
            </a:r>
            <a:r>
              <a:rPr lang="en-US" altLang="ja-JP" sz="1500" dirty="0">
                <a:solidFill>
                  <a:srgbClr val="0000FF"/>
                </a:solidFill>
                <a:latin typeface="Tahoma" charset="0"/>
              </a:rPr>
              <a:t>Memory performance attacks: Denial of memory service </a:t>
            </a:r>
          </a:p>
          <a:p>
            <a:pPr defTabSz="914165" eaLnBrk="1" hangingPunct="1"/>
            <a:r>
              <a:rPr lang="en-US" sz="1500" dirty="0">
                <a:solidFill>
                  <a:srgbClr val="0000FF"/>
                </a:solidFill>
                <a:latin typeface="Tahoma" charset="0"/>
              </a:rPr>
              <a:t>in multi-core systems</a:t>
            </a:r>
            <a:r>
              <a:rPr lang="en-US" sz="1500" dirty="0">
                <a:solidFill>
                  <a:srgbClr val="000000"/>
                </a:solidFill>
                <a:latin typeface="Tahoma" charset="0"/>
              </a:rPr>
              <a:t>,</a:t>
            </a:r>
            <a:r>
              <a:rPr lang="ja-JP" altLang="en-US" sz="1500" dirty="0">
                <a:solidFill>
                  <a:srgbClr val="000000"/>
                </a:solidFill>
                <a:latin typeface="Tahoma" charset="0"/>
              </a:rPr>
              <a:t>”</a:t>
            </a:r>
            <a:r>
              <a:rPr lang="en-US" altLang="ja-JP" sz="1500" dirty="0">
                <a:solidFill>
                  <a:srgbClr val="000000"/>
                </a:solidFill>
                <a:latin typeface="Tahoma" charset="0"/>
              </a:rPr>
              <a:t> USENIX Security 2007.</a:t>
            </a:r>
            <a:endParaRPr lang="en-US" sz="1500" dirty="0">
              <a:solidFill>
                <a:srgbClr val="000000"/>
              </a:solidFill>
              <a:cs typeface="Arial" charset="0"/>
            </a:endParaRPr>
          </a:p>
        </p:txBody>
      </p:sp>
      <p:sp>
        <p:nvSpPr>
          <p:cNvPr id="3" name="TextBox 2"/>
          <p:cNvSpPr txBox="1"/>
          <p:nvPr/>
        </p:nvSpPr>
        <p:spPr>
          <a:xfrm>
            <a:off x="2689382" y="5532341"/>
            <a:ext cx="1040228" cy="654986"/>
          </a:xfrm>
          <a:prstGeom prst="rect">
            <a:avLst/>
          </a:prstGeom>
          <a:solidFill>
            <a:schemeClr val="bg1"/>
          </a:solidFill>
        </p:spPr>
        <p:txBody>
          <a:bodyPr wrap="none" lIns="91416" tIns="45709" rIns="91416" bIns="45709" rtlCol="0">
            <a:spAutoFit/>
          </a:bodyPr>
          <a:lstStyle/>
          <a:p>
            <a:pPr algn="ctr" defTabSz="914165"/>
            <a:r>
              <a:rPr lang="en-US" dirty="0" err="1" smtClean="0">
                <a:solidFill>
                  <a:srgbClr val="000000"/>
                </a:solidFill>
                <a:latin typeface="Tahoma"/>
              </a:rPr>
              <a:t>matlab</a:t>
            </a:r>
            <a:endParaRPr lang="en-US" dirty="0" smtClean="0">
              <a:solidFill>
                <a:srgbClr val="000000"/>
              </a:solidFill>
              <a:latin typeface="Tahoma"/>
            </a:endParaRPr>
          </a:p>
          <a:p>
            <a:pPr defTabSz="914165"/>
            <a:r>
              <a:rPr lang="en-US" dirty="0" smtClean="0">
                <a:solidFill>
                  <a:srgbClr val="000000"/>
                </a:solidFill>
                <a:latin typeface="Tahoma"/>
              </a:rPr>
              <a:t>(Core 1)</a:t>
            </a:r>
            <a:endParaRPr lang="en-US" dirty="0">
              <a:solidFill>
                <a:srgbClr val="000000"/>
              </a:solidFill>
              <a:latin typeface="Tahoma"/>
            </a:endParaRPr>
          </a:p>
        </p:txBody>
      </p:sp>
      <p:sp>
        <p:nvSpPr>
          <p:cNvPr id="17" name="TextBox 16"/>
          <p:cNvSpPr txBox="1"/>
          <p:nvPr/>
        </p:nvSpPr>
        <p:spPr>
          <a:xfrm>
            <a:off x="6355803" y="5537509"/>
            <a:ext cx="1040228" cy="654986"/>
          </a:xfrm>
          <a:prstGeom prst="rect">
            <a:avLst/>
          </a:prstGeom>
          <a:solidFill>
            <a:schemeClr val="bg1"/>
          </a:solidFill>
        </p:spPr>
        <p:txBody>
          <a:bodyPr wrap="none" lIns="91416" tIns="45709" rIns="91416" bIns="45709" rtlCol="0">
            <a:spAutoFit/>
          </a:bodyPr>
          <a:lstStyle/>
          <a:p>
            <a:pPr algn="ctr" defTabSz="914165"/>
            <a:r>
              <a:rPr lang="en-US" dirty="0" err="1" smtClean="0">
                <a:solidFill>
                  <a:srgbClr val="000000"/>
                </a:solidFill>
                <a:latin typeface="Tahoma"/>
              </a:rPr>
              <a:t>gcc</a:t>
            </a:r>
            <a:endParaRPr lang="en-US" dirty="0" smtClean="0">
              <a:solidFill>
                <a:srgbClr val="000000"/>
              </a:solidFill>
              <a:latin typeface="Tahoma"/>
            </a:endParaRPr>
          </a:p>
          <a:p>
            <a:pPr algn="ctr" defTabSz="914165"/>
            <a:r>
              <a:rPr lang="en-US" dirty="0" smtClean="0">
                <a:solidFill>
                  <a:srgbClr val="000000"/>
                </a:solidFill>
                <a:latin typeface="Tahoma"/>
              </a:rPr>
              <a:t>(Core 2)</a:t>
            </a:r>
            <a:endParaRPr lang="en-US" dirty="0">
              <a:solidFill>
                <a:srgbClr val="000000"/>
              </a:solidFill>
              <a:latin typeface="Tahoma"/>
            </a:endParaRPr>
          </a:p>
        </p:txBody>
      </p:sp>
      <p:sp>
        <p:nvSpPr>
          <p:cNvPr id="18"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solidFill>
                  <a:srgbClr val="000000"/>
                </a:solidFill>
              </a:rPr>
              <a:pPr/>
              <a:t>11</a:t>
            </a:fld>
            <a:endParaRPr lang="en-US" altLang="en-US" dirty="0">
              <a:solidFill>
                <a:srgbClr val="000000"/>
              </a:solidFill>
            </a:endParaRPr>
          </a:p>
        </p:txBody>
      </p:sp>
    </p:spTree>
    <p:extLst>
      <p:ext uri="{BB962C8B-B14F-4D97-AF65-F5344CB8AC3E}">
        <p14:creationId xmlns:p14="http://schemas.microsoft.com/office/powerpoint/2010/main" val="18713328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ounded Rectangle 97"/>
          <p:cNvSpPr>
            <a:spLocks noChangeArrowheads="1"/>
          </p:cNvSpPr>
          <p:nvPr/>
        </p:nvSpPr>
        <p:spPr bwMode="auto">
          <a:xfrm>
            <a:off x="2160589" y="3714750"/>
            <a:ext cx="4530725" cy="2457450"/>
          </a:xfrm>
          <a:prstGeom prst="roundRect">
            <a:avLst>
              <a:gd name="adj" fmla="val 16667"/>
            </a:avLst>
          </a:prstGeom>
          <a:solidFill>
            <a:srgbClr val="9999FF">
              <a:alpha val="25098"/>
            </a:srgbClr>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buFontTx/>
              <a:buChar char="•"/>
            </a:pPr>
            <a:endParaRPr lang="en-US" sz="2000">
              <a:solidFill>
                <a:srgbClr val="000000"/>
              </a:solidFill>
              <a:latin typeface="Arial" charset="0"/>
              <a:ea typeface="ＭＳ Ｐゴシック" charset="0"/>
              <a:cs typeface="Arial" charset="0"/>
            </a:endParaRPr>
          </a:p>
        </p:txBody>
      </p:sp>
      <p:sp>
        <p:nvSpPr>
          <p:cNvPr id="389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990322" indent="-35990322"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011" eaLnBrk="0" fontAlgn="base" hangingPunct="0">
              <a:spcBef>
                <a:spcPct val="0"/>
              </a:spcBef>
              <a:spcAft>
                <a:spcPct val="0"/>
              </a:spcAft>
              <a:defRPr sz="2400">
                <a:solidFill>
                  <a:schemeClr val="tx1"/>
                </a:solidFill>
                <a:latin typeface="Arial" charset="0"/>
                <a:ea typeface="Arial" charset="0"/>
                <a:cs typeface="Arial" charset="0"/>
              </a:defRPr>
            </a:lvl6pPr>
            <a:lvl7pPr marL="914024" eaLnBrk="0" fontAlgn="base" hangingPunct="0">
              <a:spcBef>
                <a:spcPct val="0"/>
              </a:spcBef>
              <a:spcAft>
                <a:spcPct val="0"/>
              </a:spcAft>
              <a:defRPr sz="2400">
                <a:solidFill>
                  <a:schemeClr val="tx1"/>
                </a:solidFill>
                <a:latin typeface="Arial" charset="0"/>
                <a:ea typeface="Arial" charset="0"/>
                <a:cs typeface="Arial" charset="0"/>
              </a:defRPr>
            </a:lvl7pPr>
            <a:lvl8pPr marL="1371040" eaLnBrk="0" fontAlgn="base" hangingPunct="0">
              <a:spcBef>
                <a:spcPct val="0"/>
              </a:spcBef>
              <a:spcAft>
                <a:spcPct val="0"/>
              </a:spcAft>
              <a:defRPr sz="2400">
                <a:solidFill>
                  <a:schemeClr val="tx1"/>
                </a:solidFill>
                <a:latin typeface="Arial" charset="0"/>
                <a:ea typeface="Arial" charset="0"/>
                <a:cs typeface="Arial" charset="0"/>
              </a:defRPr>
            </a:lvl8pPr>
            <a:lvl9pPr marL="1828052"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E566710-32D8-A440-B174-3B4AD7F78FEA}" type="slidenum">
              <a:rPr lang="en-US" sz="1600">
                <a:solidFill>
                  <a:srgbClr val="000000"/>
                </a:solidFill>
                <a:latin typeface="Garamond" charset="0"/>
              </a:rPr>
              <a:pPr eaLnBrk="1" hangingPunct="1"/>
              <a:t>12</a:t>
            </a:fld>
            <a:endParaRPr lang="en-US" sz="1600">
              <a:solidFill>
                <a:srgbClr val="000000"/>
              </a:solidFill>
              <a:latin typeface="Garamond" charset="0"/>
            </a:endParaRPr>
          </a:p>
        </p:txBody>
      </p:sp>
      <p:sp>
        <p:nvSpPr>
          <p:cNvPr id="38916" name="Rectangle 2"/>
          <p:cNvSpPr>
            <a:spLocks noGrp="1" noChangeArrowheads="1"/>
          </p:cNvSpPr>
          <p:nvPr>
            <p:ph type="title"/>
          </p:nvPr>
        </p:nvSpPr>
        <p:spPr/>
        <p:txBody>
          <a:bodyPr/>
          <a:lstStyle/>
          <a:p>
            <a:r>
              <a:rPr lang="en-US" dirty="0" smtClean="0">
                <a:latin typeface="Garamond" charset="0"/>
                <a:ea typeface="ＭＳ Ｐゴシック" charset="0"/>
                <a:cs typeface="ＭＳ Ｐゴシック" charset="0"/>
              </a:rPr>
              <a:t>Uncontrolled Interference: An Example</a:t>
            </a:r>
            <a:endParaRPr lang="en-US" dirty="0">
              <a:latin typeface="Garamond" charset="0"/>
              <a:ea typeface="ＭＳ Ｐゴシック" charset="0"/>
              <a:cs typeface="ＭＳ Ｐゴシック" charset="0"/>
            </a:endParaRPr>
          </a:p>
        </p:txBody>
      </p:sp>
      <p:sp>
        <p:nvSpPr>
          <p:cNvPr id="432133" name="Rectangle 5"/>
          <p:cNvSpPr>
            <a:spLocks noChangeArrowheads="1"/>
          </p:cNvSpPr>
          <p:nvPr/>
        </p:nvSpPr>
        <p:spPr bwMode="auto">
          <a:xfrm>
            <a:off x="27860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32134" name="Text Box 6"/>
          <p:cNvSpPr txBox="1">
            <a:spLocks noChangeArrowheads="1"/>
          </p:cNvSpPr>
          <p:nvPr/>
        </p:nvSpPr>
        <p:spPr bwMode="auto">
          <a:xfrm>
            <a:off x="3117850" y="1485900"/>
            <a:ext cx="956801"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a:solidFill>
                  <a:srgbClr val="000000"/>
                </a:solidFill>
              </a:rPr>
              <a:t>CORE 1</a:t>
            </a:r>
          </a:p>
        </p:txBody>
      </p:sp>
      <p:sp>
        <p:nvSpPr>
          <p:cNvPr id="38919" name="Text Box 8"/>
          <p:cNvSpPr txBox="1">
            <a:spLocks noChangeArrowheads="1"/>
          </p:cNvSpPr>
          <p:nvPr/>
        </p:nvSpPr>
        <p:spPr bwMode="auto">
          <a:xfrm>
            <a:off x="4702175" y="1485900"/>
            <a:ext cx="956801"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a:solidFill>
                  <a:srgbClr val="000000"/>
                </a:solidFill>
              </a:rPr>
              <a:t>CORE 2</a:t>
            </a:r>
          </a:p>
        </p:txBody>
      </p:sp>
      <p:sp>
        <p:nvSpPr>
          <p:cNvPr id="38920" name="Text Box 14"/>
          <p:cNvSpPr txBox="1">
            <a:spLocks noChangeArrowheads="1"/>
          </p:cNvSpPr>
          <p:nvPr/>
        </p:nvSpPr>
        <p:spPr bwMode="auto">
          <a:xfrm>
            <a:off x="3143251" y="2425708"/>
            <a:ext cx="910624" cy="6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0000"/>
                </a:solidFill>
              </a:rPr>
              <a:t>    </a:t>
            </a:r>
            <a:r>
              <a:rPr lang="en-US" sz="1600">
                <a:solidFill>
                  <a:srgbClr val="000000"/>
                </a:solidFill>
              </a:rPr>
              <a:t>L2 </a:t>
            </a:r>
          </a:p>
          <a:p>
            <a:pPr eaLnBrk="1" fontAlgn="base" hangingPunct="1">
              <a:spcBef>
                <a:spcPct val="0"/>
              </a:spcBef>
              <a:spcAft>
                <a:spcPct val="0"/>
              </a:spcAft>
            </a:pPr>
            <a:r>
              <a:rPr lang="en-US" sz="1600">
                <a:solidFill>
                  <a:srgbClr val="000000"/>
                </a:solidFill>
              </a:rPr>
              <a:t>CACHE</a:t>
            </a:r>
          </a:p>
        </p:txBody>
      </p:sp>
      <p:sp>
        <p:nvSpPr>
          <p:cNvPr id="38921" name="Text Box 16"/>
          <p:cNvSpPr txBox="1">
            <a:spLocks noChangeArrowheads="1"/>
          </p:cNvSpPr>
          <p:nvPr/>
        </p:nvSpPr>
        <p:spPr bwMode="auto">
          <a:xfrm>
            <a:off x="4714876" y="2427296"/>
            <a:ext cx="910624" cy="6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0000"/>
                </a:solidFill>
              </a:rPr>
              <a:t>    </a:t>
            </a:r>
            <a:r>
              <a:rPr lang="en-US" sz="1600">
                <a:solidFill>
                  <a:srgbClr val="000000"/>
                </a:solidFill>
              </a:rPr>
              <a:t>L2 </a:t>
            </a:r>
          </a:p>
          <a:p>
            <a:pPr eaLnBrk="1" fontAlgn="base" hangingPunct="1">
              <a:spcBef>
                <a:spcPct val="0"/>
              </a:spcBef>
              <a:spcAft>
                <a:spcPct val="0"/>
              </a:spcAft>
            </a:pPr>
            <a:r>
              <a:rPr lang="en-US" sz="1600">
                <a:solidFill>
                  <a:srgbClr val="000000"/>
                </a:solidFill>
              </a:rPr>
              <a:t>CACHE</a:t>
            </a:r>
          </a:p>
        </p:txBody>
      </p:sp>
      <p:sp>
        <p:nvSpPr>
          <p:cNvPr id="38922" name="Line 20"/>
          <p:cNvSpPr>
            <a:spLocks noChangeShapeType="1"/>
          </p:cNvSpPr>
          <p:nvPr/>
        </p:nvSpPr>
        <p:spPr bwMode="auto">
          <a:xfrm>
            <a:off x="3573463" y="2055821"/>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23" name="Line 21"/>
          <p:cNvSpPr>
            <a:spLocks noChangeShapeType="1"/>
          </p:cNvSpPr>
          <p:nvPr/>
        </p:nvSpPr>
        <p:spPr bwMode="auto">
          <a:xfrm>
            <a:off x="5146675" y="2055821"/>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24" name="Rectangle 23"/>
          <p:cNvSpPr>
            <a:spLocks noChangeArrowheads="1"/>
          </p:cNvSpPr>
          <p:nvPr/>
        </p:nvSpPr>
        <p:spPr bwMode="auto">
          <a:xfrm>
            <a:off x="2786063" y="3829050"/>
            <a:ext cx="3168650" cy="635000"/>
          </a:xfrm>
          <a:prstGeom prst="rect">
            <a:avLst/>
          </a:prstGeom>
          <a:solidFill>
            <a:schemeClr val="bg1"/>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25" name="Text Box 24"/>
          <p:cNvSpPr txBox="1">
            <a:spLocks noChangeArrowheads="1"/>
          </p:cNvSpPr>
          <p:nvPr/>
        </p:nvSpPr>
        <p:spPr bwMode="auto">
          <a:xfrm>
            <a:off x="2759076" y="4002089"/>
            <a:ext cx="3253669"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a:solidFill>
                  <a:srgbClr val="000000"/>
                </a:solidFill>
              </a:rPr>
              <a:t>DRAM MEMORY CONTROLLER</a:t>
            </a:r>
          </a:p>
        </p:txBody>
      </p:sp>
      <p:sp>
        <p:nvSpPr>
          <p:cNvPr id="62" name="Rectangle 61"/>
          <p:cNvSpPr>
            <a:spLocks noChangeArrowheads="1"/>
          </p:cNvSpPr>
          <p:nvPr/>
        </p:nvSpPr>
        <p:spPr bwMode="auto">
          <a:xfrm>
            <a:off x="2614613" y="5200650"/>
            <a:ext cx="8001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Bank 0</a:t>
            </a:r>
          </a:p>
        </p:txBody>
      </p:sp>
      <p:sp>
        <p:nvSpPr>
          <p:cNvPr id="63" name="Rectangle 62"/>
          <p:cNvSpPr>
            <a:spLocks noChangeArrowheads="1"/>
          </p:cNvSpPr>
          <p:nvPr/>
        </p:nvSpPr>
        <p:spPr bwMode="auto">
          <a:xfrm>
            <a:off x="3529013" y="5200650"/>
            <a:ext cx="7620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Bank 1</a:t>
            </a:r>
          </a:p>
        </p:txBody>
      </p:sp>
      <p:sp>
        <p:nvSpPr>
          <p:cNvPr id="64" name="Rectangle 63"/>
          <p:cNvSpPr>
            <a:spLocks noChangeArrowheads="1"/>
          </p:cNvSpPr>
          <p:nvPr/>
        </p:nvSpPr>
        <p:spPr bwMode="auto">
          <a:xfrm>
            <a:off x="4405313" y="5200650"/>
            <a:ext cx="8001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Bank 2</a:t>
            </a:r>
          </a:p>
        </p:txBody>
      </p:sp>
      <p:sp>
        <p:nvSpPr>
          <p:cNvPr id="38929" name="Line 40"/>
          <p:cNvSpPr>
            <a:spLocks noChangeShapeType="1"/>
          </p:cNvSpPr>
          <p:nvPr/>
        </p:nvSpPr>
        <p:spPr bwMode="auto">
          <a:xfrm>
            <a:off x="2946400" y="4867275"/>
            <a:ext cx="2771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0" name="Line 43"/>
          <p:cNvSpPr>
            <a:spLocks noChangeShapeType="1"/>
          </p:cNvSpPr>
          <p:nvPr/>
        </p:nvSpPr>
        <p:spPr bwMode="auto">
          <a:xfrm>
            <a:off x="2946400"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1" name="Line 44"/>
          <p:cNvSpPr>
            <a:spLocks noChangeShapeType="1"/>
          </p:cNvSpPr>
          <p:nvPr/>
        </p:nvSpPr>
        <p:spPr bwMode="auto">
          <a:xfrm>
            <a:off x="39258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2" name="Line 45"/>
          <p:cNvSpPr>
            <a:spLocks noChangeShapeType="1"/>
          </p:cNvSpPr>
          <p:nvPr/>
        </p:nvSpPr>
        <p:spPr bwMode="auto">
          <a:xfrm>
            <a:off x="47894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3" name="Line 48"/>
          <p:cNvSpPr>
            <a:spLocks noChangeShapeType="1"/>
          </p:cNvSpPr>
          <p:nvPr/>
        </p:nvSpPr>
        <p:spPr bwMode="auto">
          <a:xfrm flipV="1">
            <a:off x="4341813" y="4464051"/>
            <a:ext cx="0" cy="403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4" name="Text Box 50"/>
          <p:cNvSpPr txBox="1">
            <a:spLocks noChangeArrowheads="1"/>
          </p:cNvSpPr>
          <p:nvPr/>
        </p:nvSpPr>
        <p:spPr bwMode="auto">
          <a:xfrm>
            <a:off x="6737352" y="3613150"/>
            <a:ext cx="1878051" cy="65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Shared DRAM</a:t>
            </a:r>
          </a:p>
          <a:p>
            <a:pPr eaLnBrk="1" fontAlgn="base" hangingPunct="1">
              <a:spcBef>
                <a:spcPct val="0"/>
              </a:spcBef>
              <a:spcAft>
                <a:spcPct val="0"/>
              </a:spcAft>
            </a:pPr>
            <a:r>
              <a:rPr lang="en-US" sz="1800">
                <a:solidFill>
                  <a:srgbClr val="003399"/>
                </a:solidFill>
              </a:rPr>
              <a:t>Memory System</a:t>
            </a:r>
          </a:p>
        </p:txBody>
      </p:sp>
      <p:sp>
        <p:nvSpPr>
          <p:cNvPr id="38935" name="Rounded Rectangle 97"/>
          <p:cNvSpPr>
            <a:spLocks noChangeArrowheads="1"/>
          </p:cNvSpPr>
          <p:nvPr/>
        </p:nvSpPr>
        <p:spPr bwMode="auto">
          <a:xfrm>
            <a:off x="2493971" y="1143000"/>
            <a:ext cx="3760787" cy="3543300"/>
          </a:xfrm>
          <a:prstGeom prst="roundRect">
            <a:avLst>
              <a:gd name="adj" fmla="val 16667"/>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marL="380847" indent="-380847" algn="ctr" fontAlgn="base">
              <a:spcBef>
                <a:spcPct val="20000"/>
              </a:spcBef>
              <a:spcAft>
                <a:spcPct val="0"/>
              </a:spcAft>
              <a:buFontTx/>
              <a:buChar char="•"/>
            </a:pPr>
            <a:endParaRPr lang="en-US" sz="2000">
              <a:solidFill>
                <a:srgbClr val="000000"/>
              </a:solidFill>
              <a:latin typeface="Arial" charset="0"/>
              <a:ea typeface="ＭＳ Ｐゴシック" charset="0"/>
              <a:cs typeface="Arial" charset="0"/>
            </a:endParaRPr>
          </a:p>
        </p:txBody>
      </p:sp>
      <p:sp>
        <p:nvSpPr>
          <p:cNvPr id="38936" name="Text Box 52"/>
          <p:cNvSpPr txBox="1">
            <a:spLocks noChangeArrowheads="1"/>
          </p:cNvSpPr>
          <p:nvPr/>
        </p:nvSpPr>
        <p:spPr bwMode="auto">
          <a:xfrm>
            <a:off x="6350000" y="1412875"/>
            <a:ext cx="1265854" cy="65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3B812F"/>
                </a:solidFill>
              </a:rPr>
              <a:t>Multi-Core</a:t>
            </a:r>
          </a:p>
          <a:p>
            <a:pPr eaLnBrk="1" fontAlgn="base" hangingPunct="1">
              <a:spcBef>
                <a:spcPct val="0"/>
              </a:spcBef>
              <a:spcAft>
                <a:spcPct val="0"/>
              </a:spcAft>
            </a:pPr>
            <a:r>
              <a:rPr lang="en-US" sz="1800">
                <a:solidFill>
                  <a:srgbClr val="3B812F"/>
                </a:solidFill>
              </a:rPr>
              <a:t>Chip</a:t>
            </a:r>
          </a:p>
        </p:txBody>
      </p:sp>
      <p:sp>
        <p:nvSpPr>
          <p:cNvPr id="38937" name="Line 54"/>
          <p:cNvSpPr>
            <a:spLocks noChangeShapeType="1"/>
          </p:cNvSpPr>
          <p:nvPr/>
        </p:nvSpPr>
        <p:spPr bwMode="auto">
          <a:xfrm>
            <a:off x="1230313" y="3371851"/>
            <a:ext cx="1555750" cy="633413"/>
          </a:xfrm>
          <a:prstGeom prst="line">
            <a:avLst/>
          </a:prstGeom>
          <a:noFill/>
          <a:ln w="50800">
            <a:solidFill>
              <a:srgbClr val="FF0000"/>
            </a:solidFill>
            <a:round/>
            <a:headEnd/>
            <a:tailEnd type="stealth" w="lg" len="lg"/>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8" name="Text Box 55"/>
          <p:cNvSpPr txBox="1">
            <a:spLocks noChangeArrowheads="1"/>
          </p:cNvSpPr>
          <p:nvPr/>
        </p:nvSpPr>
        <p:spPr bwMode="auto">
          <a:xfrm>
            <a:off x="366714" y="3005139"/>
            <a:ext cx="126631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FF0000"/>
                </a:solidFill>
              </a:rPr>
              <a:t>unfairness</a:t>
            </a:r>
          </a:p>
        </p:txBody>
      </p:sp>
      <p:sp>
        <p:nvSpPr>
          <p:cNvPr id="38939" name="Rectangle 56"/>
          <p:cNvSpPr>
            <a:spLocks noChangeArrowheads="1"/>
          </p:cNvSpPr>
          <p:nvPr/>
        </p:nvSpPr>
        <p:spPr bwMode="auto">
          <a:xfrm>
            <a:off x="2786063" y="3829050"/>
            <a:ext cx="3168650" cy="6350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0" name="Rectangle 11"/>
          <p:cNvSpPr>
            <a:spLocks noChangeArrowheads="1"/>
          </p:cNvSpPr>
          <p:nvPr/>
        </p:nvSpPr>
        <p:spPr bwMode="auto">
          <a:xfrm>
            <a:off x="2686052" y="3376613"/>
            <a:ext cx="3465513"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1" name="Text Box 6"/>
          <p:cNvSpPr txBox="1">
            <a:spLocks noChangeArrowheads="1"/>
          </p:cNvSpPr>
          <p:nvPr/>
        </p:nvSpPr>
        <p:spPr bwMode="auto">
          <a:xfrm>
            <a:off x="3505200" y="3319465"/>
            <a:ext cx="1828480"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a:solidFill>
                  <a:srgbClr val="000000"/>
                </a:solidFill>
              </a:rPr>
              <a:t>INTERCONNECT</a:t>
            </a:r>
          </a:p>
        </p:txBody>
      </p:sp>
      <p:cxnSp>
        <p:nvCxnSpPr>
          <p:cNvPr id="38942" name="Straight Arrow Connector 53"/>
          <p:cNvCxnSpPr>
            <a:cxnSpLocks noChangeShapeType="1"/>
          </p:cNvCxnSpPr>
          <p:nvPr/>
        </p:nvCxnSpPr>
        <p:spPr bwMode="auto">
          <a:xfrm rot="5400000">
            <a:off x="3466307" y="3256764"/>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8943" name="Straight Arrow Connector 54"/>
          <p:cNvCxnSpPr>
            <a:cxnSpLocks noChangeShapeType="1"/>
          </p:cNvCxnSpPr>
          <p:nvPr/>
        </p:nvCxnSpPr>
        <p:spPr bwMode="auto">
          <a:xfrm rot="5400000">
            <a:off x="5052219" y="32567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8944" name="Straight Arrow Connector 57"/>
          <p:cNvCxnSpPr>
            <a:cxnSpLocks noChangeShapeType="1"/>
          </p:cNvCxnSpPr>
          <p:nvPr/>
        </p:nvCxnSpPr>
        <p:spPr bwMode="auto">
          <a:xfrm rot="5400000">
            <a:off x="3458369" y="37139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8945" name="Straight Arrow Connector 58"/>
          <p:cNvCxnSpPr>
            <a:cxnSpLocks noChangeShapeType="1"/>
          </p:cNvCxnSpPr>
          <p:nvPr/>
        </p:nvCxnSpPr>
        <p:spPr bwMode="auto">
          <a:xfrm rot="5400000">
            <a:off x="5053807" y="3713964"/>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66" name="Rectangle 5"/>
          <p:cNvSpPr>
            <a:spLocks noChangeArrowheads="1"/>
          </p:cNvSpPr>
          <p:nvPr/>
        </p:nvSpPr>
        <p:spPr bwMode="auto">
          <a:xfrm>
            <a:off x="43989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7" name="Rectangle 5"/>
          <p:cNvSpPr>
            <a:spLocks noChangeArrowheads="1"/>
          </p:cNvSpPr>
          <p:nvPr/>
        </p:nvSpPr>
        <p:spPr bwMode="auto">
          <a:xfrm>
            <a:off x="2801938"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8" name="Rectangle 5"/>
          <p:cNvSpPr>
            <a:spLocks noChangeArrowheads="1"/>
          </p:cNvSpPr>
          <p:nvPr/>
        </p:nvSpPr>
        <p:spPr bwMode="auto">
          <a:xfrm>
            <a:off x="4398963"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69" name="Text Box 8"/>
          <p:cNvSpPr txBox="1">
            <a:spLocks noChangeArrowheads="1"/>
          </p:cNvSpPr>
          <p:nvPr/>
        </p:nvSpPr>
        <p:spPr bwMode="auto">
          <a:xfrm>
            <a:off x="3163890" y="1485900"/>
            <a:ext cx="811741" cy="33855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dirty="0">
                <a:solidFill>
                  <a:srgbClr val="FFFFFF"/>
                </a:solidFill>
              </a:rPr>
              <a:t>stream</a:t>
            </a:r>
          </a:p>
        </p:txBody>
      </p:sp>
      <p:sp>
        <p:nvSpPr>
          <p:cNvPr id="70" name="Text Box 8"/>
          <p:cNvSpPr txBox="1">
            <a:spLocks noChangeArrowheads="1"/>
          </p:cNvSpPr>
          <p:nvPr/>
        </p:nvSpPr>
        <p:spPr bwMode="auto">
          <a:xfrm>
            <a:off x="4716017" y="1468438"/>
            <a:ext cx="880369" cy="33855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dirty="0">
                <a:solidFill>
                  <a:srgbClr val="FFFFFF"/>
                </a:solidFill>
              </a:rPr>
              <a:t>random</a:t>
            </a:r>
          </a:p>
        </p:txBody>
      </p:sp>
      <p:sp>
        <p:nvSpPr>
          <p:cNvPr id="71" name="Rectangle 70"/>
          <p:cNvSpPr>
            <a:spLocks noChangeArrowheads="1"/>
          </p:cNvSpPr>
          <p:nvPr/>
        </p:nvSpPr>
        <p:spPr bwMode="auto">
          <a:xfrm>
            <a:off x="5334000" y="5200650"/>
            <a:ext cx="8001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Bank 3</a:t>
            </a:r>
          </a:p>
        </p:txBody>
      </p:sp>
      <p:sp>
        <p:nvSpPr>
          <p:cNvPr id="38952" name="Line 45"/>
          <p:cNvSpPr>
            <a:spLocks noChangeShapeType="1"/>
          </p:cNvSpPr>
          <p:nvPr/>
        </p:nvSpPr>
        <p:spPr bwMode="auto">
          <a:xfrm>
            <a:off x="5718175"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nvGrpSpPr>
          <p:cNvPr id="2" name="Group 107"/>
          <p:cNvGrpSpPr>
            <a:grpSpLocks/>
          </p:cNvGrpSpPr>
          <p:nvPr/>
        </p:nvGrpSpPr>
        <p:grpSpPr bwMode="auto">
          <a:xfrm>
            <a:off x="3505200" y="1257302"/>
            <a:ext cx="176213" cy="779463"/>
            <a:chOff x="536864" y="1524322"/>
            <a:chExt cx="176645" cy="778674"/>
          </a:xfrm>
        </p:grpSpPr>
        <p:sp>
          <p:nvSpPr>
            <p:cNvPr id="38975" name="Rectangle 10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6" name="Rectangle 10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7" name="Rectangle 10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8" name="Rectangle 10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3" name="Group 119"/>
          <p:cNvGrpSpPr>
            <a:grpSpLocks/>
          </p:cNvGrpSpPr>
          <p:nvPr/>
        </p:nvGrpSpPr>
        <p:grpSpPr bwMode="auto">
          <a:xfrm>
            <a:off x="3702052" y="1255721"/>
            <a:ext cx="176213" cy="777875"/>
            <a:chOff x="536864" y="1524322"/>
            <a:chExt cx="176645" cy="778674"/>
          </a:xfrm>
        </p:grpSpPr>
        <p:sp>
          <p:nvSpPr>
            <p:cNvPr id="38971" name="Rectangle 12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2" name="Rectangle 12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3" name="Rectangle 12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4" name="Rectangle 12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4" name="Group 124"/>
          <p:cNvGrpSpPr>
            <a:grpSpLocks/>
          </p:cNvGrpSpPr>
          <p:nvPr/>
        </p:nvGrpSpPr>
        <p:grpSpPr bwMode="auto">
          <a:xfrm>
            <a:off x="3906839" y="1262063"/>
            <a:ext cx="176212" cy="779462"/>
            <a:chOff x="536864" y="1524322"/>
            <a:chExt cx="176645" cy="778674"/>
          </a:xfrm>
        </p:grpSpPr>
        <p:sp>
          <p:nvSpPr>
            <p:cNvPr id="38967" name="Rectangle 125"/>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8" name="Rectangle 126"/>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9" name="Rectangle 127"/>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0" name="Rectangle 128"/>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5" name="Group 129"/>
          <p:cNvGrpSpPr>
            <a:grpSpLocks/>
          </p:cNvGrpSpPr>
          <p:nvPr/>
        </p:nvGrpSpPr>
        <p:grpSpPr bwMode="auto">
          <a:xfrm>
            <a:off x="3303588" y="1262063"/>
            <a:ext cx="176212" cy="779462"/>
            <a:chOff x="536864" y="1524322"/>
            <a:chExt cx="176645" cy="778674"/>
          </a:xfrm>
        </p:grpSpPr>
        <p:sp>
          <p:nvSpPr>
            <p:cNvPr id="38963" name="Rectangle 13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4" name="Rectangle 13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5" name="Rectangle 13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6" name="Rectangle 13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6" name="Group 124"/>
          <p:cNvGrpSpPr>
            <a:grpSpLocks/>
          </p:cNvGrpSpPr>
          <p:nvPr/>
        </p:nvGrpSpPr>
        <p:grpSpPr bwMode="auto">
          <a:xfrm>
            <a:off x="4111625" y="1262063"/>
            <a:ext cx="176213" cy="779462"/>
            <a:chOff x="536864" y="1524322"/>
            <a:chExt cx="176645" cy="778674"/>
          </a:xfrm>
        </p:grpSpPr>
        <p:sp>
          <p:nvSpPr>
            <p:cNvPr id="38959" name="Rectangle 7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0" name="Rectangle 7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1" name="Rectangle 7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2" name="Rectangle 7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67" name="Group 124"/>
          <p:cNvGrpSpPr>
            <a:grpSpLocks/>
          </p:cNvGrpSpPr>
          <p:nvPr/>
        </p:nvGrpSpPr>
        <p:grpSpPr bwMode="auto">
          <a:xfrm>
            <a:off x="5076056" y="1268760"/>
            <a:ext cx="176213" cy="779462"/>
            <a:chOff x="536864" y="1524322"/>
            <a:chExt cx="176645" cy="778674"/>
          </a:xfrm>
          <a:solidFill>
            <a:srgbClr val="FF0000"/>
          </a:solidFill>
        </p:grpSpPr>
        <p:sp>
          <p:nvSpPr>
            <p:cNvPr id="68" name="Rectangle 72"/>
            <p:cNvSpPr>
              <a:spLocks noChangeArrowheads="1"/>
            </p:cNvSpPr>
            <p:nvPr/>
          </p:nvSpPr>
          <p:spPr bwMode="auto">
            <a:xfrm>
              <a:off x="536864" y="1524322"/>
              <a:ext cx="176645" cy="170606"/>
            </a:xfrm>
            <a:prstGeom prst="rect">
              <a:avLst/>
            </a:prstGeom>
            <a:grpFill/>
            <a:ln w="9525">
              <a:solidFill>
                <a:schemeClr val="tx1"/>
              </a:solidFill>
              <a:round/>
              <a:headEnd/>
              <a:tailEnd/>
            </a:ln>
          </p:spPr>
          <p:txBody>
            <a:bodyPr/>
            <a:lstStyle/>
            <a:p>
              <a:pPr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sp>
          <p:nvSpPr>
            <p:cNvPr id="72" name="Rectangle 73"/>
            <p:cNvSpPr>
              <a:spLocks noChangeArrowheads="1"/>
            </p:cNvSpPr>
            <p:nvPr/>
          </p:nvSpPr>
          <p:spPr bwMode="auto">
            <a:xfrm>
              <a:off x="536864" y="1726339"/>
              <a:ext cx="176645" cy="170606"/>
            </a:xfrm>
            <a:prstGeom prst="rect">
              <a:avLst/>
            </a:prstGeom>
            <a:grpFill/>
            <a:ln w="9525">
              <a:solidFill>
                <a:schemeClr val="tx1"/>
              </a:solidFill>
              <a:round/>
              <a:headEnd/>
              <a:tailEnd/>
            </a:ln>
          </p:spPr>
          <p:txBody>
            <a:bodyPr/>
            <a:lstStyle/>
            <a:p>
              <a:pPr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sp>
          <p:nvSpPr>
            <p:cNvPr id="73" name="Rectangle 74"/>
            <p:cNvSpPr>
              <a:spLocks noChangeArrowheads="1"/>
            </p:cNvSpPr>
            <p:nvPr/>
          </p:nvSpPr>
          <p:spPr bwMode="auto">
            <a:xfrm>
              <a:off x="536864" y="1931907"/>
              <a:ext cx="176645" cy="170606"/>
            </a:xfrm>
            <a:prstGeom prst="rect">
              <a:avLst/>
            </a:prstGeom>
            <a:grpFill/>
            <a:ln w="9525">
              <a:solidFill>
                <a:schemeClr val="tx1"/>
              </a:solidFill>
              <a:round/>
              <a:headEnd/>
              <a:tailEnd/>
            </a:ln>
          </p:spPr>
          <p:txBody>
            <a:bodyPr/>
            <a:lstStyle/>
            <a:p>
              <a:pPr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sp>
          <p:nvSpPr>
            <p:cNvPr id="74" name="Rectangle 75"/>
            <p:cNvSpPr>
              <a:spLocks noChangeArrowheads="1"/>
            </p:cNvSpPr>
            <p:nvPr/>
          </p:nvSpPr>
          <p:spPr bwMode="auto">
            <a:xfrm>
              <a:off x="536864" y="2132390"/>
              <a:ext cx="176645" cy="170606"/>
            </a:xfrm>
            <a:prstGeom prst="rect">
              <a:avLst/>
            </a:prstGeom>
            <a:grpFill/>
            <a:ln w="9525">
              <a:solidFill>
                <a:schemeClr val="tx1"/>
              </a:solidFill>
              <a:round/>
              <a:headEnd/>
              <a:tailEnd/>
            </a:ln>
          </p:spPr>
          <p:txBody>
            <a:bodyPr/>
            <a:lstStyle/>
            <a:p>
              <a:pPr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grpSp>
    </p:spTree>
    <p:extLst>
      <p:ext uri="{BB962C8B-B14F-4D97-AF65-F5344CB8AC3E}">
        <p14:creationId xmlns:p14="http://schemas.microsoft.com/office/powerpoint/2010/main" val="20348320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500" fill="hold"/>
                                        <p:tgtEl>
                                          <p:spTgt spid="432133"/>
                                        </p:tgtEl>
                                        <p:attrNameLst>
                                          <p:attrName>fillcolor</p:attrName>
                                        </p:attrNameLst>
                                      </p:cBhvr>
                                      <p:to>
                                        <a:srgbClr val="0000FF"/>
                                      </p:to>
                                    </p:animClr>
                                    <p:set>
                                      <p:cBhvr>
                                        <p:cTn id="7" dur="500" fill="hold"/>
                                        <p:tgtEl>
                                          <p:spTgt spid="432133"/>
                                        </p:tgtEl>
                                        <p:attrNameLst>
                                          <p:attrName>fill.type</p:attrName>
                                        </p:attrNameLst>
                                      </p:cBhvr>
                                      <p:to>
                                        <p:strVal val="solid"/>
                                      </p:to>
                                    </p:set>
                                    <p:set>
                                      <p:cBhvr>
                                        <p:cTn id="8" dur="500" fill="hold"/>
                                        <p:tgtEl>
                                          <p:spTgt spid="432133"/>
                                        </p:tgtEl>
                                        <p:attrNameLst>
                                          <p:attrName>fill.on</p:attrName>
                                        </p:attrNameLst>
                                      </p:cBhvr>
                                      <p:to>
                                        <p:strVal val="true"/>
                                      </p:to>
                                    </p:set>
                                  </p:childTnLst>
                                </p:cTn>
                              </p:par>
                              <p:par>
                                <p:cTn id="9" presetID="1" presetClass="exit" presetSubtype="0" fill="hold" grpId="0" nodeType="withEffect">
                                  <p:stCondLst>
                                    <p:cond delay="0"/>
                                  </p:stCondLst>
                                  <p:childTnLst>
                                    <p:set>
                                      <p:cBhvr>
                                        <p:cTn id="10" dur="1" fill="hold">
                                          <p:stCondLst>
                                            <p:cond delay="0"/>
                                          </p:stCondLst>
                                        </p:cTn>
                                        <p:tgtEl>
                                          <p:spTgt spid="432134"/>
                                        </p:tgtEl>
                                        <p:attrNameLst>
                                          <p:attrName>style.visibility</p:attrName>
                                        </p:attrNameLst>
                                      </p:cBhvr>
                                      <p:to>
                                        <p:strVal val="hidden"/>
                                      </p:to>
                                    </p:set>
                                  </p:childTnLst>
                                </p:cTn>
                              </p:par>
                              <p:par>
                                <p:cTn id="11" presetID="3" presetClass="entr" presetSubtype="1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blinds(horizontal)">
                                      <p:cBhvr>
                                        <p:cTn id="13" dur="500"/>
                                        <p:tgtEl>
                                          <p:spTgt spid="6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blinds(horizontal)">
                                      <p:cBhvr>
                                        <p:cTn id="16" dur="500"/>
                                        <p:tgtEl>
                                          <p:spTgt spid="70"/>
                                        </p:tgtEl>
                                      </p:cBhvr>
                                    </p:animEffect>
                                  </p:childTnLst>
                                </p:cTn>
                              </p:par>
                              <p:par>
                                <p:cTn id="17" presetID="1" presetClass="emph" presetSubtype="2" fill="hold" nodeType="withEffect">
                                  <p:stCondLst>
                                    <p:cond delay="0"/>
                                  </p:stCondLst>
                                  <p:childTnLst>
                                    <p:animClr clrSpc="rgb" dir="cw">
                                      <p:cBhvr>
                                        <p:cTn id="18" dur="500" fill="hold"/>
                                        <p:tgtEl>
                                          <p:spTgt spid="66"/>
                                        </p:tgtEl>
                                        <p:attrNameLst>
                                          <p:attrName>fillcolor</p:attrName>
                                        </p:attrNameLst>
                                      </p:cBhvr>
                                      <p:to>
                                        <a:srgbClr val="FF0000"/>
                                      </p:to>
                                    </p:animClr>
                                    <p:set>
                                      <p:cBhvr>
                                        <p:cTn id="19" dur="500" fill="hold"/>
                                        <p:tgtEl>
                                          <p:spTgt spid="66"/>
                                        </p:tgtEl>
                                        <p:attrNameLst>
                                          <p:attrName>fill.type</p:attrName>
                                        </p:attrNameLst>
                                      </p:cBhvr>
                                      <p:to>
                                        <p:strVal val="solid"/>
                                      </p:to>
                                    </p:set>
                                    <p:set>
                                      <p:cBhvr>
                                        <p:cTn id="20" dur="500" fill="hold"/>
                                        <p:tgtEl>
                                          <p:spTgt spid="66"/>
                                        </p:tgtEl>
                                        <p:attrNameLst>
                                          <p:attrName>fill.on</p:attrName>
                                        </p:attrNameLst>
                                      </p:cBhvr>
                                      <p:to>
                                        <p:strVal val="tru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42" presetClass="path" presetSubtype="0" accel="50000" decel="50000" fill="hold" nodeType="withEffect">
                                  <p:stCondLst>
                                    <p:cond delay="0"/>
                                  </p:stCondLst>
                                  <p:childTnLst>
                                    <p:animMotion origin="layout" path="M -1.94444E-6 3.7037E-6 L -1.94444E-6 0.36597 " pathEditMode="relative" rAng="0" ptsTypes="AA">
                                      <p:cBhvr>
                                        <p:cTn id="26" dur="1000" fill="hold"/>
                                        <p:tgtEl>
                                          <p:spTgt spid="2"/>
                                        </p:tgtEl>
                                        <p:attrNameLst>
                                          <p:attrName>ppt_x</p:attrName>
                                          <p:attrName>ppt_y</p:attrName>
                                        </p:attrNameLst>
                                      </p:cBhvr>
                                      <p:rCtr x="0" y="18300"/>
                                    </p:animMotion>
                                  </p:childTnLst>
                                </p:cTn>
                              </p:par>
                              <p:par>
                                <p:cTn id="27" presetID="1" presetClass="entr" presetSubtype="0" fill="hold"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42" presetClass="path" presetSubtype="0" accel="50000" decel="50000" fill="hold" nodeType="withEffect">
                                  <p:stCondLst>
                                    <p:cond delay="0"/>
                                  </p:stCondLst>
                                  <p:childTnLst>
                                    <p:animMotion origin="layout" path="M -1.94444E-6 3.7037E-6 L -1.94444E-6 0.36597 " pathEditMode="relative" rAng="0" ptsTypes="AA">
                                      <p:cBhvr>
                                        <p:cTn id="30" dur="1000" fill="hold"/>
                                        <p:tgtEl>
                                          <p:spTgt spid="67"/>
                                        </p:tgtEl>
                                        <p:attrNameLst>
                                          <p:attrName>ppt_x</p:attrName>
                                          <p:attrName>ppt_y</p:attrName>
                                        </p:attrNameLst>
                                      </p:cBhvr>
                                      <p:rCtr x="0" y="18300"/>
                                    </p:animMotion>
                                  </p:childTnLst>
                                </p:cTn>
                              </p:par>
                            </p:childTnLst>
                          </p:cTn>
                        </p:par>
                      </p:childTnLst>
                    </p:cTn>
                  </p:par>
                  <p:par>
                    <p:cTn id="31" fill="hold">
                      <p:stCondLst>
                        <p:cond delay="indefinite"/>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63"/>
                                        </p:tgtEl>
                                        <p:attrNameLst>
                                          <p:attrName>fillcolor</p:attrName>
                                        </p:attrNameLst>
                                      </p:cBhvr>
                                      <p:to>
                                        <a:srgbClr val="0000FF"/>
                                      </p:to>
                                    </p:animClr>
                                    <p:set>
                                      <p:cBhvr>
                                        <p:cTn id="35" dur="500" fill="hold"/>
                                        <p:tgtEl>
                                          <p:spTgt spid="63"/>
                                        </p:tgtEl>
                                        <p:attrNameLst>
                                          <p:attrName>fill.type</p:attrName>
                                        </p:attrNameLst>
                                      </p:cBhvr>
                                      <p:to>
                                        <p:strVal val="solid"/>
                                      </p:to>
                                    </p:set>
                                    <p:set>
                                      <p:cBhvr>
                                        <p:cTn id="36" dur="500" fill="hold"/>
                                        <p:tgtEl>
                                          <p:spTgt spid="63"/>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500" fill="hold"/>
                                        <p:tgtEl>
                                          <p:spTgt spid="62"/>
                                        </p:tgtEl>
                                        <p:attrNameLst>
                                          <p:attrName>fillcolor</p:attrName>
                                        </p:attrNameLst>
                                      </p:cBhvr>
                                      <p:to>
                                        <a:srgbClr val="0000FF"/>
                                      </p:to>
                                    </p:animClr>
                                    <p:set>
                                      <p:cBhvr>
                                        <p:cTn id="39" dur="500" fill="hold"/>
                                        <p:tgtEl>
                                          <p:spTgt spid="62"/>
                                        </p:tgtEl>
                                        <p:attrNameLst>
                                          <p:attrName>fill.type</p:attrName>
                                        </p:attrNameLst>
                                      </p:cBhvr>
                                      <p:to>
                                        <p:strVal val="solid"/>
                                      </p:to>
                                    </p:set>
                                    <p:set>
                                      <p:cBhvr>
                                        <p:cTn id="40" dur="500" fill="hold"/>
                                        <p:tgtEl>
                                          <p:spTgt spid="62"/>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500" fill="hold"/>
                                        <p:tgtEl>
                                          <p:spTgt spid="64"/>
                                        </p:tgtEl>
                                        <p:attrNameLst>
                                          <p:attrName>fillcolor</p:attrName>
                                        </p:attrNameLst>
                                      </p:cBhvr>
                                      <p:to>
                                        <a:srgbClr val="0000FF"/>
                                      </p:to>
                                    </p:animClr>
                                    <p:set>
                                      <p:cBhvr>
                                        <p:cTn id="43" dur="500" fill="hold"/>
                                        <p:tgtEl>
                                          <p:spTgt spid="64"/>
                                        </p:tgtEl>
                                        <p:attrNameLst>
                                          <p:attrName>fill.type</p:attrName>
                                        </p:attrNameLst>
                                      </p:cBhvr>
                                      <p:to>
                                        <p:strVal val="solid"/>
                                      </p:to>
                                    </p:set>
                                    <p:set>
                                      <p:cBhvr>
                                        <p:cTn id="44" dur="500" fill="hold"/>
                                        <p:tgtEl>
                                          <p:spTgt spid="64"/>
                                        </p:tgtEl>
                                        <p:attrNameLst>
                                          <p:attrName>fill.on</p:attrName>
                                        </p:attrNameLst>
                                      </p:cBhvr>
                                      <p:to>
                                        <p:strVal val="true"/>
                                      </p:to>
                                    </p:set>
                                  </p:childTnLst>
                                </p:cTn>
                              </p:par>
                              <p:par>
                                <p:cTn id="45" presetID="1" presetClass="emph" presetSubtype="2" fill="hold" nodeType="withEffect">
                                  <p:stCondLst>
                                    <p:cond delay="0"/>
                                  </p:stCondLst>
                                  <p:childTnLst>
                                    <p:animClr clrSpc="rgb" dir="cw">
                                      <p:cBhvr>
                                        <p:cTn id="46" dur="500" fill="hold"/>
                                        <p:tgtEl>
                                          <p:spTgt spid="71"/>
                                        </p:tgtEl>
                                        <p:attrNameLst>
                                          <p:attrName>fillcolor</p:attrName>
                                        </p:attrNameLst>
                                      </p:cBhvr>
                                      <p:to>
                                        <a:srgbClr val="0000FF"/>
                                      </p:to>
                                    </p:animClr>
                                    <p:set>
                                      <p:cBhvr>
                                        <p:cTn id="47" dur="500" fill="hold"/>
                                        <p:tgtEl>
                                          <p:spTgt spid="71"/>
                                        </p:tgtEl>
                                        <p:attrNameLst>
                                          <p:attrName>fill.type</p:attrName>
                                        </p:attrNameLst>
                                      </p:cBhvr>
                                      <p:to>
                                        <p:strVal val="solid"/>
                                      </p:to>
                                    </p:set>
                                    <p:set>
                                      <p:cBhvr>
                                        <p:cTn id="48" dur="500" fill="hold"/>
                                        <p:tgtEl>
                                          <p:spTgt spid="71"/>
                                        </p:tgtEl>
                                        <p:attrNameLst>
                                          <p:attrName>fill.on</p:attrName>
                                        </p:attrNameLst>
                                      </p:cBhvr>
                                      <p:to>
                                        <p:strVal val="true"/>
                                      </p:to>
                                    </p:set>
                                  </p:childTnLst>
                                </p:cTn>
                              </p:par>
                              <p:par>
                                <p:cTn id="49" presetID="3" presetClass="exit" presetSubtype="10" fill="hold" nodeType="withEffect">
                                  <p:stCondLst>
                                    <p:cond delay="0"/>
                                  </p:stCondLst>
                                  <p:childTnLst>
                                    <p:animEffect transition="out" filter="blinds(horizontal)">
                                      <p:cBhvr>
                                        <p:cTn id="50" dur="500"/>
                                        <p:tgtEl>
                                          <p:spTgt spid="2"/>
                                        </p:tgtEl>
                                      </p:cBhvr>
                                    </p:animEffect>
                                    <p:set>
                                      <p:cBhvr>
                                        <p:cTn id="51" dur="1" fill="hold">
                                          <p:stCondLst>
                                            <p:cond delay="499"/>
                                          </p:stCondLst>
                                        </p:cTn>
                                        <p:tgtEl>
                                          <p:spTgt spid="2"/>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3"/>
                                        </p:tgtEl>
                                        <p:attrNameLst>
                                          <p:attrName>style.visibility</p:attrName>
                                        </p:attrNameLst>
                                      </p:cBhvr>
                                      <p:to>
                                        <p:strVal val="visible"/>
                                      </p:to>
                                    </p:set>
                                  </p:childTnLst>
                                </p:cTn>
                              </p:par>
                              <p:par>
                                <p:cTn id="54" presetID="42" presetClass="path" presetSubtype="0" accel="50000" decel="50000" fill="hold" nodeType="withEffect">
                                  <p:stCondLst>
                                    <p:cond delay="0"/>
                                  </p:stCondLst>
                                  <p:childTnLst>
                                    <p:animMotion origin="layout" path="M -1.94444E-6 3.7037E-6 L -1.94444E-6 0.36597 " pathEditMode="relative" rAng="0" ptsTypes="AA">
                                      <p:cBhvr>
                                        <p:cTn id="55" dur="1000" fill="hold"/>
                                        <p:tgtEl>
                                          <p:spTgt spid="3"/>
                                        </p:tgtEl>
                                        <p:attrNameLst>
                                          <p:attrName>ppt_x</p:attrName>
                                          <p:attrName>ppt_y</p:attrName>
                                        </p:attrNameLst>
                                      </p:cBhvr>
                                      <p:rCtr x="0" y="18300"/>
                                    </p:animMotion>
                                  </p:childTnLst>
                                </p:cTn>
                              </p:par>
                            </p:childTnLst>
                          </p:cTn>
                        </p:par>
                      </p:childTnLst>
                    </p:cTn>
                  </p:par>
                  <p:par>
                    <p:cTn id="56" fill="hold">
                      <p:stCondLst>
                        <p:cond delay="indefinite"/>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62"/>
                                        </p:tgtEl>
                                        <p:attrNameLst>
                                          <p:attrName>fillcolor</p:attrName>
                                        </p:attrNameLst>
                                      </p:cBhvr>
                                      <p:to>
                                        <a:schemeClr val="bg1"/>
                                      </p:to>
                                    </p:animClr>
                                    <p:set>
                                      <p:cBhvr>
                                        <p:cTn id="60" dur="500" fill="hold"/>
                                        <p:tgtEl>
                                          <p:spTgt spid="62"/>
                                        </p:tgtEl>
                                        <p:attrNameLst>
                                          <p:attrName>fill.type</p:attrName>
                                        </p:attrNameLst>
                                      </p:cBhvr>
                                      <p:to>
                                        <p:strVal val="solid"/>
                                      </p:to>
                                    </p:set>
                                    <p:set>
                                      <p:cBhvr>
                                        <p:cTn id="61" dur="500" fill="hold"/>
                                        <p:tgtEl>
                                          <p:spTgt spid="62"/>
                                        </p:tgtEl>
                                        <p:attrNameLst>
                                          <p:attrName>fill.on</p:attrName>
                                        </p:attrNameLst>
                                      </p:cBhvr>
                                      <p:to>
                                        <p:strVal val="true"/>
                                      </p:to>
                                    </p:set>
                                  </p:childTnLst>
                                </p:cTn>
                              </p:par>
                              <p:par>
                                <p:cTn id="62" presetID="1" presetClass="emph" presetSubtype="2" fill="hold" nodeType="withEffect">
                                  <p:stCondLst>
                                    <p:cond delay="0"/>
                                  </p:stCondLst>
                                  <p:childTnLst>
                                    <p:animClr clrSpc="rgb" dir="cw">
                                      <p:cBhvr>
                                        <p:cTn id="63" dur="500" fill="hold"/>
                                        <p:tgtEl>
                                          <p:spTgt spid="63"/>
                                        </p:tgtEl>
                                        <p:attrNameLst>
                                          <p:attrName>fillcolor</p:attrName>
                                        </p:attrNameLst>
                                      </p:cBhvr>
                                      <p:to>
                                        <a:schemeClr val="bg1"/>
                                      </p:to>
                                    </p:animClr>
                                    <p:set>
                                      <p:cBhvr>
                                        <p:cTn id="64" dur="500" fill="hold"/>
                                        <p:tgtEl>
                                          <p:spTgt spid="63"/>
                                        </p:tgtEl>
                                        <p:attrNameLst>
                                          <p:attrName>fill.type</p:attrName>
                                        </p:attrNameLst>
                                      </p:cBhvr>
                                      <p:to>
                                        <p:strVal val="solid"/>
                                      </p:to>
                                    </p:set>
                                    <p:set>
                                      <p:cBhvr>
                                        <p:cTn id="65" dur="500" fill="hold"/>
                                        <p:tgtEl>
                                          <p:spTgt spid="63"/>
                                        </p:tgtEl>
                                        <p:attrNameLst>
                                          <p:attrName>fill.on</p:attrName>
                                        </p:attrNameLst>
                                      </p:cBhvr>
                                      <p:to>
                                        <p:strVal val="true"/>
                                      </p:to>
                                    </p:set>
                                  </p:childTnLst>
                                </p:cTn>
                              </p:par>
                              <p:par>
                                <p:cTn id="66" presetID="1" presetClass="emph" presetSubtype="2" fill="hold" nodeType="withEffect">
                                  <p:stCondLst>
                                    <p:cond delay="0"/>
                                  </p:stCondLst>
                                  <p:childTnLst>
                                    <p:animClr clrSpc="rgb" dir="cw">
                                      <p:cBhvr>
                                        <p:cTn id="67" dur="500" fill="hold"/>
                                        <p:tgtEl>
                                          <p:spTgt spid="64"/>
                                        </p:tgtEl>
                                        <p:attrNameLst>
                                          <p:attrName>fillcolor</p:attrName>
                                        </p:attrNameLst>
                                      </p:cBhvr>
                                      <p:to>
                                        <a:schemeClr val="bg1"/>
                                      </p:to>
                                    </p:animClr>
                                    <p:set>
                                      <p:cBhvr>
                                        <p:cTn id="68" dur="500" fill="hold"/>
                                        <p:tgtEl>
                                          <p:spTgt spid="64"/>
                                        </p:tgtEl>
                                        <p:attrNameLst>
                                          <p:attrName>fill.type</p:attrName>
                                        </p:attrNameLst>
                                      </p:cBhvr>
                                      <p:to>
                                        <p:strVal val="solid"/>
                                      </p:to>
                                    </p:set>
                                    <p:set>
                                      <p:cBhvr>
                                        <p:cTn id="69" dur="500" fill="hold"/>
                                        <p:tgtEl>
                                          <p:spTgt spid="64"/>
                                        </p:tgtEl>
                                        <p:attrNameLst>
                                          <p:attrName>fill.on</p:attrName>
                                        </p:attrNameLst>
                                      </p:cBhvr>
                                      <p:to>
                                        <p:strVal val="true"/>
                                      </p:to>
                                    </p:set>
                                  </p:childTnLst>
                                </p:cTn>
                              </p:par>
                              <p:par>
                                <p:cTn id="70" presetID="1" presetClass="emph" presetSubtype="2" fill="hold" nodeType="withEffect">
                                  <p:stCondLst>
                                    <p:cond delay="0"/>
                                  </p:stCondLst>
                                  <p:childTnLst>
                                    <p:animClr clrSpc="rgb" dir="cw">
                                      <p:cBhvr>
                                        <p:cTn id="71" dur="500" fill="hold"/>
                                        <p:tgtEl>
                                          <p:spTgt spid="71"/>
                                        </p:tgtEl>
                                        <p:attrNameLst>
                                          <p:attrName>fillcolor</p:attrName>
                                        </p:attrNameLst>
                                      </p:cBhvr>
                                      <p:to>
                                        <a:schemeClr val="bg1"/>
                                      </p:to>
                                    </p:animClr>
                                    <p:set>
                                      <p:cBhvr>
                                        <p:cTn id="72" dur="500" fill="hold"/>
                                        <p:tgtEl>
                                          <p:spTgt spid="71"/>
                                        </p:tgtEl>
                                        <p:attrNameLst>
                                          <p:attrName>fill.type</p:attrName>
                                        </p:attrNameLst>
                                      </p:cBhvr>
                                      <p:to>
                                        <p:strVal val="solid"/>
                                      </p:to>
                                    </p:set>
                                    <p:set>
                                      <p:cBhvr>
                                        <p:cTn id="73" dur="500" fill="hold"/>
                                        <p:tgtEl>
                                          <p:spTgt spid="71"/>
                                        </p:tgtEl>
                                        <p:attrNameLst>
                                          <p:attrName>fill.on</p:attrName>
                                        </p:attrNameLst>
                                      </p:cBhvr>
                                      <p:to>
                                        <p:strVal val="true"/>
                                      </p:to>
                                    </p:set>
                                  </p:childTnLst>
                                </p:cTn>
                              </p:par>
                            </p:childTnLst>
                          </p:cTn>
                        </p:par>
                      </p:childTnLst>
                    </p:cTn>
                  </p:par>
                  <p:par>
                    <p:cTn id="74" fill="hold">
                      <p:stCondLst>
                        <p:cond delay="indefinite"/>
                      </p:stCondLst>
                      <p:childTnLst>
                        <p:par>
                          <p:cTn id="75" fill="hold">
                            <p:stCondLst>
                              <p:cond delay="0"/>
                            </p:stCondLst>
                            <p:childTnLst>
                              <p:par>
                                <p:cTn id="76" presetID="3" presetClass="exit" presetSubtype="10" fill="hold" nodeType="clickEffect">
                                  <p:stCondLst>
                                    <p:cond delay="0"/>
                                  </p:stCondLst>
                                  <p:childTnLst>
                                    <p:animEffect transition="out" filter="blinds(horizontal)">
                                      <p:cBhvr>
                                        <p:cTn id="77" dur="500"/>
                                        <p:tgtEl>
                                          <p:spTgt spid="3"/>
                                        </p:tgtEl>
                                      </p:cBhvr>
                                    </p:animEffect>
                                    <p:set>
                                      <p:cBhvr>
                                        <p:cTn id="78" dur="1" fill="hold">
                                          <p:stCondLst>
                                            <p:cond delay="499"/>
                                          </p:stCondLst>
                                        </p:cTn>
                                        <p:tgtEl>
                                          <p:spTgt spid="3"/>
                                        </p:tgtEl>
                                        <p:attrNameLst>
                                          <p:attrName>style.visibility</p:attrName>
                                        </p:attrNameLst>
                                      </p:cBhvr>
                                      <p:to>
                                        <p:strVal val="hidden"/>
                                      </p:to>
                                    </p:set>
                                  </p:childTnLst>
                                </p:cTn>
                              </p:par>
                              <p:par>
                                <p:cTn id="79" presetID="1" presetClass="emph" presetSubtype="2" fill="hold" nodeType="withEffect">
                                  <p:stCondLst>
                                    <p:cond delay="0"/>
                                  </p:stCondLst>
                                  <p:childTnLst>
                                    <p:animClr clrSpc="rgb" dir="cw">
                                      <p:cBhvr>
                                        <p:cTn id="80" dur="500" fill="hold"/>
                                        <p:tgtEl>
                                          <p:spTgt spid="62"/>
                                        </p:tgtEl>
                                        <p:attrNameLst>
                                          <p:attrName>fillcolor</p:attrName>
                                        </p:attrNameLst>
                                      </p:cBhvr>
                                      <p:to>
                                        <a:srgbClr val="0000FF"/>
                                      </p:to>
                                    </p:animClr>
                                    <p:set>
                                      <p:cBhvr>
                                        <p:cTn id="81" dur="500" fill="hold"/>
                                        <p:tgtEl>
                                          <p:spTgt spid="62"/>
                                        </p:tgtEl>
                                        <p:attrNameLst>
                                          <p:attrName>fill.type</p:attrName>
                                        </p:attrNameLst>
                                      </p:cBhvr>
                                      <p:to>
                                        <p:strVal val="solid"/>
                                      </p:to>
                                    </p:set>
                                    <p:set>
                                      <p:cBhvr>
                                        <p:cTn id="82" dur="500" fill="hold"/>
                                        <p:tgtEl>
                                          <p:spTgt spid="62"/>
                                        </p:tgtEl>
                                        <p:attrNameLst>
                                          <p:attrName>fill.on</p:attrName>
                                        </p:attrNameLst>
                                      </p:cBhvr>
                                      <p:to>
                                        <p:strVal val="true"/>
                                      </p:to>
                                    </p:set>
                                  </p:childTnLst>
                                </p:cTn>
                              </p:par>
                              <p:par>
                                <p:cTn id="83" presetID="1" presetClass="emph" presetSubtype="2" fill="hold" nodeType="withEffect">
                                  <p:stCondLst>
                                    <p:cond delay="0"/>
                                  </p:stCondLst>
                                  <p:childTnLst>
                                    <p:animClr clrSpc="rgb" dir="cw">
                                      <p:cBhvr>
                                        <p:cTn id="84" dur="500" fill="hold"/>
                                        <p:tgtEl>
                                          <p:spTgt spid="63"/>
                                        </p:tgtEl>
                                        <p:attrNameLst>
                                          <p:attrName>fillcolor</p:attrName>
                                        </p:attrNameLst>
                                      </p:cBhvr>
                                      <p:to>
                                        <a:srgbClr val="0000FF"/>
                                      </p:to>
                                    </p:animClr>
                                    <p:set>
                                      <p:cBhvr>
                                        <p:cTn id="85" dur="500" fill="hold"/>
                                        <p:tgtEl>
                                          <p:spTgt spid="63"/>
                                        </p:tgtEl>
                                        <p:attrNameLst>
                                          <p:attrName>fill.type</p:attrName>
                                        </p:attrNameLst>
                                      </p:cBhvr>
                                      <p:to>
                                        <p:strVal val="solid"/>
                                      </p:to>
                                    </p:set>
                                    <p:set>
                                      <p:cBhvr>
                                        <p:cTn id="86" dur="500" fill="hold"/>
                                        <p:tgtEl>
                                          <p:spTgt spid="63"/>
                                        </p:tgtEl>
                                        <p:attrNameLst>
                                          <p:attrName>fill.on</p:attrName>
                                        </p:attrNameLst>
                                      </p:cBhvr>
                                      <p:to>
                                        <p:strVal val="true"/>
                                      </p:to>
                                    </p:set>
                                  </p:childTnLst>
                                </p:cTn>
                              </p:par>
                              <p:par>
                                <p:cTn id="87" presetID="1" presetClass="emph" presetSubtype="2" fill="hold" nodeType="withEffect">
                                  <p:stCondLst>
                                    <p:cond delay="0"/>
                                  </p:stCondLst>
                                  <p:childTnLst>
                                    <p:animClr clrSpc="rgb" dir="cw">
                                      <p:cBhvr>
                                        <p:cTn id="88" dur="500" fill="hold"/>
                                        <p:tgtEl>
                                          <p:spTgt spid="64"/>
                                        </p:tgtEl>
                                        <p:attrNameLst>
                                          <p:attrName>fillcolor</p:attrName>
                                        </p:attrNameLst>
                                      </p:cBhvr>
                                      <p:to>
                                        <a:srgbClr val="0000FF"/>
                                      </p:to>
                                    </p:animClr>
                                    <p:set>
                                      <p:cBhvr>
                                        <p:cTn id="89" dur="500" fill="hold"/>
                                        <p:tgtEl>
                                          <p:spTgt spid="64"/>
                                        </p:tgtEl>
                                        <p:attrNameLst>
                                          <p:attrName>fill.type</p:attrName>
                                        </p:attrNameLst>
                                      </p:cBhvr>
                                      <p:to>
                                        <p:strVal val="solid"/>
                                      </p:to>
                                    </p:set>
                                    <p:set>
                                      <p:cBhvr>
                                        <p:cTn id="90" dur="500" fill="hold"/>
                                        <p:tgtEl>
                                          <p:spTgt spid="64"/>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500" fill="hold"/>
                                        <p:tgtEl>
                                          <p:spTgt spid="71"/>
                                        </p:tgtEl>
                                        <p:attrNameLst>
                                          <p:attrName>fillcolor</p:attrName>
                                        </p:attrNameLst>
                                      </p:cBhvr>
                                      <p:to>
                                        <a:srgbClr val="0000FF"/>
                                      </p:to>
                                    </p:animClr>
                                    <p:set>
                                      <p:cBhvr>
                                        <p:cTn id="93" dur="500" fill="hold"/>
                                        <p:tgtEl>
                                          <p:spTgt spid="71"/>
                                        </p:tgtEl>
                                        <p:attrNameLst>
                                          <p:attrName>fill.type</p:attrName>
                                        </p:attrNameLst>
                                      </p:cBhvr>
                                      <p:to>
                                        <p:strVal val="solid"/>
                                      </p:to>
                                    </p:set>
                                    <p:set>
                                      <p:cBhvr>
                                        <p:cTn id="94" dur="500" fill="hold"/>
                                        <p:tgtEl>
                                          <p:spTgt spid="71"/>
                                        </p:tgtEl>
                                        <p:attrNameLst>
                                          <p:attrName>fill.on</p:attrName>
                                        </p:attrNameLst>
                                      </p:cBhvr>
                                      <p:to>
                                        <p:strVal val="true"/>
                                      </p:to>
                                    </p:set>
                                  </p:childTnLst>
                                </p:cTn>
                              </p:par>
                              <p:par>
                                <p:cTn id="95" presetID="1" presetClass="entr" presetSubtype="0" fill="hold" nodeType="withEffect">
                                  <p:stCondLst>
                                    <p:cond delay="0"/>
                                  </p:stCondLst>
                                  <p:childTnLst>
                                    <p:set>
                                      <p:cBhvr>
                                        <p:cTn id="96" dur="1" fill="hold">
                                          <p:stCondLst>
                                            <p:cond delay="0"/>
                                          </p:stCondLst>
                                        </p:cTn>
                                        <p:tgtEl>
                                          <p:spTgt spid="4"/>
                                        </p:tgtEl>
                                        <p:attrNameLst>
                                          <p:attrName>style.visibility</p:attrName>
                                        </p:attrNameLst>
                                      </p:cBhvr>
                                      <p:to>
                                        <p:strVal val="visible"/>
                                      </p:to>
                                    </p:set>
                                  </p:childTnLst>
                                </p:cTn>
                              </p:par>
                              <p:par>
                                <p:cTn id="97" presetID="42" presetClass="path" presetSubtype="0" accel="50000" decel="50000" fill="hold" nodeType="withEffect">
                                  <p:stCondLst>
                                    <p:cond delay="0"/>
                                  </p:stCondLst>
                                  <p:childTnLst>
                                    <p:animMotion origin="layout" path="M -1.94444E-6 3.7037E-6 L -1.94444E-6 0.36597 " pathEditMode="relative" rAng="0" ptsTypes="AA">
                                      <p:cBhvr>
                                        <p:cTn id="98" dur="1000" fill="hold"/>
                                        <p:tgtEl>
                                          <p:spTgt spid="4"/>
                                        </p:tgtEl>
                                        <p:attrNameLst>
                                          <p:attrName>ppt_x</p:attrName>
                                          <p:attrName>ppt_y</p:attrName>
                                        </p:attrNameLst>
                                      </p:cBhvr>
                                      <p:rCtr x="0" y="18300"/>
                                    </p:animMotion>
                                  </p:childTnLst>
                                </p:cTn>
                              </p:par>
                            </p:childTnLst>
                          </p:cTn>
                        </p:par>
                      </p:childTnLst>
                    </p:cTn>
                  </p:par>
                  <p:par>
                    <p:cTn id="99" fill="hold">
                      <p:stCondLst>
                        <p:cond delay="indefinite"/>
                      </p:stCondLst>
                      <p:childTnLst>
                        <p:par>
                          <p:cTn id="100" fill="hold">
                            <p:stCondLst>
                              <p:cond delay="0"/>
                            </p:stCondLst>
                            <p:childTnLst>
                              <p:par>
                                <p:cTn id="101" presetID="1" presetClass="emph" presetSubtype="2" fill="hold" nodeType="clickEffect">
                                  <p:stCondLst>
                                    <p:cond delay="0"/>
                                  </p:stCondLst>
                                  <p:childTnLst>
                                    <p:animClr clrSpc="rgb" dir="cw">
                                      <p:cBhvr>
                                        <p:cTn id="102" dur="500" fill="hold"/>
                                        <p:tgtEl>
                                          <p:spTgt spid="62"/>
                                        </p:tgtEl>
                                        <p:attrNameLst>
                                          <p:attrName>fillcolor</p:attrName>
                                        </p:attrNameLst>
                                      </p:cBhvr>
                                      <p:to>
                                        <a:schemeClr val="bg1"/>
                                      </p:to>
                                    </p:animClr>
                                    <p:set>
                                      <p:cBhvr>
                                        <p:cTn id="103" dur="500" fill="hold"/>
                                        <p:tgtEl>
                                          <p:spTgt spid="62"/>
                                        </p:tgtEl>
                                        <p:attrNameLst>
                                          <p:attrName>fill.type</p:attrName>
                                        </p:attrNameLst>
                                      </p:cBhvr>
                                      <p:to>
                                        <p:strVal val="solid"/>
                                      </p:to>
                                    </p:set>
                                    <p:set>
                                      <p:cBhvr>
                                        <p:cTn id="104" dur="500" fill="hold"/>
                                        <p:tgtEl>
                                          <p:spTgt spid="62"/>
                                        </p:tgtEl>
                                        <p:attrNameLst>
                                          <p:attrName>fill.on</p:attrName>
                                        </p:attrNameLst>
                                      </p:cBhvr>
                                      <p:to>
                                        <p:strVal val="true"/>
                                      </p:to>
                                    </p:set>
                                  </p:childTnLst>
                                </p:cTn>
                              </p:par>
                              <p:par>
                                <p:cTn id="105" presetID="1" presetClass="emph" presetSubtype="2" fill="hold" nodeType="withEffect">
                                  <p:stCondLst>
                                    <p:cond delay="0"/>
                                  </p:stCondLst>
                                  <p:childTnLst>
                                    <p:animClr clrSpc="rgb" dir="cw">
                                      <p:cBhvr>
                                        <p:cTn id="106" dur="500" fill="hold"/>
                                        <p:tgtEl>
                                          <p:spTgt spid="63"/>
                                        </p:tgtEl>
                                        <p:attrNameLst>
                                          <p:attrName>fillcolor</p:attrName>
                                        </p:attrNameLst>
                                      </p:cBhvr>
                                      <p:to>
                                        <a:schemeClr val="bg1"/>
                                      </p:to>
                                    </p:animClr>
                                    <p:set>
                                      <p:cBhvr>
                                        <p:cTn id="107" dur="500" fill="hold"/>
                                        <p:tgtEl>
                                          <p:spTgt spid="63"/>
                                        </p:tgtEl>
                                        <p:attrNameLst>
                                          <p:attrName>fill.type</p:attrName>
                                        </p:attrNameLst>
                                      </p:cBhvr>
                                      <p:to>
                                        <p:strVal val="solid"/>
                                      </p:to>
                                    </p:set>
                                    <p:set>
                                      <p:cBhvr>
                                        <p:cTn id="108" dur="500" fill="hold"/>
                                        <p:tgtEl>
                                          <p:spTgt spid="63"/>
                                        </p:tgtEl>
                                        <p:attrNameLst>
                                          <p:attrName>fill.on</p:attrName>
                                        </p:attrNameLst>
                                      </p:cBhvr>
                                      <p:to>
                                        <p:strVal val="true"/>
                                      </p:to>
                                    </p:set>
                                  </p:childTnLst>
                                </p:cTn>
                              </p:par>
                              <p:par>
                                <p:cTn id="109" presetID="1" presetClass="emph" presetSubtype="2" fill="hold" nodeType="withEffect">
                                  <p:stCondLst>
                                    <p:cond delay="0"/>
                                  </p:stCondLst>
                                  <p:childTnLst>
                                    <p:animClr clrSpc="rgb" dir="cw">
                                      <p:cBhvr>
                                        <p:cTn id="110" dur="500" fill="hold"/>
                                        <p:tgtEl>
                                          <p:spTgt spid="64"/>
                                        </p:tgtEl>
                                        <p:attrNameLst>
                                          <p:attrName>fillcolor</p:attrName>
                                        </p:attrNameLst>
                                      </p:cBhvr>
                                      <p:to>
                                        <a:schemeClr val="bg1"/>
                                      </p:to>
                                    </p:animClr>
                                    <p:set>
                                      <p:cBhvr>
                                        <p:cTn id="111" dur="500" fill="hold"/>
                                        <p:tgtEl>
                                          <p:spTgt spid="64"/>
                                        </p:tgtEl>
                                        <p:attrNameLst>
                                          <p:attrName>fill.type</p:attrName>
                                        </p:attrNameLst>
                                      </p:cBhvr>
                                      <p:to>
                                        <p:strVal val="solid"/>
                                      </p:to>
                                    </p:set>
                                    <p:set>
                                      <p:cBhvr>
                                        <p:cTn id="112" dur="500" fill="hold"/>
                                        <p:tgtEl>
                                          <p:spTgt spid="64"/>
                                        </p:tgtEl>
                                        <p:attrNameLst>
                                          <p:attrName>fill.on</p:attrName>
                                        </p:attrNameLst>
                                      </p:cBhvr>
                                      <p:to>
                                        <p:strVal val="true"/>
                                      </p:to>
                                    </p:set>
                                  </p:childTnLst>
                                </p:cTn>
                              </p:par>
                              <p:par>
                                <p:cTn id="113" presetID="1" presetClass="emph" presetSubtype="2" fill="hold" nodeType="withEffect">
                                  <p:stCondLst>
                                    <p:cond delay="0"/>
                                  </p:stCondLst>
                                  <p:childTnLst>
                                    <p:animClr clrSpc="rgb" dir="cw">
                                      <p:cBhvr>
                                        <p:cTn id="114" dur="500" fill="hold"/>
                                        <p:tgtEl>
                                          <p:spTgt spid="71"/>
                                        </p:tgtEl>
                                        <p:attrNameLst>
                                          <p:attrName>fillcolor</p:attrName>
                                        </p:attrNameLst>
                                      </p:cBhvr>
                                      <p:to>
                                        <a:schemeClr val="bg1"/>
                                      </p:to>
                                    </p:animClr>
                                    <p:set>
                                      <p:cBhvr>
                                        <p:cTn id="115" dur="500" fill="hold"/>
                                        <p:tgtEl>
                                          <p:spTgt spid="71"/>
                                        </p:tgtEl>
                                        <p:attrNameLst>
                                          <p:attrName>fill.type</p:attrName>
                                        </p:attrNameLst>
                                      </p:cBhvr>
                                      <p:to>
                                        <p:strVal val="solid"/>
                                      </p:to>
                                    </p:set>
                                    <p:set>
                                      <p:cBhvr>
                                        <p:cTn id="116" dur="500" fill="hold"/>
                                        <p:tgtEl>
                                          <p:spTgt spid="71"/>
                                        </p:tgtEl>
                                        <p:attrNameLst>
                                          <p:attrName>fill.on</p:attrName>
                                        </p:attrNameLst>
                                      </p:cBhvr>
                                      <p:to>
                                        <p:strVal val="true"/>
                                      </p:to>
                                    </p:set>
                                  </p:childTnLst>
                                </p:cTn>
                              </p:par>
                            </p:childTnLst>
                          </p:cTn>
                        </p:par>
                      </p:childTnLst>
                    </p:cTn>
                  </p:par>
                  <p:par>
                    <p:cTn id="117" fill="hold">
                      <p:stCondLst>
                        <p:cond delay="indefinite"/>
                      </p:stCondLst>
                      <p:childTnLst>
                        <p:par>
                          <p:cTn id="118" fill="hold">
                            <p:stCondLst>
                              <p:cond delay="0"/>
                            </p:stCondLst>
                            <p:childTnLst>
                              <p:par>
                                <p:cTn id="119" presetID="3" presetClass="exit" presetSubtype="10" fill="hold" nodeType="clickEffect">
                                  <p:stCondLst>
                                    <p:cond delay="0"/>
                                  </p:stCondLst>
                                  <p:childTnLst>
                                    <p:animEffect transition="out" filter="blinds(horizontal)">
                                      <p:cBhvr>
                                        <p:cTn id="120" dur="500"/>
                                        <p:tgtEl>
                                          <p:spTgt spid="4"/>
                                        </p:tgtEl>
                                      </p:cBhvr>
                                    </p:animEffect>
                                    <p:set>
                                      <p:cBhvr>
                                        <p:cTn id="121" dur="1" fill="hold">
                                          <p:stCondLst>
                                            <p:cond delay="499"/>
                                          </p:stCondLst>
                                        </p:cTn>
                                        <p:tgtEl>
                                          <p:spTgt spid="4"/>
                                        </p:tgtEl>
                                        <p:attrNameLst>
                                          <p:attrName>style.visibility</p:attrName>
                                        </p:attrNameLst>
                                      </p:cBhvr>
                                      <p:to>
                                        <p:strVal val="hidden"/>
                                      </p:to>
                                    </p:set>
                                  </p:childTnLst>
                                </p:cTn>
                              </p:par>
                              <p:par>
                                <p:cTn id="122" presetID="1" presetClass="emph" presetSubtype="2" fill="hold" nodeType="withEffect">
                                  <p:stCondLst>
                                    <p:cond delay="0"/>
                                  </p:stCondLst>
                                  <p:childTnLst>
                                    <p:animClr clrSpc="rgb" dir="cw">
                                      <p:cBhvr>
                                        <p:cTn id="123" dur="500" fill="hold"/>
                                        <p:tgtEl>
                                          <p:spTgt spid="62"/>
                                        </p:tgtEl>
                                        <p:attrNameLst>
                                          <p:attrName>fillcolor</p:attrName>
                                        </p:attrNameLst>
                                      </p:cBhvr>
                                      <p:to>
                                        <a:srgbClr val="0000FF"/>
                                      </p:to>
                                    </p:animClr>
                                    <p:set>
                                      <p:cBhvr>
                                        <p:cTn id="124" dur="500" fill="hold"/>
                                        <p:tgtEl>
                                          <p:spTgt spid="62"/>
                                        </p:tgtEl>
                                        <p:attrNameLst>
                                          <p:attrName>fill.type</p:attrName>
                                        </p:attrNameLst>
                                      </p:cBhvr>
                                      <p:to>
                                        <p:strVal val="solid"/>
                                      </p:to>
                                    </p:set>
                                    <p:set>
                                      <p:cBhvr>
                                        <p:cTn id="125" dur="500" fill="hold"/>
                                        <p:tgtEl>
                                          <p:spTgt spid="62"/>
                                        </p:tgtEl>
                                        <p:attrNameLst>
                                          <p:attrName>fill.on</p:attrName>
                                        </p:attrNameLst>
                                      </p:cBhvr>
                                      <p:to>
                                        <p:strVal val="true"/>
                                      </p:to>
                                    </p:set>
                                  </p:childTnLst>
                                </p:cTn>
                              </p:par>
                              <p:par>
                                <p:cTn id="126" presetID="1" presetClass="emph" presetSubtype="2" fill="hold" nodeType="withEffect">
                                  <p:stCondLst>
                                    <p:cond delay="0"/>
                                  </p:stCondLst>
                                  <p:childTnLst>
                                    <p:animClr clrSpc="rgb" dir="cw">
                                      <p:cBhvr>
                                        <p:cTn id="127" dur="500" fill="hold"/>
                                        <p:tgtEl>
                                          <p:spTgt spid="63"/>
                                        </p:tgtEl>
                                        <p:attrNameLst>
                                          <p:attrName>fillcolor</p:attrName>
                                        </p:attrNameLst>
                                      </p:cBhvr>
                                      <p:to>
                                        <a:srgbClr val="0000FF"/>
                                      </p:to>
                                    </p:animClr>
                                    <p:set>
                                      <p:cBhvr>
                                        <p:cTn id="128" dur="500" fill="hold"/>
                                        <p:tgtEl>
                                          <p:spTgt spid="63"/>
                                        </p:tgtEl>
                                        <p:attrNameLst>
                                          <p:attrName>fill.type</p:attrName>
                                        </p:attrNameLst>
                                      </p:cBhvr>
                                      <p:to>
                                        <p:strVal val="solid"/>
                                      </p:to>
                                    </p:set>
                                    <p:set>
                                      <p:cBhvr>
                                        <p:cTn id="129" dur="500" fill="hold"/>
                                        <p:tgtEl>
                                          <p:spTgt spid="63"/>
                                        </p:tgtEl>
                                        <p:attrNameLst>
                                          <p:attrName>fill.on</p:attrName>
                                        </p:attrNameLst>
                                      </p:cBhvr>
                                      <p:to>
                                        <p:strVal val="true"/>
                                      </p:to>
                                    </p:set>
                                  </p:childTnLst>
                                </p:cTn>
                              </p:par>
                              <p:par>
                                <p:cTn id="130" presetID="1" presetClass="emph" presetSubtype="2" fill="hold" nodeType="withEffect">
                                  <p:stCondLst>
                                    <p:cond delay="0"/>
                                  </p:stCondLst>
                                  <p:childTnLst>
                                    <p:animClr clrSpc="rgb" dir="cw">
                                      <p:cBhvr>
                                        <p:cTn id="131" dur="500" fill="hold"/>
                                        <p:tgtEl>
                                          <p:spTgt spid="64"/>
                                        </p:tgtEl>
                                        <p:attrNameLst>
                                          <p:attrName>fillcolor</p:attrName>
                                        </p:attrNameLst>
                                      </p:cBhvr>
                                      <p:to>
                                        <a:srgbClr val="0000FF"/>
                                      </p:to>
                                    </p:animClr>
                                    <p:set>
                                      <p:cBhvr>
                                        <p:cTn id="132" dur="500" fill="hold"/>
                                        <p:tgtEl>
                                          <p:spTgt spid="64"/>
                                        </p:tgtEl>
                                        <p:attrNameLst>
                                          <p:attrName>fill.type</p:attrName>
                                        </p:attrNameLst>
                                      </p:cBhvr>
                                      <p:to>
                                        <p:strVal val="solid"/>
                                      </p:to>
                                    </p:set>
                                    <p:set>
                                      <p:cBhvr>
                                        <p:cTn id="133" dur="500" fill="hold"/>
                                        <p:tgtEl>
                                          <p:spTgt spid="64"/>
                                        </p:tgtEl>
                                        <p:attrNameLst>
                                          <p:attrName>fill.on</p:attrName>
                                        </p:attrNameLst>
                                      </p:cBhvr>
                                      <p:to>
                                        <p:strVal val="true"/>
                                      </p:to>
                                    </p:set>
                                  </p:childTnLst>
                                </p:cTn>
                              </p:par>
                              <p:par>
                                <p:cTn id="134" presetID="1" presetClass="emph" presetSubtype="2" fill="hold" nodeType="withEffect">
                                  <p:stCondLst>
                                    <p:cond delay="0"/>
                                  </p:stCondLst>
                                  <p:childTnLst>
                                    <p:animClr clrSpc="rgb" dir="cw">
                                      <p:cBhvr>
                                        <p:cTn id="135" dur="500" fill="hold"/>
                                        <p:tgtEl>
                                          <p:spTgt spid="71"/>
                                        </p:tgtEl>
                                        <p:attrNameLst>
                                          <p:attrName>fillcolor</p:attrName>
                                        </p:attrNameLst>
                                      </p:cBhvr>
                                      <p:to>
                                        <a:srgbClr val="0000FF"/>
                                      </p:to>
                                    </p:animClr>
                                    <p:set>
                                      <p:cBhvr>
                                        <p:cTn id="136" dur="500" fill="hold"/>
                                        <p:tgtEl>
                                          <p:spTgt spid="71"/>
                                        </p:tgtEl>
                                        <p:attrNameLst>
                                          <p:attrName>fill.type</p:attrName>
                                        </p:attrNameLst>
                                      </p:cBhvr>
                                      <p:to>
                                        <p:strVal val="solid"/>
                                      </p:to>
                                    </p:set>
                                    <p:set>
                                      <p:cBhvr>
                                        <p:cTn id="137" dur="500" fill="hold"/>
                                        <p:tgtEl>
                                          <p:spTgt spid="71"/>
                                        </p:tgtEl>
                                        <p:attrNameLst>
                                          <p:attrName>fill.on</p:attrName>
                                        </p:attrNameLst>
                                      </p:cBhvr>
                                      <p:to>
                                        <p:strVal val="true"/>
                                      </p:to>
                                    </p:set>
                                  </p:childTnLst>
                                </p:cTn>
                              </p:par>
                              <p:par>
                                <p:cTn id="138" presetID="1" presetClass="entr" presetSubtype="0" fill="hold" nodeType="withEffect">
                                  <p:stCondLst>
                                    <p:cond delay="0"/>
                                  </p:stCondLst>
                                  <p:childTnLst>
                                    <p:set>
                                      <p:cBhvr>
                                        <p:cTn id="139" dur="1" fill="hold">
                                          <p:stCondLst>
                                            <p:cond delay="0"/>
                                          </p:stCondLst>
                                        </p:cTn>
                                        <p:tgtEl>
                                          <p:spTgt spid="6"/>
                                        </p:tgtEl>
                                        <p:attrNameLst>
                                          <p:attrName>style.visibility</p:attrName>
                                        </p:attrNameLst>
                                      </p:cBhvr>
                                      <p:to>
                                        <p:strVal val="visible"/>
                                      </p:to>
                                    </p:set>
                                  </p:childTnLst>
                                </p:cTn>
                              </p:par>
                              <p:par>
                                <p:cTn id="140" presetID="42" presetClass="path" presetSubtype="0" accel="50000" decel="50000" fill="hold" nodeType="withEffect">
                                  <p:stCondLst>
                                    <p:cond delay="0"/>
                                  </p:stCondLst>
                                  <p:childTnLst>
                                    <p:animMotion origin="layout" path="M -1.94444E-6 3.7037E-6 L -1.94444E-6 0.36597 " pathEditMode="relative" rAng="0" ptsTypes="AA">
                                      <p:cBhvr>
                                        <p:cTn id="141" dur="1000" fill="hold"/>
                                        <p:tgtEl>
                                          <p:spTgt spid="6"/>
                                        </p:tgtEl>
                                        <p:attrNameLst>
                                          <p:attrName>ppt_x</p:attrName>
                                          <p:attrName>ppt_y</p:attrName>
                                        </p:attrNameLst>
                                      </p:cBhvr>
                                      <p:rCtr x="0" y="18300"/>
                                    </p:animMotion>
                                  </p:childTnLst>
                                </p:cTn>
                              </p:par>
                            </p:childTnLst>
                          </p:cTn>
                        </p:par>
                      </p:childTnLst>
                    </p:cTn>
                  </p:par>
                  <p:par>
                    <p:cTn id="142" fill="hold">
                      <p:stCondLst>
                        <p:cond delay="indefinite"/>
                      </p:stCondLst>
                      <p:childTnLst>
                        <p:par>
                          <p:cTn id="143" fill="hold">
                            <p:stCondLst>
                              <p:cond delay="0"/>
                            </p:stCondLst>
                            <p:childTnLst>
                              <p:par>
                                <p:cTn id="144" presetID="1" presetClass="emph" presetSubtype="2" fill="hold" nodeType="clickEffect">
                                  <p:stCondLst>
                                    <p:cond delay="0"/>
                                  </p:stCondLst>
                                  <p:childTnLst>
                                    <p:animClr clrSpc="rgb" dir="cw">
                                      <p:cBhvr>
                                        <p:cTn id="145" dur="500" fill="hold"/>
                                        <p:tgtEl>
                                          <p:spTgt spid="62"/>
                                        </p:tgtEl>
                                        <p:attrNameLst>
                                          <p:attrName>fillcolor</p:attrName>
                                        </p:attrNameLst>
                                      </p:cBhvr>
                                      <p:to>
                                        <a:schemeClr val="bg1"/>
                                      </p:to>
                                    </p:animClr>
                                    <p:set>
                                      <p:cBhvr>
                                        <p:cTn id="146" dur="500" fill="hold"/>
                                        <p:tgtEl>
                                          <p:spTgt spid="62"/>
                                        </p:tgtEl>
                                        <p:attrNameLst>
                                          <p:attrName>fill.type</p:attrName>
                                        </p:attrNameLst>
                                      </p:cBhvr>
                                      <p:to>
                                        <p:strVal val="solid"/>
                                      </p:to>
                                    </p:set>
                                    <p:set>
                                      <p:cBhvr>
                                        <p:cTn id="147" dur="500" fill="hold"/>
                                        <p:tgtEl>
                                          <p:spTgt spid="62"/>
                                        </p:tgtEl>
                                        <p:attrNameLst>
                                          <p:attrName>fill.on</p:attrName>
                                        </p:attrNameLst>
                                      </p:cBhvr>
                                      <p:to>
                                        <p:strVal val="true"/>
                                      </p:to>
                                    </p:set>
                                  </p:childTnLst>
                                </p:cTn>
                              </p:par>
                              <p:par>
                                <p:cTn id="148" presetID="1" presetClass="emph" presetSubtype="2" fill="hold" nodeType="withEffect">
                                  <p:stCondLst>
                                    <p:cond delay="0"/>
                                  </p:stCondLst>
                                  <p:childTnLst>
                                    <p:animClr clrSpc="rgb" dir="cw">
                                      <p:cBhvr>
                                        <p:cTn id="149" dur="500" fill="hold"/>
                                        <p:tgtEl>
                                          <p:spTgt spid="63"/>
                                        </p:tgtEl>
                                        <p:attrNameLst>
                                          <p:attrName>fillcolor</p:attrName>
                                        </p:attrNameLst>
                                      </p:cBhvr>
                                      <p:to>
                                        <a:schemeClr val="bg1"/>
                                      </p:to>
                                    </p:animClr>
                                    <p:set>
                                      <p:cBhvr>
                                        <p:cTn id="150" dur="500" fill="hold"/>
                                        <p:tgtEl>
                                          <p:spTgt spid="63"/>
                                        </p:tgtEl>
                                        <p:attrNameLst>
                                          <p:attrName>fill.type</p:attrName>
                                        </p:attrNameLst>
                                      </p:cBhvr>
                                      <p:to>
                                        <p:strVal val="solid"/>
                                      </p:to>
                                    </p:set>
                                    <p:set>
                                      <p:cBhvr>
                                        <p:cTn id="151" dur="500" fill="hold"/>
                                        <p:tgtEl>
                                          <p:spTgt spid="63"/>
                                        </p:tgtEl>
                                        <p:attrNameLst>
                                          <p:attrName>fill.on</p:attrName>
                                        </p:attrNameLst>
                                      </p:cBhvr>
                                      <p:to>
                                        <p:strVal val="true"/>
                                      </p:to>
                                    </p:set>
                                  </p:childTnLst>
                                </p:cTn>
                              </p:par>
                              <p:par>
                                <p:cTn id="152" presetID="1" presetClass="emph" presetSubtype="2" fill="hold" nodeType="withEffect">
                                  <p:stCondLst>
                                    <p:cond delay="0"/>
                                  </p:stCondLst>
                                  <p:childTnLst>
                                    <p:animClr clrSpc="rgb" dir="cw">
                                      <p:cBhvr>
                                        <p:cTn id="153" dur="500" fill="hold"/>
                                        <p:tgtEl>
                                          <p:spTgt spid="64"/>
                                        </p:tgtEl>
                                        <p:attrNameLst>
                                          <p:attrName>fillcolor</p:attrName>
                                        </p:attrNameLst>
                                      </p:cBhvr>
                                      <p:to>
                                        <a:schemeClr val="bg1"/>
                                      </p:to>
                                    </p:animClr>
                                    <p:set>
                                      <p:cBhvr>
                                        <p:cTn id="154" dur="500" fill="hold"/>
                                        <p:tgtEl>
                                          <p:spTgt spid="64"/>
                                        </p:tgtEl>
                                        <p:attrNameLst>
                                          <p:attrName>fill.type</p:attrName>
                                        </p:attrNameLst>
                                      </p:cBhvr>
                                      <p:to>
                                        <p:strVal val="solid"/>
                                      </p:to>
                                    </p:set>
                                    <p:set>
                                      <p:cBhvr>
                                        <p:cTn id="155" dur="500" fill="hold"/>
                                        <p:tgtEl>
                                          <p:spTgt spid="64"/>
                                        </p:tgtEl>
                                        <p:attrNameLst>
                                          <p:attrName>fill.on</p:attrName>
                                        </p:attrNameLst>
                                      </p:cBhvr>
                                      <p:to>
                                        <p:strVal val="true"/>
                                      </p:to>
                                    </p:set>
                                  </p:childTnLst>
                                </p:cTn>
                              </p:par>
                              <p:par>
                                <p:cTn id="156" presetID="1" presetClass="emph" presetSubtype="2" fill="hold" nodeType="withEffect">
                                  <p:stCondLst>
                                    <p:cond delay="0"/>
                                  </p:stCondLst>
                                  <p:childTnLst>
                                    <p:animClr clrSpc="rgb" dir="cw">
                                      <p:cBhvr>
                                        <p:cTn id="157" dur="500" fill="hold"/>
                                        <p:tgtEl>
                                          <p:spTgt spid="71"/>
                                        </p:tgtEl>
                                        <p:attrNameLst>
                                          <p:attrName>fillcolor</p:attrName>
                                        </p:attrNameLst>
                                      </p:cBhvr>
                                      <p:to>
                                        <a:schemeClr val="bg1"/>
                                      </p:to>
                                    </p:animClr>
                                    <p:set>
                                      <p:cBhvr>
                                        <p:cTn id="158" dur="500" fill="hold"/>
                                        <p:tgtEl>
                                          <p:spTgt spid="71"/>
                                        </p:tgtEl>
                                        <p:attrNameLst>
                                          <p:attrName>fill.type</p:attrName>
                                        </p:attrNameLst>
                                      </p:cBhvr>
                                      <p:to>
                                        <p:strVal val="solid"/>
                                      </p:to>
                                    </p:set>
                                    <p:set>
                                      <p:cBhvr>
                                        <p:cTn id="159" dur="500" fill="hold"/>
                                        <p:tgtEl>
                                          <p:spTgt spid="71"/>
                                        </p:tgtEl>
                                        <p:attrNameLst>
                                          <p:attrName>fill.on</p:attrName>
                                        </p:attrNameLst>
                                      </p:cBhvr>
                                      <p:to>
                                        <p:strVal val="true"/>
                                      </p:to>
                                    </p:set>
                                  </p:childTnLst>
                                </p:cTn>
                              </p:par>
                            </p:childTnLst>
                          </p:cTn>
                        </p:par>
                      </p:childTnLst>
                    </p:cTn>
                  </p:par>
                  <p:par>
                    <p:cTn id="160" fill="hold">
                      <p:stCondLst>
                        <p:cond delay="indefinite"/>
                      </p:stCondLst>
                      <p:childTnLst>
                        <p:par>
                          <p:cTn id="161" fill="hold">
                            <p:stCondLst>
                              <p:cond delay="0"/>
                            </p:stCondLst>
                            <p:childTnLst>
                              <p:par>
                                <p:cTn id="162" presetID="3" presetClass="exit" presetSubtype="10" fill="hold" nodeType="clickEffect">
                                  <p:stCondLst>
                                    <p:cond delay="0"/>
                                  </p:stCondLst>
                                  <p:childTnLst>
                                    <p:animEffect transition="out" filter="blinds(horizontal)">
                                      <p:cBhvr>
                                        <p:cTn id="163" dur="500"/>
                                        <p:tgtEl>
                                          <p:spTgt spid="6"/>
                                        </p:tgtEl>
                                      </p:cBhvr>
                                    </p:animEffect>
                                    <p:set>
                                      <p:cBhvr>
                                        <p:cTn id="164" dur="1" fill="hold">
                                          <p:stCondLst>
                                            <p:cond delay="499"/>
                                          </p:stCondLst>
                                        </p:cTn>
                                        <p:tgtEl>
                                          <p:spTgt spid="6"/>
                                        </p:tgtEl>
                                        <p:attrNameLst>
                                          <p:attrName>style.visibility</p:attrName>
                                        </p:attrNameLst>
                                      </p:cBhvr>
                                      <p:to>
                                        <p:strVal val="hidden"/>
                                      </p:to>
                                    </p:set>
                                  </p:childTnLst>
                                </p:cTn>
                              </p:par>
                              <p:par>
                                <p:cTn id="165" presetID="1" presetClass="emph" presetSubtype="2" fill="hold" grpId="0" nodeType="withEffect">
                                  <p:stCondLst>
                                    <p:cond delay="0"/>
                                  </p:stCondLst>
                                  <p:childTnLst>
                                    <p:animClr clrSpc="rgb" dir="cw">
                                      <p:cBhvr>
                                        <p:cTn id="166" dur="500" fill="hold"/>
                                        <p:tgtEl>
                                          <p:spTgt spid="62"/>
                                        </p:tgtEl>
                                        <p:attrNameLst>
                                          <p:attrName>fillcolor</p:attrName>
                                        </p:attrNameLst>
                                      </p:cBhvr>
                                      <p:to>
                                        <a:srgbClr val="0033CC"/>
                                      </p:to>
                                    </p:animClr>
                                    <p:set>
                                      <p:cBhvr>
                                        <p:cTn id="167" dur="500" fill="hold"/>
                                        <p:tgtEl>
                                          <p:spTgt spid="62"/>
                                        </p:tgtEl>
                                        <p:attrNameLst>
                                          <p:attrName>fill.type</p:attrName>
                                        </p:attrNameLst>
                                      </p:cBhvr>
                                      <p:to>
                                        <p:strVal val="solid"/>
                                      </p:to>
                                    </p:set>
                                    <p:set>
                                      <p:cBhvr>
                                        <p:cTn id="168" dur="500" fill="hold"/>
                                        <p:tgtEl>
                                          <p:spTgt spid="62"/>
                                        </p:tgtEl>
                                        <p:attrNameLst>
                                          <p:attrName>fill.on</p:attrName>
                                        </p:attrNameLst>
                                      </p:cBhvr>
                                      <p:to>
                                        <p:strVal val="true"/>
                                      </p:to>
                                    </p:set>
                                  </p:childTnLst>
                                </p:cTn>
                              </p:par>
                              <p:par>
                                <p:cTn id="169" presetID="1" presetClass="emph" presetSubtype="2" fill="hold" grpId="0" nodeType="withEffect">
                                  <p:stCondLst>
                                    <p:cond delay="0"/>
                                  </p:stCondLst>
                                  <p:childTnLst>
                                    <p:animClr clrSpc="rgb" dir="cw">
                                      <p:cBhvr>
                                        <p:cTn id="170" dur="500" fill="hold"/>
                                        <p:tgtEl>
                                          <p:spTgt spid="63"/>
                                        </p:tgtEl>
                                        <p:attrNameLst>
                                          <p:attrName>fillcolor</p:attrName>
                                        </p:attrNameLst>
                                      </p:cBhvr>
                                      <p:to>
                                        <a:srgbClr val="0000FF"/>
                                      </p:to>
                                    </p:animClr>
                                    <p:set>
                                      <p:cBhvr>
                                        <p:cTn id="171" dur="500" fill="hold"/>
                                        <p:tgtEl>
                                          <p:spTgt spid="63"/>
                                        </p:tgtEl>
                                        <p:attrNameLst>
                                          <p:attrName>fill.type</p:attrName>
                                        </p:attrNameLst>
                                      </p:cBhvr>
                                      <p:to>
                                        <p:strVal val="solid"/>
                                      </p:to>
                                    </p:set>
                                    <p:set>
                                      <p:cBhvr>
                                        <p:cTn id="172" dur="500" fill="hold"/>
                                        <p:tgtEl>
                                          <p:spTgt spid="63"/>
                                        </p:tgtEl>
                                        <p:attrNameLst>
                                          <p:attrName>fill.on</p:attrName>
                                        </p:attrNameLst>
                                      </p:cBhvr>
                                      <p:to>
                                        <p:strVal val="true"/>
                                      </p:to>
                                    </p:set>
                                  </p:childTnLst>
                                </p:cTn>
                              </p:par>
                              <p:par>
                                <p:cTn id="173" presetID="1" presetClass="emph" presetSubtype="2" fill="hold" grpId="0" nodeType="withEffect">
                                  <p:stCondLst>
                                    <p:cond delay="0"/>
                                  </p:stCondLst>
                                  <p:childTnLst>
                                    <p:animClr clrSpc="rgb" dir="cw">
                                      <p:cBhvr>
                                        <p:cTn id="174" dur="500" fill="hold"/>
                                        <p:tgtEl>
                                          <p:spTgt spid="64"/>
                                        </p:tgtEl>
                                        <p:attrNameLst>
                                          <p:attrName>fillcolor</p:attrName>
                                        </p:attrNameLst>
                                      </p:cBhvr>
                                      <p:to>
                                        <a:srgbClr val="0033CC"/>
                                      </p:to>
                                    </p:animClr>
                                    <p:set>
                                      <p:cBhvr>
                                        <p:cTn id="175" dur="500" fill="hold"/>
                                        <p:tgtEl>
                                          <p:spTgt spid="64"/>
                                        </p:tgtEl>
                                        <p:attrNameLst>
                                          <p:attrName>fill.type</p:attrName>
                                        </p:attrNameLst>
                                      </p:cBhvr>
                                      <p:to>
                                        <p:strVal val="solid"/>
                                      </p:to>
                                    </p:set>
                                    <p:set>
                                      <p:cBhvr>
                                        <p:cTn id="176" dur="500" fill="hold"/>
                                        <p:tgtEl>
                                          <p:spTgt spid="64"/>
                                        </p:tgtEl>
                                        <p:attrNameLst>
                                          <p:attrName>fill.on</p:attrName>
                                        </p:attrNameLst>
                                      </p:cBhvr>
                                      <p:to>
                                        <p:strVal val="true"/>
                                      </p:to>
                                    </p:set>
                                  </p:childTnLst>
                                </p:cTn>
                              </p:par>
                              <p:par>
                                <p:cTn id="177" presetID="1" presetClass="emph" presetSubtype="2" fill="hold" grpId="0" nodeType="withEffect">
                                  <p:stCondLst>
                                    <p:cond delay="0"/>
                                  </p:stCondLst>
                                  <p:childTnLst>
                                    <p:animClr clrSpc="rgb" dir="cw">
                                      <p:cBhvr>
                                        <p:cTn id="178" dur="500" fill="hold"/>
                                        <p:tgtEl>
                                          <p:spTgt spid="71"/>
                                        </p:tgtEl>
                                        <p:attrNameLst>
                                          <p:attrName>fillcolor</p:attrName>
                                        </p:attrNameLst>
                                      </p:cBhvr>
                                      <p:to>
                                        <a:srgbClr val="0033CC"/>
                                      </p:to>
                                    </p:animClr>
                                    <p:set>
                                      <p:cBhvr>
                                        <p:cTn id="179" dur="500" fill="hold"/>
                                        <p:tgtEl>
                                          <p:spTgt spid="71"/>
                                        </p:tgtEl>
                                        <p:attrNameLst>
                                          <p:attrName>fill.type</p:attrName>
                                        </p:attrNameLst>
                                      </p:cBhvr>
                                      <p:to>
                                        <p:strVal val="solid"/>
                                      </p:to>
                                    </p:set>
                                    <p:set>
                                      <p:cBhvr>
                                        <p:cTn id="180" dur="500" fill="hold"/>
                                        <p:tgtEl>
                                          <p:spTgt spid="71"/>
                                        </p:tgtEl>
                                        <p:attrNameLst>
                                          <p:attrName>fill.on</p:attrName>
                                        </p:attrNameLst>
                                      </p:cBhvr>
                                      <p:to>
                                        <p:strVal val="true"/>
                                      </p:to>
                                    </p:set>
                                  </p:childTnLst>
                                </p:cTn>
                              </p:par>
                              <p:par>
                                <p:cTn id="181" presetID="1" presetClass="entr" presetSubtype="0" fill="hold" nodeType="withEffect">
                                  <p:stCondLst>
                                    <p:cond delay="0"/>
                                  </p:stCondLst>
                                  <p:childTnLst>
                                    <p:set>
                                      <p:cBhvr>
                                        <p:cTn id="182" dur="1" fill="hold">
                                          <p:stCondLst>
                                            <p:cond delay="0"/>
                                          </p:stCondLst>
                                        </p:cTn>
                                        <p:tgtEl>
                                          <p:spTgt spid="5"/>
                                        </p:tgtEl>
                                        <p:attrNameLst>
                                          <p:attrName>style.visibility</p:attrName>
                                        </p:attrNameLst>
                                      </p:cBhvr>
                                      <p:to>
                                        <p:strVal val="visible"/>
                                      </p:to>
                                    </p:set>
                                  </p:childTnLst>
                                </p:cTn>
                              </p:par>
                              <p:par>
                                <p:cTn id="183" presetID="42" presetClass="path" presetSubtype="0" accel="50000" decel="50000" fill="hold" nodeType="withEffect">
                                  <p:stCondLst>
                                    <p:cond delay="0"/>
                                  </p:stCondLst>
                                  <p:childTnLst>
                                    <p:animMotion origin="layout" path="M -1.94444E-6 3.7037E-6 L -1.94444E-6 0.36597 " pathEditMode="relative" rAng="0" ptsTypes="AA">
                                      <p:cBhvr>
                                        <p:cTn id="184" dur="1000" fill="hold"/>
                                        <p:tgtEl>
                                          <p:spTgt spid="5"/>
                                        </p:tgtEl>
                                        <p:attrNameLst>
                                          <p:attrName>ppt_x</p:attrName>
                                          <p:attrName>ppt_y</p:attrName>
                                        </p:attrNameLst>
                                      </p:cBhvr>
                                      <p:rCtr x="0" y="18300"/>
                                    </p:animMotion>
                                  </p:childTnLst>
                                </p:cTn>
                              </p:par>
                            </p:childTnLst>
                          </p:cTn>
                        </p:par>
                      </p:childTnLst>
                    </p:cTn>
                  </p:par>
                  <p:par>
                    <p:cTn id="185" fill="hold">
                      <p:stCondLst>
                        <p:cond delay="indefinite"/>
                      </p:stCondLst>
                      <p:childTnLst>
                        <p:par>
                          <p:cTn id="186" fill="hold">
                            <p:stCondLst>
                              <p:cond delay="0"/>
                            </p:stCondLst>
                            <p:childTnLst>
                              <p:par>
                                <p:cTn id="187" presetID="1" presetClass="exit" presetSubtype="0" fill="hold" nodeType="clickEffect">
                                  <p:stCondLst>
                                    <p:cond delay="0"/>
                                  </p:stCondLst>
                                  <p:childTnLst>
                                    <p:set>
                                      <p:cBhvr>
                                        <p:cTn id="18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4" grpId="0"/>
      <p:bldP spid="62" grpId="0" animBg="1"/>
      <p:bldP spid="63" grpId="0" animBg="1"/>
      <p:bldP spid="64" grpId="0" animBg="1"/>
      <p:bldP spid="69" grpId="0" animBg="1"/>
      <p:bldP spid="70" grpId="0" animBg="1"/>
      <p:bldP spid="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789820" y="1196760"/>
            <a:ext cx="3483429" cy="2061621"/>
          </a:xfrm>
          <a:prstGeom prst="rect">
            <a:avLst/>
          </a:prstGeom>
          <a:noFill/>
          <a:ln w="19050">
            <a:solidFill>
              <a:srgbClr val="FF0000"/>
            </a:solidFill>
          </a:ln>
        </p:spPr>
        <p:txBody>
          <a:bodyPr wrap="square" lIns="91402" tIns="45702" rIns="91402" bIns="45702" rtlCol="0">
            <a:spAutoFit/>
          </a:bodyPr>
          <a:lstStyle/>
          <a:p>
            <a:r>
              <a:rPr lang="en-US" dirty="0" smtClean="0"/>
              <a:t>// initialize large arrays A, B</a:t>
            </a:r>
          </a:p>
          <a:p>
            <a:endParaRPr lang="en-US" dirty="0" smtClean="0"/>
          </a:p>
          <a:p>
            <a:r>
              <a:rPr lang="en-US" dirty="0" smtClean="0"/>
              <a:t>for (j=0; j&lt;N; j++) {</a:t>
            </a:r>
          </a:p>
          <a:p>
            <a:r>
              <a:rPr lang="en-US" dirty="0" smtClean="0"/>
              <a:t>     index = rand();</a:t>
            </a:r>
          </a:p>
          <a:p>
            <a:r>
              <a:rPr lang="en-US" dirty="0" smtClean="0"/>
              <a:t>     A[index] = B[index];</a:t>
            </a:r>
          </a:p>
          <a:p>
            <a:r>
              <a:rPr lang="en-US" dirty="0" smtClean="0"/>
              <a:t>     …</a:t>
            </a:r>
          </a:p>
          <a:p>
            <a:r>
              <a:rPr lang="en-US" dirty="0" smtClean="0"/>
              <a:t>}</a:t>
            </a:r>
            <a:endParaRPr lang="en-US" dirty="0"/>
          </a:p>
        </p:txBody>
      </p:sp>
      <p:sp>
        <p:nvSpPr>
          <p:cNvPr id="9" name="Slide Number Placeholder 4"/>
          <p:cNvSpPr>
            <a:spLocks noGrp="1"/>
          </p:cNvSpPr>
          <p:nvPr>
            <p:ph type="sldNum" sz="quarter" idx="11"/>
          </p:nvPr>
        </p:nvSpPr>
        <p:spPr/>
        <p:txBody>
          <a:bodyPr/>
          <a:lstStyle/>
          <a:p>
            <a:pPr>
              <a:defRPr/>
            </a:pPr>
            <a:fld id="{B528F238-5339-4CA5-9644-0825015C47CC}" type="slidenum">
              <a:rPr lang="en-US" altLang="en-US" smtClean="0"/>
              <a:pPr>
                <a:defRPr/>
              </a:pPr>
              <a:t>13</a:t>
            </a:fld>
            <a:endParaRPr lang="en-US" altLang="en-US" smtClean="0"/>
          </a:p>
        </p:txBody>
      </p:sp>
      <p:sp>
        <p:nvSpPr>
          <p:cNvPr id="25603" name="Rectangle 2"/>
          <p:cNvSpPr>
            <a:spLocks noGrp="1" noChangeArrowheads="1"/>
          </p:cNvSpPr>
          <p:nvPr>
            <p:ph type="title"/>
          </p:nvPr>
        </p:nvSpPr>
        <p:spPr/>
        <p:txBody>
          <a:bodyPr/>
          <a:lstStyle/>
          <a:p>
            <a:r>
              <a:rPr lang="en-US" dirty="0" smtClean="0"/>
              <a:t>A Memory Performance Hog</a:t>
            </a:r>
          </a:p>
        </p:txBody>
      </p:sp>
      <p:sp>
        <p:nvSpPr>
          <p:cNvPr id="25605" name="Text Box 5"/>
          <p:cNvSpPr txBox="1">
            <a:spLocks noChangeArrowheads="1"/>
          </p:cNvSpPr>
          <p:nvPr/>
        </p:nvSpPr>
        <p:spPr bwMode="auto">
          <a:xfrm>
            <a:off x="1576478" y="3654157"/>
            <a:ext cx="1258887" cy="396875"/>
          </a:xfrm>
          <a:prstGeom prst="rect">
            <a:avLst/>
          </a:prstGeom>
          <a:noFill/>
          <a:ln w="9525">
            <a:noFill/>
            <a:miter lim="800000"/>
            <a:headEnd/>
            <a:tailEnd/>
          </a:ln>
        </p:spPr>
        <p:txBody>
          <a:bodyPr wrap="none" lIns="91402" tIns="45702" rIns="91402" bIns="45702">
            <a:spAutoFit/>
          </a:bodyPr>
          <a:lstStyle/>
          <a:p>
            <a:r>
              <a:rPr lang="en-US" sz="2000" b="1" dirty="0">
                <a:solidFill>
                  <a:srgbClr val="003399"/>
                </a:solidFill>
              </a:rPr>
              <a:t>STREAM</a:t>
            </a:r>
          </a:p>
        </p:txBody>
      </p:sp>
      <p:sp>
        <p:nvSpPr>
          <p:cNvPr id="25606" name="Text Box 6"/>
          <p:cNvSpPr txBox="1">
            <a:spLocks noChangeArrowheads="1"/>
          </p:cNvSpPr>
          <p:nvPr/>
        </p:nvSpPr>
        <p:spPr bwMode="auto">
          <a:xfrm>
            <a:off x="143060" y="4172094"/>
            <a:ext cx="4792295" cy="936313"/>
          </a:xfrm>
          <a:prstGeom prst="rect">
            <a:avLst/>
          </a:prstGeom>
          <a:noFill/>
          <a:ln w="9525">
            <a:noFill/>
            <a:miter lim="800000"/>
            <a:headEnd/>
            <a:tailEnd/>
          </a:ln>
        </p:spPr>
        <p:txBody>
          <a:bodyPr wrap="none" lIns="91402" tIns="45702" rIns="91402" bIns="45702">
            <a:spAutoFit/>
          </a:bodyPr>
          <a:lstStyle/>
          <a:p>
            <a:pPr>
              <a:buFontTx/>
              <a:buChar char="-"/>
            </a:pPr>
            <a:r>
              <a:rPr lang="en-US" dirty="0"/>
              <a:t> Sequential memory access </a:t>
            </a:r>
          </a:p>
          <a:p>
            <a:pPr>
              <a:buFontTx/>
              <a:buChar char="-"/>
            </a:pPr>
            <a:r>
              <a:rPr lang="en-US" dirty="0"/>
              <a:t> Very high row buffer locality (96% hit rate)</a:t>
            </a:r>
          </a:p>
          <a:p>
            <a:pPr>
              <a:buFontTx/>
              <a:buChar char="-"/>
            </a:pPr>
            <a:r>
              <a:rPr lang="en-US" dirty="0"/>
              <a:t> Memory intensive</a:t>
            </a:r>
          </a:p>
        </p:txBody>
      </p:sp>
      <p:sp>
        <p:nvSpPr>
          <p:cNvPr id="11" name="Rectangle 8"/>
          <p:cNvSpPr>
            <a:spLocks noChangeArrowheads="1"/>
          </p:cNvSpPr>
          <p:nvPr/>
        </p:nvSpPr>
        <p:spPr bwMode="auto">
          <a:xfrm>
            <a:off x="5119025" y="2079296"/>
            <a:ext cx="1662776" cy="253104"/>
          </a:xfrm>
          <a:prstGeom prst="rect">
            <a:avLst/>
          </a:prstGeom>
          <a:noFill/>
          <a:ln w="38100">
            <a:solidFill>
              <a:srgbClr val="FF0000"/>
            </a:solidFill>
            <a:miter lim="800000"/>
            <a:headEnd/>
            <a:tailEnd/>
          </a:ln>
        </p:spPr>
        <p:txBody>
          <a:bodyPr wrap="none" lIns="91402" tIns="45702" rIns="91402" bIns="45702" anchor="ctr"/>
          <a:lstStyle/>
          <a:p>
            <a:endParaRPr lang="en-US"/>
          </a:p>
        </p:txBody>
      </p:sp>
      <p:sp>
        <p:nvSpPr>
          <p:cNvPr id="13" name="Text Box 6"/>
          <p:cNvSpPr txBox="1">
            <a:spLocks noChangeArrowheads="1"/>
          </p:cNvSpPr>
          <p:nvPr/>
        </p:nvSpPr>
        <p:spPr bwMode="auto">
          <a:xfrm>
            <a:off x="5882984" y="3654157"/>
            <a:ext cx="1364867" cy="400105"/>
          </a:xfrm>
          <a:prstGeom prst="rect">
            <a:avLst/>
          </a:prstGeom>
          <a:noFill/>
          <a:ln w="9525">
            <a:noFill/>
            <a:miter lim="800000"/>
            <a:headEnd/>
            <a:tailEnd/>
          </a:ln>
        </p:spPr>
        <p:txBody>
          <a:bodyPr wrap="none" lIns="91402" tIns="45702" rIns="91402" bIns="45702">
            <a:spAutoFit/>
          </a:bodyPr>
          <a:lstStyle/>
          <a:p>
            <a:r>
              <a:rPr lang="en-US" sz="2000" b="1" dirty="0">
                <a:solidFill>
                  <a:srgbClr val="FF0000"/>
                </a:solidFill>
              </a:rPr>
              <a:t>RANDOM</a:t>
            </a:r>
          </a:p>
        </p:txBody>
      </p:sp>
      <p:sp>
        <p:nvSpPr>
          <p:cNvPr id="14" name="Text Box 7"/>
          <p:cNvSpPr txBox="1">
            <a:spLocks noChangeArrowheads="1"/>
          </p:cNvSpPr>
          <p:nvPr/>
        </p:nvSpPr>
        <p:spPr bwMode="auto">
          <a:xfrm>
            <a:off x="4694495" y="4171689"/>
            <a:ext cx="4575889" cy="936313"/>
          </a:xfrm>
          <a:prstGeom prst="rect">
            <a:avLst/>
          </a:prstGeom>
          <a:noFill/>
          <a:ln w="9525">
            <a:noFill/>
            <a:miter lim="800000"/>
            <a:headEnd/>
            <a:tailEnd/>
          </a:ln>
        </p:spPr>
        <p:txBody>
          <a:bodyPr wrap="none" lIns="91402" tIns="45702" rIns="91402" bIns="45702">
            <a:spAutoFit/>
          </a:bodyPr>
          <a:lstStyle/>
          <a:p>
            <a:pPr>
              <a:buFontTx/>
              <a:buChar char="-"/>
            </a:pPr>
            <a:r>
              <a:rPr lang="en-US" dirty="0"/>
              <a:t> Random memory access</a:t>
            </a:r>
          </a:p>
          <a:p>
            <a:pPr>
              <a:buFontTx/>
              <a:buChar char="-"/>
            </a:pPr>
            <a:r>
              <a:rPr lang="en-US" dirty="0"/>
              <a:t> Very low row buffer locality (3% hit rate)</a:t>
            </a:r>
          </a:p>
          <a:p>
            <a:pPr>
              <a:buFontTx/>
              <a:buChar char="-"/>
            </a:pPr>
            <a:r>
              <a:rPr lang="en-US" dirty="0"/>
              <a:t> Similarly memory intensive</a:t>
            </a:r>
          </a:p>
        </p:txBody>
      </p:sp>
      <p:sp>
        <p:nvSpPr>
          <p:cNvPr id="18" name="Rectangle 8"/>
          <p:cNvSpPr>
            <a:spLocks noChangeArrowheads="1"/>
          </p:cNvSpPr>
          <p:nvPr/>
        </p:nvSpPr>
        <p:spPr bwMode="auto">
          <a:xfrm>
            <a:off x="878107" y="2079296"/>
            <a:ext cx="2011680" cy="253104"/>
          </a:xfrm>
          <a:prstGeom prst="rect">
            <a:avLst/>
          </a:prstGeom>
          <a:noFill/>
          <a:ln w="38100">
            <a:solidFill>
              <a:srgbClr val="003399"/>
            </a:solidFill>
            <a:miter lim="800000"/>
            <a:headEnd/>
            <a:tailEnd/>
          </a:ln>
        </p:spPr>
        <p:txBody>
          <a:bodyPr wrap="none" lIns="91402" tIns="45702" rIns="91402" bIns="45702" anchor="ctr"/>
          <a:lstStyle/>
          <a:p>
            <a:endParaRPr lang="en-US"/>
          </a:p>
        </p:txBody>
      </p:sp>
      <p:sp>
        <p:nvSpPr>
          <p:cNvPr id="15" name="TextBox 14"/>
          <p:cNvSpPr txBox="1"/>
          <p:nvPr/>
        </p:nvSpPr>
        <p:spPr>
          <a:xfrm>
            <a:off x="566056" y="1196763"/>
            <a:ext cx="3483429" cy="2061621"/>
          </a:xfrm>
          <a:prstGeom prst="rect">
            <a:avLst/>
          </a:prstGeom>
          <a:noFill/>
          <a:ln w="19050">
            <a:solidFill>
              <a:srgbClr val="003399"/>
            </a:solidFill>
          </a:ln>
        </p:spPr>
        <p:txBody>
          <a:bodyPr wrap="square" lIns="91402" tIns="45702" rIns="91402" bIns="45702" rtlCol="0">
            <a:spAutoFit/>
          </a:bodyPr>
          <a:lstStyle/>
          <a:p>
            <a:r>
              <a:rPr lang="en-US" dirty="0" smtClean="0"/>
              <a:t>// initialize large arrays A, B</a:t>
            </a:r>
          </a:p>
          <a:p>
            <a:endParaRPr lang="en-US" dirty="0" smtClean="0"/>
          </a:p>
          <a:p>
            <a:r>
              <a:rPr lang="en-US" dirty="0" smtClean="0"/>
              <a:t>for (j=0; j&lt;N; j++) {</a:t>
            </a:r>
          </a:p>
          <a:p>
            <a:r>
              <a:rPr lang="en-US" dirty="0" smtClean="0"/>
              <a:t>     index = j*</a:t>
            </a:r>
            <a:r>
              <a:rPr lang="en-US" dirty="0" err="1" smtClean="0"/>
              <a:t>linesize</a:t>
            </a:r>
            <a:r>
              <a:rPr lang="en-US" dirty="0" smtClean="0"/>
              <a:t>;</a:t>
            </a:r>
          </a:p>
          <a:p>
            <a:r>
              <a:rPr lang="en-US" dirty="0" smtClean="0"/>
              <a:t>     A[index] = B[index];</a:t>
            </a:r>
          </a:p>
          <a:p>
            <a:r>
              <a:rPr lang="en-US" dirty="0" smtClean="0"/>
              <a:t>     …</a:t>
            </a:r>
          </a:p>
          <a:p>
            <a:r>
              <a:rPr lang="en-US" dirty="0" smtClean="0"/>
              <a:t>}</a:t>
            </a:r>
            <a:endParaRPr lang="en-US" dirty="0"/>
          </a:p>
        </p:txBody>
      </p:sp>
      <p:sp>
        <p:nvSpPr>
          <p:cNvPr id="20" name="Text Box 5"/>
          <p:cNvSpPr txBox="1">
            <a:spLocks noChangeArrowheads="1"/>
          </p:cNvSpPr>
          <p:nvPr/>
        </p:nvSpPr>
        <p:spPr bwMode="auto">
          <a:xfrm>
            <a:off x="2889794" y="2057525"/>
            <a:ext cx="1238415" cy="341198"/>
          </a:xfrm>
          <a:prstGeom prst="rect">
            <a:avLst/>
          </a:prstGeom>
          <a:noFill/>
          <a:ln w="9525">
            <a:noFill/>
            <a:miter lim="800000"/>
            <a:headEnd/>
            <a:tailEnd/>
          </a:ln>
        </p:spPr>
        <p:txBody>
          <a:bodyPr wrap="none" lIns="91402" tIns="45702" rIns="91402" bIns="45702">
            <a:spAutoFit/>
          </a:bodyPr>
          <a:lstStyle/>
          <a:p>
            <a:r>
              <a:rPr lang="en-US" sz="1600" b="1" dirty="0">
                <a:solidFill>
                  <a:srgbClr val="003399"/>
                </a:solidFill>
              </a:rPr>
              <a:t>streaming</a:t>
            </a:r>
          </a:p>
        </p:txBody>
      </p:sp>
      <p:sp>
        <p:nvSpPr>
          <p:cNvPr id="21" name="Text Box 6"/>
          <p:cNvSpPr txBox="1">
            <a:spLocks noChangeArrowheads="1"/>
          </p:cNvSpPr>
          <p:nvPr/>
        </p:nvSpPr>
        <p:spPr bwMode="auto">
          <a:xfrm>
            <a:off x="6845737" y="2050399"/>
            <a:ext cx="987787" cy="341198"/>
          </a:xfrm>
          <a:prstGeom prst="rect">
            <a:avLst/>
          </a:prstGeom>
          <a:noFill/>
          <a:ln w="9525">
            <a:noFill/>
            <a:miter lim="800000"/>
            <a:headEnd/>
            <a:tailEnd/>
          </a:ln>
        </p:spPr>
        <p:txBody>
          <a:bodyPr wrap="none" lIns="91402" tIns="45702" rIns="91402" bIns="45702">
            <a:spAutoFit/>
          </a:bodyPr>
          <a:lstStyle/>
          <a:p>
            <a:r>
              <a:rPr lang="en-US" sz="1600" b="1" dirty="0">
                <a:solidFill>
                  <a:srgbClr val="FF0000"/>
                </a:solidFill>
              </a:rPr>
              <a:t>random</a:t>
            </a:r>
          </a:p>
        </p:txBody>
      </p:sp>
      <p:sp>
        <p:nvSpPr>
          <p:cNvPr id="17" name="TextBox 16"/>
          <p:cNvSpPr txBox="1"/>
          <p:nvPr/>
        </p:nvSpPr>
        <p:spPr>
          <a:xfrm>
            <a:off x="233416" y="5791616"/>
            <a:ext cx="8682780" cy="661720"/>
          </a:xfrm>
          <a:prstGeom prst="rect">
            <a:avLst/>
          </a:prstGeom>
          <a:noFill/>
        </p:spPr>
        <p:txBody>
          <a:bodyPr wrap="none" lIns="91402" tIns="45702" rIns="91402" bIns="45702" rtlCol="0">
            <a:spAutoFit/>
          </a:bodyPr>
          <a:lstStyle/>
          <a:p>
            <a:pPr lvl="0" eaLnBrk="0" fontAlgn="base" hangingPunct="0">
              <a:spcBef>
                <a:spcPct val="20000"/>
              </a:spcBef>
              <a:spcAft>
                <a:spcPct val="0"/>
              </a:spcAft>
              <a:buClr>
                <a:srgbClr val="CC9900"/>
              </a:buClr>
              <a:buSzPct val="65000"/>
            </a:pPr>
            <a:r>
              <a:rPr lang="en-US" sz="1900" kern="0" dirty="0" err="1">
                <a:solidFill>
                  <a:srgbClr val="000000"/>
                </a:solidFill>
                <a:latin typeface="Tahoma" charset="0"/>
                <a:ea typeface="ＭＳ Ｐゴシック" charset="0"/>
                <a:cs typeface="ＭＳ Ｐゴシック" charset="0"/>
              </a:rPr>
              <a:t>Moscibroda</a:t>
            </a:r>
            <a:r>
              <a:rPr lang="en-US" sz="1900" kern="0" dirty="0">
                <a:solidFill>
                  <a:srgbClr val="000000"/>
                </a:solidFill>
                <a:latin typeface="Tahoma" charset="0"/>
                <a:ea typeface="ＭＳ Ｐゴシック" charset="0"/>
                <a:cs typeface="ＭＳ Ｐゴシック" charset="0"/>
              </a:rPr>
              <a:t> and Mutlu, </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FF"/>
                </a:solidFill>
                <a:latin typeface="Tahoma" charset="0"/>
                <a:ea typeface="ＭＳ Ｐゴシック" charset="0"/>
                <a:cs typeface="ＭＳ Ｐゴシック" charset="0"/>
              </a:rPr>
              <a:t>Memory Performance Attacks</a:t>
            </a:r>
            <a:r>
              <a:rPr lang="en-US" sz="1900" kern="0" dirty="0">
                <a:solidFill>
                  <a:srgbClr val="000000"/>
                </a:solidFill>
                <a:latin typeface="Tahoma" charset="0"/>
                <a:ea typeface="ＭＳ Ｐゴシック" charset="0"/>
                <a:cs typeface="ＭＳ Ｐゴシック" charset="0"/>
              </a:rPr>
              <a:t>,</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00"/>
                </a:solidFill>
                <a:latin typeface="Tahoma" charset="0"/>
                <a:ea typeface="ＭＳ Ｐゴシック" charset="0"/>
                <a:cs typeface="ＭＳ Ｐゴシック" charset="0"/>
              </a:rPr>
              <a:t> USENIX Security 2007.</a:t>
            </a:r>
          </a:p>
          <a:p>
            <a:endParaRPr lang="en-US" dirty="0"/>
          </a:p>
        </p:txBody>
      </p:sp>
    </p:spTree>
    <p:extLst>
      <p:ext uri="{BB962C8B-B14F-4D97-AF65-F5344CB8AC3E}">
        <p14:creationId xmlns:p14="http://schemas.microsoft.com/office/powerpoint/2010/main" val="34123850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animBg="1"/>
      <p:bldP spid="13" grpId="0"/>
      <p:bldP spid="14" grpId="0"/>
      <p:bldP spid="18" grpId="0" animBg="1"/>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990322" indent="-35990322"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011" eaLnBrk="0" fontAlgn="base" hangingPunct="0">
              <a:spcBef>
                <a:spcPct val="0"/>
              </a:spcBef>
              <a:spcAft>
                <a:spcPct val="0"/>
              </a:spcAft>
              <a:defRPr sz="2400">
                <a:solidFill>
                  <a:schemeClr val="tx1"/>
                </a:solidFill>
                <a:latin typeface="Arial" charset="0"/>
                <a:ea typeface="Arial" charset="0"/>
                <a:cs typeface="Arial" charset="0"/>
              </a:defRPr>
            </a:lvl6pPr>
            <a:lvl7pPr marL="914024" eaLnBrk="0" fontAlgn="base" hangingPunct="0">
              <a:spcBef>
                <a:spcPct val="0"/>
              </a:spcBef>
              <a:spcAft>
                <a:spcPct val="0"/>
              </a:spcAft>
              <a:defRPr sz="2400">
                <a:solidFill>
                  <a:schemeClr val="tx1"/>
                </a:solidFill>
                <a:latin typeface="Arial" charset="0"/>
                <a:ea typeface="Arial" charset="0"/>
                <a:cs typeface="Arial" charset="0"/>
              </a:defRPr>
            </a:lvl7pPr>
            <a:lvl8pPr marL="1371040" eaLnBrk="0" fontAlgn="base" hangingPunct="0">
              <a:spcBef>
                <a:spcPct val="0"/>
              </a:spcBef>
              <a:spcAft>
                <a:spcPct val="0"/>
              </a:spcAft>
              <a:defRPr sz="2400">
                <a:solidFill>
                  <a:schemeClr val="tx1"/>
                </a:solidFill>
                <a:latin typeface="Arial" charset="0"/>
                <a:ea typeface="Arial" charset="0"/>
                <a:cs typeface="Arial" charset="0"/>
              </a:defRPr>
            </a:lvl8pPr>
            <a:lvl9pPr marL="1828052"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D2B23F8-7296-874B-859C-8819F62A534C}" type="slidenum">
              <a:rPr lang="en-US" sz="1600">
                <a:solidFill>
                  <a:srgbClr val="000000"/>
                </a:solidFill>
                <a:latin typeface="Garamond" charset="0"/>
              </a:rPr>
              <a:pPr eaLnBrk="1" hangingPunct="1"/>
              <a:t>14</a:t>
            </a:fld>
            <a:endParaRPr lang="en-US" sz="1600">
              <a:solidFill>
                <a:srgbClr val="000000"/>
              </a:solidFill>
              <a:latin typeface="Garamond" charset="0"/>
            </a:endParaRPr>
          </a:p>
        </p:txBody>
      </p:sp>
      <p:sp>
        <p:nvSpPr>
          <p:cNvPr id="45059" name="Rectangle 2"/>
          <p:cNvSpPr>
            <a:spLocks noGrp="1" noChangeArrowheads="1"/>
          </p:cNvSpPr>
          <p:nvPr>
            <p:ph type="title"/>
          </p:nvPr>
        </p:nvSpPr>
        <p:spPr/>
        <p:txBody>
          <a:bodyPr/>
          <a:lstStyle/>
          <a:p>
            <a:r>
              <a:rPr lang="en-US" dirty="0">
                <a:latin typeface="Garamond" charset="0"/>
                <a:ea typeface="ＭＳ Ｐゴシック" charset="0"/>
                <a:cs typeface="ＭＳ Ｐゴシック" charset="0"/>
              </a:rPr>
              <a:t>What </a:t>
            </a:r>
            <a:r>
              <a:rPr lang="en-US" dirty="0" smtClean="0">
                <a:latin typeface="Garamond" charset="0"/>
                <a:ea typeface="ＭＳ Ｐゴシック" charset="0"/>
                <a:cs typeface="ＭＳ Ｐゴシック" charset="0"/>
              </a:rPr>
              <a:t>Does </a:t>
            </a:r>
            <a:r>
              <a:rPr lang="en-US" dirty="0">
                <a:latin typeface="Garamond" charset="0"/>
                <a:ea typeface="ＭＳ Ｐゴシック" charset="0"/>
                <a:cs typeface="ＭＳ Ｐゴシック" charset="0"/>
              </a:rPr>
              <a:t>the </a:t>
            </a:r>
            <a:r>
              <a:rPr lang="en-US" dirty="0" smtClean="0">
                <a:latin typeface="Garamond" charset="0"/>
                <a:ea typeface="ＭＳ Ｐゴシック" charset="0"/>
                <a:cs typeface="ＭＳ Ｐゴシック" charset="0"/>
              </a:rPr>
              <a:t>Memory Hog </a:t>
            </a:r>
            <a:r>
              <a:rPr lang="en-US" dirty="0">
                <a:latin typeface="Garamond" charset="0"/>
                <a:ea typeface="ＭＳ Ｐゴシック" charset="0"/>
                <a:cs typeface="ＭＳ Ｐゴシック" charset="0"/>
              </a:rPr>
              <a:t>D</a:t>
            </a:r>
            <a:r>
              <a:rPr lang="en-US" dirty="0" smtClean="0">
                <a:latin typeface="Garamond" charset="0"/>
                <a:ea typeface="ＭＳ Ｐゴシック" charset="0"/>
                <a:cs typeface="ＭＳ Ｐゴシック" charset="0"/>
              </a:rPr>
              <a:t>o</a:t>
            </a:r>
            <a:r>
              <a:rPr lang="en-US" dirty="0">
                <a:latin typeface="Garamond" charset="0"/>
                <a:ea typeface="ＭＳ Ｐゴシック" charset="0"/>
                <a:cs typeface="ＭＳ Ｐゴシック" charset="0"/>
              </a:rPr>
              <a:t>?</a:t>
            </a:r>
          </a:p>
        </p:txBody>
      </p:sp>
      <p:sp>
        <p:nvSpPr>
          <p:cNvPr id="45060" name="Rectangle 3"/>
          <p:cNvSpPr>
            <a:spLocks noChangeArrowheads="1"/>
          </p:cNvSpPr>
          <p:nvPr/>
        </p:nvSpPr>
        <p:spPr bwMode="auto">
          <a:xfrm>
            <a:off x="5319713" y="1124744"/>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1" name="Line 4"/>
          <p:cNvSpPr>
            <a:spLocks noChangeShapeType="1"/>
          </p:cNvSpPr>
          <p:nvPr/>
        </p:nvSpPr>
        <p:spPr bwMode="auto">
          <a:xfrm>
            <a:off x="5319713" y="1413669"/>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2" name="Line 5"/>
          <p:cNvSpPr>
            <a:spLocks noChangeShapeType="1"/>
          </p:cNvSpPr>
          <p:nvPr/>
        </p:nvSpPr>
        <p:spPr bwMode="auto">
          <a:xfrm>
            <a:off x="5319713" y="1701006"/>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3" name="Line 6"/>
          <p:cNvSpPr>
            <a:spLocks noChangeShapeType="1"/>
          </p:cNvSpPr>
          <p:nvPr/>
        </p:nvSpPr>
        <p:spPr bwMode="auto">
          <a:xfrm>
            <a:off x="5319713" y="1989931"/>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4" name="Line 7"/>
          <p:cNvSpPr>
            <a:spLocks noChangeShapeType="1"/>
          </p:cNvSpPr>
          <p:nvPr/>
        </p:nvSpPr>
        <p:spPr bwMode="auto">
          <a:xfrm>
            <a:off x="5319713" y="2277269"/>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5" name="Line 8"/>
          <p:cNvSpPr>
            <a:spLocks noChangeShapeType="1"/>
          </p:cNvSpPr>
          <p:nvPr/>
        </p:nvSpPr>
        <p:spPr bwMode="auto">
          <a:xfrm>
            <a:off x="5319713" y="2564606"/>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6" name="Line 9"/>
          <p:cNvSpPr>
            <a:spLocks noChangeShapeType="1"/>
          </p:cNvSpPr>
          <p:nvPr/>
        </p:nvSpPr>
        <p:spPr bwMode="auto">
          <a:xfrm>
            <a:off x="5319713" y="2853531"/>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7" name="Rectangle 10"/>
          <p:cNvSpPr>
            <a:spLocks noChangeArrowheads="1"/>
          </p:cNvSpPr>
          <p:nvPr/>
        </p:nvSpPr>
        <p:spPr bwMode="auto">
          <a:xfrm>
            <a:off x="5319713" y="3947319"/>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8" name="Line 11"/>
          <p:cNvSpPr>
            <a:spLocks noChangeShapeType="1"/>
          </p:cNvSpPr>
          <p:nvPr/>
        </p:nvSpPr>
        <p:spPr bwMode="auto">
          <a:xfrm>
            <a:off x="6126163" y="3371056"/>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9" name="Text Box 12"/>
          <p:cNvSpPr txBox="1">
            <a:spLocks noChangeArrowheads="1"/>
          </p:cNvSpPr>
          <p:nvPr/>
        </p:nvSpPr>
        <p:spPr bwMode="auto">
          <a:xfrm>
            <a:off x="6886575" y="3890171"/>
            <a:ext cx="1340032"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CC0000"/>
                </a:solidFill>
              </a:rPr>
              <a:t>Row Buffer</a:t>
            </a:r>
          </a:p>
        </p:txBody>
      </p:sp>
      <p:sp>
        <p:nvSpPr>
          <p:cNvPr id="45070" name="Rectangle 14"/>
          <p:cNvSpPr>
            <a:spLocks noChangeArrowheads="1"/>
          </p:cNvSpPr>
          <p:nvPr/>
        </p:nvSpPr>
        <p:spPr bwMode="auto">
          <a:xfrm>
            <a:off x="4397375" y="1124744"/>
            <a:ext cx="461963"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1" name="Text Box 15"/>
          <p:cNvSpPr txBox="1">
            <a:spLocks noChangeArrowheads="1"/>
          </p:cNvSpPr>
          <p:nvPr/>
        </p:nvSpPr>
        <p:spPr bwMode="auto">
          <a:xfrm rot="-5400000">
            <a:off x="3832201" y="2074565"/>
            <a:ext cx="1573265"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0000"/>
                </a:solidFill>
              </a:rPr>
              <a:t>Row decoder</a:t>
            </a:r>
          </a:p>
        </p:txBody>
      </p:sp>
      <p:sp>
        <p:nvSpPr>
          <p:cNvPr id="45072" name="Text Box 17"/>
          <p:cNvSpPr txBox="1">
            <a:spLocks noChangeArrowheads="1"/>
          </p:cNvSpPr>
          <p:nvPr/>
        </p:nvSpPr>
        <p:spPr bwMode="auto">
          <a:xfrm>
            <a:off x="5391157" y="4560095"/>
            <a:ext cx="1501129"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0000"/>
                </a:solidFill>
              </a:rPr>
              <a:t>Column mux</a:t>
            </a:r>
          </a:p>
        </p:txBody>
      </p:sp>
      <p:sp>
        <p:nvSpPr>
          <p:cNvPr id="45073" name="Line 18"/>
          <p:cNvSpPr>
            <a:spLocks noChangeShapeType="1"/>
          </p:cNvSpPr>
          <p:nvPr/>
        </p:nvSpPr>
        <p:spPr bwMode="auto">
          <a:xfrm>
            <a:off x="5549900"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4" name="Line 19"/>
          <p:cNvSpPr>
            <a:spLocks noChangeShapeType="1"/>
          </p:cNvSpPr>
          <p:nvPr/>
        </p:nvSpPr>
        <p:spPr bwMode="auto">
          <a:xfrm>
            <a:off x="5780088"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5" name="Line 20"/>
          <p:cNvSpPr>
            <a:spLocks noChangeShapeType="1"/>
          </p:cNvSpPr>
          <p:nvPr/>
        </p:nvSpPr>
        <p:spPr bwMode="auto">
          <a:xfrm>
            <a:off x="6011863"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6" name="Line 21"/>
          <p:cNvSpPr>
            <a:spLocks noChangeShapeType="1"/>
          </p:cNvSpPr>
          <p:nvPr/>
        </p:nvSpPr>
        <p:spPr bwMode="auto">
          <a:xfrm>
            <a:off x="6242050"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7" name="Line 22"/>
          <p:cNvSpPr>
            <a:spLocks noChangeShapeType="1"/>
          </p:cNvSpPr>
          <p:nvPr/>
        </p:nvSpPr>
        <p:spPr bwMode="auto">
          <a:xfrm>
            <a:off x="6472238"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8" name="Line 23"/>
          <p:cNvSpPr>
            <a:spLocks noChangeShapeType="1"/>
          </p:cNvSpPr>
          <p:nvPr/>
        </p:nvSpPr>
        <p:spPr bwMode="auto">
          <a:xfrm>
            <a:off x="6702425"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9" name="Line 24"/>
          <p:cNvSpPr>
            <a:spLocks noChangeShapeType="1"/>
          </p:cNvSpPr>
          <p:nvPr/>
        </p:nvSpPr>
        <p:spPr bwMode="auto">
          <a:xfrm>
            <a:off x="5319713" y="3118644"/>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0" name="Line 25"/>
          <p:cNvSpPr>
            <a:spLocks noChangeShapeType="1"/>
          </p:cNvSpPr>
          <p:nvPr/>
        </p:nvSpPr>
        <p:spPr bwMode="auto">
          <a:xfrm>
            <a:off x="4859339" y="2277269"/>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1" name="Line 26"/>
          <p:cNvSpPr>
            <a:spLocks noChangeShapeType="1"/>
          </p:cNvSpPr>
          <p:nvPr/>
        </p:nvSpPr>
        <p:spPr bwMode="auto">
          <a:xfrm>
            <a:off x="6126163" y="4236252"/>
            <a:ext cx="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2" name="Line 27"/>
          <p:cNvSpPr>
            <a:spLocks noChangeShapeType="1"/>
          </p:cNvSpPr>
          <p:nvPr/>
        </p:nvSpPr>
        <p:spPr bwMode="auto">
          <a:xfrm>
            <a:off x="3763964" y="2277269"/>
            <a:ext cx="6334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3" name="Line 30"/>
          <p:cNvSpPr>
            <a:spLocks noChangeShapeType="1"/>
          </p:cNvSpPr>
          <p:nvPr/>
        </p:nvSpPr>
        <p:spPr bwMode="auto">
          <a:xfrm>
            <a:off x="4919665" y="4753769"/>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4" name="Line 31"/>
          <p:cNvSpPr>
            <a:spLocks noChangeShapeType="1"/>
          </p:cNvSpPr>
          <p:nvPr/>
        </p:nvSpPr>
        <p:spPr bwMode="auto">
          <a:xfrm>
            <a:off x="6126163" y="4944270"/>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5" name="Text Box 32"/>
          <p:cNvSpPr txBox="1">
            <a:spLocks noChangeArrowheads="1"/>
          </p:cNvSpPr>
          <p:nvPr/>
        </p:nvSpPr>
        <p:spPr bwMode="auto">
          <a:xfrm>
            <a:off x="5780088" y="5215731"/>
            <a:ext cx="67987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0000"/>
                </a:solidFill>
              </a:rPr>
              <a:t>Data</a:t>
            </a:r>
          </a:p>
        </p:txBody>
      </p:sp>
      <p:sp>
        <p:nvSpPr>
          <p:cNvPr id="45086" name="Text Box 36"/>
          <p:cNvSpPr txBox="1">
            <a:spLocks noChangeArrowheads="1"/>
          </p:cNvSpPr>
          <p:nvPr/>
        </p:nvSpPr>
        <p:spPr bwMode="auto">
          <a:xfrm>
            <a:off x="5722938" y="3902870"/>
            <a:ext cx="849175"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FFFFFF"/>
                </a:solidFill>
              </a:rPr>
              <a:t>Row 0</a:t>
            </a:r>
          </a:p>
        </p:txBody>
      </p:sp>
      <p:sp>
        <p:nvSpPr>
          <p:cNvPr id="45087" name="Rectangle 56"/>
          <p:cNvSpPr>
            <a:spLocks noChangeArrowheads="1"/>
          </p:cNvSpPr>
          <p:nvPr/>
        </p:nvSpPr>
        <p:spPr bwMode="auto">
          <a:xfrm>
            <a:off x="654050" y="1354931"/>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8" name="Rectangle 57"/>
          <p:cNvSpPr>
            <a:spLocks noChangeArrowheads="1"/>
          </p:cNvSpPr>
          <p:nvPr/>
        </p:nvSpPr>
        <p:spPr bwMode="auto">
          <a:xfrm>
            <a:off x="654050" y="175815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9" name="Rectangle 58"/>
          <p:cNvSpPr>
            <a:spLocks noChangeArrowheads="1"/>
          </p:cNvSpPr>
          <p:nvPr/>
        </p:nvSpPr>
        <p:spPr bwMode="auto">
          <a:xfrm>
            <a:off x="654050" y="2161383"/>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0" name="Rectangle 59"/>
          <p:cNvSpPr>
            <a:spLocks noChangeArrowheads="1"/>
          </p:cNvSpPr>
          <p:nvPr/>
        </p:nvSpPr>
        <p:spPr bwMode="auto">
          <a:xfrm>
            <a:off x="654050" y="256460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1" name="Rectangle 60"/>
          <p:cNvSpPr>
            <a:spLocks noChangeArrowheads="1"/>
          </p:cNvSpPr>
          <p:nvPr/>
        </p:nvSpPr>
        <p:spPr bwMode="auto">
          <a:xfrm>
            <a:off x="654050" y="2967832"/>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2" name="Rectangle 61"/>
          <p:cNvSpPr>
            <a:spLocks noChangeArrowheads="1"/>
          </p:cNvSpPr>
          <p:nvPr/>
        </p:nvSpPr>
        <p:spPr bwMode="auto">
          <a:xfrm>
            <a:off x="654050" y="337105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46" name="Text Box 62"/>
          <p:cNvSpPr txBox="1">
            <a:spLocks noChangeArrowheads="1"/>
          </p:cNvSpPr>
          <p:nvPr/>
        </p:nvSpPr>
        <p:spPr bwMode="auto">
          <a:xfrm>
            <a:off x="811220" y="3371058"/>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5094" name="Rectangle 64"/>
          <p:cNvSpPr>
            <a:spLocks noChangeArrowheads="1"/>
          </p:cNvSpPr>
          <p:nvPr/>
        </p:nvSpPr>
        <p:spPr bwMode="auto">
          <a:xfrm>
            <a:off x="5321300" y="3947319"/>
            <a:ext cx="1612900" cy="288925"/>
          </a:xfrm>
          <a:prstGeom prst="rect">
            <a:avLst/>
          </a:prstGeom>
          <a:solidFill>
            <a:srgbClr val="0000FF"/>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5" name="Text Box 65"/>
          <p:cNvSpPr txBox="1">
            <a:spLocks noChangeArrowheads="1"/>
          </p:cNvSpPr>
          <p:nvPr/>
        </p:nvSpPr>
        <p:spPr bwMode="auto">
          <a:xfrm>
            <a:off x="5699126" y="3901281"/>
            <a:ext cx="849175"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FFFFFF"/>
                </a:solidFill>
              </a:rPr>
              <a:t>Row 0</a:t>
            </a:r>
          </a:p>
        </p:txBody>
      </p:sp>
      <p:sp>
        <p:nvSpPr>
          <p:cNvPr id="477250" name="Text Box 66"/>
          <p:cNvSpPr txBox="1">
            <a:spLocks noChangeArrowheads="1"/>
          </p:cNvSpPr>
          <p:nvPr/>
        </p:nvSpPr>
        <p:spPr bwMode="auto">
          <a:xfrm>
            <a:off x="742951" y="3371058"/>
            <a:ext cx="138341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FF0000"/>
                </a:solidFill>
              </a:rPr>
              <a:t>T1: Row 16</a:t>
            </a:r>
          </a:p>
        </p:txBody>
      </p:sp>
      <p:sp>
        <p:nvSpPr>
          <p:cNvPr id="477251" name="Text Box 67"/>
          <p:cNvSpPr txBox="1">
            <a:spLocks noChangeArrowheads="1"/>
          </p:cNvSpPr>
          <p:nvPr/>
        </p:nvSpPr>
        <p:spPr bwMode="auto">
          <a:xfrm>
            <a:off x="811220" y="3004346"/>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52" name="Text Box 68"/>
          <p:cNvSpPr txBox="1">
            <a:spLocks noChangeArrowheads="1"/>
          </p:cNvSpPr>
          <p:nvPr/>
        </p:nvSpPr>
        <p:spPr bwMode="auto">
          <a:xfrm>
            <a:off x="712789" y="3004346"/>
            <a:ext cx="147900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FF0000"/>
                </a:solidFill>
              </a:rPr>
              <a:t>T1: Row 111</a:t>
            </a:r>
          </a:p>
        </p:txBody>
      </p:sp>
      <p:sp>
        <p:nvSpPr>
          <p:cNvPr id="477255" name="Text Box 71"/>
          <p:cNvSpPr txBox="1">
            <a:spLocks noChangeArrowheads="1"/>
          </p:cNvSpPr>
          <p:nvPr/>
        </p:nvSpPr>
        <p:spPr bwMode="auto">
          <a:xfrm>
            <a:off x="811220" y="2623345"/>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56" name="Text Box 72"/>
          <p:cNvSpPr txBox="1">
            <a:spLocks noChangeArrowheads="1"/>
          </p:cNvSpPr>
          <p:nvPr/>
        </p:nvSpPr>
        <p:spPr bwMode="auto">
          <a:xfrm>
            <a:off x="811220" y="2623345"/>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57" name="Text Box 73"/>
          <p:cNvSpPr txBox="1">
            <a:spLocks noChangeArrowheads="1"/>
          </p:cNvSpPr>
          <p:nvPr/>
        </p:nvSpPr>
        <p:spPr bwMode="auto">
          <a:xfrm>
            <a:off x="827095" y="2623345"/>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FF0000"/>
                </a:solidFill>
              </a:rPr>
              <a:t>T1: Row 5</a:t>
            </a:r>
          </a:p>
        </p:txBody>
      </p:sp>
      <p:sp>
        <p:nvSpPr>
          <p:cNvPr id="477258" name="Text Box 74"/>
          <p:cNvSpPr txBox="1">
            <a:spLocks noChangeArrowheads="1"/>
          </p:cNvSpPr>
          <p:nvPr/>
        </p:nvSpPr>
        <p:spPr bwMode="auto">
          <a:xfrm>
            <a:off x="827095" y="2220119"/>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59" name="Text Box 75"/>
          <p:cNvSpPr txBox="1">
            <a:spLocks noChangeArrowheads="1"/>
          </p:cNvSpPr>
          <p:nvPr/>
        </p:nvSpPr>
        <p:spPr bwMode="auto">
          <a:xfrm>
            <a:off x="827095" y="2220119"/>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60" name="Text Box 76"/>
          <p:cNvSpPr txBox="1">
            <a:spLocks noChangeArrowheads="1"/>
          </p:cNvSpPr>
          <p:nvPr/>
        </p:nvSpPr>
        <p:spPr bwMode="auto">
          <a:xfrm>
            <a:off x="827095" y="2220119"/>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61" name="Text Box 77"/>
          <p:cNvSpPr txBox="1">
            <a:spLocks noChangeArrowheads="1"/>
          </p:cNvSpPr>
          <p:nvPr/>
        </p:nvSpPr>
        <p:spPr bwMode="auto">
          <a:xfrm>
            <a:off x="827095" y="2220119"/>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62" name="Text Box 78"/>
          <p:cNvSpPr txBox="1">
            <a:spLocks noChangeArrowheads="1"/>
          </p:cNvSpPr>
          <p:nvPr/>
        </p:nvSpPr>
        <p:spPr bwMode="auto">
          <a:xfrm>
            <a:off x="827095" y="2220119"/>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63" name="Rectangle 79"/>
          <p:cNvSpPr>
            <a:spLocks noChangeArrowheads="1"/>
          </p:cNvSpPr>
          <p:nvPr/>
        </p:nvSpPr>
        <p:spPr bwMode="auto">
          <a:xfrm>
            <a:off x="5321300"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4" name="Rectangle 80"/>
          <p:cNvSpPr>
            <a:spLocks noChangeArrowheads="1"/>
          </p:cNvSpPr>
          <p:nvPr/>
        </p:nvSpPr>
        <p:spPr bwMode="auto">
          <a:xfrm>
            <a:off x="5435600"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5" name="Rectangle 81"/>
          <p:cNvSpPr>
            <a:spLocks noChangeArrowheads="1"/>
          </p:cNvSpPr>
          <p:nvPr/>
        </p:nvSpPr>
        <p:spPr bwMode="auto">
          <a:xfrm>
            <a:off x="5551488"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6" name="Rectangle 82"/>
          <p:cNvSpPr>
            <a:spLocks noChangeArrowheads="1"/>
          </p:cNvSpPr>
          <p:nvPr/>
        </p:nvSpPr>
        <p:spPr bwMode="auto">
          <a:xfrm>
            <a:off x="5665788"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7" name="Rectangle 83"/>
          <p:cNvSpPr>
            <a:spLocks noChangeArrowheads="1"/>
          </p:cNvSpPr>
          <p:nvPr/>
        </p:nvSpPr>
        <p:spPr bwMode="auto">
          <a:xfrm>
            <a:off x="5781675"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8" name="Rectangle 84"/>
          <p:cNvSpPr>
            <a:spLocks noChangeArrowheads="1"/>
          </p:cNvSpPr>
          <p:nvPr/>
        </p:nvSpPr>
        <p:spPr bwMode="auto">
          <a:xfrm>
            <a:off x="5897563"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9" name="Rectangle 85"/>
          <p:cNvSpPr>
            <a:spLocks noChangeArrowheads="1"/>
          </p:cNvSpPr>
          <p:nvPr/>
        </p:nvSpPr>
        <p:spPr bwMode="auto">
          <a:xfrm>
            <a:off x="6011863"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70" name="Rectangle 86"/>
          <p:cNvSpPr>
            <a:spLocks noChangeArrowheads="1"/>
          </p:cNvSpPr>
          <p:nvPr/>
        </p:nvSpPr>
        <p:spPr bwMode="auto">
          <a:xfrm>
            <a:off x="6127750"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71" name="Rectangle 87"/>
          <p:cNvSpPr>
            <a:spLocks noChangeArrowheads="1"/>
          </p:cNvSpPr>
          <p:nvPr/>
        </p:nvSpPr>
        <p:spPr bwMode="auto">
          <a:xfrm>
            <a:off x="6242050"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116" name="Text Box 89"/>
          <p:cNvSpPr txBox="1">
            <a:spLocks noChangeArrowheads="1"/>
          </p:cNvSpPr>
          <p:nvPr/>
        </p:nvSpPr>
        <p:spPr bwMode="auto">
          <a:xfrm>
            <a:off x="179519" y="3796507"/>
            <a:ext cx="2656005"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dirty="0">
                <a:solidFill>
                  <a:srgbClr val="000000"/>
                </a:solidFill>
              </a:rPr>
              <a:t>Memory Request Buffer</a:t>
            </a:r>
          </a:p>
        </p:txBody>
      </p:sp>
      <p:sp>
        <p:nvSpPr>
          <p:cNvPr id="45117" name="Text Box 91"/>
          <p:cNvSpPr txBox="1">
            <a:spLocks noChangeArrowheads="1"/>
          </p:cNvSpPr>
          <p:nvPr/>
        </p:nvSpPr>
        <p:spPr bwMode="auto">
          <a:xfrm>
            <a:off x="423863" y="4949032"/>
            <a:ext cx="1565428"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STREAM</a:t>
            </a:r>
          </a:p>
        </p:txBody>
      </p:sp>
      <p:sp>
        <p:nvSpPr>
          <p:cNvPr id="45118" name="Text Box 92"/>
          <p:cNvSpPr txBox="1">
            <a:spLocks noChangeArrowheads="1"/>
          </p:cNvSpPr>
          <p:nvPr/>
        </p:nvSpPr>
        <p:spPr bwMode="auto">
          <a:xfrm>
            <a:off x="423864" y="5215731"/>
            <a:ext cx="1630448"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FF0000"/>
                </a:solidFill>
              </a:rPr>
              <a:t>T1: RANDOM</a:t>
            </a:r>
          </a:p>
        </p:txBody>
      </p:sp>
      <p:sp>
        <p:nvSpPr>
          <p:cNvPr id="66" name="Trapezoid 65"/>
          <p:cNvSpPr/>
          <p:nvPr/>
        </p:nvSpPr>
        <p:spPr bwMode="auto">
          <a:xfrm rot="10800000">
            <a:off x="5314951" y="4507714"/>
            <a:ext cx="1617663" cy="422275"/>
          </a:xfrm>
          <a:prstGeom prst="trapezoid">
            <a:avLst/>
          </a:prstGeom>
          <a:noFill/>
          <a:ln w="9525" cap="flat" cmpd="sng" algn="ctr">
            <a:solidFill>
              <a:schemeClr val="tx1"/>
            </a:solidFill>
            <a:prstDash val="solid"/>
            <a:round/>
            <a:headEnd type="none" w="med" len="med"/>
            <a:tailEnd type="none" w="med" len="med"/>
          </a:ln>
          <a:effectLst/>
        </p:spPr>
        <p:txBody>
          <a:bodyPr lIns="91402" tIns="45702" rIns="91402" bIns="45702"/>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477272" name="Rectangle 88"/>
          <p:cNvSpPr>
            <a:spLocks noChangeArrowheads="1"/>
          </p:cNvSpPr>
          <p:nvPr/>
        </p:nvSpPr>
        <p:spPr bwMode="auto">
          <a:xfrm>
            <a:off x="423863" y="4612489"/>
            <a:ext cx="7777162" cy="892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p>
            <a:pPr algn="ctr" fontAlgn="base">
              <a:spcBef>
                <a:spcPct val="0"/>
              </a:spcBef>
              <a:spcAft>
                <a:spcPct val="0"/>
              </a:spcAft>
            </a:pPr>
            <a:r>
              <a:rPr lang="en-US" sz="2400" dirty="0">
                <a:solidFill>
                  <a:srgbClr val="FF0000"/>
                </a:solidFill>
                <a:latin typeface="Arial" charset="0"/>
                <a:ea typeface="ＭＳ Ｐゴシック" charset="0"/>
                <a:cs typeface="Arial" charset="0"/>
              </a:rPr>
              <a:t>Row size: 8KB, cache block size: 64B</a:t>
            </a:r>
          </a:p>
          <a:p>
            <a:pPr algn="ctr" fontAlgn="base">
              <a:spcBef>
                <a:spcPct val="0"/>
              </a:spcBef>
              <a:spcAft>
                <a:spcPct val="0"/>
              </a:spcAft>
            </a:pPr>
            <a:r>
              <a:rPr lang="en-US" sz="2800" dirty="0">
                <a:solidFill>
                  <a:srgbClr val="FF0000"/>
                </a:solidFill>
                <a:latin typeface="Arial" charset="0"/>
                <a:ea typeface="ＭＳ Ｐゴシック" charset="0"/>
                <a:cs typeface="Arial" charset="0"/>
                <a:sym typeface="Wingdings" charset="0"/>
              </a:rPr>
              <a:t>128 </a:t>
            </a:r>
            <a:r>
              <a:rPr lang="en-US" sz="2000" dirty="0">
                <a:solidFill>
                  <a:srgbClr val="FF0000"/>
                </a:solidFill>
                <a:latin typeface="Arial" charset="0"/>
                <a:ea typeface="ＭＳ Ｐゴシック" charset="0"/>
                <a:cs typeface="Arial" charset="0"/>
                <a:sym typeface="Wingdings" charset="0"/>
              </a:rPr>
              <a:t>(8KB/64B) </a:t>
            </a:r>
            <a:r>
              <a:rPr lang="en-US" sz="2800" dirty="0">
                <a:solidFill>
                  <a:srgbClr val="FF0000"/>
                </a:solidFill>
                <a:latin typeface="Arial" charset="0"/>
                <a:ea typeface="ＭＳ Ｐゴシック" charset="0"/>
                <a:cs typeface="Arial" charset="0"/>
                <a:sym typeface="Wingdings" charset="0"/>
              </a:rPr>
              <a:t>requests of T0 serviced before T1</a:t>
            </a:r>
          </a:p>
        </p:txBody>
      </p:sp>
      <p:sp>
        <p:nvSpPr>
          <p:cNvPr id="67" name="TextBox 66"/>
          <p:cNvSpPr txBox="1"/>
          <p:nvPr/>
        </p:nvSpPr>
        <p:spPr>
          <a:xfrm>
            <a:off x="233416" y="5791616"/>
            <a:ext cx="8682780" cy="661720"/>
          </a:xfrm>
          <a:prstGeom prst="rect">
            <a:avLst/>
          </a:prstGeom>
          <a:noFill/>
        </p:spPr>
        <p:txBody>
          <a:bodyPr wrap="none" lIns="91402" tIns="45702" rIns="91402" bIns="45702" rtlCol="0">
            <a:spAutoFit/>
          </a:bodyPr>
          <a:lstStyle/>
          <a:p>
            <a:pPr lvl="0" eaLnBrk="0" fontAlgn="base" hangingPunct="0">
              <a:spcBef>
                <a:spcPct val="20000"/>
              </a:spcBef>
              <a:spcAft>
                <a:spcPct val="0"/>
              </a:spcAft>
              <a:buClr>
                <a:srgbClr val="CC9900"/>
              </a:buClr>
              <a:buSzPct val="65000"/>
            </a:pPr>
            <a:r>
              <a:rPr lang="en-US" sz="1900" kern="0" dirty="0" err="1">
                <a:solidFill>
                  <a:srgbClr val="000000"/>
                </a:solidFill>
                <a:latin typeface="Tahoma" charset="0"/>
                <a:ea typeface="ＭＳ Ｐゴシック" charset="0"/>
                <a:cs typeface="ＭＳ Ｐゴシック" charset="0"/>
              </a:rPr>
              <a:t>Moscibroda</a:t>
            </a:r>
            <a:r>
              <a:rPr lang="en-US" sz="1900" kern="0" dirty="0">
                <a:solidFill>
                  <a:srgbClr val="000000"/>
                </a:solidFill>
                <a:latin typeface="Tahoma" charset="0"/>
                <a:ea typeface="ＭＳ Ｐゴシック" charset="0"/>
                <a:cs typeface="ＭＳ Ｐゴシック" charset="0"/>
              </a:rPr>
              <a:t> and Mutlu, </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FF"/>
                </a:solidFill>
                <a:latin typeface="Tahoma" charset="0"/>
                <a:ea typeface="ＭＳ Ｐゴシック" charset="0"/>
                <a:cs typeface="ＭＳ Ｐゴシック" charset="0"/>
              </a:rPr>
              <a:t>Memory Performance Attacks</a:t>
            </a:r>
            <a:r>
              <a:rPr lang="en-US" sz="1900" kern="0" dirty="0">
                <a:solidFill>
                  <a:srgbClr val="000000"/>
                </a:solidFill>
                <a:latin typeface="Tahoma" charset="0"/>
                <a:ea typeface="ＭＳ Ｐゴシック" charset="0"/>
                <a:cs typeface="ＭＳ Ｐゴシック" charset="0"/>
              </a:rPr>
              <a:t>,</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00"/>
                </a:solidFill>
                <a:latin typeface="Tahoma" charset="0"/>
                <a:ea typeface="ＭＳ Ｐゴシック" charset="0"/>
                <a:cs typeface="ＭＳ Ｐゴシック" charset="0"/>
              </a:rPr>
              <a:t> USENIX Security 2007.</a:t>
            </a:r>
          </a:p>
          <a:p>
            <a:endParaRPr lang="en-US" dirty="0"/>
          </a:p>
        </p:txBody>
      </p:sp>
    </p:spTree>
    <p:custDataLst>
      <p:tags r:id="rId1"/>
    </p:custDataLst>
    <p:extLst>
      <p:ext uri="{BB962C8B-B14F-4D97-AF65-F5344CB8AC3E}">
        <p14:creationId xmlns:p14="http://schemas.microsoft.com/office/powerpoint/2010/main" val="32481056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7344 0.03218 L 0.30642 0.175 " pathEditMode="relative" rAng="0" ptsTypes="AA">
                                      <p:cBhvr>
                                        <p:cTn id="6" dur="500" fill="hold"/>
                                        <p:tgtEl>
                                          <p:spTgt spid="477246"/>
                                        </p:tgtEl>
                                        <p:attrNameLst>
                                          <p:attrName>ppt_x</p:attrName>
                                          <p:attrName>ppt_y</p:attrName>
                                        </p:attrNameLst>
                                      </p:cBhvr>
                                      <p:rCtr x="11600" y="7100"/>
                                    </p:animMotion>
                                  </p:childTnLst>
                                </p:cTn>
                              </p:par>
                              <p:par>
                                <p:cTn id="7" presetID="1" presetClass="entr" presetSubtype="0" fill="hold" grpId="0" nodeType="withEffect">
                                  <p:stCondLst>
                                    <p:cond delay="0"/>
                                  </p:stCondLst>
                                  <p:childTnLst>
                                    <p:set>
                                      <p:cBhvr>
                                        <p:cTn id="8" dur="1" fill="hold">
                                          <p:stCondLst>
                                            <p:cond delay="0"/>
                                          </p:stCondLst>
                                        </p:cTn>
                                        <p:tgtEl>
                                          <p:spTgt spid="47726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77250"/>
                                        </p:tgtEl>
                                        <p:attrNameLst>
                                          <p:attrName>style.visibility</p:attrName>
                                        </p:attrNameLst>
                                      </p:cBhvr>
                                      <p:to>
                                        <p:strVal val="visible"/>
                                      </p:to>
                                    </p:set>
                                    <p:anim calcmode="lin" valueType="num">
                                      <p:cBhvr additive="base">
                                        <p:cTn id="13" dur="500" fill="hold"/>
                                        <p:tgtEl>
                                          <p:spTgt spid="477250"/>
                                        </p:tgtEl>
                                        <p:attrNameLst>
                                          <p:attrName>ppt_x</p:attrName>
                                        </p:attrNameLst>
                                      </p:cBhvr>
                                      <p:tavLst>
                                        <p:tav tm="0">
                                          <p:val>
                                            <p:strVal val="#ppt_x"/>
                                          </p:val>
                                        </p:tav>
                                        <p:tav tm="100000">
                                          <p:val>
                                            <p:strVal val="#ppt_x"/>
                                          </p:val>
                                        </p:tav>
                                      </p:tavLst>
                                    </p:anim>
                                    <p:anim calcmode="lin" valueType="num">
                                      <p:cBhvr additive="base">
                                        <p:cTn id="14" dur="500" fill="hold"/>
                                        <p:tgtEl>
                                          <p:spTgt spid="477250"/>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1" nodeType="clickEffect">
                                  <p:stCondLst>
                                    <p:cond delay="0"/>
                                  </p:stCondLst>
                                  <p:childTnLst>
                                    <p:set>
                                      <p:cBhvr>
                                        <p:cTn id="18" dur="1" fill="hold">
                                          <p:stCondLst>
                                            <p:cond delay="0"/>
                                          </p:stCondLst>
                                        </p:cTn>
                                        <p:tgtEl>
                                          <p:spTgt spid="477251"/>
                                        </p:tgtEl>
                                        <p:attrNameLst>
                                          <p:attrName>style.visibility</p:attrName>
                                        </p:attrNameLst>
                                      </p:cBhvr>
                                      <p:to>
                                        <p:strVal val="visible"/>
                                      </p:to>
                                    </p:set>
                                    <p:anim calcmode="lin" valueType="num">
                                      <p:cBhvr additive="base">
                                        <p:cTn id="19" dur="500" fill="hold"/>
                                        <p:tgtEl>
                                          <p:spTgt spid="477251"/>
                                        </p:tgtEl>
                                        <p:attrNameLst>
                                          <p:attrName>ppt_x</p:attrName>
                                        </p:attrNameLst>
                                      </p:cBhvr>
                                      <p:tavLst>
                                        <p:tav tm="0">
                                          <p:val>
                                            <p:strVal val="#ppt_x"/>
                                          </p:val>
                                        </p:tav>
                                        <p:tav tm="100000">
                                          <p:val>
                                            <p:strVal val="#ppt_x"/>
                                          </p:val>
                                        </p:tav>
                                      </p:tavLst>
                                    </p:anim>
                                    <p:anim calcmode="lin" valueType="num">
                                      <p:cBhvr additive="base">
                                        <p:cTn id="20" dur="500" fill="hold"/>
                                        <p:tgtEl>
                                          <p:spTgt spid="477251"/>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47724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77263"/>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grpId="0" nodeType="clickEffect">
                                  <p:stCondLst>
                                    <p:cond delay="0"/>
                                  </p:stCondLst>
                                  <p:childTnLst>
                                    <p:animMotion origin="layout" path="M 0.07344 0.03217 L 0.30642 0.22847 " pathEditMode="relative" rAng="0" ptsTypes="AA">
                                      <p:cBhvr>
                                        <p:cTn id="30" dur="500" fill="hold"/>
                                        <p:tgtEl>
                                          <p:spTgt spid="477251"/>
                                        </p:tgtEl>
                                        <p:attrNameLst>
                                          <p:attrName>ppt_x</p:attrName>
                                          <p:attrName>ppt_y</p:attrName>
                                        </p:attrNameLst>
                                      </p:cBhvr>
                                      <p:rCtr x="11600" y="9800"/>
                                    </p:animMotion>
                                  </p:childTnLst>
                                </p:cTn>
                              </p:par>
                              <p:par>
                                <p:cTn id="31" presetID="1" presetClass="entr" presetSubtype="0" fill="hold" grpId="0" nodeType="withEffect">
                                  <p:stCondLst>
                                    <p:cond delay="0"/>
                                  </p:stCondLst>
                                  <p:childTnLst>
                                    <p:set>
                                      <p:cBhvr>
                                        <p:cTn id="32" dur="1" fill="hold">
                                          <p:stCondLst>
                                            <p:cond delay="0"/>
                                          </p:stCondLst>
                                        </p:cTn>
                                        <p:tgtEl>
                                          <p:spTgt spid="47726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77252"/>
                                        </p:tgtEl>
                                        <p:attrNameLst>
                                          <p:attrName>style.visibility</p:attrName>
                                        </p:attrNameLst>
                                      </p:cBhvr>
                                      <p:to>
                                        <p:strVal val="visible"/>
                                      </p:to>
                                    </p:set>
                                    <p:anim calcmode="lin" valueType="num">
                                      <p:cBhvr additive="base">
                                        <p:cTn id="37" dur="500" fill="hold"/>
                                        <p:tgtEl>
                                          <p:spTgt spid="477252"/>
                                        </p:tgtEl>
                                        <p:attrNameLst>
                                          <p:attrName>ppt_x</p:attrName>
                                        </p:attrNameLst>
                                      </p:cBhvr>
                                      <p:tavLst>
                                        <p:tav tm="0">
                                          <p:val>
                                            <p:strVal val="#ppt_x"/>
                                          </p:val>
                                        </p:tav>
                                        <p:tav tm="100000">
                                          <p:val>
                                            <p:strVal val="#ppt_x"/>
                                          </p:val>
                                        </p:tav>
                                      </p:tavLst>
                                    </p:anim>
                                    <p:anim calcmode="lin" valueType="num">
                                      <p:cBhvr additive="base">
                                        <p:cTn id="38" dur="500" fill="hold"/>
                                        <p:tgtEl>
                                          <p:spTgt spid="477252"/>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1" nodeType="clickEffect">
                                  <p:stCondLst>
                                    <p:cond delay="0"/>
                                  </p:stCondLst>
                                  <p:childTnLst>
                                    <p:set>
                                      <p:cBhvr>
                                        <p:cTn id="42" dur="1" fill="hold">
                                          <p:stCondLst>
                                            <p:cond delay="0"/>
                                          </p:stCondLst>
                                        </p:cTn>
                                        <p:tgtEl>
                                          <p:spTgt spid="477255"/>
                                        </p:tgtEl>
                                        <p:attrNameLst>
                                          <p:attrName>style.visibility</p:attrName>
                                        </p:attrNameLst>
                                      </p:cBhvr>
                                      <p:to>
                                        <p:strVal val="visible"/>
                                      </p:to>
                                    </p:set>
                                    <p:anim calcmode="lin" valueType="num">
                                      <p:cBhvr additive="base">
                                        <p:cTn id="43" dur="500" fill="hold"/>
                                        <p:tgtEl>
                                          <p:spTgt spid="477255"/>
                                        </p:tgtEl>
                                        <p:attrNameLst>
                                          <p:attrName>ppt_x</p:attrName>
                                        </p:attrNameLst>
                                      </p:cBhvr>
                                      <p:tavLst>
                                        <p:tav tm="0">
                                          <p:val>
                                            <p:strVal val="#ppt_x"/>
                                          </p:val>
                                        </p:tav>
                                        <p:tav tm="100000">
                                          <p:val>
                                            <p:strVal val="#ppt_x"/>
                                          </p:val>
                                        </p:tav>
                                      </p:tavLst>
                                    </p:anim>
                                    <p:anim calcmode="lin" valueType="num">
                                      <p:cBhvr additive="base">
                                        <p:cTn id="44" dur="500" fill="hold"/>
                                        <p:tgtEl>
                                          <p:spTgt spid="477255"/>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47725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477264"/>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accel="50000" decel="50000" fill="hold" grpId="0" nodeType="clickEffect">
                                  <p:stCondLst>
                                    <p:cond delay="0"/>
                                  </p:stCondLst>
                                  <p:childTnLst>
                                    <p:animMotion origin="layout" path="M 0.07344 0.03218 L 0.30642 0.28403 " pathEditMode="relative" rAng="0" ptsTypes="AA">
                                      <p:cBhvr>
                                        <p:cTn id="54" dur="500" fill="hold"/>
                                        <p:tgtEl>
                                          <p:spTgt spid="477255"/>
                                        </p:tgtEl>
                                        <p:attrNameLst>
                                          <p:attrName>ppt_x</p:attrName>
                                          <p:attrName>ppt_y</p:attrName>
                                        </p:attrNameLst>
                                      </p:cBhvr>
                                      <p:rCtr x="11600" y="12600"/>
                                    </p:animMotion>
                                  </p:childTnLst>
                                </p:cTn>
                              </p:par>
                              <p:par>
                                <p:cTn id="55" presetID="1" presetClass="entr" presetSubtype="0" fill="hold" grpId="0" nodeType="withEffect">
                                  <p:stCondLst>
                                    <p:cond delay="0"/>
                                  </p:stCondLst>
                                  <p:childTnLst>
                                    <p:set>
                                      <p:cBhvr>
                                        <p:cTn id="56" dur="1" fill="hold">
                                          <p:stCondLst>
                                            <p:cond delay="0"/>
                                          </p:stCondLst>
                                        </p:cTn>
                                        <p:tgtEl>
                                          <p:spTgt spid="47726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 fill="hold" grpId="1" nodeType="clickEffect">
                                  <p:stCondLst>
                                    <p:cond delay="0"/>
                                  </p:stCondLst>
                                  <p:childTnLst>
                                    <p:set>
                                      <p:cBhvr>
                                        <p:cTn id="60" dur="1" fill="hold">
                                          <p:stCondLst>
                                            <p:cond delay="0"/>
                                          </p:stCondLst>
                                        </p:cTn>
                                        <p:tgtEl>
                                          <p:spTgt spid="477256"/>
                                        </p:tgtEl>
                                        <p:attrNameLst>
                                          <p:attrName>style.visibility</p:attrName>
                                        </p:attrNameLst>
                                      </p:cBhvr>
                                      <p:to>
                                        <p:strVal val="visible"/>
                                      </p:to>
                                    </p:set>
                                    <p:anim calcmode="lin" valueType="num">
                                      <p:cBhvr additive="base">
                                        <p:cTn id="61" dur="500" fill="hold"/>
                                        <p:tgtEl>
                                          <p:spTgt spid="477256"/>
                                        </p:tgtEl>
                                        <p:attrNameLst>
                                          <p:attrName>ppt_x</p:attrName>
                                        </p:attrNameLst>
                                      </p:cBhvr>
                                      <p:tavLst>
                                        <p:tav tm="0">
                                          <p:val>
                                            <p:strVal val="#ppt_x"/>
                                          </p:val>
                                        </p:tav>
                                        <p:tav tm="100000">
                                          <p:val>
                                            <p:strVal val="#ppt_x"/>
                                          </p:val>
                                        </p:tav>
                                      </p:tavLst>
                                    </p:anim>
                                    <p:anim calcmode="lin" valueType="num">
                                      <p:cBhvr additive="base">
                                        <p:cTn id="62" dur="500" fill="hold"/>
                                        <p:tgtEl>
                                          <p:spTgt spid="477256"/>
                                        </p:tgtEl>
                                        <p:attrNameLst>
                                          <p:attrName>ppt_y</p:attrName>
                                        </p:attrNameLst>
                                      </p:cBhvr>
                                      <p:tavLst>
                                        <p:tav tm="0">
                                          <p:val>
                                            <p:strVal val="0-#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xit" presetSubtype="0" fill="hold" grpId="2" nodeType="clickEffect">
                                  <p:stCondLst>
                                    <p:cond delay="0"/>
                                  </p:stCondLst>
                                  <p:childTnLst>
                                    <p:set>
                                      <p:cBhvr>
                                        <p:cTn id="66" dur="1" fill="hold">
                                          <p:stCondLst>
                                            <p:cond delay="0"/>
                                          </p:stCondLst>
                                        </p:cTn>
                                        <p:tgtEl>
                                          <p:spTgt spid="477255"/>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477265"/>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0" presetClass="path" presetSubtype="0" accel="50000" decel="50000" fill="hold" grpId="0" nodeType="clickEffect">
                                  <p:stCondLst>
                                    <p:cond delay="0"/>
                                  </p:stCondLst>
                                  <p:childTnLst>
                                    <p:animMotion origin="layout" path="M 0.07344 0.03218 L 0.30642 0.28403 " pathEditMode="relative" rAng="0" ptsTypes="AA">
                                      <p:cBhvr>
                                        <p:cTn id="72" dur="500" fill="hold"/>
                                        <p:tgtEl>
                                          <p:spTgt spid="477256"/>
                                        </p:tgtEl>
                                        <p:attrNameLst>
                                          <p:attrName>ppt_x</p:attrName>
                                          <p:attrName>ppt_y</p:attrName>
                                        </p:attrNameLst>
                                      </p:cBhvr>
                                      <p:rCtr x="11600" y="12600"/>
                                    </p:animMotion>
                                  </p:childTnLst>
                                </p:cTn>
                              </p:par>
                              <p:par>
                                <p:cTn id="73" presetID="1" presetClass="entr" presetSubtype="0" fill="hold" grpId="0" nodeType="withEffect">
                                  <p:stCondLst>
                                    <p:cond delay="0"/>
                                  </p:stCondLst>
                                  <p:childTnLst>
                                    <p:set>
                                      <p:cBhvr>
                                        <p:cTn id="74" dur="1" fill="hold">
                                          <p:stCondLst>
                                            <p:cond delay="0"/>
                                          </p:stCondLst>
                                        </p:cTn>
                                        <p:tgtEl>
                                          <p:spTgt spid="477266"/>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477257"/>
                                        </p:tgtEl>
                                        <p:attrNameLst>
                                          <p:attrName>style.visibility</p:attrName>
                                        </p:attrNameLst>
                                      </p:cBhvr>
                                      <p:to>
                                        <p:strVal val="visible"/>
                                      </p:to>
                                    </p:set>
                                    <p:anim calcmode="lin" valueType="num">
                                      <p:cBhvr additive="base">
                                        <p:cTn id="79" dur="500" fill="hold"/>
                                        <p:tgtEl>
                                          <p:spTgt spid="477257"/>
                                        </p:tgtEl>
                                        <p:attrNameLst>
                                          <p:attrName>ppt_x</p:attrName>
                                        </p:attrNameLst>
                                      </p:cBhvr>
                                      <p:tavLst>
                                        <p:tav tm="0">
                                          <p:val>
                                            <p:strVal val="#ppt_x"/>
                                          </p:val>
                                        </p:tav>
                                        <p:tav tm="100000">
                                          <p:val>
                                            <p:strVal val="#ppt_x"/>
                                          </p:val>
                                        </p:tav>
                                      </p:tavLst>
                                    </p:anim>
                                    <p:anim calcmode="lin" valueType="num">
                                      <p:cBhvr additive="base">
                                        <p:cTn id="80" dur="500" fill="hold"/>
                                        <p:tgtEl>
                                          <p:spTgt spid="477257"/>
                                        </p:tgtEl>
                                        <p:attrNameLst>
                                          <p:attrName>ppt_y</p:attrName>
                                        </p:attrNameLst>
                                      </p:cBhvr>
                                      <p:tavLst>
                                        <p:tav tm="0">
                                          <p:val>
                                            <p:strVal val="0-#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1" fill="hold" grpId="1" nodeType="clickEffect">
                                  <p:stCondLst>
                                    <p:cond delay="0"/>
                                  </p:stCondLst>
                                  <p:childTnLst>
                                    <p:set>
                                      <p:cBhvr>
                                        <p:cTn id="84" dur="1" fill="hold">
                                          <p:stCondLst>
                                            <p:cond delay="0"/>
                                          </p:stCondLst>
                                        </p:cTn>
                                        <p:tgtEl>
                                          <p:spTgt spid="477258"/>
                                        </p:tgtEl>
                                        <p:attrNameLst>
                                          <p:attrName>style.visibility</p:attrName>
                                        </p:attrNameLst>
                                      </p:cBhvr>
                                      <p:to>
                                        <p:strVal val="visible"/>
                                      </p:to>
                                    </p:set>
                                    <p:anim calcmode="lin" valueType="num">
                                      <p:cBhvr additive="base">
                                        <p:cTn id="85" dur="500" fill="hold"/>
                                        <p:tgtEl>
                                          <p:spTgt spid="477258"/>
                                        </p:tgtEl>
                                        <p:attrNameLst>
                                          <p:attrName>ppt_x</p:attrName>
                                        </p:attrNameLst>
                                      </p:cBhvr>
                                      <p:tavLst>
                                        <p:tav tm="0">
                                          <p:val>
                                            <p:strVal val="#ppt_x"/>
                                          </p:val>
                                        </p:tav>
                                        <p:tav tm="100000">
                                          <p:val>
                                            <p:strVal val="#ppt_x"/>
                                          </p:val>
                                        </p:tav>
                                      </p:tavLst>
                                    </p:anim>
                                    <p:anim calcmode="lin" valueType="num">
                                      <p:cBhvr additive="base">
                                        <p:cTn id="86" dur="500" fill="hold"/>
                                        <p:tgtEl>
                                          <p:spTgt spid="477258"/>
                                        </p:tgtEl>
                                        <p:attrNameLst>
                                          <p:attrName>ppt_y</p:attrName>
                                        </p:attrNameLst>
                                      </p:cBhvr>
                                      <p:tavLst>
                                        <p:tav tm="0">
                                          <p:val>
                                            <p:strVal val="0-#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xit" presetSubtype="0" fill="hold" grpId="2" nodeType="clickEffect">
                                  <p:stCondLst>
                                    <p:cond delay="0"/>
                                  </p:stCondLst>
                                  <p:childTnLst>
                                    <p:set>
                                      <p:cBhvr>
                                        <p:cTn id="90" dur="1" fill="hold">
                                          <p:stCondLst>
                                            <p:cond delay="0"/>
                                          </p:stCondLst>
                                        </p:cTn>
                                        <p:tgtEl>
                                          <p:spTgt spid="477256"/>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477266"/>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0" presetClass="path" presetSubtype="0" accel="50000" decel="50000" fill="hold" grpId="0" nodeType="clickEffect">
                                  <p:stCondLst>
                                    <p:cond delay="0"/>
                                  </p:stCondLst>
                                  <p:childTnLst>
                                    <p:animMotion origin="layout" path="M 0.07343 0.03217 L 0.30468 0.34282 " pathEditMode="relative" rAng="0" ptsTypes="AA">
                                      <p:cBhvr>
                                        <p:cTn id="96" dur="500" fill="hold"/>
                                        <p:tgtEl>
                                          <p:spTgt spid="477258"/>
                                        </p:tgtEl>
                                        <p:attrNameLst>
                                          <p:attrName>ppt_x</p:attrName>
                                          <p:attrName>ppt_y</p:attrName>
                                        </p:attrNameLst>
                                      </p:cBhvr>
                                      <p:rCtr x="11600" y="15500"/>
                                    </p:animMotion>
                                  </p:childTnLst>
                                </p:cTn>
                              </p:par>
                              <p:par>
                                <p:cTn id="97" presetID="1" presetClass="entr" presetSubtype="0" fill="hold" grpId="0" nodeType="withEffect">
                                  <p:stCondLst>
                                    <p:cond delay="0"/>
                                  </p:stCondLst>
                                  <p:childTnLst>
                                    <p:set>
                                      <p:cBhvr>
                                        <p:cTn id="98" dur="1" fill="hold">
                                          <p:stCondLst>
                                            <p:cond delay="0"/>
                                          </p:stCondLst>
                                        </p:cTn>
                                        <p:tgtEl>
                                          <p:spTgt spid="477267"/>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1" fill="hold" grpId="1" nodeType="clickEffect">
                                  <p:stCondLst>
                                    <p:cond delay="0"/>
                                  </p:stCondLst>
                                  <p:childTnLst>
                                    <p:set>
                                      <p:cBhvr>
                                        <p:cTn id="102" dur="1" fill="hold">
                                          <p:stCondLst>
                                            <p:cond delay="0"/>
                                          </p:stCondLst>
                                        </p:cTn>
                                        <p:tgtEl>
                                          <p:spTgt spid="477259"/>
                                        </p:tgtEl>
                                        <p:attrNameLst>
                                          <p:attrName>style.visibility</p:attrName>
                                        </p:attrNameLst>
                                      </p:cBhvr>
                                      <p:to>
                                        <p:strVal val="visible"/>
                                      </p:to>
                                    </p:set>
                                    <p:anim calcmode="lin" valueType="num">
                                      <p:cBhvr additive="base">
                                        <p:cTn id="103" dur="500" fill="hold"/>
                                        <p:tgtEl>
                                          <p:spTgt spid="477259"/>
                                        </p:tgtEl>
                                        <p:attrNameLst>
                                          <p:attrName>ppt_x</p:attrName>
                                        </p:attrNameLst>
                                      </p:cBhvr>
                                      <p:tavLst>
                                        <p:tav tm="0">
                                          <p:val>
                                            <p:strVal val="#ppt_x"/>
                                          </p:val>
                                        </p:tav>
                                        <p:tav tm="100000">
                                          <p:val>
                                            <p:strVal val="#ppt_x"/>
                                          </p:val>
                                        </p:tav>
                                      </p:tavLst>
                                    </p:anim>
                                    <p:anim calcmode="lin" valueType="num">
                                      <p:cBhvr additive="base">
                                        <p:cTn id="104" dur="500" fill="hold"/>
                                        <p:tgtEl>
                                          <p:spTgt spid="477259"/>
                                        </p:tgtEl>
                                        <p:attrNameLst>
                                          <p:attrName>ppt_y</p:attrName>
                                        </p:attrNameLst>
                                      </p:cBhvr>
                                      <p:tavLst>
                                        <p:tav tm="0">
                                          <p:val>
                                            <p:strVal val="0-#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xit" presetSubtype="0" fill="hold" grpId="2" nodeType="clickEffect">
                                  <p:stCondLst>
                                    <p:cond delay="0"/>
                                  </p:stCondLst>
                                  <p:childTnLst>
                                    <p:set>
                                      <p:cBhvr>
                                        <p:cTn id="108" dur="1" fill="hold">
                                          <p:stCondLst>
                                            <p:cond delay="0"/>
                                          </p:stCondLst>
                                        </p:cTn>
                                        <p:tgtEl>
                                          <p:spTgt spid="477258"/>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477267"/>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0" presetClass="path" presetSubtype="0" accel="50000" decel="50000" fill="hold" grpId="0" nodeType="clickEffect">
                                  <p:stCondLst>
                                    <p:cond delay="0"/>
                                  </p:stCondLst>
                                  <p:childTnLst>
                                    <p:animMotion origin="layout" path="M 0.07343 0.03217 L 0.30468 0.34282 " pathEditMode="relative" rAng="0" ptsTypes="AA">
                                      <p:cBhvr>
                                        <p:cTn id="114" dur="500" fill="hold"/>
                                        <p:tgtEl>
                                          <p:spTgt spid="477259"/>
                                        </p:tgtEl>
                                        <p:attrNameLst>
                                          <p:attrName>ppt_x</p:attrName>
                                          <p:attrName>ppt_y</p:attrName>
                                        </p:attrNameLst>
                                      </p:cBhvr>
                                      <p:rCtr x="11600" y="15500"/>
                                    </p:animMotion>
                                  </p:childTnLst>
                                </p:cTn>
                              </p:par>
                              <p:par>
                                <p:cTn id="115" presetID="1" presetClass="entr" presetSubtype="0" fill="hold" grpId="0" nodeType="withEffect">
                                  <p:stCondLst>
                                    <p:cond delay="0"/>
                                  </p:stCondLst>
                                  <p:childTnLst>
                                    <p:set>
                                      <p:cBhvr>
                                        <p:cTn id="116" dur="1" fill="hold">
                                          <p:stCondLst>
                                            <p:cond delay="0"/>
                                          </p:stCondLst>
                                        </p:cTn>
                                        <p:tgtEl>
                                          <p:spTgt spid="477268"/>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1" fill="hold" grpId="1" nodeType="clickEffect">
                                  <p:stCondLst>
                                    <p:cond delay="0"/>
                                  </p:stCondLst>
                                  <p:childTnLst>
                                    <p:set>
                                      <p:cBhvr>
                                        <p:cTn id="120" dur="1" fill="hold">
                                          <p:stCondLst>
                                            <p:cond delay="0"/>
                                          </p:stCondLst>
                                        </p:cTn>
                                        <p:tgtEl>
                                          <p:spTgt spid="477260"/>
                                        </p:tgtEl>
                                        <p:attrNameLst>
                                          <p:attrName>style.visibility</p:attrName>
                                        </p:attrNameLst>
                                      </p:cBhvr>
                                      <p:to>
                                        <p:strVal val="visible"/>
                                      </p:to>
                                    </p:set>
                                    <p:anim calcmode="lin" valueType="num">
                                      <p:cBhvr additive="base">
                                        <p:cTn id="121" dur="500" fill="hold"/>
                                        <p:tgtEl>
                                          <p:spTgt spid="477260"/>
                                        </p:tgtEl>
                                        <p:attrNameLst>
                                          <p:attrName>ppt_x</p:attrName>
                                        </p:attrNameLst>
                                      </p:cBhvr>
                                      <p:tavLst>
                                        <p:tav tm="0">
                                          <p:val>
                                            <p:strVal val="#ppt_x"/>
                                          </p:val>
                                        </p:tav>
                                        <p:tav tm="100000">
                                          <p:val>
                                            <p:strVal val="#ppt_x"/>
                                          </p:val>
                                        </p:tav>
                                      </p:tavLst>
                                    </p:anim>
                                    <p:anim calcmode="lin" valueType="num">
                                      <p:cBhvr additive="base">
                                        <p:cTn id="122" dur="500" fill="hold"/>
                                        <p:tgtEl>
                                          <p:spTgt spid="477260"/>
                                        </p:tgtEl>
                                        <p:attrNameLst>
                                          <p:attrName>ppt_y</p:attrName>
                                        </p:attrNameLst>
                                      </p:cBhvr>
                                      <p:tavLst>
                                        <p:tav tm="0">
                                          <p:val>
                                            <p:strVal val="0-#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xit" presetSubtype="0" fill="hold" grpId="2" nodeType="clickEffect">
                                  <p:stCondLst>
                                    <p:cond delay="0"/>
                                  </p:stCondLst>
                                  <p:childTnLst>
                                    <p:set>
                                      <p:cBhvr>
                                        <p:cTn id="126" dur="1" fill="hold">
                                          <p:stCondLst>
                                            <p:cond delay="0"/>
                                          </p:stCondLst>
                                        </p:cTn>
                                        <p:tgtEl>
                                          <p:spTgt spid="477259"/>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477268"/>
                                        </p:tgtEl>
                                        <p:attrNameLst>
                                          <p:attrName>style.visibility</p:attrName>
                                        </p:attrNameLst>
                                      </p:cBhvr>
                                      <p:to>
                                        <p:strVal val="hidden"/>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0" presetClass="path" presetSubtype="0" accel="50000" decel="50000" fill="hold" grpId="0" nodeType="clickEffect">
                                  <p:stCondLst>
                                    <p:cond delay="0"/>
                                  </p:stCondLst>
                                  <p:childTnLst>
                                    <p:animMotion origin="layout" path="M 0.07343 0.03217 L 0.30468 0.34282 " pathEditMode="relative" rAng="0" ptsTypes="AA">
                                      <p:cBhvr>
                                        <p:cTn id="132" dur="500" fill="hold"/>
                                        <p:tgtEl>
                                          <p:spTgt spid="477260"/>
                                        </p:tgtEl>
                                        <p:attrNameLst>
                                          <p:attrName>ppt_x</p:attrName>
                                          <p:attrName>ppt_y</p:attrName>
                                        </p:attrNameLst>
                                      </p:cBhvr>
                                      <p:rCtr x="11600" y="15500"/>
                                    </p:animMotion>
                                  </p:childTnLst>
                                </p:cTn>
                              </p:par>
                              <p:par>
                                <p:cTn id="133" presetID="1" presetClass="entr" presetSubtype="0" fill="hold" grpId="0" nodeType="withEffect">
                                  <p:stCondLst>
                                    <p:cond delay="0"/>
                                  </p:stCondLst>
                                  <p:childTnLst>
                                    <p:set>
                                      <p:cBhvr>
                                        <p:cTn id="134" dur="1" fill="hold">
                                          <p:stCondLst>
                                            <p:cond delay="0"/>
                                          </p:stCondLst>
                                        </p:cTn>
                                        <p:tgtEl>
                                          <p:spTgt spid="477269"/>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1" fill="hold" grpId="1" nodeType="clickEffect">
                                  <p:stCondLst>
                                    <p:cond delay="0"/>
                                  </p:stCondLst>
                                  <p:childTnLst>
                                    <p:set>
                                      <p:cBhvr>
                                        <p:cTn id="138" dur="1" fill="hold">
                                          <p:stCondLst>
                                            <p:cond delay="0"/>
                                          </p:stCondLst>
                                        </p:cTn>
                                        <p:tgtEl>
                                          <p:spTgt spid="477261"/>
                                        </p:tgtEl>
                                        <p:attrNameLst>
                                          <p:attrName>style.visibility</p:attrName>
                                        </p:attrNameLst>
                                      </p:cBhvr>
                                      <p:to>
                                        <p:strVal val="visible"/>
                                      </p:to>
                                    </p:set>
                                    <p:anim calcmode="lin" valueType="num">
                                      <p:cBhvr additive="base">
                                        <p:cTn id="139" dur="500" fill="hold"/>
                                        <p:tgtEl>
                                          <p:spTgt spid="477261"/>
                                        </p:tgtEl>
                                        <p:attrNameLst>
                                          <p:attrName>ppt_x</p:attrName>
                                        </p:attrNameLst>
                                      </p:cBhvr>
                                      <p:tavLst>
                                        <p:tav tm="0">
                                          <p:val>
                                            <p:strVal val="#ppt_x"/>
                                          </p:val>
                                        </p:tav>
                                        <p:tav tm="100000">
                                          <p:val>
                                            <p:strVal val="#ppt_x"/>
                                          </p:val>
                                        </p:tav>
                                      </p:tavLst>
                                    </p:anim>
                                    <p:anim calcmode="lin" valueType="num">
                                      <p:cBhvr additive="base">
                                        <p:cTn id="140" dur="500" fill="hold"/>
                                        <p:tgtEl>
                                          <p:spTgt spid="477261"/>
                                        </p:tgtEl>
                                        <p:attrNameLst>
                                          <p:attrName>ppt_y</p:attrName>
                                        </p:attrNameLst>
                                      </p:cBhvr>
                                      <p:tavLst>
                                        <p:tav tm="0">
                                          <p:val>
                                            <p:strVal val="0-#ppt_h/2"/>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 presetClass="exit" presetSubtype="0" fill="hold" grpId="2" nodeType="clickEffect">
                                  <p:stCondLst>
                                    <p:cond delay="0"/>
                                  </p:stCondLst>
                                  <p:childTnLst>
                                    <p:set>
                                      <p:cBhvr>
                                        <p:cTn id="144" dur="1" fill="hold">
                                          <p:stCondLst>
                                            <p:cond delay="0"/>
                                          </p:stCondLst>
                                        </p:cTn>
                                        <p:tgtEl>
                                          <p:spTgt spid="477260"/>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477269"/>
                                        </p:tgtEl>
                                        <p:attrNameLst>
                                          <p:attrName>style.visibility</p:attrName>
                                        </p:attrNameLst>
                                      </p:cBhvr>
                                      <p:to>
                                        <p:strVal val="hidden"/>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0" presetClass="path" presetSubtype="0" accel="50000" decel="50000" fill="hold" grpId="0" nodeType="clickEffect">
                                  <p:stCondLst>
                                    <p:cond delay="0"/>
                                  </p:stCondLst>
                                  <p:childTnLst>
                                    <p:animMotion origin="layout" path="M 0.07343 0.03217 L 0.30468 0.34282 " pathEditMode="relative" rAng="0" ptsTypes="AA">
                                      <p:cBhvr>
                                        <p:cTn id="150" dur="500" fill="hold"/>
                                        <p:tgtEl>
                                          <p:spTgt spid="477261"/>
                                        </p:tgtEl>
                                        <p:attrNameLst>
                                          <p:attrName>ppt_x</p:attrName>
                                          <p:attrName>ppt_y</p:attrName>
                                        </p:attrNameLst>
                                      </p:cBhvr>
                                      <p:rCtr x="11600" y="15500"/>
                                    </p:animMotion>
                                  </p:childTnLst>
                                </p:cTn>
                              </p:par>
                              <p:par>
                                <p:cTn id="151" presetID="1" presetClass="entr" presetSubtype="0" fill="hold" grpId="0" nodeType="withEffect">
                                  <p:stCondLst>
                                    <p:cond delay="0"/>
                                  </p:stCondLst>
                                  <p:childTnLst>
                                    <p:set>
                                      <p:cBhvr>
                                        <p:cTn id="152" dur="1" fill="hold">
                                          <p:stCondLst>
                                            <p:cond delay="0"/>
                                          </p:stCondLst>
                                        </p:cTn>
                                        <p:tgtEl>
                                          <p:spTgt spid="477270"/>
                                        </p:tgtEl>
                                        <p:attrNameLst>
                                          <p:attrName>style.visibility</p:attrName>
                                        </p:attrNameLst>
                                      </p:cBhvr>
                                      <p:to>
                                        <p:strVal val="visible"/>
                                      </p:to>
                                    </p:se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1" fill="hold" grpId="1" nodeType="clickEffect">
                                  <p:stCondLst>
                                    <p:cond delay="0"/>
                                  </p:stCondLst>
                                  <p:childTnLst>
                                    <p:set>
                                      <p:cBhvr>
                                        <p:cTn id="156" dur="1" fill="hold">
                                          <p:stCondLst>
                                            <p:cond delay="0"/>
                                          </p:stCondLst>
                                        </p:cTn>
                                        <p:tgtEl>
                                          <p:spTgt spid="477262"/>
                                        </p:tgtEl>
                                        <p:attrNameLst>
                                          <p:attrName>style.visibility</p:attrName>
                                        </p:attrNameLst>
                                      </p:cBhvr>
                                      <p:to>
                                        <p:strVal val="visible"/>
                                      </p:to>
                                    </p:set>
                                    <p:anim calcmode="lin" valueType="num">
                                      <p:cBhvr additive="base">
                                        <p:cTn id="157" dur="500" fill="hold"/>
                                        <p:tgtEl>
                                          <p:spTgt spid="477262"/>
                                        </p:tgtEl>
                                        <p:attrNameLst>
                                          <p:attrName>ppt_x</p:attrName>
                                        </p:attrNameLst>
                                      </p:cBhvr>
                                      <p:tavLst>
                                        <p:tav tm="0">
                                          <p:val>
                                            <p:strVal val="#ppt_x"/>
                                          </p:val>
                                        </p:tav>
                                        <p:tav tm="100000">
                                          <p:val>
                                            <p:strVal val="#ppt_x"/>
                                          </p:val>
                                        </p:tav>
                                      </p:tavLst>
                                    </p:anim>
                                    <p:anim calcmode="lin" valueType="num">
                                      <p:cBhvr additive="base">
                                        <p:cTn id="158" dur="500" fill="hold"/>
                                        <p:tgtEl>
                                          <p:spTgt spid="477262"/>
                                        </p:tgtEl>
                                        <p:attrNameLst>
                                          <p:attrName>ppt_y</p:attrName>
                                        </p:attrNameLst>
                                      </p:cBhvr>
                                      <p:tavLst>
                                        <p:tav tm="0">
                                          <p:val>
                                            <p:strVal val="0-#ppt_h/2"/>
                                          </p:val>
                                        </p:tav>
                                        <p:tav tm="100000">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xit" presetSubtype="0" fill="hold" grpId="2" nodeType="clickEffect">
                                  <p:stCondLst>
                                    <p:cond delay="0"/>
                                  </p:stCondLst>
                                  <p:childTnLst>
                                    <p:set>
                                      <p:cBhvr>
                                        <p:cTn id="162" dur="1" fill="hold">
                                          <p:stCondLst>
                                            <p:cond delay="0"/>
                                          </p:stCondLst>
                                        </p:cTn>
                                        <p:tgtEl>
                                          <p:spTgt spid="477261"/>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477270"/>
                                        </p:tgtEl>
                                        <p:attrNameLst>
                                          <p:attrName>style.visibility</p:attrName>
                                        </p:attrNameLst>
                                      </p:cBhvr>
                                      <p:to>
                                        <p:strVal val="hidden"/>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0" presetClass="path" presetSubtype="0" accel="50000" decel="50000" fill="hold" grpId="0" nodeType="clickEffect">
                                  <p:stCondLst>
                                    <p:cond delay="0"/>
                                  </p:stCondLst>
                                  <p:childTnLst>
                                    <p:animMotion origin="layout" path="M 0.07343 0.03217 L 0.30468 0.34282 " pathEditMode="relative" rAng="0" ptsTypes="AA">
                                      <p:cBhvr>
                                        <p:cTn id="168" dur="500" fill="hold"/>
                                        <p:tgtEl>
                                          <p:spTgt spid="477262"/>
                                        </p:tgtEl>
                                        <p:attrNameLst>
                                          <p:attrName>ppt_x</p:attrName>
                                          <p:attrName>ppt_y</p:attrName>
                                        </p:attrNameLst>
                                      </p:cBhvr>
                                      <p:rCtr x="11600" y="15500"/>
                                    </p:animMotion>
                                  </p:childTnLst>
                                </p:cTn>
                              </p:par>
                              <p:par>
                                <p:cTn id="169" presetID="1" presetClass="entr" presetSubtype="0" fill="hold" grpId="0" nodeType="withEffect">
                                  <p:stCondLst>
                                    <p:cond delay="0"/>
                                  </p:stCondLst>
                                  <p:childTnLst>
                                    <p:set>
                                      <p:cBhvr>
                                        <p:cTn id="170" dur="1" fill="hold">
                                          <p:stCondLst>
                                            <p:cond delay="0"/>
                                          </p:stCondLst>
                                        </p:cTn>
                                        <p:tgtEl>
                                          <p:spTgt spid="477271"/>
                                        </p:tgtEl>
                                        <p:attrNameLst>
                                          <p:attrName>style.visibility</p:attrName>
                                        </p:attrNameLst>
                                      </p:cBhvr>
                                      <p:to>
                                        <p:strVal val="visible"/>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xit" presetSubtype="0" fill="hold" grpId="2" nodeType="clickEffect">
                                  <p:stCondLst>
                                    <p:cond delay="0"/>
                                  </p:stCondLst>
                                  <p:childTnLst>
                                    <p:set>
                                      <p:cBhvr>
                                        <p:cTn id="174" dur="1" fill="hold">
                                          <p:stCondLst>
                                            <p:cond delay="0"/>
                                          </p:stCondLst>
                                        </p:cTn>
                                        <p:tgtEl>
                                          <p:spTgt spid="477262"/>
                                        </p:tgtEl>
                                        <p:attrNameLst>
                                          <p:attrName>style.visibility</p:attrName>
                                        </p:attrNameLst>
                                      </p:cBhvr>
                                      <p:to>
                                        <p:strVal val="hidden"/>
                                      </p:to>
                                    </p:set>
                                  </p:childTnLst>
                                </p:cTn>
                              </p:par>
                              <p:par>
                                <p:cTn id="175" presetID="1" presetClass="exit" presetSubtype="0" fill="hold" grpId="1" nodeType="withEffect">
                                  <p:stCondLst>
                                    <p:cond delay="0"/>
                                  </p:stCondLst>
                                  <p:childTnLst>
                                    <p:set>
                                      <p:cBhvr>
                                        <p:cTn id="176" dur="1" fill="hold">
                                          <p:stCondLst>
                                            <p:cond delay="0"/>
                                          </p:stCondLst>
                                        </p:cTn>
                                        <p:tgtEl>
                                          <p:spTgt spid="477271"/>
                                        </p:tgtEl>
                                        <p:attrNameLst>
                                          <p:attrName>style.visibility</p:attrName>
                                        </p:attrNameLst>
                                      </p:cBhvr>
                                      <p:to>
                                        <p:strVal val="hidden"/>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477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246" grpId="0"/>
      <p:bldP spid="477246" grpId="1"/>
      <p:bldP spid="477250" grpId="0"/>
      <p:bldP spid="477251" grpId="0"/>
      <p:bldP spid="477251" grpId="1"/>
      <p:bldP spid="477251" grpId="2"/>
      <p:bldP spid="477252" grpId="0"/>
      <p:bldP spid="477255" grpId="0"/>
      <p:bldP spid="477255" grpId="1"/>
      <p:bldP spid="477255" grpId="2"/>
      <p:bldP spid="477256" grpId="0"/>
      <p:bldP spid="477256" grpId="1"/>
      <p:bldP spid="477256" grpId="2"/>
      <p:bldP spid="477257" grpId="0"/>
      <p:bldP spid="477258" grpId="0"/>
      <p:bldP spid="477258" grpId="1"/>
      <p:bldP spid="477258" grpId="2"/>
      <p:bldP spid="477259" grpId="0"/>
      <p:bldP spid="477259" grpId="1"/>
      <p:bldP spid="477259" grpId="2"/>
      <p:bldP spid="477260" grpId="0"/>
      <p:bldP spid="477260" grpId="1"/>
      <p:bldP spid="477260" grpId="2"/>
      <p:bldP spid="477261" grpId="0"/>
      <p:bldP spid="477261" grpId="1"/>
      <p:bldP spid="477261" grpId="2"/>
      <p:bldP spid="477262" grpId="0"/>
      <p:bldP spid="477262" grpId="1"/>
      <p:bldP spid="477262" grpId="2"/>
      <p:bldP spid="477263" grpId="0" animBg="1"/>
      <p:bldP spid="477263" grpId="1" animBg="1"/>
      <p:bldP spid="477264" grpId="0" animBg="1"/>
      <p:bldP spid="477264" grpId="1" animBg="1"/>
      <p:bldP spid="477265" grpId="0" animBg="1"/>
      <p:bldP spid="477265" grpId="1" animBg="1"/>
      <p:bldP spid="477266" grpId="0" animBg="1"/>
      <p:bldP spid="477266" grpId="1" animBg="1"/>
      <p:bldP spid="477267" grpId="0" animBg="1"/>
      <p:bldP spid="477267" grpId="1" animBg="1"/>
      <p:bldP spid="477268" grpId="0" animBg="1"/>
      <p:bldP spid="477268" grpId="1" animBg="1"/>
      <p:bldP spid="477269" grpId="0" animBg="1"/>
      <p:bldP spid="477269" grpId="1" animBg="1"/>
      <p:bldP spid="477270" grpId="0" animBg="1"/>
      <p:bldP spid="477270" grpId="1" animBg="1"/>
      <p:bldP spid="477271" grpId="0" animBg="1"/>
      <p:bldP spid="477271" grpId="1" animBg="1"/>
      <p:bldP spid="4772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8245D5-B0F2-FA42-BDF2-6029CF0DAEC6}" type="slidenum">
              <a:rPr lang="en-US" sz="1600">
                <a:solidFill>
                  <a:srgbClr val="000000"/>
                </a:solidFill>
                <a:latin typeface="Garamond" charset="0"/>
                <a:cs typeface="Arial" charset="0"/>
              </a:rPr>
              <a:pPr eaLnBrk="1" hangingPunct="1"/>
              <a:t>15</a:t>
            </a:fld>
            <a:endParaRPr lang="en-US" sz="1600">
              <a:solidFill>
                <a:srgbClr val="000000"/>
              </a:solidFill>
              <a:latin typeface="Garamond" charset="0"/>
              <a:cs typeface="Arial" charset="0"/>
            </a:endParaRPr>
          </a:p>
        </p:txBody>
      </p:sp>
      <p:sp>
        <p:nvSpPr>
          <p:cNvPr id="31746" name="Rectangle 2"/>
          <p:cNvSpPr>
            <a:spLocks noGrp="1" noChangeArrowheads="1"/>
          </p:cNvSpPr>
          <p:nvPr>
            <p:ph type="title"/>
          </p:nvPr>
        </p:nvSpPr>
        <p:spPr/>
        <p:txBody>
          <a:bodyPr/>
          <a:lstStyle/>
          <a:p>
            <a:r>
              <a:rPr lang="en-US">
                <a:latin typeface="Garamond" charset="0"/>
              </a:rPr>
              <a:t>DRAM Controllers</a:t>
            </a:r>
          </a:p>
        </p:txBody>
      </p:sp>
      <p:sp>
        <p:nvSpPr>
          <p:cNvPr id="31747" name="Rectangle 3"/>
          <p:cNvSpPr>
            <a:spLocks noGrp="1" noChangeArrowheads="1"/>
          </p:cNvSpPr>
          <p:nvPr>
            <p:ph type="body" idx="1"/>
          </p:nvPr>
        </p:nvSpPr>
        <p:spPr>
          <a:xfrm>
            <a:off x="228600" y="1182688"/>
            <a:ext cx="8610600" cy="4876800"/>
          </a:xfrm>
        </p:spPr>
        <p:txBody>
          <a:bodyPr/>
          <a:lstStyle/>
          <a:p>
            <a:r>
              <a:rPr lang="en-US" dirty="0">
                <a:latin typeface="Tahoma" charset="0"/>
              </a:rPr>
              <a:t>A row-conflict memory access takes significantly longer than a row-hit access</a:t>
            </a:r>
          </a:p>
          <a:p>
            <a:endParaRPr lang="en-US" dirty="0">
              <a:latin typeface="Tahoma" charset="0"/>
            </a:endParaRPr>
          </a:p>
          <a:p>
            <a:r>
              <a:rPr lang="en-US" dirty="0">
                <a:latin typeface="Tahoma" charset="0"/>
              </a:rPr>
              <a:t>Current controllers take advantage of the row buffer</a:t>
            </a:r>
          </a:p>
          <a:p>
            <a:pPr lvl="1"/>
            <a:endParaRPr lang="en-US" sz="1600" dirty="0">
              <a:latin typeface="Tahoma" charset="0"/>
              <a:ea typeface="ＭＳ Ｐゴシック" charset="0"/>
            </a:endParaRPr>
          </a:p>
          <a:p>
            <a:r>
              <a:rPr lang="en-US" dirty="0">
                <a:latin typeface="Tahoma" charset="0"/>
              </a:rPr>
              <a:t>Commonly used scheduling policy (FR-FCFS) </a:t>
            </a:r>
            <a:r>
              <a:rPr lang="en-US" sz="1800" dirty="0">
                <a:latin typeface="Tahoma" charset="0"/>
              </a:rPr>
              <a:t>[</a:t>
            </a:r>
            <a:r>
              <a:rPr lang="en-US" sz="1800" dirty="0" err="1">
                <a:latin typeface="Tahoma" charset="0"/>
              </a:rPr>
              <a:t>Rixner</a:t>
            </a:r>
            <a:r>
              <a:rPr lang="en-US" sz="1800" dirty="0">
                <a:latin typeface="Tahoma" charset="0"/>
              </a:rPr>
              <a:t> 2000]*</a:t>
            </a:r>
          </a:p>
          <a:p>
            <a:pPr lvl="1">
              <a:buFont typeface="Wingdings" charset="0"/>
              <a:buNone/>
            </a:pPr>
            <a:r>
              <a:rPr lang="en-US" dirty="0">
                <a:solidFill>
                  <a:srgbClr val="003399"/>
                </a:solidFill>
                <a:latin typeface="Tahoma" charset="0"/>
                <a:ea typeface="ＭＳ Ｐゴシック" charset="0"/>
              </a:rPr>
              <a:t>(1) Row-hit first:</a:t>
            </a:r>
            <a:r>
              <a:rPr lang="en-US" dirty="0">
                <a:latin typeface="Tahoma" charset="0"/>
                <a:ea typeface="ＭＳ Ｐゴシック" charset="0"/>
              </a:rPr>
              <a:t> Service row-hit memory accesses first</a:t>
            </a:r>
          </a:p>
          <a:p>
            <a:pPr lvl="1">
              <a:buFont typeface="Wingdings" charset="0"/>
              <a:buNone/>
            </a:pPr>
            <a:r>
              <a:rPr lang="en-US" dirty="0">
                <a:solidFill>
                  <a:srgbClr val="003399"/>
                </a:solidFill>
                <a:latin typeface="Tahoma" charset="0"/>
                <a:ea typeface="ＭＳ Ｐゴシック" charset="0"/>
              </a:rPr>
              <a:t>(2) Oldest-first:</a:t>
            </a:r>
            <a:r>
              <a:rPr lang="en-US" dirty="0">
                <a:latin typeface="Tahoma" charset="0"/>
                <a:ea typeface="ＭＳ Ｐゴシック" charset="0"/>
              </a:rPr>
              <a:t> Then service older accesses first</a:t>
            </a:r>
          </a:p>
          <a:p>
            <a:pPr lvl="1"/>
            <a:endParaRPr lang="en-US" dirty="0">
              <a:latin typeface="Tahoma" charset="0"/>
              <a:ea typeface="ＭＳ Ｐゴシック" charset="0"/>
            </a:endParaRPr>
          </a:p>
          <a:p>
            <a:r>
              <a:rPr lang="en-US" dirty="0">
                <a:latin typeface="Tahoma" charset="0"/>
              </a:rPr>
              <a:t>This scheduling policy aims to maximize DRAM </a:t>
            </a:r>
            <a:r>
              <a:rPr lang="en-US" dirty="0" smtClean="0">
                <a:latin typeface="Tahoma" charset="0"/>
              </a:rPr>
              <a:t>throughput</a:t>
            </a:r>
          </a:p>
          <a:p>
            <a:pPr marL="695040" lvl="2" indent="-342761"/>
            <a:r>
              <a:rPr lang="en-US" dirty="0">
                <a:solidFill>
                  <a:srgbClr val="FF0000"/>
                </a:solidFill>
                <a:latin typeface="Tahoma" charset="0"/>
              </a:rPr>
              <a:t>But, it is unfair when multiple threads share the DRAM system  </a:t>
            </a:r>
          </a:p>
          <a:p>
            <a:endParaRPr lang="en-US" dirty="0">
              <a:latin typeface="Tahoma" charset="0"/>
            </a:endParaRPr>
          </a:p>
        </p:txBody>
      </p:sp>
      <p:sp>
        <p:nvSpPr>
          <p:cNvPr id="31748" name="TextBox 6"/>
          <p:cNvSpPr txBox="1">
            <a:spLocks noChangeArrowheads="1"/>
          </p:cNvSpPr>
          <p:nvPr/>
        </p:nvSpPr>
        <p:spPr bwMode="auto">
          <a:xfrm>
            <a:off x="304801" y="5847358"/>
            <a:ext cx="8232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200" dirty="0">
                <a:solidFill>
                  <a:srgbClr val="000000"/>
                </a:solidFill>
                <a:cs typeface="Arial" charset="0"/>
              </a:rPr>
              <a:t>*</a:t>
            </a:r>
            <a:r>
              <a:rPr lang="en-US" sz="1200" dirty="0" err="1">
                <a:solidFill>
                  <a:srgbClr val="000000"/>
                </a:solidFill>
                <a:cs typeface="Arial" charset="0"/>
              </a:rPr>
              <a:t>Rixner</a:t>
            </a:r>
            <a:r>
              <a:rPr lang="en-US" sz="1200" dirty="0">
                <a:solidFill>
                  <a:srgbClr val="000000"/>
                </a:solidFill>
                <a:cs typeface="Arial" charset="0"/>
              </a:rPr>
              <a:t> et al., </a:t>
            </a:r>
            <a:r>
              <a:rPr lang="ja-JP" altLang="en-US" sz="1200" dirty="0">
                <a:solidFill>
                  <a:srgbClr val="000000"/>
                </a:solidFill>
                <a:cs typeface="Arial" charset="0"/>
              </a:rPr>
              <a:t>“</a:t>
            </a:r>
            <a:r>
              <a:rPr lang="en-US" altLang="ja-JP" sz="1200" dirty="0">
                <a:solidFill>
                  <a:srgbClr val="000000"/>
                </a:solidFill>
                <a:cs typeface="Arial" charset="0"/>
              </a:rPr>
              <a:t>Memory Access Scheduling,</a:t>
            </a:r>
            <a:r>
              <a:rPr lang="ja-JP" altLang="en-US" sz="1200" dirty="0">
                <a:solidFill>
                  <a:srgbClr val="000000"/>
                </a:solidFill>
                <a:cs typeface="Arial" charset="0"/>
              </a:rPr>
              <a:t>”</a:t>
            </a:r>
            <a:r>
              <a:rPr lang="en-US" altLang="ja-JP" sz="1200" dirty="0">
                <a:solidFill>
                  <a:srgbClr val="000000"/>
                </a:solidFill>
                <a:cs typeface="Arial" charset="0"/>
              </a:rPr>
              <a:t> ISCA 2000.</a:t>
            </a:r>
          </a:p>
          <a:p>
            <a:pPr defTabSz="914165" eaLnBrk="1" fontAlgn="base" hangingPunct="1">
              <a:spcBef>
                <a:spcPct val="0"/>
              </a:spcBef>
              <a:spcAft>
                <a:spcPct val="0"/>
              </a:spcAft>
            </a:pPr>
            <a:r>
              <a:rPr lang="en-US" sz="1200" dirty="0">
                <a:solidFill>
                  <a:srgbClr val="000000"/>
                </a:solidFill>
                <a:cs typeface="Arial" charset="0"/>
              </a:rPr>
              <a:t>*</a:t>
            </a:r>
            <a:r>
              <a:rPr lang="en-US" sz="1200" dirty="0" err="1">
                <a:solidFill>
                  <a:srgbClr val="000000"/>
                </a:solidFill>
                <a:cs typeface="Arial" charset="0"/>
              </a:rPr>
              <a:t>Zuravleff</a:t>
            </a:r>
            <a:r>
              <a:rPr lang="en-US" sz="1200" dirty="0">
                <a:solidFill>
                  <a:srgbClr val="000000"/>
                </a:solidFill>
                <a:cs typeface="Arial" charset="0"/>
              </a:rPr>
              <a:t> and Robinson, </a:t>
            </a:r>
            <a:r>
              <a:rPr lang="ja-JP" altLang="en-US" sz="1200" dirty="0">
                <a:solidFill>
                  <a:srgbClr val="000000"/>
                </a:solidFill>
                <a:cs typeface="Arial" charset="0"/>
              </a:rPr>
              <a:t>“</a:t>
            </a:r>
            <a:r>
              <a:rPr lang="en-US" altLang="ja-JP" sz="1200" dirty="0">
                <a:solidFill>
                  <a:srgbClr val="000000"/>
                </a:solidFill>
                <a:cs typeface="Arial" charset="0"/>
              </a:rPr>
              <a:t>Controller for a synchronous DRAM …,</a:t>
            </a:r>
            <a:r>
              <a:rPr lang="ja-JP" altLang="en-US" sz="1200" dirty="0">
                <a:solidFill>
                  <a:srgbClr val="000000"/>
                </a:solidFill>
                <a:cs typeface="Arial" charset="0"/>
              </a:rPr>
              <a:t>”</a:t>
            </a:r>
            <a:r>
              <a:rPr lang="en-US" altLang="ja-JP" sz="1200" dirty="0">
                <a:solidFill>
                  <a:srgbClr val="000000"/>
                </a:solidFill>
                <a:cs typeface="Arial" charset="0"/>
              </a:rPr>
              <a:t> US Patent 5,630,096, May 1997.</a:t>
            </a:r>
            <a:endParaRPr lang="en-US" sz="1200" dirty="0">
              <a:solidFill>
                <a:srgbClr val="000000"/>
              </a:solidFill>
              <a:cs typeface="Arial" charset="0"/>
            </a:endParaRPr>
          </a:p>
        </p:txBody>
      </p:sp>
    </p:spTree>
    <p:extLst>
      <p:ext uri="{BB962C8B-B14F-4D97-AF65-F5344CB8AC3E}">
        <p14:creationId xmlns:p14="http://schemas.microsoft.com/office/powerpoint/2010/main" val="12970007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6633"/>
                </a:solidFill>
              </a:rPr>
              <a:t>Effect of the Memory Performance Hog</a:t>
            </a:r>
            <a:endParaRPr lang="en-US" sz="3600" dirty="0"/>
          </a:p>
        </p:txBody>
      </p:sp>
      <p:graphicFrame>
        <p:nvGraphicFramePr>
          <p:cNvPr id="5" name="Content Placeholder 4"/>
          <p:cNvGraphicFramePr>
            <a:graphicFrameLocks noGrp="1"/>
          </p:cNvGraphicFramePr>
          <p:nvPr>
            <p:ph idx="1"/>
          </p:nvPr>
        </p:nvGraphicFramePr>
        <p:xfrm>
          <a:off x="2302070" y="1158981"/>
          <a:ext cx="4317232" cy="361720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1"/>
          </p:nvPr>
        </p:nvSpPr>
        <p:spPr/>
        <p:txBody>
          <a:bodyPr/>
          <a:lstStyle/>
          <a:p>
            <a:pPr>
              <a:defRPr/>
            </a:pPr>
            <a:fld id="{D8B2FBAE-2788-454F-856A-052983D7F618}" type="slidenum">
              <a:rPr lang="en-US" altLang="en-US" smtClean="0"/>
              <a:pPr>
                <a:defRPr/>
              </a:pPr>
              <a:t>16</a:t>
            </a:fld>
            <a:endParaRPr lang="en-US" altLang="en-US" dirty="0"/>
          </a:p>
        </p:txBody>
      </p:sp>
      <p:sp>
        <p:nvSpPr>
          <p:cNvPr id="7" name="Line 14"/>
          <p:cNvSpPr>
            <a:spLocks noChangeShapeType="1"/>
          </p:cNvSpPr>
          <p:nvPr/>
        </p:nvSpPr>
        <p:spPr bwMode="auto">
          <a:xfrm>
            <a:off x="2793095" y="3297394"/>
            <a:ext cx="3860800" cy="0"/>
          </a:xfrm>
          <a:prstGeom prst="line">
            <a:avLst/>
          </a:prstGeom>
          <a:noFill/>
          <a:ln w="25400">
            <a:solidFill>
              <a:schemeClr val="tx1"/>
            </a:solidFill>
            <a:round/>
            <a:headEnd/>
            <a:tailEnd/>
          </a:ln>
        </p:spPr>
        <p:txBody>
          <a:bodyPr lIns="91402" tIns="45702" rIns="91402" bIns="45702"/>
          <a:lstStyle/>
          <a:p>
            <a:endParaRPr lang="en-US"/>
          </a:p>
        </p:txBody>
      </p:sp>
      <p:sp>
        <p:nvSpPr>
          <p:cNvPr id="9" name="Oval 5"/>
          <p:cNvSpPr>
            <a:spLocks noChangeArrowheads="1"/>
          </p:cNvSpPr>
          <p:nvPr/>
        </p:nvSpPr>
        <p:spPr bwMode="auto">
          <a:xfrm>
            <a:off x="3271464" y="2898027"/>
            <a:ext cx="1009046" cy="519113"/>
          </a:xfrm>
          <a:prstGeom prst="ellipse">
            <a:avLst/>
          </a:prstGeom>
          <a:solidFill>
            <a:schemeClr val="accent1">
              <a:alpha val="0"/>
            </a:schemeClr>
          </a:solidFill>
          <a:ln w="34925">
            <a:solidFill>
              <a:srgbClr val="CC0000"/>
            </a:solidFill>
            <a:round/>
            <a:headEnd/>
            <a:tailEnd/>
          </a:ln>
        </p:spPr>
        <p:txBody>
          <a:bodyPr wrap="none" lIns="91402" tIns="45702" rIns="91402" bIns="45702" anchor="ctr"/>
          <a:lstStyle/>
          <a:p>
            <a:endParaRPr lang="en-US"/>
          </a:p>
        </p:txBody>
      </p:sp>
      <p:sp>
        <p:nvSpPr>
          <p:cNvPr id="10" name="Text Box 7"/>
          <p:cNvSpPr txBox="1">
            <a:spLocks noChangeArrowheads="1"/>
          </p:cNvSpPr>
          <p:nvPr/>
        </p:nvSpPr>
        <p:spPr bwMode="auto">
          <a:xfrm>
            <a:off x="2974576" y="2516204"/>
            <a:ext cx="1870038" cy="373659"/>
          </a:xfrm>
          <a:prstGeom prst="rect">
            <a:avLst/>
          </a:prstGeom>
          <a:noFill/>
          <a:ln w="9525">
            <a:noFill/>
            <a:miter lim="800000"/>
            <a:headEnd/>
            <a:tailEnd/>
          </a:ln>
        </p:spPr>
        <p:txBody>
          <a:bodyPr wrap="none" lIns="91402" tIns="45702" rIns="91402" bIns="45702">
            <a:spAutoFit/>
          </a:bodyPr>
          <a:lstStyle/>
          <a:p>
            <a:r>
              <a:rPr lang="en-US" dirty="0">
                <a:solidFill>
                  <a:srgbClr val="CC0000"/>
                </a:solidFill>
              </a:rPr>
              <a:t>1.18X slowdown</a:t>
            </a:r>
          </a:p>
        </p:txBody>
      </p:sp>
      <p:sp>
        <p:nvSpPr>
          <p:cNvPr id="11" name="Text Box 8"/>
          <p:cNvSpPr txBox="1">
            <a:spLocks noChangeArrowheads="1"/>
          </p:cNvSpPr>
          <p:nvPr/>
        </p:nvSpPr>
        <p:spPr bwMode="auto">
          <a:xfrm>
            <a:off x="6172498" y="1304587"/>
            <a:ext cx="1870038" cy="373659"/>
          </a:xfrm>
          <a:prstGeom prst="rect">
            <a:avLst/>
          </a:prstGeom>
          <a:noFill/>
          <a:ln w="9525">
            <a:noFill/>
            <a:miter lim="800000"/>
            <a:headEnd/>
            <a:tailEnd/>
          </a:ln>
        </p:spPr>
        <p:txBody>
          <a:bodyPr wrap="none" lIns="91402" tIns="45702" rIns="91402" bIns="45702">
            <a:spAutoFit/>
          </a:bodyPr>
          <a:lstStyle/>
          <a:p>
            <a:r>
              <a:rPr lang="en-US" dirty="0">
                <a:solidFill>
                  <a:srgbClr val="CC0000"/>
                </a:solidFill>
              </a:rPr>
              <a:t>2.82X slowdown</a:t>
            </a:r>
          </a:p>
        </p:txBody>
      </p:sp>
      <p:sp>
        <p:nvSpPr>
          <p:cNvPr id="14" name="Oval 5"/>
          <p:cNvSpPr>
            <a:spLocks noChangeArrowheads="1"/>
          </p:cNvSpPr>
          <p:nvPr/>
        </p:nvSpPr>
        <p:spPr bwMode="auto">
          <a:xfrm>
            <a:off x="5146604" y="1214625"/>
            <a:ext cx="1009046" cy="519113"/>
          </a:xfrm>
          <a:prstGeom prst="ellipse">
            <a:avLst/>
          </a:prstGeom>
          <a:solidFill>
            <a:schemeClr val="accent1">
              <a:alpha val="0"/>
            </a:schemeClr>
          </a:solidFill>
          <a:ln w="34925">
            <a:solidFill>
              <a:srgbClr val="CC0000"/>
            </a:solidFill>
            <a:round/>
            <a:headEnd/>
            <a:tailEnd/>
          </a:ln>
        </p:spPr>
        <p:txBody>
          <a:bodyPr wrap="none" lIns="91402" tIns="45702" rIns="91402" bIns="45702" anchor="ctr"/>
          <a:lstStyle/>
          <a:p>
            <a:endParaRPr lang="en-US"/>
          </a:p>
        </p:txBody>
      </p:sp>
      <p:sp>
        <p:nvSpPr>
          <p:cNvPr id="15" name="Text Box 9"/>
          <p:cNvSpPr txBox="1">
            <a:spLocks noChangeArrowheads="1"/>
          </p:cNvSpPr>
          <p:nvPr/>
        </p:nvSpPr>
        <p:spPr bwMode="auto">
          <a:xfrm>
            <a:off x="251527" y="4941169"/>
            <a:ext cx="7733193" cy="1185179"/>
          </a:xfrm>
          <a:prstGeom prst="rect">
            <a:avLst/>
          </a:prstGeom>
          <a:noFill/>
          <a:ln w="9525">
            <a:noFill/>
            <a:miter lim="800000"/>
            <a:headEnd/>
            <a:tailEnd/>
          </a:ln>
        </p:spPr>
        <p:txBody>
          <a:bodyPr wrap="none" lIns="91402" tIns="45702" rIns="91402" bIns="45702">
            <a:spAutoFit/>
          </a:bodyPr>
          <a:lstStyle/>
          <a:p>
            <a:r>
              <a:rPr lang="en-US" dirty="0"/>
              <a:t>Results on Intel Pentium D running Windows XP</a:t>
            </a:r>
          </a:p>
          <a:p>
            <a:r>
              <a:rPr lang="en-US" dirty="0"/>
              <a:t>(Similar results for Intel Core Duo and AMD </a:t>
            </a:r>
            <a:r>
              <a:rPr lang="en-US" dirty="0" err="1"/>
              <a:t>Turion</a:t>
            </a:r>
            <a:r>
              <a:rPr lang="en-US" dirty="0"/>
              <a:t>, and on </a:t>
            </a:r>
            <a:r>
              <a:rPr lang="en-US" dirty="0" smtClean="0"/>
              <a:t>Fedora Linux) </a:t>
            </a:r>
            <a:endParaRPr lang="en-US" dirty="0"/>
          </a:p>
          <a:p>
            <a:endParaRPr lang="en-US" dirty="0"/>
          </a:p>
          <a:p>
            <a:endParaRPr lang="en-US" sz="1600" dirty="0"/>
          </a:p>
        </p:txBody>
      </p:sp>
      <p:sp>
        <p:nvSpPr>
          <p:cNvPr id="18" name="TextBox 17"/>
          <p:cNvSpPr txBox="1"/>
          <p:nvPr/>
        </p:nvSpPr>
        <p:spPr>
          <a:xfrm rot="16200000">
            <a:off x="857594" y="2628410"/>
            <a:ext cx="2681047" cy="400110"/>
          </a:xfrm>
          <a:prstGeom prst="rect">
            <a:avLst/>
          </a:prstGeom>
          <a:noFill/>
        </p:spPr>
        <p:txBody>
          <a:bodyPr wrap="square" lIns="91402" tIns="45702" rIns="91402" bIns="45702" rtlCol="0">
            <a:spAutoFit/>
          </a:bodyPr>
          <a:lstStyle/>
          <a:p>
            <a:pPr algn="ctr"/>
            <a:r>
              <a:rPr lang="en-US" sz="2000" dirty="0"/>
              <a:t>Slowdown</a:t>
            </a:r>
          </a:p>
        </p:txBody>
      </p:sp>
      <p:graphicFrame>
        <p:nvGraphicFramePr>
          <p:cNvPr id="16" name="Content Placeholder 4"/>
          <p:cNvGraphicFramePr>
            <a:graphicFrameLocks/>
          </p:cNvGraphicFramePr>
          <p:nvPr/>
        </p:nvGraphicFramePr>
        <p:xfrm>
          <a:off x="2305608" y="1162519"/>
          <a:ext cx="4317232" cy="3617205"/>
        </p:xfrm>
        <a:graphic>
          <a:graphicData uri="http://schemas.openxmlformats.org/drawingml/2006/chart">
            <c:chart xmlns:c="http://schemas.openxmlformats.org/drawingml/2006/chart" xmlns:r="http://schemas.openxmlformats.org/officeDocument/2006/relationships" r:id="rId4"/>
          </a:graphicData>
        </a:graphic>
      </p:graphicFrame>
      <p:sp>
        <p:nvSpPr>
          <p:cNvPr id="17" name="Line 14"/>
          <p:cNvSpPr>
            <a:spLocks noChangeShapeType="1"/>
          </p:cNvSpPr>
          <p:nvPr/>
        </p:nvSpPr>
        <p:spPr bwMode="auto">
          <a:xfrm>
            <a:off x="2796633" y="3300932"/>
            <a:ext cx="3860800" cy="0"/>
          </a:xfrm>
          <a:prstGeom prst="line">
            <a:avLst/>
          </a:prstGeom>
          <a:noFill/>
          <a:ln w="25400">
            <a:solidFill>
              <a:schemeClr val="tx1"/>
            </a:solidFill>
            <a:round/>
            <a:headEnd/>
            <a:tailEnd/>
          </a:ln>
        </p:spPr>
        <p:txBody>
          <a:bodyPr lIns="91402" tIns="45702" rIns="91402" bIns="45702"/>
          <a:lstStyle/>
          <a:p>
            <a:endParaRPr lang="en-US"/>
          </a:p>
        </p:txBody>
      </p:sp>
      <p:graphicFrame>
        <p:nvGraphicFramePr>
          <p:cNvPr id="19" name="Content Placeholder 4"/>
          <p:cNvGraphicFramePr>
            <a:graphicFrameLocks/>
          </p:cNvGraphicFramePr>
          <p:nvPr/>
        </p:nvGraphicFramePr>
        <p:xfrm>
          <a:off x="2302070" y="1162519"/>
          <a:ext cx="4317232" cy="3617205"/>
        </p:xfrm>
        <a:graphic>
          <a:graphicData uri="http://schemas.openxmlformats.org/drawingml/2006/chart">
            <c:chart xmlns:c="http://schemas.openxmlformats.org/drawingml/2006/chart" xmlns:r="http://schemas.openxmlformats.org/officeDocument/2006/relationships" r:id="rId5"/>
          </a:graphicData>
        </a:graphic>
      </p:graphicFrame>
      <p:sp>
        <p:nvSpPr>
          <p:cNvPr id="20" name="Line 14"/>
          <p:cNvSpPr>
            <a:spLocks noChangeShapeType="1"/>
          </p:cNvSpPr>
          <p:nvPr/>
        </p:nvSpPr>
        <p:spPr bwMode="auto">
          <a:xfrm>
            <a:off x="2800171" y="3304470"/>
            <a:ext cx="3860800" cy="0"/>
          </a:xfrm>
          <a:prstGeom prst="line">
            <a:avLst/>
          </a:prstGeom>
          <a:noFill/>
          <a:ln w="25400">
            <a:solidFill>
              <a:schemeClr val="tx1"/>
            </a:solidFill>
            <a:round/>
            <a:headEnd/>
            <a:tailEnd/>
          </a:ln>
        </p:spPr>
        <p:txBody>
          <a:bodyPr lIns="91402" tIns="45702" rIns="91402" bIns="45702"/>
          <a:lstStyle/>
          <a:p>
            <a:endParaRPr lang="en-US"/>
          </a:p>
        </p:txBody>
      </p:sp>
      <p:sp>
        <p:nvSpPr>
          <p:cNvPr id="21" name="TextBox 20"/>
          <p:cNvSpPr txBox="1"/>
          <p:nvPr/>
        </p:nvSpPr>
        <p:spPr>
          <a:xfrm>
            <a:off x="233416" y="5805264"/>
            <a:ext cx="8682780" cy="661720"/>
          </a:xfrm>
          <a:prstGeom prst="rect">
            <a:avLst/>
          </a:prstGeom>
          <a:noFill/>
        </p:spPr>
        <p:txBody>
          <a:bodyPr wrap="none" lIns="91402" tIns="45702" rIns="91402" bIns="45702" rtlCol="0">
            <a:spAutoFit/>
          </a:bodyPr>
          <a:lstStyle/>
          <a:p>
            <a:pPr lvl="0" eaLnBrk="0" fontAlgn="base" hangingPunct="0">
              <a:spcBef>
                <a:spcPct val="20000"/>
              </a:spcBef>
              <a:spcAft>
                <a:spcPct val="0"/>
              </a:spcAft>
              <a:buClr>
                <a:srgbClr val="CC9900"/>
              </a:buClr>
              <a:buSzPct val="65000"/>
            </a:pPr>
            <a:r>
              <a:rPr lang="en-US" sz="1900" kern="0" dirty="0" err="1">
                <a:solidFill>
                  <a:srgbClr val="000000"/>
                </a:solidFill>
                <a:latin typeface="Tahoma" charset="0"/>
                <a:ea typeface="ＭＳ Ｐゴシック" charset="0"/>
                <a:cs typeface="ＭＳ Ｐゴシック" charset="0"/>
              </a:rPr>
              <a:t>Moscibroda</a:t>
            </a:r>
            <a:r>
              <a:rPr lang="en-US" sz="1900" kern="0" dirty="0">
                <a:solidFill>
                  <a:srgbClr val="000000"/>
                </a:solidFill>
                <a:latin typeface="Tahoma" charset="0"/>
                <a:ea typeface="ＭＳ Ｐゴシック" charset="0"/>
                <a:cs typeface="ＭＳ Ｐゴシック" charset="0"/>
              </a:rPr>
              <a:t> and Mutlu, </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FF"/>
                </a:solidFill>
                <a:latin typeface="Tahoma" charset="0"/>
                <a:ea typeface="ＭＳ Ｐゴシック" charset="0"/>
                <a:cs typeface="ＭＳ Ｐゴシック" charset="0"/>
              </a:rPr>
              <a:t>Memory Performance Attacks</a:t>
            </a:r>
            <a:r>
              <a:rPr lang="en-US" sz="1900" kern="0" dirty="0">
                <a:solidFill>
                  <a:srgbClr val="000000"/>
                </a:solidFill>
                <a:latin typeface="Tahoma" charset="0"/>
                <a:ea typeface="ＭＳ Ｐゴシック" charset="0"/>
                <a:cs typeface="ＭＳ Ｐゴシック" charset="0"/>
              </a:rPr>
              <a:t>,</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00"/>
                </a:solidFill>
                <a:latin typeface="Tahoma" charset="0"/>
                <a:ea typeface="ＭＳ Ｐゴシック" charset="0"/>
                <a:cs typeface="ＭＳ Ｐゴシック" charset="0"/>
              </a:rPr>
              <a:t> USENIX Security 2007.</a:t>
            </a:r>
          </a:p>
          <a:p>
            <a:endParaRPr lang="en-US" dirty="0"/>
          </a:p>
        </p:txBody>
      </p:sp>
    </p:spTree>
    <p:extLst>
      <p:ext uri="{BB962C8B-B14F-4D97-AF65-F5344CB8AC3E}">
        <p14:creationId xmlns:p14="http://schemas.microsoft.com/office/powerpoint/2010/main" val="29904606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1" grpId="0"/>
      <p:bldP spid="11" grpId="1"/>
      <p:bldP spid="14" grpId="0" animBg="1"/>
      <p:bldP spid="14" grpId="1" animBg="1"/>
      <p:bldGraphic spid="16" grpId="0">
        <p:bldAsOne/>
      </p:bldGraphic>
      <p:bldP spid="17" grpId="0" animBg="1"/>
      <p:bldGraphic spid="19" grpId="0">
        <p:bldAsOne/>
      </p:bldGraphic>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a:latin typeface="Garamond" charset="0"/>
              </a:rPr>
              <a:t>Greater Problem with More Cores</a:t>
            </a:r>
          </a:p>
        </p:txBody>
      </p:sp>
      <p:graphicFrame>
        <p:nvGraphicFramePr>
          <p:cNvPr id="19458" name="Content Placeholder 4"/>
          <p:cNvGraphicFramePr>
            <a:graphicFrameLocks/>
          </p:cNvGraphicFramePr>
          <p:nvPr/>
        </p:nvGraphicFramePr>
        <p:xfrm>
          <a:off x="911225" y="933450"/>
          <a:ext cx="6816725" cy="3295650"/>
        </p:xfrm>
        <a:graphic>
          <a:graphicData uri="http://schemas.openxmlformats.org/presentationml/2006/ole">
            <mc:AlternateContent xmlns:mc="http://schemas.openxmlformats.org/markup-compatibility/2006">
              <mc:Choice xmlns:v="urn:schemas-microsoft-com:vml" Requires="v">
                <p:oleObj spid="_x0000_s881676" name="Worksheet" r:id="rId5" imgW="6814765" imgH="3297663" progId="Excel.Sheet.8">
                  <p:embed/>
                </p:oleObj>
              </mc:Choice>
              <mc:Fallback>
                <p:oleObj name="Worksheet" r:id="rId5" imgW="6814765" imgH="3297663"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1225" y="933450"/>
                        <a:ext cx="6816725" cy="329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7667" name="Rectangle 3"/>
          <p:cNvSpPr>
            <a:spLocks noGrp="1" noChangeArrowheads="1"/>
          </p:cNvSpPr>
          <p:nvPr>
            <p:ph type="body" idx="1"/>
          </p:nvPr>
        </p:nvSpPr>
        <p:spPr>
          <a:xfrm>
            <a:off x="127000" y="4359275"/>
            <a:ext cx="9017000" cy="2070100"/>
          </a:xfrm>
        </p:spPr>
        <p:txBody>
          <a:bodyPr/>
          <a:lstStyle/>
          <a:p>
            <a:pPr eaLnBrk="1" hangingPunct="1">
              <a:lnSpc>
                <a:spcPct val="90000"/>
              </a:lnSpc>
              <a:defRPr/>
            </a:pPr>
            <a:r>
              <a:rPr lang="en-US" dirty="0" smtClean="0"/>
              <a:t>Vulnerable to denial of service (</a:t>
            </a:r>
            <a:r>
              <a:rPr lang="en-US" dirty="0" err="1" smtClean="0"/>
              <a:t>DoS</a:t>
            </a:r>
            <a:r>
              <a:rPr lang="en-US" dirty="0" smtClean="0"/>
              <a:t>)</a:t>
            </a:r>
            <a:endParaRPr lang="en-US" sz="1400" dirty="0">
              <a:solidFill>
                <a:schemeClr val="accent2">
                  <a:lumMod val="75000"/>
                </a:schemeClr>
              </a:solidFill>
            </a:endParaRPr>
          </a:p>
          <a:p>
            <a:pPr eaLnBrk="1" hangingPunct="1">
              <a:lnSpc>
                <a:spcPct val="90000"/>
              </a:lnSpc>
              <a:defRPr/>
            </a:pPr>
            <a:r>
              <a:rPr lang="en-US" dirty="0" smtClean="0"/>
              <a:t>Unable to enforce priorities or SLAs </a:t>
            </a:r>
          </a:p>
          <a:p>
            <a:pPr eaLnBrk="1" hangingPunct="1">
              <a:lnSpc>
                <a:spcPct val="90000"/>
              </a:lnSpc>
              <a:defRPr/>
            </a:pPr>
            <a:r>
              <a:rPr lang="en-US" dirty="0" smtClean="0"/>
              <a:t>Low </a:t>
            </a:r>
            <a:r>
              <a:rPr lang="en-US" smtClean="0"/>
              <a:t>system performance</a:t>
            </a:r>
            <a:endParaRPr lang="en-US" sz="1400" dirty="0" smtClean="0">
              <a:solidFill>
                <a:srgbClr val="2C6123"/>
              </a:solidFill>
            </a:endParaRPr>
          </a:p>
          <a:p>
            <a:pPr marL="0" indent="0" eaLnBrk="1" hangingPunct="1">
              <a:lnSpc>
                <a:spcPct val="90000"/>
              </a:lnSpc>
              <a:buNone/>
              <a:defRPr/>
            </a:pPr>
            <a:endParaRPr lang="en-US" sz="1100" dirty="0" smtClean="0">
              <a:solidFill>
                <a:schemeClr val="tx1">
                  <a:lumMod val="60000"/>
                  <a:lumOff val="40000"/>
                </a:schemeClr>
              </a:solidFill>
              <a:sym typeface="Wingdings"/>
            </a:endParaRPr>
          </a:p>
          <a:p>
            <a:pPr marL="0" indent="0" algn="ctr" eaLnBrk="1" hangingPunct="1">
              <a:lnSpc>
                <a:spcPct val="90000"/>
              </a:lnSpc>
              <a:buNone/>
              <a:defRPr/>
            </a:pPr>
            <a:r>
              <a:rPr lang="en-US" b="1" dirty="0" smtClean="0">
                <a:solidFill>
                  <a:srgbClr val="FF0000"/>
                </a:solidFill>
                <a:sym typeface="Wingdings"/>
              </a:rPr>
              <a:t>Uncontrollable, unpredictable system</a:t>
            </a:r>
            <a:endParaRPr lang="en-US" b="1" dirty="0" smtClean="0">
              <a:solidFill>
                <a:srgbClr val="FF0000"/>
              </a:solidFill>
            </a:endParaRPr>
          </a:p>
        </p:txBody>
      </p:sp>
      <p:sp>
        <p:nvSpPr>
          <p:cNvPr id="19460" name="Line 14"/>
          <p:cNvSpPr>
            <a:spLocks noChangeShapeType="1"/>
          </p:cNvSpPr>
          <p:nvPr/>
        </p:nvSpPr>
        <p:spPr bwMode="auto">
          <a:xfrm>
            <a:off x="1666875" y="3392488"/>
            <a:ext cx="5943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1402" tIns="45702" rIns="91402" bIns="45702"/>
          <a:lstStyle/>
          <a:p>
            <a:endParaRPr lang="en-US" dirty="0"/>
          </a:p>
        </p:txBody>
      </p:sp>
      <p:sp>
        <p:nvSpPr>
          <p:cNvPr id="7"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pPr/>
              <a:t>17</a:t>
            </a:fld>
            <a:endParaRPr lang="en-US" altLang="en-US" dirty="0"/>
          </a:p>
        </p:txBody>
      </p:sp>
    </p:spTree>
    <p:custDataLst>
      <p:tags r:id="rId2"/>
    </p:custDataLst>
    <p:extLst>
      <p:ext uri="{BB962C8B-B14F-4D97-AF65-F5344CB8AC3E}">
        <p14:creationId xmlns:p14="http://schemas.microsoft.com/office/powerpoint/2010/main" val="282953562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76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76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76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76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a:latin typeface="Garamond" charset="0"/>
              </a:rPr>
              <a:t>Greater Problem with More Cores</a:t>
            </a:r>
          </a:p>
        </p:txBody>
      </p:sp>
      <p:sp>
        <p:nvSpPr>
          <p:cNvPr id="497667" name="Rectangle 3"/>
          <p:cNvSpPr>
            <a:spLocks noGrp="1" noChangeArrowheads="1"/>
          </p:cNvSpPr>
          <p:nvPr>
            <p:ph type="body" idx="1"/>
          </p:nvPr>
        </p:nvSpPr>
        <p:spPr>
          <a:xfrm>
            <a:off x="127000" y="4359275"/>
            <a:ext cx="9017000" cy="2070100"/>
          </a:xfrm>
        </p:spPr>
        <p:txBody>
          <a:bodyPr/>
          <a:lstStyle/>
          <a:p>
            <a:pPr eaLnBrk="1" hangingPunct="1">
              <a:lnSpc>
                <a:spcPct val="90000"/>
              </a:lnSpc>
              <a:defRPr/>
            </a:pPr>
            <a:r>
              <a:rPr lang="en-US" dirty="0" smtClean="0"/>
              <a:t>Vulnerable to denial of service (DoS) </a:t>
            </a:r>
            <a:endParaRPr lang="en-US" dirty="0" smtClean="0"/>
          </a:p>
          <a:p>
            <a:pPr eaLnBrk="1" hangingPunct="1">
              <a:lnSpc>
                <a:spcPct val="90000"/>
              </a:lnSpc>
              <a:defRPr/>
            </a:pPr>
            <a:r>
              <a:rPr lang="en-US" dirty="0" smtClean="0"/>
              <a:t>Unable </a:t>
            </a:r>
            <a:r>
              <a:rPr lang="en-US" dirty="0" smtClean="0"/>
              <a:t>to enforce priorities or </a:t>
            </a:r>
            <a:r>
              <a:rPr lang="en-US" dirty="0" smtClean="0"/>
              <a:t>SLAs</a:t>
            </a:r>
            <a:endParaRPr lang="en-US" sz="1400" dirty="0">
              <a:solidFill>
                <a:srgbClr val="2C6123"/>
              </a:solidFill>
            </a:endParaRPr>
          </a:p>
          <a:p>
            <a:pPr eaLnBrk="1" hangingPunct="1">
              <a:lnSpc>
                <a:spcPct val="90000"/>
              </a:lnSpc>
              <a:defRPr/>
            </a:pPr>
            <a:r>
              <a:rPr lang="en-US" dirty="0" smtClean="0"/>
              <a:t>Low system performance </a:t>
            </a:r>
            <a:endParaRPr lang="en-US" sz="1400" dirty="0">
              <a:solidFill>
                <a:srgbClr val="2C6123"/>
              </a:solidFill>
            </a:endParaRPr>
          </a:p>
          <a:p>
            <a:pPr marL="0" indent="0" eaLnBrk="1" hangingPunct="1">
              <a:lnSpc>
                <a:spcPct val="90000"/>
              </a:lnSpc>
              <a:buNone/>
              <a:defRPr/>
            </a:pPr>
            <a:endParaRPr lang="en-US" sz="1100" dirty="0">
              <a:solidFill>
                <a:schemeClr val="tx1">
                  <a:lumMod val="60000"/>
                  <a:lumOff val="40000"/>
                </a:schemeClr>
              </a:solidFill>
              <a:sym typeface="Wingdings"/>
            </a:endParaRPr>
          </a:p>
          <a:p>
            <a:pPr marL="0" indent="0" algn="ctr" eaLnBrk="1" hangingPunct="1">
              <a:lnSpc>
                <a:spcPct val="90000"/>
              </a:lnSpc>
              <a:buNone/>
              <a:defRPr/>
            </a:pPr>
            <a:r>
              <a:rPr lang="en-US" b="1" dirty="0" smtClean="0">
                <a:solidFill>
                  <a:srgbClr val="FF0000"/>
                </a:solidFill>
                <a:sym typeface="Wingdings"/>
              </a:rPr>
              <a:t>Uncontrollable, unpredictable system</a:t>
            </a:r>
            <a:endParaRPr lang="en-US" b="1" dirty="0" smtClean="0">
              <a:solidFill>
                <a:srgbClr val="FF0000"/>
              </a:solidFill>
            </a:endParaRPr>
          </a:p>
        </p:txBody>
      </p:sp>
      <p:sp>
        <p:nvSpPr>
          <p:cNvPr id="7"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pPr/>
              <a:t>18</a:t>
            </a:fld>
            <a:endParaRPr lang="en-US" altLang="en-US" dirty="0"/>
          </a:p>
        </p:txBody>
      </p:sp>
      <p:pic>
        <p:nvPicPr>
          <p:cNvPr id="8" name="Picture 7"/>
          <p:cNvPicPr>
            <a:picLocks noChangeAspect="1"/>
          </p:cNvPicPr>
          <p:nvPr/>
        </p:nvPicPr>
        <p:blipFill>
          <a:blip r:embed="rId4"/>
          <a:stretch>
            <a:fillRect/>
          </a:stretch>
        </p:blipFill>
        <p:spPr>
          <a:xfrm>
            <a:off x="1447800" y="1000968"/>
            <a:ext cx="6038850" cy="3286448"/>
          </a:xfrm>
          <a:prstGeom prst="rect">
            <a:avLst/>
          </a:prstGeom>
        </p:spPr>
      </p:pic>
    </p:spTree>
    <p:custDataLst>
      <p:tags r:id="rId1"/>
    </p:custDataLst>
    <p:extLst>
      <p:ext uri="{BB962C8B-B14F-4D97-AF65-F5344CB8AC3E}">
        <p14:creationId xmlns:p14="http://schemas.microsoft.com/office/powerpoint/2010/main" val="27856784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sz="3400" dirty="0"/>
              <a:t>Distributed DoS in Networked Multi-Core Systems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19</a:t>
            </a:fld>
            <a:endParaRPr lang="en-US" altLang="en-US" dirty="0"/>
          </a:p>
        </p:txBody>
      </p:sp>
      <p:pic>
        <p:nvPicPr>
          <p:cNvPr id="5" name="Picture 4"/>
          <p:cNvPicPr>
            <a:picLocks noChangeAspect="1"/>
          </p:cNvPicPr>
          <p:nvPr/>
        </p:nvPicPr>
        <p:blipFill>
          <a:blip r:embed="rId2"/>
          <a:stretch>
            <a:fillRect/>
          </a:stretch>
        </p:blipFill>
        <p:spPr>
          <a:xfrm>
            <a:off x="3635895" y="1028743"/>
            <a:ext cx="5244947" cy="5352586"/>
          </a:xfrm>
          <a:prstGeom prst="rect">
            <a:avLst/>
          </a:prstGeom>
        </p:spPr>
      </p:pic>
      <p:sp>
        <p:nvSpPr>
          <p:cNvPr id="6" name="TextBox 5"/>
          <p:cNvSpPr txBox="1"/>
          <p:nvPr/>
        </p:nvSpPr>
        <p:spPr>
          <a:xfrm>
            <a:off x="3563888" y="945280"/>
            <a:ext cx="1211590" cy="584776"/>
          </a:xfrm>
          <a:prstGeom prst="rect">
            <a:avLst/>
          </a:prstGeom>
          <a:solidFill>
            <a:schemeClr val="bg1"/>
          </a:solidFill>
        </p:spPr>
        <p:txBody>
          <a:bodyPr wrap="none" lIns="91402" tIns="45702" rIns="91402" bIns="45702" rtlCol="0">
            <a:spAutoFit/>
          </a:bodyPr>
          <a:lstStyle/>
          <a:p>
            <a:pPr algn="ctr"/>
            <a:r>
              <a:rPr lang="en-US" sz="1600" dirty="0"/>
              <a:t>Attackers</a:t>
            </a:r>
          </a:p>
          <a:p>
            <a:pPr algn="ctr"/>
            <a:r>
              <a:rPr lang="en-US" sz="1600" dirty="0"/>
              <a:t>(Cores 1-8)</a:t>
            </a:r>
          </a:p>
        </p:txBody>
      </p:sp>
      <p:sp>
        <p:nvSpPr>
          <p:cNvPr id="7" name="TextBox 6"/>
          <p:cNvSpPr txBox="1"/>
          <p:nvPr/>
        </p:nvSpPr>
        <p:spPr>
          <a:xfrm>
            <a:off x="5004048" y="972016"/>
            <a:ext cx="3168352" cy="584776"/>
          </a:xfrm>
          <a:prstGeom prst="rect">
            <a:avLst/>
          </a:prstGeom>
          <a:solidFill>
            <a:schemeClr val="bg1"/>
          </a:solidFill>
        </p:spPr>
        <p:txBody>
          <a:bodyPr wrap="square" lIns="91402" tIns="45702" rIns="91402" bIns="45702" rtlCol="0">
            <a:spAutoFit/>
          </a:bodyPr>
          <a:lstStyle/>
          <a:p>
            <a:pPr algn="ctr"/>
            <a:r>
              <a:rPr lang="en-US" sz="1600" dirty="0"/>
              <a:t>Stock option pricing application</a:t>
            </a:r>
          </a:p>
          <a:p>
            <a:pPr algn="ctr"/>
            <a:r>
              <a:rPr lang="en-US" sz="1600" dirty="0"/>
              <a:t>(Cores 9-64)</a:t>
            </a:r>
          </a:p>
        </p:txBody>
      </p:sp>
      <p:sp>
        <p:nvSpPr>
          <p:cNvPr id="8" name="Rectangle 3"/>
          <p:cNvSpPr txBox="1">
            <a:spLocks noChangeArrowheads="1"/>
          </p:cNvSpPr>
          <p:nvPr/>
        </p:nvSpPr>
        <p:spPr bwMode="auto">
          <a:xfrm>
            <a:off x="-180528" y="2060848"/>
            <a:ext cx="3744416" cy="20701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marL="0" indent="0" eaLnBrk="1" hangingPunct="1">
              <a:lnSpc>
                <a:spcPct val="90000"/>
              </a:lnSpc>
              <a:buNone/>
              <a:defRPr/>
            </a:pPr>
            <a:r>
              <a:rPr lang="en-US" dirty="0" smtClean="0"/>
              <a:t>    Cores connected via </a:t>
            </a:r>
          </a:p>
          <a:p>
            <a:pPr marL="0" indent="0" eaLnBrk="1" hangingPunct="1">
              <a:lnSpc>
                <a:spcPct val="90000"/>
              </a:lnSpc>
              <a:buNone/>
              <a:defRPr/>
            </a:pPr>
            <a:r>
              <a:rPr lang="en-US" dirty="0"/>
              <a:t> </a:t>
            </a:r>
            <a:r>
              <a:rPr lang="en-US" dirty="0" smtClean="0"/>
              <a:t>   packet-switched</a:t>
            </a:r>
          </a:p>
          <a:p>
            <a:pPr marL="0" indent="0" eaLnBrk="1" hangingPunct="1">
              <a:lnSpc>
                <a:spcPct val="90000"/>
              </a:lnSpc>
              <a:buNone/>
              <a:defRPr/>
            </a:pPr>
            <a:r>
              <a:rPr lang="en-US" dirty="0"/>
              <a:t> </a:t>
            </a:r>
            <a:r>
              <a:rPr lang="en-US" dirty="0" smtClean="0"/>
              <a:t>   routers on chip</a:t>
            </a:r>
          </a:p>
        </p:txBody>
      </p:sp>
      <p:sp>
        <p:nvSpPr>
          <p:cNvPr id="10" name="Rectangle 3"/>
          <p:cNvSpPr txBox="1">
            <a:spLocks noChangeArrowheads="1"/>
          </p:cNvSpPr>
          <p:nvPr/>
        </p:nvSpPr>
        <p:spPr bwMode="auto">
          <a:xfrm>
            <a:off x="-324544" y="3807172"/>
            <a:ext cx="4176464" cy="20701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marL="0" indent="0" eaLnBrk="1" hangingPunct="1">
              <a:lnSpc>
                <a:spcPct val="90000"/>
              </a:lnSpc>
              <a:buNone/>
              <a:defRPr/>
            </a:pPr>
            <a:r>
              <a:rPr lang="en-US" dirty="0" smtClean="0">
                <a:solidFill>
                  <a:srgbClr val="FF0000"/>
                </a:solidFill>
              </a:rPr>
              <a:t>     ~5000X latency increase</a:t>
            </a:r>
          </a:p>
        </p:txBody>
      </p:sp>
      <p:sp>
        <p:nvSpPr>
          <p:cNvPr id="11" name="Rectangle 10"/>
          <p:cNvSpPr/>
          <p:nvPr/>
        </p:nvSpPr>
        <p:spPr>
          <a:xfrm>
            <a:off x="179512" y="5013177"/>
            <a:ext cx="3672408" cy="1336662"/>
          </a:xfrm>
          <a:prstGeom prst="rect">
            <a:avLst/>
          </a:prstGeom>
        </p:spPr>
        <p:txBody>
          <a:bodyPr wrap="square" lIns="91402" tIns="45702" rIns="91402" bIns="45702">
            <a:spAutoFit/>
          </a:bodyPr>
          <a:lstStyle/>
          <a:p>
            <a:r>
              <a:rPr lang="en-US" sz="1600" dirty="0">
                <a:solidFill>
                  <a:srgbClr val="000000"/>
                </a:solidFill>
                <a:latin typeface="Tahoma" charset="0"/>
              </a:rPr>
              <a:t>Grot, Hestness, Keckler, Mutlu, </a:t>
            </a:r>
          </a:p>
          <a:p>
            <a:r>
              <a:rPr lang="ja-JP" altLang="en-US" sz="1600" dirty="0">
                <a:solidFill>
                  <a:srgbClr val="000000"/>
                </a:solidFill>
                <a:latin typeface="Tahoma" charset="0"/>
              </a:rPr>
              <a:t>“</a:t>
            </a:r>
            <a:r>
              <a:rPr lang="en-US" altLang="ja-JP" sz="1600" dirty="0">
                <a:solidFill>
                  <a:srgbClr val="0000FF"/>
                </a:solidFill>
                <a:latin typeface="Tahoma" charset="0"/>
              </a:rPr>
              <a:t>Preemptive virtual clock: A Flexible, </a:t>
            </a:r>
          </a:p>
          <a:p>
            <a:r>
              <a:rPr lang="en-US" altLang="ja-JP" sz="1600" dirty="0">
                <a:solidFill>
                  <a:srgbClr val="0000FF"/>
                </a:solidFill>
                <a:latin typeface="Tahoma" charset="0"/>
              </a:rPr>
              <a:t>Efficient, and Cost-effective QOS </a:t>
            </a:r>
          </a:p>
          <a:p>
            <a:r>
              <a:rPr lang="en-US" altLang="ja-JP" sz="1600" dirty="0">
                <a:solidFill>
                  <a:srgbClr val="0000FF"/>
                </a:solidFill>
                <a:latin typeface="Tahoma" charset="0"/>
              </a:rPr>
              <a:t>Scheme for Networks-on-Chip,“</a:t>
            </a:r>
          </a:p>
          <a:p>
            <a:r>
              <a:rPr lang="en-US" altLang="ja-JP" sz="1600" dirty="0">
                <a:solidFill>
                  <a:srgbClr val="000000"/>
                </a:solidFill>
                <a:latin typeface="Tahoma" charset="0"/>
              </a:rPr>
              <a:t>MICRO 2009.</a:t>
            </a:r>
            <a:endParaRPr lang="en-US" sz="1600" dirty="0">
              <a:cs typeface="Arial" charset="0"/>
            </a:endParaRPr>
          </a:p>
        </p:txBody>
      </p:sp>
    </p:spTree>
    <p:extLst>
      <p:ext uri="{BB962C8B-B14F-4D97-AF65-F5344CB8AC3E}">
        <p14:creationId xmlns:p14="http://schemas.microsoft.com/office/powerpoint/2010/main" val="30452125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dirty="0">
                <a:latin typeface="Garamond" charset="0"/>
                <a:ea typeface="ＭＳ Ｐゴシック" charset="0"/>
                <a:cs typeface="ＭＳ Ｐゴシック" charset="0"/>
              </a:rPr>
              <a:t>What Will You </a:t>
            </a:r>
            <a:r>
              <a:rPr lang="en-US" dirty="0" smtClean="0">
                <a:latin typeface="Garamond" charset="0"/>
                <a:ea typeface="ＭＳ Ｐゴシック" charset="0"/>
                <a:cs typeface="ＭＳ Ｐゴシック" charset="0"/>
              </a:rPr>
              <a:t>Learn in This Course?</a:t>
            </a:r>
            <a:endParaRPr lang="en-US" dirty="0">
              <a:latin typeface="Garamond" charset="0"/>
              <a:ea typeface="ＭＳ Ｐゴシック" charset="0"/>
              <a:cs typeface="ＭＳ Ｐゴシック" charset="0"/>
            </a:endParaRPr>
          </a:p>
        </p:txBody>
      </p:sp>
      <p:sp>
        <p:nvSpPr>
          <p:cNvPr id="38914" name="Content Placeholder 2"/>
          <p:cNvSpPr>
            <a:spLocks noGrp="1"/>
          </p:cNvSpPr>
          <p:nvPr>
            <p:ph idx="1"/>
          </p:nvPr>
        </p:nvSpPr>
        <p:spPr>
          <a:xfrm>
            <a:off x="228600" y="996950"/>
            <a:ext cx="8915400" cy="5194300"/>
          </a:xfrm>
        </p:spPr>
        <p:txBody>
          <a:bodyPr/>
          <a:lstStyle/>
          <a:p>
            <a:r>
              <a:rPr lang="en-US" dirty="0">
                <a:solidFill>
                  <a:srgbClr val="0000FF"/>
                </a:solidFill>
              </a:rPr>
              <a:t>Scalable Many-Core Memory Systems </a:t>
            </a:r>
            <a:endParaRPr lang="en-US" dirty="0" smtClean="0">
              <a:solidFill>
                <a:srgbClr val="0000FF"/>
              </a:solidFill>
            </a:endParaRPr>
          </a:p>
          <a:p>
            <a:pPr lvl="1"/>
            <a:r>
              <a:rPr lang="en-US" dirty="0" smtClean="0"/>
              <a:t>July 15-19, 2013</a:t>
            </a:r>
          </a:p>
          <a:p>
            <a:pPr lvl="1"/>
            <a:endParaRPr lang="en-US" sz="2300" dirty="0" smtClean="0">
              <a:latin typeface="Tahoma" charset="0"/>
              <a:ea typeface="ＭＳ Ｐゴシック" charset="0"/>
            </a:endParaRPr>
          </a:p>
          <a:p>
            <a:r>
              <a:rPr lang="en-US" sz="2300" dirty="0" smtClean="0">
                <a:latin typeface="Tahoma" charset="0"/>
                <a:ea typeface="ＭＳ Ｐゴシック" charset="0"/>
              </a:rPr>
              <a:t>Topic 1: Main memory basics, DRAM scaling</a:t>
            </a:r>
          </a:p>
          <a:p>
            <a:r>
              <a:rPr lang="en-US" sz="2300" dirty="0" smtClean="0">
                <a:latin typeface="Tahoma" charset="0"/>
                <a:ea typeface="ＭＳ Ｐゴシック" charset="0"/>
              </a:rPr>
              <a:t>Topic 2: Emerging memory technologies and hybrid memories</a:t>
            </a:r>
            <a:endParaRPr lang="en-US" dirty="0">
              <a:latin typeface="Tahoma" charset="0"/>
              <a:ea typeface="ＭＳ Ｐゴシック" charset="0"/>
            </a:endParaRPr>
          </a:p>
          <a:p>
            <a:r>
              <a:rPr lang="en-US" sz="2300" dirty="0" smtClean="0">
                <a:latin typeface="Tahoma" charset="0"/>
                <a:ea typeface="ＭＳ Ｐゴシック" charset="0"/>
              </a:rPr>
              <a:t>Topic 3: Main memory interference and QoS </a:t>
            </a:r>
          </a:p>
          <a:p>
            <a:r>
              <a:rPr lang="en-US" sz="2300" dirty="0" smtClean="0">
                <a:latin typeface="Tahoma" charset="0"/>
                <a:ea typeface="ＭＳ Ｐゴシック" charset="0"/>
              </a:rPr>
              <a:t>Topic 4 (unlikely): Cache management </a:t>
            </a:r>
          </a:p>
          <a:p>
            <a:r>
              <a:rPr lang="en-US" sz="2300" dirty="0" smtClean="0">
                <a:latin typeface="Tahoma" charset="0"/>
                <a:ea typeface="ＭＳ Ｐゴシック" charset="0"/>
              </a:rPr>
              <a:t>Topic 5 (unlikely): Interconnects</a:t>
            </a:r>
          </a:p>
          <a:p>
            <a:endParaRPr lang="en-US" dirty="0" smtClean="0">
              <a:latin typeface="Tahoma" charset="0"/>
              <a:ea typeface="ＭＳ Ｐゴシック" charset="0"/>
            </a:endParaRPr>
          </a:p>
          <a:p>
            <a:r>
              <a:rPr lang="en-US" dirty="0" smtClean="0">
                <a:latin typeface="Tahoma" charset="0"/>
                <a:ea typeface="ＭＳ Ｐゴシック" charset="0"/>
              </a:rPr>
              <a:t>Major Overview Reading:</a:t>
            </a:r>
          </a:p>
          <a:p>
            <a:pPr lvl="1"/>
            <a:r>
              <a:rPr lang="en-US" dirty="0" smtClean="0">
                <a:latin typeface="Tahoma" charset="0"/>
                <a:ea typeface="ＭＳ Ｐゴシック" charset="0"/>
              </a:rPr>
              <a:t>Mutlu, “</a:t>
            </a:r>
            <a:r>
              <a:rPr lang="en-US" dirty="0" smtClean="0">
                <a:solidFill>
                  <a:srgbClr val="0000FF"/>
                </a:solidFill>
                <a:latin typeface="Tahoma" charset="0"/>
                <a:ea typeface="ＭＳ Ｐゴシック" charset="0"/>
              </a:rPr>
              <a:t>Memory Scaling: A Systems Architecture Perspective</a:t>
            </a:r>
            <a:r>
              <a:rPr lang="en-US" dirty="0" smtClean="0">
                <a:latin typeface="Tahoma" charset="0"/>
                <a:ea typeface="ＭＳ Ｐゴシック" charset="0"/>
              </a:rPr>
              <a:t>,” IMW 2013.</a:t>
            </a:r>
          </a:p>
          <a:p>
            <a:pPr lvl="1"/>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p:txBody>
      </p:sp>
      <p:sp>
        <p:nvSpPr>
          <p:cNvPr id="389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A81F1D4-7954-BD41-94E6-A5D63847144D}" type="slidenum">
              <a:rPr lang="en-US" sz="1600">
                <a:solidFill>
                  <a:srgbClr val="000000"/>
                </a:solidFill>
                <a:latin typeface="Garamond" charset="0"/>
              </a:rPr>
              <a:pPr eaLnBrk="1" hangingPunct="1"/>
              <a:t>2</a:t>
            </a:fld>
            <a:endParaRPr lang="en-US" sz="1600">
              <a:solidFill>
                <a:srgbClr val="000000"/>
              </a:solidFill>
              <a:latin typeface="Garamond" charset="0"/>
            </a:endParaRPr>
          </a:p>
        </p:txBody>
      </p:sp>
      <p:sp>
        <p:nvSpPr>
          <p:cNvPr id="5" name="Rectangle 4"/>
          <p:cNvSpPr/>
          <p:nvPr/>
        </p:nvSpPr>
        <p:spPr>
          <a:xfrm>
            <a:off x="251520" y="3068960"/>
            <a:ext cx="8686800" cy="504056"/>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7105157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Solve The Problem?</a:t>
            </a:r>
            <a:endParaRPr lang="en-US" dirty="0"/>
          </a:p>
        </p:txBody>
      </p:sp>
      <p:sp>
        <p:nvSpPr>
          <p:cNvPr id="3" name="Content Placeholder 2"/>
          <p:cNvSpPr>
            <a:spLocks noGrp="1"/>
          </p:cNvSpPr>
          <p:nvPr>
            <p:ph idx="1"/>
          </p:nvPr>
        </p:nvSpPr>
        <p:spPr>
          <a:xfrm>
            <a:off x="228600" y="1196752"/>
            <a:ext cx="8915400" cy="5051648"/>
          </a:xfrm>
        </p:spPr>
        <p:txBody>
          <a:bodyPr/>
          <a:lstStyle/>
          <a:p>
            <a:r>
              <a:rPr lang="en-US" dirty="0" smtClean="0"/>
              <a:t>Inter-thread interference is uncontrolled in all memory resources</a:t>
            </a:r>
          </a:p>
          <a:p>
            <a:pPr lvl="1"/>
            <a:r>
              <a:rPr lang="en-US" dirty="0" smtClean="0"/>
              <a:t>Memory controller</a:t>
            </a:r>
          </a:p>
          <a:p>
            <a:pPr lvl="1"/>
            <a:r>
              <a:rPr lang="en-US" dirty="0" smtClean="0"/>
              <a:t>Interconnect</a:t>
            </a:r>
          </a:p>
          <a:p>
            <a:pPr lvl="1"/>
            <a:r>
              <a:rPr lang="en-US" dirty="0" smtClean="0"/>
              <a:t>Caches</a:t>
            </a:r>
          </a:p>
          <a:p>
            <a:pPr lvl="1"/>
            <a:endParaRPr lang="en-US" dirty="0" smtClean="0"/>
          </a:p>
          <a:p>
            <a:r>
              <a:rPr lang="en-US" dirty="0" smtClean="0"/>
              <a:t>We need to control it</a:t>
            </a:r>
          </a:p>
          <a:p>
            <a:pPr lvl="1"/>
            <a:r>
              <a:rPr lang="en-US" dirty="0" smtClean="0"/>
              <a:t>i.e., design an interference-aware (</a:t>
            </a:r>
            <a:r>
              <a:rPr lang="en-US" dirty="0" err="1" smtClean="0"/>
              <a:t>QoS</a:t>
            </a:r>
            <a:r>
              <a:rPr lang="en-US" dirty="0" smtClean="0"/>
              <a:t>-aware) memory system</a:t>
            </a:r>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20</a:t>
            </a:fld>
            <a:endParaRPr lang="en-US" altLang="en-US"/>
          </a:p>
        </p:txBody>
      </p:sp>
    </p:spTree>
    <p:extLst>
      <p:ext uri="{BB962C8B-B14F-4D97-AF65-F5344CB8AC3E}">
        <p14:creationId xmlns:p14="http://schemas.microsoft.com/office/powerpoint/2010/main" val="12889106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ea typeface="ＭＳ Ｐゴシック" pitchFamily="30" charset="-128"/>
                <a:cs typeface="ＭＳ Ｐゴシック" pitchFamily="30" charset="-128"/>
              </a:rPr>
              <a:t>QoS-Aware Memory Systems: Challenges</a:t>
            </a:r>
          </a:p>
        </p:txBody>
      </p:sp>
      <p:sp>
        <p:nvSpPr>
          <p:cNvPr id="3" name="Content Placeholder 2"/>
          <p:cNvSpPr>
            <a:spLocks noGrp="1"/>
          </p:cNvSpPr>
          <p:nvPr>
            <p:ph idx="1"/>
          </p:nvPr>
        </p:nvSpPr>
        <p:spPr>
          <a:xfrm>
            <a:off x="228600" y="1136104"/>
            <a:ext cx="8610600" cy="5029200"/>
          </a:xfrm>
        </p:spPr>
        <p:txBody>
          <a:bodyPr/>
          <a:lstStyle/>
          <a:p>
            <a:r>
              <a:rPr lang="en-US" dirty="0" smtClean="0">
                <a:ea typeface="ＭＳ Ｐゴシック" pitchFamily="30" charset="-128"/>
                <a:cs typeface="ＭＳ Ｐゴシック" pitchFamily="30" charset="-128"/>
              </a:rPr>
              <a:t>How do we </a:t>
            </a:r>
            <a:r>
              <a:rPr lang="en-US" dirty="0" smtClean="0">
                <a:solidFill>
                  <a:srgbClr val="FF0000"/>
                </a:solidFill>
                <a:ea typeface="ＭＳ Ｐゴシック" pitchFamily="30" charset="-128"/>
                <a:cs typeface="ＭＳ Ｐゴシック" pitchFamily="30" charset="-128"/>
              </a:rPr>
              <a:t>reduce inter-thread interference</a:t>
            </a:r>
            <a:r>
              <a:rPr lang="en-US" dirty="0" smtClean="0">
                <a:ea typeface="ＭＳ Ｐゴシック" pitchFamily="30" charset="-128"/>
                <a:cs typeface="ＭＳ Ｐゴシック" pitchFamily="30" charset="-128"/>
              </a:rPr>
              <a:t>?</a:t>
            </a:r>
          </a:p>
          <a:p>
            <a:pPr lvl="1"/>
            <a:r>
              <a:rPr lang="en-US" dirty="0" smtClean="0">
                <a:solidFill>
                  <a:srgbClr val="0000FF"/>
                </a:solidFill>
              </a:rPr>
              <a:t>Improve system performance and core utilization</a:t>
            </a:r>
          </a:p>
          <a:p>
            <a:pPr lvl="1"/>
            <a:r>
              <a:rPr lang="en-US" dirty="0" smtClean="0"/>
              <a:t>Reduce request serialization and core starvation</a:t>
            </a:r>
          </a:p>
          <a:p>
            <a:pPr lvl="1">
              <a:buFont typeface="Wingdings" pitchFamily="30" charset="2"/>
              <a:buNone/>
            </a:pPr>
            <a:endParaRPr lang="en-US" dirty="0" smtClean="0"/>
          </a:p>
          <a:p>
            <a:r>
              <a:rPr lang="en-US" dirty="0" smtClean="0">
                <a:ea typeface="ＭＳ Ｐゴシック" pitchFamily="30" charset="-128"/>
                <a:cs typeface="ＭＳ Ｐゴシック" pitchFamily="30" charset="-128"/>
              </a:rPr>
              <a:t>How do we </a:t>
            </a:r>
            <a:r>
              <a:rPr lang="en-US" dirty="0" smtClean="0">
                <a:solidFill>
                  <a:srgbClr val="FF0000"/>
                </a:solidFill>
                <a:ea typeface="ＭＳ Ｐゴシック" pitchFamily="30" charset="-128"/>
                <a:cs typeface="ＭＳ Ｐゴシック" pitchFamily="30" charset="-128"/>
              </a:rPr>
              <a:t>control inter-thread interference</a:t>
            </a:r>
            <a:r>
              <a:rPr lang="en-US" dirty="0" smtClean="0">
                <a:ea typeface="ＭＳ Ｐゴシック" pitchFamily="30" charset="-128"/>
                <a:cs typeface="ＭＳ Ｐゴシック" pitchFamily="30" charset="-128"/>
              </a:rPr>
              <a:t>?</a:t>
            </a:r>
          </a:p>
          <a:p>
            <a:pPr lvl="1"/>
            <a:r>
              <a:rPr lang="en-US" dirty="0" smtClean="0">
                <a:solidFill>
                  <a:srgbClr val="0000FF"/>
                </a:solidFill>
              </a:rPr>
              <a:t>Provide mechanisms to enable </a:t>
            </a:r>
            <a:r>
              <a:rPr lang="en-US" dirty="0" smtClean="0">
                <a:solidFill>
                  <a:srgbClr val="000000"/>
                </a:solidFill>
              </a:rPr>
              <a:t>system software </a:t>
            </a:r>
            <a:r>
              <a:rPr lang="en-US" dirty="0" smtClean="0"/>
              <a:t>to enforce </a:t>
            </a:r>
            <a:r>
              <a:rPr lang="en-US" dirty="0" err="1" smtClean="0">
                <a:solidFill>
                  <a:srgbClr val="0000FF"/>
                </a:solidFill>
              </a:rPr>
              <a:t>QoS</a:t>
            </a:r>
            <a:r>
              <a:rPr lang="en-US" dirty="0" smtClean="0">
                <a:solidFill>
                  <a:srgbClr val="0000FF"/>
                </a:solidFill>
              </a:rPr>
              <a:t> policies </a:t>
            </a:r>
          </a:p>
          <a:p>
            <a:pPr lvl="1"/>
            <a:r>
              <a:rPr lang="en-US" dirty="0" smtClean="0">
                <a:solidFill>
                  <a:srgbClr val="0000FF"/>
                </a:solidFill>
              </a:rPr>
              <a:t>While providing high system performance</a:t>
            </a:r>
          </a:p>
          <a:p>
            <a:pPr lvl="1"/>
            <a:endParaRPr lang="en-US" dirty="0" smtClean="0">
              <a:solidFill>
                <a:srgbClr val="0000FF"/>
              </a:solidFill>
            </a:endParaRPr>
          </a:p>
          <a:p>
            <a:r>
              <a:rPr lang="en-US" dirty="0" smtClean="0">
                <a:ea typeface="ＭＳ Ｐゴシック" pitchFamily="30" charset="-128"/>
                <a:cs typeface="ＭＳ Ｐゴシック" pitchFamily="30" charset="-128"/>
              </a:rPr>
              <a:t>How do we </a:t>
            </a:r>
            <a:r>
              <a:rPr lang="en-US" dirty="0" smtClean="0">
                <a:solidFill>
                  <a:srgbClr val="FF0000"/>
                </a:solidFill>
                <a:ea typeface="ＭＳ Ｐゴシック" pitchFamily="30" charset="-128"/>
                <a:cs typeface="ＭＳ Ｐゴシック" pitchFamily="30" charset="-128"/>
              </a:rPr>
              <a:t>make the memory system configurable/flexible</a:t>
            </a:r>
            <a:r>
              <a:rPr lang="en-US" dirty="0" smtClean="0">
                <a:ea typeface="ＭＳ Ｐゴシック" pitchFamily="30" charset="-128"/>
                <a:cs typeface="ＭＳ Ｐゴシック" pitchFamily="30" charset="-128"/>
              </a:rPr>
              <a:t>? </a:t>
            </a:r>
          </a:p>
          <a:p>
            <a:pPr lvl="1"/>
            <a:r>
              <a:rPr lang="en-US" dirty="0" smtClean="0"/>
              <a:t>Enable flexible mechanisms that can achieve many goals</a:t>
            </a:r>
          </a:p>
          <a:p>
            <a:pPr lvl="2"/>
            <a:r>
              <a:rPr lang="en-US" dirty="0" smtClean="0"/>
              <a:t>Provide fairness or throughput when needed</a:t>
            </a:r>
          </a:p>
          <a:p>
            <a:pPr lvl="2"/>
            <a:r>
              <a:rPr lang="en-US" dirty="0" smtClean="0"/>
              <a:t>Satisfy performance guarantees when needed</a:t>
            </a:r>
          </a:p>
          <a:p>
            <a:pPr lvl="1"/>
            <a:endParaRPr lang="en-US" dirty="0" smtClean="0"/>
          </a:p>
        </p:txBody>
      </p:sp>
      <p:sp>
        <p:nvSpPr>
          <p:cNvPr id="4" name="Slide Number Placeholder 3"/>
          <p:cNvSpPr>
            <a:spLocks noGrp="1"/>
          </p:cNvSpPr>
          <p:nvPr>
            <p:ph type="sldNum" sz="quarter" idx="11"/>
          </p:nvPr>
        </p:nvSpPr>
        <p:spPr/>
        <p:txBody>
          <a:bodyPr/>
          <a:lstStyle/>
          <a:p>
            <a:pPr>
              <a:defRPr/>
            </a:pPr>
            <a:fld id="{7A541A9A-AFF6-FB4F-BAA6-4B5658B19D03}" type="slidenum">
              <a:rPr lang="en-US" smtClean="0"/>
              <a:pPr>
                <a:defRPr/>
              </a:pPr>
              <a:t>21</a:t>
            </a:fld>
            <a:endParaRPr lang="en-US"/>
          </a:p>
        </p:txBody>
      </p:sp>
    </p:spTree>
    <p:extLst>
      <p:ext uri="{BB962C8B-B14F-4D97-AF65-F5344CB8AC3E}">
        <p14:creationId xmlns:p14="http://schemas.microsoft.com/office/powerpoint/2010/main" val="36310232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152401"/>
            <a:ext cx="8915400" cy="1066800"/>
          </a:xfrm>
        </p:spPr>
        <p:txBody>
          <a:bodyPr/>
          <a:lstStyle/>
          <a:p>
            <a:r>
              <a:rPr lang="en-US" sz="3200">
                <a:ea typeface="ＭＳ Ｐゴシック" pitchFamily="30" charset="-128"/>
                <a:cs typeface="ＭＳ Ｐゴシック" pitchFamily="30" charset="-128"/>
              </a:rPr>
              <a:t>Designing QoS-Aware Memory Systems: Approaches</a:t>
            </a:r>
          </a:p>
        </p:txBody>
      </p:sp>
      <p:sp>
        <p:nvSpPr>
          <p:cNvPr id="3" name="Content Placeholder 2"/>
          <p:cNvSpPr>
            <a:spLocks noGrp="1"/>
          </p:cNvSpPr>
          <p:nvPr>
            <p:ph idx="1"/>
          </p:nvPr>
        </p:nvSpPr>
        <p:spPr>
          <a:xfrm>
            <a:off x="228600" y="1052736"/>
            <a:ext cx="8915400" cy="5043264"/>
          </a:xfrm>
        </p:spPr>
        <p:txBody>
          <a:bodyPr/>
          <a:lstStyle/>
          <a:p>
            <a:r>
              <a:rPr lang="en-US" dirty="0" smtClean="0">
                <a:solidFill>
                  <a:srgbClr val="FF0000"/>
                </a:solidFill>
                <a:ea typeface="ＭＳ Ｐゴシック" pitchFamily="30" charset="-128"/>
                <a:cs typeface="ＭＳ Ｐゴシック" pitchFamily="30" charset="-128"/>
              </a:rPr>
              <a:t>Smart resources: </a:t>
            </a:r>
            <a:r>
              <a:rPr lang="en-US" dirty="0" smtClean="0">
                <a:solidFill>
                  <a:srgbClr val="0000FF"/>
                </a:solidFill>
                <a:ea typeface="ＭＳ Ｐゴシック" pitchFamily="30" charset="-128"/>
                <a:cs typeface="ＭＳ Ｐゴシック" pitchFamily="30" charset="-128"/>
              </a:rPr>
              <a:t>Design each shared resource to have a configurable interference control/reduction mechanism</a:t>
            </a:r>
          </a:p>
          <a:p>
            <a:pPr lvl="1"/>
            <a:r>
              <a:rPr lang="en-US" sz="2000" dirty="0">
                <a:solidFill>
                  <a:srgbClr val="000000"/>
                </a:solidFill>
              </a:rPr>
              <a:t>QoS-aware memory controllers </a:t>
            </a:r>
            <a:r>
              <a:rPr lang="en-US" sz="1400" dirty="0">
                <a:solidFill>
                  <a:srgbClr val="006633"/>
                </a:solidFill>
              </a:rPr>
              <a:t>[Mutlu+ MICRO’07]</a:t>
            </a:r>
            <a:r>
              <a:rPr lang="en-US" sz="1400" dirty="0">
                <a:solidFill>
                  <a:srgbClr val="000000"/>
                </a:solidFill>
              </a:rPr>
              <a:t> </a:t>
            </a:r>
            <a:r>
              <a:rPr lang="en-US" sz="1400" dirty="0">
                <a:solidFill>
                  <a:srgbClr val="006633"/>
                </a:solidFill>
              </a:rPr>
              <a:t>[Moscibroda+, </a:t>
            </a:r>
            <a:r>
              <a:rPr lang="en-US" sz="1400" dirty="0" err="1">
                <a:solidFill>
                  <a:srgbClr val="006633"/>
                </a:solidFill>
              </a:rPr>
              <a:t>Usenix</a:t>
            </a:r>
            <a:r>
              <a:rPr lang="en-US" sz="1400" dirty="0">
                <a:solidFill>
                  <a:srgbClr val="006633"/>
                </a:solidFill>
              </a:rPr>
              <a:t> Security’07] [Mutlu+ ISCA’08, Top Picks’09]</a:t>
            </a:r>
            <a:r>
              <a:rPr lang="en-US" sz="1400" dirty="0">
                <a:solidFill>
                  <a:srgbClr val="000000"/>
                </a:solidFill>
              </a:rPr>
              <a:t> </a:t>
            </a:r>
            <a:r>
              <a:rPr lang="en-US" sz="1400" dirty="0">
                <a:solidFill>
                  <a:srgbClr val="006633"/>
                </a:solidFill>
                <a:ea typeface="+mn-ea"/>
                <a:cs typeface="+mn-cs"/>
              </a:rPr>
              <a:t>[Kim+ HPCA’10] </a:t>
            </a:r>
            <a:r>
              <a:rPr lang="en-US" sz="1400" dirty="0">
                <a:solidFill>
                  <a:srgbClr val="006633"/>
                </a:solidFill>
              </a:rPr>
              <a:t>[Kim+ MICRO’10, Top Picks’11] [Ebrahimi+ ISCA’11, MICRO’11] [</a:t>
            </a:r>
            <a:r>
              <a:rPr lang="en-US" sz="1400" dirty="0" err="1">
                <a:solidFill>
                  <a:srgbClr val="006633"/>
                </a:solidFill>
              </a:rPr>
              <a:t>Ausavarungnirun</a:t>
            </a:r>
            <a:r>
              <a:rPr lang="en-US" sz="1400" dirty="0">
                <a:solidFill>
                  <a:srgbClr val="006633"/>
                </a:solidFill>
              </a:rPr>
              <a:t>+, ISCA’12</a:t>
            </a:r>
            <a:r>
              <a:rPr lang="en-US" sz="1400" dirty="0" smtClean="0">
                <a:solidFill>
                  <a:srgbClr val="006633"/>
                </a:solidFill>
              </a:rPr>
              <a:t>][Subramanian+, HPCA’13]</a:t>
            </a:r>
            <a:endParaRPr lang="en-US" sz="1400" dirty="0">
              <a:solidFill>
                <a:srgbClr val="000000"/>
              </a:solidFill>
            </a:endParaRPr>
          </a:p>
          <a:p>
            <a:pPr lvl="1"/>
            <a:r>
              <a:rPr lang="en-US" sz="2000" dirty="0" err="1">
                <a:solidFill>
                  <a:srgbClr val="000000"/>
                </a:solidFill>
              </a:rPr>
              <a:t>QoS</a:t>
            </a:r>
            <a:r>
              <a:rPr lang="en-US" sz="2000" dirty="0">
                <a:solidFill>
                  <a:srgbClr val="000000"/>
                </a:solidFill>
              </a:rPr>
              <a:t>-aware interconnects </a:t>
            </a:r>
            <a:r>
              <a:rPr lang="en-US" sz="1400" dirty="0">
                <a:solidFill>
                  <a:srgbClr val="006633"/>
                </a:solidFill>
              </a:rPr>
              <a:t>[Das+ MICRO’09, ISCA’10, Top Picks </a:t>
            </a:r>
            <a:r>
              <a:rPr lang="fr-FR" sz="1400" dirty="0">
                <a:solidFill>
                  <a:srgbClr val="006633"/>
                </a:solidFill>
              </a:rPr>
              <a:t>’</a:t>
            </a:r>
            <a:r>
              <a:rPr lang="en-US" sz="1400" dirty="0">
                <a:solidFill>
                  <a:srgbClr val="006633"/>
                </a:solidFill>
              </a:rPr>
              <a:t>11] [Grot+ MICRO’09, ISCA’11, Top Picks </a:t>
            </a:r>
            <a:r>
              <a:rPr lang="fr-FR" sz="1400" dirty="0">
                <a:solidFill>
                  <a:srgbClr val="006633"/>
                </a:solidFill>
              </a:rPr>
              <a:t>’</a:t>
            </a:r>
            <a:r>
              <a:rPr lang="en-US" sz="1400" dirty="0">
                <a:solidFill>
                  <a:srgbClr val="006633"/>
                </a:solidFill>
              </a:rPr>
              <a:t>12]</a:t>
            </a:r>
          </a:p>
          <a:p>
            <a:pPr lvl="1"/>
            <a:r>
              <a:rPr lang="en-US" sz="2000" dirty="0" err="1">
                <a:solidFill>
                  <a:srgbClr val="000000"/>
                </a:solidFill>
                <a:ea typeface="+mn-ea"/>
                <a:cs typeface="+mn-cs"/>
              </a:rPr>
              <a:t>QoS</a:t>
            </a:r>
            <a:r>
              <a:rPr lang="en-US" sz="2000" dirty="0">
                <a:solidFill>
                  <a:srgbClr val="000000"/>
                </a:solidFill>
                <a:ea typeface="+mn-ea"/>
                <a:cs typeface="+mn-cs"/>
              </a:rPr>
              <a:t>-aware caches</a:t>
            </a:r>
            <a:endParaRPr lang="en-US" sz="1600" dirty="0">
              <a:solidFill>
                <a:srgbClr val="006633"/>
              </a:solidFill>
            </a:endParaRPr>
          </a:p>
          <a:p>
            <a:endParaRPr lang="en-US" sz="1200" dirty="0">
              <a:ea typeface="ＭＳ Ｐゴシック" pitchFamily="30" charset="-128"/>
              <a:cs typeface="ＭＳ Ｐゴシック" pitchFamily="30" charset="-128"/>
            </a:endParaRPr>
          </a:p>
          <a:p>
            <a:r>
              <a:rPr lang="en-US" dirty="0" smtClean="0">
                <a:solidFill>
                  <a:srgbClr val="FF0000"/>
                </a:solidFill>
                <a:ea typeface="ＭＳ Ｐゴシック" pitchFamily="30" charset="-128"/>
                <a:cs typeface="ＭＳ Ｐゴシック" pitchFamily="30" charset="-128"/>
              </a:rPr>
              <a:t>Dumb resources: </a:t>
            </a:r>
            <a:r>
              <a:rPr lang="en-US" dirty="0" smtClean="0">
                <a:solidFill>
                  <a:srgbClr val="0000FF"/>
                </a:solidFill>
                <a:ea typeface="ＭＳ Ｐゴシック" pitchFamily="30" charset="-128"/>
                <a:cs typeface="ＭＳ Ｐゴシック" pitchFamily="30" charset="-128"/>
              </a:rPr>
              <a:t>Keep each resource free-for-all, but reduce/control interference by injection control or data mapping</a:t>
            </a:r>
          </a:p>
          <a:p>
            <a:pPr lvl="1"/>
            <a:r>
              <a:rPr lang="en-US" sz="2000" dirty="0">
                <a:ea typeface="ＭＳ Ｐゴシック" pitchFamily="30" charset="-128"/>
              </a:rPr>
              <a:t>Source throttling to control access to memory system </a:t>
            </a:r>
            <a:r>
              <a:rPr lang="en-US" sz="1400" dirty="0">
                <a:solidFill>
                  <a:srgbClr val="006633"/>
                </a:solidFill>
              </a:rPr>
              <a:t>[Ebrahimi+ ASPLOS’10, ISCA’11, TOCS’12] [Ebrahimi+ MICRO’09] [</a:t>
            </a:r>
            <a:r>
              <a:rPr lang="en-US" sz="1400" dirty="0" err="1">
                <a:solidFill>
                  <a:srgbClr val="006633"/>
                </a:solidFill>
              </a:rPr>
              <a:t>Nychis</a:t>
            </a:r>
            <a:r>
              <a:rPr lang="en-US" sz="1400" dirty="0">
                <a:solidFill>
                  <a:srgbClr val="006633"/>
                </a:solidFill>
              </a:rPr>
              <a:t>+ HotNets’10] [</a:t>
            </a:r>
            <a:r>
              <a:rPr lang="en-US" sz="1400" dirty="0" err="1">
                <a:solidFill>
                  <a:srgbClr val="006633"/>
                </a:solidFill>
              </a:rPr>
              <a:t>Nychis</a:t>
            </a:r>
            <a:r>
              <a:rPr lang="en-US" sz="1400" dirty="0">
                <a:solidFill>
                  <a:srgbClr val="006633"/>
                </a:solidFill>
              </a:rPr>
              <a:t>+ SIGCOMM’12</a:t>
            </a:r>
            <a:r>
              <a:rPr lang="en-US" sz="1400" dirty="0" smtClean="0">
                <a:solidFill>
                  <a:srgbClr val="006633"/>
                </a:solidFill>
              </a:rPr>
              <a:t>]</a:t>
            </a:r>
            <a:endParaRPr lang="en-US" sz="1400" dirty="0">
              <a:solidFill>
                <a:srgbClr val="006633"/>
              </a:solidFill>
            </a:endParaRPr>
          </a:p>
          <a:p>
            <a:pPr lvl="1"/>
            <a:r>
              <a:rPr lang="en-US" sz="2000" dirty="0" err="1">
                <a:solidFill>
                  <a:srgbClr val="000000"/>
                </a:solidFill>
                <a:ea typeface="ＭＳ Ｐゴシック" pitchFamily="30" charset="-128"/>
                <a:cs typeface="+mn-cs"/>
              </a:rPr>
              <a:t>QoS</a:t>
            </a:r>
            <a:r>
              <a:rPr lang="en-US" sz="2000" dirty="0">
                <a:solidFill>
                  <a:srgbClr val="000000"/>
                </a:solidFill>
                <a:ea typeface="ＭＳ Ｐゴシック" pitchFamily="30" charset="-128"/>
                <a:cs typeface="+mn-cs"/>
              </a:rPr>
              <a:t>-aware data mapping to memory controllers </a:t>
            </a:r>
            <a:r>
              <a:rPr lang="en-US" sz="1400" dirty="0">
                <a:solidFill>
                  <a:srgbClr val="006633"/>
                </a:solidFill>
                <a:ea typeface="+mn-ea"/>
                <a:cs typeface="+mn-cs"/>
              </a:rPr>
              <a:t>[</a:t>
            </a:r>
            <a:r>
              <a:rPr lang="en-US" sz="1400" dirty="0" err="1">
                <a:solidFill>
                  <a:srgbClr val="006633"/>
                </a:solidFill>
                <a:ea typeface="+mn-ea"/>
                <a:cs typeface="+mn-cs"/>
              </a:rPr>
              <a:t>Muralidhara</a:t>
            </a:r>
            <a:r>
              <a:rPr lang="en-US" sz="1400" dirty="0">
                <a:solidFill>
                  <a:srgbClr val="006633"/>
                </a:solidFill>
                <a:ea typeface="+mn-ea"/>
                <a:cs typeface="+mn-cs"/>
              </a:rPr>
              <a:t>+ MICRO’11]</a:t>
            </a:r>
          </a:p>
          <a:p>
            <a:pPr lvl="1">
              <a:buClr>
                <a:srgbClr val="3B812F"/>
              </a:buClr>
            </a:pPr>
            <a:r>
              <a:rPr lang="en-US" sz="2000" dirty="0">
                <a:solidFill>
                  <a:srgbClr val="000000"/>
                </a:solidFill>
                <a:ea typeface="ＭＳ Ｐゴシック" pitchFamily="30" charset="-128"/>
              </a:rPr>
              <a:t>QoS-aware thread scheduling to </a:t>
            </a:r>
            <a:r>
              <a:rPr lang="en-US" sz="2000" dirty="0" smtClean="0">
                <a:solidFill>
                  <a:srgbClr val="000000"/>
                </a:solidFill>
                <a:ea typeface="ＭＳ Ｐゴシック" pitchFamily="30" charset="-128"/>
              </a:rPr>
              <a:t>cores </a:t>
            </a:r>
            <a:r>
              <a:rPr lang="en-US" sz="1400" dirty="0">
                <a:solidFill>
                  <a:srgbClr val="006633"/>
                </a:solidFill>
                <a:ea typeface="+mn-ea"/>
                <a:cs typeface="+mn-cs"/>
              </a:rPr>
              <a:t>[Das+ HPCA’13]</a:t>
            </a:r>
          </a:p>
          <a:p>
            <a:pPr lvl="1"/>
            <a:endParaRPr lang="en-US" dirty="0" smtClean="0"/>
          </a:p>
          <a:p>
            <a:endParaRPr lang="en-US" dirty="0" smtClean="0">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B5B996E0-F30A-4D4D-9230-93494278B895}" type="slidenum">
              <a:rPr lang="en-US" smtClean="0"/>
              <a:pPr>
                <a:defRPr/>
              </a:pPr>
              <a:t>22</a:t>
            </a:fld>
            <a:endParaRPr lang="en-US"/>
          </a:p>
        </p:txBody>
      </p:sp>
      <p:sp>
        <p:nvSpPr>
          <p:cNvPr id="6" name="Rectangle 5"/>
          <p:cNvSpPr/>
          <p:nvPr/>
        </p:nvSpPr>
        <p:spPr>
          <a:xfrm>
            <a:off x="899592" y="1844824"/>
            <a:ext cx="3624360" cy="428628"/>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p>
        </p:txBody>
      </p:sp>
    </p:spTree>
    <p:extLst>
      <p:ext uri="{BB962C8B-B14F-4D97-AF65-F5344CB8AC3E}">
        <p14:creationId xmlns:p14="http://schemas.microsoft.com/office/powerpoint/2010/main" val="37408894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QoS</a:t>
            </a:r>
            <a:r>
              <a:rPr lang="en-US" dirty="0" smtClean="0"/>
              <a:t>-Aware Memory Scheduling</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How to schedule requests to provide</a:t>
            </a:r>
          </a:p>
          <a:p>
            <a:pPr lvl="1"/>
            <a:r>
              <a:rPr lang="en-US" dirty="0" smtClean="0"/>
              <a:t>High system performance</a:t>
            </a:r>
          </a:p>
          <a:p>
            <a:pPr lvl="1"/>
            <a:r>
              <a:rPr lang="en-US" dirty="0" smtClean="0"/>
              <a:t>High fairness to applications</a:t>
            </a:r>
          </a:p>
          <a:p>
            <a:pPr lvl="1"/>
            <a:r>
              <a:rPr lang="en-US" dirty="0" smtClean="0"/>
              <a:t>Configurability to system software </a:t>
            </a:r>
          </a:p>
          <a:p>
            <a:pPr lvl="1"/>
            <a:endParaRPr lang="en-US" dirty="0"/>
          </a:p>
          <a:p>
            <a:r>
              <a:rPr lang="en-US" dirty="0" smtClean="0"/>
              <a:t>Memory controller needs to be aware of threads</a:t>
            </a:r>
            <a:endParaRPr lang="en-US" dirty="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23</a:t>
            </a:fld>
            <a:endParaRPr lang="en-US" altLang="en-US"/>
          </a:p>
        </p:txBody>
      </p:sp>
      <p:sp>
        <p:nvSpPr>
          <p:cNvPr id="15" name="Rounded Rectangle 14"/>
          <p:cNvSpPr/>
          <p:nvPr/>
        </p:nvSpPr>
        <p:spPr>
          <a:xfrm>
            <a:off x="2209800" y="1981201"/>
            <a:ext cx="1447800" cy="838200"/>
          </a:xfrm>
          <a:prstGeom prst="roundRect">
            <a:avLst/>
          </a:prstGeom>
          <a:noFill/>
          <a:ln w="31750" cap="flat" cmpd="sng" algn="ctr">
            <a:solidFill>
              <a:sysClr val="windowText" lastClr="000000"/>
            </a:solidFill>
            <a:prstDash val="sysDot"/>
          </a:ln>
          <a:effectLst/>
        </p:spPr>
        <p:txBody>
          <a:bodyPr lIns="91402" tIns="45702" rIns="91402" bIns="45702" rtlCol="0" anchor="ctr"/>
          <a:lstStyle/>
          <a:p>
            <a:pPr algn="ctr">
              <a:defRPr/>
            </a:pPr>
            <a:endParaRPr lang="en-US" kern="0">
              <a:solidFill>
                <a:sysClr val="window" lastClr="FFFFFF"/>
              </a:solidFill>
              <a:latin typeface="Calibri"/>
            </a:endParaRPr>
          </a:p>
        </p:txBody>
      </p:sp>
      <p:sp>
        <p:nvSpPr>
          <p:cNvPr id="16" name="Rectangle 15"/>
          <p:cNvSpPr/>
          <p:nvPr/>
        </p:nvSpPr>
        <p:spPr>
          <a:xfrm>
            <a:off x="2286000" y="2095501"/>
            <a:ext cx="1295400" cy="609600"/>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45702" rIns="0" bIns="45702" rtlCol="0" anchor="ctr"/>
          <a:lstStyle/>
          <a:p>
            <a:pPr algn="ctr">
              <a:lnSpc>
                <a:spcPct val="90000"/>
              </a:lnSpc>
              <a:defRPr/>
            </a:pPr>
            <a:r>
              <a:rPr lang="en-US" sz="2200" kern="0" dirty="0">
                <a:solidFill>
                  <a:sysClr val="window" lastClr="FFFFFF"/>
                </a:solidFill>
                <a:latin typeface="Calibri"/>
              </a:rPr>
              <a:t>Memory Controller</a:t>
            </a:r>
          </a:p>
        </p:txBody>
      </p:sp>
      <p:sp>
        <p:nvSpPr>
          <p:cNvPr id="17" name="Rectangle 16"/>
          <p:cNvSpPr/>
          <p:nvPr/>
        </p:nvSpPr>
        <p:spPr>
          <a:xfrm>
            <a:off x="762000" y="18288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a:defRPr/>
            </a:pPr>
            <a:r>
              <a:rPr lang="en-US" sz="2200" kern="0" dirty="0">
                <a:solidFill>
                  <a:sysClr val="window" lastClr="FFFFFF"/>
                </a:solidFill>
                <a:latin typeface="Calibri"/>
              </a:rPr>
              <a:t>Core</a:t>
            </a:r>
          </a:p>
        </p:txBody>
      </p:sp>
      <p:sp>
        <p:nvSpPr>
          <p:cNvPr id="18" name="Rectangle 17"/>
          <p:cNvSpPr/>
          <p:nvPr/>
        </p:nvSpPr>
        <p:spPr>
          <a:xfrm>
            <a:off x="1447800" y="18288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a:defRPr/>
            </a:pPr>
            <a:r>
              <a:rPr lang="en-US" sz="2200" kern="0" dirty="0">
                <a:solidFill>
                  <a:sysClr val="window" lastClr="FFFFFF"/>
                </a:solidFill>
                <a:latin typeface="Calibri"/>
              </a:rPr>
              <a:t>Core</a:t>
            </a:r>
          </a:p>
        </p:txBody>
      </p:sp>
      <p:sp>
        <p:nvSpPr>
          <p:cNvPr id="19" name="Rectangle 18"/>
          <p:cNvSpPr/>
          <p:nvPr/>
        </p:nvSpPr>
        <p:spPr>
          <a:xfrm>
            <a:off x="762000" y="24384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a:defRPr/>
            </a:pPr>
            <a:r>
              <a:rPr lang="en-US" sz="2200" kern="0" dirty="0">
                <a:solidFill>
                  <a:sysClr val="window" lastClr="FFFFFF"/>
                </a:solidFill>
                <a:latin typeface="Calibri"/>
              </a:rPr>
              <a:t>Core</a:t>
            </a:r>
          </a:p>
        </p:txBody>
      </p:sp>
      <p:sp>
        <p:nvSpPr>
          <p:cNvPr id="20" name="Rectangle 19"/>
          <p:cNvSpPr/>
          <p:nvPr/>
        </p:nvSpPr>
        <p:spPr>
          <a:xfrm>
            <a:off x="1447800" y="24384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a:defRPr/>
            </a:pPr>
            <a:r>
              <a:rPr lang="en-US" sz="2200" kern="0" dirty="0">
                <a:solidFill>
                  <a:sysClr val="window" lastClr="FFFFFF"/>
                </a:solidFill>
                <a:latin typeface="Calibri"/>
              </a:rPr>
              <a:t>Core</a:t>
            </a:r>
          </a:p>
        </p:txBody>
      </p:sp>
      <p:grpSp>
        <p:nvGrpSpPr>
          <p:cNvPr id="21" name="Group 20"/>
          <p:cNvGrpSpPr/>
          <p:nvPr/>
        </p:nvGrpSpPr>
        <p:grpSpPr>
          <a:xfrm>
            <a:off x="3759696" y="2132856"/>
            <a:ext cx="1676400" cy="457200"/>
            <a:chOff x="5105400" y="1866900"/>
            <a:chExt cx="1676400" cy="457200"/>
          </a:xfrm>
        </p:grpSpPr>
        <p:sp>
          <p:nvSpPr>
            <p:cNvPr id="22" name="Left-Right Arrow 21"/>
            <p:cNvSpPr/>
            <p:nvPr/>
          </p:nvSpPr>
          <p:spPr>
            <a:xfrm>
              <a:off x="5105400" y="1978270"/>
              <a:ext cx="457200" cy="234460"/>
            </a:xfrm>
            <a:prstGeom prst="leftRightArrow">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23" name="Rectangle 22"/>
            <p:cNvSpPr/>
            <p:nvPr/>
          </p:nvSpPr>
          <p:spPr>
            <a:xfrm>
              <a:off x="5715000" y="1866900"/>
              <a:ext cx="1066800" cy="4572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a:defRPr/>
              </a:pPr>
              <a:r>
                <a:rPr lang="en-US" sz="2000" kern="0" dirty="0">
                  <a:solidFill>
                    <a:sysClr val="window" lastClr="FFFFFF"/>
                  </a:solidFill>
                  <a:latin typeface="Calibri"/>
                </a:rPr>
                <a:t>Memory</a:t>
              </a:r>
            </a:p>
          </p:txBody>
        </p:sp>
      </p:grpSp>
      <p:cxnSp>
        <p:nvCxnSpPr>
          <p:cNvPr id="24" name="Curved Connector 23"/>
          <p:cNvCxnSpPr>
            <a:stCxn id="16" idx="0"/>
          </p:cNvCxnSpPr>
          <p:nvPr/>
        </p:nvCxnSpPr>
        <p:spPr>
          <a:xfrm rot="5400000" flipH="1" flipV="1">
            <a:off x="3011025" y="1525117"/>
            <a:ext cx="493067" cy="647700"/>
          </a:xfrm>
          <a:prstGeom prst="curvedConnector2">
            <a:avLst/>
          </a:prstGeom>
          <a:noFill/>
          <a:ln w="19050" cap="flat" cmpd="sng" algn="ctr">
            <a:solidFill>
              <a:srgbClr val="FF0000"/>
            </a:solidFill>
            <a:prstDash val="solid"/>
            <a:tailEnd type="arrow" w="lg" len="lg"/>
          </a:ln>
          <a:effectLst/>
        </p:spPr>
      </p:cxnSp>
      <p:sp>
        <p:nvSpPr>
          <p:cNvPr id="26" name="TextBox 25"/>
          <p:cNvSpPr txBox="1"/>
          <p:nvPr/>
        </p:nvSpPr>
        <p:spPr>
          <a:xfrm>
            <a:off x="3635896" y="1196752"/>
            <a:ext cx="4086944" cy="830997"/>
          </a:xfrm>
          <a:prstGeom prst="rect">
            <a:avLst/>
          </a:prstGeom>
          <a:noFill/>
        </p:spPr>
        <p:txBody>
          <a:bodyPr wrap="square" lIns="91402" tIns="45702" rIns="91402" bIns="45702" rtlCol="0">
            <a:spAutoFit/>
          </a:bodyPr>
          <a:lstStyle/>
          <a:p>
            <a:pPr>
              <a:defRPr/>
            </a:pPr>
            <a:r>
              <a:rPr lang="en-US" sz="2400" i="1" kern="0" dirty="0">
                <a:solidFill>
                  <a:srgbClr val="FF0000"/>
                </a:solidFill>
              </a:rPr>
              <a:t>Resolves memory contention by scheduling requests</a:t>
            </a:r>
          </a:p>
        </p:txBody>
      </p:sp>
    </p:spTree>
    <p:extLst>
      <p:ext uri="{BB962C8B-B14F-4D97-AF65-F5344CB8AC3E}">
        <p14:creationId xmlns:p14="http://schemas.microsoft.com/office/powerpoint/2010/main" val="5256344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628805"/>
            <a:ext cx="8428037" cy="822325"/>
          </a:xfrm>
        </p:spPr>
        <p:txBody>
          <a:bodyPr/>
          <a:lstStyle/>
          <a:p>
            <a:pPr algn="ctr" eaLnBrk="1" hangingPunct="1"/>
            <a:r>
              <a:rPr lang="en-US" sz="4000" dirty="0">
                <a:latin typeface="Garamond" charset="0"/>
              </a:rPr>
              <a:t>QoS-Aware Memory Scheduling:</a:t>
            </a:r>
            <a:br>
              <a:rPr lang="en-US" sz="4000" dirty="0">
                <a:latin typeface="Garamond" charset="0"/>
              </a:rPr>
            </a:br>
            <a:r>
              <a:rPr lang="en-US" sz="4000" dirty="0">
                <a:latin typeface="Garamond" charset="0"/>
              </a:rPr>
              <a:t>Evolution</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11066799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dirty="0" err="1" smtClean="0"/>
              <a:t>QoS</a:t>
            </a:r>
            <a:r>
              <a:rPr lang="en-US" dirty="0" smtClean="0"/>
              <a:t>-Aware Memory Scheduling: Evolution</a:t>
            </a:r>
            <a:endParaRPr lang="en-US" dirty="0"/>
          </a:p>
        </p:txBody>
      </p:sp>
      <p:sp>
        <p:nvSpPr>
          <p:cNvPr id="3" name="Content Placeholder 2"/>
          <p:cNvSpPr>
            <a:spLocks noGrp="1"/>
          </p:cNvSpPr>
          <p:nvPr>
            <p:ph idx="1"/>
          </p:nvPr>
        </p:nvSpPr>
        <p:spPr>
          <a:xfrm>
            <a:off x="228600" y="980728"/>
            <a:ext cx="8610600" cy="5051648"/>
          </a:xfrm>
        </p:spPr>
        <p:txBody>
          <a:bodyPr/>
          <a:lstStyle/>
          <a:p>
            <a:r>
              <a:rPr lang="en-US" dirty="0" smtClean="0">
                <a:solidFill>
                  <a:srgbClr val="0000FF"/>
                </a:solidFill>
              </a:rPr>
              <a:t>Stall-time fair memory scheduling </a:t>
            </a:r>
            <a:r>
              <a:rPr lang="en-US" sz="1800" dirty="0">
                <a:solidFill>
                  <a:srgbClr val="008000"/>
                </a:solidFill>
              </a:rPr>
              <a:t>[Mutlu+ MICRO’07]</a:t>
            </a:r>
          </a:p>
          <a:p>
            <a:pPr lvl="1"/>
            <a:r>
              <a:rPr lang="en-US" sz="2000" dirty="0"/>
              <a:t>Idea: Estimate and balance thread slowdowns</a:t>
            </a:r>
          </a:p>
          <a:p>
            <a:pPr lvl="1"/>
            <a:r>
              <a:rPr lang="en-US" sz="2000" dirty="0"/>
              <a:t>Takeaway: </a:t>
            </a:r>
            <a:r>
              <a:rPr lang="en-US" sz="2000" dirty="0">
                <a:solidFill>
                  <a:srgbClr val="FF0000"/>
                </a:solidFill>
              </a:rPr>
              <a:t>Proportional thread progress improves performa</a:t>
            </a:r>
            <a:r>
              <a:rPr lang="en-US" dirty="0" smtClean="0">
                <a:solidFill>
                  <a:srgbClr val="FF0000"/>
                </a:solidFill>
              </a:rPr>
              <a:t>nce, </a:t>
            </a:r>
            <a:r>
              <a:rPr lang="en-US" sz="2000" dirty="0">
                <a:solidFill>
                  <a:srgbClr val="FF0000"/>
                </a:solidFill>
              </a:rPr>
              <a:t>especially when threads are “heavy” </a:t>
            </a:r>
            <a:r>
              <a:rPr lang="en-US" sz="2000" dirty="0"/>
              <a:t>(memory intensive)</a:t>
            </a:r>
          </a:p>
          <a:p>
            <a:pPr lvl="1"/>
            <a:endParaRPr lang="en-US" sz="1500" dirty="0"/>
          </a:p>
          <a:p>
            <a:r>
              <a:rPr lang="en-US" dirty="0" smtClean="0">
                <a:solidFill>
                  <a:srgbClr val="0000FF"/>
                </a:solidFill>
              </a:rPr>
              <a:t>Parallelism-aware batch scheduling </a:t>
            </a:r>
            <a:r>
              <a:rPr lang="en-US" sz="1800" dirty="0">
                <a:solidFill>
                  <a:srgbClr val="008000"/>
                </a:solidFill>
              </a:rPr>
              <a:t>[Mutlu+ ISCA’08, Top Picks’09]</a:t>
            </a:r>
          </a:p>
          <a:p>
            <a:pPr lvl="1"/>
            <a:r>
              <a:rPr lang="en-US" sz="2000" dirty="0"/>
              <a:t>Idea: Rank threads and service in rank order (to preserve bank parallelism); batch requests to prevent starvation</a:t>
            </a:r>
          </a:p>
          <a:p>
            <a:pPr lvl="1"/>
            <a:r>
              <a:rPr lang="en-US" sz="2000" dirty="0"/>
              <a:t>Takeaway: </a:t>
            </a:r>
            <a:r>
              <a:rPr lang="en-US" sz="2000" dirty="0">
                <a:solidFill>
                  <a:srgbClr val="FF0000"/>
                </a:solidFill>
              </a:rPr>
              <a:t>Preserving within-thread bank-parallelism improves performance</a:t>
            </a:r>
            <a:r>
              <a:rPr lang="en-US" sz="2000" dirty="0"/>
              <a:t>; request batching improves fairness</a:t>
            </a:r>
          </a:p>
          <a:p>
            <a:pPr lvl="1"/>
            <a:endParaRPr lang="en-US" sz="1500" dirty="0"/>
          </a:p>
          <a:p>
            <a:r>
              <a:rPr lang="en-US" dirty="0" smtClean="0">
                <a:solidFill>
                  <a:srgbClr val="0000FF"/>
                </a:solidFill>
              </a:rPr>
              <a:t>ATLAS memory scheduler </a:t>
            </a:r>
            <a:r>
              <a:rPr lang="en-US" sz="1800" dirty="0">
                <a:solidFill>
                  <a:srgbClr val="008000"/>
                </a:solidFill>
              </a:rPr>
              <a:t>[Kim+ HPCA’10]</a:t>
            </a:r>
          </a:p>
          <a:p>
            <a:pPr lvl="1"/>
            <a:r>
              <a:rPr lang="en-US" sz="2000" dirty="0"/>
              <a:t>Idea: Prioritize threads that have attained the least service from the memory scheduler </a:t>
            </a:r>
          </a:p>
          <a:p>
            <a:pPr lvl="1"/>
            <a:r>
              <a:rPr lang="en-US" sz="2000" dirty="0"/>
              <a:t>Takeaway: </a:t>
            </a:r>
            <a:r>
              <a:rPr lang="en-US" sz="2000" dirty="0">
                <a:solidFill>
                  <a:srgbClr val="FF0000"/>
                </a:solidFill>
              </a:rPr>
              <a:t>Prioritizing “light” threads improves performance</a:t>
            </a:r>
          </a:p>
          <a:p>
            <a:pPr lvl="1"/>
            <a:endParaRPr lang="en-US" sz="1800" dirty="0"/>
          </a:p>
          <a:p>
            <a:pPr lvl="1"/>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a:t>
            </a:fld>
            <a:endParaRPr lang="en-US" altLang="en-US">
              <a:solidFill>
                <a:srgbClr val="000000"/>
              </a:solidFill>
            </a:endParaRPr>
          </a:p>
        </p:txBody>
      </p:sp>
    </p:spTree>
    <p:extLst>
      <p:ext uri="{BB962C8B-B14F-4D97-AF65-F5344CB8AC3E}">
        <p14:creationId xmlns:p14="http://schemas.microsoft.com/office/powerpoint/2010/main" val="24852897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dirty="0"/>
              <a:t>QoS-Aware Memory Scheduling: Evolution</a:t>
            </a:r>
          </a:p>
        </p:txBody>
      </p:sp>
      <p:sp>
        <p:nvSpPr>
          <p:cNvPr id="3" name="Content Placeholder 2"/>
          <p:cNvSpPr>
            <a:spLocks noGrp="1"/>
          </p:cNvSpPr>
          <p:nvPr>
            <p:ph idx="1"/>
          </p:nvPr>
        </p:nvSpPr>
        <p:spPr>
          <a:xfrm>
            <a:off x="228600" y="1124744"/>
            <a:ext cx="8610600" cy="5123656"/>
          </a:xfrm>
        </p:spPr>
        <p:txBody>
          <a:bodyPr/>
          <a:lstStyle/>
          <a:p>
            <a:r>
              <a:rPr lang="en-US" dirty="0" smtClean="0">
                <a:solidFill>
                  <a:srgbClr val="0000FF"/>
                </a:solidFill>
              </a:rPr>
              <a:t>Thread cluster memory scheduling </a:t>
            </a:r>
            <a:r>
              <a:rPr lang="en-US" sz="1800" dirty="0">
                <a:solidFill>
                  <a:srgbClr val="008000"/>
                </a:solidFill>
              </a:rPr>
              <a:t>[Kim+ MICRO’10]</a:t>
            </a:r>
          </a:p>
          <a:p>
            <a:pPr lvl="1"/>
            <a:r>
              <a:rPr lang="en-US" sz="2000" dirty="0"/>
              <a:t>Idea: Cluster threads into two groups (latency vs. bandwidth sensitive); prioritize the latency-sensitive ones; employ a fairness policy in the bandwidth sensitive group</a:t>
            </a:r>
          </a:p>
          <a:p>
            <a:pPr lvl="1"/>
            <a:r>
              <a:rPr lang="en-US" sz="2000" dirty="0"/>
              <a:t>Takeaway: </a:t>
            </a:r>
            <a:r>
              <a:rPr lang="en-US" sz="2000" dirty="0">
                <a:solidFill>
                  <a:srgbClr val="FF0000"/>
                </a:solidFill>
              </a:rPr>
              <a:t>Heterogeneous scheduling policy that is different based on thread behavior maximizes both performance and fairness</a:t>
            </a:r>
          </a:p>
          <a:p>
            <a:pPr lvl="1"/>
            <a:endParaRPr lang="en-US" sz="2000" dirty="0">
              <a:solidFill>
                <a:srgbClr val="FF0000"/>
              </a:solidFill>
            </a:endParaRPr>
          </a:p>
          <a:p>
            <a:r>
              <a:rPr lang="en-US" dirty="0" smtClean="0">
                <a:solidFill>
                  <a:srgbClr val="0000FF"/>
                </a:solidFill>
              </a:rPr>
              <a:t>Integrated Memory Channel Partitioning and Scheduling </a:t>
            </a:r>
            <a:r>
              <a:rPr lang="en-US" sz="1800" dirty="0">
                <a:solidFill>
                  <a:srgbClr val="008000"/>
                </a:solidFill>
              </a:rPr>
              <a:t>[</a:t>
            </a:r>
            <a:r>
              <a:rPr lang="en-US" sz="1800" dirty="0" err="1">
                <a:solidFill>
                  <a:srgbClr val="008000"/>
                </a:solidFill>
              </a:rPr>
              <a:t>Muralidhara</a:t>
            </a:r>
            <a:r>
              <a:rPr lang="en-US" sz="1800" dirty="0">
                <a:solidFill>
                  <a:srgbClr val="008000"/>
                </a:solidFill>
              </a:rPr>
              <a:t>+ MICRO’11]</a:t>
            </a:r>
          </a:p>
          <a:p>
            <a:pPr marL="695040" lvl="2" indent="-342761"/>
            <a:r>
              <a:rPr lang="en-US" dirty="0"/>
              <a:t>Idea: </a:t>
            </a:r>
            <a:r>
              <a:rPr lang="en-US" dirty="0" smtClean="0"/>
              <a:t>Only prioritize very latency-sensitive threads in the scheduler; mitigate all other applications’ interference via channel partitioning</a:t>
            </a:r>
          </a:p>
          <a:p>
            <a:pPr marL="695040" lvl="2" indent="-342761"/>
            <a:r>
              <a:rPr lang="en-US" dirty="0" smtClean="0"/>
              <a:t>Takeaway: </a:t>
            </a:r>
            <a:r>
              <a:rPr lang="en-US" smtClean="0">
                <a:solidFill>
                  <a:srgbClr val="FF0000"/>
                </a:solidFill>
              </a:rPr>
              <a:t>Intelligently combining </a:t>
            </a:r>
            <a:r>
              <a:rPr lang="en-US" dirty="0" smtClean="0">
                <a:solidFill>
                  <a:srgbClr val="FF0000"/>
                </a:solidFill>
              </a:rPr>
              <a:t>application-aware channel partitioning and memory scheduling provides better performance than either</a:t>
            </a:r>
            <a:endParaRPr lang="en-US" dirty="0">
              <a:solidFill>
                <a:srgbClr val="FF0000"/>
              </a:solidFill>
            </a:endParaRPr>
          </a:p>
          <a:p>
            <a:endParaRPr lang="en-US" sz="1600" dirty="0">
              <a:solidFill>
                <a:srgbClr val="008000"/>
              </a:solidFill>
            </a:endParaRPr>
          </a:p>
          <a:p>
            <a:pPr lvl="1"/>
            <a:endParaRPr lang="en-US" dirty="0">
              <a:solidFill>
                <a:srgbClr val="FF0000"/>
              </a:solidFill>
            </a:endParaRP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a:t>
            </a:fld>
            <a:endParaRPr lang="en-US" altLang="en-US">
              <a:solidFill>
                <a:srgbClr val="000000"/>
              </a:solidFill>
            </a:endParaRPr>
          </a:p>
        </p:txBody>
      </p:sp>
    </p:spTree>
    <p:extLst>
      <p:ext uri="{BB962C8B-B14F-4D97-AF65-F5344CB8AC3E}">
        <p14:creationId xmlns:p14="http://schemas.microsoft.com/office/powerpoint/2010/main" val="22416339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dirty="0"/>
              <a:t>QoS-Aware Memory Scheduling: Evolution</a:t>
            </a:r>
          </a:p>
        </p:txBody>
      </p:sp>
      <p:sp>
        <p:nvSpPr>
          <p:cNvPr id="3" name="Content Placeholder 2"/>
          <p:cNvSpPr>
            <a:spLocks noGrp="1"/>
          </p:cNvSpPr>
          <p:nvPr>
            <p:ph idx="1"/>
          </p:nvPr>
        </p:nvSpPr>
        <p:spPr>
          <a:xfrm>
            <a:off x="228600" y="1124744"/>
            <a:ext cx="8610600" cy="5123656"/>
          </a:xfrm>
        </p:spPr>
        <p:txBody>
          <a:bodyPr/>
          <a:lstStyle/>
          <a:p>
            <a:r>
              <a:rPr lang="en-US" dirty="0" smtClean="0">
                <a:solidFill>
                  <a:srgbClr val="0000FF"/>
                </a:solidFill>
              </a:rPr>
              <a:t>Parallel application memory scheduling </a:t>
            </a:r>
            <a:r>
              <a:rPr lang="en-US" sz="1800" dirty="0">
                <a:solidFill>
                  <a:srgbClr val="008000"/>
                </a:solidFill>
              </a:rPr>
              <a:t>[Ebrahimi+ MICRO’11]</a:t>
            </a:r>
          </a:p>
          <a:p>
            <a:pPr lvl="1"/>
            <a:r>
              <a:rPr lang="en-US" sz="2000" dirty="0"/>
              <a:t>Idea: Identify and prioritize limiter threads of a multithreaded application in the memory scheduler; provide fast and fair progress to non-limiter threads</a:t>
            </a:r>
          </a:p>
          <a:p>
            <a:pPr lvl="1"/>
            <a:r>
              <a:rPr lang="en-US" sz="2000" dirty="0"/>
              <a:t>Takeaway: </a:t>
            </a:r>
            <a:r>
              <a:rPr lang="en-US" sz="2000" dirty="0">
                <a:solidFill>
                  <a:srgbClr val="FF0000"/>
                </a:solidFill>
              </a:rPr>
              <a:t>Carefully prioritizing between limiter and non-limiter threads of a parallel application improves performance</a:t>
            </a:r>
          </a:p>
          <a:p>
            <a:pPr lvl="1"/>
            <a:endParaRPr lang="en-US" sz="2000" dirty="0">
              <a:solidFill>
                <a:srgbClr val="FF0000"/>
              </a:solidFill>
            </a:endParaRPr>
          </a:p>
          <a:p>
            <a:r>
              <a:rPr lang="en-US" dirty="0" smtClean="0">
                <a:solidFill>
                  <a:srgbClr val="0000FF"/>
                </a:solidFill>
              </a:rPr>
              <a:t>Staged memory </a:t>
            </a:r>
            <a:r>
              <a:rPr lang="en-US" dirty="0">
                <a:solidFill>
                  <a:srgbClr val="0000FF"/>
                </a:solidFill>
              </a:rPr>
              <a:t>s</a:t>
            </a:r>
            <a:r>
              <a:rPr lang="en-US" dirty="0" smtClean="0">
                <a:solidFill>
                  <a:srgbClr val="0000FF"/>
                </a:solidFill>
              </a:rPr>
              <a:t>cheduling </a:t>
            </a:r>
            <a:r>
              <a:rPr lang="en-US" sz="1800" dirty="0">
                <a:solidFill>
                  <a:srgbClr val="008000"/>
                </a:solidFill>
              </a:rPr>
              <a:t>[</a:t>
            </a:r>
            <a:r>
              <a:rPr lang="en-US" sz="1800" dirty="0" err="1">
                <a:solidFill>
                  <a:srgbClr val="008000"/>
                </a:solidFill>
              </a:rPr>
              <a:t>Ausavarungnirun</a:t>
            </a:r>
            <a:r>
              <a:rPr lang="en-US" sz="1800" dirty="0">
                <a:solidFill>
                  <a:srgbClr val="008000"/>
                </a:solidFill>
              </a:rPr>
              <a:t>+ ISCA’12]</a:t>
            </a:r>
          </a:p>
          <a:p>
            <a:pPr marL="695040" lvl="2" indent="-342761"/>
            <a:r>
              <a:rPr lang="en-US" dirty="0"/>
              <a:t>Idea: </a:t>
            </a:r>
            <a:r>
              <a:rPr lang="en-US" dirty="0" smtClean="0"/>
              <a:t>Divide the functional tasks of an application-aware memory scheduler into multiple distinct stages, where each stage is significantly simpler than a monolithic scheduler</a:t>
            </a:r>
          </a:p>
          <a:p>
            <a:pPr marL="695040" lvl="2" indent="-342761"/>
            <a:r>
              <a:rPr lang="en-US" dirty="0" smtClean="0"/>
              <a:t>Takeaway: </a:t>
            </a:r>
            <a:r>
              <a:rPr lang="en-US" dirty="0" smtClean="0">
                <a:solidFill>
                  <a:srgbClr val="FF0000"/>
                </a:solidFill>
              </a:rPr>
              <a:t>Staging enables the design of a scalable and relatively simpler application-aware memory scheduler that works on very large request buffers</a:t>
            </a:r>
            <a:endParaRPr lang="en-US" dirty="0">
              <a:solidFill>
                <a:srgbClr val="FF0000"/>
              </a:solidFill>
            </a:endParaRPr>
          </a:p>
          <a:p>
            <a:endParaRPr lang="en-US" sz="1600" dirty="0">
              <a:solidFill>
                <a:srgbClr val="008000"/>
              </a:solidFill>
            </a:endParaRPr>
          </a:p>
          <a:p>
            <a:pPr lvl="1"/>
            <a:endParaRPr lang="en-US" dirty="0">
              <a:solidFill>
                <a:srgbClr val="FF0000"/>
              </a:solidFill>
            </a:endParaRP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27</a:t>
            </a:fld>
            <a:endParaRPr lang="en-US" altLang="en-US">
              <a:solidFill>
                <a:srgbClr val="000000"/>
              </a:solidFill>
            </a:endParaRPr>
          </a:p>
        </p:txBody>
      </p:sp>
    </p:spTree>
    <p:extLst>
      <p:ext uri="{BB962C8B-B14F-4D97-AF65-F5344CB8AC3E}">
        <p14:creationId xmlns:p14="http://schemas.microsoft.com/office/powerpoint/2010/main" val="15946986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dirty="0"/>
              <a:t>QoS-Aware Memory Scheduling: Evolution</a:t>
            </a:r>
          </a:p>
        </p:txBody>
      </p:sp>
      <p:sp>
        <p:nvSpPr>
          <p:cNvPr id="3" name="Content Placeholder 2"/>
          <p:cNvSpPr>
            <a:spLocks noGrp="1"/>
          </p:cNvSpPr>
          <p:nvPr>
            <p:ph idx="1"/>
          </p:nvPr>
        </p:nvSpPr>
        <p:spPr/>
        <p:txBody>
          <a:bodyPr/>
          <a:lstStyle/>
          <a:p>
            <a:r>
              <a:rPr lang="en-US" dirty="0" smtClean="0">
                <a:solidFill>
                  <a:srgbClr val="0000FF"/>
                </a:solidFill>
              </a:rPr>
              <a:t>MISE </a:t>
            </a:r>
            <a:r>
              <a:rPr lang="en-US" sz="1800" dirty="0">
                <a:solidFill>
                  <a:srgbClr val="008000"/>
                </a:solidFill>
              </a:rPr>
              <a:t>[Subramanian+ HPCA’13]</a:t>
            </a:r>
          </a:p>
          <a:p>
            <a:pPr marL="695040" lvl="2" indent="-342761"/>
            <a:r>
              <a:rPr lang="en-US" dirty="0"/>
              <a:t>Idea: </a:t>
            </a:r>
            <a:r>
              <a:rPr lang="en-US" dirty="0" smtClean="0"/>
              <a:t>Estimate the performance of a thread by estimating its change in memory request service rate when run alone vs. shared </a:t>
            </a:r>
            <a:r>
              <a:rPr lang="en-US" dirty="0" smtClean="0">
                <a:sym typeface="Wingdings"/>
              </a:rPr>
              <a:t> use this simple model to estimate slowdown to design a scheduling policy that provides predictable performance or fairness</a:t>
            </a:r>
            <a:endParaRPr lang="en-US" dirty="0"/>
          </a:p>
          <a:p>
            <a:pPr marL="695040" lvl="2" indent="-342761"/>
            <a:r>
              <a:rPr lang="en-US" dirty="0"/>
              <a:t>Takeaway: </a:t>
            </a:r>
            <a:r>
              <a:rPr lang="en-US" dirty="0" smtClean="0">
                <a:solidFill>
                  <a:srgbClr val="FF0000"/>
                </a:solidFill>
              </a:rPr>
              <a:t>Request service rate of a thread is a good proxy for its performance; alone request service rate can be estimated by giving high priority to the thread in memory scheduling for a while</a:t>
            </a:r>
            <a:endParaRPr lang="en-US" dirty="0">
              <a:solidFill>
                <a:srgbClr val="FF0000"/>
              </a:solidFill>
            </a:endParaRP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28</a:t>
            </a:fld>
            <a:endParaRPr lang="en-US" altLang="en-US">
              <a:solidFill>
                <a:srgbClr val="000000"/>
              </a:solidFill>
            </a:endParaRPr>
          </a:p>
        </p:txBody>
      </p:sp>
    </p:spTree>
    <p:extLst>
      <p:ext uri="{BB962C8B-B14F-4D97-AF65-F5344CB8AC3E}">
        <p14:creationId xmlns:p14="http://schemas.microsoft.com/office/powerpoint/2010/main" val="38518950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dirty="0"/>
              <a:t>QoS-Aware Memory Scheduling: Evolution</a:t>
            </a:r>
          </a:p>
        </p:txBody>
      </p:sp>
      <p:sp>
        <p:nvSpPr>
          <p:cNvPr id="3" name="Content Placeholder 2"/>
          <p:cNvSpPr>
            <a:spLocks noGrp="1"/>
          </p:cNvSpPr>
          <p:nvPr>
            <p:ph idx="1"/>
          </p:nvPr>
        </p:nvSpPr>
        <p:spPr>
          <a:xfrm>
            <a:off x="228600" y="1124744"/>
            <a:ext cx="8610600" cy="5123656"/>
          </a:xfrm>
        </p:spPr>
        <p:txBody>
          <a:bodyPr/>
          <a:lstStyle/>
          <a:p>
            <a:r>
              <a:rPr lang="en-US" dirty="0" smtClean="0">
                <a:solidFill>
                  <a:srgbClr val="0000FF"/>
                </a:solidFill>
              </a:rPr>
              <a:t>Prefetch-aware shared resource management </a:t>
            </a:r>
            <a:r>
              <a:rPr lang="en-US" sz="1800" dirty="0">
                <a:solidFill>
                  <a:srgbClr val="008000"/>
                </a:solidFill>
              </a:rPr>
              <a:t>[Ebrahimi+ ISCA’12] [Ebrahimi+ MICRO’09] [Lee+ MICRO’08]</a:t>
            </a:r>
          </a:p>
          <a:p>
            <a:pPr lvl="1"/>
            <a:r>
              <a:rPr lang="en-US" sz="2000" dirty="0"/>
              <a:t>Idea: Prioritize prefetches depending on how they affect system performance; even accurate prefetches can degrade performance of the system </a:t>
            </a:r>
          </a:p>
          <a:p>
            <a:pPr lvl="1"/>
            <a:r>
              <a:rPr lang="en-US" sz="2000" dirty="0"/>
              <a:t>Takeaway: </a:t>
            </a:r>
            <a:r>
              <a:rPr lang="en-US" sz="2000" dirty="0">
                <a:solidFill>
                  <a:srgbClr val="FF0000"/>
                </a:solidFill>
              </a:rPr>
              <a:t>Carefully controlling and prioritizing prefetch requests improves performance and fairness</a:t>
            </a:r>
          </a:p>
          <a:p>
            <a:pPr lvl="1"/>
            <a:endParaRPr lang="en-US" sz="2000" dirty="0">
              <a:solidFill>
                <a:srgbClr val="FF0000"/>
              </a:solidFill>
            </a:endParaRPr>
          </a:p>
          <a:p>
            <a:pPr>
              <a:buClr>
                <a:srgbClr val="CC9900"/>
              </a:buClr>
            </a:pPr>
            <a:r>
              <a:rPr lang="en-US" dirty="0" smtClean="0">
                <a:solidFill>
                  <a:srgbClr val="0000FF"/>
                </a:solidFill>
              </a:rPr>
              <a:t>DRAM-Aware last-level </a:t>
            </a:r>
            <a:r>
              <a:rPr lang="en-US" dirty="0">
                <a:solidFill>
                  <a:srgbClr val="0000FF"/>
                </a:solidFill>
              </a:rPr>
              <a:t>c</a:t>
            </a:r>
            <a:r>
              <a:rPr lang="en-US" dirty="0" smtClean="0">
                <a:solidFill>
                  <a:srgbClr val="0000FF"/>
                </a:solidFill>
              </a:rPr>
              <a:t>ache </a:t>
            </a:r>
            <a:r>
              <a:rPr lang="en-US" dirty="0" smtClean="0">
                <a:solidFill>
                  <a:srgbClr val="0000FF"/>
                </a:solidFill>
              </a:rPr>
              <a:t>policies and write scheduling </a:t>
            </a:r>
            <a:r>
              <a:rPr lang="en-US" sz="1800" dirty="0">
                <a:solidFill>
                  <a:srgbClr val="008000"/>
                </a:solidFill>
              </a:rPr>
              <a:t>[Lee+ HPS Tech Report’10] [Lee+ HPS Tech Report’10]</a:t>
            </a:r>
          </a:p>
          <a:p>
            <a:pPr lvl="1"/>
            <a:r>
              <a:rPr lang="en-US" sz="2000" dirty="0"/>
              <a:t>Idea: Design cache eviction and replacement policies such that they proactively exploit the state of the memory controller and DRAM (e.g., proactively evict data from the cache that hit in open rows)</a:t>
            </a:r>
          </a:p>
          <a:p>
            <a:pPr lvl="1"/>
            <a:r>
              <a:rPr lang="en-US" sz="2000" dirty="0"/>
              <a:t>Takeaway: </a:t>
            </a:r>
            <a:r>
              <a:rPr lang="en-US" sz="2000" dirty="0">
                <a:solidFill>
                  <a:srgbClr val="FF0000"/>
                </a:solidFill>
              </a:rPr>
              <a:t>Coordination of last-level cache and DRAM policies improves performance and fairness</a:t>
            </a:r>
          </a:p>
          <a:p>
            <a:pPr lvl="0">
              <a:buClr>
                <a:srgbClr val="CC9900"/>
              </a:buClr>
            </a:pPr>
            <a:endParaRPr lang="en-US" sz="1800" dirty="0">
              <a:solidFill>
                <a:srgbClr val="008000"/>
              </a:solidFill>
            </a:endParaRPr>
          </a:p>
          <a:p>
            <a:endParaRPr lang="en-US" dirty="0" smtClean="0">
              <a:solidFill>
                <a:srgbClr val="FF0000"/>
              </a:solidFill>
            </a:endParaRPr>
          </a:p>
          <a:p>
            <a:pPr lvl="1"/>
            <a:endParaRPr lang="en-US" sz="2000" dirty="0">
              <a:solidFill>
                <a:srgbClr val="FF0000"/>
              </a:solidFill>
            </a:endParaRPr>
          </a:p>
          <a:p>
            <a:pPr marL="0" indent="0">
              <a:buNone/>
            </a:pPr>
            <a:endParaRPr lang="en-US" sz="1600" dirty="0">
              <a:solidFill>
                <a:srgbClr val="008000"/>
              </a:solidFill>
            </a:endParaRPr>
          </a:p>
          <a:p>
            <a:pPr lvl="1"/>
            <a:endParaRPr lang="en-US" dirty="0">
              <a:solidFill>
                <a:srgbClr val="FF0000"/>
              </a:solidFill>
            </a:endParaRP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29</a:t>
            </a:fld>
            <a:endParaRPr lang="en-US" altLang="en-US">
              <a:solidFill>
                <a:srgbClr val="000000"/>
              </a:solidFill>
            </a:endParaRPr>
          </a:p>
        </p:txBody>
      </p:sp>
    </p:spTree>
    <p:extLst>
      <p:ext uri="{BB962C8B-B14F-4D97-AF65-F5344CB8AC3E}">
        <p14:creationId xmlns:p14="http://schemas.microsoft.com/office/powerpoint/2010/main" val="10827662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4" y="1833568"/>
            <a:ext cx="8428037" cy="822325"/>
          </a:xfrm>
        </p:spPr>
        <p:txBody>
          <a:bodyPr/>
          <a:lstStyle/>
          <a:p>
            <a:pPr algn="ctr" eaLnBrk="1" hangingPunct="1"/>
            <a:r>
              <a:rPr lang="en-US" sz="4000" dirty="0">
                <a:latin typeface="Garamond" charset="0"/>
              </a:rPr>
              <a:t>Main Memory Interference</a:t>
            </a:r>
          </a:p>
        </p:txBody>
      </p:sp>
      <p:sp>
        <p:nvSpPr>
          <p:cNvPr id="74754" name="Rectangle 5"/>
          <p:cNvSpPr>
            <a:spLocks noGrp="1" noChangeArrowheads="1"/>
          </p:cNvSpPr>
          <p:nvPr>
            <p:ph type="subTitle" idx="1"/>
          </p:nvPr>
        </p:nvSpPr>
        <p:spPr>
          <a:xfrm>
            <a:off x="685800" y="3581405"/>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31654424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828805"/>
            <a:ext cx="8428037" cy="822325"/>
          </a:xfrm>
        </p:spPr>
        <p:txBody>
          <a:bodyPr/>
          <a:lstStyle/>
          <a:p>
            <a:pPr algn="ctr" eaLnBrk="1" hangingPunct="1"/>
            <a:r>
              <a:rPr lang="en-US" sz="4000" dirty="0">
                <a:latin typeface="Garamond" charset="0"/>
              </a:rPr>
              <a:t>Stall-Time Fair Memory Scheduling</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405016" y="4293096"/>
            <a:ext cx="8313681" cy="1217640"/>
          </a:xfrm>
          <a:prstGeom prst="rect">
            <a:avLst/>
          </a:prstGeom>
          <a:noFill/>
        </p:spPr>
        <p:txBody>
          <a:bodyPr wrap="none" lIns="91416" tIns="45709" rIns="91416" bIns="45709" rtlCol="0">
            <a:spAutoFit/>
          </a:bodyPr>
          <a:lstStyle/>
          <a:p>
            <a:pPr algn="ctr"/>
            <a:r>
              <a:rPr lang="en-US" u="sng" dirty="0"/>
              <a:t>Onur Mutlu</a:t>
            </a:r>
            <a:r>
              <a:rPr lang="en-US" dirty="0"/>
              <a:t> and Thomas Moscibroda, </a:t>
            </a:r>
            <a:br>
              <a:rPr lang="en-US" dirty="0"/>
            </a:br>
            <a:r>
              <a:rPr lang="en-US" b="1" dirty="0">
                <a:hlinkClick r:id="rId3"/>
              </a:rPr>
              <a:t>"Stall-Time Fair Memory Access Scheduling for Chip Multiprocessors"</a:t>
            </a:r>
            <a:r>
              <a:rPr lang="en-US" dirty="0"/>
              <a:t> </a:t>
            </a:r>
            <a:br>
              <a:rPr lang="en-US" dirty="0"/>
            </a:br>
            <a:r>
              <a:rPr lang="en-US" i="1" dirty="0" smtClean="0">
                <a:hlinkClick r:id="rId4"/>
              </a:rPr>
              <a:t>40th </a:t>
            </a:r>
            <a:r>
              <a:rPr lang="en-US" i="1" dirty="0">
                <a:hlinkClick r:id="rId4"/>
              </a:rPr>
              <a:t>International Symposium on Microarchitecture</a:t>
            </a:r>
            <a:r>
              <a:rPr lang="en-US" i="1" dirty="0"/>
              <a:t> (</a:t>
            </a:r>
            <a:r>
              <a:rPr lang="en-US" b="1" i="1" dirty="0"/>
              <a:t>MICRO</a:t>
            </a:r>
            <a:r>
              <a:rPr lang="en-US" i="1" dirty="0"/>
              <a:t>)</a:t>
            </a:r>
            <a:r>
              <a:rPr lang="en-US" dirty="0"/>
              <a:t>, </a:t>
            </a:r>
            <a:endParaRPr lang="en-US" dirty="0" smtClean="0"/>
          </a:p>
          <a:p>
            <a:pPr algn="ctr"/>
            <a:r>
              <a:rPr lang="en-US" dirty="0" smtClean="0"/>
              <a:t>pages </a:t>
            </a:r>
            <a:r>
              <a:rPr lang="en-US" dirty="0"/>
              <a:t>146-158, Chicago, IL, December 2007. </a:t>
            </a:r>
            <a:r>
              <a:rPr lang="en-US" dirty="0">
                <a:hlinkClick r:id="rId5"/>
              </a:rPr>
              <a:t>Slides (ppt)</a:t>
            </a:r>
            <a:r>
              <a:rPr lang="en-US" dirty="0"/>
              <a:t> </a:t>
            </a:r>
          </a:p>
        </p:txBody>
      </p:sp>
      <p:sp>
        <p:nvSpPr>
          <p:cNvPr id="5" name="TextBox 4"/>
          <p:cNvSpPr txBox="1"/>
          <p:nvPr/>
        </p:nvSpPr>
        <p:spPr>
          <a:xfrm>
            <a:off x="6516216" y="6381328"/>
            <a:ext cx="2456920" cy="373659"/>
          </a:xfrm>
          <a:prstGeom prst="rect">
            <a:avLst/>
          </a:prstGeom>
          <a:noFill/>
        </p:spPr>
        <p:txBody>
          <a:bodyPr wrap="none" lIns="91416" tIns="45709" rIns="91416" bIns="45709" rtlCol="0">
            <a:spAutoFit/>
          </a:bodyPr>
          <a:lstStyle/>
          <a:p>
            <a:r>
              <a:rPr lang="en-US" dirty="0" smtClean="0">
                <a:hlinkClick r:id="rId6" action="ppaction://hlinkpres?slideindex=1&amp;slidetitle="/>
              </a:rPr>
              <a:t>STFM Micro 2007 Talk</a:t>
            </a:r>
            <a:endParaRPr lang="en-US" dirty="0"/>
          </a:p>
        </p:txBody>
      </p:sp>
    </p:spTree>
    <p:extLst>
      <p:ext uri="{BB962C8B-B14F-4D97-AF65-F5344CB8AC3E}">
        <p14:creationId xmlns:p14="http://schemas.microsoft.com/office/powerpoint/2010/main" val="3341590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a:latin typeface="Garamond" charset="0"/>
              </a:rPr>
              <a:t>The Problem: Unfairness</a:t>
            </a:r>
            <a:endParaRPr lang="en-US" dirty="0">
              <a:latin typeface="Garamond" charset="0"/>
            </a:endParaRPr>
          </a:p>
        </p:txBody>
      </p:sp>
      <p:graphicFrame>
        <p:nvGraphicFramePr>
          <p:cNvPr id="19458" name="Content Placeholder 4"/>
          <p:cNvGraphicFramePr>
            <a:graphicFrameLocks/>
          </p:cNvGraphicFramePr>
          <p:nvPr/>
        </p:nvGraphicFramePr>
        <p:xfrm>
          <a:off x="911225" y="933450"/>
          <a:ext cx="6816725" cy="3295650"/>
        </p:xfrm>
        <a:graphic>
          <a:graphicData uri="http://schemas.openxmlformats.org/presentationml/2006/ole">
            <mc:AlternateContent xmlns:mc="http://schemas.openxmlformats.org/markup-compatibility/2006">
              <mc:Choice xmlns:v="urn:schemas-microsoft-com:vml" Requires="v">
                <p:oleObj spid="_x0000_s1037" name="Worksheet" r:id="rId5" imgW="6814765" imgH="3297663" progId="Excel.Sheet.8">
                  <p:embed/>
                </p:oleObj>
              </mc:Choice>
              <mc:Fallback>
                <p:oleObj name="Worksheet" r:id="rId5" imgW="6814765" imgH="3297663"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1225" y="933450"/>
                        <a:ext cx="6816725" cy="329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7667" name="Rectangle 3"/>
          <p:cNvSpPr>
            <a:spLocks noGrp="1" noChangeArrowheads="1"/>
          </p:cNvSpPr>
          <p:nvPr>
            <p:ph type="body" idx="1"/>
          </p:nvPr>
        </p:nvSpPr>
        <p:spPr>
          <a:xfrm>
            <a:off x="127000" y="4359275"/>
            <a:ext cx="9017000" cy="2070100"/>
          </a:xfrm>
        </p:spPr>
        <p:txBody>
          <a:bodyPr/>
          <a:lstStyle/>
          <a:p>
            <a:pPr eaLnBrk="1" hangingPunct="1">
              <a:lnSpc>
                <a:spcPct val="90000"/>
              </a:lnSpc>
              <a:defRPr/>
            </a:pPr>
            <a:r>
              <a:rPr lang="en-US" dirty="0" smtClean="0"/>
              <a:t>Vulnerable to denial of service (</a:t>
            </a:r>
            <a:r>
              <a:rPr lang="en-US" dirty="0" err="1" smtClean="0"/>
              <a:t>DoS</a:t>
            </a:r>
            <a:r>
              <a:rPr lang="en-US" dirty="0" smtClean="0"/>
              <a:t>)</a:t>
            </a:r>
            <a:endParaRPr lang="en-US" sz="1400" dirty="0">
              <a:solidFill>
                <a:schemeClr val="accent2">
                  <a:lumMod val="75000"/>
                </a:schemeClr>
              </a:solidFill>
            </a:endParaRPr>
          </a:p>
          <a:p>
            <a:pPr eaLnBrk="1" hangingPunct="1">
              <a:lnSpc>
                <a:spcPct val="90000"/>
              </a:lnSpc>
              <a:defRPr/>
            </a:pPr>
            <a:r>
              <a:rPr lang="en-US" dirty="0" smtClean="0"/>
              <a:t>Unable to enforce priorities or SLAs </a:t>
            </a:r>
          </a:p>
          <a:p>
            <a:pPr eaLnBrk="1" hangingPunct="1">
              <a:lnSpc>
                <a:spcPct val="90000"/>
              </a:lnSpc>
              <a:defRPr/>
            </a:pPr>
            <a:r>
              <a:rPr lang="en-US" dirty="0" smtClean="0"/>
              <a:t>Low </a:t>
            </a:r>
            <a:r>
              <a:rPr lang="en-US" smtClean="0"/>
              <a:t>system performance</a:t>
            </a:r>
            <a:endParaRPr lang="en-US" sz="1400" dirty="0" smtClean="0">
              <a:solidFill>
                <a:srgbClr val="2C6123"/>
              </a:solidFill>
            </a:endParaRPr>
          </a:p>
          <a:p>
            <a:pPr marL="0" indent="0" eaLnBrk="1" hangingPunct="1">
              <a:lnSpc>
                <a:spcPct val="90000"/>
              </a:lnSpc>
              <a:buNone/>
              <a:defRPr/>
            </a:pPr>
            <a:endParaRPr lang="en-US" sz="1100" dirty="0" smtClean="0">
              <a:solidFill>
                <a:schemeClr val="tx1">
                  <a:lumMod val="60000"/>
                  <a:lumOff val="40000"/>
                </a:schemeClr>
              </a:solidFill>
              <a:sym typeface="Wingdings"/>
            </a:endParaRPr>
          </a:p>
          <a:p>
            <a:pPr marL="0" indent="0" algn="ctr" eaLnBrk="1" hangingPunct="1">
              <a:lnSpc>
                <a:spcPct val="90000"/>
              </a:lnSpc>
              <a:buNone/>
              <a:defRPr/>
            </a:pPr>
            <a:r>
              <a:rPr lang="en-US" b="1" dirty="0" smtClean="0">
                <a:solidFill>
                  <a:srgbClr val="FF0000"/>
                </a:solidFill>
                <a:sym typeface="Wingdings"/>
              </a:rPr>
              <a:t>Uncontrollable, unpredictable system</a:t>
            </a:r>
            <a:endParaRPr lang="en-US" b="1" dirty="0" smtClean="0">
              <a:solidFill>
                <a:srgbClr val="FF0000"/>
              </a:solidFill>
            </a:endParaRPr>
          </a:p>
        </p:txBody>
      </p:sp>
      <p:sp>
        <p:nvSpPr>
          <p:cNvPr id="19460" name="Line 14"/>
          <p:cNvSpPr>
            <a:spLocks noChangeShapeType="1"/>
          </p:cNvSpPr>
          <p:nvPr/>
        </p:nvSpPr>
        <p:spPr bwMode="auto">
          <a:xfrm>
            <a:off x="1666875" y="3392488"/>
            <a:ext cx="5943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1402" tIns="45702" rIns="91402" bIns="45702"/>
          <a:lstStyle/>
          <a:p>
            <a:endParaRPr lang="en-US" dirty="0"/>
          </a:p>
        </p:txBody>
      </p:sp>
      <p:sp>
        <p:nvSpPr>
          <p:cNvPr id="7"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pPr/>
              <a:t>31</a:t>
            </a:fld>
            <a:endParaRPr lang="en-US" altLang="en-US" dirty="0"/>
          </a:p>
        </p:txBody>
      </p:sp>
    </p:spTree>
    <p:custDataLst>
      <p:tags r:id="rId2"/>
    </p:custDataLst>
    <p:extLst>
      <p:ext uri="{BB962C8B-B14F-4D97-AF65-F5344CB8AC3E}">
        <p14:creationId xmlns:p14="http://schemas.microsoft.com/office/powerpoint/2010/main" val="353670711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76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76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76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76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a:latin typeface="Garamond" charset="0"/>
              </a:rPr>
              <a:t>How Do We Solve the Problem?</a:t>
            </a:r>
          </a:p>
        </p:txBody>
      </p:sp>
      <p:sp>
        <p:nvSpPr>
          <p:cNvPr id="73730" name="Content Placeholder 2"/>
          <p:cNvSpPr>
            <a:spLocks noGrp="1"/>
          </p:cNvSpPr>
          <p:nvPr>
            <p:ph idx="1"/>
          </p:nvPr>
        </p:nvSpPr>
        <p:spPr>
          <a:xfrm>
            <a:off x="228600" y="996950"/>
            <a:ext cx="8610600" cy="5194300"/>
          </a:xfrm>
        </p:spPr>
        <p:txBody>
          <a:bodyPr/>
          <a:lstStyle/>
          <a:p>
            <a:r>
              <a:rPr lang="en-US">
                <a:solidFill>
                  <a:srgbClr val="0000FF"/>
                </a:solidFill>
                <a:latin typeface="Tahoma" charset="0"/>
              </a:rPr>
              <a:t>Stall-time fair memory scheduling </a:t>
            </a:r>
            <a:r>
              <a:rPr lang="en-US" sz="1800">
                <a:solidFill>
                  <a:srgbClr val="008000"/>
                </a:solidFill>
                <a:latin typeface="Tahoma" charset="0"/>
              </a:rPr>
              <a:t>[Mutlu+ MICRO’07]</a:t>
            </a:r>
          </a:p>
          <a:p>
            <a:pPr lvl="1"/>
            <a:endParaRPr lang="en-US" sz="2000">
              <a:latin typeface="Tahoma" charset="0"/>
              <a:ea typeface="ＭＳ Ｐゴシック" charset="0"/>
            </a:endParaRPr>
          </a:p>
          <a:p>
            <a:r>
              <a:rPr lang="en-US">
                <a:latin typeface="Tahoma" charset="0"/>
              </a:rPr>
              <a:t>Goal: Threads sharing main memory should experience similar slowdowns compared to when they are run alone </a:t>
            </a:r>
            <a:r>
              <a:rPr lang="en-US">
                <a:latin typeface="Tahoma" charset="0"/>
                <a:sym typeface="Wingdings" charset="0"/>
              </a:rPr>
              <a:t> fair scheduling</a:t>
            </a:r>
          </a:p>
          <a:p>
            <a:pPr lvl="2"/>
            <a:r>
              <a:rPr lang="en-US" sz="1800">
                <a:latin typeface="Tahoma" charset="0"/>
                <a:ea typeface="ＭＳ Ｐゴシック" charset="0"/>
                <a:sym typeface="Wingdings" charset="0"/>
              </a:rPr>
              <a:t>Also improves overall system performance by ensuring cores make “proportional” progress</a:t>
            </a:r>
          </a:p>
          <a:p>
            <a:pPr lvl="2"/>
            <a:endParaRPr lang="en-US" sz="1800">
              <a:latin typeface="Tahoma" charset="0"/>
              <a:ea typeface="ＭＳ Ｐゴシック" charset="0"/>
            </a:endParaRPr>
          </a:p>
          <a:p>
            <a:r>
              <a:rPr lang="en-US">
                <a:latin typeface="Tahoma" charset="0"/>
              </a:rPr>
              <a:t>Idea: Memory controller estimates each thread’s slowdown due to interference and schedules requests in a way to balance the slowdowns</a:t>
            </a:r>
          </a:p>
          <a:p>
            <a:pPr lvl="1"/>
            <a:endParaRPr lang="en-US" sz="2000">
              <a:latin typeface="Tahoma" charset="0"/>
              <a:ea typeface="ＭＳ Ｐゴシック" charset="0"/>
            </a:endParaRPr>
          </a:p>
          <a:p>
            <a:r>
              <a:rPr lang="en-US" sz="2000">
                <a:latin typeface="Tahoma" charset="0"/>
              </a:rPr>
              <a:t>Mutlu and Moscibroda, </a:t>
            </a:r>
            <a:r>
              <a:rPr lang="ja-JP" altLang="en-US" sz="2000">
                <a:latin typeface="Tahoma" charset="0"/>
              </a:rPr>
              <a:t>“</a:t>
            </a:r>
            <a:r>
              <a:rPr lang="en-US" altLang="ja-JP" sz="2000">
                <a:solidFill>
                  <a:srgbClr val="0000FF"/>
                </a:solidFill>
                <a:latin typeface="Tahoma" charset="0"/>
              </a:rPr>
              <a:t>Stall-Time Fair Memory Access Scheduling for Chip Multiprocessors,</a:t>
            </a:r>
            <a:r>
              <a:rPr lang="ja-JP" altLang="en-US" sz="2000">
                <a:latin typeface="Tahoma" charset="0"/>
              </a:rPr>
              <a:t>”</a:t>
            </a:r>
            <a:r>
              <a:rPr lang="en-US" altLang="ja-JP" sz="2000">
                <a:latin typeface="Tahoma" charset="0"/>
              </a:rPr>
              <a:t> MICRO 2007. </a:t>
            </a:r>
            <a:endParaRPr lang="en-US" sz="2000">
              <a:latin typeface="Tahoma" charset="0"/>
            </a:endParaRPr>
          </a:p>
        </p:txBody>
      </p:sp>
      <p:sp>
        <p:nvSpPr>
          <p:cNvPr id="737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7C9635-357A-824D-ACB4-B02149D22732}" type="slidenum">
              <a:rPr lang="en-US" sz="1600">
                <a:solidFill>
                  <a:srgbClr val="000000"/>
                </a:solidFill>
                <a:latin typeface="Garamond" charset="0"/>
                <a:cs typeface="Arial" charset="0"/>
              </a:rPr>
              <a:pPr eaLnBrk="1" hangingPunct="1"/>
              <a:t>32</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2941452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42C089-8859-864E-90D8-5777FC98C732}" type="slidenum">
              <a:rPr lang="en-US" sz="1600">
                <a:solidFill>
                  <a:srgbClr val="000000"/>
                </a:solidFill>
                <a:latin typeface="Garamond" charset="0"/>
                <a:cs typeface="Arial" charset="0"/>
              </a:rPr>
              <a:pPr eaLnBrk="1" hangingPunct="1"/>
              <a:t>33</a:t>
            </a:fld>
            <a:endParaRPr lang="en-US" sz="1600">
              <a:solidFill>
                <a:srgbClr val="000000"/>
              </a:solidFill>
              <a:latin typeface="Garamond" charset="0"/>
              <a:cs typeface="Arial" charset="0"/>
            </a:endParaRPr>
          </a:p>
        </p:txBody>
      </p:sp>
      <p:sp>
        <p:nvSpPr>
          <p:cNvPr id="74754" name="Rectangle 2"/>
          <p:cNvSpPr>
            <a:spLocks noGrp="1" noChangeArrowheads="1"/>
          </p:cNvSpPr>
          <p:nvPr>
            <p:ph type="title"/>
          </p:nvPr>
        </p:nvSpPr>
        <p:spPr/>
        <p:txBody>
          <a:bodyPr/>
          <a:lstStyle/>
          <a:p>
            <a:pPr eaLnBrk="1" hangingPunct="1"/>
            <a:r>
              <a:rPr lang="en-US" sz="3600">
                <a:latin typeface="Garamond" charset="0"/>
              </a:rPr>
              <a:t>Stall-Time Fairness in Shared DRAM Systems</a:t>
            </a:r>
          </a:p>
        </p:txBody>
      </p:sp>
      <p:sp>
        <p:nvSpPr>
          <p:cNvPr id="500739" name="Rectangle 3"/>
          <p:cNvSpPr>
            <a:spLocks noGrp="1" noChangeArrowheads="1"/>
          </p:cNvSpPr>
          <p:nvPr>
            <p:ph type="body" idx="1"/>
          </p:nvPr>
        </p:nvSpPr>
        <p:spPr>
          <a:xfrm>
            <a:off x="96838" y="1279525"/>
            <a:ext cx="9021762" cy="4876800"/>
          </a:xfrm>
        </p:spPr>
        <p:txBody>
          <a:bodyPr/>
          <a:lstStyle/>
          <a:p>
            <a:pPr eaLnBrk="1" hangingPunct="1"/>
            <a:r>
              <a:rPr lang="en-US" sz="2000">
                <a:solidFill>
                  <a:srgbClr val="FF0000"/>
                </a:solidFill>
                <a:latin typeface="Tahoma" charset="0"/>
              </a:rPr>
              <a:t>A DRAM system is fair if it equalizes the slowdown of equal-priority threads  </a:t>
            </a:r>
            <a:r>
              <a:rPr lang="en-US" sz="2000">
                <a:latin typeface="Tahoma" charset="0"/>
              </a:rPr>
              <a:t>relative to when each thread is run alone on the same system</a:t>
            </a:r>
          </a:p>
          <a:p>
            <a:pPr lvl="1" eaLnBrk="1" hangingPunct="1"/>
            <a:endParaRPr lang="en-US" sz="2000">
              <a:latin typeface="Tahoma" charset="0"/>
              <a:ea typeface="ＭＳ Ｐゴシック" charset="0"/>
            </a:endParaRPr>
          </a:p>
          <a:p>
            <a:pPr eaLnBrk="1" hangingPunct="1"/>
            <a:r>
              <a:rPr lang="en-US" sz="1800">
                <a:latin typeface="Tahoma" charset="0"/>
              </a:rPr>
              <a:t>DRAM-related stall-time: The time a thread spends waiting for DRAM memory</a:t>
            </a:r>
          </a:p>
          <a:p>
            <a:pPr eaLnBrk="1" hangingPunct="1"/>
            <a:r>
              <a:rPr lang="en-US" sz="2000">
                <a:solidFill>
                  <a:schemeClr val="accent2"/>
                </a:solidFill>
                <a:latin typeface="Tahoma" charset="0"/>
              </a:rPr>
              <a:t>ST</a:t>
            </a:r>
            <a:r>
              <a:rPr lang="en-US" baseline="-25000">
                <a:solidFill>
                  <a:schemeClr val="accent2"/>
                </a:solidFill>
                <a:latin typeface="Tahoma" charset="0"/>
              </a:rPr>
              <a:t>shared</a:t>
            </a:r>
            <a:r>
              <a:rPr lang="en-US" sz="2000">
                <a:latin typeface="Tahoma" charset="0"/>
              </a:rPr>
              <a:t>: DRAM-related stall-time when the thread runs with other threads</a:t>
            </a:r>
          </a:p>
          <a:p>
            <a:pPr eaLnBrk="1" hangingPunct="1"/>
            <a:r>
              <a:rPr lang="en-US" sz="2000">
                <a:solidFill>
                  <a:schemeClr val="accent2"/>
                </a:solidFill>
                <a:latin typeface="Tahoma" charset="0"/>
              </a:rPr>
              <a:t>ST</a:t>
            </a:r>
            <a:r>
              <a:rPr lang="en-US" baseline="-25000">
                <a:solidFill>
                  <a:schemeClr val="accent2"/>
                </a:solidFill>
                <a:latin typeface="Tahoma" charset="0"/>
              </a:rPr>
              <a:t>alone</a:t>
            </a:r>
            <a:r>
              <a:rPr lang="en-US" sz="2000">
                <a:latin typeface="Tahoma" charset="0"/>
              </a:rPr>
              <a:t>:  DRAM-related stall-time when the thread runs alone</a:t>
            </a:r>
            <a:endParaRPr lang="en-US" sz="1800">
              <a:latin typeface="Tahoma" charset="0"/>
            </a:endParaRPr>
          </a:p>
          <a:p>
            <a:pPr eaLnBrk="1" hangingPunct="1"/>
            <a:r>
              <a:rPr lang="en-US" sz="2000" b="1">
                <a:solidFill>
                  <a:schemeClr val="accent2"/>
                </a:solidFill>
                <a:latin typeface="Tahoma" charset="0"/>
              </a:rPr>
              <a:t>Memory-slowdown = ST</a:t>
            </a:r>
            <a:r>
              <a:rPr lang="en-US" b="1" baseline="-25000">
                <a:solidFill>
                  <a:schemeClr val="accent2"/>
                </a:solidFill>
                <a:latin typeface="Tahoma" charset="0"/>
              </a:rPr>
              <a:t>shared</a:t>
            </a:r>
            <a:r>
              <a:rPr lang="en-US" sz="2000" b="1">
                <a:solidFill>
                  <a:schemeClr val="accent2"/>
                </a:solidFill>
                <a:latin typeface="Tahoma" charset="0"/>
              </a:rPr>
              <a:t>/ST</a:t>
            </a:r>
            <a:r>
              <a:rPr lang="en-US" b="1" baseline="-25000">
                <a:solidFill>
                  <a:schemeClr val="accent2"/>
                </a:solidFill>
                <a:latin typeface="Tahoma" charset="0"/>
              </a:rPr>
              <a:t>alone   </a:t>
            </a:r>
            <a:endParaRPr lang="en-US" sz="2000">
              <a:latin typeface="Tahoma" charset="0"/>
            </a:endParaRPr>
          </a:p>
          <a:p>
            <a:pPr lvl="1" eaLnBrk="1" hangingPunct="1"/>
            <a:r>
              <a:rPr lang="en-US" sz="1800">
                <a:latin typeface="Tahoma" charset="0"/>
                <a:ea typeface="ＭＳ Ｐゴシック" charset="0"/>
              </a:rPr>
              <a:t>Relative increase in stall-time</a:t>
            </a:r>
          </a:p>
          <a:p>
            <a:pPr eaLnBrk="1" hangingPunct="1">
              <a:buFont typeface="Wingdings" charset="0"/>
              <a:buNone/>
            </a:pPr>
            <a:endParaRPr lang="en-US" sz="2000">
              <a:latin typeface="Tahoma" charset="0"/>
            </a:endParaRPr>
          </a:p>
          <a:p>
            <a:pPr eaLnBrk="1" hangingPunct="1"/>
            <a:r>
              <a:rPr lang="en-US" sz="2000" i="1">
                <a:latin typeface="Tahoma" charset="0"/>
              </a:rPr>
              <a:t>Stall-Time Fair Memory scheduler (STFM)</a:t>
            </a:r>
            <a:r>
              <a:rPr lang="en-US" sz="2000">
                <a:latin typeface="Tahoma" charset="0"/>
              </a:rPr>
              <a:t> aims to </a:t>
            </a:r>
            <a:r>
              <a:rPr lang="en-US" sz="2000">
                <a:solidFill>
                  <a:srgbClr val="35742A"/>
                </a:solidFill>
                <a:latin typeface="Tahoma" charset="0"/>
              </a:rPr>
              <a:t>equalize</a:t>
            </a:r>
            <a:r>
              <a:rPr lang="en-US" sz="2000">
                <a:latin typeface="Tahoma" charset="0"/>
              </a:rPr>
              <a:t>             </a:t>
            </a:r>
            <a:r>
              <a:rPr lang="en-US" sz="2000">
                <a:solidFill>
                  <a:schemeClr val="accent2"/>
                </a:solidFill>
                <a:latin typeface="Tahoma" charset="0"/>
              </a:rPr>
              <a:t>Memory-slowdown</a:t>
            </a:r>
            <a:r>
              <a:rPr lang="en-US" sz="2000">
                <a:latin typeface="Tahoma" charset="0"/>
              </a:rPr>
              <a:t> for interfering threads, without sacrificing performance</a:t>
            </a:r>
          </a:p>
          <a:p>
            <a:pPr lvl="1" eaLnBrk="1" hangingPunct="1"/>
            <a:r>
              <a:rPr lang="en-US" sz="1800">
                <a:solidFill>
                  <a:srgbClr val="003399"/>
                </a:solidFill>
                <a:latin typeface="Tahoma" charset="0"/>
                <a:ea typeface="ＭＳ Ｐゴシック" charset="0"/>
              </a:rPr>
              <a:t>Considers inherent DRAM performance of each thread</a:t>
            </a:r>
          </a:p>
          <a:p>
            <a:pPr lvl="1" eaLnBrk="1" hangingPunct="1"/>
            <a:r>
              <a:rPr lang="en-US" sz="1800">
                <a:solidFill>
                  <a:srgbClr val="003399"/>
                </a:solidFill>
                <a:latin typeface="Tahoma" charset="0"/>
                <a:ea typeface="ＭＳ Ｐゴシック" charset="0"/>
              </a:rPr>
              <a:t>Aims to allow proportional progress of threads</a:t>
            </a:r>
          </a:p>
          <a:p>
            <a:pPr eaLnBrk="1" hangingPunct="1"/>
            <a:endParaRPr lang="en-US" sz="2000">
              <a:solidFill>
                <a:srgbClr val="003399"/>
              </a:solidFill>
              <a:latin typeface="Tahoma" charset="0"/>
            </a:endParaRPr>
          </a:p>
          <a:p>
            <a:pPr lvl="1" eaLnBrk="1" hangingPunct="1"/>
            <a:endParaRPr lang="en-US" sz="2400">
              <a:solidFill>
                <a:srgbClr val="003399"/>
              </a:solidFill>
              <a:latin typeface="Tahoma" charset="0"/>
              <a:ea typeface="ＭＳ Ｐゴシック" charset="0"/>
            </a:endParaRPr>
          </a:p>
          <a:p>
            <a:pPr lvl="1" eaLnBrk="1" hangingPunct="1"/>
            <a:endParaRPr lang="en-US" sz="2400">
              <a:latin typeface="Tahoma" charset="0"/>
              <a:ea typeface="ＭＳ Ｐゴシック" charset="0"/>
            </a:endParaRPr>
          </a:p>
          <a:p>
            <a:pPr eaLnBrk="1" hangingPunct="1"/>
            <a:endParaRPr lang="en-US" sz="2000">
              <a:latin typeface="Tahoma" charset="0"/>
            </a:endParaRPr>
          </a:p>
          <a:p>
            <a:pPr eaLnBrk="1" hangingPunct="1"/>
            <a:endParaRPr lang="en-US" sz="2000">
              <a:latin typeface="Tahoma" charset="0"/>
            </a:endParaRPr>
          </a:p>
          <a:p>
            <a:pPr eaLnBrk="1" hangingPunct="1"/>
            <a:endParaRPr lang="en-US" sz="2000">
              <a:latin typeface="Tahoma" charset="0"/>
            </a:endParaRPr>
          </a:p>
        </p:txBody>
      </p:sp>
    </p:spTree>
    <p:custDataLst>
      <p:tags r:id="rId1"/>
    </p:custDataLst>
    <p:extLst>
      <p:ext uri="{BB962C8B-B14F-4D97-AF65-F5344CB8AC3E}">
        <p14:creationId xmlns:p14="http://schemas.microsoft.com/office/powerpoint/2010/main" val="2451233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07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073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073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073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0739">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0073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0739">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07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0CF6785-A9E3-7044-8289-CAF3825290A4}" type="slidenum">
              <a:rPr lang="en-US" sz="1600">
                <a:solidFill>
                  <a:srgbClr val="000000"/>
                </a:solidFill>
                <a:latin typeface="Garamond" charset="0"/>
                <a:cs typeface="Arial" charset="0"/>
              </a:rPr>
              <a:pPr eaLnBrk="1" hangingPunct="1"/>
              <a:t>34</a:t>
            </a:fld>
            <a:endParaRPr lang="en-US" sz="1600">
              <a:solidFill>
                <a:srgbClr val="000000"/>
              </a:solidFill>
              <a:latin typeface="Garamond" charset="0"/>
              <a:cs typeface="Arial" charset="0"/>
            </a:endParaRPr>
          </a:p>
        </p:txBody>
      </p:sp>
      <p:sp>
        <p:nvSpPr>
          <p:cNvPr id="76802" name="Rectangle 2"/>
          <p:cNvSpPr>
            <a:spLocks noGrp="1" noChangeArrowheads="1"/>
          </p:cNvSpPr>
          <p:nvPr>
            <p:ph type="title"/>
          </p:nvPr>
        </p:nvSpPr>
        <p:spPr/>
        <p:txBody>
          <a:bodyPr/>
          <a:lstStyle/>
          <a:p>
            <a:pPr eaLnBrk="1" hangingPunct="1"/>
            <a:r>
              <a:rPr lang="en-US">
                <a:latin typeface="Garamond" charset="0"/>
              </a:rPr>
              <a:t>STFM Scheduling Algorithm </a:t>
            </a:r>
            <a:r>
              <a:rPr lang="en-US" sz="2000">
                <a:latin typeface="Garamond" charset="0"/>
              </a:rPr>
              <a:t>[MICRO</a:t>
            </a:r>
            <a:r>
              <a:rPr lang="ja-JP" altLang="en-US" sz="2000">
                <a:latin typeface="Garamond" charset="0"/>
              </a:rPr>
              <a:t>’</a:t>
            </a:r>
            <a:r>
              <a:rPr lang="en-US" altLang="ja-JP" sz="2000">
                <a:latin typeface="Garamond" charset="0"/>
              </a:rPr>
              <a:t>07]</a:t>
            </a:r>
            <a:br>
              <a:rPr lang="en-US" altLang="ja-JP" sz="2000">
                <a:latin typeface="Garamond" charset="0"/>
              </a:rPr>
            </a:br>
            <a:endParaRPr lang="en-US" sz="2000">
              <a:latin typeface="Garamond" charset="0"/>
            </a:endParaRPr>
          </a:p>
        </p:txBody>
      </p:sp>
      <p:sp>
        <p:nvSpPr>
          <p:cNvPr id="505859" name="Rectangle 3"/>
          <p:cNvSpPr>
            <a:spLocks noGrp="1" noChangeArrowheads="1"/>
          </p:cNvSpPr>
          <p:nvPr>
            <p:ph type="body" idx="1"/>
          </p:nvPr>
        </p:nvSpPr>
        <p:spPr>
          <a:xfrm>
            <a:off x="228600" y="903288"/>
            <a:ext cx="9124950" cy="5116512"/>
          </a:xfrm>
        </p:spPr>
        <p:txBody>
          <a:bodyPr/>
          <a:lstStyle/>
          <a:p>
            <a:pPr eaLnBrk="1" hangingPunct="1"/>
            <a:r>
              <a:rPr lang="en-US" sz="2000">
                <a:latin typeface="Tahoma" charset="0"/>
              </a:rPr>
              <a:t>For each thread, the DRAM controller</a:t>
            </a:r>
          </a:p>
          <a:p>
            <a:pPr lvl="1" eaLnBrk="1" hangingPunct="1"/>
            <a:r>
              <a:rPr lang="en-US" sz="2000">
                <a:latin typeface="Tahoma" charset="0"/>
                <a:ea typeface="ＭＳ Ｐゴシック" charset="0"/>
              </a:rPr>
              <a:t>Tracks ST</a:t>
            </a:r>
            <a:r>
              <a:rPr lang="en-US" sz="2400" baseline="-25000">
                <a:latin typeface="Tahoma" charset="0"/>
                <a:ea typeface="ＭＳ Ｐゴシック" charset="0"/>
              </a:rPr>
              <a:t>shared</a:t>
            </a:r>
            <a:r>
              <a:rPr lang="en-US" sz="2000">
                <a:latin typeface="Tahoma" charset="0"/>
                <a:ea typeface="ＭＳ Ｐゴシック" charset="0"/>
              </a:rPr>
              <a:t> </a:t>
            </a:r>
          </a:p>
          <a:p>
            <a:pPr lvl="1" eaLnBrk="1" hangingPunct="1"/>
            <a:r>
              <a:rPr lang="en-US" sz="2000">
                <a:latin typeface="Tahoma" charset="0"/>
                <a:ea typeface="ＭＳ Ｐゴシック" charset="0"/>
              </a:rPr>
              <a:t>Estimates ST</a:t>
            </a:r>
            <a:r>
              <a:rPr lang="en-US" sz="2400" baseline="-25000">
                <a:latin typeface="Tahoma" charset="0"/>
                <a:ea typeface="ＭＳ Ｐゴシック" charset="0"/>
              </a:rPr>
              <a:t>alone</a:t>
            </a:r>
            <a:r>
              <a:rPr lang="en-US" sz="2000">
                <a:latin typeface="Tahoma" charset="0"/>
                <a:ea typeface="ＭＳ Ｐゴシック" charset="0"/>
              </a:rPr>
              <a:t> </a:t>
            </a:r>
          </a:p>
          <a:p>
            <a:pPr lvl="1" eaLnBrk="1" hangingPunct="1"/>
            <a:endParaRPr lang="en-US" sz="2000">
              <a:latin typeface="Tahoma" charset="0"/>
              <a:ea typeface="ＭＳ Ｐゴシック" charset="0"/>
            </a:endParaRPr>
          </a:p>
          <a:p>
            <a:pPr eaLnBrk="1" hangingPunct="1"/>
            <a:r>
              <a:rPr lang="en-US" sz="2000">
                <a:latin typeface="Tahoma" charset="0"/>
              </a:rPr>
              <a:t>Each cycle, the DRAM controller</a:t>
            </a:r>
          </a:p>
          <a:p>
            <a:pPr lvl="1" eaLnBrk="1" hangingPunct="1"/>
            <a:r>
              <a:rPr lang="en-US" sz="2000">
                <a:latin typeface="Tahoma" charset="0"/>
                <a:ea typeface="ＭＳ Ｐゴシック" charset="0"/>
              </a:rPr>
              <a:t>Computes Slowdown = ST</a:t>
            </a:r>
            <a:r>
              <a:rPr lang="en-US" sz="2400" baseline="-25000">
                <a:latin typeface="Tahoma" charset="0"/>
                <a:ea typeface="ＭＳ Ｐゴシック" charset="0"/>
              </a:rPr>
              <a:t>shared</a:t>
            </a:r>
            <a:r>
              <a:rPr lang="en-US" sz="2000">
                <a:latin typeface="Tahoma" charset="0"/>
                <a:ea typeface="ＭＳ Ｐゴシック" charset="0"/>
              </a:rPr>
              <a:t>/ST</a:t>
            </a:r>
            <a:r>
              <a:rPr lang="en-US" sz="2400" baseline="-25000">
                <a:latin typeface="Tahoma" charset="0"/>
                <a:ea typeface="ＭＳ Ｐゴシック" charset="0"/>
              </a:rPr>
              <a:t>alone</a:t>
            </a:r>
            <a:r>
              <a:rPr lang="en-US" sz="2000">
                <a:latin typeface="Tahoma" charset="0"/>
                <a:ea typeface="ＭＳ Ｐゴシック" charset="0"/>
              </a:rPr>
              <a:t> for threads with legal requests</a:t>
            </a:r>
          </a:p>
          <a:p>
            <a:pPr lvl="1" eaLnBrk="1" hangingPunct="1"/>
            <a:r>
              <a:rPr lang="en-US" sz="2000">
                <a:latin typeface="Tahoma" charset="0"/>
                <a:ea typeface="ＭＳ Ｐゴシック" charset="0"/>
              </a:rPr>
              <a:t>Computes </a:t>
            </a:r>
            <a:r>
              <a:rPr lang="en-US" sz="2000">
                <a:solidFill>
                  <a:srgbClr val="FF0000"/>
                </a:solidFill>
                <a:latin typeface="Tahoma" charset="0"/>
                <a:ea typeface="ＭＳ Ｐゴシック" charset="0"/>
              </a:rPr>
              <a:t>unfairness = MAX Slowdown / MIN Slowdown</a:t>
            </a:r>
          </a:p>
          <a:p>
            <a:pPr eaLnBrk="1" hangingPunct="1"/>
            <a:endParaRPr lang="en-US" sz="2000">
              <a:latin typeface="Tahoma" charset="0"/>
            </a:endParaRPr>
          </a:p>
          <a:p>
            <a:pPr eaLnBrk="1" hangingPunct="1"/>
            <a:r>
              <a:rPr lang="en-US" sz="2000">
                <a:latin typeface="Tahoma" charset="0"/>
              </a:rPr>
              <a:t>If unfairness &lt; </a:t>
            </a:r>
            <a:r>
              <a:rPr lang="en-US" sz="2000">
                <a:latin typeface="Tahoma" charset="0"/>
                <a:cs typeface="Tahoma" charset="0"/>
                <a:sym typeface="Symbol" charset="0"/>
              </a:rPr>
              <a:t></a:t>
            </a:r>
          </a:p>
          <a:p>
            <a:pPr lvl="1" eaLnBrk="1" hangingPunct="1"/>
            <a:r>
              <a:rPr lang="en-US" sz="2000">
                <a:latin typeface="Tahoma" charset="0"/>
                <a:ea typeface="ＭＳ Ｐゴシック" charset="0"/>
                <a:cs typeface="Tahoma" charset="0"/>
              </a:rPr>
              <a:t>Use DRAM throughput oriented scheduling policy</a:t>
            </a:r>
          </a:p>
          <a:p>
            <a:pPr eaLnBrk="1" hangingPunct="1"/>
            <a:r>
              <a:rPr lang="en-US" sz="2000">
                <a:solidFill>
                  <a:srgbClr val="FF0000"/>
                </a:solidFill>
                <a:latin typeface="Tahoma" charset="0"/>
                <a:cs typeface="Tahoma" charset="0"/>
              </a:rPr>
              <a:t>If unfairness ≥ </a:t>
            </a:r>
            <a:r>
              <a:rPr lang="en-US" sz="2000">
                <a:solidFill>
                  <a:srgbClr val="FF0000"/>
                </a:solidFill>
                <a:latin typeface="Tahoma" charset="0"/>
                <a:cs typeface="Tahoma" charset="0"/>
                <a:sym typeface="Symbol" charset="0"/>
              </a:rPr>
              <a:t></a:t>
            </a:r>
            <a:endParaRPr lang="en-US" sz="2000">
              <a:solidFill>
                <a:srgbClr val="FF0000"/>
              </a:solidFill>
              <a:latin typeface="Tahoma" charset="0"/>
              <a:cs typeface="Tahoma" charset="0"/>
            </a:endParaRPr>
          </a:p>
          <a:p>
            <a:pPr lvl="1" eaLnBrk="1" hangingPunct="1"/>
            <a:r>
              <a:rPr lang="en-US" sz="2000">
                <a:latin typeface="Tahoma" charset="0"/>
                <a:ea typeface="ＭＳ Ｐゴシック" charset="0"/>
                <a:cs typeface="Tahoma" charset="0"/>
              </a:rPr>
              <a:t>Use fairness-oriented scheduling policy </a:t>
            </a:r>
          </a:p>
          <a:p>
            <a:pPr lvl="2"/>
            <a:r>
              <a:rPr lang="en-US" sz="1800">
                <a:solidFill>
                  <a:srgbClr val="FF0000"/>
                </a:solidFill>
                <a:latin typeface="Tahoma" charset="0"/>
                <a:ea typeface="ＭＳ Ｐゴシック" charset="0"/>
                <a:cs typeface="Tahoma" charset="0"/>
              </a:rPr>
              <a:t>(1) requests from thread with MAX Slowdown first</a:t>
            </a:r>
            <a:r>
              <a:rPr lang="en-US" sz="1800">
                <a:latin typeface="Tahoma" charset="0"/>
                <a:ea typeface="ＭＳ Ｐゴシック" charset="0"/>
                <a:cs typeface="Tahoma" charset="0"/>
              </a:rPr>
              <a:t> </a:t>
            </a:r>
          </a:p>
          <a:p>
            <a:pPr lvl="2"/>
            <a:r>
              <a:rPr lang="en-US" sz="1800">
                <a:latin typeface="Tahoma" charset="0"/>
                <a:ea typeface="ＭＳ Ｐゴシック" charset="0"/>
                <a:cs typeface="Tahoma" charset="0"/>
              </a:rPr>
              <a:t>(2) row-hit first , (3) oldest-first</a:t>
            </a:r>
          </a:p>
          <a:p>
            <a:pPr lvl="1" eaLnBrk="1" hangingPunct="1"/>
            <a:endParaRPr lang="en-US" sz="2000">
              <a:latin typeface="Tahoma" charset="0"/>
              <a:ea typeface="ＭＳ Ｐゴシック" charset="0"/>
            </a:endParaRPr>
          </a:p>
        </p:txBody>
      </p:sp>
    </p:spTree>
    <p:custDataLst>
      <p:tags r:id="rId1"/>
    </p:custDataLst>
    <p:extLst>
      <p:ext uri="{BB962C8B-B14F-4D97-AF65-F5344CB8AC3E}">
        <p14:creationId xmlns:p14="http://schemas.microsoft.com/office/powerpoint/2010/main" val="6286052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585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585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5859">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0585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5859">
                                            <p:txEl>
                                              <p:pRg st="9" end="9"/>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05859">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5859">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5859">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585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CB8806-BCF1-3446-88FA-9F021E52064B}" type="slidenum">
              <a:rPr lang="en-US" sz="1600">
                <a:solidFill>
                  <a:srgbClr val="000000"/>
                </a:solidFill>
                <a:latin typeface="Garamond" charset="0"/>
                <a:cs typeface="Arial" charset="0"/>
              </a:rPr>
              <a:pPr eaLnBrk="1" hangingPunct="1"/>
              <a:t>35</a:t>
            </a:fld>
            <a:endParaRPr lang="en-US" sz="1600">
              <a:solidFill>
                <a:srgbClr val="000000"/>
              </a:solidFill>
              <a:latin typeface="Garamond" charset="0"/>
              <a:cs typeface="Arial" charset="0"/>
            </a:endParaRPr>
          </a:p>
        </p:txBody>
      </p:sp>
      <p:sp>
        <p:nvSpPr>
          <p:cNvPr id="78850" name="Rectangle 2"/>
          <p:cNvSpPr>
            <a:spLocks noGrp="1" noChangeArrowheads="1"/>
          </p:cNvSpPr>
          <p:nvPr>
            <p:ph type="title"/>
          </p:nvPr>
        </p:nvSpPr>
        <p:spPr/>
        <p:txBody>
          <a:bodyPr/>
          <a:lstStyle/>
          <a:p>
            <a:r>
              <a:rPr lang="en-US">
                <a:latin typeface="Garamond" charset="0"/>
              </a:rPr>
              <a:t>How Does STFM Prevent Unfairness?</a:t>
            </a:r>
          </a:p>
        </p:txBody>
      </p:sp>
      <p:sp>
        <p:nvSpPr>
          <p:cNvPr id="78851" name="Rectangle 3"/>
          <p:cNvSpPr>
            <a:spLocks noChangeArrowheads="1"/>
          </p:cNvSpPr>
          <p:nvPr/>
        </p:nvSpPr>
        <p:spPr bwMode="auto">
          <a:xfrm>
            <a:off x="5319713" y="1506539"/>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2" name="Line 4"/>
          <p:cNvSpPr>
            <a:spLocks noChangeShapeType="1"/>
          </p:cNvSpPr>
          <p:nvPr/>
        </p:nvSpPr>
        <p:spPr bwMode="auto">
          <a:xfrm>
            <a:off x="5319713" y="179546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3" name="Line 5"/>
          <p:cNvSpPr>
            <a:spLocks noChangeShapeType="1"/>
          </p:cNvSpPr>
          <p:nvPr/>
        </p:nvSpPr>
        <p:spPr bwMode="auto">
          <a:xfrm>
            <a:off x="5319713" y="208280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4" name="Line 6"/>
          <p:cNvSpPr>
            <a:spLocks noChangeShapeType="1"/>
          </p:cNvSpPr>
          <p:nvPr/>
        </p:nvSpPr>
        <p:spPr bwMode="auto">
          <a:xfrm>
            <a:off x="5319713" y="23717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5" name="Line 7"/>
          <p:cNvSpPr>
            <a:spLocks noChangeShapeType="1"/>
          </p:cNvSpPr>
          <p:nvPr/>
        </p:nvSpPr>
        <p:spPr bwMode="auto">
          <a:xfrm>
            <a:off x="5319713" y="265906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6" name="Line 8"/>
          <p:cNvSpPr>
            <a:spLocks noChangeShapeType="1"/>
          </p:cNvSpPr>
          <p:nvPr/>
        </p:nvSpPr>
        <p:spPr bwMode="auto">
          <a:xfrm>
            <a:off x="5319713" y="294640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7" name="Line 9"/>
          <p:cNvSpPr>
            <a:spLocks noChangeShapeType="1"/>
          </p:cNvSpPr>
          <p:nvPr/>
        </p:nvSpPr>
        <p:spPr bwMode="auto">
          <a:xfrm>
            <a:off x="5319713" y="32353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8" name="Rectangle 10"/>
          <p:cNvSpPr>
            <a:spLocks noChangeArrowheads="1"/>
          </p:cNvSpPr>
          <p:nvPr/>
        </p:nvSpPr>
        <p:spPr bwMode="auto">
          <a:xfrm>
            <a:off x="5319713" y="4329113"/>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9" name="Line 11"/>
          <p:cNvSpPr>
            <a:spLocks noChangeShapeType="1"/>
          </p:cNvSpPr>
          <p:nvPr/>
        </p:nvSpPr>
        <p:spPr bwMode="auto">
          <a:xfrm>
            <a:off x="6126163" y="3752850"/>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0" name="Text Box 12"/>
          <p:cNvSpPr txBox="1">
            <a:spLocks noChangeArrowheads="1"/>
          </p:cNvSpPr>
          <p:nvPr/>
        </p:nvSpPr>
        <p:spPr bwMode="auto">
          <a:xfrm>
            <a:off x="6886575" y="4271963"/>
            <a:ext cx="1340032"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CC0000"/>
                </a:solidFill>
                <a:cs typeface="Arial" charset="0"/>
              </a:rPr>
              <a:t>Row Buffer</a:t>
            </a:r>
          </a:p>
        </p:txBody>
      </p:sp>
      <p:sp>
        <p:nvSpPr>
          <p:cNvPr id="78861" name="Rectangle 13"/>
          <p:cNvSpPr>
            <a:spLocks noChangeArrowheads="1"/>
          </p:cNvSpPr>
          <p:nvPr/>
        </p:nvSpPr>
        <p:spPr bwMode="auto">
          <a:xfrm>
            <a:off x="4397375" y="1506539"/>
            <a:ext cx="461963"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2" name="Line 15"/>
          <p:cNvSpPr>
            <a:spLocks noChangeShapeType="1"/>
          </p:cNvSpPr>
          <p:nvPr/>
        </p:nvSpPr>
        <p:spPr bwMode="auto">
          <a:xfrm>
            <a:off x="5549900" y="1506539"/>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3" name="Line 16"/>
          <p:cNvSpPr>
            <a:spLocks noChangeShapeType="1"/>
          </p:cNvSpPr>
          <p:nvPr/>
        </p:nvSpPr>
        <p:spPr bwMode="auto">
          <a:xfrm>
            <a:off x="5780088" y="1506539"/>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4" name="Line 17"/>
          <p:cNvSpPr>
            <a:spLocks noChangeShapeType="1"/>
          </p:cNvSpPr>
          <p:nvPr/>
        </p:nvSpPr>
        <p:spPr bwMode="auto">
          <a:xfrm>
            <a:off x="6011863" y="1506539"/>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5" name="Line 18"/>
          <p:cNvSpPr>
            <a:spLocks noChangeShapeType="1"/>
          </p:cNvSpPr>
          <p:nvPr/>
        </p:nvSpPr>
        <p:spPr bwMode="auto">
          <a:xfrm>
            <a:off x="6242050" y="1506539"/>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6" name="Line 19"/>
          <p:cNvSpPr>
            <a:spLocks noChangeShapeType="1"/>
          </p:cNvSpPr>
          <p:nvPr/>
        </p:nvSpPr>
        <p:spPr bwMode="auto">
          <a:xfrm>
            <a:off x="6472238" y="1506539"/>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7" name="Line 20"/>
          <p:cNvSpPr>
            <a:spLocks noChangeShapeType="1"/>
          </p:cNvSpPr>
          <p:nvPr/>
        </p:nvSpPr>
        <p:spPr bwMode="auto">
          <a:xfrm>
            <a:off x="6702425" y="1506539"/>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8" name="Line 21"/>
          <p:cNvSpPr>
            <a:spLocks noChangeShapeType="1"/>
          </p:cNvSpPr>
          <p:nvPr/>
        </p:nvSpPr>
        <p:spPr bwMode="auto">
          <a:xfrm>
            <a:off x="5319713" y="350043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9" name="Line 22"/>
          <p:cNvSpPr>
            <a:spLocks noChangeShapeType="1"/>
          </p:cNvSpPr>
          <p:nvPr/>
        </p:nvSpPr>
        <p:spPr bwMode="auto">
          <a:xfrm>
            <a:off x="4859339" y="2659063"/>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0" name="Line 23"/>
          <p:cNvSpPr>
            <a:spLocks noChangeShapeType="1"/>
          </p:cNvSpPr>
          <p:nvPr/>
        </p:nvSpPr>
        <p:spPr bwMode="auto">
          <a:xfrm>
            <a:off x="6126163" y="4618043"/>
            <a:ext cx="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1" name="Line 24"/>
          <p:cNvSpPr>
            <a:spLocks noChangeShapeType="1"/>
          </p:cNvSpPr>
          <p:nvPr/>
        </p:nvSpPr>
        <p:spPr bwMode="auto">
          <a:xfrm>
            <a:off x="3763964" y="2659063"/>
            <a:ext cx="6334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2" name="Line 25"/>
          <p:cNvSpPr>
            <a:spLocks noChangeShapeType="1"/>
          </p:cNvSpPr>
          <p:nvPr/>
        </p:nvSpPr>
        <p:spPr bwMode="auto">
          <a:xfrm>
            <a:off x="4911726" y="5135563"/>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3" name="Line 26"/>
          <p:cNvSpPr>
            <a:spLocks noChangeShapeType="1"/>
          </p:cNvSpPr>
          <p:nvPr/>
        </p:nvSpPr>
        <p:spPr bwMode="auto">
          <a:xfrm>
            <a:off x="6126163" y="5316539"/>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4" name="Text Box 27"/>
          <p:cNvSpPr txBox="1">
            <a:spLocks noChangeArrowheads="1"/>
          </p:cNvSpPr>
          <p:nvPr/>
        </p:nvSpPr>
        <p:spPr bwMode="auto">
          <a:xfrm>
            <a:off x="5780088" y="5597525"/>
            <a:ext cx="67987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0000"/>
                </a:solidFill>
                <a:cs typeface="Arial" charset="0"/>
              </a:rPr>
              <a:t>Data</a:t>
            </a:r>
          </a:p>
        </p:txBody>
      </p:sp>
      <p:sp>
        <p:nvSpPr>
          <p:cNvPr id="78875" name="Text Box 28"/>
          <p:cNvSpPr txBox="1">
            <a:spLocks noChangeArrowheads="1"/>
          </p:cNvSpPr>
          <p:nvPr/>
        </p:nvSpPr>
        <p:spPr bwMode="auto">
          <a:xfrm>
            <a:off x="5722938" y="4284664"/>
            <a:ext cx="849175"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FFFF"/>
                </a:solidFill>
                <a:cs typeface="Arial" charset="0"/>
              </a:rPr>
              <a:t>Row 0</a:t>
            </a:r>
          </a:p>
        </p:txBody>
      </p:sp>
      <p:sp>
        <p:nvSpPr>
          <p:cNvPr id="78876" name="Rectangle 29"/>
          <p:cNvSpPr>
            <a:spLocks noChangeArrowheads="1"/>
          </p:cNvSpPr>
          <p:nvPr/>
        </p:nvSpPr>
        <p:spPr bwMode="auto">
          <a:xfrm>
            <a:off x="654050" y="1736725"/>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7" name="Rectangle 30"/>
          <p:cNvSpPr>
            <a:spLocks noChangeArrowheads="1"/>
          </p:cNvSpPr>
          <p:nvPr/>
        </p:nvSpPr>
        <p:spPr bwMode="auto">
          <a:xfrm>
            <a:off x="654050" y="2139951"/>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8" name="Rectangle 31"/>
          <p:cNvSpPr>
            <a:spLocks noChangeArrowheads="1"/>
          </p:cNvSpPr>
          <p:nvPr/>
        </p:nvSpPr>
        <p:spPr bwMode="auto">
          <a:xfrm>
            <a:off x="654050" y="2543175"/>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9" name="Rectangle 32"/>
          <p:cNvSpPr>
            <a:spLocks noChangeArrowheads="1"/>
          </p:cNvSpPr>
          <p:nvPr/>
        </p:nvSpPr>
        <p:spPr bwMode="auto">
          <a:xfrm>
            <a:off x="654050" y="2946400"/>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80" name="Rectangle 33"/>
          <p:cNvSpPr>
            <a:spLocks noChangeArrowheads="1"/>
          </p:cNvSpPr>
          <p:nvPr/>
        </p:nvSpPr>
        <p:spPr bwMode="auto">
          <a:xfrm>
            <a:off x="654050" y="334962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81" name="Rectangle 34"/>
          <p:cNvSpPr>
            <a:spLocks noChangeArrowheads="1"/>
          </p:cNvSpPr>
          <p:nvPr/>
        </p:nvSpPr>
        <p:spPr bwMode="auto">
          <a:xfrm>
            <a:off x="654050" y="3752850"/>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08963" name="Text Box 35"/>
          <p:cNvSpPr txBox="1">
            <a:spLocks noChangeArrowheads="1"/>
          </p:cNvSpPr>
          <p:nvPr/>
        </p:nvSpPr>
        <p:spPr bwMode="auto">
          <a:xfrm>
            <a:off x="811217" y="3752852"/>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Row 0</a:t>
            </a:r>
          </a:p>
        </p:txBody>
      </p:sp>
      <p:sp>
        <p:nvSpPr>
          <p:cNvPr id="508964" name="Rectangle 36"/>
          <p:cNvSpPr>
            <a:spLocks noChangeArrowheads="1"/>
          </p:cNvSpPr>
          <p:nvPr/>
        </p:nvSpPr>
        <p:spPr bwMode="auto">
          <a:xfrm>
            <a:off x="5321300" y="4329113"/>
            <a:ext cx="1612900" cy="288925"/>
          </a:xfrm>
          <a:prstGeom prst="rect">
            <a:avLst/>
          </a:prstGeom>
          <a:solidFill>
            <a:srgbClr val="0000FF"/>
          </a:solidFill>
          <a:ln w="9525">
            <a:solidFill>
              <a:schemeClr val="tx1"/>
            </a:solidFill>
            <a:miter lim="800000"/>
            <a:headEnd/>
            <a:tailEnd/>
          </a:ln>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08965" name="Text Box 37"/>
          <p:cNvSpPr txBox="1">
            <a:spLocks noChangeArrowheads="1"/>
          </p:cNvSpPr>
          <p:nvPr/>
        </p:nvSpPr>
        <p:spPr bwMode="auto">
          <a:xfrm>
            <a:off x="5699126" y="4283075"/>
            <a:ext cx="849175"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FFFF"/>
                </a:solidFill>
                <a:cs typeface="Arial" charset="0"/>
              </a:rPr>
              <a:t>Row 0</a:t>
            </a:r>
          </a:p>
        </p:txBody>
      </p:sp>
      <p:sp>
        <p:nvSpPr>
          <p:cNvPr id="508966" name="Text Box 38"/>
          <p:cNvSpPr txBox="1">
            <a:spLocks noChangeArrowheads="1"/>
          </p:cNvSpPr>
          <p:nvPr/>
        </p:nvSpPr>
        <p:spPr bwMode="auto">
          <a:xfrm>
            <a:off x="812800" y="3752852"/>
            <a:ext cx="138341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T1: Row 16</a:t>
            </a:r>
          </a:p>
        </p:txBody>
      </p:sp>
      <p:sp>
        <p:nvSpPr>
          <p:cNvPr id="508967" name="Text Box 39"/>
          <p:cNvSpPr txBox="1">
            <a:spLocks noChangeArrowheads="1"/>
          </p:cNvSpPr>
          <p:nvPr/>
        </p:nvSpPr>
        <p:spPr bwMode="auto">
          <a:xfrm>
            <a:off x="811217" y="3386138"/>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Row 0</a:t>
            </a:r>
          </a:p>
        </p:txBody>
      </p:sp>
      <p:sp>
        <p:nvSpPr>
          <p:cNvPr id="508968" name="Text Box 40"/>
          <p:cNvSpPr txBox="1">
            <a:spLocks noChangeArrowheads="1"/>
          </p:cNvSpPr>
          <p:nvPr/>
        </p:nvSpPr>
        <p:spPr bwMode="auto">
          <a:xfrm>
            <a:off x="812801" y="2979738"/>
            <a:ext cx="147900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T1: Row 111</a:t>
            </a:r>
          </a:p>
        </p:txBody>
      </p:sp>
      <p:sp>
        <p:nvSpPr>
          <p:cNvPr id="508969" name="Text Box 41"/>
          <p:cNvSpPr txBox="1">
            <a:spLocks noChangeArrowheads="1"/>
          </p:cNvSpPr>
          <p:nvPr/>
        </p:nvSpPr>
        <p:spPr bwMode="auto">
          <a:xfrm>
            <a:off x="811217" y="3386138"/>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Row 0</a:t>
            </a:r>
          </a:p>
        </p:txBody>
      </p:sp>
      <p:sp>
        <p:nvSpPr>
          <p:cNvPr id="508970" name="Text Box 42"/>
          <p:cNvSpPr txBox="1">
            <a:spLocks noChangeArrowheads="1"/>
          </p:cNvSpPr>
          <p:nvPr/>
        </p:nvSpPr>
        <p:spPr bwMode="auto">
          <a:xfrm>
            <a:off x="814392" y="3394076"/>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Row 0</a:t>
            </a:r>
          </a:p>
        </p:txBody>
      </p:sp>
      <p:sp>
        <p:nvSpPr>
          <p:cNvPr id="508971" name="Text Box 43"/>
          <p:cNvSpPr txBox="1">
            <a:spLocks noChangeArrowheads="1"/>
          </p:cNvSpPr>
          <p:nvPr/>
        </p:nvSpPr>
        <p:spPr bwMode="auto">
          <a:xfrm>
            <a:off x="838204" y="2162175"/>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T1: Row 5</a:t>
            </a:r>
          </a:p>
        </p:txBody>
      </p:sp>
      <p:sp>
        <p:nvSpPr>
          <p:cNvPr id="508972" name="Text Box 44"/>
          <p:cNvSpPr txBox="1">
            <a:spLocks noChangeArrowheads="1"/>
          </p:cNvSpPr>
          <p:nvPr/>
        </p:nvSpPr>
        <p:spPr bwMode="auto">
          <a:xfrm>
            <a:off x="827092" y="2601913"/>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Row 0</a:t>
            </a:r>
          </a:p>
        </p:txBody>
      </p:sp>
      <p:sp>
        <p:nvSpPr>
          <p:cNvPr id="508973" name="Text Box 45"/>
          <p:cNvSpPr txBox="1">
            <a:spLocks noChangeArrowheads="1"/>
          </p:cNvSpPr>
          <p:nvPr/>
        </p:nvSpPr>
        <p:spPr bwMode="auto">
          <a:xfrm>
            <a:off x="827092" y="2601913"/>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Row 0</a:t>
            </a:r>
          </a:p>
        </p:txBody>
      </p:sp>
      <p:sp>
        <p:nvSpPr>
          <p:cNvPr id="508974" name="Text Box 46"/>
          <p:cNvSpPr txBox="1">
            <a:spLocks noChangeArrowheads="1"/>
          </p:cNvSpPr>
          <p:nvPr/>
        </p:nvSpPr>
        <p:spPr bwMode="auto">
          <a:xfrm>
            <a:off x="827092" y="1758952"/>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Row 0</a:t>
            </a:r>
          </a:p>
        </p:txBody>
      </p:sp>
      <p:sp>
        <p:nvSpPr>
          <p:cNvPr id="78894" name="Rectangle 47"/>
          <p:cNvSpPr>
            <a:spLocks noChangeArrowheads="1"/>
          </p:cNvSpPr>
          <p:nvPr/>
        </p:nvSpPr>
        <p:spPr bwMode="auto">
          <a:xfrm>
            <a:off x="1806575" y="4465638"/>
            <a:ext cx="8064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95" name="Rectangle 48"/>
          <p:cNvSpPr>
            <a:spLocks noChangeArrowheads="1"/>
          </p:cNvSpPr>
          <p:nvPr/>
        </p:nvSpPr>
        <p:spPr bwMode="auto">
          <a:xfrm>
            <a:off x="1806575" y="4868864"/>
            <a:ext cx="8064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96" name="Text Box 49"/>
          <p:cNvSpPr txBox="1">
            <a:spLocks noChangeArrowheads="1"/>
          </p:cNvSpPr>
          <p:nvPr/>
        </p:nvSpPr>
        <p:spPr bwMode="auto">
          <a:xfrm>
            <a:off x="307976" y="4486276"/>
            <a:ext cx="1591985"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Slowdown</a:t>
            </a:r>
          </a:p>
        </p:txBody>
      </p:sp>
      <p:sp>
        <p:nvSpPr>
          <p:cNvPr id="78897" name="Text Box 50"/>
          <p:cNvSpPr txBox="1">
            <a:spLocks noChangeArrowheads="1"/>
          </p:cNvSpPr>
          <p:nvPr/>
        </p:nvSpPr>
        <p:spPr bwMode="auto">
          <a:xfrm>
            <a:off x="307976" y="4868864"/>
            <a:ext cx="1591985"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T1 Slowdown</a:t>
            </a:r>
          </a:p>
        </p:txBody>
      </p:sp>
      <p:sp>
        <p:nvSpPr>
          <p:cNvPr id="508979" name="Text Box 51"/>
          <p:cNvSpPr txBox="1">
            <a:spLocks noChangeArrowheads="1"/>
          </p:cNvSpPr>
          <p:nvPr/>
        </p:nvSpPr>
        <p:spPr bwMode="auto">
          <a:xfrm>
            <a:off x="1863725" y="4879976"/>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1.00</a:t>
            </a:r>
          </a:p>
        </p:txBody>
      </p:sp>
      <p:sp>
        <p:nvSpPr>
          <p:cNvPr id="508980" name="Text Box 52"/>
          <p:cNvSpPr txBox="1">
            <a:spLocks noChangeArrowheads="1"/>
          </p:cNvSpPr>
          <p:nvPr/>
        </p:nvSpPr>
        <p:spPr bwMode="auto">
          <a:xfrm>
            <a:off x="1863725" y="4502152"/>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1.00</a:t>
            </a:r>
          </a:p>
        </p:txBody>
      </p:sp>
      <p:sp>
        <p:nvSpPr>
          <p:cNvPr id="78900" name="Rectangle 53"/>
          <p:cNvSpPr>
            <a:spLocks noChangeArrowheads="1"/>
          </p:cNvSpPr>
          <p:nvPr/>
        </p:nvSpPr>
        <p:spPr bwMode="auto">
          <a:xfrm>
            <a:off x="1806575" y="5330825"/>
            <a:ext cx="8064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08982" name="Text Box 54"/>
          <p:cNvSpPr txBox="1">
            <a:spLocks noChangeArrowheads="1"/>
          </p:cNvSpPr>
          <p:nvPr/>
        </p:nvSpPr>
        <p:spPr bwMode="auto">
          <a:xfrm>
            <a:off x="1863725" y="5340350"/>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1.00</a:t>
            </a:r>
          </a:p>
        </p:txBody>
      </p:sp>
      <p:sp>
        <p:nvSpPr>
          <p:cNvPr id="78902" name="Text Box 55"/>
          <p:cNvSpPr txBox="1">
            <a:spLocks noChangeArrowheads="1"/>
          </p:cNvSpPr>
          <p:nvPr/>
        </p:nvSpPr>
        <p:spPr bwMode="auto">
          <a:xfrm>
            <a:off x="307975" y="5308601"/>
            <a:ext cx="1305232"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Unfairness</a:t>
            </a:r>
          </a:p>
        </p:txBody>
      </p:sp>
      <p:sp>
        <p:nvSpPr>
          <p:cNvPr id="508984" name="Text Box 56"/>
          <p:cNvSpPr txBox="1">
            <a:spLocks noChangeArrowheads="1"/>
          </p:cNvSpPr>
          <p:nvPr/>
        </p:nvSpPr>
        <p:spPr bwMode="auto">
          <a:xfrm>
            <a:off x="1863725" y="4868864"/>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1.03</a:t>
            </a:r>
          </a:p>
        </p:txBody>
      </p:sp>
      <p:sp>
        <p:nvSpPr>
          <p:cNvPr id="508985" name="Text Box 57"/>
          <p:cNvSpPr txBox="1">
            <a:spLocks noChangeArrowheads="1"/>
          </p:cNvSpPr>
          <p:nvPr/>
        </p:nvSpPr>
        <p:spPr bwMode="auto">
          <a:xfrm>
            <a:off x="1863725" y="5329238"/>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1.03</a:t>
            </a:r>
          </a:p>
        </p:txBody>
      </p:sp>
      <p:sp>
        <p:nvSpPr>
          <p:cNvPr id="508986" name="Text Box 58"/>
          <p:cNvSpPr txBox="1">
            <a:spLocks noChangeArrowheads="1"/>
          </p:cNvSpPr>
          <p:nvPr/>
        </p:nvSpPr>
        <p:spPr bwMode="auto">
          <a:xfrm>
            <a:off x="1863725" y="4868864"/>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1.06</a:t>
            </a:r>
          </a:p>
        </p:txBody>
      </p:sp>
      <p:sp>
        <p:nvSpPr>
          <p:cNvPr id="508987" name="Text Box 59"/>
          <p:cNvSpPr txBox="1">
            <a:spLocks noChangeArrowheads="1"/>
          </p:cNvSpPr>
          <p:nvPr/>
        </p:nvSpPr>
        <p:spPr bwMode="auto">
          <a:xfrm>
            <a:off x="1863725" y="5329238"/>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1.06</a:t>
            </a:r>
          </a:p>
        </p:txBody>
      </p:sp>
      <p:sp>
        <p:nvSpPr>
          <p:cNvPr id="78907" name="Rectangle 60"/>
          <p:cNvSpPr>
            <a:spLocks noChangeArrowheads="1"/>
          </p:cNvSpPr>
          <p:nvPr/>
        </p:nvSpPr>
        <p:spPr bwMode="auto">
          <a:xfrm>
            <a:off x="1346200" y="5791200"/>
            <a:ext cx="33256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p>
            <a:pPr defTabSz="914165" fontAlgn="base">
              <a:spcBef>
                <a:spcPct val="0"/>
              </a:spcBef>
              <a:spcAft>
                <a:spcPct val="0"/>
              </a:spcAft>
            </a:pPr>
            <a:r>
              <a:rPr lang="en-US" smtClean="0">
                <a:solidFill>
                  <a:srgbClr val="000000"/>
                </a:solidFill>
                <a:latin typeface="Arial" charset="0"/>
                <a:ea typeface="ＭＳ Ｐゴシック" charset="0"/>
                <a:cs typeface="ＭＳ Ｐゴシック" charset="0"/>
                <a:sym typeface="Symbol" charset="0"/>
              </a:rPr>
              <a:t></a:t>
            </a:r>
          </a:p>
        </p:txBody>
      </p:sp>
      <p:sp>
        <p:nvSpPr>
          <p:cNvPr id="78908" name="Rectangle 61"/>
          <p:cNvSpPr>
            <a:spLocks noChangeArrowheads="1"/>
          </p:cNvSpPr>
          <p:nvPr/>
        </p:nvSpPr>
        <p:spPr bwMode="auto">
          <a:xfrm>
            <a:off x="1806575" y="5791201"/>
            <a:ext cx="8064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909" name="Text Box 62"/>
          <p:cNvSpPr txBox="1">
            <a:spLocks noChangeArrowheads="1"/>
          </p:cNvSpPr>
          <p:nvPr/>
        </p:nvSpPr>
        <p:spPr bwMode="auto">
          <a:xfrm>
            <a:off x="1863725" y="5816602"/>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0000"/>
                </a:solidFill>
                <a:cs typeface="Arial" charset="0"/>
              </a:rPr>
              <a:t>1.05</a:t>
            </a:r>
          </a:p>
        </p:txBody>
      </p:sp>
      <p:sp>
        <p:nvSpPr>
          <p:cNvPr id="508991" name="Oval 63"/>
          <p:cNvSpPr>
            <a:spLocks noChangeArrowheads="1"/>
          </p:cNvSpPr>
          <p:nvPr/>
        </p:nvSpPr>
        <p:spPr bwMode="auto">
          <a:xfrm>
            <a:off x="1749425" y="5272088"/>
            <a:ext cx="979488" cy="51752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08992" name="Text Box 64"/>
          <p:cNvSpPr txBox="1">
            <a:spLocks noChangeArrowheads="1"/>
          </p:cNvSpPr>
          <p:nvPr/>
        </p:nvSpPr>
        <p:spPr bwMode="auto">
          <a:xfrm>
            <a:off x="1863725" y="5330827"/>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1.03</a:t>
            </a:r>
          </a:p>
        </p:txBody>
      </p:sp>
      <p:sp>
        <p:nvSpPr>
          <p:cNvPr id="508993" name="Text Box 65"/>
          <p:cNvSpPr txBox="1">
            <a:spLocks noChangeArrowheads="1"/>
          </p:cNvSpPr>
          <p:nvPr/>
        </p:nvSpPr>
        <p:spPr bwMode="auto">
          <a:xfrm>
            <a:off x="1870075" y="4868864"/>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1.06</a:t>
            </a:r>
          </a:p>
        </p:txBody>
      </p:sp>
      <p:sp>
        <p:nvSpPr>
          <p:cNvPr id="508994" name="Text Box 66"/>
          <p:cNvSpPr txBox="1">
            <a:spLocks noChangeArrowheads="1"/>
          </p:cNvSpPr>
          <p:nvPr/>
        </p:nvSpPr>
        <p:spPr bwMode="auto">
          <a:xfrm>
            <a:off x="1870075" y="4502152"/>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1.03</a:t>
            </a:r>
          </a:p>
        </p:txBody>
      </p:sp>
      <p:sp>
        <p:nvSpPr>
          <p:cNvPr id="508995" name="Text Box 67"/>
          <p:cNvSpPr txBox="1">
            <a:spLocks noChangeArrowheads="1"/>
          </p:cNvSpPr>
          <p:nvPr/>
        </p:nvSpPr>
        <p:spPr bwMode="auto">
          <a:xfrm>
            <a:off x="1863725" y="4502152"/>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1.04</a:t>
            </a:r>
          </a:p>
        </p:txBody>
      </p:sp>
      <p:sp>
        <p:nvSpPr>
          <p:cNvPr id="508996" name="Text Box 68"/>
          <p:cNvSpPr txBox="1">
            <a:spLocks noChangeArrowheads="1"/>
          </p:cNvSpPr>
          <p:nvPr/>
        </p:nvSpPr>
        <p:spPr bwMode="auto">
          <a:xfrm>
            <a:off x="1863725" y="4868864"/>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1.08</a:t>
            </a:r>
          </a:p>
        </p:txBody>
      </p:sp>
      <p:sp>
        <p:nvSpPr>
          <p:cNvPr id="508997" name="Text Box 69"/>
          <p:cNvSpPr txBox="1">
            <a:spLocks noChangeArrowheads="1"/>
          </p:cNvSpPr>
          <p:nvPr/>
        </p:nvSpPr>
        <p:spPr bwMode="auto">
          <a:xfrm>
            <a:off x="1863725" y="5330827"/>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1.04</a:t>
            </a:r>
          </a:p>
        </p:txBody>
      </p:sp>
      <p:sp>
        <p:nvSpPr>
          <p:cNvPr id="508998" name="Text Box 70"/>
          <p:cNvSpPr txBox="1">
            <a:spLocks noChangeArrowheads="1"/>
          </p:cNvSpPr>
          <p:nvPr/>
        </p:nvSpPr>
        <p:spPr bwMode="auto">
          <a:xfrm>
            <a:off x="1863725" y="4502152"/>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1.04</a:t>
            </a:r>
          </a:p>
        </p:txBody>
      </p:sp>
      <p:sp>
        <p:nvSpPr>
          <p:cNvPr id="508999" name="Text Box 71"/>
          <p:cNvSpPr txBox="1">
            <a:spLocks noChangeArrowheads="1"/>
          </p:cNvSpPr>
          <p:nvPr/>
        </p:nvSpPr>
        <p:spPr bwMode="auto">
          <a:xfrm>
            <a:off x="1870075" y="4868864"/>
            <a:ext cx="6235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1.11</a:t>
            </a:r>
          </a:p>
        </p:txBody>
      </p:sp>
      <p:sp>
        <p:nvSpPr>
          <p:cNvPr id="509000" name="Text Box 72"/>
          <p:cNvSpPr txBox="1">
            <a:spLocks noChangeArrowheads="1"/>
          </p:cNvSpPr>
          <p:nvPr/>
        </p:nvSpPr>
        <p:spPr bwMode="auto">
          <a:xfrm>
            <a:off x="1863725" y="5330827"/>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1.06</a:t>
            </a:r>
          </a:p>
        </p:txBody>
      </p:sp>
      <p:sp>
        <p:nvSpPr>
          <p:cNvPr id="509001" name="Text Box 73"/>
          <p:cNvSpPr txBox="1">
            <a:spLocks noChangeArrowheads="1"/>
          </p:cNvSpPr>
          <p:nvPr/>
        </p:nvSpPr>
        <p:spPr bwMode="auto">
          <a:xfrm>
            <a:off x="1863725" y="4502152"/>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1.07</a:t>
            </a:r>
          </a:p>
        </p:txBody>
      </p:sp>
      <p:sp>
        <p:nvSpPr>
          <p:cNvPr id="509002" name="Text Box 74"/>
          <p:cNvSpPr txBox="1">
            <a:spLocks noChangeArrowheads="1"/>
          </p:cNvSpPr>
          <p:nvPr/>
        </p:nvSpPr>
        <p:spPr bwMode="auto">
          <a:xfrm>
            <a:off x="1863725" y="5330827"/>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1.04</a:t>
            </a:r>
          </a:p>
        </p:txBody>
      </p:sp>
      <p:sp>
        <p:nvSpPr>
          <p:cNvPr id="509003" name="Text Box 75"/>
          <p:cNvSpPr txBox="1">
            <a:spLocks noChangeArrowheads="1"/>
          </p:cNvSpPr>
          <p:nvPr/>
        </p:nvSpPr>
        <p:spPr bwMode="auto">
          <a:xfrm>
            <a:off x="1863725" y="4502152"/>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1.10</a:t>
            </a:r>
          </a:p>
        </p:txBody>
      </p:sp>
      <p:sp>
        <p:nvSpPr>
          <p:cNvPr id="509004" name="Text Box 76"/>
          <p:cNvSpPr txBox="1">
            <a:spLocks noChangeArrowheads="1"/>
          </p:cNvSpPr>
          <p:nvPr/>
        </p:nvSpPr>
        <p:spPr bwMode="auto">
          <a:xfrm>
            <a:off x="1863725" y="4868864"/>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1.14</a:t>
            </a:r>
          </a:p>
        </p:txBody>
      </p:sp>
      <p:sp>
        <p:nvSpPr>
          <p:cNvPr id="509005" name="Text Box 77"/>
          <p:cNvSpPr txBox="1">
            <a:spLocks noChangeArrowheads="1"/>
          </p:cNvSpPr>
          <p:nvPr/>
        </p:nvSpPr>
        <p:spPr bwMode="auto">
          <a:xfrm>
            <a:off x="1863725" y="5330827"/>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1.03</a:t>
            </a:r>
          </a:p>
        </p:txBody>
      </p:sp>
      <p:sp>
        <p:nvSpPr>
          <p:cNvPr id="509006" name="Rectangle 78"/>
          <p:cNvSpPr>
            <a:spLocks noChangeArrowheads="1"/>
          </p:cNvSpPr>
          <p:nvPr/>
        </p:nvSpPr>
        <p:spPr bwMode="auto">
          <a:xfrm>
            <a:off x="5321300" y="4329113"/>
            <a:ext cx="1612900" cy="288925"/>
          </a:xfrm>
          <a:prstGeom prst="rect">
            <a:avLst/>
          </a:prstGeom>
          <a:solidFill>
            <a:srgbClr val="FF0000"/>
          </a:solidFill>
          <a:ln w="9525">
            <a:solidFill>
              <a:schemeClr val="tx1"/>
            </a:solidFill>
            <a:miter lim="800000"/>
            <a:headEnd/>
            <a:tailEnd/>
          </a:ln>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09007" name="Text Box 79"/>
          <p:cNvSpPr txBox="1">
            <a:spLocks noChangeArrowheads="1"/>
          </p:cNvSpPr>
          <p:nvPr/>
        </p:nvSpPr>
        <p:spPr bwMode="auto">
          <a:xfrm>
            <a:off x="5667379" y="4273552"/>
            <a:ext cx="979559"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FFFF"/>
                </a:solidFill>
                <a:cs typeface="Arial" charset="0"/>
              </a:rPr>
              <a:t>Row 16</a:t>
            </a:r>
          </a:p>
        </p:txBody>
      </p:sp>
      <p:sp>
        <p:nvSpPr>
          <p:cNvPr id="509008" name="Text Box 80"/>
          <p:cNvSpPr txBox="1">
            <a:spLocks noChangeArrowheads="1"/>
          </p:cNvSpPr>
          <p:nvPr/>
        </p:nvSpPr>
        <p:spPr bwMode="auto">
          <a:xfrm>
            <a:off x="5667377" y="4273552"/>
            <a:ext cx="107514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FFFF"/>
                </a:solidFill>
                <a:cs typeface="Arial" charset="0"/>
              </a:rPr>
              <a:t>Row 111</a:t>
            </a:r>
          </a:p>
        </p:txBody>
      </p:sp>
      <p:sp>
        <p:nvSpPr>
          <p:cNvPr id="83" name="Trapezoid 82"/>
          <p:cNvSpPr/>
          <p:nvPr/>
        </p:nvSpPr>
        <p:spPr bwMode="auto">
          <a:xfrm rot="10800000">
            <a:off x="5314951" y="4889505"/>
            <a:ext cx="1617663" cy="422275"/>
          </a:xfrm>
          <a:prstGeom prst="trapezoid">
            <a:avLst/>
          </a:prstGeom>
          <a:no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Arial" pitchFamily="-111" charset="0"/>
              <a:cs typeface="Arial" pitchFamily="-111" charset="0"/>
            </a:endParaRPr>
          </a:p>
        </p:txBody>
      </p:sp>
    </p:spTree>
    <p:custDataLst>
      <p:tags r:id="rId1"/>
    </p:custDataLst>
    <p:extLst>
      <p:ext uri="{BB962C8B-B14F-4D97-AF65-F5344CB8AC3E}">
        <p14:creationId xmlns:p14="http://schemas.microsoft.com/office/powerpoint/2010/main" val="23735251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7344 0.03218 L 0.30642 0.175 " pathEditMode="relative" rAng="0" ptsTypes="AA">
                                      <p:cBhvr>
                                        <p:cTn id="6" dur="500" fill="hold"/>
                                        <p:tgtEl>
                                          <p:spTgt spid="508963"/>
                                        </p:tgtEl>
                                        <p:attrNameLst>
                                          <p:attrName>ppt_x</p:attrName>
                                          <p:attrName>ppt_y</p:attrName>
                                        </p:attrNameLst>
                                      </p:cBhvr>
                                      <p:rCtr x="11600" y="71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508966"/>
                                        </p:tgtEl>
                                        <p:attrNameLst>
                                          <p:attrName>style.visibility</p:attrName>
                                        </p:attrNameLst>
                                      </p:cBhvr>
                                      <p:to>
                                        <p:strVal val="visible"/>
                                      </p:to>
                                    </p:set>
                                    <p:anim calcmode="lin" valueType="num">
                                      <p:cBhvr additive="base">
                                        <p:cTn id="11" dur="500" fill="hold"/>
                                        <p:tgtEl>
                                          <p:spTgt spid="508966"/>
                                        </p:tgtEl>
                                        <p:attrNameLst>
                                          <p:attrName>ppt_x</p:attrName>
                                        </p:attrNameLst>
                                      </p:cBhvr>
                                      <p:tavLst>
                                        <p:tav tm="0">
                                          <p:val>
                                            <p:strVal val="#ppt_x"/>
                                          </p:val>
                                        </p:tav>
                                        <p:tav tm="100000">
                                          <p:val>
                                            <p:strVal val="#ppt_x"/>
                                          </p:val>
                                        </p:tav>
                                      </p:tavLst>
                                    </p:anim>
                                    <p:anim calcmode="lin" valueType="num">
                                      <p:cBhvr additive="base">
                                        <p:cTn id="12" dur="500" fill="hold"/>
                                        <p:tgtEl>
                                          <p:spTgt spid="508966"/>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1" nodeType="clickEffect">
                                  <p:stCondLst>
                                    <p:cond delay="0"/>
                                  </p:stCondLst>
                                  <p:childTnLst>
                                    <p:set>
                                      <p:cBhvr>
                                        <p:cTn id="16" dur="1" fill="hold">
                                          <p:stCondLst>
                                            <p:cond delay="0"/>
                                          </p:stCondLst>
                                        </p:cTn>
                                        <p:tgtEl>
                                          <p:spTgt spid="508967"/>
                                        </p:tgtEl>
                                        <p:attrNameLst>
                                          <p:attrName>style.visibility</p:attrName>
                                        </p:attrNameLst>
                                      </p:cBhvr>
                                      <p:to>
                                        <p:strVal val="visible"/>
                                      </p:to>
                                    </p:set>
                                    <p:anim calcmode="lin" valueType="num">
                                      <p:cBhvr additive="base">
                                        <p:cTn id="17" dur="500" fill="hold"/>
                                        <p:tgtEl>
                                          <p:spTgt spid="508967"/>
                                        </p:tgtEl>
                                        <p:attrNameLst>
                                          <p:attrName>ppt_x</p:attrName>
                                        </p:attrNameLst>
                                      </p:cBhvr>
                                      <p:tavLst>
                                        <p:tav tm="0">
                                          <p:val>
                                            <p:strVal val="#ppt_x"/>
                                          </p:val>
                                        </p:tav>
                                        <p:tav tm="100000">
                                          <p:val>
                                            <p:strVal val="#ppt_x"/>
                                          </p:val>
                                        </p:tav>
                                      </p:tavLst>
                                    </p:anim>
                                    <p:anim calcmode="lin" valueType="num">
                                      <p:cBhvr additive="base">
                                        <p:cTn id="18" dur="500" fill="hold"/>
                                        <p:tgtEl>
                                          <p:spTgt spid="508967"/>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0896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path" presetSubtype="0" accel="50000" decel="50000" fill="hold" grpId="0" nodeType="clickEffect">
                                  <p:stCondLst>
                                    <p:cond delay="0"/>
                                  </p:stCondLst>
                                  <p:childTnLst>
                                    <p:animMotion origin="layout" path="M 0.07344 0.03217 L 0.30642 0.22847 " pathEditMode="relative" rAng="0" ptsTypes="AA">
                                      <p:cBhvr>
                                        <p:cTn id="26" dur="500" fill="hold"/>
                                        <p:tgtEl>
                                          <p:spTgt spid="508967"/>
                                        </p:tgtEl>
                                        <p:attrNameLst>
                                          <p:attrName>ppt_x</p:attrName>
                                          <p:attrName>ppt_y</p:attrName>
                                        </p:attrNameLst>
                                      </p:cBhvr>
                                      <p:rCtr x="11600" y="9800"/>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508979"/>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508984"/>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508982"/>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50898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1" fill="hold" grpId="1" nodeType="clickEffect">
                                  <p:stCondLst>
                                    <p:cond delay="0"/>
                                  </p:stCondLst>
                                  <p:childTnLst>
                                    <p:set>
                                      <p:cBhvr>
                                        <p:cTn id="40" dur="1" fill="hold">
                                          <p:stCondLst>
                                            <p:cond delay="0"/>
                                          </p:stCondLst>
                                        </p:cTn>
                                        <p:tgtEl>
                                          <p:spTgt spid="508969"/>
                                        </p:tgtEl>
                                        <p:attrNameLst>
                                          <p:attrName>style.visibility</p:attrName>
                                        </p:attrNameLst>
                                      </p:cBhvr>
                                      <p:to>
                                        <p:strVal val="visible"/>
                                      </p:to>
                                    </p:set>
                                    <p:anim calcmode="lin" valueType="num">
                                      <p:cBhvr additive="base">
                                        <p:cTn id="41" dur="500" fill="hold"/>
                                        <p:tgtEl>
                                          <p:spTgt spid="508969"/>
                                        </p:tgtEl>
                                        <p:attrNameLst>
                                          <p:attrName>ppt_x</p:attrName>
                                        </p:attrNameLst>
                                      </p:cBhvr>
                                      <p:tavLst>
                                        <p:tav tm="0">
                                          <p:val>
                                            <p:strVal val="#ppt_x"/>
                                          </p:val>
                                        </p:tav>
                                        <p:tav tm="100000">
                                          <p:val>
                                            <p:strVal val="#ppt_x"/>
                                          </p:val>
                                        </p:tav>
                                      </p:tavLst>
                                    </p:anim>
                                    <p:anim calcmode="lin" valueType="num">
                                      <p:cBhvr additive="base">
                                        <p:cTn id="42" dur="500" fill="hold"/>
                                        <p:tgtEl>
                                          <p:spTgt spid="508969"/>
                                        </p:tgtEl>
                                        <p:attrNameLst>
                                          <p:attrName>ppt_y</p:attrName>
                                        </p:attrNameLst>
                                      </p:cBhvr>
                                      <p:tavLst>
                                        <p:tav tm="0">
                                          <p:val>
                                            <p:strVal val="0-#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grpId="2" nodeType="clickEffect">
                                  <p:stCondLst>
                                    <p:cond delay="0"/>
                                  </p:stCondLst>
                                  <p:childTnLst>
                                    <p:set>
                                      <p:cBhvr>
                                        <p:cTn id="46" dur="1" fill="hold">
                                          <p:stCondLst>
                                            <p:cond delay="0"/>
                                          </p:stCondLst>
                                        </p:cTn>
                                        <p:tgtEl>
                                          <p:spTgt spid="508967"/>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0" presetClass="path" presetSubtype="0" accel="50000" decel="50000" fill="hold" grpId="0" nodeType="clickEffect">
                                  <p:stCondLst>
                                    <p:cond delay="0"/>
                                  </p:stCondLst>
                                  <p:childTnLst>
                                    <p:animMotion origin="layout" path="M 0.07344 0.03215 L 0.30642 0.22299 " pathEditMode="relative" rAng="0" ptsTypes="AA">
                                      <p:cBhvr>
                                        <p:cTn id="50" dur="500" fill="hold"/>
                                        <p:tgtEl>
                                          <p:spTgt spid="508969"/>
                                        </p:tgtEl>
                                        <p:attrNameLst>
                                          <p:attrName>ppt_x</p:attrName>
                                          <p:attrName>ppt_y</p:attrName>
                                        </p:attrNameLst>
                                      </p:cBhvr>
                                      <p:rCtr x="11600" y="9500"/>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508984"/>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508985"/>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50898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0898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0899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1" fill="hold" grpId="1" nodeType="clickEffect">
                                  <p:stCondLst>
                                    <p:cond delay="0"/>
                                  </p:stCondLst>
                                  <p:childTnLst>
                                    <p:set>
                                      <p:cBhvr>
                                        <p:cTn id="66" dur="1" fill="hold">
                                          <p:stCondLst>
                                            <p:cond delay="0"/>
                                          </p:stCondLst>
                                        </p:cTn>
                                        <p:tgtEl>
                                          <p:spTgt spid="508970"/>
                                        </p:tgtEl>
                                        <p:attrNameLst>
                                          <p:attrName>style.visibility</p:attrName>
                                        </p:attrNameLst>
                                      </p:cBhvr>
                                      <p:to>
                                        <p:strVal val="visible"/>
                                      </p:to>
                                    </p:set>
                                    <p:anim calcmode="lin" valueType="num">
                                      <p:cBhvr additive="base">
                                        <p:cTn id="67" dur="500" fill="hold"/>
                                        <p:tgtEl>
                                          <p:spTgt spid="508970"/>
                                        </p:tgtEl>
                                        <p:attrNameLst>
                                          <p:attrName>ppt_x</p:attrName>
                                        </p:attrNameLst>
                                      </p:cBhvr>
                                      <p:tavLst>
                                        <p:tav tm="0">
                                          <p:val>
                                            <p:strVal val="#ppt_x"/>
                                          </p:val>
                                        </p:tav>
                                        <p:tav tm="100000">
                                          <p:val>
                                            <p:strVal val="#ppt_x"/>
                                          </p:val>
                                        </p:tav>
                                      </p:tavLst>
                                    </p:anim>
                                    <p:anim calcmode="lin" valueType="num">
                                      <p:cBhvr additive="base">
                                        <p:cTn id="68" dur="500" fill="hold"/>
                                        <p:tgtEl>
                                          <p:spTgt spid="508970"/>
                                        </p:tgtEl>
                                        <p:attrNameLst>
                                          <p:attrName>ppt_y</p:attrName>
                                        </p:attrNameLst>
                                      </p:cBhvr>
                                      <p:tavLst>
                                        <p:tav tm="0">
                                          <p:val>
                                            <p:strVal val="0-#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508968"/>
                                        </p:tgtEl>
                                        <p:attrNameLst>
                                          <p:attrName>style.visibility</p:attrName>
                                        </p:attrNameLst>
                                      </p:cBhvr>
                                      <p:to>
                                        <p:strVal val="visible"/>
                                      </p:to>
                                    </p:set>
                                    <p:anim calcmode="lin" valueType="num">
                                      <p:cBhvr additive="base">
                                        <p:cTn id="73" dur="500" fill="hold"/>
                                        <p:tgtEl>
                                          <p:spTgt spid="508968"/>
                                        </p:tgtEl>
                                        <p:attrNameLst>
                                          <p:attrName>ppt_x</p:attrName>
                                        </p:attrNameLst>
                                      </p:cBhvr>
                                      <p:tavLst>
                                        <p:tav tm="0">
                                          <p:val>
                                            <p:strVal val="#ppt_x"/>
                                          </p:val>
                                        </p:tav>
                                        <p:tav tm="100000">
                                          <p:val>
                                            <p:strVal val="#ppt_x"/>
                                          </p:val>
                                        </p:tav>
                                      </p:tavLst>
                                    </p:anim>
                                    <p:anim calcmode="lin" valueType="num">
                                      <p:cBhvr additive="base">
                                        <p:cTn id="74" dur="500" fill="hold"/>
                                        <p:tgtEl>
                                          <p:spTgt spid="508968"/>
                                        </p:tgtEl>
                                        <p:attrNameLst>
                                          <p:attrName>ppt_y</p:attrName>
                                        </p:attrNameLst>
                                      </p:cBhvr>
                                      <p:tavLst>
                                        <p:tav tm="0">
                                          <p:val>
                                            <p:strVal val="0-#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xit" presetSubtype="0" fill="hold" grpId="2" nodeType="clickEffect">
                                  <p:stCondLst>
                                    <p:cond delay="0"/>
                                  </p:stCondLst>
                                  <p:childTnLst>
                                    <p:set>
                                      <p:cBhvr>
                                        <p:cTn id="78" dur="1" fill="hold">
                                          <p:stCondLst>
                                            <p:cond delay="0"/>
                                          </p:stCondLst>
                                        </p:cTn>
                                        <p:tgtEl>
                                          <p:spTgt spid="508969"/>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0" presetClass="path" presetSubtype="0" accel="50000" decel="50000" fill="hold" grpId="1" nodeType="clickEffect">
                                  <p:stCondLst>
                                    <p:cond delay="0"/>
                                  </p:stCondLst>
                                  <p:childTnLst>
                                    <p:animMotion origin="layout" path="M 0.06632 0.03542 L 0.29305 0.16968 " pathEditMode="relative" rAng="0" ptsTypes="AA">
                                      <p:cBhvr>
                                        <p:cTn id="82" dur="500" fill="hold"/>
                                        <p:tgtEl>
                                          <p:spTgt spid="508966"/>
                                        </p:tgtEl>
                                        <p:attrNameLst>
                                          <p:attrName>ppt_x</p:attrName>
                                          <p:attrName>ppt_y</p:attrName>
                                        </p:attrNameLst>
                                      </p:cBhvr>
                                      <p:rCtr x="11300" y="6700"/>
                                    </p:animMotion>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508965"/>
                                        </p:tgtEl>
                                        <p:attrNameLst>
                                          <p:attrName>style.visibility</p:attrName>
                                        </p:attrNameLst>
                                      </p:cBhvr>
                                      <p:to>
                                        <p:strVal val="hidden"/>
                                      </p:to>
                                    </p:set>
                                  </p:childTnLst>
                                </p:cTn>
                              </p:par>
                              <p:par>
                                <p:cTn id="87" presetID="1" presetClass="exit" presetSubtype="0" fill="hold" grpId="0" nodeType="withEffect">
                                  <p:stCondLst>
                                    <p:cond delay="0"/>
                                  </p:stCondLst>
                                  <p:childTnLst>
                                    <p:set>
                                      <p:cBhvr>
                                        <p:cTn id="88" dur="1" fill="hold">
                                          <p:stCondLst>
                                            <p:cond delay="0"/>
                                          </p:stCondLst>
                                        </p:cTn>
                                        <p:tgtEl>
                                          <p:spTgt spid="508964"/>
                                        </p:tgtEl>
                                        <p:attrNameLst>
                                          <p:attrName>style.visibility</p:attrName>
                                        </p:attrNameLst>
                                      </p:cBhvr>
                                      <p:to>
                                        <p:strVal val="hidden"/>
                                      </p:to>
                                    </p:set>
                                  </p:childTnLst>
                                </p:cTn>
                              </p:par>
                            </p:childTnLst>
                          </p:cTn>
                        </p:par>
                        <p:par>
                          <p:cTn id="89" fill="hold" nodeType="afterGroup">
                            <p:stCondLst>
                              <p:cond delay="0"/>
                            </p:stCondLst>
                            <p:childTnLst>
                              <p:par>
                                <p:cTn id="90" presetID="1" presetClass="entr" presetSubtype="0" fill="hold" grpId="0" nodeType="afterEffect">
                                  <p:stCondLst>
                                    <p:cond delay="0"/>
                                  </p:stCondLst>
                                  <p:childTnLst>
                                    <p:set>
                                      <p:cBhvr>
                                        <p:cTn id="91" dur="1" fill="hold">
                                          <p:stCondLst>
                                            <p:cond delay="0"/>
                                          </p:stCondLst>
                                        </p:cTn>
                                        <p:tgtEl>
                                          <p:spTgt spid="509006"/>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509007"/>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508986"/>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508987"/>
                                        </p:tgtEl>
                                        <p:attrNameLst>
                                          <p:attrName>style.visibility</p:attrName>
                                        </p:attrNameLst>
                                      </p:cBhvr>
                                      <p:to>
                                        <p:strVal val="hidden"/>
                                      </p:to>
                                    </p:set>
                                  </p:childTnLst>
                                </p:cTn>
                              </p:par>
                              <p:par>
                                <p:cTn id="100" presetID="1" presetClass="entr" presetSubtype="0" fill="hold" grpId="0" nodeType="withEffect">
                                  <p:stCondLst>
                                    <p:cond delay="0"/>
                                  </p:stCondLst>
                                  <p:childTnLst>
                                    <p:set>
                                      <p:cBhvr>
                                        <p:cTn id="101" dur="1" fill="hold">
                                          <p:stCondLst>
                                            <p:cond delay="0"/>
                                          </p:stCondLst>
                                        </p:cTn>
                                        <p:tgtEl>
                                          <p:spTgt spid="508992"/>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508993"/>
                                        </p:tgtEl>
                                        <p:attrNameLst>
                                          <p:attrName>style.visibility</p:attrName>
                                        </p:attrNameLst>
                                      </p:cBhvr>
                                      <p:to>
                                        <p:strVal val="visible"/>
                                      </p:to>
                                    </p:set>
                                  </p:childTnLst>
                                </p:cTn>
                              </p:par>
                              <p:par>
                                <p:cTn id="104" presetID="1" presetClass="exit" presetSubtype="0" fill="hold" grpId="1" nodeType="withEffect">
                                  <p:stCondLst>
                                    <p:cond delay="0"/>
                                  </p:stCondLst>
                                  <p:childTnLst>
                                    <p:set>
                                      <p:cBhvr>
                                        <p:cTn id="105" dur="1" fill="hold">
                                          <p:stCondLst>
                                            <p:cond delay="0"/>
                                          </p:stCondLst>
                                        </p:cTn>
                                        <p:tgtEl>
                                          <p:spTgt spid="508991"/>
                                        </p:tgtEl>
                                        <p:attrNameLst>
                                          <p:attrName>style.visibility</p:attrName>
                                        </p:attrNameLst>
                                      </p:cBhvr>
                                      <p:to>
                                        <p:strVal val="hidden"/>
                                      </p:to>
                                    </p:set>
                                  </p:childTnLst>
                                </p:cTn>
                              </p:par>
                              <p:par>
                                <p:cTn id="106" presetID="1" presetClass="exit" presetSubtype="0" fill="hold" grpId="0" nodeType="withEffect">
                                  <p:stCondLst>
                                    <p:cond delay="0"/>
                                  </p:stCondLst>
                                  <p:childTnLst>
                                    <p:set>
                                      <p:cBhvr>
                                        <p:cTn id="107" dur="1" fill="hold">
                                          <p:stCondLst>
                                            <p:cond delay="0"/>
                                          </p:stCondLst>
                                        </p:cTn>
                                        <p:tgtEl>
                                          <p:spTgt spid="508980"/>
                                        </p:tgtEl>
                                        <p:attrNameLst>
                                          <p:attrName>style.visibility</p:attrName>
                                        </p:attrNameLst>
                                      </p:cBhvr>
                                      <p:to>
                                        <p:strVal val="hidden"/>
                                      </p:to>
                                    </p:set>
                                  </p:childTnLst>
                                </p:cTn>
                              </p:par>
                              <p:par>
                                <p:cTn id="108" presetID="1" presetClass="entr" presetSubtype="0" fill="hold" grpId="1" nodeType="withEffect">
                                  <p:stCondLst>
                                    <p:cond delay="0"/>
                                  </p:stCondLst>
                                  <p:childTnLst>
                                    <p:set>
                                      <p:cBhvr>
                                        <p:cTn id="109" dur="1" fill="hold">
                                          <p:stCondLst>
                                            <p:cond delay="0"/>
                                          </p:stCondLst>
                                        </p:cTn>
                                        <p:tgtEl>
                                          <p:spTgt spid="508994"/>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 presetClass="exit" presetSubtype="0" fill="hold" grpId="2" nodeType="clickEffect">
                                  <p:stCondLst>
                                    <p:cond delay="0"/>
                                  </p:stCondLst>
                                  <p:childTnLst>
                                    <p:set>
                                      <p:cBhvr>
                                        <p:cTn id="113" dur="1" fill="hold">
                                          <p:stCondLst>
                                            <p:cond delay="0"/>
                                          </p:stCondLst>
                                        </p:cTn>
                                        <p:tgtEl>
                                          <p:spTgt spid="508966"/>
                                        </p:tgtEl>
                                        <p:attrNameLst>
                                          <p:attrName>style.visibility</p:attrName>
                                        </p:attrNameLst>
                                      </p:cBhvr>
                                      <p:to>
                                        <p:strVal val="hidden"/>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0" presetClass="path" presetSubtype="0" accel="50000" decel="50000" fill="hold" grpId="0" nodeType="clickEffect">
                                  <p:stCondLst>
                                    <p:cond delay="0"/>
                                  </p:stCondLst>
                                  <p:childTnLst>
                                    <p:animMotion origin="layout" path="M 0.07343 0.03215 L 0.30607 0.22183 " pathEditMode="relative" rAng="0" ptsTypes="AA">
                                      <p:cBhvr>
                                        <p:cTn id="117" dur="500" fill="hold"/>
                                        <p:tgtEl>
                                          <p:spTgt spid="508970"/>
                                        </p:tgtEl>
                                        <p:attrNameLst>
                                          <p:attrName>ppt_x</p:attrName>
                                          <p:attrName>ppt_y</p:attrName>
                                        </p:attrNameLst>
                                      </p:cBhvr>
                                      <p:rCtr x="11600" y="9500"/>
                                    </p:animMotion>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 presetClass="exit" presetSubtype="0" fill="hold" grpId="1" nodeType="clickEffect">
                                  <p:stCondLst>
                                    <p:cond delay="0"/>
                                  </p:stCondLst>
                                  <p:childTnLst>
                                    <p:set>
                                      <p:cBhvr>
                                        <p:cTn id="121" dur="1" fill="hold">
                                          <p:stCondLst>
                                            <p:cond delay="0"/>
                                          </p:stCondLst>
                                        </p:cTn>
                                        <p:tgtEl>
                                          <p:spTgt spid="509007"/>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509006"/>
                                        </p:tgtEl>
                                        <p:attrNameLst>
                                          <p:attrName>style.visibility</p:attrName>
                                        </p:attrNameLst>
                                      </p:cBhvr>
                                      <p:to>
                                        <p:strVal val="hidden"/>
                                      </p:to>
                                    </p:set>
                                  </p:childTnLst>
                                </p:cTn>
                              </p:par>
                            </p:childTnLst>
                          </p:cTn>
                        </p:par>
                        <p:par>
                          <p:cTn id="124" fill="hold" nodeType="afterGroup">
                            <p:stCondLst>
                              <p:cond delay="0"/>
                            </p:stCondLst>
                            <p:childTnLst>
                              <p:par>
                                <p:cTn id="125" presetID="1" presetClass="entr" presetSubtype="0" fill="hold" grpId="1" nodeType="afterEffect">
                                  <p:stCondLst>
                                    <p:cond delay="0"/>
                                  </p:stCondLst>
                                  <p:childTnLst>
                                    <p:set>
                                      <p:cBhvr>
                                        <p:cTn id="126" dur="1" fill="hold">
                                          <p:stCondLst>
                                            <p:cond delay="0"/>
                                          </p:stCondLst>
                                        </p:cTn>
                                        <p:tgtEl>
                                          <p:spTgt spid="508965"/>
                                        </p:tgtEl>
                                        <p:attrNameLst>
                                          <p:attrName>style.visibility</p:attrName>
                                        </p:attrNameLst>
                                      </p:cBhvr>
                                      <p:to>
                                        <p:strVal val="visible"/>
                                      </p:to>
                                    </p:set>
                                  </p:childTnLst>
                                </p:cTn>
                              </p:par>
                              <p:par>
                                <p:cTn id="127" presetID="1" presetClass="entr" presetSubtype="0" fill="hold" grpId="1" nodeType="withEffect">
                                  <p:stCondLst>
                                    <p:cond delay="0"/>
                                  </p:stCondLst>
                                  <p:childTnLst>
                                    <p:set>
                                      <p:cBhvr>
                                        <p:cTn id="128" dur="1" fill="hold">
                                          <p:stCondLst>
                                            <p:cond delay="0"/>
                                          </p:stCondLst>
                                        </p:cTn>
                                        <p:tgtEl>
                                          <p:spTgt spid="508964"/>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xit" presetSubtype="0" fill="hold" grpId="1" nodeType="clickEffect">
                                  <p:stCondLst>
                                    <p:cond delay="0"/>
                                  </p:stCondLst>
                                  <p:childTnLst>
                                    <p:set>
                                      <p:cBhvr>
                                        <p:cTn id="132" dur="1" fill="hold">
                                          <p:stCondLst>
                                            <p:cond delay="0"/>
                                          </p:stCondLst>
                                        </p:cTn>
                                        <p:tgtEl>
                                          <p:spTgt spid="508993"/>
                                        </p:tgtEl>
                                        <p:attrNameLst>
                                          <p:attrName>style.visibility</p:attrName>
                                        </p:attrNameLst>
                                      </p:cBhvr>
                                      <p:to>
                                        <p:strVal val="hidden"/>
                                      </p:to>
                                    </p:set>
                                  </p:childTnLst>
                                </p:cTn>
                              </p:par>
                              <p:par>
                                <p:cTn id="133" presetID="1" presetClass="exit" presetSubtype="0" fill="hold" grpId="0" nodeType="withEffect">
                                  <p:stCondLst>
                                    <p:cond delay="0"/>
                                  </p:stCondLst>
                                  <p:childTnLst>
                                    <p:set>
                                      <p:cBhvr>
                                        <p:cTn id="134" dur="1" fill="hold">
                                          <p:stCondLst>
                                            <p:cond delay="0"/>
                                          </p:stCondLst>
                                        </p:cTn>
                                        <p:tgtEl>
                                          <p:spTgt spid="508994"/>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508992"/>
                                        </p:tgtEl>
                                        <p:attrNameLst>
                                          <p:attrName>style.visibility</p:attrName>
                                        </p:attrNameLst>
                                      </p:cBhvr>
                                      <p:to>
                                        <p:strVal val="hidden"/>
                                      </p:to>
                                    </p:set>
                                  </p:childTnLst>
                                </p:cTn>
                              </p:par>
                              <p:par>
                                <p:cTn id="137" presetID="1" presetClass="entr" presetSubtype="0" fill="hold" grpId="1" nodeType="withEffect">
                                  <p:stCondLst>
                                    <p:cond delay="0"/>
                                  </p:stCondLst>
                                  <p:childTnLst>
                                    <p:set>
                                      <p:cBhvr>
                                        <p:cTn id="138" dur="1" fill="hold">
                                          <p:stCondLst>
                                            <p:cond delay="0"/>
                                          </p:stCondLst>
                                        </p:cTn>
                                        <p:tgtEl>
                                          <p:spTgt spid="508995"/>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508996"/>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508997"/>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 presetClass="entr" presetSubtype="1" fill="hold" grpId="1" nodeType="clickEffect">
                                  <p:stCondLst>
                                    <p:cond delay="0"/>
                                  </p:stCondLst>
                                  <p:childTnLst>
                                    <p:set>
                                      <p:cBhvr>
                                        <p:cTn id="146" dur="1" fill="hold">
                                          <p:stCondLst>
                                            <p:cond delay="0"/>
                                          </p:stCondLst>
                                        </p:cTn>
                                        <p:tgtEl>
                                          <p:spTgt spid="508972"/>
                                        </p:tgtEl>
                                        <p:attrNameLst>
                                          <p:attrName>style.visibility</p:attrName>
                                        </p:attrNameLst>
                                      </p:cBhvr>
                                      <p:to>
                                        <p:strVal val="visible"/>
                                      </p:to>
                                    </p:set>
                                    <p:anim calcmode="lin" valueType="num">
                                      <p:cBhvr additive="base">
                                        <p:cTn id="147" dur="500" fill="hold"/>
                                        <p:tgtEl>
                                          <p:spTgt spid="508972"/>
                                        </p:tgtEl>
                                        <p:attrNameLst>
                                          <p:attrName>ppt_x</p:attrName>
                                        </p:attrNameLst>
                                      </p:cBhvr>
                                      <p:tavLst>
                                        <p:tav tm="0">
                                          <p:val>
                                            <p:strVal val="#ppt_x"/>
                                          </p:val>
                                        </p:tav>
                                        <p:tav tm="100000">
                                          <p:val>
                                            <p:strVal val="#ppt_x"/>
                                          </p:val>
                                        </p:tav>
                                      </p:tavLst>
                                    </p:anim>
                                    <p:anim calcmode="lin" valueType="num">
                                      <p:cBhvr additive="base">
                                        <p:cTn id="148" dur="500" fill="hold"/>
                                        <p:tgtEl>
                                          <p:spTgt spid="508972"/>
                                        </p:tgtEl>
                                        <p:attrNameLst>
                                          <p:attrName>ppt_y</p:attrName>
                                        </p:attrNameLst>
                                      </p:cBhvr>
                                      <p:tavLst>
                                        <p:tav tm="0">
                                          <p:val>
                                            <p:strVal val="0-#ppt_h/2"/>
                                          </p:val>
                                        </p:tav>
                                        <p:tav tm="100000">
                                          <p:val>
                                            <p:strVal val="#ppt_y"/>
                                          </p:val>
                                        </p:tav>
                                      </p:tavLst>
                                    </p:anim>
                                  </p:childTnLst>
                                </p:cTn>
                              </p:par>
                            </p:childTnLst>
                          </p:cTn>
                        </p:par>
                      </p:childTnLst>
                    </p:cTn>
                  </p:par>
                  <p:par>
                    <p:cTn id="149" fill="hold" nodeType="clickPar">
                      <p:stCondLst>
                        <p:cond delay="indefinite"/>
                      </p:stCondLst>
                      <p:childTnLst>
                        <p:par>
                          <p:cTn id="150" fill="hold" nodeType="withGroup">
                            <p:stCondLst>
                              <p:cond delay="0"/>
                            </p:stCondLst>
                            <p:childTnLst>
                              <p:par>
                                <p:cTn id="151" presetID="1" presetClass="exit" presetSubtype="0" fill="hold" grpId="2" nodeType="clickEffect">
                                  <p:stCondLst>
                                    <p:cond delay="0"/>
                                  </p:stCondLst>
                                  <p:childTnLst>
                                    <p:set>
                                      <p:cBhvr>
                                        <p:cTn id="152" dur="1" fill="hold">
                                          <p:stCondLst>
                                            <p:cond delay="0"/>
                                          </p:stCondLst>
                                        </p:cTn>
                                        <p:tgtEl>
                                          <p:spTgt spid="508970"/>
                                        </p:tgtEl>
                                        <p:attrNameLst>
                                          <p:attrName>style.visibility</p:attrName>
                                        </p:attrNameLst>
                                      </p:cBhvr>
                                      <p:to>
                                        <p:strVal val="hidden"/>
                                      </p:to>
                                    </p:se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0" presetClass="path" presetSubtype="0" accel="50000" decel="50000" fill="hold" grpId="0" nodeType="clickEffect">
                                  <p:stCondLst>
                                    <p:cond delay="0"/>
                                  </p:stCondLst>
                                  <p:childTnLst>
                                    <p:animMotion origin="layout" path="M 0.07343 0.03217 L 0.30468 0.34282 " pathEditMode="relative" rAng="0" ptsTypes="AA">
                                      <p:cBhvr>
                                        <p:cTn id="156" dur="500" fill="hold"/>
                                        <p:tgtEl>
                                          <p:spTgt spid="508972"/>
                                        </p:tgtEl>
                                        <p:attrNameLst>
                                          <p:attrName>ppt_x</p:attrName>
                                          <p:attrName>ppt_y</p:attrName>
                                        </p:attrNameLst>
                                      </p:cBhvr>
                                      <p:rCtr x="11600" y="15500"/>
                                    </p:animMotion>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 presetClass="exit" presetSubtype="0" fill="hold" grpId="0" nodeType="clickEffect">
                                  <p:stCondLst>
                                    <p:cond delay="0"/>
                                  </p:stCondLst>
                                  <p:childTnLst>
                                    <p:set>
                                      <p:cBhvr>
                                        <p:cTn id="160" dur="1" fill="hold">
                                          <p:stCondLst>
                                            <p:cond delay="0"/>
                                          </p:stCondLst>
                                        </p:cTn>
                                        <p:tgtEl>
                                          <p:spTgt spid="508995"/>
                                        </p:tgtEl>
                                        <p:attrNameLst>
                                          <p:attrName>style.visibility</p:attrName>
                                        </p:attrNameLst>
                                      </p:cBhvr>
                                      <p:to>
                                        <p:strVal val="hidden"/>
                                      </p:to>
                                    </p:set>
                                  </p:childTnLst>
                                </p:cTn>
                              </p:par>
                              <p:par>
                                <p:cTn id="161" presetID="1" presetClass="exit" presetSubtype="0" fill="hold" grpId="1" nodeType="withEffect">
                                  <p:stCondLst>
                                    <p:cond delay="0"/>
                                  </p:stCondLst>
                                  <p:childTnLst>
                                    <p:set>
                                      <p:cBhvr>
                                        <p:cTn id="162" dur="1" fill="hold">
                                          <p:stCondLst>
                                            <p:cond delay="0"/>
                                          </p:stCondLst>
                                        </p:cTn>
                                        <p:tgtEl>
                                          <p:spTgt spid="508996"/>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508997"/>
                                        </p:tgtEl>
                                        <p:attrNameLst>
                                          <p:attrName>style.visibility</p:attrName>
                                        </p:attrNameLst>
                                      </p:cBhvr>
                                      <p:to>
                                        <p:strVal val="hidden"/>
                                      </p:to>
                                    </p:set>
                                  </p:childTnLst>
                                </p:cTn>
                              </p:par>
                              <p:par>
                                <p:cTn id="165" presetID="1" presetClass="entr" presetSubtype="0" fill="hold" grpId="1" nodeType="withEffect">
                                  <p:stCondLst>
                                    <p:cond delay="0"/>
                                  </p:stCondLst>
                                  <p:childTnLst>
                                    <p:set>
                                      <p:cBhvr>
                                        <p:cTn id="166" dur="1" fill="hold">
                                          <p:stCondLst>
                                            <p:cond delay="0"/>
                                          </p:stCondLst>
                                        </p:cTn>
                                        <p:tgtEl>
                                          <p:spTgt spid="508998"/>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508999"/>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509000"/>
                                        </p:tgtEl>
                                        <p:attrNameLst>
                                          <p:attrName>style.visibility</p:attrName>
                                        </p:attrNameLst>
                                      </p:cBhvr>
                                      <p:to>
                                        <p:strVal val="visible"/>
                                      </p:to>
                                    </p:set>
                                  </p:childTnLst>
                                </p:cTn>
                              </p:par>
                              <p:par>
                                <p:cTn id="171" presetID="1" presetClass="entr" presetSubtype="0" fill="hold" grpId="2" nodeType="withEffect">
                                  <p:stCondLst>
                                    <p:cond delay="0"/>
                                  </p:stCondLst>
                                  <p:childTnLst>
                                    <p:set>
                                      <p:cBhvr>
                                        <p:cTn id="172" dur="1" fill="hold">
                                          <p:stCondLst>
                                            <p:cond delay="0"/>
                                          </p:stCondLst>
                                        </p:cTn>
                                        <p:tgtEl>
                                          <p:spTgt spid="508991"/>
                                        </p:tgtEl>
                                        <p:attrNameLst>
                                          <p:attrName>style.visibility</p:attrName>
                                        </p:attrNameLst>
                                      </p:cBhvr>
                                      <p:to>
                                        <p:strVal val="visible"/>
                                      </p:to>
                                    </p:se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 presetClass="entr" presetSubtype="1" fill="hold" grpId="1" nodeType="clickEffect">
                                  <p:stCondLst>
                                    <p:cond delay="0"/>
                                  </p:stCondLst>
                                  <p:childTnLst>
                                    <p:set>
                                      <p:cBhvr>
                                        <p:cTn id="176" dur="1" fill="hold">
                                          <p:stCondLst>
                                            <p:cond delay="0"/>
                                          </p:stCondLst>
                                        </p:cTn>
                                        <p:tgtEl>
                                          <p:spTgt spid="508973"/>
                                        </p:tgtEl>
                                        <p:attrNameLst>
                                          <p:attrName>style.visibility</p:attrName>
                                        </p:attrNameLst>
                                      </p:cBhvr>
                                      <p:to>
                                        <p:strVal val="visible"/>
                                      </p:to>
                                    </p:set>
                                    <p:anim calcmode="lin" valueType="num">
                                      <p:cBhvr additive="base">
                                        <p:cTn id="177" dur="500" fill="hold"/>
                                        <p:tgtEl>
                                          <p:spTgt spid="508973"/>
                                        </p:tgtEl>
                                        <p:attrNameLst>
                                          <p:attrName>ppt_x</p:attrName>
                                        </p:attrNameLst>
                                      </p:cBhvr>
                                      <p:tavLst>
                                        <p:tav tm="0">
                                          <p:val>
                                            <p:strVal val="#ppt_x"/>
                                          </p:val>
                                        </p:tav>
                                        <p:tav tm="100000">
                                          <p:val>
                                            <p:strVal val="#ppt_x"/>
                                          </p:val>
                                        </p:tav>
                                      </p:tavLst>
                                    </p:anim>
                                    <p:anim calcmode="lin" valueType="num">
                                      <p:cBhvr additive="base">
                                        <p:cTn id="178" dur="500" fill="hold"/>
                                        <p:tgtEl>
                                          <p:spTgt spid="508973"/>
                                        </p:tgtEl>
                                        <p:attrNameLst>
                                          <p:attrName>ppt_y</p:attrName>
                                        </p:attrNameLst>
                                      </p:cBhvr>
                                      <p:tavLst>
                                        <p:tav tm="0">
                                          <p:val>
                                            <p:strVal val="0-#ppt_h/2"/>
                                          </p:val>
                                        </p:tav>
                                        <p:tav tm="100000">
                                          <p:val>
                                            <p:strVal val="#ppt_y"/>
                                          </p:val>
                                        </p:tav>
                                      </p:tavLst>
                                    </p:anim>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 presetClass="entr" presetSubtype="1" fill="hold" grpId="0" nodeType="clickEffect">
                                  <p:stCondLst>
                                    <p:cond delay="0"/>
                                  </p:stCondLst>
                                  <p:childTnLst>
                                    <p:set>
                                      <p:cBhvr>
                                        <p:cTn id="182" dur="1" fill="hold">
                                          <p:stCondLst>
                                            <p:cond delay="0"/>
                                          </p:stCondLst>
                                        </p:cTn>
                                        <p:tgtEl>
                                          <p:spTgt spid="508971"/>
                                        </p:tgtEl>
                                        <p:attrNameLst>
                                          <p:attrName>style.visibility</p:attrName>
                                        </p:attrNameLst>
                                      </p:cBhvr>
                                      <p:to>
                                        <p:strVal val="visible"/>
                                      </p:to>
                                    </p:set>
                                    <p:anim calcmode="lin" valueType="num">
                                      <p:cBhvr additive="base">
                                        <p:cTn id="183" dur="500" fill="hold"/>
                                        <p:tgtEl>
                                          <p:spTgt spid="508971"/>
                                        </p:tgtEl>
                                        <p:attrNameLst>
                                          <p:attrName>ppt_x</p:attrName>
                                        </p:attrNameLst>
                                      </p:cBhvr>
                                      <p:tavLst>
                                        <p:tav tm="0">
                                          <p:val>
                                            <p:strVal val="#ppt_x"/>
                                          </p:val>
                                        </p:tav>
                                        <p:tav tm="100000">
                                          <p:val>
                                            <p:strVal val="#ppt_x"/>
                                          </p:val>
                                        </p:tav>
                                      </p:tavLst>
                                    </p:anim>
                                    <p:anim calcmode="lin" valueType="num">
                                      <p:cBhvr additive="base">
                                        <p:cTn id="184" dur="500" fill="hold"/>
                                        <p:tgtEl>
                                          <p:spTgt spid="508971"/>
                                        </p:tgtEl>
                                        <p:attrNameLst>
                                          <p:attrName>ppt_y</p:attrName>
                                        </p:attrNameLst>
                                      </p:cBhvr>
                                      <p:tavLst>
                                        <p:tav tm="0">
                                          <p:val>
                                            <p:strVal val="0-#ppt_h/2"/>
                                          </p:val>
                                        </p:tav>
                                        <p:tav tm="100000">
                                          <p:val>
                                            <p:strVal val="#ppt_y"/>
                                          </p:val>
                                        </p:tav>
                                      </p:tavLst>
                                    </p:anim>
                                  </p:childTnLst>
                                </p:cTn>
                              </p:par>
                            </p:childTnLst>
                          </p:cTn>
                        </p:par>
                      </p:childTnLst>
                    </p:cTn>
                  </p:par>
                  <p:par>
                    <p:cTn id="185" fill="hold" nodeType="clickPar">
                      <p:stCondLst>
                        <p:cond delay="indefinite"/>
                      </p:stCondLst>
                      <p:childTnLst>
                        <p:par>
                          <p:cTn id="186" fill="hold" nodeType="withGroup">
                            <p:stCondLst>
                              <p:cond delay="0"/>
                            </p:stCondLst>
                            <p:childTnLst>
                              <p:par>
                                <p:cTn id="187" presetID="1" presetClass="exit" presetSubtype="0" fill="hold" grpId="2" nodeType="clickEffect">
                                  <p:stCondLst>
                                    <p:cond delay="0"/>
                                  </p:stCondLst>
                                  <p:childTnLst>
                                    <p:set>
                                      <p:cBhvr>
                                        <p:cTn id="188" dur="1" fill="hold">
                                          <p:stCondLst>
                                            <p:cond delay="0"/>
                                          </p:stCondLst>
                                        </p:cTn>
                                        <p:tgtEl>
                                          <p:spTgt spid="508972"/>
                                        </p:tgtEl>
                                        <p:attrNameLst>
                                          <p:attrName>style.visibility</p:attrName>
                                        </p:attrNameLst>
                                      </p:cBhvr>
                                      <p:to>
                                        <p:strVal val="hidden"/>
                                      </p:to>
                                    </p:se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2" presetClass="entr" presetSubtype="1" fill="hold" grpId="1" nodeType="clickEffect">
                                  <p:stCondLst>
                                    <p:cond delay="0"/>
                                  </p:stCondLst>
                                  <p:childTnLst>
                                    <p:set>
                                      <p:cBhvr>
                                        <p:cTn id="192" dur="1" fill="hold">
                                          <p:stCondLst>
                                            <p:cond delay="0"/>
                                          </p:stCondLst>
                                        </p:cTn>
                                        <p:tgtEl>
                                          <p:spTgt spid="508974"/>
                                        </p:tgtEl>
                                        <p:attrNameLst>
                                          <p:attrName>style.visibility</p:attrName>
                                        </p:attrNameLst>
                                      </p:cBhvr>
                                      <p:to>
                                        <p:strVal val="visible"/>
                                      </p:to>
                                    </p:set>
                                    <p:anim calcmode="lin" valueType="num">
                                      <p:cBhvr additive="base">
                                        <p:cTn id="193" dur="500" fill="hold"/>
                                        <p:tgtEl>
                                          <p:spTgt spid="508974"/>
                                        </p:tgtEl>
                                        <p:attrNameLst>
                                          <p:attrName>ppt_x</p:attrName>
                                        </p:attrNameLst>
                                      </p:cBhvr>
                                      <p:tavLst>
                                        <p:tav tm="0">
                                          <p:val>
                                            <p:strVal val="#ppt_x"/>
                                          </p:val>
                                        </p:tav>
                                        <p:tav tm="100000">
                                          <p:val>
                                            <p:strVal val="#ppt_x"/>
                                          </p:val>
                                        </p:tav>
                                      </p:tavLst>
                                    </p:anim>
                                    <p:anim calcmode="lin" valueType="num">
                                      <p:cBhvr additive="base">
                                        <p:cTn id="194" dur="500" fill="hold"/>
                                        <p:tgtEl>
                                          <p:spTgt spid="508974"/>
                                        </p:tgtEl>
                                        <p:attrNameLst>
                                          <p:attrName>ppt_y</p:attrName>
                                        </p:attrNameLst>
                                      </p:cBhvr>
                                      <p:tavLst>
                                        <p:tav tm="0">
                                          <p:val>
                                            <p:strVal val="0-#ppt_h/2"/>
                                          </p:val>
                                        </p:tav>
                                        <p:tav tm="100000">
                                          <p:val>
                                            <p:strVal val="#ppt_y"/>
                                          </p:val>
                                        </p:tav>
                                      </p:tavLst>
                                    </p:anim>
                                  </p:childTnLst>
                                </p:cTn>
                              </p:par>
                            </p:childTnLst>
                          </p:cTn>
                        </p:par>
                      </p:childTnLst>
                    </p:cTn>
                  </p:par>
                  <p:par>
                    <p:cTn id="195" fill="hold" nodeType="clickPar">
                      <p:stCondLst>
                        <p:cond delay="indefinite"/>
                      </p:stCondLst>
                      <p:childTnLst>
                        <p:par>
                          <p:cTn id="196" fill="hold" nodeType="withGroup">
                            <p:stCondLst>
                              <p:cond delay="0"/>
                            </p:stCondLst>
                            <p:childTnLst>
                              <p:par>
                                <p:cTn id="197" presetID="0" presetClass="path" presetSubtype="0" accel="50000" decel="50000" fill="hold" grpId="1" nodeType="clickEffect">
                                  <p:stCondLst>
                                    <p:cond delay="0"/>
                                  </p:stCondLst>
                                  <p:childTnLst>
                                    <p:animMotion origin="layout" path="M 0.0599 0.01342 L 0.29236 0.28221 " pathEditMode="relative" rAng="0" ptsTypes="AA">
                                      <p:cBhvr>
                                        <p:cTn id="198" dur="500" fill="hold"/>
                                        <p:tgtEl>
                                          <p:spTgt spid="508968"/>
                                        </p:tgtEl>
                                        <p:attrNameLst>
                                          <p:attrName>ppt_x</p:attrName>
                                          <p:attrName>ppt_y</p:attrName>
                                        </p:attrNameLst>
                                      </p:cBhvr>
                                      <p:rCtr x="11600" y="13400"/>
                                    </p:animMotion>
                                  </p:childTnLst>
                                </p:cTn>
                              </p:par>
                            </p:childTnLst>
                          </p:cTn>
                        </p:par>
                      </p:childTnLst>
                    </p:cTn>
                  </p:par>
                  <p:par>
                    <p:cTn id="199" fill="hold" nodeType="clickPar">
                      <p:stCondLst>
                        <p:cond delay="indefinite"/>
                      </p:stCondLst>
                      <p:childTnLst>
                        <p:par>
                          <p:cTn id="200" fill="hold" nodeType="withGroup">
                            <p:stCondLst>
                              <p:cond delay="0"/>
                            </p:stCondLst>
                            <p:childTnLst>
                              <p:par>
                                <p:cTn id="201" presetID="1" presetClass="exit" presetSubtype="0" fill="hold" grpId="2" nodeType="clickEffect">
                                  <p:stCondLst>
                                    <p:cond delay="0"/>
                                  </p:stCondLst>
                                  <p:childTnLst>
                                    <p:set>
                                      <p:cBhvr>
                                        <p:cTn id="202" dur="1" fill="hold">
                                          <p:stCondLst>
                                            <p:cond delay="0"/>
                                          </p:stCondLst>
                                        </p:cTn>
                                        <p:tgtEl>
                                          <p:spTgt spid="508965"/>
                                        </p:tgtEl>
                                        <p:attrNameLst>
                                          <p:attrName>style.visibility</p:attrName>
                                        </p:attrNameLst>
                                      </p:cBhvr>
                                      <p:to>
                                        <p:strVal val="hidden"/>
                                      </p:to>
                                    </p:set>
                                  </p:childTnLst>
                                </p:cTn>
                              </p:par>
                              <p:par>
                                <p:cTn id="203" presetID="1" presetClass="exit" presetSubtype="0" fill="hold" grpId="2" nodeType="withEffect">
                                  <p:stCondLst>
                                    <p:cond delay="0"/>
                                  </p:stCondLst>
                                  <p:childTnLst>
                                    <p:set>
                                      <p:cBhvr>
                                        <p:cTn id="204" dur="1" fill="hold">
                                          <p:stCondLst>
                                            <p:cond delay="0"/>
                                          </p:stCondLst>
                                        </p:cTn>
                                        <p:tgtEl>
                                          <p:spTgt spid="508964"/>
                                        </p:tgtEl>
                                        <p:attrNameLst>
                                          <p:attrName>style.visibility</p:attrName>
                                        </p:attrNameLst>
                                      </p:cBhvr>
                                      <p:to>
                                        <p:strVal val="hidden"/>
                                      </p:to>
                                    </p:set>
                                  </p:childTnLst>
                                </p:cTn>
                              </p:par>
                            </p:childTnLst>
                          </p:cTn>
                        </p:par>
                        <p:par>
                          <p:cTn id="205" fill="hold" nodeType="afterGroup">
                            <p:stCondLst>
                              <p:cond delay="0"/>
                            </p:stCondLst>
                            <p:childTnLst>
                              <p:par>
                                <p:cTn id="206" presetID="1" presetClass="entr" presetSubtype="0" fill="hold" grpId="2" nodeType="afterEffect">
                                  <p:stCondLst>
                                    <p:cond delay="0"/>
                                  </p:stCondLst>
                                  <p:childTnLst>
                                    <p:set>
                                      <p:cBhvr>
                                        <p:cTn id="207" dur="1" fill="hold">
                                          <p:stCondLst>
                                            <p:cond delay="0"/>
                                          </p:stCondLst>
                                        </p:cTn>
                                        <p:tgtEl>
                                          <p:spTgt spid="509006"/>
                                        </p:tgtEl>
                                        <p:attrNameLst>
                                          <p:attrName>style.visibility</p:attrName>
                                        </p:attrNameLst>
                                      </p:cBhvr>
                                      <p:to>
                                        <p:strVal val="visible"/>
                                      </p:to>
                                    </p:set>
                                  </p:childTnLst>
                                </p:cTn>
                              </p:par>
                              <p:par>
                                <p:cTn id="208" presetID="1" presetClass="entr" presetSubtype="0" fill="hold" grpId="0" nodeType="withEffect">
                                  <p:stCondLst>
                                    <p:cond delay="0"/>
                                  </p:stCondLst>
                                  <p:childTnLst>
                                    <p:set>
                                      <p:cBhvr>
                                        <p:cTn id="209" dur="1" fill="hold">
                                          <p:stCondLst>
                                            <p:cond delay="0"/>
                                          </p:stCondLst>
                                        </p:cTn>
                                        <p:tgtEl>
                                          <p:spTgt spid="509008"/>
                                        </p:tgtEl>
                                        <p:attrNameLst>
                                          <p:attrName>style.visibility</p:attrName>
                                        </p:attrNameLst>
                                      </p:cBhvr>
                                      <p:to>
                                        <p:strVal val="visible"/>
                                      </p:to>
                                    </p:se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1" presetClass="entr" presetSubtype="0" fill="hold" grpId="0" nodeType="clickEffect">
                                  <p:stCondLst>
                                    <p:cond delay="0"/>
                                  </p:stCondLst>
                                  <p:childTnLst>
                                    <p:set>
                                      <p:cBhvr>
                                        <p:cTn id="213" dur="1" fill="hold">
                                          <p:stCondLst>
                                            <p:cond delay="0"/>
                                          </p:stCondLst>
                                        </p:cTn>
                                        <p:tgtEl>
                                          <p:spTgt spid="509002"/>
                                        </p:tgtEl>
                                        <p:attrNameLst>
                                          <p:attrName>style.visibility</p:attrName>
                                        </p:attrNameLst>
                                      </p:cBhvr>
                                      <p:to>
                                        <p:strVal val="visible"/>
                                      </p:to>
                                    </p:set>
                                  </p:childTnLst>
                                </p:cTn>
                              </p:par>
                              <p:par>
                                <p:cTn id="214" presetID="1" presetClass="exit" presetSubtype="0" fill="hold" grpId="3" nodeType="withEffect">
                                  <p:stCondLst>
                                    <p:cond delay="0"/>
                                  </p:stCondLst>
                                  <p:childTnLst>
                                    <p:set>
                                      <p:cBhvr>
                                        <p:cTn id="215" dur="1" fill="hold">
                                          <p:stCondLst>
                                            <p:cond delay="0"/>
                                          </p:stCondLst>
                                        </p:cTn>
                                        <p:tgtEl>
                                          <p:spTgt spid="508991"/>
                                        </p:tgtEl>
                                        <p:attrNameLst>
                                          <p:attrName>style.visibility</p:attrName>
                                        </p:attrNameLst>
                                      </p:cBhvr>
                                      <p:to>
                                        <p:strVal val="hidden"/>
                                      </p:to>
                                    </p:set>
                                  </p:childTnLst>
                                </p:cTn>
                              </p:par>
                              <p:par>
                                <p:cTn id="216" presetID="1" presetClass="entr" presetSubtype="0" fill="hold" grpId="1" nodeType="withEffect">
                                  <p:stCondLst>
                                    <p:cond delay="0"/>
                                  </p:stCondLst>
                                  <p:childTnLst>
                                    <p:set>
                                      <p:cBhvr>
                                        <p:cTn id="217" dur="1" fill="hold">
                                          <p:stCondLst>
                                            <p:cond delay="0"/>
                                          </p:stCondLst>
                                        </p:cTn>
                                        <p:tgtEl>
                                          <p:spTgt spid="509001"/>
                                        </p:tgtEl>
                                        <p:attrNameLst>
                                          <p:attrName>style.visibility</p:attrName>
                                        </p:attrNameLst>
                                      </p:cBhvr>
                                      <p:to>
                                        <p:strVal val="visible"/>
                                      </p:to>
                                    </p:set>
                                  </p:childTnLst>
                                </p:cTn>
                              </p:par>
                              <p:par>
                                <p:cTn id="218" presetID="1" presetClass="exit" presetSubtype="0" fill="hold" grpId="0" nodeType="withEffect">
                                  <p:stCondLst>
                                    <p:cond delay="0"/>
                                  </p:stCondLst>
                                  <p:childTnLst>
                                    <p:set>
                                      <p:cBhvr>
                                        <p:cTn id="219" dur="1" fill="hold">
                                          <p:stCondLst>
                                            <p:cond delay="0"/>
                                          </p:stCondLst>
                                        </p:cTn>
                                        <p:tgtEl>
                                          <p:spTgt spid="508998"/>
                                        </p:tgtEl>
                                        <p:attrNameLst>
                                          <p:attrName>style.visibility</p:attrName>
                                        </p:attrNameLst>
                                      </p:cBhvr>
                                      <p:to>
                                        <p:strVal val="hidden"/>
                                      </p:to>
                                    </p:set>
                                  </p:childTnLst>
                                </p:cTn>
                              </p:par>
                              <p:par>
                                <p:cTn id="220" presetID="1" presetClass="exit" presetSubtype="0" fill="hold" grpId="1" nodeType="withEffect">
                                  <p:stCondLst>
                                    <p:cond delay="0"/>
                                  </p:stCondLst>
                                  <p:childTnLst>
                                    <p:set>
                                      <p:cBhvr>
                                        <p:cTn id="221" dur="1" fill="hold">
                                          <p:stCondLst>
                                            <p:cond delay="0"/>
                                          </p:stCondLst>
                                        </p:cTn>
                                        <p:tgtEl>
                                          <p:spTgt spid="509000"/>
                                        </p:tgtEl>
                                        <p:attrNameLst>
                                          <p:attrName>style.visibility</p:attrName>
                                        </p:attrNameLst>
                                      </p:cBhvr>
                                      <p:to>
                                        <p:strVal val="hidden"/>
                                      </p:to>
                                    </p:set>
                                  </p:childTnLst>
                                </p:cTn>
                              </p:par>
                            </p:childTnLst>
                          </p:cTn>
                        </p:par>
                      </p:childTnLst>
                    </p:cTn>
                  </p:par>
                  <p:par>
                    <p:cTn id="222" fill="hold" nodeType="clickPar">
                      <p:stCondLst>
                        <p:cond delay="indefinite"/>
                      </p:stCondLst>
                      <p:childTnLst>
                        <p:par>
                          <p:cTn id="223" fill="hold" nodeType="withGroup">
                            <p:stCondLst>
                              <p:cond delay="0"/>
                            </p:stCondLst>
                            <p:childTnLst>
                              <p:par>
                                <p:cTn id="224" presetID="1" presetClass="exit" presetSubtype="0" fill="hold" grpId="2" nodeType="clickEffect">
                                  <p:stCondLst>
                                    <p:cond delay="0"/>
                                  </p:stCondLst>
                                  <p:childTnLst>
                                    <p:set>
                                      <p:cBhvr>
                                        <p:cTn id="225" dur="1" fill="hold">
                                          <p:stCondLst>
                                            <p:cond delay="0"/>
                                          </p:stCondLst>
                                        </p:cTn>
                                        <p:tgtEl>
                                          <p:spTgt spid="508968"/>
                                        </p:tgtEl>
                                        <p:attrNameLst>
                                          <p:attrName>style.visibility</p:attrName>
                                        </p:attrNameLst>
                                      </p:cBhvr>
                                      <p:to>
                                        <p:strVal val="hidden"/>
                                      </p:to>
                                    </p:set>
                                  </p:childTnLst>
                                </p:cTn>
                              </p:par>
                            </p:childTnLst>
                          </p:cTn>
                        </p:par>
                      </p:childTnLst>
                    </p:cTn>
                  </p:par>
                  <p:par>
                    <p:cTn id="226" fill="hold" nodeType="clickPar">
                      <p:stCondLst>
                        <p:cond delay="indefinite"/>
                      </p:stCondLst>
                      <p:childTnLst>
                        <p:par>
                          <p:cTn id="227" fill="hold" nodeType="withGroup">
                            <p:stCondLst>
                              <p:cond delay="0"/>
                            </p:stCondLst>
                            <p:childTnLst>
                              <p:par>
                                <p:cTn id="228" presetID="0" presetClass="path" presetSubtype="0" accel="50000" decel="50000" fill="hold" grpId="0" nodeType="clickEffect">
                                  <p:stCondLst>
                                    <p:cond delay="0"/>
                                  </p:stCondLst>
                                  <p:childTnLst>
                                    <p:animMotion origin="layout" path="M 0.07343 0.03217 L 0.30468 0.34282 " pathEditMode="relative" rAng="0" ptsTypes="AA">
                                      <p:cBhvr>
                                        <p:cTn id="229" dur="500" fill="hold"/>
                                        <p:tgtEl>
                                          <p:spTgt spid="508973"/>
                                        </p:tgtEl>
                                        <p:attrNameLst>
                                          <p:attrName>ppt_x</p:attrName>
                                          <p:attrName>ppt_y</p:attrName>
                                        </p:attrNameLst>
                                      </p:cBhvr>
                                      <p:rCtr x="11600" y="15500"/>
                                    </p:animMotion>
                                  </p:childTnLst>
                                </p:cTn>
                              </p:par>
                            </p:childTnLst>
                          </p:cTn>
                        </p:par>
                      </p:childTnLst>
                    </p:cTn>
                  </p:par>
                  <p:par>
                    <p:cTn id="230" fill="hold" nodeType="clickPar">
                      <p:stCondLst>
                        <p:cond delay="indefinite"/>
                      </p:stCondLst>
                      <p:childTnLst>
                        <p:par>
                          <p:cTn id="231" fill="hold" nodeType="withGroup">
                            <p:stCondLst>
                              <p:cond delay="0"/>
                            </p:stCondLst>
                            <p:childTnLst>
                              <p:par>
                                <p:cTn id="232" presetID="1" presetClass="exit" presetSubtype="0" fill="hold" grpId="1" nodeType="clickEffect">
                                  <p:stCondLst>
                                    <p:cond delay="0"/>
                                  </p:stCondLst>
                                  <p:childTnLst>
                                    <p:set>
                                      <p:cBhvr>
                                        <p:cTn id="233" dur="1" fill="hold">
                                          <p:stCondLst>
                                            <p:cond delay="0"/>
                                          </p:stCondLst>
                                        </p:cTn>
                                        <p:tgtEl>
                                          <p:spTgt spid="509008"/>
                                        </p:tgtEl>
                                        <p:attrNameLst>
                                          <p:attrName>style.visibility</p:attrName>
                                        </p:attrNameLst>
                                      </p:cBhvr>
                                      <p:to>
                                        <p:strVal val="hidden"/>
                                      </p:to>
                                    </p:set>
                                  </p:childTnLst>
                                </p:cTn>
                              </p:par>
                              <p:par>
                                <p:cTn id="234" presetID="1" presetClass="exit" presetSubtype="0" fill="hold" grpId="3" nodeType="withEffect">
                                  <p:stCondLst>
                                    <p:cond delay="0"/>
                                  </p:stCondLst>
                                  <p:childTnLst>
                                    <p:set>
                                      <p:cBhvr>
                                        <p:cTn id="235" dur="1" fill="hold">
                                          <p:stCondLst>
                                            <p:cond delay="0"/>
                                          </p:stCondLst>
                                        </p:cTn>
                                        <p:tgtEl>
                                          <p:spTgt spid="509006"/>
                                        </p:tgtEl>
                                        <p:attrNameLst>
                                          <p:attrName>style.visibility</p:attrName>
                                        </p:attrNameLst>
                                      </p:cBhvr>
                                      <p:to>
                                        <p:strVal val="hidden"/>
                                      </p:to>
                                    </p:set>
                                  </p:childTnLst>
                                </p:cTn>
                              </p:par>
                            </p:childTnLst>
                          </p:cTn>
                        </p:par>
                        <p:par>
                          <p:cTn id="236" fill="hold" nodeType="afterGroup">
                            <p:stCondLst>
                              <p:cond delay="0"/>
                            </p:stCondLst>
                            <p:childTnLst>
                              <p:par>
                                <p:cTn id="237" presetID="1" presetClass="entr" presetSubtype="0" fill="hold" grpId="3" nodeType="afterEffect">
                                  <p:stCondLst>
                                    <p:cond delay="0"/>
                                  </p:stCondLst>
                                  <p:childTnLst>
                                    <p:set>
                                      <p:cBhvr>
                                        <p:cTn id="238" dur="1" fill="hold">
                                          <p:stCondLst>
                                            <p:cond delay="0"/>
                                          </p:stCondLst>
                                        </p:cTn>
                                        <p:tgtEl>
                                          <p:spTgt spid="508965"/>
                                        </p:tgtEl>
                                        <p:attrNameLst>
                                          <p:attrName>style.visibility</p:attrName>
                                        </p:attrNameLst>
                                      </p:cBhvr>
                                      <p:to>
                                        <p:strVal val="visible"/>
                                      </p:to>
                                    </p:set>
                                  </p:childTnLst>
                                </p:cTn>
                              </p:par>
                              <p:par>
                                <p:cTn id="239" presetID="1" presetClass="entr" presetSubtype="0" fill="hold" grpId="3" nodeType="withEffect">
                                  <p:stCondLst>
                                    <p:cond delay="0"/>
                                  </p:stCondLst>
                                  <p:childTnLst>
                                    <p:set>
                                      <p:cBhvr>
                                        <p:cTn id="240" dur="1" fill="hold">
                                          <p:stCondLst>
                                            <p:cond delay="0"/>
                                          </p:stCondLst>
                                        </p:cTn>
                                        <p:tgtEl>
                                          <p:spTgt spid="508964"/>
                                        </p:tgtEl>
                                        <p:attrNameLst>
                                          <p:attrName>style.visibility</p:attrName>
                                        </p:attrNameLst>
                                      </p:cBhvr>
                                      <p:to>
                                        <p:strVal val="visible"/>
                                      </p:to>
                                    </p:set>
                                  </p:childTnLst>
                                </p:cTn>
                              </p:par>
                            </p:childTnLst>
                          </p:cTn>
                        </p:par>
                      </p:childTnLst>
                    </p:cTn>
                  </p:par>
                  <p:par>
                    <p:cTn id="241" fill="hold" nodeType="clickPar">
                      <p:stCondLst>
                        <p:cond delay="indefinite"/>
                      </p:stCondLst>
                      <p:childTnLst>
                        <p:par>
                          <p:cTn id="242" fill="hold" nodeType="withGroup">
                            <p:stCondLst>
                              <p:cond delay="0"/>
                            </p:stCondLst>
                            <p:childTnLst>
                              <p:par>
                                <p:cTn id="243" presetID="1" presetClass="exit" presetSubtype="0" fill="hold" grpId="1" nodeType="clickEffect">
                                  <p:stCondLst>
                                    <p:cond delay="0"/>
                                  </p:stCondLst>
                                  <p:childTnLst>
                                    <p:set>
                                      <p:cBhvr>
                                        <p:cTn id="244" dur="1" fill="hold">
                                          <p:stCondLst>
                                            <p:cond delay="0"/>
                                          </p:stCondLst>
                                        </p:cTn>
                                        <p:tgtEl>
                                          <p:spTgt spid="508999"/>
                                        </p:tgtEl>
                                        <p:attrNameLst>
                                          <p:attrName>style.visibility</p:attrName>
                                        </p:attrNameLst>
                                      </p:cBhvr>
                                      <p:to>
                                        <p:strVal val="hidden"/>
                                      </p:to>
                                    </p:set>
                                  </p:childTnLst>
                                </p:cTn>
                              </p:par>
                              <p:par>
                                <p:cTn id="245" presetID="1" presetClass="exit" presetSubtype="0" fill="hold" grpId="0" nodeType="withEffect">
                                  <p:stCondLst>
                                    <p:cond delay="0"/>
                                  </p:stCondLst>
                                  <p:childTnLst>
                                    <p:set>
                                      <p:cBhvr>
                                        <p:cTn id="246" dur="1" fill="hold">
                                          <p:stCondLst>
                                            <p:cond delay="0"/>
                                          </p:stCondLst>
                                        </p:cTn>
                                        <p:tgtEl>
                                          <p:spTgt spid="509001"/>
                                        </p:tgtEl>
                                        <p:attrNameLst>
                                          <p:attrName>style.visibility</p:attrName>
                                        </p:attrNameLst>
                                      </p:cBhvr>
                                      <p:to>
                                        <p:strVal val="hidden"/>
                                      </p:to>
                                    </p:set>
                                  </p:childTnLst>
                                </p:cTn>
                              </p:par>
                              <p:par>
                                <p:cTn id="247" presetID="1" presetClass="exit" presetSubtype="0" fill="hold" grpId="1" nodeType="withEffect">
                                  <p:stCondLst>
                                    <p:cond delay="0"/>
                                  </p:stCondLst>
                                  <p:childTnLst>
                                    <p:set>
                                      <p:cBhvr>
                                        <p:cTn id="248" dur="1" fill="hold">
                                          <p:stCondLst>
                                            <p:cond delay="0"/>
                                          </p:stCondLst>
                                        </p:cTn>
                                        <p:tgtEl>
                                          <p:spTgt spid="509002"/>
                                        </p:tgtEl>
                                        <p:attrNameLst>
                                          <p:attrName>style.visibility</p:attrName>
                                        </p:attrNameLst>
                                      </p:cBhvr>
                                      <p:to>
                                        <p:strVal val="hidden"/>
                                      </p:to>
                                    </p:set>
                                  </p:childTnLst>
                                </p:cTn>
                              </p:par>
                              <p:par>
                                <p:cTn id="249" presetID="1" presetClass="entr" presetSubtype="0" fill="hold" grpId="0" nodeType="withEffect">
                                  <p:stCondLst>
                                    <p:cond delay="0"/>
                                  </p:stCondLst>
                                  <p:childTnLst>
                                    <p:set>
                                      <p:cBhvr>
                                        <p:cTn id="250" dur="1" fill="hold">
                                          <p:stCondLst>
                                            <p:cond delay="0"/>
                                          </p:stCondLst>
                                        </p:cTn>
                                        <p:tgtEl>
                                          <p:spTgt spid="509005"/>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509003"/>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509004"/>
                                        </p:tgtEl>
                                        <p:attrNameLst>
                                          <p:attrName>style.visibility</p:attrName>
                                        </p:attrNameLst>
                                      </p:cBhvr>
                                      <p:to>
                                        <p:strVal val="visible"/>
                                      </p:to>
                                    </p:set>
                                  </p:childTnLst>
                                </p:cTn>
                              </p:par>
                            </p:childTnLst>
                          </p:cTn>
                        </p:par>
                      </p:childTnLst>
                    </p:cTn>
                  </p:par>
                  <p:par>
                    <p:cTn id="255" fill="hold" nodeType="clickPar">
                      <p:stCondLst>
                        <p:cond delay="indefinite"/>
                      </p:stCondLst>
                      <p:childTnLst>
                        <p:par>
                          <p:cTn id="256" fill="hold" nodeType="withGroup">
                            <p:stCondLst>
                              <p:cond delay="0"/>
                            </p:stCondLst>
                            <p:childTnLst>
                              <p:par>
                                <p:cTn id="257" presetID="1" presetClass="exit" presetSubtype="0" fill="hold" grpId="2" nodeType="clickEffect">
                                  <p:stCondLst>
                                    <p:cond delay="0"/>
                                  </p:stCondLst>
                                  <p:childTnLst>
                                    <p:set>
                                      <p:cBhvr>
                                        <p:cTn id="258" dur="1" fill="hold">
                                          <p:stCondLst>
                                            <p:cond delay="0"/>
                                          </p:stCondLst>
                                        </p:cTn>
                                        <p:tgtEl>
                                          <p:spTgt spid="508973"/>
                                        </p:tgtEl>
                                        <p:attrNameLst>
                                          <p:attrName>style.visibility</p:attrName>
                                        </p:attrNameLst>
                                      </p:cBhvr>
                                      <p:to>
                                        <p:strVal val="hidden"/>
                                      </p:to>
                                    </p:set>
                                  </p:childTnLst>
                                </p:cTn>
                              </p:par>
                            </p:childTnLst>
                          </p:cTn>
                        </p:par>
                      </p:childTnLst>
                    </p:cTn>
                  </p:par>
                  <p:par>
                    <p:cTn id="259" fill="hold" nodeType="clickPar">
                      <p:stCondLst>
                        <p:cond delay="indefinite"/>
                      </p:stCondLst>
                      <p:childTnLst>
                        <p:par>
                          <p:cTn id="260" fill="hold" nodeType="withGroup">
                            <p:stCondLst>
                              <p:cond delay="0"/>
                            </p:stCondLst>
                            <p:childTnLst>
                              <p:par>
                                <p:cTn id="261" presetID="0" presetClass="path" presetSubtype="0" accel="50000" decel="50000" fill="hold" grpId="0" nodeType="clickEffect">
                                  <p:stCondLst>
                                    <p:cond delay="0"/>
                                  </p:stCondLst>
                                  <p:childTnLst>
                                    <p:animMotion origin="layout" path="M 0.07343 0.03215 L 0.30468 0.46009 " pathEditMode="relative" rAng="0" ptsTypes="AA">
                                      <p:cBhvr>
                                        <p:cTn id="262" dur="500" fill="hold"/>
                                        <p:tgtEl>
                                          <p:spTgt spid="508974"/>
                                        </p:tgtEl>
                                        <p:attrNameLst>
                                          <p:attrName>ppt_x</p:attrName>
                                          <p:attrName>ppt_y</p:attrName>
                                        </p:attrNameLst>
                                      </p:cBhvr>
                                      <p:rCtr x="11600" y="21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63" grpId="0"/>
      <p:bldP spid="508963" grpId="1"/>
      <p:bldP spid="508964" grpId="0" animBg="1"/>
      <p:bldP spid="508964" grpId="1" animBg="1"/>
      <p:bldP spid="508964" grpId="2" animBg="1"/>
      <p:bldP spid="508964" grpId="3" animBg="1"/>
      <p:bldP spid="508965" grpId="0"/>
      <p:bldP spid="508965" grpId="1"/>
      <p:bldP spid="508965" grpId="2"/>
      <p:bldP spid="508965" grpId="3"/>
      <p:bldP spid="508966" grpId="0"/>
      <p:bldP spid="508966" grpId="1"/>
      <p:bldP spid="508966" grpId="2"/>
      <p:bldP spid="508967" grpId="0"/>
      <p:bldP spid="508967" grpId="1"/>
      <p:bldP spid="508967" grpId="2"/>
      <p:bldP spid="508968" grpId="0"/>
      <p:bldP spid="508968" grpId="1"/>
      <p:bldP spid="508968" grpId="2"/>
      <p:bldP spid="508969" grpId="0"/>
      <p:bldP spid="508969" grpId="1"/>
      <p:bldP spid="508969" grpId="2"/>
      <p:bldP spid="508970" grpId="0"/>
      <p:bldP spid="508970" grpId="1"/>
      <p:bldP spid="508970" grpId="2"/>
      <p:bldP spid="508971" grpId="0"/>
      <p:bldP spid="508972" grpId="0"/>
      <p:bldP spid="508972" grpId="1"/>
      <p:bldP spid="508972" grpId="2"/>
      <p:bldP spid="508973" grpId="0"/>
      <p:bldP spid="508973" grpId="1"/>
      <p:bldP spid="508973" grpId="2"/>
      <p:bldP spid="508974" grpId="0"/>
      <p:bldP spid="508974" grpId="1"/>
      <p:bldP spid="508979" grpId="0"/>
      <p:bldP spid="508980" grpId="0"/>
      <p:bldP spid="508982" grpId="0"/>
      <p:bldP spid="508984" grpId="0"/>
      <p:bldP spid="508984" grpId="1"/>
      <p:bldP spid="508985" grpId="0"/>
      <p:bldP spid="508985" grpId="1"/>
      <p:bldP spid="508986" grpId="0"/>
      <p:bldP spid="508986" grpId="1"/>
      <p:bldP spid="508987" grpId="0"/>
      <p:bldP spid="508987" grpId="1"/>
      <p:bldP spid="508991" grpId="0" animBg="1"/>
      <p:bldP spid="508991" grpId="1" animBg="1"/>
      <p:bldP spid="508991" grpId="2" animBg="1"/>
      <p:bldP spid="508991" grpId="3" animBg="1"/>
      <p:bldP spid="508992" grpId="0"/>
      <p:bldP spid="508992" grpId="1"/>
      <p:bldP spid="508993" grpId="0"/>
      <p:bldP spid="508993" grpId="1"/>
      <p:bldP spid="508994" grpId="0"/>
      <p:bldP spid="508994" grpId="1"/>
      <p:bldP spid="508995" grpId="0"/>
      <p:bldP spid="508995" grpId="1"/>
      <p:bldP spid="508996" grpId="0"/>
      <p:bldP spid="508996" grpId="1"/>
      <p:bldP spid="508997" grpId="0"/>
      <p:bldP spid="508997" grpId="1"/>
      <p:bldP spid="508998" grpId="0"/>
      <p:bldP spid="508998" grpId="1"/>
      <p:bldP spid="508999" grpId="0"/>
      <p:bldP spid="508999" grpId="1"/>
      <p:bldP spid="509000" grpId="0"/>
      <p:bldP spid="509000" grpId="1"/>
      <p:bldP spid="509001" grpId="0"/>
      <p:bldP spid="509001" grpId="1"/>
      <p:bldP spid="509002" grpId="0"/>
      <p:bldP spid="509002" grpId="1"/>
      <p:bldP spid="509003" grpId="0"/>
      <p:bldP spid="509004" grpId="0"/>
      <p:bldP spid="509005" grpId="0"/>
      <p:bldP spid="509006" grpId="0" animBg="1"/>
      <p:bldP spid="509006" grpId="1" animBg="1"/>
      <p:bldP spid="509006" grpId="2" animBg="1"/>
      <p:bldP spid="509006" grpId="3" animBg="1"/>
      <p:bldP spid="509007" grpId="0"/>
      <p:bldP spid="509007" grpId="1"/>
      <p:bldP spid="509008" grpId="0"/>
      <p:bldP spid="509008"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STFM Pros and Cons</a:t>
            </a:r>
            <a:endParaRPr lang="en-US" dirty="0"/>
          </a:p>
        </p:txBody>
      </p:sp>
      <p:sp>
        <p:nvSpPr>
          <p:cNvPr id="3" name="Content Placeholder 2"/>
          <p:cNvSpPr>
            <a:spLocks noGrp="1"/>
          </p:cNvSpPr>
          <p:nvPr>
            <p:ph idx="1"/>
          </p:nvPr>
        </p:nvSpPr>
        <p:spPr/>
        <p:txBody>
          <a:bodyPr/>
          <a:lstStyle/>
          <a:p>
            <a:r>
              <a:rPr lang="en-US" dirty="0" smtClean="0"/>
              <a:t>Upsides: </a:t>
            </a:r>
          </a:p>
          <a:p>
            <a:pPr lvl="1"/>
            <a:r>
              <a:rPr lang="en-US" dirty="0" smtClean="0"/>
              <a:t>Identifies fairness as an issue in multi-core memory scheduling</a:t>
            </a:r>
          </a:p>
          <a:p>
            <a:pPr lvl="1"/>
            <a:r>
              <a:rPr lang="en-US" dirty="0" smtClean="0"/>
              <a:t>Good at providing fairness</a:t>
            </a:r>
          </a:p>
          <a:p>
            <a:pPr lvl="1"/>
            <a:r>
              <a:rPr lang="en-US" dirty="0" smtClean="0"/>
              <a:t>Being fair improves performance </a:t>
            </a:r>
          </a:p>
          <a:p>
            <a:endParaRPr lang="en-US" dirty="0" smtClean="0"/>
          </a:p>
          <a:p>
            <a:r>
              <a:rPr lang="en-US" dirty="0" smtClean="0"/>
              <a:t>Downsides:</a:t>
            </a:r>
          </a:p>
          <a:p>
            <a:pPr lvl="1"/>
            <a:r>
              <a:rPr lang="en-US" dirty="0" smtClean="0"/>
              <a:t>Does not handle all types of interference</a:t>
            </a:r>
          </a:p>
          <a:p>
            <a:pPr lvl="1"/>
            <a:r>
              <a:rPr lang="en-US" dirty="0" smtClean="0"/>
              <a:t>Somewhat complex to implement</a:t>
            </a:r>
          </a:p>
          <a:p>
            <a:pPr lvl="1"/>
            <a:r>
              <a:rPr lang="en-US" dirty="0" smtClean="0"/>
              <a:t>Slowdown estimations can be incorrect</a:t>
            </a:r>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0001C7A6-1A12-9941-AC8E-888EB46A5B1C}" type="slidenum">
              <a:rPr lang="en-US" smtClean="0"/>
              <a:pPr>
                <a:defRPr/>
              </a:pPr>
              <a:t>36</a:t>
            </a:fld>
            <a:endParaRPr lang="en-US"/>
          </a:p>
        </p:txBody>
      </p:sp>
    </p:spTree>
    <p:extLst>
      <p:ext uri="{BB962C8B-B14F-4D97-AF65-F5344CB8AC3E}">
        <p14:creationId xmlns:p14="http://schemas.microsoft.com/office/powerpoint/2010/main" val="364001009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828805"/>
            <a:ext cx="8428037" cy="822325"/>
          </a:xfrm>
        </p:spPr>
        <p:txBody>
          <a:bodyPr/>
          <a:lstStyle/>
          <a:p>
            <a:pPr algn="ctr" eaLnBrk="1" hangingPunct="1"/>
            <a:r>
              <a:rPr lang="en-US" sz="4000" dirty="0">
                <a:latin typeface="Garamond" charset="0"/>
              </a:rPr>
              <a:t>Parallelism-Aware Batch Scheduling</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1087071" y="4293096"/>
            <a:ext cx="6949568" cy="1498967"/>
          </a:xfrm>
          <a:prstGeom prst="rect">
            <a:avLst/>
          </a:prstGeom>
          <a:noFill/>
        </p:spPr>
        <p:txBody>
          <a:bodyPr wrap="none" lIns="91416" tIns="45709" rIns="91416" bIns="45709" rtlCol="0">
            <a:spAutoFit/>
          </a:bodyPr>
          <a:lstStyle/>
          <a:p>
            <a:pPr algn="ctr"/>
            <a:r>
              <a:rPr lang="en-US" u="sng" dirty="0"/>
              <a:t>Onur Mutlu</a:t>
            </a:r>
            <a:r>
              <a:rPr lang="en-US" dirty="0"/>
              <a:t> and Thomas Moscibroda, </a:t>
            </a:r>
            <a:br>
              <a:rPr lang="en-US" dirty="0"/>
            </a:br>
            <a:r>
              <a:rPr lang="en-US" b="1" dirty="0">
                <a:hlinkClick r:id="rId3"/>
              </a:rPr>
              <a:t>"Parallelism-Aware Batch Scheduling: Enhancing both </a:t>
            </a:r>
            <a:endParaRPr lang="en-US" b="1" dirty="0" smtClean="0">
              <a:hlinkClick r:id="rId3"/>
            </a:endParaRPr>
          </a:p>
          <a:p>
            <a:pPr algn="ctr"/>
            <a:r>
              <a:rPr lang="en-US" b="1" dirty="0" smtClean="0">
                <a:hlinkClick r:id="rId3"/>
              </a:rPr>
              <a:t>Performance </a:t>
            </a:r>
            <a:r>
              <a:rPr lang="en-US" b="1" dirty="0">
                <a:hlinkClick r:id="rId3"/>
              </a:rPr>
              <a:t>and Fairness of Shared DRAM </a:t>
            </a:r>
            <a:r>
              <a:rPr lang="en-US" b="1" dirty="0" smtClean="0">
                <a:hlinkClick r:id="rId3"/>
              </a:rPr>
              <a:t>Systems</a:t>
            </a:r>
            <a:r>
              <a:rPr lang="en-US" b="1" dirty="0" smtClean="0">
                <a:hlinkClick r:id="rId4"/>
              </a:rPr>
              <a:t>”</a:t>
            </a:r>
            <a:r>
              <a:rPr lang="en-US" dirty="0"/>
              <a:t/>
            </a:r>
            <a:br>
              <a:rPr lang="en-US" dirty="0"/>
            </a:br>
            <a:r>
              <a:rPr lang="en-US" i="1" dirty="0" smtClean="0">
                <a:hlinkClick r:id="rId4"/>
              </a:rPr>
              <a:t>35th </a:t>
            </a:r>
            <a:r>
              <a:rPr lang="en-US" i="1" dirty="0">
                <a:hlinkClick r:id="rId4"/>
              </a:rPr>
              <a:t>International Symposium on Computer Architecture</a:t>
            </a:r>
            <a:r>
              <a:rPr lang="en-US" i="1" dirty="0"/>
              <a:t> (</a:t>
            </a:r>
            <a:r>
              <a:rPr lang="en-US" b="1" i="1" dirty="0"/>
              <a:t>ISCA</a:t>
            </a:r>
            <a:r>
              <a:rPr lang="en-US" i="1" dirty="0"/>
              <a:t>)</a:t>
            </a:r>
            <a:r>
              <a:rPr lang="en-US" dirty="0"/>
              <a:t>, </a:t>
            </a:r>
            <a:endParaRPr lang="en-US" dirty="0" smtClean="0"/>
          </a:p>
          <a:p>
            <a:pPr algn="ctr"/>
            <a:r>
              <a:rPr lang="en-US" dirty="0" smtClean="0"/>
              <a:t>pages </a:t>
            </a:r>
            <a:r>
              <a:rPr lang="en-US" dirty="0"/>
              <a:t>63-74, Beijing, China, June 2008. </a:t>
            </a:r>
            <a:r>
              <a:rPr lang="en-US" dirty="0">
                <a:hlinkClick r:id="rId5"/>
              </a:rPr>
              <a:t>Slides (ppt)</a:t>
            </a:r>
            <a:endParaRPr lang="en-US" dirty="0"/>
          </a:p>
        </p:txBody>
      </p:sp>
      <p:sp>
        <p:nvSpPr>
          <p:cNvPr id="5" name="TextBox 4"/>
          <p:cNvSpPr txBox="1"/>
          <p:nvPr/>
        </p:nvSpPr>
        <p:spPr>
          <a:xfrm>
            <a:off x="6516217" y="6381328"/>
            <a:ext cx="2583156" cy="373659"/>
          </a:xfrm>
          <a:prstGeom prst="rect">
            <a:avLst/>
          </a:prstGeom>
          <a:noFill/>
        </p:spPr>
        <p:txBody>
          <a:bodyPr wrap="none" lIns="91416" tIns="45709" rIns="91416" bIns="45709" rtlCol="0">
            <a:spAutoFit/>
          </a:bodyPr>
          <a:lstStyle/>
          <a:p>
            <a:r>
              <a:rPr lang="en-US" dirty="0" smtClean="0">
                <a:hlinkClick r:id="rId6" action="ppaction://hlinkpres?slideindex=1&amp;slidetitle="/>
              </a:rPr>
              <a:t>PAR-BS ISCA 2008 Talk</a:t>
            </a:r>
            <a:endParaRPr lang="en-US" dirty="0"/>
          </a:p>
        </p:txBody>
      </p:sp>
    </p:spTree>
    <p:extLst>
      <p:ext uri="{BB962C8B-B14F-4D97-AF65-F5344CB8AC3E}">
        <p14:creationId xmlns:p14="http://schemas.microsoft.com/office/powerpoint/2010/main" val="16213816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 Many Cores on Chip</a:t>
            </a:r>
            <a:endParaRPr lang="en-US" dirty="0"/>
          </a:p>
        </p:txBody>
      </p:sp>
      <p:sp>
        <p:nvSpPr>
          <p:cNvPr id="3" name="Content Placeholder 2"/>
          <p:cNvSpPr>
            <a:spLocks noGrp="1"/>
          </p:cNvSpPr>
          <p:nvPr>
            <p:ph idx="1"/>
          </p:nvPr>
        </p:nvSpPr>
        <p:spPr>
          <a:xfrm>
            <a:off x="228600" y="1052736"/>
            <a:ext cx="8610600" cy="5195664"/>
          </a:xfrm>
        </p:spPr>
        <p:txBody>
          <a:bodyPr/>
          <a:lstStyle/>
          <a:p>
            <a:r>
              <a:rPr lang="en-US" dirty="0" smtClean="0"/>
              <a:t>Simpler and lower power than a single large core</a:t>
            </a:r>
          </a:p>
          <a:p>
            <a:r>
              <a:rPr lang="en-US" dirty="0" smtClean="0"/>
              <a:t>Large scale parallelism on chip</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4</a:t>
            </a:fld>
            <a:endParaRPr lang="en-US" altLang="en-US" dirty="0">
              <a:solidFill>
                <a:srgbClr val="000000"/>
              </a:solidFill>
            </a:endParaRPr>
          </a:p>
        </p:txBody>
      </p:sp>
      <p:grpSp>
        <p:nvGrpSpPr>
          <p:cNvPr id="5" name="Group 40"/>
          <p:cNvGrpSpPr>
            <a:grpSpLocks/>
          </p:cNvGrpSpPr>
          <p:nvPr/>
        </p:nvGrpSpPr>
        <p:grpSpPr bwMode="auto">
          <a:xfrm>
            <a:off x="4953000" y="2235201"/>
            <a:ext cx="1847850" cy="1808803"/>
            <a:chOff x="3647468" y="1676931"/>
            <a:chExt cx="1848260" cy="1808046"/>
          </a:xfrm>
        </p:grpSpPr>
        <p:pic>
          <p:nvPicPr>
            <p:cNvPr id="6" name="Picture 33" descr="cell-diephoto.jpg"/>
            <p:cNvPicPr>
              <a:picLocks noChangeAspect="1"/>
            </p:cNvPicPr>
            <p:nvPr/>
          </p:nvPicPr>
          <p:blipFill>
            <a:blip r:embed="rId2">
              <a:extLst>
                <a:ext uri="{28A0092B-C50C-407E-A947-70E740481C1C}">
                  <a14:useLocalDpi xmlns:a14="http://schemas.microsoft.com/office/drawing/2010/main" val="0"/>
                </a:ext>
              </a:extLst>
            </a:blip>
            <a:srcRect l="5734" t="10641" r="5714" b="11047"/>
            <a:stretch>
              <a:fillRect/>
            </a:stretch>
          </p:blipFill>
          <p:spPr bwMode="auto">
            <a:xfrm>
              <a:off x="3647468" y="1676931"/>
              <a:ext cx="184826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p:nvSpPr>
          <p:spPr bwMode="auto">
            <a:xfrm>
              <a:off x="3647468" y="2869681"/>
              <a:ext cx="1252544" cy="61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IBM Cell BE</a:t>
              </a:r>
              <a:br>
                <a:rPr lang="en-US" altLang="zh-CN" sz="1800" dirty="0">
                  <a:solidFill>
                    <a:srgbClr val="000000"/>
                  </a:solidFill>
                  <a:latin typeface="Calibri" charset="0"/>
                </a:rPr>
              </a:br>
              <a:r>
                <a:rPr lang="en-US" altLang="zh-CN" sz="1600" dirty="0">
                  <a:solidFill>
                    <a:srgbClr val="000000"/>
                  </a:solidFill>
                  <a:latin typeface="Calibri" charset="0"/>
                </a:rPr>
                <a:t>8+1 cores</a:t>
              </a:r>
            </a:p>
          </p:txBody>
        </p:sp>
      </p:grpSp>
      <p:grpSp>
        <p:nvGrpSpPr>
          <p:cNvPr id="8" name="Group 39"/>
          <p:cNvGrpSpPr>
            <a:grpSpLocks/>
          </p:cNvGrpSpPr>
          <p:nvPr/>
        </p:nvGrpSpPr>
        <p:grpSpPr bwMode="auto">
          <a:xfrm>
            <a:off x="2362205" y="2235205"/>
            <a:ext cx="2206625" cy="1806575"/>
            <a:chOff x="2223822" y="1484985"/>
            <a:chExt cx="2206183" cy="1806217"/>
          </a:xfrm>
        </p:grpSpPr>
        <p:sp>
          <p:nvSpPr>
            <p:cNvPr id="9" name="TextBox 36"/>
            <p:cNvSpPr txBox="1">
              <a:spLocks noChangeArrowheads="1"/>
            </p:cNvSpPr>
            <p:nvPr/>
          </p:nvSpPr>
          <p:spPr bwMode="auto">
            <a:xfrm>
              <a:off x="2223822" y="2675824"/>
              <a:ext cx="1315796" cy="6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Intel Core i7</a:t>
              </a:r>
              <a:br>
                <a:rPr lang="en-US" altLang="zh-CN" sz="1800" dirty="0">
                  <a:solidFill>
                    <a:srgbClr val="000000"/>
                  </a:solidFill>
                  <a:latin typeface="Calibri" charset="0"/>
                </a:rPr>
              </a:br>
              <a:r>
                <a:rPr lang="en-US" altLang="zh-CN" sz="1600" dirty="0">
                  <a:solidFill>
                    <a:srgbClr val="000000"/>
                  </a:solidFill>
                  <a:latin typeface="Calibri" charset="0"/>
                </a:rPr>
                <a:t>8 cores</a:t>
              </a:r>
              <a:endParaRPr lang="en-US" altLang="zh-CN" sz="1800" dirty="0">
                <a:solidFill>
                  <a:srgbClr val="000000"/>
                </a:solidFill>
                <a:latin typeface="Calibri" charset="0"/>
              </a:endParaRPr>
            </a:p>
          </p:txBody>
        </p:sp>
        <p:pic>
          <p:nvPicPr>
            <p:cNvPr id="10" name="Picture 30" descr="3177_01.png"/>
            <p:cNvPicPr>
              <a:picLocks noChangeAspect="1"/>
            </p:cNvPicPr>
            <p:nvPr/>
          </p:nvPicPr>
          <p:blipFill>
            <a:blip r:embed="rId3">
              <a:extLst>
                <a:ext uri="{28A0092B-C50C-407E-A947-70E740481C1C}">
                  <a14:useLocalDpi xmlns:a14="http://schemas.microsoft.com/office/drawing/2010/main" val="0"/>
                </a:ext>
              </a:extLst>
            </a:blip>
            <a:srcRect l="4478" t="22220" r="3780" b="12109"/>
            <a:stretch>
              <a:fillRect/>
            </a:stretch>
          </p:blipFill>
          <p:spPr bwMode="auto">
            <a:xfrm>
              <a:off x="2223822" y="1484985"/>
              <a:ext cx="220618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38"/>
          <p:cNvGrpSpPr>
            <a:grpSpLocks/>
          </p:cNvGrpSpPr>
          <p:nvPr/>
        </p:nvGrpSpPr>
        <p:grpSpPr bwMode="auto">
          <a:xfrm>
            <a:off x="7159626" y="4318000"/>
            <a:ext cx="1984375" cy="1755775"/>
            <a:chOff x="6769103" y="859632"/>
            <a:chExt cx="1983636" cy="1755215"/>
          </a:xfrm>
        </p:grpSpPr>
        <p:pic>
          <p:nvPicPr>
            <p:cNvPr id="12" name="Picture 2" descr="C:\Daten\talks\invited\ferc2010\material\Tilera_TILE-Gx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259" y="859632"/>
              <a:ext cx="137946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8"/>
            <p:cNvSpPr txBox="1">
              <a:spLocks noChangeArrowheads="1"/>
            </p:cNvSpPr>
            <p:nvPr/>
          </p:nvSpPr>
          <p:spPr bwMode="auto">
            <a:xfrm>
              <a:off x="6769103" y="1999294"/>
              <a:ext cx="198363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Tilera TILE Gx</a:t>
              </a:r>
            </a:p>
            <a:p>
              <a:pPr defTabSz="914165"/>
              <a:r>
                <a:rPr lang="en-US" altLang="zh-CN" sz="1600" dirty="0">
                  <a:solidFill>
                    <a:srgbClr val="000000"/>
                  </a:solidFill>
                  <a:latin typeface="Calibri" charset="0"/>
                </a:rPr>
                <a:t>100 cores, networked</a:t>
              </a:r>
            </a:p>
          </p:txBody>
        </p:sp>
      </p:grpSp>
      <p:grpSp>
        <p:nvGrpSpPr>
          <p:cNvPr id="14" name="Group 38"/>
          <p:cNvGrpSpPr>
            <a:grpSpLocks/>
          </p:cNvGrpSpPr>
          <p:nvPr/>
        </p:nvGrpSpPr>
        <p:grpSpPr bwMode="auto">
          <a:xfrm>
            <a:off x="7162801" y="2235200"/>
            <a:ext cx="1538288" cy="1811338"/>
            <a:chOff x="241300" y="4189413"/>
            <a:chExt cx="1538944" cy="1811568"/>
          </a:xfrm>
        </p:grpSpPr>
        <p:pic>
          <p:nvPicPr>
            <p:cNvPr id="15" name="Picture 2" descr="C:\franzf\talks\invited\dagstuhl-2010\material\6686259_img.jpg"/>
            <p:cNvPicPr>
              <a:picLocks noChangeAspect="1" noChangeArrowheads="1"/>
            </p:cNvPicPr>
            <p:nvPr/>
          </p:nvPicPr>
          <p:blipFill>
            <a:blip r:embed="rId5">
              <a:extLst>
                <a:ext uri="{28A0092B-C50C-407E-A947-70E740481C1C}">
                  <a14:useLocalDpi xmlns:a14="http://schemas.microsoft.com/office/drawing/2010/main" val="0"/>
                </a:ext>
              </a:extLst>
            </a:blip>
            <a:srcRect b="4739"/>
            <a:stretch>
              <a:fillRect/>
            </a:stretch>
          </p:blipFill>
          <p:spPr bwMode="auto">
            <a:xfrm>
              <a:off x="292100" y="4189413"/>
              <a:ext cx="1488144"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8"/>
            <p:cNvSpPr txBox="1">
              <a:spLocks noChangeArrowheads="1"/>
            </p:cNvSpPr>
            <p:nvPr/>
          </p:nvSpPr>
          <p:spPr bwMode="auto">
            <a:xfrm>
              <a:off x="241300" y="5385428"/>
              <a:ext cx="14479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IBM POWER7</a:t>
              </a:r>
            </a:p>
            <a:p>
              <a:pPr defTabSz="914165"/>
              <a:r>
                <a:rPr lang="en-US" altLang="zh-CN" sz="1600" dirty="0">
                  <a:solidFill>
                    <a:srgbClr val="000000"/>
                  </a:solidFill>
                  <a:latin typeface="Calibri" charset="0"/>
                </a:rPr>
                <a:t>8 cores</a:t>
              </a:r>
            </a:p>
          </p:txBody>
        </p:sp>
      </p:grpSp>
      <p:grpSp>
        <p:nvGrpSpPr>
          <p:cNvPr id="17" name="Group 44"/>
          <p:cNvGrpSpPr>
            <a:grpSpLocks/>
          </p:cNvGrpSpPr>
          <p:nvPr/>
        </p:nvGrpSpPr>
        <p:grpSpPr bwMode="auto">
          <a:xfrm>
            <a:off x="4953001" y="4318000"/>
            <a:ext cx="1879600" cy="1789113"/>
            <a:chOff x="3809208" y="4471194"/>
            <a:chExt cx="1879641" cy="1789346"/>
          </a:xfrm>
        </p:grpSpPr>
        <p:sp>
          <p:nvSpPr>
            <p:cNvPr id="18" name="TextBox 8"/>
            <p:cNvSpPr txBox="1">
              <a:spLocks noChangeArrowheads="1"/>
            </p:cNvSpPr>
            <p:nvPr/>
          </p:nvSpPr>
          <p:spPr bwMode="auto">
            <a:xfrm>
              <a:off x="3809208" y="5644987"/>
              <a:ext cx="187964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Intel SCC</a:t>
              </a:r>
            </a:p>
            <a:p>
              <a:pPr defTabSz="914165"/>
              <a:r>
                <a:rPr lang="en-US" altLang="zh-CN" sz="1600" dirty="0">
                  <a:solidFill>
                    <a:srgbClr val="000000"/>
                  </a:solidFill>
                  <a:latin typeface="Calibri" charset="0"/>
                </a:rPr>
                <a:t>48 cores, networked</a:t>
              </a:r>
            </a:p>
          </p:txBody>
        </p:sp>
        <p:pic>
          <p:nvPicPr>
            <p:cNvPr id="19" name="Picture 5" descr="C:\Daten\talks\invited\ferc2010\material\sc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5081" y="4471194"/>
              <a:ext cx="1465517"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47"/>
          <p:cNvGrpSpPr>
            <a:grpSpLocks/>
          </p:cNvGrpSpPr>
          <p:nvPr/>
        </p:nvGrpSpPr>
        <p:grpSpPr bwMode="auto">
          <a:xfrm>
            <a:off x="3276601" y="4318000"/>
            <a:ext cx="1363663" cy="1800225"/>
            <a:chOff x="5252245" y="4774407"/>
            <a:chExt cx="1363286" cy="1800456"/>
          </a:xfrm>
        </p:grpSpPr>
        <p:sp>
          <p:nvSpPr>
            <p:cNvPr id="21" name="TextBox 8"/>
            <p:cNvSpPr txBox="1">
              <a:spLocks noChangeArrowheads="1"/>
            </p:cNvSpPr>
            <p:nvPr/>
          </p:nvSpPr>
          <p:spPr bwMode="auto">
            <a:xfrm>
              <a:off x="5252245" y="5959310"/>
              <a:ext cx="136328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Nvidia Fermi</a:t>
              </a:r>
            </a:p>
            <a:p>
              <a:pPr defTabSz="914165"/>
              <a:r>
                <a:rPr lang="en-US" altLang="zh-CN" sz="1600" dirty="0">
                  <a:solidFill>
                    <a:srgbClr val="000000"/>
                  </a:solidFill>
                  <a:latin typeface="Calibri" charset="0"/>
                </a:rPr>
                <a:t>448 “cores”</a:t>
              </a:r>
            </a:p>
          </p:txBody>
        </p:sp>
        <p:pic>
          <p:nvPicPr>
            <p:cNvPr id="22" name="Picture 6" descr="C:\Daten\talks\invited\ferc2010\material\Fermi_Die_FIN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4944" y="4774407"/>
              <a:ext cx="1201936"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78"/>
          <p:cNvGrpSpPr>
            <a:grpSpLocks/>
          </p:cNvGrpSpPr>
          <p:nvPr/>
        </p:nvGrpSpPr>
        <p:grpSpPr bwMode="auto">
          <a:xfrm>
            <a:off x="304801" y="2235200"/>
            <a:ext cx="1676400" cy="2139950"/>
            <a:chOff x="533400" y="1371600"/>
            <a:chExt cx="1676399" cy="2139553"/>
          </a:xfrm>
        </p:grpSpPr>
        <p:pic>
          <p:nvPicPr>
            <p:cNvPr id="24" name="Content Placeholder 6" descr="barcelona-die-photo-color.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9600" y="1371600"/>
              <a:ext cx="1600199" cy="156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8"/>
            <p:cNvSpPr txBox="1">
              <a:spLocks noChangeArrowheads="1"/>
            </p:cNvSpPr>
            <p:nvPr/>
          </p:nvSpPr>
          <p:spPr bwMode="auto">
            <a:xfrm>
              <a:off x="533400" y="2895600"/>
              <a:ext cx="164202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AMD Barcelona</a:t>
              </a:r>
            </a:p>
            <a:p>
              <a:pPr defTabSz="914165"/>
              <a:r>
                <a:rPr lang="en-US" altLang="zh-CN" sz="1600" dirty="0">
                  <a:solidFill>
                    <a:srgbClr val="000000"/>
                  </a:solidFill>
                  <a:latin typeface="Calibri" charset="0"/>
                </a:rPr>
                <a:t>4 cores</a:t>
              </a:r>
            </a:p>
          </p:txBody>
        </p:sp>
      </p:grpSp>
      <p:pic>
        <p:nvPicPr>
          <p:cNvPr id="26" name="Picture 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1" y="4318005"/>
            <a:ext cx="22098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8"/>
          <p:cNvSpPr txBox="1">
            <a:spLocks noChangeArrowheads="1"/>
          </p:cNvSpPr>
          <p:nvPr/>
        </p:nvSpPr>
        <p:spPr bwMode="auto">
          <a:xfrm>
            <a:off x="381002" y="5740404"/>
            <a:ext cx="1496973" cy="6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Sun Niagara II</a:t>
            </a:r>
          </a:p>
          <a:p>
            <a:pPr defTabSz="914165"/>
            <a:r>
              <a:rPr lang="en-US" altLang="zh-CN" sz="1600" dirty="0">
                <a:solidFill>
                  <a:srgbClr val="000000"/>
                </a:solidFill>
                <a:latin typeface="Calibri" charset="0"/>
              </a:rPr>
              <a:t>8 cores</a:t>
            </a:r>
          </a:p>
        </p:txBody>
      </p:sp>
    </p:spTree>
    <p:extLst>
      <p:ext uri="{BB962C8B-B14F-4D97-AF65-F5344CB8AC3E}">
        <p14:creationId xmlns:p14="http://schemas.microsoft.com/office/powerpoint/2010/main" val="26659940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Cores on Chip</a:t>
            </a:r>
          </a:p>
        </p:txBody>
      </p:sp>
      <p:sp>
        <p:nvSpPr>
          <p:cNvPr id="3" name="Content Placeholder 2"/>
          <p:cNvSpPr>
            <a:spLocks noGrp="1"/>
          </p:cNvSpPr>
          <p:nvPr>
            <p:ph idx="1"/>
          </p:nvPr>
        </p:nvSpPr>
        <p:spPr/>
        <p:txBody>
          <a:bodyPr/>
          <a:lstStyle/>
          <a:p>
            <a:r>
              <a:rPr lang="en-US" dirty="0" smtClean="0"/>
              <a:t>What we want:</a:t>
            </a:r>
          </a:p>
          <a:p>
            <a:pPr lvl="1"/>
            <a:r>
              <a:rPr lang="en-US" dirty="0" smtClean="0"/>
              <a:t>N times the system performance with N times the cores</a:t>
            </a:r>
          </a:p>
          <a:p>
            <a:pPr lvl="1"/>
            <a:endParaRPr lang="en-US" dirty="0"/>
          </a:p>
          <a:p>
            <a:r>
              <a:rPr lang="en-US" dirty="0" smtClean="0"/>
              <a:t>What do we get today?</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5</a:t>
            </a:fld>
            <a:endParaRPr lang="en-US" altLang="en-US" dirty="0">
              <a:solidFill>
                <a:srgbClr val="000000"/>
              </a:solidFill>
            </a:endParaRPr>
          </a:p>
        </p:txBody>
      </p:sp>
    </p:spTree>
    <p:extLst>
      <p:ext uri="{BB962C8B-B14F-4D97-AF65-F5344CB8AC3E}">
        <p14:creationId xmlns:p14="http://schemas.microsoft.com/office/powerpoint/2010/main" val="28293919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a:latin typeface="Garamond" charset="0"/>
              </a:rPr>
              <a:t>Unfair Slowdowns due to Interference</a:t>
            </a:r>
          </a:p>
        </p:txBody>
      </p:sp>
      <p:graphicFrame>
        <p:nvGraphicFramePr>
          <p:cNvPr id="15362" name="Content Placeholder 4"/>
          <p:cNvGraphicFramePr>
            <a:graphicFrameLocks noGrp="1"/>
          </p:cNvGraphicFramePr>
          <p:nvPr>
            <p:ph idx="1"/>
            <p:extLst>
              <p:ext uri="{D42A27DB-BD31-4B8C-83A1-F6EECF244321}">
                <p14:modId xmlns:p14="http://schemas.microsoft.com/office/powerpoint/2010/main" val="1332580894"/>
              </p:ext>
            </p:extLst>
          </p:nvPr>
        </p:nvGraphicFramePr>
        <p:xfrm>
          <a:off x="228600" y="1025545"/>
          <a:ext cx="8610600" cy="4876800"/>
        </p:xfrm>
        <a:graphic>
          <a:graphicData uri="http://schemas.openxmlformats.org/presentationml/2006/ole">
            <mc:AlternateContent xmlns:mc="http://schemas.openxmlformats.org/markup-compatibility/2006">
              <mc:Choice xmlns:v="urn:schemas-microsoft-com:vml" Requires="v">
                <p:oleObj spid="_x0000_s577615" name="Worksheet" r:id="rId4" imgW="8608298" imgH="4877223" progId="Excel.Sheet.8">
                  <p:embed/>
                </p:oleObj>
              </mc:Choice>
              <mc:Fallback>
                <p:oleObj name="Worksheet" r:id="rId4" imgW="8608298" imgH="4877223"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025545"/>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Arrow Connector 9"/>
          <p:cNvCxnSpPr>
            <a:cxnSpLocks noChangeShapeType="1"/>
          </p:cNvCxnSpPr>
          <p:nvPr/>
        </p:nvCxnSpPr>
        <p:spPr bwMode="auto">
          <a:xfrm rot="5400000">
            <a:off x="2773363" y="3178195"/>
            <a:ext cx="965200" cy="231775"/>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2" name="Text Box 11"/>
          <p:cNvSpPr txBox="1">
            <a:spLocks noChangeArrowheads="1"/>
          </p:cNvSpPr>
          <p:nvPr/>
        </p:nvSpPr>
        <p:spPr bwMode="auto">
          <a:xfrm>
            <a:off x="1817688" y="2511445"/>
            <a:ext cx="3376612"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2000" b="1" dirty="0">
                <a:solidFill>
                  <a:srgbClr val="FF0000"/>
                </a:solidFill>
                <a:cs typeface="Arial" charset="0"/>
              </a:rPr>
              <a:t>Memory Performance Hog</a:t>
            </a:r>
          </a:p>
        </p:txBody>
      </p:sp>
      <p:cxnSp>
        <p:nvCxnSpPr>
          <p:cNvPr id="11" name="Straight Arrow Connector 10"/>
          <p:cNvCxnSpPr>
            <a:cxnSpLocks noChangeShapeType="1"/>
          </p:cNvCxnSpPr>
          <p:nvPr/>
        </p:nvCxnSpPr>
        <p:spPr bwMode="auto">
          <a:xfrm rot="5400000">
            <a:off x="3463926" y="3560782"/>
            <a:ext cx="965200" cy="231775"/>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3" name="Text Box 11"/>
          <p:cNvSpPr txBox="1">
            <a:spLocks noChangeArrowheads="1"/>
          </p:cNvSpPr>
          <p:nvPr/>
        </p:nvSpPr>
        <p:spPr bwMode="auto">
          <a:xfrm>
            <a:off x="3371851" y="2803545"/>
            <a:ext cx="164941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2000" b="1" dirty="0">
                <a:solidFill>
                  <a:srgbClr val="FF0000"/>
                </a:solidFill>
                <a:cs typeface="Arial" charset="0"/>
              </a:rPr>
              <a:t>Low priority</a:t>
            </a:r>
          </a:p>
        </p:txBody>
      </p:sp>
      <p:sp>
        <p:nvSpPr>
          <p:cNvPr id="15" name="Text Box 11"/>
          <p:cNvSpPr txBox="1">
            <a:spLocks noChangeArrowheads="1"/>
          </p:cNvSpPr>
          <p:nvPr/>
        </p:nvSpPr>
        <p:spPr bwMode="auto">
          <a:xfrm>
            <a:off x="7035800" y="1285349"/>
            <a:ext cx="180498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2000" b="1" dirty="0">
                <a:solidFill>
                  <a:srgbClr val="FF0000"/>
                </a:solidFill>
                <a:cs typeface="Arial" charset="0"/>
              </a:rPr>
              <a:t>High priority</a:t>
            </a:r>
          </a:p>
        </p:txBody>
      </p:sp>
      <p:cxnSp>
        <p:nvCxnSpPr>
          <p:cNvPr id="20" name="Straight Arrow Connector 19"/>
          <p:cNvCxnSpPr>
            <a:cxnSpLocks noChangeShapeType="1"/>
          </p:cNvCxnSpPr>
          <p:nvPr/>
        </p:nvCxnSpPr>
        <p:spPr bwMode="auto">
          <a:xfrm flipH="1">
            <a:off x="7554914" y="1685402"/>
            <a:ext cx="113430" cy="478381"/>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5369" name="TextBox 13"/>
          <p:cNvSpPr txBox="1">
            <a:spLocks noChangeArrowheads="1"/>
          </p:cNvSpPr>
          <p:nvPr/>
        </p:nvSpPr>
        <p:spPr bwMode="auto">
          <a:xfrm>
            <a:off x="2754314" y="5715025"/>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1400" dirty="0">
                <a:solidFill>
                  <a:srgbClr val="000000"/>
                </a:solidFill>
                <a:cs typeface="Arial" charset="0"/>
              </a:rPr>
              <a:t>(Core 0)</a:t>
            </a:r>
          </a:p>
        </p:txBody>
      </p:sp>
      <p:sp>
        <p:nvSpPr>
          <p:cNvPr id="15370" name="TextBox 15"/>
          <p:cNvSpPr txBox="1">
            <a:spLocks noChangeArrowheads="1"/>
          </p:cNvSpPr>
          <p:nvPr/>
        </p:nvSpPr>
        <p:spPr bwMode="auto">
          <a:xfrm>
            <a:off x="6469064" y="5713437"/>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1400" dirty="0">
                <a:solidFill>
                  <a:srgbClr val="000000"/>
                </a:solidFill>
                <a:cs typeface="Arial" charset="0"/>
              </a:rPr>
              <a:t>(Core 1)</a:t>
            </a:r>
          </a:p>
        </p:txBody>
      </p:sp>
      <p:sp>
        <p:nvSpPr>
          <p:cNvPr id="15371" name="Line 14"/>
          <p:cNvSpPr>
            <a:spLocks noChangeShapeType="1"/>
          </p:cNvSpPr>
          <p:nvPr/>
        </p:nvSpPr>
        <p:spPr bwMode="auto">
          <a:xfrm>
            <a:off x="1214438" y="4252932"/>
            <a:ext cx="74977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1416" tIns="45709" rIns="91416" bIns="45709"/>
          <a:lstStyle/>
          <a:p>
            <a:pPr defTabSz="914165"/>
            <a:endParaRPr lang="en-US" dirty="0">
              <a:solidFill>
                <a:srgbClr val="000000"/>
              </a:solidFill>
              <a:latin typeface="Tahoma"/>
            </a:endParaRPr>
          </a:p>
        </p:txBody>
      </p:sp>
      <p:sp>
        <p:nvSpPr>
          <p:cNvPr id="15372" name="TextBox 13"/>
          <p:cNvSpPr txBox="1">
            <a:spLocks noChangeArrowheads="1"/>
          </p:cNvSpPr>
          <p:nvPr/>
        </p:nvSpPr>
        <p:spPr bwMode="auto">
          <a:xfrm>
            <a:off x="251520" y="6309320"/>
            <a:ext cx="7014913" cy="55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1500" dirty="0">
                <a:solidFill>
                  <a:srgbClr val="000000"/>
                </a:solidFill>
                <a:latin typeface="Tahoma" charset="0"/>
              </a:rPr>
              <a:t>Moscibroda and Mutlu, </a:t>
            </a:r>
            <a:r>
              <a:rPr lang="ja-JP" altLang="en-US" sz="1500" dirty="0">
                <a:solidFill>
                  <a:srgbClr val="000000"/>
                </a:solidFill>
                <a:latin typeface="Tahoma" charset="0"/>
              </a:rPr>
              <a:t>“</a:t>
            </a:r>
            <a:r>
              <a:rPr lang="en-US" altLang="ja-JP" sz="1500" dirty="0">
                <a:solidFill>
                  <a:srgbClr val="0000FF"/>
                </a:solidFill>
                <a:latin typeface="Tahoma" charset="0"/>
              </a:rPr>
              <a:t>Memory performance attacks: Denial of memory service </a:t>
            </a:r>
          </a:p>
          <a:p>
            <a:pPr defTabSz="914165" eaLnBrk="1" hangingPunct="1"/>
            <a:r>
              <a:rPr lang="en-US" sz="1500" dirty="0">
                <a:solidFill>
                  <a:srgbClr val="0000FF"/>
                </a:solidFill>
                <a:latin typeface="Tahoma" charset="0"/>
              </a:rPr>
              <a:t>in multi-core systems</a:t>
            </a:r>
            <a:r>
              <a:rPr lang="en-US" sz="1500" dirty="0">
                <a:solidFill>
                  <a:srgbClr val="000000"/>
                </a:solidFill>
                <a:latin typeface="Tahoma" charset="0"/>
              </a:rPr>
              <a:t>,</a:t>
            </a:r>
            <a:r>
              <a:rPr lang="ja-JP" altLang="en-US" sz="1500" dirty="0">
                <a:solidFill>
                  <a:srgbClr val="000000"/>
                </a:solidFill>
                <a:latin typeface="Tahoma" charset="0"/>
              </a:rPr>
              <a:t>”</a:t>
            </a:r>
            <a:r>
              <a:rPr lang="en-US" altLang="ja-JP" sz="1500" dirty="0">
                <a:solidFill>
                  <a:srgbClr val="000000"/>
                </a:solidFill>
                <a:latin typeface="Tahoma" charset="0"/>
              </a:rPr>
              <a:t> USENIX Security 2007.</a:t>
            </a:r>
            <a:endParaRPr lang="en-US" sz="1500" dirty="0">
              <a:solidFill>
                <a:srgbClr val="000000"/>
              </a:solidFill>
              <a:cs typeface="Arial" charset="0"/>
            </a:endParaRPr>
          </a:p>
        </p:txBody>
      </p:sp>
      <p:sp>
        <p:nvSpPr>
          <p:cNvPr id="3" name="TextBox 2"/>
          <p:cNvSpPr txBox="1"/>
          <p:nvPr/>
        </p:nvSpPr>
        <p:spPr>
          <a:xfrm>
            <a:off x="2689382" y="5433142"/>
            <a:ext cx="1040228" cy="654986"/>
          </a:xfrm>
          <a:prstGeom prst="rect">
            <a:avLst/>
          </a:prstGeom>
          <a:solidFill>
            <a:schemeClr val="bg1"/>
          </a:solidFill>
        </p:spPr>
        <p:txBody>
          <a:bodyPr wrap="none" lIns="91416" tIns="45709" rIns="91416" bIns="45709" rtlCol="0">
            <a:spAutoFit/>
          </a:bodyPr>
          <a:lstStyle/>
          <a:p>
            <a:pPr algn="ctr" defTabSz="914165"/>
            <a:r>
              <a:rPr lang="en-US" dirty="0" err="1" smtClean="0">
                <a:solidFill>
                  <a:srgbClr val="000000"/>
                </a:solidFill>
                <a:latin typeface="Tahoma"/>
              </a:rPr>
              <a:t>matlab</a:t>
            </a:r>
            <a:endParaRPr lang="en-US" dirty="0" smtClean="0">
              <a:solidFill>
                <a:srgbClr val="000000"/>
              </a:solidFill>
              <a:latin typeface="Tahoma"/>
            </a:endParaRPr>
          </a:p>
          <a:p>
            <a:pPr defTabSz="914165"/>
            <a:r>
              <a:rPr lang="en-US" dirty="0" smtClean="0">
                <a:solidFill>
                  <a:srgbClr val="000000"/>
                </a:solidFill>
                <a:latin typeface="Tahoma"/>
              </a:rPr>
              <a:t>(Core 1)</a:t>
            </a:r>
            <a:endParaRPr lang="en-US" dirty="0">
              <a:solidFill>
                <a:srgbClr val="000000"/>
              </a:solidFill>
              <a:latin typeface="Tahoma"/>
            </a:endParaRPr>
          </a:p>
        </p:txBody>
      </p:sp>
      <p:sp>
        <p:nvSpPr>
          <p:cNvPr id="17" name="TextBox 16"/>
          <p:cNvSpPr txBox="1"/>
          <p:nvPr/>
        </p:nvSpPr>
        <p:spPr>
          <a:xfrm>
            <a:off x="6355803" y="5438310"/>
            <a:ext cx="1040228" cy="654986"/>
          </a:xfrm>
          <a:prstGeom prst="rect">
            <a:avLst/>
          </a:prstGeom>
          <a:solidFill>
            <a:schemeClr val="bg1"/>
          </a:solidFill>
        </p:spPr>
        <p:txBody>
          <a:bodyPr wrap="none" lIns="91416" tIns="45709" rIns="91416" bIns="45709" rtlCol="0">
            <a:spAutoFit/>
          </a:bodyPr>
          <a:lstStyle/>
          <a:p>
            <a:pPr algn="ctr" defTabSz="914165"/>
            <a:r>
              <a:rPr lang="en-US" dirty="0" err="1" smtClean="0">
                <a:solidFill>
                  <a:srgbClr val="000000"/>
                </a:solidFill>
                <a:latin typeface="Tahoma"/>
              </a:rPr>
              <a:t>gcc</a:t>
            </a:r>
            <a:endParaRPr lang="en-US" dirty="0" smtClean="0">
              <a:solidFill>
                <a:srgbClr val="000000"/>
              </a:solidFill>
              <a:latin typeface="Tahoma"/>
            </a:endParaRPr>
          </a:p>
          <a:p>
            <a:pPr algn="ctr" defTabSz="914165"/>
            <a:r>
              <a:rPr lang="en-US" dirty="0" smtClean="0">
                <a:solidFill>
                  <a:srgbClr val="000000"/>
                </a:solidFill>
                <a:latin typeface="Tahoma"/>
              </a:rPr>
              <a:t>(Core 2)</a:t>
            </a:r>
            <a:endParaRPr lang="en-US" dirty="0">
              <a:solidFill>
                <a:srgbClr val="000000"/>
              </a:solidFill>
              <a:latin typeface="Tahoma"/>
            </a:endParaRPr>
          </a:p>
        </p:txBody>
      </p:sp>
      <p:sp>
        <p:nvSpPr>
          <p:cNvPr id="18"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solidFill>
                  <a:srgbClr val="000000"/>
                </a:solidFill>
              </a:rPr>
              <a:pPr/>
              <a:t>6</a:t>
            </a:fld>
            <a:endParaRPr lang="en-US" altLang="en-US" dirty="0">
              <a:solidFill>
                <a:srgbClr val="000000"/>
              </a:solidFill>
            </a:endParaRPr>
          </a:p>
        </p:txBody>
      </p:sp>
    </p:spTree>
    <p:extLst>
      <p:ext uri="{BB962C8B-B14F-4D97-AF65-F5344CB8AC3E}">
        <p14:creationId xmlns:p14="http://schemas.microsoft.com/office/powerpoint/2010/main" val="14271241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5" grpId="0" animBg="1"/>
      <p:bldP spid="1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ounded Rectangle 97"/>
          <p:cNvSpPr>
            <a:spLocks noChangeArrowheads="1"/>
          </p:cNvSpPr>
          <p:nvPr/>
        </p:nvSpPr>
        <p:spPr bwMode="auto">
          <a:xfrm>
            <a:off x="2160589" y="3714750"/>
            <a:ext cx="4530725" cy="2457450"/>
          </a:xfrm>
          <a:prstGeom prst="roundRect">
            <a:avLst>
              <a:gd name="adj" fmla="val 16667"/>
            </a:avLst>
          </a:prstGeom>
          <a:solidFill>
            <a:srgbClr val="9999FF">
              <a:alpha val="25098"/>
            </a:srgbClr>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buFontTx/>
              <a:buChar char="•"/>
            </a:pPr>
            <a:endParaRPr lang="en-US" sz="2000">
              <a:solidFill>
                <a:srgbClr val="000000"/>
              </a:solidFill>
              <a:latin typeface="Arial" charset="0"/>
              <a:ea typeface="ＭＳ Ｐゴシック" charset="0"/>
              <a:cs typeface="Arial" charset="0"/>
            </a:endParaRPr>
          </a:p>
        </p:txBody>
      </p:sp>
      <p:sp>
        <p:nvSpPr>
          <p:cNvPr id="389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990322" indent="-35990322"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011" eaLnBrk="0" fontAlgn="base" hangingPunct="0">
              <a:spcBef>
                <a:spcPct val="0"/>
              </a:spcBef>
              <a:spcAft>
                <a:spcPct val="0"/>
              </a:spcAft>
              <a:defRPr sz="2400">
                <a:solidFill>
                  <a:schemeClr val="tx1"/>
                </a:solidFill>
                <a:latin typeface="Arial" charset="0"/>
                <a:ea typeface="Arial" charset="0"/>
                <a:cs typeface="Arial" charset="0"/>
              </a:defRPr>
            </a:lvl6pPr>
            <a:lvl7pPr marL="914024" eaLnBrk="0" fontAlgn="base" hangingPunct="0">
              <a:spcBef>
                <a:spcPct val="0"/>
              </a:spcBef>
              <a:spcAft>
                <a:spcPct val="0"/>
              </a:spcAft>
              <a:defRPr sz="2400">
                <a:solidFill>
                  <a:schemeClr val="tx1"/>
                </a:solidFill>
                <a:latin typeface="Arial" charset="0"/>
                <a:ea typeface="Arial" charset="0"/>
                <a:cs typeface="Arial" charset="0"/>
              </a:defRPr>
            </a:lvl7pPr>
            <a:lvl8pPr marL="1371040" eaLnBrk="0" fontAlgn="base" hangingPunct="0">
              <a:spcBef>
                <a:spcPct val="0"/>
              </a:spcBef>
              <a:spcAft>
                <a:spcPct val="0"/>
              </a:spcAft>
              <a:defRPr sz="2400">
                <a:solidFill>
                  <a:schemeClr val="tx1"/>
                </a:solidFill>
                <a:latin typeface="Arial" charset="0"/>
                <a:ea typeface="Arial" charset="0"/>
                <a:cs typeface="Arial" charset="0"/>
              </a:defRPr>
            </a:lvl8pPr>
            <a:lvl9pPr marL="1828052"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E566710-32D8-A440-B174-3B4AD7F78FEA}" type="slidenum">
              <a:rPr lang="en-US" sz="1600">
                <a:solidFill>
                  <a:srgbClr val="000000"/>
                </a:solidFill>
                <a:latin typeface="Garamond" charset="0"/>
              </a:rPr>
              <a:pPr eaLnBrk="1" hangingPunct="1"/>
              <a:t>7</a:t>
            </a:fld>
            <a:endParaRPr lang="en-US" sz="1600">
              <a:solidFill>
                <a:srgbClr val="000000"/>
              </a:solidFill>
              <a:latin typeface="Garamond" charset="0"/>
            </a:endParaRPr>
          </a:p>
        </p:txBody>
      </p:sp>
      <p:sp>
        <p:nvSpPr>
          <p:cNvPr id="38916" name="Rectangle 2"/>
          <p:cNvSpPr>
            <a:spLocks noGrp="1" noChangeArrowheads="1"/>
          </p:cNvSpPr>
          <p:nvPr>
            <p:ph type="title"/>
          </p:nvPr>
        </p:nvSpPr>
        <p:spPr/>
        <p:txBody>
          <a:bodyPr/>
          <a:lstStyle/>
          <a:p>
            <a:r>
              <a:rPr lang="en-US" dirty="0" smtClean="0">
                <a:latin typeface="Garamond" charset="0"/>
                <a:ea typeface="ＭＳ Ｐゴシック" charset="0"/>
                <a:cs typeface="ＭＳ Ｐゴシック" charset="0"/>
              </a:rPr>
              <a:t>Uncontrolled Interference: An Example</a:t>
            </a:r>
            <a:endParaRPr lang="en-US" dirty="0">
              <a:latin typeface="Garamond" charset="0"/>
              <a:ea typeface="ＭＳ Ｐゴシック" charset="0"/>
              <a:cs typeface="ＭＳ Ｐゴシック" charset="0"/>
            </a:endParaRPr>
          </a:p>
        </p:txBody>
      </p:sp>
      <p:sp>
        <p:nvSpPr>
          <p:cNvPr id="432133" name="Rectangle 5"/>
          <p:cNvSpPr>
            <a:spLocks noChangeArrowheads="1"/>
          </p:cNvSpPr>
          <p:nvPr/>
        </p:nvSpPr>
        <p:spPr bwMode="auto">
          <a:xfrm>
            <a:off x="27860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32134" name="Text Box 6"/>
          <p:cNvSpPr txBox="1">
            <a:spLocks noChangeArrowheads="1"/>
          </p:cNvSpPr>
          <p:nvPr/>
        </p:nvSpPr>
        <p:spPr bwMode="auto">
          <a:xfrm>
            <a:off x="3117850" y="1485900"/>
            <a:ext cx="956801"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a:solidFill>
                  <a:srgbClr val="000000"/>
                </a:solidFill>
              </a:rPr>
              <a:t>CORE 1</a:t>
            </a:r>
          </a:p>
        </p:txBody>
      </p:sp>
      <p:sp>
        <p:nvSpPr>
          <p:cNvPr id="38919" name="Text Box 8"/>
          <p:cNvSpPr txBox="1">
            <a:spLocks noChangeArrowheads="1"/>
          </p:cNvSpPr>
          <p:nvPr/>
        </p:nvSpPr>
        <p:spPr bwMode="auto">
          <a:xfrm>
            <a:off x="4702175" y="1485900"/>
            <a:ext cx="956801"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a:solidFill>
                  <a:srgbClr val="000000"/>
                </a:solidFill>
              </a:rPr>
              <a:t>CORE 2</a:t>
            </a:r>
          </a:p>
        </p:txBody>
      </p:sp>
      <p:sp>
        <p:nvSpPr>
          <p:cNvPr id="38920" name="Text Box 14"/>
          <p:cNvSpPr txBox="1">
            <a:spLocks noChangeArrowheads="1"/>
          </p:cNvSpPr>
          <p:nvPr/>
        </p:nvSpPr>
        <p:spPr bwMode="auto">
          <a:xfrm>
            <a:off x="3143251" y="2425708"/>
            <a:ext cx="910624" cy="6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0000"/>
                </a:solidFill>
              </a:rPr>
              <a:t>    </a:t>
            </a:r>
            <a:r>
              <a:rPr lang="en-US" sz="1600">
                <a:solidFill>
                  <a:srgbClr val="000000"/>
                </a:solidFill>
              </a:rPr>
              <a:t>L2 </a:t>
            </a:r>
          </a:p>
          <a:p>
            <a:pPr eaLnBrk="1" fontAlgn="base" hangingPunct="1">
              <a:spcBef>
                <a:spcPct val="0"/>
              </a:spcBef>
              <a:spcAft>
                <a:spcPct val="0"/>
              </a:spcAft>
            </a:pPr>
            <a:r>
              <a:rPr lang="en-US" sz="1600">
                <a:solidFill>
                  <a:srgbClr val="000000"/>
                </a:solidFill>
              </a:rPr>
              <a:t>CACHE</a:t>
            </a:r>
          </a:p>
        </p:txBody>
      </p:sp>
      <p:sp>
        <p:nvSpPr>
          <p:cNvPr id="38921" name="Text Box 16"/>
          <p:cNvSpPr txBox="1">
            <a:spLocks noChangeArrowheads="1"/>
          </p:cNvSpPr>
          <p:nvPr/>
        </p:nvSpPr>
        <p:spPr bwMode="auto">
          <a:xfrm>
            <a:off x="4714876" y="2427296"/>
            <a:ext cx="910624" cy="6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0000"/>
                </a:solidFill>
              </a:rPr>
              <a:t>    </a:t>
            </a:r>
            <a:r>
              <a:rPr lang="en-US" sz="1600">
                <a:solidFill>
                  <a:srgbClr val="000000"/>
                </a:solidFill>
              </a:rPr>
              <a:t>L2 </a:t>
            </a:r>
          </a:p>
          <a:p>
            <a:pPr eaLnBrk="1" fontAlgn="base" hangingPunct="1">
              <a:spcBef>
                <a:spcPct val="0"/>
              </a:spcBef>
              <a:spcAft>
                <a:spcPct val="0"/>
              </a:spcAft>
            </a:pPr>
            <a:r>
              <a:rPr lang="en-US" sz="1600">
                <a:solidFill>
                  <a:srgbClr val="000000"/>
                </a:solidFill>
              </a:rPr>
              <a:t>CACHE</a:t>
            </a:r>
          </a:p>
        </p:txBody>
      </p:sp>
      <p:sp>
        <p:nvSpPr>
          <p:cNvPr id="38922" name="Line 20"/>
          <p:cNvSpPr>
            <a:spLocks noChangeShapeType="1"/>
          </p:cNvSpPr>
          <p:nvPr/>
        </p:nvSpPr>
        <p:spPr bwMode="auto">
          <a:xfrm>
            <a:off x="3573463" y="2055821"/>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23" name="Line 21"/>
          <p:cNvSpPr>
            <a:spLocks noChangeShapeType="1"/>
          </p:cNvSpPr>
          <p:nvPr/>
        </p:nvSpPr>
        <p:spPr bwMode="auto">
          <a:xfrm>
            <a:off x="5146675" y="2055821"/>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24" name="Rectangle 23"/>
          <p:cNvSpPr>
            <a:spLocks noChangeArrowheads="1"/>
          </p:cNvSpPr>
          <p:nvPr/>
        </p:nvSpPr>
        <p:spPr bwMode="auto">
          <a:xfrm>
            <a:off x="2786063" y="3829050"/>
            <a:ext cx="3168650" cy="635000"/>
          </a:xfrm>
          <a:prstGeom prst="rect">
            <a:avLst/>
          </a:prstGeom>
          <a:solidFill>
            <a:schemeClr val="bg1"/>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25" name="Text Box 24"/>
          <p:cNvSpPr txBox="1">
            <a:spLocks noChangeArrowheads="1"/>
          </p:cNvSpPr>
          <p:nvPr/>
        </p:nvSpPr>
        <p:spPr bwMode="auto">
          <a:xfrm>
            <a:off x="2759076" y="4002089"/>
            <a:ext cx="3253669"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a:solidFill>
                  <a:srgbClr val="000000"/>
                </a:solidFill>
              </a:rPr>
              <a:t>DRAM MEMORY CONTROLLER</a:t>
            </a:r>
          </a:p>
        </p:txBody>
      </p:sp>
      <p:sp>
        <p:nvSpPr>
          <p:cNvPr id="62" name="Rectangle 61"/>
          <p:cNvSpPr>
            <a:spLocks noChangeArrowheads="1"/>
          </p:cNvSpPr>
          <p:nvPr/>
        </p:nvSpPr>
        <p:spPr bwMode="auto">
          <a:xfrm>
            <a:off x="2614613" y="5200650"/>
            <a:ext cx="8001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Bank 0</a:t>
            </a:r>
          </a:p>
        </p:txBody>
      </p:sp>
      <p:sp>
        <p:nvSpPr>
          <p:cNvPr id="63" name="Rectangle 62"/>
          <p:cNvSpPr>
            <a:spLocks noChangeArrowheads="1"/>
          </p:cNvSpPr>
          <p:nvPr/>
        </p:nvSpPr>
        <p:spPr bwMode="auto">
          <a:xfrm>
            <a:off x="3529013" y="5200650"/>
            <a:ext cx="7620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Bank 1</a:t>
            </a:r>
          </a:p>
        </p:txBody>
      </p:sp>
      <p:sp>
        <p:nvSpPr>
          <p:cNvPr id="64" name="Rectangle 63"/>
          <p:cNvSpPr>
            <a:spLocks noChangeArrowheads="1"/>
          </p:cNvSpPr>
          <p:nvPr/>
        </p:nvSpPr>
        <p:spPr bwMode="auto">
          <a:xfrm>
            <a:off x="4405313" y="5200650"/>
            <a:ext cx="8001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Bank 2</a:t>
            </a:r>
          </a:p>
        </p:txBody>
      </p:sp>
      <p:sp>
        <p:nvSpPr>
          <p:cNvPr id="38929" name="Line 40"/>
          <p:cNvSpPr>
            <a:spLocks noChangeShapeType="1"/>
          </p:cNvSpPr>
          <p:nvPr/>
        </p:nvSpPr>
        <p:spPr bwMode="auto">
          <a:xfrm>
            <a:off x="2946400" y="4867275"/>
            <a:ext cx="2771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0" name="Line 43"/>
          <p:cNvSpPr>
            <a:spLocks noChangeShapeType="1"/>
          </p:cNvSpPr>
          <p:nvPr/>
        </p:nvSpPr>
        <p:spPr bwMode="auto">
          <a:xfrm>
            <a:off x="2946400"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1" name="Line 44"/>
          <p:cNvSpPr>
            <a:spLocks noChangeShapeType="1"/>
          </p:cNvSpPr>
          <p:nvPr/>
        </p:nvSpPr>
        <p:spPr bwMode="auto">
          <a:xfrm>
            <a:off x="39258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2" name="Line 45"/>
          <p:cNvSpPr>
            <a:spLocks noChangeShapeType="1"/>
          </p:cNvSpPr>
          <p:nvPr/>
        </p:nvSpPr>
        <p:spPr bwMode="auto">
          <a:xfrm>
            <a:off x="47894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3" name="Line 48"/>
          <p:cNvSpPr>
            <a:spLocks noChangeShapeType="1"/>
          </p:cNvSpPr>
          <p:nvPr/>
        </p:nvSpPr>
        <p:spPr bwMode="auto">
          <a:xfrm flipV="1">
            <a:off x="4341813" y="4464051"/>
            <a:ext cx="0" cy="403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4" name="Text Box 50"/>
          <p:cNvSpPr txBox="1">
            <a:spLocks noChangeArrowheads="1"/>
          </p:cNvSpPr>
          <p:nvPr/>
        </p:nvSpPr>
        <p:spPr bwMode="auto">
          <a:xfrm>
            <a:off x="6737352" y="3613150"/>
            <a:ext cx="1878051" cy="65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Shared DRAM</a:t>
            </a:r>
          </a:p>
          <a:p>
            <a:pPr eaLnBrk="1" fontAlgn="base" hangingPunct="1">
              <a:spcBef>
                <a:spcPct val="0"/>
              </a:spcBef>
              <a:spcAft>
                <a:spcPct val="0"/>
              </a:spcAft>
            </a:pPr>
            <a:r>
              <a:rPr lang="en-US" sz="1800">
                <a:solidFill>
                  <a:srgbClr val="003399"/>
                </a:solidFill>
              </a:rPr>
              <a:t>Memory System</a:t>
            </a:r>
          </a:p>
        </p:txBody>
      </p:sp>
      <p:sp>
        <p:nvSpPr>
          <p:cNvPr id="38935" name="Rounded Rectangle 97"/>
          <p:cNvSpPr>
            <a:spLocks noChangeArrowheads="1"/>
          </p:cNvSpPr>
          <p:nvPr/>
        </p:nvSpPr>
        <p:spPr bwMode="auto">
          <a:xfrm>
            <a:off x="2493971" y="1143000"/>
            <a:ext cx="3760787" cy="3543300"/>
          </a:xfrm>
          <a:prstGeom prst="roundRect">
            <a:avLst>
              <a:gd name="adj" fmla="val 16667"/>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marL="380847" indent="-380847" algn="ctr" fontAlgn="base">
              <a:spcBef>
                <a:spcPct val="20000"/>
              </a:spcBef>
              <a:spcAft>
                <a:spcPct val="0"/>
              </a:spcAft>
              <a:buFontTx/>
              <a:buChar char="•"/>
            </a:pPr>
            <a:endParaRPr lang="en-US" sz="2000">
              <a:solidFill>
                <a:srgbClr val="000000"/>
              </a:solidFill>
              <a:latin typeface="Arial" charset="0"/>
              <a:ea typeface="ＭＳ Ｐゴシック" charset="0"/>
              <a:cs typeface="Arial" charset="0"/>
            </a:endParaRPr>
          </a:p>
        </p:txBody>
      </p:sp>
      <p:sp>
        <p:nvSpPr>
          <p:cNvPr id="38936" name="Text Box 52"/>
          <p:cNvSpPr txBox="1">
            <a:spLocks noChangeArrowheads="1"/>
          </p:cNvSpPr>
          <p:nvPr/>
        </p:nvSpPr>
        <p:spPr bwMode="auto">
          <a:xfrm>
            <a:off x="6350000" y="1412875"/>
            <a:ext cx="1265854" cy="65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3B812F"/>
                </a:solidFill>
              </a:rPr>
              <a:t>Multi-Core</a:t>
            </a:r>
          </a:p>
          <a:p>
            <a:pPr eaLnBrk="1" fontAlgn="base" hangingPunct="1">
              <a:spcBef>
                <a:spcPct val="0"/>
              </a:spcBef>
              <a:spcAft>
                <a:spcPct val="0"/>
              </a:spcAft>
            </a:pPr>
            <a:r>
              <a:rPr lang="en-US" sz="1800">
                <a:solidFill>
                  <a:srgbClr val="3B812F"/>
                </a:solidFill>
              </a:rPr>
              <a:t>Chip</a:t>
            </a:r>
          </a:p>
        </p:txBody>
      </p:sp>
      <p:sp>
        <p:nvSpPr>
          <p:cNvPr id="38937" name="Line 54"/>
          <p:cNvSpPr>
            <a:spLocks noChangeShapeType="1"/>
          </p:cNvSpPr>
          <p:nvPr/>
        </p:nvSpPr>
        <p:spPr bwMode="auto">
          <a:xfrm>
            <a:off x="1230313" y="3371851"/>
            <a:ext cx="1555750" cy="633413"/>
          </a:xfrm>
          <a:prstGeom prst="line">
            <a:avLst/>
          </a:prstGeom>
          <a:noFill/>
          <a:ln w="50800">
            <a:solidFill>
              <a:srgbClr val="FF0000"/>
            </a:solidFill>
            <a:round/>
            <a:headEnd/>
            <a:tailEnd type="stealth" w="lg" len="lg"/>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8" name="Text Box 55"/>
          <p:cNvSpPr txBox="1">
            <a:spLocks noChangeArrowheads="1"/>
          </p:cNvSpPr>
          <p:nvPr/>
        </p:nvSpPr>
        <p:spPr bwMode="auto">
          <a:xfrm>
            <a:off x="366714" y="3005139"/>
            <a:ext cx="126631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FF0000"/>
                </a:solidFill>
              </a:rPr>
              <a:t>unfairness</a:t>
            </a:r>
          </a:p>
        </p:txBody>
      </p:sp>
      <p:sp>
        <p:nvSpPr>
          <p:cNvPr id="38939" name="Rectangle 56"/>
          <p:cNvSpPr>
            <a:spLocks noChangeArrowheads="1"/>
          </p:cNvSpPr>
          <p:nvPr/>
        </p:nvSpPr>
        <p:spPr bwMode="auto">
          <a:xfrm>
            <a:off x="2786063" y="3829050"/>
            <a:ext cx="3168650" cy="6350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0" name="Rectangle 11"/>
          <p:cNvSpPr>
            <a:spLocks noChangeArrowheads="1"/>
          </p:cNvSpPr>
          <p:nvPr/>
        </p:nvSpPr>
        <p:spPr bwMode="auto">
          <a:xfrm>
            <a:off x="2686052" y="3376613"/>
            <a:ext cx="3465513"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1" name="Text Box 6"/>
          <p:cNvSpPr txBox="1">
            <a:spLocks noChangeArrowheads="1"/>
          </p:cNvSpPr>
          <p:nvPr/>
        </p:nvSpPr>
        <p:spPr bwMode="auto">
          <a:xfrm>
            <a:off x="3505200" y="3319465"/>
            <a:ext cx="1828480"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a:solidFill>
                  <a:srgbClr val="000000"/>
                </a:solidFill>
              </a:rPr>
              <a:t>INTERCONNECT</a:t>
            </a:r>
          </a:p>
        </p:txBody>
      </p:sp>
      <p:cxnSp>
        <p:nvCxnSpPr>
          <p:cNvPr id="38942" name="Straight Arrow Connector 53"/>
          <p:cNvCxnSpPr>
            <a:cxnSpLocks noChangeShapeType="1"/>
          </p:cNvCxnSpPr>
          <p:nvPr/>
        </p:nvCxnSpPr>
        <p:spPr bwMode="auto">
          <a:xfrm rot="5400000">
            <a:off x="3466307" y="3256764"/>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8943" name="Straight Arrow Connector 54"/>
          <p:cNvCxnSpPr>
            <a:cxnSpLocks noChangeShapeType="1"/>
          </p:cNvCxnSpPr>
          <p:nvPr/>
        </p:nvCxnSpPr>
        <p:spPr bwMode="auto">
          <a:xfrm rot="5400000">
            <a:off x="5052219" y="32567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8944" name="Straight Arrow Connector 57"/>
          <p:cNvCxnSpPr>
            <a:cxnSpLocks noChangeShapeType="1"/>
          </p:cNvCxnSpPr>
          <p:nvPr/>
        </p:nvCxnSpPr>
        <p:spPr bwMode="auto">
          <a:xfrm rot="5400000">
            <a:off x="3458369" y="37139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8945" name="Straight Arrow Connector 58"/>
          <p:cNvCxnSpPr>
            <a:cxnSpLocks noChangeShapeType="1"/>
          </p:cNvCxnSpPr>
          <p:nvPr/>
        </p:nvCxnSpPr>
        <p:spPr bwMode="auto">
          <a:xfrm rot="5400000">
            <a:off x="5053807" y="3713964"/>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66" name="Rectangle 5"/>
          <p:cNvSpPr>
            <a:spLocks noChangeArrowheads="1"/>
          </p:cNvSpPr>
          <p:nvPr/>
        </p:nvSpPr>
        <p:spPr bwMode="auto">
          <a:xfrm>
            <a:off x="43989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7" name="Rectangle 5"/>
          <p:cNvSpPr>
            <a:spLocks noChangeArrowheads="1"/>
          </p:cNvSpPr>
          <p:nvPr/>
        </p:nvSpPr>
        <p:spPr bwMode="auto">
          <a:xfrm>
            <a:off x="2801938"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8" name="Rectangle 5"/>
          <p:cNvSpPr>
            <a:spLocks noChangeArrowheads="1"/>
          </p:cNvSpPr>
          <p:nvPr/>
        </p:nvSpPr>
        <p:spPr bwMode="auto">
          <a:xfrm>
            <a:off x="4398963"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69" name="Text Box 8"/>
          <p:cNvSpPr txBox="1">
            <a:spLocks noChangeArrowheads="1"/>
          </p:cNvSpPr>
          <p:nvPr/>
        </p:nvSpPr>
        <p:spPr bwMode="auto">
          <a:xfrm>
            <a:off x="3163895" y="1485900"/>
            <a:ext cx="800489" cy="3385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dirty="0" err="1">
                <a:solidFill>
                  <a:srgbClr val="FFFFFF"/>
                </a:solidFill>
              </a:rPr>
              <a:t>matlab</a:t>
            </a:r>
            <a:endParaRPr lang="en-US" sz="1600" dirty="0">
              <a:solidFill>
                <a:srgbClr val="FFFFFF"/>
              </a:solidFill>
            </a:endParaRPr>
          </a:p>
        </p:txBody>
      </p:sp>
      <p:sp>
        <p:nvSpPr>
          <p:cNvPr id="70" name="Text Box 8"/>
          <p:cNvSpPr txBox="1">
            <a:spLocks noChangeArrowheads="1"/>
          </p:cNvSpPr>
          <p:nvPr/>
        </p:nvSpPr>
        <p:spPr bwMode="auto">
          <a:xfrm>
            <a:off x="4932162" y="1468438"/>
            <a:ext cx="503934" cy="3385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dirty="0" err="1">
                <a:solidFill>
                  <a:srgbClr val="FFFFFF"/>
                </a:solidFill>
              </a:rPr>
              <a:t>gcc</a:t>
            </a:r>
            <a:endParaRPr lang="en-US" sz="1600" dirty="0">
              <a:solidFill>
                <a:srgbClr val="FFFFFF"/>
              </a:solidFill>
            </a:endParaRPr>
          </a:p>
        </p:txBody>
      </p:sp>
      <p:sp>
        <p:nvSpPr>
          <p:cNvPr id="71" name="Rectangle 70"/>
          <p:cNvSpPr>
            <a:spLocks noChangeArrowheads="1"/>
          </p:cNvSpPr>
          <p:nvPr/>
        </p:nvSpPr>
        <p:spPr bwMode="auto">
          <a:xfrm>
            <a:off x="5334000" y="5200650"/>
            <a:ext cx="8001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Bank 3</a:t>
            </a:r>
          </a:p>
        </p:txBody>
      </p:sp>
      <p:sp>
        <p:nvSpPr>
          <p:cNvPr id="38952" name="Line 45"/>
          <p:cNvSpPr>
            <a:spLocks noChangeShapeType="1"/>
          </p:cNvSpPr>
          <p:nvPr/>
        </p:nvSpPr>
        <p:spPr bwMode="auto">
          <a:xfrm>
            <a:off x="5718175"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nvGrpSpPr>
          <p:cNvPr id="2" name="Group 107"/>
          <p:cNvGrpSpPr>
            <a:grpSpLocks/>
          </p:cNvGrpSpPr>
          <p:nvPr/>
        </p:nvGrpSpPr>
        <p:grpSpPr bwMode="auto">
          <a:xfrm>
            <a:off x="3505200" y="1257302"/>
            <a:ext cx="176213" cy="779463"/>
            <a:chOff x="536864" y="1524322"/>
            <a:chExt cx="176645" cy="778674"/>
          </a:xfrm>
        </p:grpSpPr>
        <p:sp>
          <p:nvSpPr>
            <p:cNvPr id="38975" name="Rectangle 10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6" name="Rectangle 10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7" name="Rectangle 10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8" name="Rectangle 10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3" name="Group 119"/>
          <p:cNvGrpSpPr>
            <a:grpSpLocks/>
          </p:cNvGrpSpPr>
          <p:nvPr/>
        </p:nvGrpSpPr>
        <p:grpSpPr bwMode="auto">
          <a:xfrm>
            <a:off x="3702052" y="1255721"/>
            <a:ext cx="176213" cy="777875"/>
            <a:chOff x="536864" y="1524322"/>
            <a:chExt cx="176645" cy="778674"/>
          </a:xfrm>
        </p:grpSpPr>
        <p:sp>
          <p:nvSpPr>
            <p:cNvPr id="38971" name="Rectangle 12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2" name="Rectangle 12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3" name="Rectangle 12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4" name="Rectangle 12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4" name="Group 124"/>
          <p:cNvGrpSpPr>
            <a:grpSpLocks/>
          </p:cNvGrpSpPr>
          <p:nvPr/>
        </p:nvGrpSpPr>
        <p:grpSpPr bwMode="auto">
          <a:xfrm>
            <a:off x="3906839" y="1262063"/>
            <a:ext cx="176212" cy="779462"/>
            <a:chOff x="536864" y="1524322"/>
            <a:chExt cx="176645" cy="778674"/>
          </a:xfrm>
        </p:grpSpPr>
        <p:sp>
          <p:nvSpPr>
            <p:cNvPr id="38967" name="Rectangle 125"/>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8" name="Rectangle 126"/>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9" name="Rectangle 127"/>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0" name="Rectangle 128"/>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5" name="Group 129"/>
          <p:cNvGrpSpPr>
            <a:grpSpLocks/>
          </p:cNvGrpSpPr>
          <p:nvPr/>
        </p:nvGrpSpPr>
        <p:grpSpPr bwMode="auto">
          <a:xfrm>
            <a:off x="3303588" y="1262063"/>
            <a:ext cx="176212" cy="779462"/>
            <a:chOff x="536864" y="1524322"/>
            <a:chExt cx="176645" cy="778674"/>
          </a:xfrm>
        </p:grpSpPr>
        <p:sp>
          <p:nvSpPr>
            <p:cNvPr id="38963" name="Rectangle 13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4" name="Rectangle 13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5" name="Rectangle 13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6" name="Rectangle 13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6" name="Group 124"/>
          <p:cNvGrpSpPr>
            <a:grpSpLocks/>
          </p:cNvGrpSpPr>
          <p:nvPr/>
        </p:nvGrpSpPr>
        <p:grpSpPr bwMode="auto">
          <a:xfrm>
            <a:off x="4111625" y="1262063"/>
            <a:ext cx="176213" cy="779462"/>
            <a:chOff x="536864" y="1524322"/>
            <a:chExt cx="176645" cy="778674"/>
          </a:xfrm>
        </p:grpSpPr>
        <p:sp>
          <p:nvSpPr>
            <p:cNvPr id="38959" name="Rectangle 7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0" name="Rectangle 7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1" name="Rectangle 7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2" name="Rectangle 7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67" name="Group 124"/>
          <p:cNvGrpSpPr>
            <a:grpSpLocks/>
          </p:cNvGrpSpPr>
          <p:nvPr/>
        </p:nvGrpSpPr>
        <p:grpSpPr bwMode="auto">
          <a:xfrm>
            <a:off x="5076056" y="1268760"/>
            <a:ext cx="176213" cy="779462"/>
            <a:chOff x="536864" y="1524322"/>
            <a:chExt cx="176645" cy="778674"/>
          </a:xfrm>
          <a:solidFill>
            <a:srgbClr val="FF0000"/>
          </a:solidFill>
        </p:grpSpPr>
        <p:sp>
          <p:nvSpPr>
            <p:cNvPr id="68" name="Rectangle 72"/>
            <p:cNvSpPr>
              <a:spLocks noChangeArrowheads="1"/>
            </p:cNvSpPr>
            <p:nvPr/>
          </p:nvSpPr>
          <p:spPr bwMode="auto">
            <a:xfrm>
              <a:off x="536864" y="1524322"/>
              <a:ext cx="176645" cy="170606"/>
            </a:xfrm>
            <a:prstGeom prst="rect">
              <a:avLst/>
            </a:prstGeom>
            <a:grpFill/>
            <a:ln w="9525">
              <a:solidFill>
                <a:schemeClr val="tx1"/>
              </a:solidFill>
              <a:round/>
              <a:headEnd/>
              <a:tailEnd/>
            </a:ln>
          </p:spPr>
          <p:txBody>
            <a:bodyPr/>
            <a:lstStyle/>
            <a:p>
              <a:pPr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sp>
          <p:nvSpPr>
            <p:cNvPr id="72" name="Rectangle 73"/>
            <p:cNvSpPr>
              <a:spLocks noChangeArrowheads="1"/>
            </p:cNvSpPr>
            <p:nvPr/>
          </p:nvSpPr>
          <p:spPr bwMode="auto">
            <a:xfrm>
              <a:off x="536864" y="1726339"/>
              <a:ext cx="176645" cy="170606"/>
            </a:xfrm>
            <a:prstGeom prst="rect">
              <a:avLst/>
            </a:prstGeom>
            <a:grpFill/>
            <a:ln w="9525">
              <a:solidFill>
                <a:schemeClr val="tx1"/>
              </a:solidFill>
              <a:round/>
              <a:headEnd/>
              <a:tailEnd/>
            </a:ln>
          </p:spPr>
          <p:txBody>
            <a:bodyPr/>
            <a:lstStyle/>
            <a:p>
              <a:pPr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sp>
          <p:nvSpPr>
            <p:cNvPr id="73" name="Rectangle 74"/>
            <p:cNvSpPr>
              <a:spLocks noChangeArrowheads="1"/>
            </p:cNvSpPr>
            <p:nvPr/>
          </p:nvSpPr>
          <p:spPr bwMode="auto">
            <a:xfrm>
              <a:off x="536864" y="1931907"/>
              <a:ext cx="176645" cy="170606"/>
            </a:xfrm>
            <a:prstGeom prst="rect">
              <a:avLst/>
            </a:prstGeom>
            <a:grpFill/>
            <a:ln w="9525">
              <a:solidFill>
                <a:schemeClr val="tx1"/>
              </a:solidFill>
              <a:round/>
              <a:headEnd/>
              <a:tailEnd/>
            </a:ln>
          </p:spPr>
          <p:txBody>
            <a:bodyPr/>
            <a:lstStyle/>
            <a:p>
              <a:pPr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sp>
          <p:nvSpPr>
            <p:cNvPr id="74" name="Rectangle 75"/>
            <p:cNvSpPr>
              <a:spLocks noChangeArrowheads="1"/>
            </p:cNvSpPr>
            <p:nvPr/>
          </p:nvSpPr>
          <p:spPr bwMode="auto">
            <a:xfrm>
              <a:off x="536864" y="2132390"/>
              <a:ext cx="176645" cy="170606"/>
            </a:xfrm>
            <a:prstGeom prst="rect">
              <a:avLst/>
            </a:prstGeom>
            <a:grpFill/>
            <a:ln w="9525">
              <a:solidFill>
                <a:schemeClr val="tx1"/>
              </a:solidFill>
              <a:round/>
              <a:headEnd/>
              <a:tailEnd/>
            </a:ln>
          </p:spPr>
          <p:txBody>
            <a:bodyPr/>
            <a:lstStyle/>
            <a:p>
              <a:pPr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grpSp>
    </p:spTree>
    <p:extLst>
      <p:ext uri="{BB962C8B-B14F-4D97-AF65-F5344CB8AC3E}">
        <p14:creationId xmlns:p14="http://schemas.microsoft.com/office/powerpoint/2010/main" val="40712572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500" fill="hold"/>
                                        <p:tgtEl>
                                          <p:spTgt spid="432133"/>
                                        </p:tgtEl>
                                        <p:attrNameLst>
                                          <p:attrName>fillcolor</p:attrName>
                                        </p:attrNameLst>
                                      </p:cBhvr>
                                      <p:to>
                                        <a:srgbClr val="0000FF"/>
                                      </p:to>
                                    </p:animClr>
                                    <p:set>
                                      <p:cBhvr>
                                        <p:cTn id="7" dur="500" fill="hold"/>
                                        <p:tgtEl>
                                          <p:spTgt spid="432133"/>
                                        </p:tgtEl>
                                        <p:attrNameLst>
                                          <p:attrName>fill.type</p:attrName>
                                        </p:attrNameLst>
                                      </p:cBhvr>
                                      <p:to>
                                        <p:strVal val="solid"/>
                                      </p:to>
                                    </p:set>
                                    <p:set>
                                      <p:cBhvr>
                                        <p:cTn id="8" dur="500" fill="hold"/>
                                        <p:tgtEl>
                                          <p:spTgt spid="432133"/>
                                        </p:tgtEl>
                                        <p:attrNameLst>
                                          <p:attrName>fill.on</p:attrName>
                                        </p:attrNameLst>
                                      </p:cBhvr>
                                      <p:to>
                                        <p:strVal val="true"/>
                                      </p:to>
                                    </p:set>
                                  </p:childTnLst>
                                </p:cTn>
                              </p:par>
                              <p:par>
                                <p:cTn id="9" presetID="1" presetClass="exit" presetSubtype="0" fill="hold" grpId="0" nodeType="withEffect">
                                  <p:stCondLst>
                                    <p:cond delay="0"/>
                                  </p:stCondLst>
                                  <p:childTnLst>
                                    <p:set>
                                      <p:cBhvr>
                                        <p:cTn id="10" dur="1" fill="hold">
                                          <p:stCondLst>
                                            <p:cond delay="0"/>
                                          </p:stCondLst>
                                        </p:cTn>
                                        <p:tgtEl>
                                          <p:spTgt spid="432134"/>
                                        </p:tgtEl>
                                        <p:attrNameLst>
                                          <p:attrName>style.visibility</p:attrName>
                                        </p:attrNameLst>
                                      </p:cBhvr>
                                      <p:to>
                                        <p:strVal val="hidden"/>
                                      </p:to>
                                    </p:set>
                                  </p:childTnLst>
                                </p:cTn>
                              </p:par>
                              <p:par>
                                <p:cTn id="11" presetID="3" presetClass="entr" presetSubtype="1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blinds(horizontal)">
                                      <p:cBhvr>
                                        <p:cTn id="13" dur="500"/>
                                        <p:tgtEl>
                                          <p:spTgt spid="6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blinds(horizontal)">
                                      <p:cBhvr>
                                        <p:cTn id="16" dur="500"/>
                                        <p:tgtEl>
                                          <p:spTgt spid="70"/>
                                        </p:tgtEl>
                                      </p:cBhvr>
                                    </p:animEffect>
                                  </p:childTnLst>
                                </p:cTn>
                              </p:par>
                              <p:par>
                                <p:cTn id="17" presetID="1" presetClass="emph" presetSubtype="2" fill="hold" nodeType="withEffect">
                                  <p:stCondLst>
                                    <p:cond delay="0"/>
                                  </p:stCondLst>
                                  <p:childTnLst>
                                    <p:animClr clrSpc="rgb" dir="cw">
                                      <p:cBhvr>
                                        <p:cTn id="18" dur="500" fill="hold"/>
                                        <p:tgtEl>
                                          <p:spTgt spid="66"/>
                                        </p:tgtEl>
                                        <p:attrNameLst>
                                          <p:attrName>fillcolor</p:attrName>
                                        </p:attrNameLst>
                                      </p:cBhvr>
                                      <p:to>
                                        <a:srgbClr val="FF0000"/>
                                      </p:to>
                                    </p:animClr>
                                    <p:set>
                                      <p:cBhvr>
                                        <p:cTn id="19" dur="500" fill="hold"/>
                                        <p:tgtEl>
                                          <p:spTgt spid="66"/>
                                        </p:tgtEl>
                                        <p:attrNameLst>
                                          <p:attrName>fill.type</p:attrName>
                                        </p:attrNameLst>
                                      </p:cBhvr>
                                      <p:to>
                                        <p:strVal val="solid"/>
                                      </p:to>
                                    </p:set>
                                    <p:set>
                                      <p:cBhvr>
                                        <p:cTn id="20" dur="500" fill="hold"/>
                                        <p:tgtEl>
                                          <p:spTgt spid="66"/>
                                        </p:tgtEl>
                                        <p:attrNameLst>
                                          <p:attrName>fill.on</p:attrName>
                                        </p:attrNameLst>
                                      </p:cBhvr>
                                      <p:to>
                                        <p:strVal val="tru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42" presetClass="path" presetSubtype="0" accel="50000" decel="50000" fill="hold" nodeType="withEffect">
                                  <p:stCondLst>
                                    <p:cond delay="0"/>
                                  </p:stCondLst>
                                  <p:childTnLst>
                                    <p:animMotion origin="layout" path="M -1.94444E-6 3.7037E-6 L -1.94444E-6 0.36597 " pathEditMode="relative" rAng="0" ptsTypes="AA">
                                      <p:cBhvr>
                                        <p:cTn id="26" dur="1000" fill="hold"/>
                                        <p:tgtEl>
                                          <p:spTgt spid="2"/>
                                        </p:tgtEl>
                                        <p:attrNameLst>
                                          <p:attrName>ppt_x</p:attrName>
                                          <p:attrName>ppt_y</p:attrName>
                                        </p:attrNameLst>
                                      </p:cBhvr>
                                      <p:rCtr x="0" y="18300"/>
                                    </p:animMotion>
                                  </p:childTnLst>
                                </p:cTn>
                              </p:par>
                              <p:par>
                                <p:cTn id="27" presetID="1" presetClass="entr" presetSubtype="0" fill="hold"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42" presetClass="path" presetSubtype="0" accel="50000" decel="50000" fill="hold" nodeType="withEffect">
                                  <p:stCondLst>
                                    <p:cond delay="0"/>
                                  </p:stCondLst>
                                  <p:childTnLst>
                                    <p:animMotion origin="layout" path="M -1.94444E-6 3.7037E-6 L -1.94444E-6 0.36597 " pathEditMode="relative" rAng="0" ptsTypes="AA">
                                      <p:cBhvr>
                                        <p:cTn id="30" dur="1000" fill="hold"/>
                                        <p:tgtEl>
                                          <p:spTgt spid="67"/>
                                        </p:tgtEl>
                                        <p:attrNameLst>
                                          <p:attrName>ppt_x</p:attrName>
                                          <p:attrName>ppt_y</p:attrName>
                                        </p:attrNameLst>
                                      </p:cBhvr>
                                      <p:rCtr x="0" y="18300"/>
                                    </p:animMotion>
                                  </p:childTnLst>
                                </p:cTn>
                              </p:par>
                            </p:childTnLst>
                          </p:cTn>
                        </p:par>
                      </p:childTnLst>
                    </p:cTn>
                  </p:par>
                  <p:par>
                    <p:cTn id="31" fill="hold">
                      <p:stCondLst>
                        <p:cond delay="indefinite"/>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63"/>
                                        </p:tgtEl>
                                        <p:attrNameLst>
                                          <p:attrName>fillcolor</p:attrName>
                                        </p:attrNameLst>
                                      </p:cBhvr>
                                      <p:to>
                                        <a:srgbClr val="0000FF"/>
                                      </p:to>
                                    </p:animClr>
                                    <p:set>
                                      <p:cBhvr>
                                        <p:cTn id="35" dur="500" fill="hold"/>
                                        <p:tgtEl>
                                          <p:spTgt spid="63"/>
                                        </p:tgtEl>
                                        <p:attrNameLst>
                                          <p:attrName>fill.type</p:attrName>
                                        </p:attrNameLst>
                                      </p:cBhvr>
                                      <p:to>
                                        <p:strVal val="solid"/>
                                      </p:to>
                                    </p:set>
                                    <p:set>
                                      <p:cBhvr>
                                        <p:cTn id="36" dur="500" fill="hold"/>
                                        <p:tgtEl>
                                          <p:spTgt spid="63"/>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500" fill="hold"/>
                                        <p:tgtEl>
                                          <p:spTgt spid="62"/>
                                        </p:tgtEl>
                                        <p:attrNameLst>
                                          <p:attrName>fillcolor</p:attrName>
                                        </p:attrNameLst>
                                      </p:cBhvr>
                                      <p:to>
                                        <a:srgbClr val="0000FF"/>
                                      </p:to>
                                    </p:animClr>
                                    <p:set>
                                      <p:cBhvr>
                                        <p:cTn id="39" dur="500" fill="hold"/>
                                        <p:tgtEl>
                                          <p:spTgt spid="62"/>
                                        </p:tgtEl>
                                        <p:attrNameLst>
                                          <p:attrName>fill.type</p:attrName>
                                        </p:attrNameLst>
                                      </p:cBhvr>
                                      <p:to>
                                        <p:strVal val="solid"/>
                                      </p:to>
                                    </p:set>
                                    <p:set>
                                      <p:cBhvr>
                                        <p:cTn id="40" dur="500" fill="hold"/>
                                        <p:tgtEl>
                                          <p:spTgt spid="62"/>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500" fill="hold"/>
                                        <p:tgtEl>
                                          <p:spTgt spid="64"/>
                                        </p:tgtEl>
                                        <p:attrNameLst>
                                          <p:attrName>fillcolor</p:attrName>
                                        </p:attrNameLst>
                                      </p:cBhvr>
                                      <p:to>
                                        <a:srgbClr val="0000FF"/>
                                      </p:to>
                                    </p:animClr>
                                    <p:set>
                                      <p:cBhvr>
                                        <p:cTn id="43" dur="500" fill="hold"/>
                                        <p:tgtEl>
                                          <p:spTgt spid="64"/>
                                        </p:tgtEl>
                                        <p:attrNameLst>
                                          <p:attrName>fill.type</p:attrName>
                                        </p:attrNameLst>
                                      </p:cBhvr>
                                      <p:to>
                                        <p:strVal val="solid"/>
                                      </p:to>
                                    </p:set>
                                    <p:set>
                                      <p:cBhvr>
                                        <p:cTn id="44" dur="500" fill="hold"/>
                                        <p:tgtEl>
                                          <p:spTgt spid="64"/>
                                        </p:tgtEl>
                                        <p:attrNameLst>
                                          <p:attrName>fill.on</p:attrName>
                                        </p:attrNameLst>
                                      </p:cBhvr>
                                      <p:to>
                                        <p:strVal val="true"/>
                                      </p:to>
                                    </p:set>
                                  </p:childTnLst>
                                </p:cTn>
                              </p:par>
                              <p:par>
                                <p:cTn id="45" presetID="1" presetClass="emph" presetSubtype="2" fill="hold" nodeType="withEffect">
                                  <p:stCondLst>
                                    <p:cond delay="0"/>
                                  </p:stCondLst>
                                  <p:childTnLst>
                                    <p:animClr clrSpc="rgb" dir="cw">
                                      <p:cBhvr>
                                        <p:cTn id="46" dur="500" fill="hold"/>
                                        <p:tgtEl>
                                          <p:spTgt spid="71"/>
                                        </p:tgtEl>
                                        <p:attrNameLst>
                                          <p:attrName>fillcolor</p:attrName>
                                        </p:attrNameLst>
                                      </p:cBhvr>
                                      <p:to>
                                        <a:srgbClr val="0000FF"/>
                                      </p:to>
                                    </p:animClr>
                                    <p:set>
                                      <p:cBhvr>
                                        <p:cTn id="47" dur="500" fill="hold"/>
                                        <p:tgtEl>
                                          <p:spTgt spid="71"/>
                                        </p:tgtEl>
                                        <p:attrNameLst>
                                          <p:attrName>fill.type</p:attrName>
                                        </p:attrNameLst>
                                      </p:cBhvr>
                                      <p:to>
                                        <p:strVal val="solid"/>
                                      </p:to>
                                    </p:set>
                                    <p:set>
                                      <p:cBhvr>
                                        <p:cTn id="48" dur="500" fill="hold"/>
                                        <p:tgtEl>
                                          <p:spTgt spid="71"/>
                                        </p:tgtEl>
                                        <p:attrNameLst>
                                          <p:attrName>fill.on</p:attrName>
                                        </p:attrNameLst>
                                      </p:cBhvr>
                                      <p:to>
                                        <p:strVal val="true"/>
                                      </p:to>
                                    </p:set>
                                  </p:childTnLst>
                                </p:cTn>
                              </p:par>
                              <p:par>
                                <p:cTn id="49" presetID="3" presetClass="exit" presetSubtype="10" fill="hold" nodeType="withEffect">
                                  <p:stCondLst>
                                    <p:cond delay="0"/>
                                  </p:stCondLst>
                                  <p:childTnLst>
                                    <p:animEffect transition="out" filter="blinds(horizontal)">
                                      <p:cBhvr>
                                        <p:cTn id="50" dur="500"/>
                                        <p:tgtEl>
                                          <p:spTgt spid="2"/>
                                        </p:tgtEl>
                                      </p:cBhvr>
                                    </p:animEffect>
                                    <p:set>
                                      <p:cBhvr>
                                        <p:cTn id="51" dur="1" fill="hold">
                                          <p:stCondLst>
                                            <p:cond delay="499"/>
                                          </p:stCondLst>
                                        </p:cTn>
                                        <p:tgtEl>
                                          <p:spTgt spid="2"/>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3"/>
                                        </p:tgtEl>
                                        <p:attrNameLst>
                                          <p:attrName>style.visibility</p:attrName>
                                        </p:attrNameLst>
                                      </p:cBhvr>
                                      <p:to>
                                        <p:strVal val="visible"/>
                                      </p:to>
                                    </p:set>
                                  </p:childTnLst>
                                </p:cTn>
                              </p:par>
                              <p:par>
                                <p:cTn id="54" presetID="42" presetClass="path" presetSubtype="0" accel="50000" decel="50000" fill="hold" nodeType="withEffect">
                                  <p:stCondLst>
                                    <p:cond delay="0"/>
                                  </p:stCondLst>
                                  <p:childTnLst>
                                    <p:animMotion origin="layout" path="M -1.94444E-6 3.7037E-6 L -1.94444E-6 0.36597 " pathEditMode="relative" rAng="0" ptsTypes="AA">
                                      <p:cBhvr>
                                        <p:cTn id="55" dur="1000" fill="hold"/>
                                        <p:tgtEl>
                                          <p:spTgt spid="3"/>
                                        </p:tgtEl>
                                        <p:attrNameLst>
                                          <p:attrName>ppt_x</p:attrName>
                                          <p:attrName>ppt_y</p:attrName>
                                        </p:attrNameLst>
                                      </p:cBhvr>
                                      <p:rCtr x="0" y="18300"/>
                                    </p:animMotion>
                                  </p:childTnLst>
                                </p:cTn>
                              </p:par>
                            </p:childTnLst>
                          </p:cTn>
                        </p:par>
                      </p:childTnLst>
                    </p:cTn>
                  </p:par>
                  <p:par>
                    <p:cTn id="56" fill="hold">
                      <p:stCondLst>
                        <p:cond delay="indefinite"/>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62"/>
                                        </p:tgtEl>
                                        <p:attrNameLst>
                                          <p:attrName>fillcolor</p:attrName>
                                        </p:attrNameLst>
                                      </p:cBhvr>
                                      <p:to>
                                        <a:schemeClr val="bg1"/>
                                      </p:to>
                                    </p:animClr>
                                    <p:set>
                                      <p:cBhvr>
                                        <p:cTn id="60" dur="500" fill="hold"/>
                                        <p:tgtEl>
                                          <p:spTgt spid="62"/>
                                        </p:tgtEl>
                                        <p:attrNameLst>
                                          <p:attrName>fill.type</p:attrName>
                                        </p:attrNameLst>
                                      </p:cBhvr>
                                      <p:to>
                                        <p:strVal val="solid"/>
                                      </p:to>
                                    </p:set>
                                    <p:set>
                                      <p:cBhvr>
                                        <p:cTn id="61" dur="500" fill="hold"/>
                                        <p:tgtEl>
                                          <p:spTgt spid="62"/>
                                        </p:tgtEl>
                                        <p:attrNameLst>
                                          <p:attrName>fill.on</p:attrName>
                                        </p:attrNameLst>
                                      </p:cBhvr>
                                      <p:to>
                                        <p:strVal val="true"/>
                                      </p:to>
                                    </p:set>
                                  </p:childTnLst>
                                </p:cTn>
                              </p:par>
                              <p:par>
                                <p:cTn id="62" presetID="1" presetClass="emph" presetSubtype="2" fill="hold" nodeType="withEffect">
                                  <p:stCondLst>
                                    <p:cond delay="0"/>
                                  </p:stCondLst>
                                  <p:childTnLst>
                                    <p:animClr clrSpc="rgb" dir="cw">
                                      <p:cBhvr>
                                        <p:cTn id="63" dur="500" fill="hold"/>
                                        <p:tgtEl>
                                          <p:spTgt spid="63"/>
                                        </p:tgtEl>
                                        <p:attrNameLst>
                                          <p:attrName>fillcolor</p:attrName>
                                        </p:attrNameLst>
                                      </p:cBhvr>
                                      <p:to>
                                        <a:schemeClr val="bg1"/>
                                      </p:to>
                                    </p:animClr>
                                    <p:set>
                                      <p:cBhvr>
                                        <p:cTn id="64" dur="500" fill="hold"/>
                                        <p:tgtEl>
                                          <p:spTgt spid="63"/>
                                        </p:tgtEl>
                                        <p:attrNameLst>
                                          <p:attrName>fill.type</p:attrName>
                                        </p:attrNameLst>
                                      </p:cBhvr>
                                      <p:to>
                                        <p:strVal val="solid"/>
                                      </p:to>
                                    </p:set>
                                    <p:set>
                                      <p:cBhvr>
                                        <p:cTn id="65" dur="500" fill="hold"/>
                                        <p:tgtEl>
                                          <p:spTgt spid="63"/>
                                        </p:tgtEl>
                                        <p:attrNameLst>
                                          <p:attrName>fill.on</p:attrName>
                                        </p:attrNameLst>
                                      </p:cBhvr>
                                      <p:to>
                                        <p:strVal val="true"/>
                                      </p:to>
                                    </p:set>
                                  </p:childTnLst>
                                </p:cTn>
                              </p:par>
                              <p:par>
                                <p:cTn id="66" presetID="1" presetClass="emph" presetSubtype="2" fill="hold" nodeType="withEffect">
                                  <p:stCondLst>
                                    <p:cond delay="0"/>
                                  </p:stCondLst>
                                  <p:childTnLst>
                                    <p:animClr clrSpc="rgb" dir="cw">
                                      <p:cBhvr>
                                        <p:cTn id="67" dur="500" fill="hold"/>
                                        <p:tgtEl>
                                          <p:spTgt spid="64"/>
                                        </p:tgtEl>
                                        <p:attrNameLst>
                                          <p:attrName>fillcolor</p:attrName>
                                        </p:attrNameLst>
                                      </p:cBhvr>
                                      <p:to>
                                        <a:schemeClr val="bg1"/>
                                      </p:to>
                                    </p:animClr>
                                    <p:set>
                                      <p:cBhvr>
                                        <p:cTn id="68" dur="500" fill="hold"/>
                                        <p:tgtEl>
                                          <p:spTgt spid="64"/>
                                        </p:tgtEl>
                                        <p:attrNameLst>
                                          <p:attrName>fill.type</p:attrName>
                                        </p:attrNameLst>
                                      </p:cBhvr>
                                      <p:to>
                                        <p:strVal val="solid"/>
                                      </p:to>
                                    </p:set>
                                    <p:set>
                                      <p:cBhvr>
                                        <p:cTn id="69" dur="500" fill="hold"/>
                                        <p:tgtEl>
                                          <p:spTgt spid="64"/>
                                        </p:tgtEl>
                                        <p:attrNameLst>
                                          <p:attrName>fill.on</p:attrName>
                                        </p:attrNameLst>
                                      </p:cBhvr>
                                      <p:to>
                                        <p:strVal val="true"/>
                                      </p:to>
                                    </p:set>
                                  </p:childTnLst>
                                </p:cTn>
                              </p:par>
                              <p:par>
                                <p:cTn id="70" presetID="1" presetClass="emph" presetSubtype="2" fill="hold" nodeType="withEffect">
                                  <p:stCondLst>
                                    <p:cond delay="0"/>
                                  </p:stCondLst>
                                  <p:childTnLst>
                                    <p:animClr clrSpc="rgb" dir="cw">
                                      <p:cBhvr>
                                        <p:cTn id="71" dur="500" fill="hold"/>
                                        <p:tgtEl>
                                          <p:spTgt spid="71"/>
                                        </p:tgtEl>
                                        <p:attrNameLst>
                                          <p:attrName>fillcolor</p:attrName>
                                        </p:attrNameLst>
                                      </p:cBhvr>
                                      <p:to>
                                        <a:schemeClr val="bg1"/>
                                      </p:to>
                                    </p:animClr>
                                    <p:set>
                                      <p:cBhvr>
                                        <p:cTn id="72" dur="500" fill="hold"/>
                                        <p:tgtEl>
                                          <p:spTgt spid="71"/>
                                        </p:tgtEl>
                                        <p:attrNameLst>
                                          <p:attrName>fill.type</p:attrName>
                                        </p:attrNameLst>
                                      </p:cBhvr>
                                      <p:to>
                                        <p:strVal val="solid"/>
                                      </p:to>
                                    </p:set>
                                    <p:set>
                                      <p:cBhvr>
                                        <p:cTn id="73" dur="500" fill="hold"/>
                                        <p:tgtEl>
                                          <p:spTgt spid="71"/>
                                        </p:tgtEl>
                                        <p:attrNameLst>
                                          <p:attrName>fill.on</p:attrName>
                                        </p:attrNameLst>
                                      </p:cBhvr>
                                      <p:to>
                                        <p:strVal val="true"/>
                                      </p:to>
                                    </p:set>
                                  </p:childTnLst>
                                </p:cTn>
                              </p:par>
                            </p:childTnLst>
                          </p:cTn>
                        </p:par>
                      </p:childTnLst>
                    </p:cTn>
                  </p:par>
                  <p:par>
                    <p:cTn id="74" fill="hold">
                      <p:stCondLst>
                        <p:cond delay="indefinite"/>
                      </p:stCondLst>
                      <p:childTnLst>
                        <p:par>
                          <p:cTn id="75" fill="hold">
                            <p:stCondLst>
                              <p:cond delay="0"/>
                            </p:stCondLst>
                            <p:childTnLst>
                              <p:par>
                                <p:cTn id="76" presetID="3" presetClass="exit" presetSubtype="10" fill="hold" nodeType="clickEffect">
                                  <p:stCondLst>
                                    <p:cond delay="0"/>
                                  </p:stCondLst>
                                  <p:childTnLst>
                                    <p:animEffect transition="out" filter="blinds(horizontal)">
                                      <p:cBhvr>
                                        <p:cTn id="77" dur="500"/>
                                        <p:tgtEl>
                                          <p:spTgt spid="3"/>
                                        </p:tgtEl>
                                      </p:cBhvr>
                                    </p:animEffect>
                                    <p:set>
                                      <p:cBhvr>
                                        <p:cTn id="78" dur="1" fill="hold">
                                          <p:stCondLst>
                                            <p:cond delay="499"/>
                                          </p:stCondLst>
                                        </p:cTn>
                                        <p:tgtEl>
                                          <p:spTgt spid="3"/>
                                        </p:tgtEl>
                                        <p:attrNameLst>
                                          <p:attrName>style.visibility</p:attrName>
                                        </p:attrNameLst>
                                      </p:cBhvr>
                                      <p:to>
                                        <p:strVal val="hidden"/>
                                      </p:to>
                                    </p:set>
                                  </p:childTnLst>
                                </p:cTn>
                              </p:par>
                              <p:par>
                                <p:cTn id="79" presetID="1" presetClass="emph" presetSubtype="2" fill="hold" nodeType="withEffect">
                                  <p:stCondLst>
                                    <p:cond delay="0"/>
                                  </p:stCondLst>
                                  <p:childTnLst>
                                    <p:animClr clrSpc="rgb" dir="cw">
                                      <p:cBhvr>
                                        <p:cTn id="80" dur="500" fill="hold"/>
                                        <p:tgtEl>
                                          <p:spTgt spid="62"/>
                                        </p:tgtEl>
                                        <p:attrNameLst>
                                          <p:attrName>fillcolor</p:attrName>
                                        </p:attrNameLst>
                                      </p:cBhvr>
                                      <p:to>
                                        <a:srgbClr val="0000FF"/>
                                      </p:to>
                                    </p:animClr>
                                    <p:set>
                                      <p:cBhvr>
                                        <p:cTn id="81" dur="500" fill="hold"/>
                                        <p:tgtEl>
                                          <p:spTgt spid="62"/>
                                        </p:tgtEl>
                                        <p:attrNameLst>
                                          <p:attrName>fill.type</p:attrName>
                                        </p:attrNameLst>
                                      </p:cBhvr>
                                      <p:to>
                                        <p:strVal val="solid"/>
                                      </p:to>
                                    </p:set>
                                    <p:set>
                                      <p:cBhvr>
                                        <p:cTn id="82" dur="500" fill="hold"/>
                                        <p:tgtEl>
                                          <p:spTgt spid="62"/>
                                        </p:tgtEl>
                                        <p:attrNameLst>
                                          <p:attrName>fill.on</p:attrName>
                                        </p:attrNameLst>
                                      </p:cBhvr>
                                      <p:to>
                                        <p:strVal val="true"/>
                                      </p:to>
                                    </p:set>
                                  </p:childTnLst>
                                </p:cTn>
                              </p:par>
                              <p:par>
                                <p:cTn id="83" presetID="1" presetClass="emph" presetSubtype="2" fill="hold" nodeType="withEffect">
                                  <p:stCondLst>
                                    <p:cond delay="0"/>
                                  </p:stCondLst>
                                  <p:childTnLst>
                                    <p:animClr clrSpc="rgb" dir="cw">
                                      <p:cBhvr>
                                        <p:cTn id="84" dur="500" fill="hold"/>
                                        <p:tgtEl>
                                          <p:spTgt spid="63"/>
                                        </p:tgtEl>
                                        <p:attrNameLst>
                                          <p:attrName>fillcolor</p:attrName>
                                        </p:attrNameLst>
                                      </p:cBhvr>
                                      <p:to>
                                        <a:srgbClr val="0000FF"/>
                                      </p:to>
                                    </p:animClr>
                                    <p:set>
                                      <p:cBhvr>
                                        <p:cTn id="85" dur="500" fill="hold"/>
                                        <p:tgtEl>
                                          <p:spTgt spid="63"/>
                                        </p:tgtEl>
                                        <p:attrNameLst>
                                          <p:attrName>fill.type</p:attrName>
                                        </p:attrNameLst>
                                      </p:cBhvr>
                                      <p:to>
                                        <p:strVal val="solid"/>
                                      </p:to>
                                    </p:set>
                                    <p:set>
                                      <p:cBhvr>
                                        <p:cTn id="86" dur="500" fill="hold"/>
                                        <p:tgtEl>
                                          <p:spTgt spid="63"/>
                                        </p:tgtEl>
                                        <p:attrNameLst>
                                          <p:attrName>fill.on</p:attrName>
                                        </p:attrNameLst>
                                      </p:cBhvr>
                                      <p:to>
                                        <p:strVal val="true"/>
                                      </p:to>
                                    </p:set>
                                  </p:childTnLst>
                                </p:cTn>
                              </p:par>
                              <p:par>
                                <p:cTn id="87" presetID="1" presetClass="emph" presetSubtype="2" fill="hold" nodeType="withEffect">
                                  <p:stCondLst>
                                    <p:cond delay="0"/>
                                  </p:stCondLst>
                                  <p:childTnLst>
                                    <p:animClr clrSpc="rgb" dir="cw">
                                      <p:cBhvr>
                                        <p:cTn id="88" dur="500" fill="hold"/>
                                        <p:tgtEl>
                                          <p:spTgt spid="64"/>
                                        </p:tgtEl>
                                        <p:attrNameLst>
                                          <p:attrName>fillcolor</p:attrName>
                                        </p:attrNameLst>
                                      </p:cBhvr>
                                      <p:to>
                                        <a:srgbClr val="0000FF"/>
                                      </p:to>
                                    </p:animClr>
                                    <p:set>
                                      <p:cBhvr>
                                        <p:cTn id="89" dur="500" fill="hold"/>
                                        <p:tgtEl>
                                          <p:spTgt spid="64"/>
                                        </p:tgtEl>
                                        <p:attrNameLst>
                                          <p:attrName>fill.type</p:attrName>
                                        </p:attrNameLst>
                                      </p:cBhvr>
                                      <p:to>
                                        <p:strVal val="solid"/>
                                      </p:to>
                                    </p:set>
                                    <p:set>
                                      <p:cBhvr>
                                        <p:cTn id="90" dur="500" fill="hold"/>
                                        <p:tgtEl>
                                          <p:spTgt spid="64"/>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500" fill="hold"/>
                                        <p:tgtEl>
                                          <p:spTgt spid="71"/>
                                        </p:tgtEl>
                                        <p:attrNameLst>
                                          <p:attrName>fillcolor</p:attrName>
                                        </p:attrNameLst>
                                      </p:cBhvr>
                                      <p:to>
                                        <a:srgbClr val="0000FF"/>
                                      </p:to>
                                    </p:animClr>
                                    <p:set>
                                      <p:cBhvr>
                                        <p:cTn id="93" dur="500" fill="hold"/>
                                        <p:tgtEl>
                                          <p:spTgt spid="71"/>
                                        </p:tgtEl>
                                        <p:attrNameLst>
                                          <p:attrName>fill.type</p:attrName>
                                        </p:attrNameLst>
                                      </p:cBhvr>
                                      <p:to>
                                        <p:strVal val="solid"/>
                                      </p:to>
                                    </p:set>
                                    <p:set>
                                      <p:cBhvr>
                                        <p:cTn id="94" dur="500" fill="hold"/>
                                        <p:tgtEl>
                                          <p:spTgt spid="71"/>
                                        </p:tgtEl>
                                        <p:attrNameLst>
                                          <p:attrName>fill.on</p:attrName>
                                        </p:attrNameLst>
                                      </p:cBhvr>
                                      <p:to>
                                        <p:strVal val="true"/>
                                      </p:to>
                                    </p:set>
                                  </p:childTnLst>
                                </p:cTn>
                              </p:par>
                              <p:par>
                                <p:cTn id="95" presetID="1" presetClass="entr" presetSubtype="0" fill="hold" nodeType="withEffect">
                                  <p:stCondLst>
                                    <p:cond delay="0"/>
                                  </p:stCondLst>
                                  <p:childTnLst>
                                    <p:set>
                                      <p:cBhvr>
                                        <p:cTn id="96" dur="1" fill="hold">
                                          <p:stCondLst>
                                            <p:cond delay="0"/>
                                          </p:stCondLst>
                                        </p:cTn>
                                        <p:tgtEl>
                                          <p:spTgt spid="4"/>
                                        </p:tgtEl>
                                        <p:attrNameLst>
                                          <p:attrName>style.visibility</p:attrName>
                                        </p:attrNameLst>
                                      </p:cBhvr>
                                      <p:to>
                                        <p:strVal val="visible"/>
                                      </p:to>
                                    </p:set>
                                  </p:childTnLst>
                                </p:cTn>
                              </p:par>
                              <p:par>
                                <p:cTn id="97" presetID="42" presetClass="path" presetSubtype="0" accel="50000" decel="50000" fill="hold" nodeType="withEffect">
                                  <p:stCondLst>
                                    <p:cond delay="0"/>
                                  </p:stCondLst>
                                  <p:childTnLst>
                                    <p:animMotion origin="layout" path="M -1.94444E-6 3.7037E-6 L -1.94444E-6 0.36597 " pathEditMode="relative" rAng="0" ptsTypes="AA">
                                      <p:cBhvr>
                                        <p:cTn id="98" dur="1000" fill="hold"/>
                                        <p:tgtEl>
                                          <p:spTgt spid="4"/>
                                        </p:tgtEl>
                                        <p:attrNameLst>
                                          <p:attrName>ppt_x</p:attrName>
                                          <p:attrName>ppt_y</p:attrName>
                                        </p:attrNameLst>
                                      </p:cBhvr>
                                      <p:rCtr x="0" y="18300"/>
                                    </p:animMotion>
                                  </p:childTnLst>
                                </p:cTn>
                              </p:par>
                            </p:childTnLst>
                          </p:cTn>
                        </p:par>
                      </p:childTnLst>
                    </p:cTn>
                  </p:par>
                  <p:par>
                    <p:cTn id="99" fill="hold">
                      <p:stCondLst>
                        <p:cond delay="indefinite"/>
                      </p:stCondLst>
                      <p:childTnLst>
                        <p:par>
                          <p:cTn id="100" fill="hold">
                            <p:stCondLst>
                              <p:cond delay="0"/>
                            </p:stCondLst>
                            <p:childTnLst>
                              <p:par>
                                <p:cTn id="101" presetID="1" presetClass="emph" presetSubtype="2" fill="hold" nodeType="clickEffect">
                                  <p:stCondLst>
                                    <p:cond delay="0"/>
                                  </p:stCondLst>
                                  <p:childTnLst>
                                    <p:animClr clrSpc="rgb" dir="cw">
                                      <p:cBhvr>
                                        <p:cTn id="102" dur="500" fill="hold"/>
                                        <p:tgtEl>
                                          <p:spTgt spid="62"/>
                                        </p:tgtEl>
                                        <p:attrNameLst>
                                          <p:attrName>fillcolor</p:attrName>
                                        </p:attrNameLst>
                                      </p:cBhvr>
                                      <p:to>
                                        <a:schemeClr val="bg1"/>
                                      </p:to>
                                    </p:animClr>
                                    <p:set>
                                      <p:cBhvr>
                                        <p:cTn id="103" dur="500" fill="hold"/>
                                        <p:tgtEl>
                                          <p:spTgt spid="62"/>
                                        </p:tgtEl>
                                        <p:attrNameLst>
                                          <p:attrName>fill.type</p:attrName>
                                        </p:attrNameLst>
                                      </p:cBhvr>
                                      <p:to>
                                        <p:strVal val="solid"/>
                                      </p:to>
                                    </p:set>
                                    <p:set>
                                      <p:cBhvr>
                                        <p:cTn id="104" dur="500" fill="hold"/>
                                        <p:tgtEl>
                                          <p:spTgt spid="62"/>
                                        </p:tgtEl>
                                        <p:attrNameLst>
                                          <p:attrName>fill.on</p:attrName>
                                        </p:attrNameLst>
                                      </p:cBhvr>
                                      <p:to>
                                        <p:strVal val="true"/>
                                      </p:to>
                                    </p:set>
                                  </p:childTnLst>
                                </p:cTn>
                              </p:par>
                              <p:par>
                                <p:cTn id="105" presetID="1" presetClass="emph" presetSubtype="2" fill="hold" nodeType="withEffect">
                                  <p:stCondLst>
                                    <p:cond delay="0"/>
                                  </p:stCondLst>
                                  <p:childTnLst>
                                    <p:animClr clrSpc="rgb" dir="cw">
                                      <p:cBhvr>
                                        <p:cTn id="106" dur="500" fill="hold"/>
                                        <p:tgtEl>
                                          <p:spTgt spid="63"/>
                                        </p:tgtEl>
                                        <p:attrNameLst>
                                          <p:attrName>fillcolor</p:attrName>
                                        </p:attrNameLst>
                                      </p:cBhvr>
                                      <p:to>
                                        <a:schemeClr val="bg1"/>
                                      </p:to>
                                    </p:animClr>
                                    <p:set>
                                      <p:cBhvr>
                                        <p:cTn id="107" dur="500" fill="hold"/>
                                        <p:tgtEl>
                                          <p:spTgt spid="63"/>
                                        </p:tgtEl>
                                        <p:attrNameLst>
                                          <p:attrName>fill.type</p:attrName>
                                        </p:attrNameLst>
                                      </p:cBhvr>
                                      <p:to>
                                        <p:strVal val="solid"/>
                                      </p:to>
                                    </p:set>
                                    <p:set>
                                      <p:cBhvr>
                                        <p:cTn id="108" dur="500" fill="hold"/>
                                        <p:tgtEl>
                                          <p:spTgt spid="63"/>
                                        </p:tgtEl>
                                        <p:attrNameLst>
                                          <p:attrName>fill.on</p:attrName>
                                        </p:attrNameLst>
                                      </p:cBhvr>
                                      <p:to>
                                        <p:strVal val="true"/>
                                      </p:to>
                                    </p:set>
                                  </p:childTnLst>
                                </p:cTn>
                              </p:par>
                              <p:par>
                                <p:cTn id="109" presetID="1" presetClass="emph" presetSubtype="2" fill="hold" nodeType="withEffect">
                                  <p:stCondLst>
                                    <p:cond delay="0"/>
                                  </p:stCondLst>
                                  <p:childTnLst>
                                    <p:animClr clrSpc="rgb" dir="cw">
                                      <p:cBhvr>
                                        <p:cTn id="110" dur="500" fill="hold"/>
                                        <p:tgtEl>
                                          <p:spTgt spid="64"/>
                                        </p:tgtEl>
                                        <p:attrNameLst>
                                          <p:attrName>fillcolor</p:attrName>
                                        </p:attrNameLst>
                                      </p:cBhvr>
                                      <p:to>
                                        <a:schemeClr val="bg1"/>
                                      </p:to>
                                    </p:animClr>
                                    <p:set>
                                      <p:cBhvr>
                                        <p:cTn id="111" dur="500" fill="hold"/>
                                        <p:tgtEl>
                                          <p:spTgt spid="64"/>
                                        </p:tgtEl>
                                        <p:attrNameLst>
                                          <p:attrName>fill.type</p:attrName>
                                        </p:attrNameLst>
                                      </p:cBhvr>
                                      <p:to>
                                        <p:strVal val="solid"/>
                                      </p:to>
                                    </p:set>
                                    <p:set>
                                      <p:cBhvr>
                                        <p:cTn id="112" dur="500" fill="hold"/>
                                        <p:tgtEl>
                                          <p:spTgt spid="64"/>
                                        </p:tgtEl>
                                        <p:attrNameLst>
                                          <p:attrName>fill.on</p:attrName>
                                        </p:attrNameLst>
                                      </p:cBhvr>
                                      <p:to>
                                        <p:strVal val="true"/>
                                      </p:to>
                                    </p:set>
                                  </p:childTnLst>
                                </p:cTn>
                              </p:par>
                              <p:par>
                                <p:cTn id="113" presetID="1" presetClass="emph" presetSubtype="2" fill="hold" nodeType="withEffect">
                                  <p:stCondLst>
                                    <p:cond delay="0"/>
                                  </p:stCondLst>
                                  <p:childTnLst>
                                    <p:animClr clrSpc="rgb" dir="cw">
                                      <p:cBhvr>
                                        <p:cTn id="114" dur="500" fill="hold"/>
                                        <p:tgtEl>
                                          <p:spTgt spid="71"/>
                                        </p:tgtEl>
                                        <p:attrNameLst>
                                          <p:attrName>fillcolor</p:attrName>
                                        </p:attrNameLst>
                                      </p:cBhvr>
                                      <p:to>
                                        <a:schemeClr val="bg1"/>
                                      </p:to>
                                    </p:animClr>
                                    <p:set>
                                      <p:cBhvr>
                                        <p:cTn id="115" dur="500" fill="hold"/>
                                        <p:tgtEl>
                                          <p:spTgt spid="71"/>
                                        </p:tgtEl>
                                        <p:attrNameLst>
                                          <p:attrName>fill.type</p:attrName>
                                        </p:attrNameLst>
                                      </p:cBhvr>
                                      <p:to>
                                        <p:strVal val="solid"/>
                                      </p:to>
                                    </p:set>
                                    <p:set>
                                      <p:cBhvr>
                                        <p:cTn id="116" dur="500" fill="hold"/>
                                        <p:tgtEl>
                                          <p:spTgt spid="71"/>
                                        </p:tgtEl>
                                        <p:attrNameLst>
                                          <p:attrName>fill.on</p:attrName>
                                        </p:attrNameLst>
                                      </p:cBhvr>
                                      <p:to>
                                        <p:strVal val="true"/>
                                      </p:to>
                                    </p:set>
                                  </p:childTnLst>
                                </p:cTn>
                              </p:par>
                            </p:childTnLst>
                          </p:cTn>
                        </p:par>
                      </p:childTnLst>
                    </p:cTn>
                  </p:par>
                  <p:par>
                    <p:cTn id="117" fill="hold">
                      <p:stCondLst>
                        <p:cond delay="indefinite"/>
                      </p:stCondLst>
                      <p:childTnLst>
                        <p:par>
                          <p:cTn id="118" fill="hold">
                            <p:stCondLst>
                              <p:cond delay="0"/>
                            </p:stCondLst>
                            <p:childTnLst>
                              <p:par>
                                <p:cTn id="119" presetID="3" presetClass="exit" presetSubtype="10" fill="hold" nodeType="clickEffect">
                                  <p:stCondLst>
                                    <p:cond delay="0"/>
                                  </p:stCondLst>
                                  <p:childTnLst>
                                    <p:animEffect transition="out" filter="blinds(horizontal)">
                                      <p:cBhvr>
                                        <p:cTn id="120" dur="500"/>
                                        <p:tgtEl>
                                          <p:spTgt spid="4"/>
                                        </p:tgtEl>
                                      </p:cBhvr>
                                    </p:animEffect>
                                    <p:set>
                                      <p:cBhvr>
                                        <p:cTn id="121" dur="1" fill="hold">
                                          <p:stCondLst>
                                            <p:cond delay="499"/>
                                          </p:stCondLst>
                                        </p:cTn>
                                        <p:tgtEl>
                                          <p:spTgt spid="4"/>
                                        </p:tgtEl>
                                        <p:attrNameLst>
                                          <p:attrName>style.visibility</p:attrName>
                                        </p:attrNameLst>
                                      </p:cBhvr>
                                      <p:to>
                                        <p:strVal val="hidden"/>
                                      </p:to>
                                    </p:set>
                                  </p:childTnLst>
                                </p:cTn>
                              </p:par>
                              <p:par>
                                <p:cTn id="122" presetID="1" presetClass="emph" presetSubtype="2" fill="hold" nodeType="withEffect">
                                  <p:stCondLst>
                                    <p:cond delay="0"/>
                                  </p:stCondLst>
                                  <p:childTnLst>
                                    <p:animClr clrSpc="rgb" dir="cw">
                                      <p:cBhvr>
                                        <p:cTn id="123" dur="500" fill="hold"/>
                                        <p:tgtEl>
                                          <p:spTgt spid="62"/>
                                        </p:tgtEl>
                                        <p:attrNameLst>
                                          <p:attrName>fillcolor</p:attrName>
                                        </p:attrNameLst>
                                      </p:cBhvr>
                                      <p:to>
                                        <a:srgbClr val="0000FF"/>
                                      </p:to>
                                    </p:animClr>
                                    <p:set>
                                      <p:cBhvr>
                                        <p:cTn id="124" dur="500" fill="hold"/>
                                        <p:tgtEl>
                                          <p:spTgt spid="62"/>
                                        </p:tgtEl>
                                        <p:attrNameLst>
                                          <p:attrName>fill.type</p:attrName>
                                        </p:attrNameLst>
                                      </p:cBhvr>
                                      <p:to>
                                        <p:strVal val="solid"/>
                                      </p:to>
                                    </p:set>
                                    <p:set>
                                      <p:cBhvr>
                                        <p:cTn id="125" dur="500" fill="hold"/>
                                        <p:tgtEl>
                                          <p:spTgt spid="62"/>
                                        </p:tgtEl>
                                        <p:attrNameLst>
                                          <p:attrName>fill.on</p:attrName>
                                        </p:attrNameLst>
                                      </p:cBhvr>
                                      <p:to>
                                        <p:strVal val="true"/>
                                      </p:to>
                                    </p:set>
                                  </p:childTnLst>
                                </p:cTn>
                              </p:par>
                              <p:par>
                                <p:cTn id="126" presetID="1" presetClass="emph" presetSubtype="2" fill="hold" nodeType="withEffect">
                                  <p:stCondLst>
                                    <p:cond delay="0"/>
                                  </p:stCondLst>
                                  <p:childTnLst>
                                    <p:animClr clrSpc="rgb" dir="cw">
                                      <p:cBhvr>
                                        <p:cTn id="127" dur="500" fill="hold"/>
                                        <p:tgtEl>
                                          <p:spTgt spid="63"/>
                                        </p:tgtEl>
                                        <p:attrNameLst>
                                          <p:attrName>fillcolor</p:attrName>
                                        </p:attrNameLst>
                                      </p:cBhvr>
                                      <p:to>
                                        <a:srgbClr val="0000FF"/>
                                      </p:to>
                                    </p:animClr>
                                    <p:set>
                                      <p:cBhvr>
                                        <p:cTn id="128" dur="500" fill="hold"/>
                                        <p:tgtEl>
                                          <p:spTgt spid="63"/>
                                        </p:tgtEl>
                                        <p:attrNameLst>
                                          <p:attrName>fill.type</p:attrName>
                                        </p:attrNameLst>
                                      </p:cBhvr>
                                      <p:to>
                                        <p:strVal val="solid"/>
                                      </p:to>
                                    </p:set>
                                    <p:set>
                                      <p:cBhvr>
                                        <p:cTn id="129" dur="500" fill="hold"/>
                                        <p:tgtEl>
                                          <p:spTgt spid="63"/>
                                        </p:tgtEl>
                                        <p:attrNameLst>
                                          <p:attrName>fill.on</p:attrName>
                                        </p:attrNameLst>
                                      </p:cBhvr>
                                      <p:to>
                                        <p:strVal val="true"/>
                                      </p:to>
                                    </p:set>
                                  </p:childTnLst>
                                </p:cTn>
                              </p:par>
                              <p:par>
                                <p:cTn id="130" presetID="1" presetClass="emph" presetSubtype="2" fill="hold" nodeType="withEffect">
                                  <p:stCondLst>
                                    <p:cond delay="0"/>
                                  </p:stCondLst>
                                  <p:childTnLst>
                                    <p:animClr clrSpc="rgb" dir="cw">
                                      <p:cBhvr>
                                        <p:cTn id="131" dur="500" fill="hold"/>
                                        <p:tgtEl>
                                          <p:spTgt spid="64"/>
                                        </p:tgtEl>
                                        <p:attrNameLst>
                                          <p:attrName>fillcolor</p:attrName>
                                        </p:attrNameLst>
                                      </p:cBhvr>
                                      <p:to>
                                        <a:srgbClr val="0000FF"/>
                                      </p:to>
                                    </p:animClr>
                                    <p:set>
                                      <p:cBhvr>
                                        <p:cTn id="132" dur="500" fill="hold"/>
                                        <p:tgtEl>
                                          <p:spTgt spid="64"/>
                                        </p:tgtEl>
                                        <p:attrNameLst>
                                          <p:attrName>fill.type</p:attrName>
                                        </p:attrNameLst>
                                      </p:cBhvr>
                                      <p:to>
                                        <p:strVal val="solid"/>
                                      </p:to>
                                    </p:set>
                                    <p:set>
                                      <p:cBhvr>
                                        <p:cTn id="133" dur="500" fill="hold"/>
                                        <p:tgtEl>
                                          <p:spTgt spid="64"/>
                                        </p:tgtEl>
                                        <p:attrNameLst>
                                          <p:attrName>fill.on</p:attrName>
                                        </p:attrNameLst>
                                      </p:cBhvr>
                                      <p:to>
                                        <p:strVal val="true"/>
                                      </p:to>
                                    </p:set>
                                  </p:childTnLst>
                                </p:cTn>
                              </p:par>
                              <p:par>
                                <p:cTn id="134" presetID="1" presetClass="emph" presetSubtype="2" fill="hold" nodeType="withEffect">
                                  <p:stCondLst>
                                    <p:cond delay="0"/>
                                  </p:stCondLst>
                                  <p:childTnLst>
                                    <p:animClr clrSpc="rgb" dir="cw">
                                      <p:cBhvr>
                                        <p:cTn id="135" dur="500" fill="hold"/>
                                        <p:tgtEl>
                                          <p:spTgt spid="71"/>
                                        </p:tgtEl>
                                        <p:attrNameLst>
                                          <p:attrName>fillcolor</p:attrName>
                                        </p:attrNameLst>
                                      </p:cBhvr>
                                      <p:to>
                                        <a:srgbClr val="0000FF"/>
                                      </p:to>
                                    </p:animClr>
                                    <p:set>
                                      <p:cBhvr>
                                        <p:cTn id="136" dur="500" fill="hold"/>
                                        <p:tgtEl>
                                          <p:spTgt spid="71"/>
                                        </p:tgtEl>
                                        <p:attrNameLst>
                                          <p:attrName>fill.type</p:attrName>
                                        </p:attrNameLst>
                                      </p:cBhvr>
                                      <p:to>
                                        <p:strVal val="solid"/>
                                      </p:to>
                                    </p:set>
                                    <p:set>
                                      <p:cBhvr>
                                        <p:cTn id="137" dur="500" fill="hold"/>
                                        <p:tgtEl>
                                          <p:spTgt spid="71"/>
                                        </p:tgtEl>
                                        <p:attrNameLst>
                                          <p:attrName>fill.on</p:attrName>
                                        </p:attrNameLst>
                                      </p:cBhvr>
                                      <p:to>
                                        <p:strVal val="true"/>
                                      </p:to>
                                    </p:set>
                                  </p:childTnLst>
                                </p:cTn>
                              </p:par>
                              <p:par>
                                <p:cTn id="138" presetID="1" presetClass="entr" presetSubtype="0" fill="hold" nodeType="withEffect">
                                  <p:stCondLst>
                                    <p:cond delay="0"/>
                                  </p:stCondLst>
                                  <p:childTnLst>
                                    <p:set>
                                      <p:cBhvr>
                                        <p:cTn id="139" dur="1" fill="hold">
                                          <p:stCondLst>
                                            <p:cond delay="0"/>
                                          </p:stCondLst>
                                        </p:cTn>
                                        <p:tgtEl>
                                          <p:spTgt spid="6"/>
                                        </p:tgtEl>
                                        <p:attrNameLst>
                                          <p:attrName>style.visibility</p:attrName>
                                        </p:attrNameLst>
                                      </p:cBhvr>
                                      <p:to>
                                        <p:strVal val="visible"/>
                                      </p:to>
                                    </p:set>
                                  </p:childTnLst>
                                </p:cTn>
                              </p:par>
                              <p:par>
                                <p:cTn id="140" presetID="42" presetClass="path" presetSubtype="0" accel="50000" decel="50000" fill="hold" nodeType="withEffect">
                                  <p:stCondLst>
                                    <p:cond delay="0"/>
                                  </p:stCondLst>
                                  <p:childTnLst>
                                    <p:animMotion origin="layout" path="M -1.94444E-6 3.7037E-6 L -1.94444E-6 0.36597 " pathEditMode="relative" rAng="0" ptsTypes="AA">
                                      <p:cBhvr>
                                        <p:cTn id="141" dur="1000" fill="hold"/>
                                        <p:tgtEl>
                                          <p:spTgt spid="6"/>
                                        </p:tgtEl>
                                        <p:attrNameLst>
                                          <p:attrName>ppt_x</p:attrName>
                                          <p:attrName>ppt_y</p:attrName>
                                        </p:attrNameLst>
                                      </p:cBhvr>
                                      <p:rCtr x="0" y="18300"/>
                                    </p:animMotion>
                                  </p:childTnLst>
                                </p:cTn>
                              </p:par>
                            </p:childTnLst>
                          </p:cTn>
                        </p:par>
                      </p:childTnLst>
                    </p:cTn>
                  </p:par>
                  <p:par>
                    <p:cTn id="142" fill="hold">
                      <p:stCondLst>
                        <p:cond delay="indefinite"/>
                      </p:stCondLst>
                      <p:childTnLst>
                        <p:par>
                          <p:cTn id="143" fill="hold">
                            <p:stCondLst>
                              <p:cond delay="0"/>
                            </p:stCondLst>
                            <p:childTnLst>
                              <p:par>
                                <p:cTn id="144" presetID="1" presetClass="emph" presetSubtype="2" fill="hold" nodeType="clickEffect">
                                  <p:stCondLst>
                                    <p:cond delay="0"/>
                                  </p:stCondLst>
                                  <p:childTnLst>
                                    <p:animClr clrSpc="rgb" dir="cw">
                                      <p:cBhvr>
                                        <p:cTn id="145" dur="500" fill="hold"/>
                                        <p:tgtEl>
                                          <p:spTgt spid="62"/>
                                        </p:tgtEl>
                                        <p:attrNameLst>
                                          <p:attrName>fillcolor</p:attrName>
                                        </p:attrNameLst>
                                      </p:cBhvr>
                                      <p:to>
                                        <a:schemeClr val="bg1"/>
                                      </p:to>
                                    </p:animClr>
                                    <p:set>
                                      <p:cBhvr>
                                        <p:cTn id="146" dur="500" fill="hold"/>
                                        <p:tgtEl>
                                          <p:spTgt spid="62"/>
                                        </p:tgtEl>
                                        <p:attrNameLst>
                                          <p:attrName>fill.type</p:attrName>
                                        </p:attrNameLst>
                                      </p:cBhvr>
                                      <p:to>
                                        <p:strVal val="solid"/>
                                      </p:to>
                                    </p:set>
                                    <p:set>
                                      <p:cBhvr>
                                        <p:cTn id="147" dur="500" fill="hold"/>
                                        <p:tgtEl>
                                          <p:spTgt spid="62"/>
                                        </p:tgtEl>
                                        <p:attrNameLst>
                                          <p:attrName>fill.on</p:attrName>
                                        </p:attrNameLst>
                                      </p:cBhvr>
                                      <p:to>
                                        <p:strVal val="true"/>
                                      </p:to>
                                    </p:set>
                                  </p:childTnLst>
                                </p:cTn>
                              </p:par>
                              <p:par>
                                <p:cTn id="148" presetID="1" presetClass="emph" presetSubtype="2" fill="hold" nodeType="withEffect">
                                  <p:stCondLst>
                                    <p:cond delay="0"/>
                                  </p:stCondLst>
                                  <p:childTnLst>
                                    <p:animClr clrSpc="rgb" dir="cw">
                                      <p:cBhvr>
                                        <p:cTn id="149" dur="500" fill="hold"/>
                                        <p:tgtEl>
                                          <p:spTgt spid="63"/>
                                        </p:tgtEl>
                                        <p:attrNameLst>
                                          <p:attrName>fillcolor</p:attrName>
                                        </p:attrNameLst>
                                      </p:cBhvr>
                                      <p:to>
                                        <a:schemeClr val="bg1"/>
                                      </p:to>
                                    </p:animClr>
                                    <p:set>
                                      <p:cBhvr>
                                        <p:cTn id="150" dur="500" fill="hold"/>
                                        <p:tgtEl>
                                          <p:spTgt spid="63"/>
                                        </p:tgtEl>
                                        <p:attrNameLst>
                                          <p:attrName>fill.type</p:attrName>
                                        </p:attrNameLst>
                                      </p:cBhvr>
                                      <p:to>
                                        <p:strVal val="solid"/>
                                      </p:to>
                                    </p:set>
                                    <p:set>
                                      <p:cBhvr>
                                        <p:cTn id="151" dur="500" fill="hold"/>
                                        <p:tgtEl>
                                          <p:spTgt spid="63"/>
                                        </p:tgtEl>
                                        <p:attrNameLst>
                                          <p:attrName>fill.on</p:attrName>
                                        </p:attrNameLst>
                                      </p:cBhvr>
                                      <p:to>
                                        <p:strVal val="true"/>
                                      </p:to>
                                    </p:set>
                                  </p:childTnLst>
                                </p:cTn>
                              </p:par>
                              <p:par>
                                <p:cTn id="152" presetID="1" presetClass="emph" presetSubtype="2" fill="hold" nodeType="withEffect">
                                  <p:stCondLst>
                                    <p:cond delay="0"/>
                                  </p:stCondLst>
                                  <p:childTnLst>
                                    <p:animClr clrSpc="rgb" dir="cw">
                                      <p:cBhvr>
                                        <p:cTn id="153" dur="500" fill="hold"/>
                                        <p:tgtEl>
                                          <p:spTgt spid="64"/>
                                        </p:tgtEl>
                                        <p:attrNameLst>
                                          <p:attrName>fillcolor</p:attrName>
                                        </p:attrNameLst>
                                      </p:cBhvr>
                                      <p:to>
                                        <a:schemeClr val="bg1"/>
                                      </p:to>
                                    </p:animClr>
                                    <p:set>
                                      <p:cBhvr>
                                        <p:cTn id="154" dur="500" fill="hold"/>
                                        <p:tgtEl>
                                          <p:spTgt spid="64"/>
                                        </p:tgtEl>
                                        <p:attrNameLst>
                                          <p:attrName>fill.type</p:attrName>
                                        </p:attrNameLst>
                                      </p:cBhvr>
                                      <p:to>
                                        <p:strVal val="solid"/>
                                      </p:to>
                                    </p:set>
                                    <p:set>
                                      <p:cBhvr>
                                        <p:cTn id="155" dur="500" fill="hold"/>
                                        <p:tgtEl>
                                          <p:spTgt spid="64"/>
                                        </p:tgtEl>
                                        <p:attrNameLst>
                                          <p:attrName>fill.on</p:attrName>
                                        </p:attrNameLst>
                                      </p:cBhvr>
                                      <p:to>
                                        <p:strVal val="true"/>
                                      </p:to>
                                    </p:set>
                                  </p:childTnLst>
                                </p:cTn>
                              </p:par>
                              <p:par>
                                <p:cTn id="156" presetID="1" presetClass="emph" presetSubtype="2" fill="hold" nodeType="withEffect">
                                  <p:stCondLst>
                                    <p:cond delay="0"/>
                                  </p:stCondLst>
                                  <p:childTnLst>
                                    <p:animClr clrSpc="rgb" dir="cw">
                                      <p:cBhvr>
                                        <p:cTn id="157" dur="500" fill="hold"/>
                                        <p:tgtEl>
                                          <p:spTgt spid="71"/>
                                        </p:tgtEl>
                                        <p:attrNameLst>
                                          <p:attrName>fillcolor</p:attrName>
                                        </p:attrNameLst>
                                      </p:cBhvr>
                                      <p:to>
                                        <a:schemeClr val="bg1"/>
                                      </p:to>
                                    </p:animClr>
                                    <p:set>
                                      <p:cBhvr>
                                        <p:cTn id="158" dur="500" fill="hold"/>
                                        <p:tgtEl>
                                          <p:spTgt spid="71"/>
                                        </p:tgtEl>
                                        <p:attrNameLst>
                                          <p:attrName>fill.type</p:attrName>
                                        </p:attrNameLst>
                                      </p:cBhvr>
                                      <p:to>
                                        <p:strVal val="solid"/>
                                      </p:to>
                                    </p:set>
                                    <p:set>
                                      <p:cBhvr>
                                        <p:cTn id="159" dur="500" fill="hold"/>
                                        <p:tgtEl>
                                          <p:spTgt spid="71"/>
                                        </p:tgtEl>
                                        <p:attrNameLst>
                                          <p:attrName>fill.on</p:attrName>
                                        </p:attrNameLst>
                                      </p:cBhvr>
                                      <p:to>
                                        <p:strVal val="true"/>
                                      </p:to>
                                    </p:set>
                                  </p:childTnLst>
                                </p:cTn>
                              </p:par>
                            </p:childTnLst>
                          </p:cTn>
                        </p:par>
                      </p:childTnLst>
                    </p:cTn>
                  </p:par>
                  <p:par>
                    <p:cTn id="160" fill="hold">
                      <p:stCondLst>
                        <p:cond delay="indefinite"/>
                      </p:stCondLst>
                      <p:childTnLst>
                        <p:par>
                          <p:cTn id="161" fill="hold">
                            <p:stCondLst>
                              <p:cond delay="0"/>
                            </p:stCondLst>
                            <p:childTnLst>
                              <p:par>
                                <p:cTn id="162" presetID="3" presetClass="exit" presetSubtype="10" fill="hold" nodeType="clickEffect">
                                  <p:stCondLst>
                                    <p:cond delay="0"/>
                                  </p:stCondLst>
                                  <p:childTnLst>
                                    <p:animEffect transition="out" filter="blinds(horizontal)">
                                      <p:cBhvr>
                                        <p:cTn id="163" dur="500"/>
                                        <p:tgtEl>
                                          <p:spTgt spid="6"/>
                                        </p:tgtEl>
                                      </p:cBhvr>
                                    </p:animEffect>
                                    <p:set>
                                      <p:cBhvr>
                                        <p:cTn id="164" dur="1" fill="hold">
                                          <p:stCondLst>
                                            <p:cond delay="499"/>
                                          </p:stCondLst>
                                        </p:cTn>
                                        <p:tgtEl>
                                          <p:spTgt spid="6"/>
                                        </p:tgtEl>
                                        <p:attrNameLst>
                                          <p:attrName>style.visibility</p:attrName>
                                        </p:attrNameLst>
                                      </p:cBhvr>
                                      <p:to>
                                        <p:strVal val="hidden"/>
                                      </p:to>
                                    </p:set>
                                  </p:childTnLst>
                                </p:cTn>
                              </p:par>
                              <p:par>
                                <p:cTn id="165" presetID="1" presetClass="emph" presetSubtype="2" fill="hold" grpId="0" nodeType="withEffect">
                                  <p:stCondLst>
                                    <p:cond delay="0"/>
                                  </p:stCondLst>
                                  <p:childTnLst>
                                    <p:animClr clrSpc="rgb" dir="cw">
                                      <p:cBhvr>
                                        <p:cTn id="166" dur="500" fill="hold"/>
                                        <p:tgtEl>
                                          <p:spTgt spid="62"/>
                                        </p:tgtEl>
                                        <p:attrNameLst>
                                          <p:attrName>fillcolor</p:attrName>
                                        </p:attrNameLst>
                                      </p:cBhvr>
                                      <p:to>
                                        <a:srgbClr val="0033CC"/>
                                      </p:to>
                                    </p:animClr>
                                    <p:set>
                                      <p:cBhvr>
                                        <p:cTn id="167" dur="500" fill="hold"/>
                                        <p:tgtEl>
                                          <p:spTgt spid="62"/>
                                        </p:tgtEl>
                                        <p:attrNameLst>
                                          <p:attrName>fill.type</p:attrName>
                                        </p:attrNameLst>
                                      </p:cBhvr>
                                      <p:to>
                                        <p:strVal val="solid"/>
                                      </p:to>
                                    </p:set>
                                    <p:set>
                                      <p:cBhvr>
                                        <p:cTn id="168" dur="500" fill="hold"/>
                                        <p:tgtEl>
                                          <p:spTgt spid="62"/>
                                        </p:tgtEl>
                                        <p:attrNameLst>
                                          <p:attrName>fill.on</p:attrName>
                                        </p:attrNameLst>
                                      </p:cBhvr>
                                      <p:to>
                                        <p:strVal val="true"/>
                                      </p:to>
                                    </p:set>
                                  </p:childTnLst>
                                </p:cTn>
                              </p:par>
                              <p:par>
                                <p:cTn id="169" presetID="1" presetClass="emph" presetSubtype="2" fill="hold" grpId="0" nodeType="withEffect">
                                  <p:stCondLst>
                                    <p:cond delay="0"/>
                                  </p:stCondLst>
                                  <p:childTnLst>
                                    <p:animClr clrSpc="rgb" dir="cw">
                                      <p:cBhvr>
                                        <p:cTn id="170" dur="500" fill="hold"/>
                                        <p:tgtEl>
                                          <p:spTgt spid="63"/>
                                        </p:tgtEl>
                                        <p:attrNameLst>
                                          <p:attrName>fillcolor</p:attrName>
                                        </p:attrNameLst>
                                      </p:cBhvr>
                                      <p:to>
                                        <a:srgbClr val="0000FF"/>
                                      </p:to>
                                    </p:animClr>
                                    <p:set>
                                      <p:cBhvr>
                                        <p:cTn id="171" dur="500" fill="hold"/>
                                        <p:tgtEl>
                                          <p:spTgt spid="63"/>
                                        </p:tgtEl>
                                        <p:attrNameLst>
                                          <p:attrName>fill.type</p:attrName>
                                        </p:attrNameLst>
                                      </p:cBhvr>
                                      <p:to>
                                        <p:strVal val="solid"/>
                                      </p:to>
                                    </p:set>
                                    <p:set>
                                      <p:cBhvr>
                                        <p:cTn id="172" dur="500" fill="hold"/>
                                        <p:tgtEl>
                                          <p:spTgt spid="63"/>
                                        </p:tgtEl>
                                        <p:attrNameLst>
                                          <p:attrName>fill.on</p:attrName>
                                        </p:attrNameLst>
                                      </p:cBhvr>
                                      <p:to>
                                        <p:strVal val="true"/>
                                      </p:to>
                                    </p:set>
                                  </p:childTnLst>
                                </p:cTn>
                              </p:par>
                              <p:par>
                                <p:cTn id="173" presetID="1" presetClass="emph" presetSubtype="2" fill="hold" grpId="0" nodeType="withEffect">
                                  <p:stCondLst>
                                    <p:cond delay="0"/>
                                  </p:stCondLst>
                                  <p:childTnLst>
                                    <p:animClr clrSpc="rgb" dir="cw">
                                      <p:cBhvr>
                                        <p:cTn id="174" dur="500" fill="hold"/>
                                        <p:tgtEl>
                                          <p:spTgt spid="64"/>
                                        </p:tgtEl>
                                        <p:attrNameLst>
                                          <p:attrName>fillcolor</p:attrName>
                                        </p:attrNameLst>
                                      </p:cBhvr>
                                      <p:to>
                                        <a:srgbClr val="0033CC"/>
                                      </p:to>
                                    </p:animClr>
                                    <p:set>
                                      <p:cBhvr>
                                        <p:cTn id="175" dur="500" fill="hold"/>
                                        <p:tgtEl>
                                          <p:spTgt spid="64"/>
                                        </p:tgtEl>
                                        <p:attrNameLst>
                                          <p:attrName>fill.type</p:attrName>
                                        </p:attrNameLst>
                                      </p:cBhvr>
                                      <p:to>
                                        <p:strVal val="solid"/>
                                      </p:to>
                                    </p:set>
                                    <p:set>
                                      <p:cBhvr>
                                        <p:cTn id="176" dur="500" fill="hold"/>
                                        <p:tgtEl>
                                          <p:spTgt spid="64"/>
                                        </p:tgtEl>
                                        <p:attrNameLst>
                                          <p:attrName>fill.on</p:attrName>
                                        </p:attrNameLst>
                                      </p:cBhvr>
                                      <p:to>
                                        <p:strVal val="true"/>
                                      </p:to>
                                    </p:set>
                                  </p:childTnLst>
                                </p:cTn>
                              </p:par>
                              <p:par>
                                <p:cTn id="177" presetID="1" presetClass="emph" presetSubtype="2" fill="hold" grpId="0" nodeType="withEffect">
                                  <p:stCondLst>
                                    <p:cond delay="0"/>
                                  </p:stCondLst>
                                  <p:childTnLst>
                                    <p:animClr clrSpc="rgb" dir="cw">
                                      <p:cBhvr>
                                        <p:cTn id="178" dur="500" fill="hold"/>
                                        <p:tgtEl>
                                          <p:spTgt spid="71"/>
                                        </p:tgtEl>
                                        <p:attrNameLst>
                                          <p:attrName>fillcolor</p:attrName>
                                        </p:attrNameLst>
                                      </p:cBhvr>
                                      <p:to>
                                        <a:srgbClr val="0033CC"/>
                                      </p:to>
                                    </p:animClr>
                                    <p:set>
                                      <p:cBhvr>
                                        <p:cTn id="179" dur="500" fill="hold"/>
                                        <p:tgtEl>
                                          <p:spTgt spid="71"/>
                                        </p:tgtEl>
                                        <p:attrNameLst>
                                          <p:attrName>fill.type</p:attrName>
                                        </p:attrNameLst>
                                      </p:cBhvr>
                                      <p:to>
                                        <p:strVal val="solid"/>
                                      </p:to>
                                    </p:set>
                                    <p:set>
                                      <p:cBhvr>
                                        <p:cTn id="180" dur="500" fill="hold"/>
                                        <p:tgtEl>
                                          <p:spTgt spid="71"/>
                                        </p:tgtEl>
                                        <p:attrNameLst>
                                          <p:attrName>fill.on</p:attrName>
                                        </p:attrNameLst>
                                      </p:cBhvr>
                                      <p:to>
                                        <p:strVal val="true"/>
                                      </p:to>
                                    </p:set>
                                  </p:childTnLst>
                                </p:cTn>
                              </p:par>
                              <p:par>
                                <p:cTn id="181" presetID="1" presetClass="entr" presetSubtype="0" fill="hold" nodeType="withEffect">
                                  <p:stCondLst>
                                    <p:cond delay="0"/>
                                  </p:stCondLst>
                                  <p:childTnLst>
                                    <p:set>
                                      <p:cBhvr>
                                        <p:cTn id="182" dur="1" fill="hold">
                                          <p:stCondLst>
                                            <p:cond delay="0"/>
                                          </p:stCondLst>
                                        </p:cTn>
                                        <p:tgtEl>
                                          <p:spTgt spid="5"/>
                                        </p:tgtEl>
                                        <p:attrNameLst>
                                          <p:attrName>style.visibility</p:attrName>
                                        </p:attrNameLst>
                                      </p:cBhvr>
                                      <p:to>
                                        <p:strVal val="visible"/>
                                      </p:to>
                                    </p:set>
                                  </p:childTnLst>
                                </p:cTn>
                              </p:par>
                              <p:par>
                                <p:cTn id="183" presetID="42" presetClass="path" presetSubtype="0" accel="50000" decel="50000" fill="hold" nodeType="withEffect">
                                  <p:stCondLst>
                                    <p:cond delay="0"/>
                                  </p:stCondLst>
                                  <p:childTnLst>
                                    <p:animMotion origin="layout" path="M -1.94444E-6 3.7037E-6 L -1.94444E-6 0.36597 " pathEditMode="relative" rAng="0" ptsTypes="AA">
                                      <p:cBhvr>
                                        <p:cTn id="184" dur="1000" fill="hold"/>
                                        <p:tgtEl>
                                          <p:spTgt spid="5"/>
                                        </p:tgtEl>
                                        <p:attrNameLst>
                                          <p:attrName>ppt_x</p:attrName>
                                          <p:attrName>ppt_y</p:attrName>
                                        </p:attrNameLst>
                                      </p:cBhvr>
                                      <p:rCtr x="0" y="18300"/>
                                    </p:animMotion>
                                  </p:childTnLst>
                                </p:cTn>
                              </p:par>
                            </p:childTnLst>
                          </p:cTn>
                        </p:par>
                      </p:childTnLst>
                    </p:cTn>
                  </p:par>
                  <p:par>
                    <p:cTn id="185" fill="hold">
                      <p:stCondLst>
                        <p:cond delay="indefinite"/>
                      </p:stCondLst>
                      <p:childTnLst>
                        <p:par>
                          <p:cTn id="186" fill="hold">
                            <p:stCondLst>
                              <p:cond delay="0"/>
                            </p:stCondLst>
                            <p:childTnLst>
                              <p:par>
                                <p:cTn id="187" presetID="1" presetClass="exit" presetSubtype="0" fill="hold" nodeType="clickEffect">
                                  <p:stCondLst>
                                    <p:cond delay="0"/>
                                  </p:stCondLst>
                                  <p:childTnLst>
                                    <p:set>
                                      <p:cBhvr>
                                        <p:cTn id="18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4" grpId="0"/>
      <p:bldP spid="62" grpId="0" animBg="1"/>
      <p:bldP spid="63" grpId="0" animBg="1"/>
      <p:bldP spid="64" grpId="0" animBg="1"/>
      <p:bldP spid="69" grpId="0" animBg="1"/>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z="3600" dirty="0">
                <a:solidFill>
                  <a:srgbClr val="006633"/>
                </a:solidFill>
                <a:ea typeface="ＭＳ Ｐゴシック" pitchFamily="30" charset="-128"/>
                <a:cs typeface="ＭＳ Ｐゴシック" pitchFamily="30" charset="-128"/>
              </a:rPr>
              <a:t>Memory System is the Major Shared Resource</a:t>
            </a:r>
            <a:endParaRPr lang="en-US" dirty="0" smtClean="0">
              <a:ea typeface="ＭＳ Ｐゴシック" pitchFamily="30" charset="-128"/>
              <a:cs typeface="ＭＳ Ｐゴシック" pitchFamily="30" charset="-128"/>
            </a:endParaRPr>
          </a:p>
        </p:txBody>
      </p:sp>
      <p:sp>
        <p:nvSpPr>
          <p:cNvPr id="34819" name="Content Placeholder 2"/>
          <p:cNvSpPr>
            <a:spLocks noGrp="1"/>
          </p:cNvSpPr>
          <p:nvPr>
            <p:ph idx="1"/>
          </p:nvPr>
        </p:nvSpPr>
        <p:spPr/>
        <p:txBody>
          <a:bodyPr/>
          <a:lstStyle/>
          <a:p>
            <a:endParaRPr lang="en-US">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183363A1-DA45-A248-A7B7-2BEEFBEF237C}" type="slidenum">
              <a:rPr lang="en-US" smtClean="0"/>
              <a:pPr>
                <a:defRPr/>
              </a:pPr>
              <a:t>8</a:t>
            </a:fld>
            <a:endParaRPr lang="en-US"/>
          </a:p>
        </p:txBody>
      </p:sp>
      <p:pic>
        <p:nvPicPr>
          <p:cNvPr id="34821" name="Picture 4"/>
          <p:cNvPicPr>
            <a:picLocks noChangeAspect="1"/>
          </p:cNvPicPr>
          <p:nvPr/>
        </p:nvPicPr>
        <p:blipFill>
          <a:blip r:embed="rId2"/>
          <a:srcRect/>
          <a:stretch>
            <a:fillRect/>
          </a:stretch>
        </p:blipFill>
        <p:spPr bwMode="auto">
          <a:xfrm>
            <a:off x="304800" y="1219200"/>
            <a:ext cx="8223250" cy="4732338"/>
          </a:xfrm>
          <a:prstGeom prst="rect">
            <a:avLst/>
          </a:prstGeom>
          <a:noFill/>
          <a:ln w="9525">
            <a:noFill/>
            <a:miter lim="800000"/>
            <a:headEnd/>
            <a:tailEnd/>
          </a:ln>
        </p:spPr>
      </p:pic>
      <p:sp>
        <p:nvSpPr>
          <p:cNvPr id="6" name="Line 54"/>
          <p:cNvSpPr>
            <a:spLocks noChangeShapeType="1"/>
          </p:cNvSpPr>
          <p:nvPr/>
        </p:nvSpPr>
        <p:spPr bwMode="auto">
          <a:xfrm>
            <a:off x="1154114" y="2362200"/>
            <a:ext cx="655637" cy="285750"/>
          </a:xfrm>
          <a:prstGeom prst="line">
            <a:avLst/>
          </a:prstGeom>
          <a:noFill/>
          <a:ln w="50800">
            <a:solidFill>
              <a:srgbClr val="FF0000"/>
            </a:solidFill>
            <a:round/>
            <a:headEnd/>
            <a:tailEnd type="stealth" w="lg" len="lg"/>
          </a:ln>
        </p:spPr>
        <p:txBody>
          <a:bodyPr lIns="91402" tIns="45702" rIns="91402" bIns="45702">
            <a:prstTxWarp prst="textNoShape">
              <a:avLst/>
            </a:prstTxWarp>
          </a:bodyPr>
          <a:lstStyle/>
          <a:p>
            <a:endParaRPr lang="en-US"/>
          </a:p>
        </p:txBody>
      </p:sp>
      <p:sp>
        <p:nvSpPr>
          <p:cNvPr id="7" name="Text Box 55"/>
          <p:cNvSpPr txBox="1">
            <a:spLocks noChangeArrowheads="1"/>
          </p:cNvSpPr>
          <p:nvPr/>
        </p:nvSpPr>
        <p:spPr bwMode="auto">
          <a:xfrm>
            <a:off x="-51800" y="1676401"/>
            <a:ext cx="1960991" cy="654986"/>
          </a:xfrm>
          <a:prstGeom prst="rect">
            <a:avLst/>
          </a:prstGeom>
          <a:noFill/>
          <a:ln w="9525">
            <a:noFill/>
            <a:miter lim="800000"/>
            <a:headEnd/>
            <a:tailEnd/>
          </a:ln>
        </p:spPr>
        <p:txBody>
          <a:bodyPr wrap="none" lIns="91402" tIns="45702" rIns="91402" bIns="45702">
            <a:prstTxWarp prst="textNoShape">
              <a:avLst/>
            </a:prstTxWarp>
            <a:spAutoFit/>
          </a:bodyPr>
          <a:lstStyle/>
          <a:p>
            <a:pPr algn="ctr"/>
            <a:r>
              <a:rPr lang="en-US">
                <a:solidFill>
                  <a:srgbClr val="FF0000"/>
                </a:solidFill>
              </a:rPr>
              <a:t>threads’ requests </a:t>
            </a:r>
          </a:p>
          <a:p>
            <a:pPr algn="ctr"/>
            <a:r>
              <a:rPr lang="en-US">
                <a:solidFill>
                  <a:srgbClr val="FF0000"/>
                </a:solidFill>
              </a:rPr>
              <a:t>interfere</a:t>
            </a:r>
          </a:p>
        </p:txBody>
      </p:sp>
    </p:spTree>
    <p:extLst>
      <p:ext uri="{BB962C8B-B14F-4D97-AF65-F5344CB8AC3E}">
        <p14:creationId xmlns:p14="http://schemas.microsoft.com/office/powerpoint/2010/main" val="3928705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linds(horizontal)">
                                      <p:cBhvr>
                                        <p:cTn id="10" dur="500"/>
                                        <p:tgtEl>
                                          <p:spTgt spid="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blinds(horizontal)">
                                      <p:cBhvr>
                                        <p:cTn id="13"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152401"/>
            <a:ext cx="8915400" cy="1066800"/>
          </a:xfrm>
        </p:spPr>
        <p:txBody>
          <a:bodyPr/>
          <a:lstStyle/>
          <a:p>
            <a:r>
              <a:rPr lang="en-US" sz="3800" dirty="0"/>
              <a:t>Much More of a Shared Resource in Future</a:t>
            </a:r>
          </a:p>
        </p:txBody>
      </p:sp>
      <p:sp>
        <p:nvSpPr>
          <p:cNvPr id="2048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A574598C-5A2F-5E46-8E0D-A0FDA29590CD}" type="slidenum">
              <a:rPr lang="en-US" smtClean="0"/>
              <a:pPr>
                <a:defRPr/>
              </a:pPr>
              <a:t>9</a:t>
            </a:fld>
            <a:endParaRPr lang="en-US"/>
          </a:p>
        </p:txBody>
      </p:sp>
      <p:sp>
        <p:nvSpPr>
          <p:cNvPr id="20486" name="TextBox 5"/>
          <p:cNvSpPr txBox="1">
            <a:spLocks noChangeArrowheads="1"/>
          </p:cNvSpPr>
          <p:nvPr/>
        </p:nvSpPr>
        <p:spPr bwMode="auto">
          <a:xfrm>
            <a:off x="392113" y="1108076"/>
            <a:ext cx="2286000" cy="373659"/>
          </a:xfrm>
          <a:prstGeom prst="rect">
            <a:avLst/>
          </a:prstGeom>
          <a:solidFill>
            <a:schemeClr val="bg1"/>
          </a:solidFill>
          <a:ln w="9525">
            <a:noFill/>
            <a:miter lim="800000"/>
            <a:headEnd/>
            <a:tailEnd/>
          </a:ln>
        </p:spPr>
        <p:txBody>
          <a:bodyPr lIns="91402" tIns="45702" rIns="91402" bIns="45702">
            <a:prstTxWarp prst="textNoShape">
              <a:avLst/>
            </a:prstTxWarp>
            <a:spAutoFit/>
          </a:bodyPr>
          <a:lstStyle/>
          <a:p>
            <a:endParaRPr lang="en-US"/>
          </a:p>
        </p:txBody>
      </p:sp>
      <p:pic>
        <p:nvPicPr>
          <p:cNvPr id="7" name="Picture 6" descr="many-core3.eps"/>
          <p:cNvPicPr>
            <a:picLocks noChangeAspect="1"/>
          </p:cNvPicPr>
          <p:nvPr/>
        </p:nvPicPr>
        <p:blipFill>
          <a:blip r:embed="rId2"/>
          <a:srcRect/>
          <a:stretch>
            <a:fillRect/>
          </a:stretch>
        </p:blipFill>
        <p:spPr bwMode="auto">
          <a:xfrm>
            <a:off x="635000" y="1066801"/>
            <a:ext cx="6146800" cy="4953000"/>
          </a:xfrm>
          <a:prstGeom prst="rect">
            <a:avLst/>
          </a:prstGeom>
          <a:noFill/>
          <a:ln w="9525">
            <a:noFill/>
            <a:miter lim="800000"/>
            <a:headEnd/>
            <a:tailEnd/>
          </a:ln>
        </p:spPr>
      </p:pic>
    </p:spTree>
    <p:extLst>
      <p:ext uri="{BB962C8B-B14F-4D97-AF65-F5344CB8AC3E}">
        <p14:creationId xmlns:p14="http://schemas.microsoft.com/office/powerpoint/2010/main" val="31813157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1|0.5|0.6|0.6|0.5|0.5|0.2|0.7|0.5|0.6|0.6|0.4|0.7|0.4|0.7|0.4|0.7|0.3|0.3|0.2|0.2|0.2|0.5|0.5|0.3|0.5|0.4|0.3|0.7|0.7"/>
</p:tagLst>
</file>

<file path=ppt/tags/tag2.xml><?xml version="1.0" encoding="utf-8"?>
<p:tagLst xmlns:a="http://schemas.openxmlformats.org/drawingml/2006/main" xmlns:r="http://schemas.openxmlformats.org/officeDocument/2006/relationships" xmlns:p="http://schemas.openxmlformats.org/presentationml/2006/main">
  <p:tag name="TIMING" val="|19|8.6|8.8"/>
</p:tagLst>
</file>

<file path=ppt/tags/tag3.xml><?xml version="1.0" encoding="utf-8"?>
<p:tagLst xmlns:a="http://schemas.openxmlformats.org/drawingml/2006/main" xmlns:r="http://schemas.openxmlformats.org/officeDocument/2006/relationships" xmlns:p="http://schemas.openxmlformats.org/presentationml/2006/main">
  <p:tag name="TIMING" val="|19|8.6|8.8"/>
</p:tagLst>
</file>

<file path=ppt/tags/tag4.xml><?xml version="1.0" encoding="utf-8"?>
<p:tagLst xmlns:a="http://schemas.openxmlformats.org/drawingml/2006/main" xmlns:r="http://schemas.openxmlformats.org/officeDocument/2006/relationships" xmlns:p="http://schemas.openxmlformats.org/presentationml/2006/main">
  <p:tag name="TIMING" val="|19|8.6|8.8"/>
</p:tagLst>
</file>

<file path=ppt/tags/tag5.xml><?xml version="1.0" encoding="utf-8"?>
<p:tagLst xmlns:a="http://schemas.openxmlformats.org/drawingml/2006/main" xmlns:r="http://schemas.openxmlformats.org/officeDocument/2006/relationships" xmlns:p="http://schemas.openxmlformats.org/presentationml/2006/main">
  <p:tag name="TIMING" val="|9.6|15.6"/>
</p:tagLst>
</file>

<file path=ppt/tags/tag6.xml><?xml version="1.0" encoding="utf-8"?>
<p:tagLst xmlns:a="http://schemas.openxmlformats.org/drawingml/2006/main" xmlns:r="http://schemas.openxmlformats.org/officeDocument/2006/relationships" xmlns:p="http://schemas.openxmlformats.org/presentationml/2006/main">
  <p:tag name="TIMING" val="|15.4|12.6|15"/>
</p:tagLst>
</file>

<file path=ppt/tags/tag7.xml><?xml version="1.0" encoding="utf-8"?>
<p:tagLst xmlns:a="http://schemas.openxmlformats.org/drawingml/2006/main" xmlns:r="http://schemas.openxmlformats.org/officeDocument/2006/relationships" xmlns:p="http://schemas.openxmlformats.org/presentationml/2006/main">
  <p:tag name="TIMING" val="|26.8|3.6|0.5|0.6|0.5|2.1|3.4|0.7|0.5|0.5|7.1|2.4|0.5|0.9|4.7|0.7|4.6|1.1|3.7|3.9|0.6|0.6|0.3|1.1|0.5|0.7|1.2|0.5|0.6|0.6|0.6|0.7|0.8|0.7|0.6|0.4|0.4|0.4"/>
</p:tagLst>
</file>

<file path=ppt/theme/_rels/theme27.xml.rels><?xml version="1.0" encoding="UTF-8" standalone="yes"?>
<Relationships xmlns="http://schemas.openxmlformats.org/package/2006/relationships"><Relationship Id="rId1" Type="http://schemas.openxmlformats.org/officeDocument/2006/relationships/image" Target="../media/image7.jpeg"/></Relationships>
</file>

<file path=ppt/theme/_rels/theme28.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_ebrahimi_general">
  <a:themeElements>
    <a:clrScheme name="">
      <a:dk1>
        <a:srgbClr val="000000"/>
      </a:dk1>
      <a:lt1>
        <a:srgbClr val="FFFFFF"/>
      </a:lt1>
      <a:dk2>
        <a:srgbClr val="000000"/>
      </a:dk2>
      <a:lt2>
        <a:srgbClr val="FFFFFF"/>
      </a:lt2>
      <a:accent1>
        <a:srgbClr val="A3B2C1"/>
      </a:accent1>
      <a:accent2>
        <a:srgbClr val="333399"/>
      </a:accent2>
      <a:accent3>
        <a:srgbClr val="FFFFFF"/>
      </a:accent3>
      <a:accent4>
        <a:srgbClr val="000000"/>
      </a:accent4>
      <a:accent5>
        <a:srgbClr val="CED5DD"/>
      </a:accent5>
      <a:accent6>
        <a:srgbClr val="2D2D8A"/>
      </a:accent6>
      <a:hlink>
        <a:srgbClr val="009999"/>
      </a:hlink>
      <a:folHlink>
        <a:srgbClr val="99CC00"/>
      </a:folHlink>
    </a:clrScheme>
    <a:fontScheme name="ebrahimi_general">
      <a:majorFont>
        <a:latin typeface="Verdana"/>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ebrahimi_gener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3_ebrahimi_general">
  <a:themeElements>
    <a:clrScheme name="">
      <a:dk1>
        <a:srgbClr val="000000"/>
      </a:dk1>
      <a:lt1>
        <a:srgbClr val="FFFFFF"/>
      </a:lt1>
      <a:dk2>
        <a:srgbClr val="000000"/>
      </a:dk2>
      <a:lt2>
        <a:srgbClr val="FFFFFF"/>
      </a:lt2>
      <a:accent1>
        <a:srgbClr val="A3B2C1"/>
      </a:accent1>
      <a:accent2>
        <a:srgbClr val="333399"/>
      </a:accent2>
      <a:accent3>
        <a:srgbClr val="FFFFFF"/>
      </a:accent3>
      <a:accent4>
        <a:srgbClr val="000000"/>
      </a:accent4>
      <a:accent5>
        <a:srgbClr val="CED5DD"/>
      </a:accent5>
      <a:accent6>
        <a:srgbClr val="2D2D8A"/>
      </a:accent6>
      <a:hlink>
        <a:srgbClr val="009999"/>
      </a:hlink>
      <a:folHlink>
        <a:srgbClr val="99CC00"/>
      </a:folHlink>
    </a:clrScheme>
    <a:fontScheme name="ebrahimi_general">
      <a:majorFont>
        <a:latin typeface="Verdana"/>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ebrahimi_gener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2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3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safari">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4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39533</TotalTime>
  <Words>4339</Words>
  <Application>Microsoft Macintosh PowerPoint</Application>
  <PresentationFormat>On-screen Show (4:3)</PresentationFormat>
  <Paragraphs>613</Paragraphs>
  <Slides>37</Slides>
  <Notes>19</Notes>
  <HiddenSlides>0</HiddenSlides>
  <MMClips>0</MMClips>
  <ScaleCrop>false</ScaleCrop>
  <HeadingPairs>
    <vt:vector size="6" baseType="variant">
      <vt:variant>
        <vt:lpstr>Theme</vt:lpstr>
      </vt:variant>
      <vt:variant>
        <vt:i4>41</vt:i4>
      </vt:variant>
      <vt:variant>
        <vt:lpstr>Embedded OLE Servers</vt:lpstr>
      </vt:variant>
      <vt:variant>
        <vt:i4>2</vt:i4>
      </vt:variant>
      <vt:variant>
        <vt:lpstr>Slide Titles</vt:lpstr>
      </vt:variant>
      <vt:variant>
        <vt:i4>37</vt:i4>
      </vt:variant>
    </vt:vector>
  </HeadingPairs>
  <TitlesOfParts>
    <vt:vector size="80" baseType="lpstr">
      <vt:lpstr>Edge</vt:lpstr>
      <vt:lpstr>1_Edge</vt:lpstr>
      <vt:lpstr>3_Edge</vt:lpstr>
      <vt:lpstr>4_Edge</vt:lpstr>
      <vt:lpstr>5_Edge</vt:lpstr>
      <vt:lpstr>6_Edge</vt:lpstr>
      <vt:lpstr>7_Edge</vt:lpstr>
      <vt:lpstr>8_Edge</vt:lpstr>
      <vt:lpstr>2_Office Theme</vt:lpstr>
      <vt:lpstr>10_Edge</vt:lpstr>
      <vt:lpstr>9_Edge</vt:lpstr>
      <vt:lpstr>11_Edge</vt:lpstr>
      <vt:lpstr>12_Edge</vt:lpstr>
      <vt:lpstr>14_Edge</vt:lpstr>
      <vt:lpstr>15_Edge</vt:lpstr>
      <vt:lpstr>16_Edge</vt:lpstr>
      <vt:lpstr>17_Edge</vt:lpstr>
      <vt:lpstr>2_Edge</vt:lpstr>
      <vt:lpstr>18_Edge</vt:lpstr>
      <vt:lpstr>19_Edge</vt:lpstr>
      <vt:lpstr>22_Edge</vt:lpstr>
      <vt:lpstr>23_Edge</vt:lpstr>
      <vt:lpstr>24_Edge</vt:lpstr>
      <vt:lpstr>25_Edge</vt:lpstr>
      <vt:lpstr>26_Edge</vt:lpstr>
      <vt:lpstr>27_Edge</vt:lpstr>
      <vt:lpstr>2_ebrahimi_general</vt:lpstr>
      <vt:lpstr>3_ebrahimi_general</vt:lpstr>
      <vt:lpstr>28_Edge</vt:lpstr>
      <vt:lpstr>31_Edge</vt:lpstr>
      <vt:lpstr>32_Edge</vt:lpstr>
      <vt:lpstr>33_Edge</vt:lpstr>
      <vt:lpstr>34_Edge</vt:lpstr>
      <vt:lpstr>30_Edge</vt:lpstr>
      <vt:lpstr>36_Edge</vt:lpstr>
      <vt:lpstr>safari</vt:lpstr>
      <vt:lpstr>13_Edge</vt:lpstr>
      <vt:lpstr>37_Edge</vt:lpstr>
      <vt:lpstr>38_Edge</vt:lpstr>
      <vt:lpstr>39_Edge</vt:lpstr>
      <vt:lpstr>41_Edge</vt:lpstr>
      <vt:lpstr>Worksheet</vt:lpstr>
      <vt:lpstr>Microsoft Excel 97 - 2004 Worksheet</vt:lpstr>
      <vt:lpstr>Scalable Many-Core Memory Systems  Lecture 4, Topic 3: Memory Interference and  QoS-Aware Memory Systems</vt:lpstr>
      <vt:lpstr>What Will You Learn in This Course?</vt:lpstr>
      <vt:lpstr>Main Memory Interference</vt:lpstr>
      <vt:lpstr>Trend: Many Cores on Chip</vt:lpstr>
      <vt:lpstr>Many Cores on Chip</vt:lpstr>
      <vt:lpstr>Unfair Slowdowns due to Interference</vt:lpstr>
      <vt:lpstr>Uncontrolled Interference: An Example</vt:lpstr>
      <vt:lpstr>Memory System is the Major Shared Resource</vt:lpstr>
      <vt:lpstr>Much More of a Shared Resource in Future</vt:lpstr>
      <vt:lpstr>Inter-Thread/Application Interference</vt:lpstr>
      <vt:lpstr>Unfair Slowdowns due to Interference</vt:lpstr>
      <vt:lpstr>Uncontrolled Interference: An Example</vt:lpstr>
      <vt:lpstr>A Memory Performance Hog</vt:lpstr>
      <vt:lpstr>What Does the Memory Hog Do?</vt:lpstr>
      <vt:lpstr>DRAM Controllers</vt:lpstr>
      <vt:lpstr>Effect of the Memory Performance Hog</vt:lpstr>
      <vt:lpstr>Greater Problem with More Cores</vt:lpstr>
      <vt:lpstr>Greater Problem with More Cores</vt:lpstr>
      <vt:lpstr>Distributed DoS in Networked Multi-Core Systems</vt:lpstr>
      <vt:lpstr>How Do We Solve The Problem?</vt:lpstr>
      <vt:lpstr>QoS-Aware Memory Systems: Challenges</vt:lpstr>
      <vt:lpstr>Designing QoS-Aware Memory Systems: Approaches</vt:lpstr>
      <vt:lpstr>QoS-Aware Memory Scheduling</vt:lpstr>
      <vt:lpstr>QoS-Aware Memory Scheduling: Evolution</vt:lpstr>
      <vt:lpstr>QoS-Aware Memory Scheduling: Evolution</vt:lpstr>
      <vt:lpstr>QoS-Aware Memory Scheduling: Evolution</vt:lpstr>
      <vt:lpstr>QoS-Aware Memory Scheduling: Evolution</vt:lpstr>
      <vt:lpstr>QoS-Aware Memory Scheduling: Evolution</vt:lpstr>
      <vt:lpstr>QoS-Aware Memory Scheduling: Evolution</vt:lpstr>
      <vt:lpstr>Stall-Time Fair Memory Scheduling</vt:lpstr>
      <vt:lpstr>The Problem: Unfairness</vt:lpstr>
      <vt:lpstr>How Do We Solve the Problem?</vt:lpstr>
      <vt:lpstr>Stall-Time Fairness in Shared DRAM Systems</vt:lpstr>
      <vt:lpstr>STFM Scheduling Algorithm [MICRO’07] </vt:lpstr>
      <vt:lpstr>How Does STFM Prevent Unfairness?</vt:lpstr>
      <vt:lpstr>STFM Pros and Cons</vt:lpstr>
      <vt:lpstr>Parallelism-Aware Batch Scheduling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A Scalable and High-Performance Scheduling Algorithm for Multiple Memory Controllers</dc:title>
  <dc:creator>yoongu</dc:creator>
  <cp:lastModifiedBy>Onur Mutlu</cp:lastModifiedBy>
  <cp:revision>1539</cp:revision>
  <cp:lastPrinted>2010-05-26T16:43:32Z</cp:lastPrinted>
  <dcterms:created xsi:type="dcterms:W3CDTF">2010-10-08T20:41:54Z</dcterms:created>
  <dcterms:modified xsi:type="dcterms:W3CDTF">2013-07-19T05:32:31Z</dcterms:modified>
</cp:coreProperties>
</file>