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4.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5.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7.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9.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1.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2.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3.xml" ContentType="application/vnd.openxmlformats-officedocument.theme+xml"/>
  <Override PartName="/ppt/slideLayouts/slideLayout473.xml" ContentType="application/vnd.openxmlformats-officedocument.presentationml.slideLayout+xml"/>
  <Override PartName="/ppt/theme/theme44.xml" ContentType="application/vnd.openxmlformats-officedocument.theme+xml"/>
  <Override PartName="/ppt/slideLayouts/slideLayout474.xml" ContentType="application/vnd.openxmlformats-officedocument.presentationml.slideLayout+xml"/>
  <Override PartName="/ppt/theme/theme45.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6.xml" ContentType="application/vnd.openxmlformats-officedocument.theme+xml"/>
  <Override PartName="/ppt/slideLayouts/slideLayout478.xml" ContentType="application/vnd.openxmlformats-officedocument.presentationml.slideLayout+xml"/>
  <Override PartName="/ppt/theme/theme47.xml" ContentType="application/vnd.openxmlformats-officedocument.theme+xml"/>
  <Override PartName="/ppt/slideLayouts/slideLayout479.xml" ContentType="application/vnd.openxmlformats-officedocument.presentationml.slideLayout+xml"/>
  <Override PartName="/ppt/theme/theme48.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9.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0.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1.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52.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3.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4.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55.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6.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57.xml" ContentType="application/vnd.openxmlformats-officedocument.theme+xml"/>
  <Override PartName="/ppt/slideLayouts/slideLayout583.xml" ContentType="application/vnd.openxmlformats-officedocument.presentationml.slideLayout+xml"/>
  <Override PartName="/ppt/theme/theme58.xml" ContentType="application/vnd.openxmlformats-officedocument.theme+xml"/>
  <Override PartName="/ppt/theme/theme59.xml" ContentType="application/vnd.openxmlformats-officedocument.theme+xml"/>
  <Override PartName="/ppt/theme/theme6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2.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21.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3.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8.xml" ContentType="application/vnd.openxmlformats-officedocument.drawingml.chart+xml"/>
  <Override PartName="/ppt/notesSlides/notesSlide53.xml" ContentType="application/vnd.openxmlformats-officedocument.presentationml.notesSlide+xml"/>
  <Override PartName="/ppt/charts/chart9.xml" ContentType="application/vnd.openxmlformats-officedocument.drawingml.chart+xml"/>
  <Override PartName="/ppt/notesSlides/notesSlide54.xml" ContentType="application/vnd.openxmlformats-officedocument.presentationml.notesSlide+xml"/>
  <Override PartName="/ppt/tags/tag3.xml" ContentType="application/vnd.openxmlformats-officedocument.presentationml.tags+xml"/>
  <Override PartName="/ppt/notesSlides/notesSlide55.xml" ContentType="application/vnd.openxmlformats-officedocument.presentationml.notesSlide+xml"/>
  <Override PartName="/ppt/charts/chart10.xml" ContentType="application/vnd.openxmlformats-officedocument.drawingml.chart+xml"/>
  <Override PartName="/ppt/theme/themeOverride3.xml" ContentType="application/vnd.openxmlformats-officedocument.themeOverride+xml"/>
  <Override PartName="/ppt/charts/chart11.xml" ContentType="application/vnd.openxmlformats-officedocument.drawingml.chart+xml"/>
  <Override PartName="/ppt/tags/tag4.xml" ContentType="application/vnd.openxmlformats-officedocument.presentationml.tags+xml"/>
  <Override PartName="/ppt/notesSlides/notesSlide56.xml" ContentType="application/vnd.openxmlformats-officedocument.presentationml.notesSlide+xml"/>
  <Override PartName="/ppt/tags/tag5.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embeddings/oleObject1.bin" ContentType="application/vnd.openxmlformats-officedocument.oleObject"/>
  <Override PartName="/ppt/tags/tag6.xml" ContentType="application/vnd.openxmlformats-officedocument.presentationml.tags+xml"/>
  <Override PartName="/ppt/notesSlides/notesSlide60.xml" ContentType="application/vnd.openxmlformats-officedocument.presentationml.notesSlide+xml"/>
  <Override PartName="/ppt/charts/chart12.xml" ContentType="application/vnd.openxmlformats-officedocument.drawingml.chart+xml"/>
  <Override PartName="/ppt/theme/themeOverride4.xml" ContentType="application/vnd.openxmlformats-officedocument.themeOverride+xml"/>
  <Override PartName="/ppt/embeddings/oleObject2.bin" ContentType="application/vnd.openxmlformats-officedocument.oleObject"/>
  <Override PartName="/ppt/embeddings/oleObject3.bin" ContentType="application/vnd.openxmlformats-officedocument.oleObject"/>
  <Override PartName="/ppt/notesSlides/notesSlide61.xml" ContentType="application/vnd.openxmlformats-officedocument.presentationml.notesSlide+xml"/>
  <Override PartName="/ppt/tags/tag7.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embeddings/oleObject4.bin" ContentType="application/vnd.openxmlformats-officedocument.oleObject"/>
  <Override PartName="/ppt/tags/tag8.xml" ContentType="application/vnd.openxmlformats-officedocument.presentationml.tags+xml"/>
  <Override PartName="/ppt/notesSlides/notesSlide64.xml" ContentType="application/vnd.openxmlformats-officedocument.presentationml.notesSlide+xml"/>
  <Override PartName="/ppt/tags/tag9.xml" ContentType="application/vnd.openxmlformats-officedocument.presentationml.tags+xml"/>
  <Override PartName="/ppt/notesSlides/notesSlide65.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embeddings/oleObject7.bin" ContentType="application/vnd.openxmlformats-officedocument.oleObject"/>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notesSlides/notesSlide66.xml" ContentType="application/vnd.openxmlformats-officedocument.presentationml.notesSlide+xml"/>
  <Override PartName="/ppt/tags/tag10.xml" ContentType="application/vnd.openxmlformats-officedocument.presentationml.tags+xml"/>
  <Override PartName="/ppt/notesSlides/notesSlide67.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tags/tag11.xml" ContentType="application/vnd.openxmlformats-officedocument.presentationml.tags+xml"/>
  <Override PartName="/ppt/notesSlides/notesSlide68.xml" ContentType="application/vnd.openxmlformats-officedocument.presentationml.notesSlide+xml"/>
  <Override PartName="/ppt/embeddings/oleObject13.bin" ContentType="application/vnd.openxmlformats-officedocument.oleObject"/>
  <Override PartName="/ppt/embeddings/oleObject14.bin" ContentType="application/vnd.openxmlformats-officedocument.oleObject"/>
  <Override PartName="/ppt/tags/tag12.xml" ContentType="application/vnd.openxmlformats-officedocument.presentationml.tags+xml"/>
  <Override PartName="/ppt/notesSlides/notesSlide69.xml" ContentType="application/vnd.openxmlformats-officedocument.presentationml.notesSlide+xml"/>
  <Override PartName="/ppt/embeddings/oleObject15.bin" ContentType="application/vnd.openxmlformats-officedocument.oleObject"/>
  <Override PartName="/ppt/tags/tag13.xml" ContentType="application/vnd.openxmlformats-officedocument.presentationml.tags+xml"/>
  <Override PartName="/ppt/notesSlides/notesSlide70.xml" ContentType="application/vnd.openxmlformats-officedocument.presentationml.notesSlide+xml"/>
  <Override PartName="/ppt/tags/tag14.xml" ContentType="application/vnd.openxmlformats-officedocument.presentationml.tags+xml"/>
  <Override PartName="/ppt/notesSlides/notesSlide71.xml" ContentType="application/vnd.openxmlformats-officedocument.presentationml.notesSlide+xml"/>
  <Override PartName="/ppt/embeddings/oleObject16.bin" ContentType="application/vnd.openxmlformats-officedocument.oleObject"/>
  <Override PartName="/ppt/notesSlides/notesSlide72.xml" ContentType="application/vnd.openxmlformats-officedocument.presentationml.notesSlide+xml"/>
  <Override PartName="/ppt/tags/tag15.xml" ContentType="application/vnd.openxmlformats-officedocument.presentationml.tags+xml"/>
  <Override PartName="/ppt/notesSlides/notesSlide73.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notesSlides/notesSlide74.xml" ContentType="application/vnd.openxmlformats-officedocument.presentationml.notesSlide+xml"/>
  <Override PartName="/ppt/tags/tag16.xml" ContentType="application/vnd.openxmlformats-officedocument.presentationml.tags+xml"/>
  <Override PartName="/ppt/notesSlides/notesSlide75.xml" ContentType="application/vnd.openxmlformats-officedocument.presentationml.notesSlide+xml"/>
  <Override PartName="/ppt/embeddings/oleObject19.bin" ContentType="application/vnd.openxmlformats-officedocument.oleObject"/>
  <Override PartName="/ppt/tags/tag17.xml" ContentType="application/vnd.openxmlformats-officedocument.presentationml.tags+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ags/tag18.xml" ContentType="application/vnd.openxmlformats-officedocument.presentationml.tags+xml"/>
  <Override PartName="/ppt/notesSlides/notesSlide78.xml" ContentType="application/vnd.openxmlformats-officedocument.presentationml.notesSlide+xml"/>
  <Override PartName="/ppt/charts/chart13.xml" ContentType="application/vnd.openxmlformats-officedocument.drawingml.chart+xml"/>
  <Override PartName="/ppt/theme/themeOverride5.xml" ContentType="application/vnd.openxmlformats-officedocument.themeOverride+xml"/>
  <Override PartName="/ppt/tags/tag19.xml" ContentType="application/vnd.openxmlformats-officedocument.presentationml.tags+xml"/>
  <Override PartName="/ppt/notesSlides/notesSlide79.xml" ContentType="application/vnd.openxmlformats-officedocument.presentationml.notesSlide+xml"/>
  <Override PartName="/ppt/charts/chart14.xml" ContentType="application/vnd.openxmlformats-officedocument.drawingml.chart+xml"/>
  <Override PartName="/ppt/theme/themeOverride6.xml" ContentType="application/vnd.openxmlformats-officedocument.themeOverride+xml"/>
  <Override PartName="/ppt/charts/chart15.xml" ContentType="application/vnd.openxmlformats-officedocument.drawingml.chart+xml"/>
  <Override PartName="/ppt/theme/themeOverride7.xml" ContentType="application/vnd.openxmlformats-officedocument.themeOverride+xml"/>
  <Override PartName="/ppt/charts/chart16.xml" ContentType="application/vnd.openxmlformats-officedocument.drawingml.chart+xml"/>
  <Override PartName="/ppt/theme/themeOverride8.xml" ContentType="application/vnd.openxmlformats-officedocument.themeOverride+xml"/>
  <Override PartName="/ppt/charts/chart17.xml" ContentType="application/vnd.openxmlformats-officedocument.drawingml.chart+xml"/>
  <Override PartName="/ppt/theme/themeOverride9.xml" ContentType="application/vnd.openxmlformats-officedocument.themeOverride+xml"/>
  <Override PartName="/ppt/charts/chart18.xml" ContentType="application/vnd.openxmlformats-officedocument.drawingml.chart+xml"/>
  <Override PartName="/ppt/theme/themeOverride10.xml" ContentType="application/vnd.openxmlformats-officedocument.themeOverride+xml"/>
  <Override PartName="/ppt/charts/chart19.xml" ContentType="application/vnd.openxmlformats-officedocument.drawingml.chart+xml"/>
  <Override PartName="/ppt/theme/themeOverride11.xml" ContentType="application/vnd.openxmlformats-officedocument.themeOverride+xml"/>
  <Override PartName="/ppt/notesSlides/notesSlide80.xml" ContentType="application/vnd.openxmlformats-officedocument.presentationml.notesSlide+xml"/>
  <Override PartName="/ppt/tags/tag20.xml" ContentType="application/vnd.openxmlformats-officedocument.presentationml.tags+xml"/>
  <Override PartName="/ppt/notesSlides/notesSlide81.xml" ContentType="application/vnd.openxmlformats-officedocument.presentationml.notesSlide+xml"/>
  <Override PartName="/ppt/tags/tag21.xml" ContentType="application/vnd.openxmlformats-officedocument.presentationml.tags+xml"/>
  <Override PartName="/ppt/notesSlides/notesSlide82.xml" ContentType="application/vnd.openxmlformats-officedocument.presentationml.notesSlide+xml"/>
  <Override PartName="/ppt/tags/tag22.xml" ContentType="application/vnd.openxmlformats-officedocument.presentationml.tags+xml"/>
  <Override PartName="/ppt/notesSlides/notesSlide83.xml" ContentType="application/vnd.openxmlformats-officedocument.presentationml.notesSlide+xml"/>
  <Override PartName="/ppt/tags/tag23.xml" ContentType="application/vnd.openxmlformats-officedocument.presentationml.tags+xml"/>
  <Override PartName="/ppt/notesSlides/notesSlide84.xml" ContentType="application/vnd.openxmlformats-officedocument.presentationml.notesSlide+xml"/>
  <Override PartName="/ppt/charts/chart20.xml" ContentType="application/vnd.openxmlformats-officedocument.drawingml.chart+xml"/>
  <Override PartName="/ppt/theme/themeOverride12.xml" ContentType="application/vnd.openxmlformats-officedocument.themeOverride+xml"/>
  <Override PartName="/ppt/tags/tag24.xml" ContentType="application/vnd.openxmlformats-officedocument.presentationml.tags+xml"/>
  <Override PartName="/ppt/tags/tag25.xml" ContentType="application/vnd.openxmlformats-officedocument.presentationml.tags+xml"/>
  <Override PartName="/ppt/charts/chart21.xml" ContentType="application/vnd.openxmlformats-officedocument.drawingml.chart+xml"/>
  <Override PartName="/ppt/theme/themeOverride13.xml" ContentType="application/vnd.openxmlformats-officedocument.themeOverride+xml"/>
  <Override PartName="/ppt/tags/tag26.xml" ContentType="application/vnd.openxmlformats-officedocument.presentationml.tags+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27.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ags/tag28.xml" ContentType="application/vnd.openxmlformats-officedocument.presentationml.tags+xml"/>
  <Override PartName="/ppt/notesSlides/notesSlide92.xml" ContentType="application/vnd.openxmlformats-officedocument.presentationml.notesSlide+xml"/>
  <Override PartName="/ppt/tags/tag29.xml" ContentType="application/vnd.openxmlformats-officedocument.presentationml.tags+xml"/>
  <Override PartName="/ppt/notesSlides/notesSlide93.xml" ContentType="application/vnd.openxmlformats-officedocument.presentationml.notesSlide+xml"/>
  <Override PartName="/ppt/tags/tag30.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31.xml" ContentType="application/vnd.openxmlformats-officedocument.presentationml.tags+xml"/>
  <Override PartName="/ppt/notesSlides/notesSlide96.xml" ContentType="application/vnd.openxmlformats-officedocument.presentationml.notesSlide+xml"/>
  <Override PartName="/ppt/tags/tag32.xml" ContentType="application/vnd.openxmlformats-officedocument.presentationml.tags+xml"/>
  <Override PartName="/ppt/notesSlides/notesSlide97.xml" ContentType="application/vnd.openxmlformats-officedocument.presentationml.notesSlide+xml"/>
  <Override PartName="/ppt/charts/chart22.xml" ContentType="application/vnd.openxmlformats-officedocument.drawingml.chart+xml"/>
  <Override PartName="/ppt/theme/themeOverride14.xml" ContentType="application/vnd.openxmlformats-officedocument.themeOverride+xml"/>
  <Override PartName="/ppt/notesSlides/notesSlide9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9.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drawings/drawing1.xml" ContentType="application/vnd.openxmlformats-officedocument.drawingml.chartshape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drawings/drawing2.xml" ContentType="application/vnd.openxmlformats-officedocument.drawingml.chartshapes+xml"/>
  <Override PartName="/ppt/notesSlides/notesSlide119.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33.xml" ContentType="application/vnd.openxmlformats-officedocument.presentationml.tags+xml"/>
  <Override PartName="/ppt/notesSlides/notesSlide124.xml" ContentType="application/vnd.openxmlformats-officedocument.presentationml.notesSlide+xml"/>
  <Override PartName="/ppt/tags/tag34.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29.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30.xml" ContentType="application/vnd.openxmlformats-officedocument.drawingml.chart+xml"/>
  <Override PartName="/ppt/drawings/drawing3.xml" ContentType="application/vnd.openxmlformats-officedocument.drawingml.chartshape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ags/tag35.xml" ContentType="application/vnd.openxmlformats-officedocument.presentationml.tags+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charts/chart31.xml" ContentType="application/vnd.openxmlformats-officedocument.drawingml.chart+xml"/>
  <Override PartName="/ppt/theme/themeOverride15.xml" ContentType="application/vnd.openxmlformats-officedocument.themeOverride+xml"/>
  <Override PartName="/ppt/notesSlides/notesSlide174.xml" ContentType="application/vnd.openxmlformats-officedocument.presentationml.notesSlide+xml"/>
  <Override PartName="/ppt/charts/chart32.xml" ContentType="application/vnd.openxmlformats-officedocument.drawingml.chart+xml"/>
  <Override PartName="/ppt/theme/themeOverride16.xml" ContentType="application/vnd.openxmlformats-officedocument.themeOverr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charts/chart33.xml" ContentType="application/vnd.openxmlformats-officedocument.drawingml.chart+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charts/chart34.xml" ContentType="application/vnd.openxmlformats-officedocument.drawingml.chart+xml"/>
  <Override PartName="/ppt/notesSlides/notesSlide217.xml" ContentType="application/vnd.openxmlformats-officedocument.presentationml.notesSlide+xml"/>
  <Override PartName="/ppt/charts/chart35.xml" ContentType="application/vnd.openxmlformats-officedocument.drawingml.chart+xml"/>
  <Override PartName="/ppt/notesSlides/notesSlide218.xml" ContentType="application/vnd.openxmlformats-officedocument.presentationml.notesSlide+xml"/>
  <Override PartName="/ppt/charts/chart36.xml" ContentType="application/vnd.openxmlformats-officedocument.drawingml.chart+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tags/tag36.xml" ContentType="application/vnd.openxmlformats-officedocument.presentationml.tags+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embeddings/oleObject20.bin" ContentType="application/vnd.openxmlformats-officedocument.oleObject"/>
  <Override PartName="/ppt/embeddings/oleObject21.bin" ContentType="application/vnd.openxmlformats-officedocument.oleObject"/>
  <Override PartName="/ppt/notesSlides/notesSlide228.xml" ContentType="application/vnd.openxmlformats-officedocument.presentationml.notesSlide+xml"/>
  <Override PartName="/ppt/tags/tag37.xml" ContentType="application/vnd.openxmlformats-officedocument.presentationml.tags+xml"/>
  <Override PartName="/ppt/notesSlides/notesSlide229.xml" ContentType="application/vnd.openxmlformats-officedocument.presentationml.notesSlide+xml"/>
  <Override PartName="/ppt/tags/tag38.xml" ContentType="application/vnd.openxmlformats-officedocument.presentationml.tags+xml"/>
  <Override PartName="/ppt/notesSlides/notesSlide230.xml" ContentType="application/vnd.openxmlformats-officedocument.presentationml.notesSlide+xml"/>
  <Override PartName="/ppt/tags/tag39.xml" ContentType="application/vnd.openxmlformats-officedocument.presentationml.tags+xml"/>
  <Override PartName="/ppt/notesSlides/notesSlide231.xml" ContentType="application/vnd.openxmlformats-officedocument.presentationml.notesSlide+xml"/>
  <Override PartName="/ppt/tags/tag40.xml" ContentType="application/vnd.openxmlformats-officedocument.presentationml.tags+xml"/>
  <Override PartName="/ppt/notesSlides/notesSlide232.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notesSlides/notesSlide233.xml" ContentType="application/vnd.openxmlformats-officedocument.presentationml.notesSlide+xml"/>
  <Override PartName="/ppt/tags/tag43.xml" ContentType="application/vnd.openxmlformats-officedocument.presentationml.tags+xml"/>
  <Override PartName="/ppt/notesSlides/notesSlide234.xml" ContentType="application/vnd.openxmlformats-officedocument.presentationml.notesSlide+xml"/>
  <Override PartName="/ppt/tags/tag44.xml" ContentType="application/vnd.openxmlformats-officedocument.presentationml.tags+xml"/>
  <Override PartName="/ppt/notesSlides/notesSlide235.xml" ContentType="application/vnd.openxmlformats-officedocument.presentationml.notesSlide+xml"/>
  <Override PartName="/ppt/tags/tag45.xml" ContentType="application/vnd.openxmlformats-officedocument.presentationml.tags+xml"/>
  <Override PartName="/ppt/notesSlides/notesSlide236.xml" ContentType="application/vnd.openxmlformats-officedocument.presentationml.notesSlide+xml"/>
  <Override PartName="/ppt/tags/tag46.xml" ContentType="application/vnd.openxmlformats-officedocument.presentationml.tags+xml"/>
  <Override PartName="/ppt/notesSlides/notesSlide237.xml" ContentType="application/vnd.openxmlformats-officedocument.presentationml.notesSlide+xml"/>
  <Override PartName="/ppt/tags/tag47.xml" ContentType="application/vnd.openxmlformats-officedocument.presentationml.tags+xml"/>
  <Override PartName="/ppt/notesSlides/notesSlide238.xml" ContentType="application/vnd.openxmlformats-officedocument.presentationml.notesSlide+xml"/>
  <Override PartName="/ppt/tags/tag48.xml" ContentType="application/vnd.openxmlformats-officedocument.presentationml.tags+xml"/>
  <Override PartName="/ppt/notesSlides/notesSlide239.xml" ContentType="application/vnd.openxmlformats-officedocument.presentationml.notesSlide+xml"/>
  <Override PartName="/ppt/tags/tag49.xml" ContentType="application/vnd.openxmlformats-officedocument.presentationml.tags+xml"/>
  <Override PartName="/ppt/notesSlides/notesSlide240.xml" ContentType="application/vnd.openxmlformats-officedocument.presentationml.notesSlide+xml"/>
  <Override PartName="/ppt/tags/tag50.xml" ContentType="application/vnd.openxmlformats-officedocument.presentationml.tags+xml"/>
  <Override PartName="/ppt/notesSlides/notesSlide241.xml" ContentType="application/vnd.openxmlformats-officedocument.presentationml.notesSlide+xml"/>
  <Override PartName="/ppt/tags/tag51.xml" ContentType="application/vnd.openxmlformats-officedocument.presentationml.tags+xml"/>
  <Override PartName="/ppt/notesSlides/notesSlide242.xml" ContentType="application/vnd.openxmlformats-officedocument.presentationml.notesSlide+xml"/>
  <Override PartName="/ppt/tags/tag52.xml" ContentType="application/vnd.openxmlformats-officedocument.presentationml.tags+xml"/>
  <Override PartName="/ppt/notesSlides/notesSlide243.xml" ContentType="application/vnd.openxmlformats-officedocument.presentationml.notesSlide+xml"/>
  <Override PartName="/ppt/tags/tag53.xml" ContentType="application/vnd.openxmlformats-officedocument.presentationml.tags+xml"/>
  <Override PartName="/ppt/notesSlides/notesSlide244.xml" ContentType="application/vnd.openxmlformats-officedocument.presentationml.notesSlide+xml"/>
  <Override PartName="/ppt/tags/tag54.xml" ContentType="application/vnd.openxmlformats-officedocument.presentationml.tags+xml"/>
  <Override PartName="/ppt/notesSlides/notesSlide245.xml" ContentType="application/vnd.openxmlformats-officedocument.presentationml.notesSlide+xml"/>
  <Override PartName="/ppt/tags/tag55.xml" ContentType="application/vnd.openxmlformats-officedocument.presentationml.tags+xml"/>
  <Override PartName="/ppt/notesSlides/notesSlide246.xml" ContentType="application/vnd.openxmlformats-officedocument.presentationml.notesSlide+xml"/>
  <Override PartName="/ppt/tags/tag56.xml" ContentType="application/vnd.openxmlformats-officedocument.presentationml.tags+xml"/>
  <Override PartName="/ppt/notesSlides/notesSlide247.xml" ContentType="application/vnd.openxmlformats-officedocument.presentationml.notesSlide+xml"/>
  <Override PartName="/ppt/tags/tag57.xml" ContentType="application/vnd.openxmlformats-officedocument.presentationml.tags+xml"/>
  <Override PartName="/ppt/notesSlides/notesSlide248.xml" ContentType="application/vnd.openxmlformats-officedocument.presentationml.notesSlide+xml"/>
  <Override PartName="/ppt/tags/tag58.xml" ContentType="application/vnd.openxmlformats-officedocument.presentationml.tags+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tags/tag59.xml" ContentType="application/vnd.openxmlformats-officedocument.presentationml.tags+xml"/>
  <Override PartName="/ppt/notesSlides/notesSlide251.xml" ContentType="application/vnd.openxmlformats-officedocument.presentationml.notesSlide+xml"/>
  <Override PartName="/ppt/tags/tag60.xml" ContentType="application/vnd.openxmlformats-officedocument.presentationml.tags+xml"/>
  <Override PartName="/ppt/notesSlides/notesSlide252.xml" ContentType="application/vnd.openxmlformats-officedocument.presentationml.notesSlide+xml"/>
  <Override PartName="/ppt/embeddings/oleObject22.bin" ContentType="application/vnd.openxmlformats-officedocument.oleObject"/>
  <Override PartName="/ppt/tags/tag61.xml" ContentType="application/vnd.openxmlformats-officedocument.presentationml.tags+xml"/>
  <Override PartName="/ppt/notesSlides/notesSlide253.xml" ContentType="application/vnd.openxmlformats-officedocument.presentationml.notesSlide+xml"/>
  <Override PartName="/ppt/tags/tag62.xml" ContentType="application/vnd.openxmlformats-officedocument.presentationml.tags+xml"/>
  <Override PartName="/ppt/notesSlides/notesSlide254.xml" ContentType="application/vnd.openxmlformats-officedocument.presentationml.notesSlide+xml"/>
  <Override PartName="/ppt/charts/chart37.xml" ContentType="application/vnd.openxmlformats-officedocument.drawingml.chart+xml"/>
  <Override PartName="/ppt/theme/themeOverride17.xml" ContentType="application/vnd.openxmlformats-officedocument.themeOverride+xml"/>
  <Override PartName="/ppt/tags/tag63.xml" ContentType="application/vnd.openxmlformats-officedocument.presentationml.tags+xml"/>
  <Override PartName="/ppt/notesSlides/notesSlide255.xml" ContentType="application/vnd.openxmlformats-officedocument.presentationml.notesSlide+xml"/>
  <Override PartName="/ppt/charts/chart38.xml" ContentType="application/vnd.openxmlformats-officedocument.drawingml.chart+xml"/>
  <Override PartName="/ppt/theme/themeOverride18.xml" ContentType="application/vnd.openxmlformats-officedocument.themeOverride+xml"/>
  <Override PartName="/ppt/charts/chart39.xml" ContentType="application/vnd.openxmlformats-officedocument.drawingml.chart+xml"/>
  <Override PartName="/ppt/theme/themeOverride19.xml" ContentType="application/vnd.openxmlformats-officedocument.themeOverride+xml"/>
  <Override PartName="/ppt/tags/tag64.xml" ContentType="application/vnd.openxmlformats-officedocument.presentationml.tags+xml"/>
  <Override PartName="/ppt/notesSlides/notesSlide2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67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20" r:id="rId16"/>
    <p:sldMasterId id="2147484032" r:id="rId17"/>
    <p:sldMasterId id="2147484044" r:id="rId18"/>
    <p:sldMasterId id="2147484056" r:id="rId19"/>
    <p:sldMasterId id="2147484068" r:id="rId20"/>
    <p:sldMasterId id="2147484093" r:id="rId21"/>
    <p:sldMasterId id="2147484105" r:id="rId22"/>
    <p:sldMasterId id="2147484117" r:id="rId23"/>
    <p:sldMasterId id="2147484129" r:id="rId24"/>
    <p:sldMasterId id="2147484141" r:id="rId25"/>
    <p:sldMasterId id="2147484153" r:id="rId26"/>
    <p:sldMasterId id="2147484165" r:id="rId27"/>
    <p:sldMasterId id="2147484177" r:id="rId28"/>
    <p:sldMasterId id="2147484189" r:id="rId29"/>
    <p:sldMasterId id="2147484203" r:id="rId30"/>
    <p:sldMasterId id="2147484238" r:id="rId31"/>
    <p:sldMasterId id="2147484270" r:id="rId32"/>
    <p:sldMasterId id="2147484294" r:id="rId33"/>
    <p:sldMasterId id="2147484307" r:id="rId34"/>
    <p:sldMasterId id="2147484321" r:id="rId35"/>
    <p:sldMasterId id="2147484346" r:id="rId36"/>
    <p:sldMasterId id="2147484360" r:id="rId37"/>
    <p:sldMasterId id="2147484373" r:id="rId38"/>
    <p:sldMasterId id="2147484386" r:id="rId39"/>
    <p:sldMasterId id="2147484411" r:id="rId40"/>
    <p:sldMasterId id="2147484424" r:id="rId41"/>
    <p:sldMasterId id="2147484436" r:id="rId42"/>
    <p:sldMasterId id="2147484448" r:id="rId43"/>
    <p:sldMasterId id="2147484460" r:id="rId44"/>
    <p:sldMasterId id="2147484462" r:id="rId45"/>
    <p:sldMasterId id="2147484464" r:id="rId46"/>
    <p:sldMasterId id="2147484468" r:id="rId47"/>
    <p:sldMasterId id="2147484470" r:id="rId48"/>
    <p:sldMasterId id="2147484472" r:id="rId49"/>
    <p:sldMasterId id="2147484484" r:id="rId50"/>
    <p:sldMasterId id="2147484523" r:id="rId51"/>
    <p:sldMasterId id="2147484535" r:id="rId52"/>
    <p:sldMasterId id="2147484547" r:id="rId53"/>
    <p:sldMasterId id="2147484561" r:id="rId54"/>
    <p:sldMasterId id="2147484574" r:id="rId55"/>
    <p:sldMasterId id="2147484586" r:id="rId56"/>
    <p:sldMasterId id="2147484598" r:id="rId57"/>
    <p:sldMasterId id="2147484611" r:id="rId58"/>
  </p:sldMasterIdLst>
  <p:notesMasterIdLst>
    <p:notesMasterId r:id="rId390"/>
  </p:notesMasterIdLst>
  <p:handoutMasterIdLst>
    <p:handoutMasterId r:id="rId391"/>
  </p:handoutMasterIdLst>
  <p:sldIdLst>
    <p:sldId id="1349" r:id="rId59"/>
    <p:sldId id="960" r:id="rId60"/>
    <p:sldId id="962" r:id="rId61"/>
    <p:sldId id="964" r:id="rId62"/>
    <p:sldId id="965" r:id="rId63"/>
    <p:sldId id="966" r:id="rId64"/>
    <p:sldId id="967" r:id="rId65"/>
    <p:sldId id="968" r:id="rId66"/>
    <p:sldId id="969" r:id="rId67"/>
    <p:sldId id="970" r:id="rId68"/>
    <p:sldId id="1540" r:id="rId69"/>
    <p:sldId id="971" r:id="rId70"/>
    <p:sldId id="972" r:id="rId71"/>
    <p:sldId id="973" r:id="rId72"/>
    <p:sldId id="974" r:id="rId73"/>
    <p:sldId id="975" r:id="rId74"/>
    <p:sldId id="976" r:id="rId75"/>
    <p:sldId id="977" r:id="rId76"/>
    <p:sldId id="1366" r:id="rId77"/>
    <p:sldId id="1382" r:id="rId78"/>
    <p:sldId id="1381" r:id="rId79"/>
    <p:sldId id="1385" r:id="rId80"/>
    <p:sldId id="1386" r:id="rId81"/>
    <p:sldId id="1392" r:id="rId82"/>
    <p:sldId id="992" r:id="rId83"/>
    <p:sldId id="681" r:id="rId84"/>
    <p:sldId id="682" r:id="rId85"/>
    <p:sldId id="683" r:id="rId86"/>
    <p:sldId id="684" r:id="rId87"/>
    <p:sldId id="845" r:id="rId88"/>
    <p:sldId id="846" r:id="rId89"/>
    <p:sldId id="847" r:id="rId90"/>
    <p:sldId id="848" r:id="rId91"/>
    <p:sldId id="849" r:id="rId92"/>
    <p:sldId id="850" r:id="rId93"/>
    <p:sldId id="851" r:id="rId94"/>
    <p:sldId id="852" r:id="rId95"/>
    <p:sldId id="853" r:id="rId96"/>
    <p:sldId id="854" r:id="rId97"/>
    <p:sldId id="993" r:id="rId98"/>
    <p:sldId id="994" r:id="rId99"/>
    <p:sldId id="842" r:id="rId100"/>
    <p:sldId id="843" r:id="rId101"/>
    <p:sldId id="844" r:id="rId102"/>
    <p:sldId id="1000" r:id="rId103"/>
    <p:sldId id="630" r:id="rId104"/>
    <p:sldId id="704" r:id="rId105"/>
    <p:sldId id="1001" r:id="rId106"/>
    <p:sldId id="1002" r:id="rId107"/>
    <p:sldId id="1005" r:id="rId108"/>
    <p:sldId id="1393" r:id="rId109"/>
    <p:sldId id="1394" r:id="rId110"/>
    <p:sldId id="1395" r:id="rId111"/>
    <p:sldId id="1396" r:id="rId112"/>
    <p:sldId id="1397" r:id="rId113"/>
    <p:sldId id="1398" r:id="rId114"/>
    <p:sldId id="1399" r:id="rId115"/>
    <p:sldId id="1400" r:id="rId116"/>
    <p:sldId id="1211" r:id="rId117"/>
    <p:sldId id="1212" r:id="rId118"/>
    <p:sldId id="1214" r:id="rId119"/>
    <p:sldId id="1215" r:id="rId120"/>
    <p:sldId id="1216" r:id="rId121"/>
    <p:sldId id="1217" r:id="rId122"/>
    <p:sldId id="1218" r:id="rId123"/>
    <p:sldId id="1219" r:id="rId124"/>
    <p:sldId id="1220" r:id="rId125"/>
    <p:sldId id="1221" r:id="rId126"/>
    <p:sldId id="1222" r:id="rId127"/>
    <p:sldId id="1223" r:id="rId128"/>
    <p:sldId id="1224" r:id="rId129"/>
    <p:sldId id="1225" r:id="rId130"/>
    <p:sldId id="1226" r:id="rId131"/>
    <p:sldId id="1227" r:id="rId132"/>
    <p:sldId id="1228" r:id="rId133"/>
    <p:sldId id="1229" r:id="rId134"/>
    <p:sldId id="1230" r:id="rId135"/>
    <p:sldId id="1231" r:id="rId136"/>
    <p:sldId id="1232" r:id="rId137"/>
    <p:sldId id="1233" r:id="rId138"/>
    <p:sldId id="1234" r:id="rId139"/>
    <p:sldId id="1235" r:id="rId140"/>
    <p:sldId id="1236" r:id="rId141"/>
    <p:sldId id="1237" r:id="rId142"/>
    <p:sldId id="1238" r:id="rId143"/>
    <p:sldId id="1239" r:id="rId144"/>
    <p:sldId id="1240" r:id="rId145"/>
    <p:sldId id="1241" r:id="rId146"/>
    <p:sldId id="1242" r:id="rId147"/>
    <p:sldId id="1243" r:id="rId148"/>
    <p:sldId id="1244" r:id="rId149"/>
    <p:sldId id="1245" r:id="rId150"/>
    <p:sldId id="1246" r:id="rId151"/>
    <p:sldId id="1247" r:id="rId152"/>
    <p:sldId id="1248" r:id="rId153"/>
    <p:sldId id="1249" r:id="rId154"/>
    <p:sldId id="1525" r:id="rId155"/>
    <p:sldId id="1526" r:id="rId156"/>
    <p:sldId id="1442" r:id="rId157"/>
    <p:sldId id="1443" r:id="rId158"/>
    <p:sldId id="1444" r:id="rId159"/>
    <p:sldId id="1445" r:id="rId160"/>
    <p:sldId id="1446" r:id="rId161"/>
    <p:sldId id="1447" r:id="rId162"/>
    <p:sldId id="1448" r:id="rId163"/>
    <p:sldId id="1449" r:id="rId164"/>
    <p:sldId id="1450" r:id="rId165"/>
    <p:sldId id="1451" r:id="rId166"/>
    <p:sldId id="1452" r:id="rId167"/>
    <p:sldId id="1453" r:id="rId168"/>
    <p:sldId id="1454" r:id="rId169"/>
    <p:sldId id="1523" r:id="rId170"/>
    <p:sldId id="1455" r:id="rId171"/>
    <p:sldId id="1520" r:id="rId172"/>
    <p:sldId id="1521" r:id="rId173"/>
    <p:sldId id="1522" r:id="rId174"/>
    <p:sldId id="1518" r:id="rId175"/>
    <p:sldId id="1524" r:id="rId176"/>
    <p:sldId id="1529" r:id="rId177"/>
    <p:sldId id="1530" r:id="rId178"/>
    <p:sldId id="1531" r:id="rId179"/>
    <p:sldId id="1539" r:id="rId180"/>
    <p:sldId id="1457" r:id="rId181"/>
    <p:sldId id="1527" r:id="rId182"/>
    <p:sldId id="1528" r:id="rId183"/>
    <p:sldId id="1536" r:id="rId184"/>
    <p:sldId id="1537" r:id="rId185"/>
    <p:sldId id="1534" r:id="rId186"/>
    <p:sldId id="1535" r:id="rId187"/>
    <p:sldId id="1532" r:id="rId188"/>
    <p:sldId id="1350" r:id="rId189"/>
    <p:sldId id="1351" r:id="rId190"/>
    <p:sldId id="1352" r:id="rId191"/>
    <p:sldId id="1312" r:id="rId192"/>
    <p:sldId id="1313" r:id="rId193"/>
    <p:sldId id="1314" r:id="rId194"/>
    <p:sldId id="1315" r:id="rId195"/>
    <p:sldId id="1316" r:id="rId196"/>
    <p:sldId id="1317" r:id="rId197"/>
    <p:sldId id="1318" r:id="rId198"/>
    <p:sldId id="1319" r:id="rId199"/>
    <p:sldId id="1320" r:id="rId200"/>
    <p:sldId id="1321" r:id="rId201"/>
    <p:sldId id="1322" r:id="rId202"/>
    <p:sldId id="1323" r:id="rId203"/>
    <p:sldId id="1324" r:id="rId204"/>
    <p:sldId id="1325" r:id="rId205"/>
    <p:sldId id="1326" r:id="rId206"/>
    <p:sldId id="1327" r:id="rId207"/>
    <p:sldId id="1328" r:id="rId208"/>
    <p:sldId id="1329" r:id="rId209"/>
    <p:sldId id="1330" r:id="rId210"/>
    <p:sldId id="1331" r:id="rId211"/>
    <p:sldId id="1332" r:id="rId212"/>
    <p:sldId id="1333" r:id="rId213"/>
    <p:sldId id="1334" r:id="rId214"/>
    <p:sldId id="1335" r:id="rId215"/>
    <p:sldId id="1336" r:id="rId216"/>
    <p:sldId id="1337" r:id="rId217"/>
    <p:sldId id="1338" r:id="rId218"/>
    <p:sldId id="1287" r:id="rId219"/>
    <p:sldId id="1288" r:id="rId220"/>
    <p:sldId id="1289" r:id="rId221"/>
    <p:sldId id="1290" r:id="rId222"/>
    <p:sldId id="1291" r:id="rId223"/>
    <p:sldId id="1292" r:id="rId224"/>
    <p:sldId id="1293" r:id="rId225"/>
    <p:sldId id="1294" r:id="rId226"/>
    <p:sldId id="1295" r:id="rId227"/>
    <p:sldId id="1296" r:id="rId228"/>
    <p:sldId id="1297" r:id="rId229"/>
    <p:sldId id="1298" r:id="rId230"/>
    <p:sldId id="1299" r:id="rId231"/>
    <p:sldId id="1300" r:id="rId232"/>
    <p:sldId id="1301" r:id="rId233"/>
    <p:sldId id="1302" r:id="rId234"/>
    <p:sldId id="1303" r:id="rId235"/>
    <p:sldId id="1304" r:id="rId236"/>
    <p:sldId id="1305" r:id="rId237"/>
    <p:sldId id="1306" r:id="rId238"/>
    <p:sldId id="1307" r:id="rId239"/>
    <p:sldId id="1308" r:id="rId240"/>
    <p:sldId id="1309" r:id="rId241"/>
    <p:sldId id="1310" r:id="rId242"/>
    <p:sldId id="1192" r:id="rId243"/>
    <p:sldId id="910" r:id="rId244"/>
    <p:sldId id="1152" r:id="rId245"/>
    <p:sldId id="1150" r:id="rId246"/>
    <p:sldId id="1151" r:id="rId247"/>
    <p:sldId id="1145" r:id="rId248"/>
    <p:sldId id="1134" r:id="rId249"/>
    <p:sldId id="1135" r:id="rId250"/>
    <p:sldId id="1136" r:id="rId251"/>
    <p:sldId id="1137" r:id="rId252"/>
    <p:sldId id="1138" r:id="rId253"/>
    <p:sldId id="1139" r:id="rId254"/>
    <p:sldId id="1140" r:id="rId255"/>
    <p:sldId id="1141" r:id="rId256"/>
    <p:sldId id="1142" r:id="rId257"/>
    <p:sldId id="1143" r:id="rId258"/>
    <p:sldId id="1144" r:id="rId259"/>
    <p:sldId id="1356" r:id="rId260"/>
    <p:sldId id="1357" r:id="rId261"/>
    <p:sldId id="1358" r:id="rId262"/>
    <p:sldId id="1359" r:id="rId263"/>
    <p:sldId id="1360" r:id="rId264"/>
    <p:sldId id="1361" r:id="rId265"/>
    <p:sldId id="1362" r:id="rId266"/>
    <p:sldId id="1363" r:id="rId267"/>
    <p:sldId id="1353" r:id="rId268"/>
    <p:sldId id="1354" r:id="rId269"/>
    <p:sldId id="1355" r:id="rId270"/>
    <p:sldId id="1367" r:id="rId271"/>
    <p:sldId id="1369" r:id="rId272"/>
    <p:sldId id="1370" r:id="rId273"/>
    <p:sldId id="1371" r:id="rId274"/>
    <p:sldId id="1372" r:id="rId275"/>
    <p:sldId id="1373" r:id="rId276"/>
    <p:sldId id="1374" r:id="rId277"/>
    <p:sldId id="1375" r:id="rId278"/>
    <p:sldId id="1376" r:id="rId279"/>
    <p:sldId id="1377" r:id="rId280"/>
    <p:sldId id="1378" r:id="rId281"/>
    <p:sldId id="1379" r:id="rId282"/>
    <p:sldId id="1380" r:id="rId283"/>
    <p:sldId id="1387" r:id="rId284"/>
    <p:sldId id="1388" r:id="rId285"/>
    <p:sldId id="1389" r:id="rId286"/>
    <p:sldId id="1390" r:id="rId287"/>
    <p:sldId id="1391" r:id="rId288"/>
    <p:sldId id="1401" r:id="rId289"/>
    <p:sldId id="1402" r:id="rId290"/>
    <p:sldId id="1403" r:id="rId291"/>
    <p:sldId id="1404" r:id="rId292"/>
    <p:sldId id="1405" r:id="rId293"/>
    <p:sldId id="1406" r:id="rId294"/>
    <p:sldId id="1407" r:id="rId295"/>
    <p:sldId id="1408" r:id="rId296"/>
    <p:sldId id="1409" r:id="rId297"/>
    <p:sldId id="1410" r:id="rId298"/>
    <p:sldId id="1411" r:id="rId299"/>
    <p:sldId id="1412" r:id="rId300"/>
    <p:sldId id="1413" r:id="rId301"/>
    <p:sldId id="1414" r:id="rId302"/>
    <p:sldId id="1415" r:id="rId303"/>
    <p:sldId id="1416" r:id="rId304"/>
    <p:sldId id="1417" r:id="rId305"/>
    <p:sldId id="1418" r:id="rId306"/>
    <p:sldId id="1419" r:id="rId307"/>
    <p:sldId id="1420" r:id="rId308"/>
    <p:sldId id="1421" r:id="rId309"/>
    <p:sldId id="1422" r:id="rId310"/>
    <p:sldId id="1423" r:id="rId311"/>
    <p:sldId id="1424" r:id="rId312"/>
    <p:sldId id="1425" r:id="rId313"/>
    <p:sldId id="1426" r:id="rId314"/>
    <p:sldId id="1427" r:id="rId315"/>
    <p:sldId id="1428" r:id="rId316"/>
    <p:sldId id="1429" r:id="rId317"/>
    <p:sldId id="1430" r:id="rId318"/>
    <p:sldId id="1431" r:id="rId319"/>
    <p:sldId id="1432" r:id="rId320"/>
    <p:sldId id="1433" r:id="rId321"/>
    <p:sldId id="1434" r:id="rId322"/>
    <p:sldId id="1435" r:id="rId323"/>
    <p:sldId id="1436" r:id="rId324"/>
    <p:sldId id="1437" r:id="rId325"/>
    <p:sldId id="1438" r:id="rId326"/>
    <p:sldId id="1439" r:id="rId327"/>
    <p:sldId id="1440" r:id="rId328"/>
    <p:sldId id="1441" r:id="rId329"/>
    <p:sldId id="1458" r:id="rId330"/>
    <p:sldId id="1459" r:id="rId331"/>
    <p:sldId id="1460" r:id="rId332"/>
    <p:sldId id="1461" r:id="rId333"/>
    <p:sldId id="1462" r:id="rId334"/>
    <p:sldId id="1463" r:id="rId335"/>
    <p:sldId id="1464" r:id="rId336"/>
    <p:sldId id="1465" r:id="rId337"/>
    <p:sldId id="1466" r:id="rId338"/>
    <p:sldId id="1467" r:id="rId339"/>
    <p:sldId id="1468" r:id="rId340"/>
    <p:sldId id="1469" r:id="rId341"/>
    <p:sldId id="1470" r:id="rId342"/>
    <p:sldId id="1471" r:id="rId343"/>
    <p:sldId id="1472" r:id="rId344"/>
    <p:sldId id="1473" r:id="rId345"/>
    <p:sldId id="1474" r:id="rId346"/>
    <p:sldId id="1475" r:id="rId347"/>
    <p:sldId id="1476" r:id="rId348"/>
    <p:sldId id="1477" r:id="rId349"/>
    <p:sldId id="1478" r:id="rId350"/>
    <p:sldId id="1479" r:id="rId351"/>
    <p:sldId id="1480" r:id="rId352"/>
    <p:sldId id="1481" r:id="rId353"/>
    <p:sldId id="1482" r:id="rId354"/>
    <p:sldId id="1483" r:id="rId355"/>
    <p:sldId id="1484" r:id="rId356"/>
    <p:sldId id="1485" r:id="rId357"/>
    <p:sldId id="1486" r:id="rId358"/>
    <p:sldId id="1487" r:id="rId359"/>
    <p:sldId id="1488" r:id="rId360"/>
    <p:sldId id="1489" r:id="rId361"/>
    <p:sldId id="1490" r:id="rId362"/>
    <p:sldId id="1491" r:id="rId363"/>
    <p:sldId id="1492" r:id="rId364"/>
    <p:sldId id="1493" r:id="rId365"/>
    <p:sldId id="1494" r:id="rId366"/>
    <p:sldId id="1495" r:id="rId367"/>
    <p:sldId id="1496" r:id="rId368"/>
    <p:sldId id="1497" r:id="rId369"/>
    <p:sldId id="1498" r:id="rId370"/>
    <p:sldId id="1499" r:id="rId371"/>
    <p:sldId id="1500" r:id="rId372"/>
    <p:sldId id="1501" r:id="rId373"/>
    <p:sldId id="1502" r:id="rId374"/>
    <p:sldId id="1503" r:id="rId375"/>
    <p:sldId id="1504" r:id="rId376"/>
    <p:sldId id="1505" r:id="rId377"/>
    <p:sldId id="1506" r:id="rId378"/>
    <p:sldId id="1507" r:id="rId379"/>
    <p:sldId id="1508" r:id="rId380"/>
    <p:sldId id="1509" r:id="rId381"/>
    <p:sldId id="1510" r:id="rId382"/>
    <p:sldId id="1511" r:id="rId383"/>
    <p:sldId id="1512" r:id="rId384"/>
    <p:sldId id="1513" r:id="rId385"/>
    <p:sldId id="1514" r:id="rId386"/>
    <p:sldId id="1515" r:id="rId387"/>
    <p:sldId id="1516" r:id="rId388"/>
    <p:sldId id="1517" r:id="rId389"/>
  </p:sldIdLst>
  <p:sldSz cx="9144000" cy="6858000" type="screen4x3"/>
  <p:notesSz cx="7010400" cy="9296400"/>
  <p:defaultText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286" autoAdjust="0"/>
    <p:restoredTop sz="99205" autoAdjust="0"/>
  </p:normalViewPr>
  <p:slideViewPr>
    <p:cSldViewPr>
      <p:cViewPr varScale="1">
        <p:scale>
          <a:sx n="111" d="100"/>
          <a:sy n="111" d="100"/>
        </p:scale>
        <p:origin x="-1648"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 Target="slides/slide112.xml"/><Relationship Id="rId171" Type="http://schemas.openxmlformats.org/officeDocument/2006/relationships/slide" Target="slides/slide113.xml"/><Relationship Id="rId172" Type="http://schemas.openxmlformats.org/officeDocument/2006/relationships/slide" Target="slides/slide114.xml"/><Relationship Id="rId173" Type="http://schemas.openxmlformats.org/officeDocument/2006/relationships/slide" Target="slides/slide115.xml"/><Relationship Id="rId174" Type="http://schemas.openxmlformats.org/officeDocument/2006/relationships/slide" Target="slides/slide116.xml"/><Relationship Id="rId175" Type="http://schemas.openxmlformats.org/officeDocument/2006/relationships/slide" Target="slides/slide117.xml"/><Relationship Id="rId176" Type="http://schemas.openxmlformats.org/officeDocument/2006/relationships/slide" Target="slides/slide118.xml"/><Relationship Id="rId177" Type="http://schemas.openxmlformats.org/officeDocument/2006/relationships/slide" Target="slides/slide119.xml"/><Relationship Id="rId178" Type="http://schemas.openxmlformats.org/officeDocument/2006/relationships/slide" Target="slides/slide120.xml"/><Relationship Id="rId179" Type="http://schemas.openxmlformats.org/officeDocument/2006/relationships/slide" Target="slides/slide121.xml"/><Relationship Id="rId230" Type="http://schemas.openxmlformats.org/officeDocument/2006/relationships/slide" Target="slides/slide172.xml"/><Relationship Id="rId231" Type="http://schemas.openxmlformats.org/officeDocument/2006/relationships/slide" Target="slides/slide173.xml"/><Relationship Id="rId232" Type="http://schemas.openxmlformats.org/officeDocument/2006/relationships/slide" Target="slides/slide174.xml"/><Relationship Id="rId233" Type="http://schemas.openxmlformats.org/officeDocument/2006/relationships/slide" Target="slides/slide175.xml"/><Relationship Id="rId234" Type="http://schemas.openxmlformats.org/officeDocument/2006/relationships/slide" Target="slides/slide176.xml"/><Relationship Id="rId235" Type="http://schemas.openxmlformats.org/officeDocument/2006/relationships/slide" Target="slides/slide177.xml"/><Relationship Id="rId236" Type="http://schemas.openxmlformats.org/officeDocument/2006/relationships/slide" Target="slides/slide178.xml"/><Relationship Id="rId237" Type="http://schemas.openxmlformats.org/officeDocument/2006/relationships/slide" Target="slides/slide179.xml"/><Relationship Id="rId238" Type="http://schemas.openxmlformats.org/officeDocument/2006/relationships/slide" Target="slides/slide180.xml"/><Relationship Id="rId239" Type="http://schemas.openxmlformats.org/officeDocument/2006/relationships/slide" Target="slides/slide181.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 Target="slides/slide122.xml"/><Relationship Id="rId181" Type="http://schemas.openxmlformats.org/officeDocument/2006/relationships/slide" Target="slides/slide123.xml"/><Relationship Id="rId182" Type="http://schemas.openxmlformats.org/officeDocument/2006/relationships/slide" Target="slides/slide124.xml"/><Relationship Id="rId183" Type="http://schemas.openxmlformats.org/officeDocument/2006/relationships/slide" Target="slides/slide125.xml"/><Relationship Id="rId184" Type="http://schemas.openxmlformats.org/officeDocument/2006/relationships/slide" Target="slides/slide126.xml"/><Relationship Id="rId185" Type="http://schemas.openxmlformats.org/officeDocument/2006/relationships/slide" Target="slides/slide127.xml"/><Relationship Id="rId186" Type="http://schemas.openxmlformats.org/officeDocument/2006/relationships/slide" Target="slides/slide128.xml"/><Relationship Id="rId187" Type="http://schemas.openxmlformats.org/officeDocument/2006/relationships/slide" Target="slides/slide129.xml"/><Relationship Id="rId188" Type="http://schemas.openxmlformats.org/officeDocument/2006/relationships/slide" Target="slides/slide130.xml"/><Relationship Id="rId189" Type="http://schemas.openxmlformats.org/officeDocument/2006/relationships/slide" Target="slides/slide131.xml"/><Relationship Id="rId240" Type="http://schemas.openxmlformats.org/officeDocument/2006/relationships/slide" Target="slides/slide182.xml"/><Relationship Id="rId241" Type="http://schemas.openxmlformats.org/officeDocument/2006/relationships/slide" Target="slides/slide183.xml"/><Relationship Id="rId242" Type="http://schemas.openxmlformats.org/officeDocument/2006/relationships/slide" Target="slides/slide184.xml"/><Relationship Id="rId243" Type="http://schemas.openxmlformats.org/officeDocument/2006/relationships/slide" Target="slides/slide185.xml"/><Relationship Id="rId244" Type="http://schemas.openxmlformats.org/officeDocument/2006/relationships/slide" Target="slides/slide186.xml"/><Relationship Id="rId245" Type="http://schemas.openxmlformats.org/officeDocument/2006/relationships/slide" Target="slides/slide187.xml"/><Relationship Id="rId246" Type="http://schemas.openxmlformats.org/officeDocument/2006/relationships/slide" Target="slides/slide188.xml"/><Relationship Id="rId247" Type="http://schemas.openxmlformats.org/officeDocument/2006/relationships/slide" Target="slides/slide189.xml"/><Relationship Id="rId248" Type="http://schemas.openxmlformats.org/officeDocument/2006/relationships/slide" Target="slides/slide190.xml"/><Relationship Id="rId249" Type="http://schemas.openxmlformats.org/officeDocument/2006/relationships/slide" Target="slides/slide191.xml"/><Relationship Id="rId300" Type="http://schemas.openxmlformats.org/officeDocument/2006/relationships/slide" Target="slides/slide242.xml"/><Relationship Id="rId301" Type="http://schemas.openxmlformats.org/officeDocument/2006/relationships/slide" Target="slides/slide243.xml"/><Relationship Id="rId302" Type="http://schemas.openxmlformats.org/officeDocument/2006/relationships/slide" Target="slides/slide244.xml"/><Relationship Id="rId303" Type="http://schemas.openxmlformats.org/officeDocument/2006/relationships/slide" Target="slides/slide245.xml"/><Relationship Id="rId304" Type="http://schemas.openxmlformats.org/officeDocument/2006/relationships/slide" Target="slides/slide246.xml"/><Relationship Id="rId305" Type="http://schemas.openxmlformats.org/officeDocument/2006/relationships/slide" Target="slides/slide247.xml"/><Relationship Id="rId306" Type="http://schemas.openxmlformats.org/officeDocument/2006/relationships/slide" Target="slides/slide248.xml"/><Relationship Id="rId307" Type="http://schemas.openxmlformats.org/officeDocument/2006/relationships/slide" Target="slides/slide249.xml"/><Relationship Id="rId308" Type="http://schemas.openxmlformats.org/officeDocument/2006/relationships/slide" Target="slides/slide250.xml"/><Relationship Id="rId309" Type="http://schemas.openxmlformats.org/officeDocument/2006/relationships/slide" Target="slides/slide251.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 Target="slides/slide132.xml"/><Relationship Id="rId191" Type="http://schemas.openxmlformats.org/officeDocument/2006/relationships/slide" Target="slides/slide133.xml"/><Relationship Id="rId192" Type="http://schemas.openxmlformats.org/officeDocument/2006/relationships/slide" Target="slides/slide134.xml"/><Relationship Id="rId193" Type="http://schemas.openxmlformats.org/officeDocument/2006/relationships/slide" Target="slides/slide135.xml"/><Relationship Id="rId194" Type="http://schemas.openxmlformats.org/officeDocument/2006/relationships/slide" Target="slides/slide136.xml"/><Relationship Id="rId195" Type="http://schemas.openxmlformats.org/officeDocument/2006/relationships/slide" Target="slides/slide137.xml"/><Relationship Id="rId196" Type="http://schemas.openxmlformats.org/officeDocument/2006/relationships/slide" Target="slides/slide138.xml"/><Relationship Id="rId197" Type="http://schemas.openxmlformats.org/officeDocument/2006/relationships/slide" Target="slides/slide139.xml"/><Relationship Id="rId198" Type="http://schemas.openxmlformats.org/officeDocument/2006/relationships/slide" Target="slides/slide140.xml"/><Relationship Id="rId199" Type="http://schemas.openxmlformats.org/officeDocument/2006/relationships/slide" Target="slides/slide141.xml"/><Relationship Id="rId250" Type="http://schemas.openxmlformats.org/officeDocument/2006/relationships/slide" Target="slides/slide192.xml"/><Relationship Id="rId251" Type="http://schemas.openxmlformats.org/officeDocument/2006/relationships/slide" Target="slides/slide193.xml"/><Relationship Id="rId252" Type="http://schemas.openxmlformats.org/officeDocument/2006/relationships/slide" Target="slides/slide194.xml"/><Relationship Id="rId253" Type="http://schemas.openxmlformats.org/officeDocument/2006/relationships/slide" Target="slides/slide195.xml"/><Relationship Id="rId254" Type="http://schemas.openxmlformats.org/officeDocument/2006/relationships/slide" Target="slides/slide196.xml"/><Relationship Id="rId255" Type="http://schemas.openxmlformats.org/officeDocument/2006/relationships/slide" Target="slides/slide197.xml"/><Relationship Id="rId256" Type="http://schemas.openxmlformats.org/officeDocument/2006/relationships/slide" Target="slides/slide198.xml"/><Relationship Id="rId257" Type="http://schemas.openxmlformats.org/officeDocument/2006/relationships/slide" Target="slides/slide199.xml"/><Relationship Id="rId258" Type="http://schemas.openxmlformats.org/officeDocument/2006/relationships/slide" Target="slides/slide200.xml"/><Relationship Id="rId259" Type="http://schemas.openxmlformats.org/officeDocument/2006/relationships/slide" Target="slides/slide201.xml"/><Relationship Id="rId310" Type="http://schemas.openxmlformats.org/officeDocument/2006/relationships/slide" Target="slides/slide252.xml"/><Relationship Id="rId311" Type="http://schemas.openxmlformats.org/officeDocument/2006/relationships/slide" Target="slides/slide253.xml"/><Relationship Id="rId312" Type="http://schemas.openxmlformats.org/officeDocument/2006/relationships/slide" Target="slides/slide254.xml"/><Relationship Id="rId313" Type="http://schemas.openxmlformats.org/officeDocument/2006/relationships/slide" Target="slides/slide255.xml"/><Relationship Id="rId314" Type="http://schemas.openxmlformats.org/officeDocument/2006/relationships/slide" Target="slides/slide256.xml"/><Relationship Id="rId315" Type="http://schemas.openxmlformats.org/officeDocument/2006/relationships/slide" Target="slides/slide257.xml"/><Relationship Id="rId316" Type="http://schemas.openxmlformats.org/officeDocument/2006/relationships/slide" Target="slides/slide258.xml"/><Relationship Id="rId317" Type="http://schemas.openxmlformats.org/officeDocument/2006/relationships/slide" Target="slides/slide259.xml"/><Relationship Id="rId318" Type="http://schemas.openxmlformats.org/officeDocument/2006/relationships/slide" Target="slides/slide260.xml"/><Relationship Id="rId319" Type="http://schemas.openxmlformats.org/officeDocument/2006/relationships/slide" Target="slides/slide261.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 Target="slides/slide1.xml"/><Relationship Id="rId260" Type="http://schemas.openxmlformats.org/officeDocument/2006/relationships/slide" Target="slides/slide202.xml"/><Relationship Id="rId261" Type="http://schemas.openxmlformats.org/officeDocument/2006/relationships/slide" Target="slides/slide203.xml"/><Relationship Id="rId262" Type="http://schemas.openxmlformats.org/officeDocument/2006/relationships/slide" Target="slides/slide204.xml"/><Relationship Id="rId263" Type="http://schemas.openxmlformats.org/officeDocument/2006/relationships/slide" Target="slides/slide205.xml"/><Relationship Id="rId264" Type="http://schemas.openxmlformats.org/officeDocument/2006/relationships/slide" Target="slides/slide206.xml"/><Relationship Id="rId265" Type="http://schemas.openxmlformats.org/officeDocument/2006/relationships/slide" Target="slides/slide207.xml"/><Relationship Id="rId266" Type="http://schemas.openxmlformats.org/officeDocument/2006/relationships/slide" Target="slides/slide208.xml"/><Relationship Id="rId267" Type="http://schemas.openxmlformats.org/officeDocument/2006/relationships/slide" Target="slides/slide209.xml"/><Relationship Id="rId268" Type="http://schemas.openxmlformats.org/officeDocument/2006/relationships/slide" Target="slides/slide210.xml"/><Relationship Id="rId269" Type="http://schemas.openxmlformats.org/officeDocument/2006/relationships/slide" Target="slides/slide211.xml"/><Relationship Id="rId320" Type="http://schemas.openxmlformats.org/officeDocument/2006/relationships/slide" Target="slides/slide262.xml"/><Relationship Id="rId321" Type="http://schemas.openxmlformats.org/officeDocument/2006/relationships/slide" Target="slides/slide263.xml"/><Relationship Id="rId322" Type="http://schemas.openxmlformats.org/officeDocument/2006/relationships/slide" Target="slides/slide264.xml"/><Relationship Id="rId323" Type="http://schemas.openxmlformats.org/officeDocument/2006/relationships/slide" Target="slides/slide265.xml"/><Relationship Id="rId324" Type="http://schemas.openxmlformats.org/officeDocument/2006/relationships/slide" Target="slides/slide266.xml"/><Relationship Id="rId325" Type="http://schemas.openxmlformats.org/officeDocument/2006/relationships/slide" Target="slides/slide267.xml"/><Relationship Id="rId326" Type="http://schemas.openxmlformats.org/officeDocument/2006/relationships/slide" Target="slides/slide268.xml"/><Relationship Id="rId327" Type="http://schemas.openxmlformats.org/officeDocument/2006/relationships/slide" Target="slides/slide269.xml"/><Relationship Id="rId328" Type="http://schemas.openxmlformats.org/officeDocument/2006/relationships/slide" Target="slides/slide270.xml"/><Relationship Id="rId329" Type="http://schemas.openxmlformats.org/officeDocument/2006/relationships/slide" Target="slides/slide271.xml"/><Relationship Id="rId100" Type="http://schemas.openxmlformats.org/officeDocument/2006/relationships/slide" Target="slides/slide42.xml"/><Relationship Id="rId101" Type="http://schemas.openxmlformats.org/officeDocument/2006/relationships/slide" Target="slides/slide43.xml"/><Relationship Id="rId102" Type="http://schemas.openxmlformats.org/officeDocument/2006/relationships/slide" Target="slides/slide44.xml"/><Relationship Id="rId103" Type="http://schemas.openxmlformats.org/officeDocument/2006/relationships/slide" Target="slides/slide45.xml"/><Relationship Id="rId104" Type="http://schemas.openxmlformats.org/officeDocument/2006/relationships/slide" Target="slides/slide46.xml"/><Relationship Id="rId105" Type="http://schemas.openxmlformats.org/officeDocument/2006/relationships/slide" Target="slides/slide47.xml"/><Relationship Id="rId106" Type="http://schemas.openxmlformats.org/officeDocument/2006/relationships/slide" Target="slides/slide48.xml"/><Relationship Id="rId107" Type="http://schemas.openxmlformats.org/officeDocument/2006/relationships/slide" Target="slides/slide49.xml"/><Relationship Id="rId108" Type="http://schemas.openxmlformats.org/officeDocument/2006/relationships/slide" Target="slides/slide50.xml"/><Relationship Id="rId109" Type="http://schemas.openxmlformats.org/officeDocument/2006/relationships/slide" Target="slides/slide51.xml"/><Relationship Id="rId60" Type="http://schemas.openxmlformats.org/officeDocument/2006/relationships/slide" Target="slides/slide2.xml"/><Relationship Id="rId61" Type="http://schemas.openxmlformats.org/officeDocument/2006/relationships/slide" Target="slides/slide3.xml"/><Relationship Id="rId62" Type="http://schemas.openxmlformats.org/officeDocument/2006/relationships/slide" Target="slides/slide4.xml"/><Relationship Id="rId63" Type="http://schemas.openxmlformats.org/officeDocument/2006/relationships/slide" Target="slides/slide5.xml"/><Relationship Id="rId64" Type="http://schemas.openxmlformats.org/officeDocument/2006/relationships/slide" Target="slides/slide6.xml"/><Relationship Id="rId65" Type="http://schemas.openxmlformats.org/officeDocument/2006/relationships/slide" Target="slides/slide7.xml"/><Relationship Id="rId66" Type="http://schemas.openxmlformats.org/officeDocument/2006/relationships/slide" Target="slides/slide8.xml"/><Relationship Id="rId67" Type="http://schemas.openxmlformats.org/officeDocument/2006/relationships/slide" Target="slides/slide9.xml"/><Relationship Id="rId68" Type="http://schemas.openxmlformats.org/officeDocument/2006/relationships/slide" Target="slides/slide10.xml"/><Relationship Id="rId69" Type="http://schemas.openxmlformats.org/officeDocument/2006/relationships/slide" Target="slides/slide11.xml"/><Relationship Id="rId270" Type="http://schemas.openxmlformats.org/officeDocument/2006/relationships/slide" Target="slides/slide212.xml"/><Relationship Id="rId271" Type="http://schemas.openxmlformats.org/officeDocument/2006/relationships/slide" Target="slides/slide213.xml"/><Relationship Id="rId272" Type="http://schemas.openxmlformats.org/officeDocument/2006/relationships/slide" Target="slides/slide214.xml"/><Relationship Id="rId273" Type="http://schemas.openxmlformats.org/officeDocument/2006/relationships/slide" Target="slides/slide215.xml"/><Relationship Id="rId274" Type="http://schemas.openxmlformats.org/officeDocument/2006/relationships/slide" Target="slides/slide216.xml"/><Relationship Id="rId275" Type="http://schemas.openxmlformats.org/officeDocument/2006/relationships/slide" Target="slides/slide217.xml"/><Relationship Id="rId276" Type="http://schemas.openxmlformats.org/officeDocument/2006/relationships/slide" Target="slides/slide218.xml"/><Relationship Id="rId277" Type="http://schemas.openxmlformats.org/officeDocument/2006/relationships/slide" Target="slides/slide219.xml"/><Relationship Id="rId278" Type="http://schemas.openxmlformats.org/officeDocument/2006/relationships/slide" Target="slides/slide220.xml"/><Relationship Id="rId279" Type="http://schemas.openxmlformats.org/officeDocument/2006/relationships/slide" Target="slides/slide221.xml"/><Relationship Id="rId330" Type="http://schemas.openxmlformats.org/officeDocument/2006/relationships/slide" Target="slides/slide272.xml"/><Relationship Id="rId331" Type="http://schemas.openxmlformats.org/officeDocument/2006/relationships/slide" Target="slides/slide273.xml"/><Relationship Id="rId332" Type="http://schemas.openxmlformats.org/officeDocument/2006/relationships/slide" Target="slides/slide274.xml"/><Relationship Id="rId333" Type="http://schemas.openxmlformats.org/officeDocument/2006/relationships/slide" Target="slides/slide275.xml"/><Relationship Id="rId334" Type="http://schemas.openxmlformats.org/officeDocument/2006/relationships/slide" Target="slides/slide276.xml"/><Relationship Id="rId335" Type="http://schemas.openxmlformats.org/officeDocument/2006/relationships/slide" Target="slides/slide277.xml"/><Relationship Id="rId336" Type="http://schemas.openxmlformats.org/officeDocument/2006/relationships/slide" Target="slides/slide278.xml"/><Relationship Id="rId337" Type="http://schemas.openxmlformats.org/officeDocument/2006/relationships/slide" Target="slides/slide279.xml"/><Relationship Id="rId338" Type="http://schemas.openxmlformats.org/officeDocument/2006/relationships/slide" Target="slides/slide280.xml"/><Relationship Id="rId339" Type="http://schemas.openxmlformats.org/officeDocument/2006/relationships/slide" Target="slides/slide281.xml"/><Relationship Id="rId110" Type="http://schemas.openxmlformats.org/officeDocument/2006/relationships/slide" Target="slides/slide52.xml"/><Relationship Id="rId111" Type="http://schemas.openxmlformats.org/officeDocument/2006/relationships/slide" Target="slides/slide53.xml"/><Relationship Id="rId112" Type="http://schemas.openxmlformats.org/officeDocument/2006/relationships/slide" Target="slides/slide54.xml"/><Relationship Id="rId113" Type="http://schemas.openxmlformats.org/officeDocument/2006/relationships/slide" Target="slides/slide55.xml"/><Relationship Id="rId114" Type="http://schemas.openxmlformats.org/officeDocument/2006/relationships/slide" Target="slides/slide56.xml"/><Relationship Id="rId115" Type="http://schemas.openxmlformats.org/officeDocument/2006/relationships/slide" Target="slides/slide57.xml"/><Relationship Id="rId70" Type="http://schemas.openxmlformats.org/officeDocument/2006/relationships/slide" Target="slides/slide12.xml"/><Relationship Id="rId71" Type="http://schemas.openxmlformats.org/officeDocument/2006/relationships/slide" Target="slides/slide13.xml"/><Relationship Id="rId72" Type="http://schemas.openxmlformats.org/officeDocument/2006/relationships/slide" Target="slides/slide14.xml"/><Relationship Id="rId73" Type="http://schemas.openxmlformats.org/officeDocument/2006/relationships/slide" Target="slides/slide15.xml"/><Relationship Id="rId74" Type="http://schemas.openxmlformats.org/officeDocument/2006/relationships/slide" Target="slides/slide16.xml"/><Relationship Id="rId75" Type="http://schemas.openxmlformats.org/officeDocument/2006/relationships/slide" Target="slides/slide17.xml"/><Relationship Id="rId76" Type="http://schemas.openxmlformats.org/officeDocument/2006/relationships/slide" Target="slides/slide18.xml"/><Relationship Id="rId77" Type="http://schemas.openxmlformats.org/officeDocument/2006/relationships/slide" Target="slides/slide19.xml"/><Relationship Id="rId78" Type="http://schemas.openxmlformats.org/officeDocument/2006/relationships/slide" Target="slides/slide20.xml"/><Relationship Id="rId79" Type="http://schemas.openxmlformats.org/officeDocument/2006/relationships/slide" Target="slides/slide21.xml"/><Relationship Id="rId116" Type="http://schemas.openxmlformats.org/officeDocument/2006/relationships/slide" Target="slides/slide58.xml"/><Relationship Id="rId117" Type="http://schemas.openxmlformats.org/officeDocument/2006/relationships/slide" Target="slides/slide59.xml"/><Relationship Id="rId118" Type="http://schemas.openxmlformats.org/officeDocument/2006/relationships/slide" Target="slides/slide60.xml"/><Relationship Id="rId119" Type="http://schemas.openxmlformats.org/officeDocument/2006/relationships/slide" Target="slides/slide61.xml"/><Relationship Id="rId280" Type="http://schemas.openxmlformats.org/officeDocument/2006/relationships/slide" Target="slides/slide222.xml"/><Relationship Id="rId281" Type="http://schemas.openxmlformats.org/officeDocument/2006/relationships/slide" Target="slides/slide223.xml"/><Relationship Id="rId282" Type="http://schemas.openxmlformats.org/officeDocument/2006/relationships/slide" Target="slides/slide224.xml"/><Relationship Id="rId283" Type="http://schemas.openxmlformats.org/officeDocument/2006/relationships/slide" Target="slides/slide225.xml"/><Relationship Id="rId284" Type="http://schemas.openxmlformats.org/officeDocument/2006/relationships/slide" Target="slides/slide226.xml"/><Relationship Id="rId285" Type="http://schemas.openxmlformats.org/officeDocument/2006/relationships/slide" Target="slides/slide227.xml"/><Relationship Id="rId286" Type="http://schemas.openxmlformats.org/officeDocument/2006/relationships/slide" Target="slides/slide228.xml"/><Relationship Id="rId287" Type="http://schemas.openxmlformats.org/officeDocument/2006/relationships/slide" Target="slides/slide229.xml"/><Relationship Id="rId288" Type="http://schemas.openxmlformats.org/officeDocument/2006/relationships/slide" Target="slides/slide230.xml"/><Relationship Id="rId289" Type="http://schemas.openxmlformats.org/officeDocument/2006/relationships/slide" Target="slides/slide231.xml"/><Relationship Id="rId340" Type="http://schemas.openxmlformats.org/officeDocument/2006/relationships/slide" Target="slides/slide282.xml"/><Relationship Id="rId341" Type="http://schemas.openxmlformats.org/officeDocument/2006/relationships/slide" Target="slides/slide283.xml"/><Relationship Id="rId342" Type="http://schemas.openxmlformats.org/officeDocument/2006/relationships/slide" Target="slides/slide284.xml"/><Relationship Id="rId343" Type="http://schemas.openxmlformats.org/officeDocument/2006/relationships/slide" Target="slides/slide285.xml"/><Relationship Id="rId344" Type="http://schemas.openxmlformats.org/officeDocument/2006/relationships/slide" Target="slides/slide286.xml"/><Relationship Id="rId345" Type="http://schemas.openxmlformats.org/officeDocument/2006/relationships/slide" Target="slides/slide287.xml"/><Relationship Id="rId346" Type="http://schemas.openxmlformats.org/officeDocument/2006/relationships/slide" Target="slides/slide288.xml"/><Relationship Id="rId347" Type="http://schemas.openxmlformats.org/officeDocument/2006/relationships/slide" Target="slides/slide289.xml"/><Relationship Id="rId348" Type="http://schemas.openxmlformats.org/officeDocument/2006/relationships/slide" Target="slides/slide290.xml"/><Relationship Id="rId349" Type="http://schemas.openxmlformats.org/officeDocument/2006/relationships/slide" Target="slides/slide291.xml"/><Relationship Id="rId120" Type="http://schemas.openxmlformats.org/officeDocument/2006/relationships/slide" Target="slides/slide62.xml"/><Relationship Id="rId121" Type="http://schemas.openxmlformats.org/officeDocument/2006/relationships/slide" Target="slides/slide63.xml"/><Relationship Id="rId122" Type="http://schemas.openxmlformats.org/officeDocument/2006/relationships/slide" Target="slides/slide64.xml"/><Relationship Id="rId123" Type="http://schemas.openxmlformats.org/officeDocument/2006/relationships/slide" Target="slides/slide65.xml"/><Relationship Id="rId124" Type="http://schemas.openxmlformats.org/officeDocument/2006/relationships/slide" Target="slides/slide66.xml"/><Relationship Id="rId125" Type="http://schemas.openxmlformats.org/officeDocument/2006/relationships/slide" Target="slides/slide67.xml"/><Relationship Id="rId80" Type="http://schemas.openxmlformats.org/officeDocument/2006/relationships/slide" Target="slides/slide22.xml"/><Relationship Id="rId81" Type="http://schemas.openxmlformats.org/officeDocument/2006/relationships/slide" Target="slides/slide23.xml"/><Relationship Id="rId82" Type="http://schemas.openxmlformats.org/officeDocument/2006/relationships/slide" Target="slides/slide24.xml"/><Relationship Id="rId83" Type="http://schemas.openxmlformats.org/officeDocument/2006/relationships/slide" Target="slides/slide25.xml"/><Relationship Id="rId84" Type="http://schemas.openxmlformats.org/officeDocument/2006/relationships/slide" Target="slides/slide26.xml"/><Relationship Id="rId85" Type="http://schemas.openxmlformats.org/officeDocument/2006/relationships/slide" Target="slides/slide27.xml"/><Relationship Id="rId86" Type="http://schemas.openxmlformats.org/officeDocument/2006/relationships/slide" Target="slides/slide28.xml"/><Relationship Id="rId87" Type="http://schemas.openxmlformats.org/officeDocument/2006/relationships/slide" Target="slides/slide29.xml"/><Relationship Id="rId88" Type="http://schemas.openxmlformats.org/officeDocument/2006/relationships/slide" Target="slides/slide30.xml"/><Relationship Id="rId89" Type="http://schemas.openxmlformats.org/officeDocument/2006/relationships/slide" Target="slides/slide31.xml"/><Relationship Id="rId126" Type="http://schemas.openxmlformats.org/officeDocument/2006/relationships/slide" Target="slides/slide68.xml"/><Relationship Id="rId127" Type="http://schemas.openxmlformats.org/officeDocument/2006/relationships/slide" Target="slides/slide69.xml"/><Relationship Id="rId128" Type="http://schemas.openxmlformats.org/officeDocument/2006/relationships/slide" Target="slides/slide70.xml"/><Relationship Id="rId129" Type="http://schemas.openxmlformats.org/officeDocument/2006/relationships/slide" Target="slides/slide71.xml"/><Relationship Id="rId290" Type="http://schemas.openxmlformats.org/officeDocument/2006/relationships/slide" Target="slides/slide232.xml"/><Relationship Id="rId291" Type="http://schemas.openxmlformats.org/officeDocument/2006/relationships/slide" Target="slides/slide233.xml"/><Relationship Id="rId292" Type="http://schemas.openxmlformats.org/officeDocument/2006/relationships/slide" Target="slides/slide234.xml"/><Relationship Id="rId293" Type="http://schemas.openxmlformats.org/officeDocument/2006/relationships/slide" Target="slides/slide235.xml"/><Relationship Id="rId294" Type="http://schemas.openxmlformats.org/officeDocument/2006/relationships/slide" Target="slides/slide236.xml"/><Relationship Id="rId295" Type="http://schemas.openxmlformats.org/officeDocument/2006/relationships/slide" Target="slides/slide237.xml"/><Relationship Id="rId296" Type="http://schemas.openxmlformats.org/officeDocument/2006/relationships/slide" Target="slides/slide238.xml"/><Relationship Id="rId297" Type="http://schemas.openxmlformats.org/officeDocument/2006/relationships/slide" Target="slides/slide239.xml"/><Relationship Id="rId298" Type="http://schemas.openxmlformats.org/officeDocument/2006/relationships/slide" Target="slides/slide240.xml"/><Relationship Id="rId299" Type="http://schemas.openxmlformats.org/officeDocument/2006/relationships/slide" Target="slides/slide241.xml"/><Relationship Id="rId350" Type="http://schemas.openxmlformats.org/officeDocument/2006/relationships/slide" Target="slides/slide292.xml"/><Relationship Id="rId351" Type="http://schemas.openxmlformats.org/officeDocument/2006/relationships/slide" Target="slides/slide293.xml"/><Relationship Id="rId352" Type="http://schemas.openxmlformats.org/officeDocument/2006/relationships/slide" Target="slides/slide294.xml"/><Relationship Id="rId353" Type="http://schemas.openxmlformats.org/officeDocument/2006/relationships/slide" Target="slides/slide295.xml"/><Relationship Id="rId354" Type="http://schemas.openxmlformats.org/officeDocument/2006/relationships/slide" Target="slides/slide296.xml"/><Relationship Id="rId355" Type="http://schemas.openxmlformats.org/officeDocument/2006/relationships/slide" Target="slides/slide297.xml"/><Relationship Id="rId356" Type="http://schemas.openxmlformats.org/officeDocument/2006/relationships/slide" Target="slides/slide298.xml"/><Relationship Id="rId357" Type="http://schemas.openxmlformats.org/officeDocument/2006/relationships/slide" Target="slides/slide299.xml"/><Relationship Id="rId358" Type="http://schemas.openxmlformats.org/officeDocument/2006/relationships/slide" Target="slides/slide300.xml"/><Relationship Id="rId359" Type="http://schemas.openxmlformats.org/officeDocument/2006/relationships/slide" Target="slides/slide301.xml"/><Relationship Id="rId130" Type="http://schemas.openxmlformats.org/officeDocument/2006/relationships/slide" Target="slides/slide72.xml"/><Relationship Id="rId131" Type="http://schemas.openxmlformats.org/officeDocument/2006/relationships/slide" Target="slides/slide73.xml"/><Relationship Id="rId132" Type="http://schemas.openxmlformats.org/officeDocument/2006/relationships/slide" Target="slides/slide74.xml"/><Relationship Id="rId133" Type="http://schemas.openxmlformats.org/officeDocument/2006/relationships/slide" Target="slides/slide75.xml"/><Relationship Id="rId134" Type="http://schemas.openxmlformats.org/officeDocument/2006/relationships/slide" Target="slides/slide76.xml"/><Relationship Id="rId135" Type="http://schemas.openxmlformats.org/officeDocument/2006/relationships/slide" Target="slides/slide77.xml"/><Relationship Id="rId90" Type="http://schemas.openxmlformats.org/officeDocument/2006/relationships/slide" Target="slides/slide32.xml"/><Relationship Id="rId91" Type="http://schemas.openxmlformats.org/officeDocument/2006/relationships/slide" Target="slides/slide33.xml"/><Relationship Id="rId92" Type="http://schemas.openxmlformats.org/officeDocument/2006/relationships/slide" Target="slides/slide34.xml"/><Relationship Id="rId93" Type="http://schemas.openxmlformats.org/officeDocument/2006/relationships/slide" Target="slides/slide35.xml"/><Relationship Id="rId94" Type="http://schemas.openxmlformats.org/officeDocument/2006/relationships/slide" Target="slides/slide36.xml"/><Relationship Id="rId95" Type="http://schemas.openxmlformats.org/officeDocument/2006/relationships/slide" Target="slides/slide37.xml"/><Relationship Id="rId96" Type="http://schemas.openxmlformats.org/officeDocument/2006/relationships/slide" Target="slides/slide38.xml"/><Relationship Id="rId97" Type="http://schemas.openxmlformats.org/officeDocument/2006/relationships/slide" Target="slides/slide39.xml"/><Relationship Id="rId98" Type="http://schemas.openxmlformats.org/officeDocument/2006/relationships/slide" Target="slides/slide40.xml"/><Relationship Id="rId99" Type="http://schemas.openxmlformats.org/officeDocument/2006/relationships/slide" Target="slides/slide41.xml"/><Relationship Id="rId136" Type="http://schemas.openxmlformats.org/officeDocument/2006/relationships/slide" Target="slides/slide78.xml"/><Relationship Id="rId137" Type="http://schemas.openxmlformats.org/officeDocument/2006/relationships/slide" Target="slides/slide79.xml"/><Relationship Id="rId138" Type="http://schemas.openxmlformats.org/officeDocument/2006/relationships/slide" Target="slides/slide80.xml"/><Relationship Id="rId139" Type="http://schemas.openxmlformats.org/officeDocument/2006/relationships/slide" Target="slides/slide81.xml"/><Relationship Id="rId360" Type="http://schemas.openxmlformats.org/officeDocument/2006/relationships/slide" Target="slides/slide302.xml"/><Relationship Id="rId361" Type="http://schemas.openxmlformats.org/officeDocument/2006/relationships/slide" Target="slides/slide303.xml"/><Relationship Id="rId362" Type="http://schemas.openxmlformats.org/officeDocument/2006/relationships/slide" Target="slides/slide304.xml"/><Relationship Id="rId363" Type="http://schemas.openxmlformats.org/officeDocument/2006/relationships/slide" Target="slides/slide305.xml"/><Relationship Id="rId364" Type="http://schemas.openxmlformats.org/officeDocument/2006/relationships/slide" Target="slides/slide306.xml"/><Relationship Id="rId365" Type="http://schemas.openxmlformats.org/officeDocument/2006/relationships/slide" Target="slides/slide307.xml"/><Relationship Id="rId366" Type="http://schemas.openxmlformats.org/officeDocument/2006/relationships/slide" Target="slides/slide308.xml"/><Relationship Id="rId367" Type="http://schemas.openxmlformats.org/officeDocument/2006/relationships/slide" Target="slides/slide309.xml"/><Relationship Id="rId368" Type="http://schemas.openxmlformats.org/officeDocument/2006/relationships/slide" Target="slides/slide310.xml"/><Relationship Id="rId369" Type="http://schemas.openxmlformats.org/officeDocument/2006/relationships/slide" Target="slides/slide311.xml"/><Relationship Id="rId140" Type="http://schemas.openxmlformats.org/officeDocument/2006/relationships/slide" Target="slides/slide82.xml"/><Relationship Id="rId141" Type="http://schemas.openxmlformats.org/officeDocument/2006/relationships/slide" Target="slides/slide83.xml"/><Relationship Id="rId142" Type="http://schemas.openxmlformats.org/officeDocument/2006/relationships/slide" Target="slides/slide84.xml"/><Relationship Id="rId143" Type="http://schemas.openxmlformats.org/officeDocument/2006/relationships/slide" Target="slides/slide85.xml"/><Relationship Id="rId144" Type="http://schemas.openxmlformats.org/officeDocument/2006/relationships/slide" Target="slides/slide86.xml"/><Relationship Id="rId145" Type="http://schemas.openxmlformats.org/officeDocument/2006/relationships/slide" Target="slides/slide87.xml"/><Relationship Id="rId146" Type="http://schemas.openxmlformats.org/officeDocument/2006/relationships/slide" Target="slides/slide88.xml"/><Relationship Id="rId147" Type="http://schemas.openxmlformats.org/officeDocument/2006/relationships/slide" Target="slides/slide89.xml"/><Relationship Id="rId148" Type="http://schemas.openxmlformats.org/officeDocument/2006/relationships/slide" Target="slides/slide90.xml"/><Relationship Id="rId149" Type="http://schemas.openxmlformats.org/officeDocument/2006/relationships/slide" Target="slides/slide91.xml"/><Relationship Id="rId200" Type="http://schemas.openxmlformats.org/officeDocument/2006/relationships/slide" Target="slides/slide142.xml"/><Relationship Id="rId201" Type="http://schemas.openxmlformats.org/officeDocument/2006/relationships/slide" Target="slides/slide143.xml"/><Relationship Id="rId202" Type="http://schemas.openxmlformats.org/officeDocument/2006/relationships/slide" Target="slides/slide144.xml"/><Relationship Id="rId203" Type="http://schemas.openxmlformats.org/officeDocument/2006/relationships/slide" Target="slides/slide145.xml"/><Relationship Id="rId204" Type="http://schemas.openxmlformats.org/officeDocument/2006/relationships/slide" Target="slides/slide146.xml"/><Relationship Id="rId205" Type="http://schemas.openxmlformats.org/officeDocument/2006/relationships/slide" Target="slides/slide147.xml"/><Relationship Id="rId206" Type="http://schemas.openxmlformats.org/officeDocument/2006/relationships/slide" Target="slides/slide148.xml"/><Relationship Id="rId207" Type="http://schemas.openxmlformats.org/officeDocument/2006/relationships/slide" Target="slides/slide149.xml"/><Relationship Id="rId208" Type="http://schemas.openxmlformats.org/officeDocument/2006/relationships/slide" Target="slides/slide150.xml"/><Relationship Id="rId209" Type="http://schemas.openxmlformats.org/officeDocument/2006/relationships/slide" Target="slides/slide151.xml"/><Relationship Id="rId370" Type="http://schemas.openxmlformats.org/officeDocument/2006/relationships/slide" Target="slides/slide312.xml"/><Relationship Id="rId371" Type="http://schemas.openxmlformats.org/officeDocument/2006/relationships/slide" Target="slides/slide313.xml"/><Relationship Id="rId372" Type="http://schemas.openxmlformats.org/officeDocument/2006/relationships/slide" Target="slides/slide314.xml"/><Relationship Id="rId373" Type="http://schemas.openxmlformats.org/officeDocument/2006/relationships/slide" Target="slides/slide315.xml"/><Relationship Id="rId374" Type="http://schemas.openxmlformats.org/officeDocument/2006/relationships/slide" Target="slides/slide316.xml"/><Relationship Id="rId375" Type="http://schemas.openxmlformats.org/officeDocument/2006/relationships/slide" Target="slides/slide317.xml"/><Relationship Id="rId376" Type="http://schemas.openxmlformats.org/officeDocument/2006/relationships/slide" Target="slides/slide318.xml"/><Relationship Id="rId377" Type="http://schemas.openxmlformats.org/officeDocument/2006/relationships/slide" Target="slides/slide319.xml"/><Relationship Id="rId378" Type="http://schemas.openxmlformats.org/officeDocument/2006/relationships/slide" Target="slides/slide320.xml"/><Relationship Id="rId379" Type="http://schemas.openxmlformats.org/officeDocument/2006/relationships/slide" Target="slides/slide321.xml"/><Relationship Id="rId150" Type="http://schemas.openxmlformats.org/officeDocument/2006/relationships/slide" Target="slides/slide92.xml"/><Relationship Id="rId151" Type="http://schemas.openxmlformats.org/officeDocument/2006/relationships/slide" Target="slides/slide93.xml"/><Relationship Id="rId152" Type="http://schemas.openxmlformats.org/officeDocument/2006/relationships/slide" Target="slides/slide94.xml"/><Relationship Id="rId153" Type="http://schemas.openxmlformats.org/officeDocument/2006/relationships/slide" Target="slides/slide95.xml"/><Relationship Id="rId154" Type="http://schemas.openxmlformats.org/officeDocument/2006/relationships/slide" Target="slides/slide96.xml"/><Relationship Id="rId155" Type="http://schemas.openxmlformats.org/officeDocument/2006/relationships/slide" Target="slides/slide97.xml"/><Relationship Id="rId156" Type="http://schemas.openxmlformats.org/officeDocument/2006/relationships/slide" Target="slides/slide98.xml"/><Relationship Id="rId157" Type="http://schemas.openxmlformats.org/officeDocument/2006/relationships/slide" Target="slides/slide99.xml"/><Relationship Id="rId158" Type="http://schemas.openxmlformats.org/officeDocument/2006/relationships/slide" Target="slides/slide100.xml"/><Relationship Id="rId159" Type="http://schemas.openxmlformats.org/officeDocument/2006/relationships/slide" Target="slides/slide101.xml"/><Relationship Id="rId210" Type="http://schemas.openxmlformats.org/officeDocument/2006/relationships/slide" Target="slides/slide152.xml"/><Relationship Id="rId211" Type="http://schemas.openxmlformats.org/officeDocument/2006/relationships/slide" Target="slides/slide153.xml"/><Relationship Id="rId212" Type="http://schemas.openxmlformats.org/officeDocument/2006/relationships/slide" Target="slides/slide154.xml"/><Relationship Id="rId213" Type="http://schemas.openxmlformats.org/officeDocument/2006/relationships/slide" Target="slides/slide155.xml"/><Relationship Id="rId214" Type="http://schemas.openxmlformats.org/officeDocument/2006/relationships/slide" Target="slides/slide156.xml"/><Relationship Id="rId215" Type="http://schemas.openxmlformats.org/officeDocument/2006/relationships/slide" Target="slides/slide157.xml"/><Relationship Id="rId216" Type="http://schemas.openxmlformats.org/officeDocument/2006/relationships/slide" Target="slides/slide158.xml"/><Relationship Id="rId217" Type="http://schemas.openxmlformats.org/officeDocument/2006/relationships/slide" Target="slides/slide159.xml"/><Relationship Id="rId218" Type="http://schemas.openxmlformats.org/officeDocument/2006/relationships/slide" Target="slides/slide160.xml"/><Relationship Id="rId219" Type="http://schemas.openxmlformats.org/officeDocument/2006/relationships/slide" Target="slides/slide161.xml"/><Relationship Id="rId380" Type="http://schemas.openxmlformats.org/officeDocument/2006/relationships/slide" Target="slides/slide322.xml"/><Relationship Id="rId381" Type="http://schemas.openxmlformats.org/officeDocument/2006/relationships/slide" Target="slides/slide323.xml"/><Relationship Id="rId382" Type="http://schemas.openxmlformats.org/officeDocument/2006/relationships/slide" Target="slides/slide324.xml"/><Relationship Id="rId383" Type="http://schemas.openxmlformats.org/officeDocument/2006/relationships/slide" Target="slides/slide325.xml"/><Relationship Id="rId384" Type="http://schemas.openxmlformats.org/officeDocument/2006/relationships/slide" Target="slides/slide326.xml"/><Relationship Id="rId385" Type="http://schemas.openxmlformats.org/officeDocument/2006/relationships/slide" Target="slides/slide327.xml"/><Relationship Id="rId386" Type="http://schemas.openxmlformats.org/officeDocument/2006/relationships/slide" Target="slides/slide328.xml"/><Relationship Id="rId387" Type="http://schemas.openxmlformats.org/officeDocument/2006/relationships/slide" Target="slides/slide329.xml"/><Relationship Id="rId388" Type="http://schemas.openxmlformats.org/officeDocument/2006/relationships/slide" Target="slides/slide330.xml"/><Relationship Id="rId389" Type="http://schemas.openxmlformats.org/officeDocument/2006/relationships/slide" Target="slides/slide331.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 Target="slides/slide102.xml"/><Relationship Id="rId161" Type="http://schemas.openxmlformats.org/officeDocument/2006/relationships/slide" Target="slides/slide103.xml"/><Relationship Id="rId162" Type="http://schemas.openxmlformats.org/officeDocument/2006/relationships/slide" Target="slides/slide104.xml"/><Relationship Id="rId163" Type="http://schemas.openxmlformats.org/officeDocument/2006/relationships/slide" Target="slides/slide105.xml"/><Relationship Id="rId164" Type="http://schemas.openxmlformats.org/officeDocument/2006/relationships/slide" Target="slides/slide106.xml"/><Relationship Id="rId165" Type="http://schemas.openxmlformats.org/officeDocument/2006/relationships/slide" Target="slides/slide107.xml"/><Relationship Id="rId166" Type="http://schemas.openxmlformats.org/officeDocument/2006/relationships/slide" Target="slides/slide108.xml"/><Relationship Id="rId167" Type="http://schemas.openxmlformats.org/officeDocument/2006/relationships/slide" Target="slides/slide109.xml"/><Relationship Id="rId168" Type="http://schemas.openxmlformats.org/officeDocument/2006/relationships/slide" Target="slides/slide110.xml"/><Relationship Id="rId169" Type="http://schemas.openxmlformats.org/officeDocument/2006/relationships/slide" Target="slides/slide111.xml"/><Relationship Id="rId220" Type="http://schemas.openxmlformats.org/officeDocument/2006/relationships/slide" Target="slides/slide162.xml"/><Relationship Id="rId221" Type="http://schemas.openxmlformats.org/officeDocument/2006/relationships/slide" Target="slides/slide163.xml"/><Relationship Id="rId222" Type="http://schemas.openxmlformats.org/officeDocument/2006/relationships/slide" Target="slides/slide164.xml"/><Relationship Id="rId223" Type="http://schemas.openxmlformats.org/officeDocument/2006/relationships/slide" Target="slides/slide165.xml"/><Relationship Id="rId224" Type="http://schemas.openxmlformats.org/officeDocument/2006/relationships/slide" Target="slides/slide166.xml"/><Relationship Id="rId225" Type="http://schemas.openxmlformats.org/officeDocument/2006/relationships/slide" Target="slides/slide167.xml"/><Relationship Id="rId226" Type="http://schemas.openxmlformats.org/officeDocument/2006/relationships/slide" Target="slides/slide168.xml"/><Relationship Id="rId227" Type="http://schemas.openxmlformats.org/officeDocument/2006/relationships/slide" Target="slides/slide169.xml"/><Relationship Id="rId228" Type="http://schemas.openxmlformats.org/officeDocument/2006/relationships/slide" Target="slides/slide170.xml"/><Relationship Id="rId229" Type="http://schemas.openxmlformats.org/officeDocument/2006/relationships/slide" Target="slides/slide171.xml"/><Relationship Id="rId390" Type="http://schemas.openxmlformats.org/officeDocument/2006/relationships/notesMaster" Target="notesMasters/notesMaster1.xml"/><Relationship Id="rId391" Type="http://schemas.openxmlformats.org/officeDocument/2006/relationships/handoutMaster" Target="handoutMasters/handoutMaster1.xml"/><Relationship Id="rId392" Type="http://schemas.openxmlformats.org/officeDocument/2006/relationships/printerSettings" Target="printerSettings/printerSettings1.bin"/><Relationship Id="rId393" Type="http://schemas.openxmlformats.org/officeDocument/2006/relationships/presProps" Target="presProps.xml"/><Relationship Id="rId394" Type="http://schemas.openxmlformats.org/officeDocument/2006/relationships/viewProps" Target="viewProps.xml"/><Relationship Id="rId395" Type="http://schemas.openxmlformats.org/officeDocument/2006/relationships/theme" Target="theme/theme1.xml"/><Relationship Id="rId396"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oleObject" Target="file:///C:\Documents%20and%20Settings\yoonguk\Desktop\bars_24_mcus.xls" TargetMode="External"/></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C:\Users\Lavanya\Research\HPCA_Talk\motivational-data-slowdown.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Users\lavanya\Research\GSRC-2012\observation1.xlsx" TargetMode="Externa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Lavanya\Research\leslie_short.xlsx" TargetMode="Externa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C:\Users\Lavanya\Research\HPCA_Talk_Slowdown_Plot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HPCA_Talk_Slowdown_Plots.xlsx" TargetMode="External"/></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HPCA_Talk_Slowdown_Plots.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C:\Documents%20and%20Settings\yoonguk\Desktop\bars_24_mcus.xls"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Ind_Workload_Plot.xlsx" TargetMode="External"/></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Avg_sys_perf_results.xlsx" TargetMode="External"/></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Quals\Excel_plot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1.xml"/></Relationships>
</file>

<file path=ppt/charts/_rels/chart25.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2.xml"/></Relationships>
</file>

<file path=ppt/charts/_rels/chart27.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Sheet7.xlsx"/><Relationship Id="rId2" Type="http://schemas.openxmlformats.org/officeDocument/2006/relationships/chartUserShapes" Target="../drawings/drawing3.xml"/></Relationships>
</file>

<file path=ppt/charts/_rels/chart31.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Documents%20and%20Settings\yoonguk\Desktop\bars_24_mcus.xls" TargetMode="External"/></Relationships>
</file>

<file path=ppt/charts/_rels/chart32.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Documents%20and%20Settings\yoonguk\Desktop\bars_24_mcus.xls"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37.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oleObject" Target="file:///C:\Users\lavanya\Research\Quals\Excel_plots.xlsx" TargetMode="External"/></Relationships>
</file>

<file path=ppt/charts/_rels/chart38.xml.rels><?xml version="1.0" encoding="UTF-8" standalone="yes"?>
<Relationships xmlns="http://schemas.openxmlformats.org/package/2006/relationships"><Relationship Id="rId1" Type="http://schemas.openxmlformats.org/officeDocument/2006/relationships/themeOverride" Target="../theme/themeOverride18.xml"/><Relationship Id="rId2" Type="http://schemas.openxmlformats.org/officeDocument/2006/relationships/oleObject" Target="file:///C:\Users\lavanya\Research\Quals\Excel_plots.xlsx" TargetMode="External"/></Relationships>
</file>

<file path=ppt/charts/_rels/chart39.xml.rels><?xml version="1.0" encoding="UTF-8" standalone="yes"?>
<Relationships xmlns="http://schemas.openxmlformats.org/package/2006/relationships"><Relationship Id="rId1" Type="http://schemas.openxmlformats.org/officeDocument/2006/relationships/themeOverride" Target="../theme/themeOverride19.xml"/><Relationship Id="rId2" Type="http://schemas.openxmlformats.org/officeDocument/2006/relationships/oleObject" Target="file:///C:\Users\lavanya\Research\Quals\Excel_plots.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6.xml.rels><?xml version="1.0" encoding="UTF-8" standalone="yes"?>
<Relationships xmlns="http://schemas.openxmlformats.org/package/2006/relationships"><Relationship Id="rId1" Type="http://schemas.openxmlformats.org/officeDocument/2006/relationships/image" Target="../media/image14.png"/><Relationship Id="rId2"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image" Target="../media/image14.png"/><Relationship Id="rId2"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5.607943909025954</c:v>
                </c:pt>
                <c:pt idx="1">
                  <c:v>7.245878367989587</c:v>
                </c:pt>
                <c:pt idx="2">
                  <c:v>9.246625403432011</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6.224152816146613</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1739458936"/>
        <c:axId val="1739462024"/>
      </c:barChart>
      <c:catAx>
        <c:axId val="1739458936"/>
        <c:scaling>
          <c:orientation val="minMax"/>
        </c:scaling>
        <c:delete val="0"/>
        <c:axPos val="b"/>
        <c:majorTickMark val="out"/>
        <c:minorTickMark val="none"/>
        <c:tickLblPos val="nextTo"/>
        <c:txPr>
          <a:bodyPr/>
          <a:lstStyle/>
          <a:p>
            <a:pPr>
              <a:defRPr sz="1600" b="0"/>
            </a:pPr>
            <a:endParaRPr lang="en-US"/>
          </a:p>
        </c:txPr>
        <c:crossAx val="1739462024"/>
        <c:crosses val="autoZero"/>
        <c:auto val="1"/>
        <c:lblAlgn val="ctr"/>
        <c:lblOffset val="100"/>
        <c:noMultiLvlLbl val="0"/>
      </c:catAx>
      <c:valAx>
        <c:axId val="1739462024"/>
        <c:scaling>
          <c:orientation val="minMax"/>
          <c:min val="4.0"/>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b="0"/>
            </a:pPr>
            <a:endParaRPr lang="en-US"/>
          </a:p>
        </c:txPr>
        <c:crossAx val="1739458936"/>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layout/>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gcc'!$B$1:$C$1</c:f>
              <c:strCache>
                <c:ptCount val="2"/>
                <c:pt idx="0">
                  <c:v>leslie3d (core 0)</c:v>
                </c:pt>
                <c:pt idx="1">
                  <c:v>gcc (core 1)</c:v>
                </c:pt>
              </c:strCache>
            </c:strRef>
          </c:cat>
          <c:val>
            <c:numRef>
              <c:f>'with gcc'!$B$2:$C$2</c:f>
              <c:numCache>
                <c:formatCode>General</c:formatCode>
                <c:ptCount val="2"/>
                <c:pt idx="0">
                  <c:v>1.9</c:v>
                </c:pt>
                <c:pt idx="1">
                  <c:v>1.1</c:v>
                </c:pt>
              </c:numCache>
            </c:numRef>
          </c:val>
        </c:ser>
        <c:dLbls>
          <c:showLegendKey val="0"/>
          <c:showVal val="0"/>
          <c:showCatName val="0"/>
          <c:showSerName val="0"/>
          <c:showPercent val="0"/>
          <c:showBubbleSize val="0"/>
        </c:dLbls>
        <c:gapWidth val="150"/>
        <c:axId val="1762258104"/>
        <c:axId val="1762257080"/>
      </c:barChart>
      <c:catAx>
        <c:axId val="1762258104"/>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762257080"/>
        <c:crossesAt val="0.0"/>
        <c:auto val="1"/>
        <c:lblAlgn val="ctr"/>
        <c:lblOffset val="100"/>
        <c:noMultiLvlLbl val="0"/>
      </c:catAx>
      <c:valAx>
        <c:axId val="1762257080"/>
        <c:scaling>
          <c:orientation val="minMax"/>
          <c:max val="6.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762258104"/>
        <c:crosses val="autoZero"/>
        <c:crossBetween val="between"/>
        <c:majorUnit val="1.0"/>
        <c:minorUnit val="0.2"/>
      </c:valAx>
    </c:plotArea>
    <c:plotVisOnly val="1"/>
    <c:dispBlanksAs val="gap"/>
    <c:showDLblsOverMax val="0"/>
  </c:chart>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ser>
        <c:dLbls>
          <c:showLegendKey val="0"/>
          <c:showVal val="0"/>
          <c:showCatName val="0"/>
          <c:showSerName val="0"/>
          <c:showPercent val="0"/>
          <c:showBubbleSize val="0"/>
        </c:dLbls>
        <c:gapWidth val="150"/>
        <c:axId val="1591355400"/>
        <c:axId val="1591358440"/>
      </c:barChart>
      <c:catAx>
        <c:axId val="1591355400"/>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591358440"/>
        <c:crosses val="autoZero"/>
        <c:auto val="1"/>
        <c:lblAlgn val="ctr"/>
        <c:lblOffset val="100"/>
        <c:noMultiLvlLbl val="0"/>
      </c:catAx>
      <c:valAx>
        <c:axId val="1591358440"/>
        <c:scaling>
          <c:orientation val="minMax"/>
          <c:max val="6.0"/>
          <c:min val="0.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smtClean="0">
                    <a:latin typeface="Tahoma" pitchFamily="34" charset="0"/>
                    <a:ea typeface="Tahoma" pitchFamily="34" charset="0"/>
                    <a:cs typeface="Tahoma" pitchFamily="34" charset="0"/>
                  </a:rPr>
                  <a:t>Slowdown</a:t>
                </a:r>
                <a:endParaRPr lang="en-US" sz="2500" dirty="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91355400"/>
        <c:crosses val="autoZero"/>
        <c:crossBetween val="between"/>
        <c:majorUnit val="1.0"/>
      </c:valAx>
    </c:plotArea>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1834144776"/>
        <c:axId val="-2094854968"/>
      </c:scatterChart>
      <c:valAx>
        <c:axId val="1834144776"/>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2094854968"/>
        <c:crosses val="autoZero"/>
        <c:crossBetween val="midCat"/>
        <c:majorUnit val="0.1"/>
      </c:valAx>
      <c:valAx>
        <c:axId val="-2094854968"/>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1834144776"/>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1603952888"/>
        <c:axId val="1603958584"/>
      </c:scatterChart>
      <c:valAx>
        <c:axId val="1603952888"/>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layout/>
          <c:overlay val="0"/>
        </c:title>
        <c:numFmt formatCode="General" sourceLinked="1"/>
        <c:majorTickMark val="out"/>
        <c:minorTickMark val="none"/>
        <c:tickLblPos val="nextTo"/>
        <c:txPr>
          <a:bodyPr/>
          <a:lstStyle/>
          <a:p>
            <a:pPr>
              <a:defRPr sz="2000"/>
            </a:pPr>
            <a:endParaRPr lang="en-US"/>
          </a:p>
        </c:txPr>
        <c:crossAx val="1603958584"/>
        <c:crosses val="autoZero"/>
        <c:crossBetween val="midCat"/>
      </c:valAx>
      <c:valAx>
        <c:axId val="1603958584"/>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2000"/>
            </a:pPr>
            <a:endParaRPr lang="en-US"/>
          </a:p>
        </c:txPr>
        <c:crossAx val="1603952888"/>
        <c:crosses val="autoZero"/>
        <c:crossBetween val="midCat"/>
      </c:valAx>
    </c:plotArea>
    <c:legend>
      <c:legendPos val="r"/>
      <c:layout/>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1604050264"/>
        <c:axId val="1604053320"/>
      </c:scatterChart>
      <c:valAx>
        <c:axId val="160405026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53320"/>
        <c:crosses val="autoZero"/>
        <c:crossBetween val="midCat"/>
      </c:valAx>
      <c:valAx>
        <c:axId val="160405332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50264"/>
        <c:crosses val="autoZero"/>
        <c:crossBetween val="midCat"/>
      </c:valAx>
    </c:plotArea>
    <c:plotVisOnly val="1"/>
    <c:dispBlanksAs val="gap"/>
    <c:showDLblsOverMax val="0"/>
  </c:chart>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1.979694602924052</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1834525928"/>
        <c:axId val="1834528984"/>
      </c:scatterChart>
      <c:valAx>
        <c:axId val="183452592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34528984"/>
        <c:crosses val="autoZero"/>
        <c:crossBetween val="midCat"/>
      </c:valAx>
      <c:valAx>
        <c:axId val="1834528984"/>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34525928"/>
        <c:crosses val="autoZero"/>
        <c:crossBetween val="midCat"/>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2.346875637663256</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1604092712"/>
        <c:axId val="1604095768"/>
      </c:scatterChart>
      <c:valAx>
        <c:axId val="160409271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95768"/>
        <c:crosses val="autoZero"/>
        <c:crossBetween val="midCat"/>
      </c:valAx>
      <c:valAx>
        <c:axId val="1604095768"/>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92712"/>
        <c:crosses val="autoZero"/>
        <c:crossBetween val="midCat"/>
      </c:valAx>
    </c:plotArea>
    <c:plotVisOnly val="1"/>
    <c:dispBlanksAs val="gap"/>
    <c:showDLblsOverMax val="0"/>
  </c:chart>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1604142456"/>
        <c:axId val="1604145512"/>
      </c:scatterChart>
      <c:valAx>
        <c:axId val="160414245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45512"/>
        <c:crosses val="autoZero"/>
        <c:crossBetween val="midCat"/>
      </c:valAx>
      <c:valAx>
        <c:axId val="160414551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42456"/>
        <c:crosses val="autoZero"/>
        <c:crossBetween val="midCat"/>
      </c:valAx>
    </c:plotArea>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2.809258434539759</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1604188120"/>
        <c:axId val="1604191176"/>
      </c:scatterChart>
      <c:valAx>
        <c:axId val="160418812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91176"/>
        <c:crosses val="autoZero"/>
        <c:crossBetween val="midCat"/>
      </c:valAx>
      <c:valAx>
        <c:axId val="1604191176"/>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88120"/>
        <c:crosses val="autoZero"/>
        <c:crossBetween val="midCat"/>
      </c:valAx>
    </c:plotArea>
    <c:plotVisOnly val="1"/>
    <c:dispBlanksAs val="gap"/>
    <c:showDLblsOverMax val="0"/>
  </c:chart>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1604233448"/>
        <c:axId val="1604236504"/>
      </c:scatterChart>
      <c:valAx>
        <c:axId val="160423344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236504"/>
        <c:crosses val="autoZero"/>
        <c:crossBetween val="midCat"/>
      </c:valAx>
      <c:valAx>
        <c:axId val="1604236504"/>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233448"/>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4.810502843999974</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1999989336"/>
        <c:axId val="1999993576"/>
      </c:barChart>
      <c:catAx>
        <c:axId val="1999989336"/>
        <c:scaling>
          <c:orientation val="minMax"/>
        </c:scaling>
        <c:delete val="0"/>
        <c:axPos val="b"/>
        <c:majorTickMark val="out"/>
        <c:minorTickMark val="none"/>
        <c:tickLblPos val="nextTo"/>
        <c:txPr>
          <a:bodyPr/>
          <a:lstStyle/>
          <a:p>
            <a:pPr>
              <a:defRPr sz="1600"/>
            </a:pPr>
            <a:endParaRPr lang="en-US"/>
          </a:p>
        </c:txPr>
        <c:crossAx val="1999993576"/>
        <c:crosses val="autoZero"/>
        <c:auto val="1"/>
        <c:lblAlgn val="ctr"/>
        <c:lblOffset val="100"/>
        <c:noMultiLvlLbl val="0"/>
      </c:catAx>
      <c:valAx>
        <c:axId val="1999993576"/>
        <c:scaling>
          <c:orientation val="minMax"/>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a:pPr>
            <a:endParaRPr lang="en-US"/>
          </a:p>
        </c:txPr>
        <c:crossAx val="1999989336"/>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layout/>
      <c:overlay val="0"/>
      <c:txPr>
        <a:bodyPr/>
        <a:lstStyle/>
        <a:p>
          <a:pPr>
            <a:defRPr sz="1600"/>
          </a:pPr>
          <a:endParaRPr lang="en-US"/>
        </a:p>
      </c:txPr>
    </c:legend>
    <c:plotVisOnly val="1"/>
    <c:dispBlanksAs val="gap"/>
    <c:showDLblsOverMax val="0"/>
  </c:chart>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1604592200"/>
        <c:axId val="1604595400"/>
      </c:barChart>
      <c:catAx>
        <c:axId val="1604592200"/>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595400"/>
        <c:crosses val="autoZero"/>
        <c:auto val="1"/>
        <c:lblAlgn val="ctr"/>
        <c:lblOffset val="100"/>
        <c:noMultiLvlLbl val="0"/>
      </c:catAx>
      <c:valAx>
        <c:axId val="1604595400"/>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604592200"/>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1604779672"/>
        <c:axId val="1604785976"/>
      </c:barChart>
      <c:catAx>
        <c:axId val="1604779672"/>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785976"/>
        <c:crosses val="autoZero"/>
        <c:auto val="1"/>
        <c:lblAlgn val="ctr"/>
        <c:lblOffset val="100"/>
        <c:noMultiLvlLbl val="0"/>
      </c:catAx>
      <c:valAx>
        <c:axId val="1604785976"/>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779672"/>
        <c:crosses val="autoZero"/>
        <c:crossBetween val="between"/>
      </c:valAx>
    </c:plotArea>
    <c:legend>
      <c:legendPos val="r"/>
      <c:layout/>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1606769608"/>
        <c:axId val="1606772664"/>
      </c:barChart>
      <c:catAx>
        <c:axId val="1606769608"/>
        <c:scaling>
          <c:orientation val="minMax"/>
        </c:scaling>
        <c:delete val="0"/>
        <c:axPos val="b"/>
        <c:majorTickMark val="out"/>
        <c:minorTickMark val="none"/>
        <c:tickLblPos val="nextTo"/>
        <c:crossAx val="1606772664"/>
        <c:crosses val="autoZero"/>
        <c:auto val="1"/>
        <c:lblAlgn val="ctr"/>
        <c:lblOffset val="100"/>
        <c:noMultiLvlLbl val="0"/>
      </c:catAx>
      <c:valAx>
        <c:axId val="1606772664"/>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layout/>
          <c:overlay val="0"/>
        </c:title>
        <c:numFmt formatCode="General" sourceLinked="1"/>
        <c:majorTickMark val="out"/>
        <c:minorTickMark val="none"/>
        <c:tickLblPos val="nextTo"/>
        <c:txPr>
          <a:bodyPr/>
          <a:lstStyle/>
          <a:p>
            <a:pPr>
              <a:defRPr sz="2400"/>
            </a:pPr>
            <a:endParaRPr lang="en-US"/>
          </a:p>
        </c:txPr>
        <c:crossAx val="1606769608"/>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606925944"/>
        <c:axId val="1607422504"/>
      </c:barChart>
      <c:catAx>
        <c:axId val="1606925944"/>
        <c:scaling>
          <c:orientation val="minMax"/>
        </c:scaling>
        <c:delete val="0"/>
        <c:axPos val="b"/>
        <c:majorTickMark val="out"/>
        <c:minorTickMark val="none"/>
        <c:tickLblPos val="nextTo"/>
        <c:crossAx val="1607422504"/>
        <c:crosses val="autoZero"/>
        <c:auto val="1"/>
        <c:lblAlgn val="ctr"/>
        <c:lblOffset val="100"/>
        <c:noMultiLvlLbl val="0"/>
      </c:catAx>
      <c:valAx>
        <c:axId val="1607422504"/>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606925944"/>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1612991192"/>
        <c:axId val="1612931096"/>
      </c:barChart>
      <c:catAx>
        <c:axId val="1612991192"/>
        <c:scaling>
          <c:orientation val="minMax"/>
        </c:scaling>
        <c:delete val="0"/>
        <c:axPos val="b"/>
        <c:numFmt formatCode="0.00" sourceLinked="1"/>
        <c:majorTickMark val="out"/>
        <c:minorTickMark val="none"/>
        <c:tickLblPos val="nextTo"/>
        <c:crossAx val="1612931096"/>
        <c:crosses val="autoZero"/>
        <c:auto val="1"/>
        <c:lblAlgn val="ctr"/>
        <c:lblOffset val="100"/>
        <c:noMultiLvlLbl val="0"/>
      </c:catAx>
      <c:valAx>
        <c:axId val="1612931096"/>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1612991192"/>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808896248"/>
        <c:axId val="-2021067272"/>
      </c:barChart>
      <c:catAx>
        <c:axId val="1808896248"/>
        <c:scaling>
          <c:orientation val="minMax"/>
        </c:scaling>
        <c:delete val="0"/>
        <c:axPos val="b"/>
        <c:majorTickMark val="out"/>
        <c:minorTickMark val="none"/>
        <c:tickLblPos val="nextTo"/>
        <c:crossAx val="-2021067272"/>
        <c:crosses val="autoZero"/>
        <c:auto val="1"/>
        <c:lblAlgn val="ctr"/>
        <c:lblOffset val="100"/>
        <c:noMultiLvlLbl val="0"/>
      </c:catAx>
      <c:valAx>
        <c:axId val="-2021067272"/>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808896248"/>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2017586056"/>
        <c:axId val="-2021044344"/>
      </c:barChart>
      <c:catAx>
        <c:axId val="-2017586056"/>
        <c:scaling>
          <c:orientation val="minMax"/>
        </c:scaling>
        <c:delete val="0"/>
        <c:axPos val="b"/>
        <c:numFmt formatCode="0.00" sourceLinked="1"/>
        <c:majorTickMark val="out"/>
        <c:minorTickMark val="none"/>
        <c:tickLblPos val="nextTo"/>
        <c:crossAx val="-2021044344"/>
        <c:crosses val="autoZero"/>
        <c:auto val="1"/>
        <c:lblAlgn val="ctr"/>
        <c:lblOffset val="100"/>
        <c:noMultiLvlLbl val="0"/>
      </c:catAx>
      <c:valAx>
        <c:axId val="-2021044344"/>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2017586056"/>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229112646341"/>
          <c:y val="0.0339028871391076"/>
          <c:w val="0.711159875888879"/>
          <c:h val="0.73817523228909"/>
        </c:manualLayout>
      </c:layout>
      <c:scatterChart>
        <c:scatterStyle val="lineMarker"/>
        <c:varyColors val="0"/>
        <c:ser>
          <c:idx val="0"/>
          <c:order val="0"/>
          <c:tx>
            <c:strRef>
              <c:f>Clustering!$X$1</c:f>
              <c:strCache>
                <c:ptCount val="1"/>
                <c:pt idx="0">
                  <c:v>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Clustering!$X$2:$X$129</c:f>
              <c:numCache>
                <c:formatCode>General</c:formatCode>
                <c:ptCount val="128"/>
                <c:pt idx="0">
                  <c:v>26.99</c:v>
                </c:pt>
                <c:pt idx="1">
                  <c:v>26.57</c:v>
                </c:pt>
                <c:pt idx="2">
                  <c:v>29.99</c:v>
                </c:pt>
                <c:pt idx="3">
                  <c:v>24.62</c:v>
                </c:pt>
                <c:pt idx="4">
                  <c:v>25.07</c:v>
                </c:pt>
                <c:pt idx="5">
                  <c:v>25.23</c:v>
                </c:pt>
                <c:pt idx="6">
                  <c:v>29.9</c:v>
                </c:pt>
                <c:pt idx="7">
                  <c:v>23.34</c:v>
                </c:pt>
                <c:pt idx="8">
                  <c:v>25.9</c:v>
                </c:pt>
                <c:pt idx="9">
                  <c:v>27.42</c:v>
                </c:pt>
                <c:pt idx="10">
                  <c:v>24.83</c:v>
                </c:pt>
                <c:pt idx="11">
                  <c:v>23.13</c:v>
                </c:pt>
                <c:pt idx="12">
                  <c:v>29.68</c:v>
                </c:pt>
                <c:pt idx="13">
                  <c:v>23.31</c:v>
                </c:pt>
                <c:pt idx="14">
                  <c:v>25.09</c:v>
                </c:pt>
                <c:pt idx="15">
                  <c:v>28.4</c:v>
                </c:pt>
                <c:pt idx="16">
                  <c:v>26.66</c:v>
                </c:pt>
                <c:pt idx="17">
                  <c:v>20.38</c:v>
                </c:pt>
                <c:pt idx="18">
                  <c:v>28.29</c:v>
                </c:pt>
                <c:pt idx="19">
                  <c:v>25.13</c:v>
                </c:pt>
                <c:pt idx="20">
                  <c:v>24.87</c:v>
                </c:pt>
                <c:pt idx="21">
                  <c:v>28.46</c:v>
                </c:pt>
                <c:pt idx="22">
                  <c:v>27.62</c:v>
                </c:pt>
                <c:pt idx="23">
                  <c:v>26.65</c:v>
                </c:pt>
                <c:pt idx="24">
                  <c:v>26.76</c:v>
                </c:pt>
                <c:pt idx="25">
                  <c:v>19.95</c:v>
                </c:pt>
                <c:pt idx="26">
                  <c:v>28.31</c:v>
                </c:pt>
                <c:pt idx="27">
                  <c:v>28.32</c:v>
                </c:pt>
                <c:pt idx="28">
                  <c:v>25.22</c:v>
                </c:pt>
                <c:pt idx="29">
                  <c:v>25.09</c:v>
                </c:pt>
                <c:pt idx="30">
                  <c:v>28.64</c:v>
                </c:pt>
                <c:pt idx="31">
                  <c:v>31.64</c:v>
                </c:pt>
                <c:pt idx="32">
                  <c:v>26.58</c:v>
                </c:pt>
                <c:pt idx="33">
                  <c:v>23.13</c:v>
                </c:pt>
                <c:pt idx="34">
                  <c:v>31.6</c:v>
                </c:pt>
                <c:pt idx="35">
                  <c:v>24.56</c:v>
                </c:pt>
                <c:pt idx="36">
                  <c:v>24.95</c:v>
                </c:pt>
                <c:pt idx="37">
                  <c:v>23.72</c:v>
                </c:pt>
                <c:pt idx="38">
                  <c:v>25.0</c:v>
                </c:pt>
                <c:pt idx="39">
                  <c:v>21.22</c:v>
                </c:pt>
                <c:pt idx="40">
                  <c:v>27.59</c:v>
                </c:pt>
                <c:pt idx="41">
                  <c:v>25.44</c:v>
                </c:pt>
                <c:pt idx="42">
                  <c:v>24.89</c:v>
                </c:pt>
                <c:pt idx="43">
                  <c:v>21.47</c:v>
                </c:pt>
                <c:pt idx="44">
                  <c:v>26.69</c:v>
                </c:pt>
                <c:pt idx="45">
                  <c:v>24.6</c:v>
                </c:pt>
                <c:pt idx="46">
                  <c:v>25.0</c:v>
                </c:pt>
                <c:pt idx="47">
                  <c:v>23.25</c:v>
                </c:pt>
                <c:pt idx="48">
                  <c:v>26.57</c:v>
                </c:pt>
                <c:pt idx="49">
                  <c:v>25.06</c:v>
                </c:pt>
                <c:pt idx="50">
                  <c:v>23.52</c:v>
                </c:pt>
                <c:pt idx="51">
                  <c:v>28.29</c:v>
                </c:pt>
                <c:pt idx="52">
                  <c:v>26.6</c:v>
                </c:pt>
                <c:pt idx="53">
                  <c:v>29.54</c:v>
                </c:pt>
                <c:pt idx="54">
                  <c:v>29.87</c:v>
                </c:pt>
                <c:pt idx="55">
                  <c:v>20.07</c:v>
                </c:pt>
                <c:pt idx="56">
                  <c:v>25.88</c:v>
                </c:pt>
                <c:pt idx="57">
                  <c:v>31.72</c:v>
                </c:pt>
                <c:pt idx="58">
                  <c:v>25.62</c:v>
                </c:pt>
                <c:pt idx="59">
                  <c:v>25.75</c:v>
                </c:pt>
                <c:pt idx="60">
                  <c:v>28.31</c:v>
                </c:pt>
                <c:pt idx="61">
                  <c:v>27.31</c:v>
                </c:pt>
                <c:pt idx="62">
                  <c:v>23.34</c:v>
                </c:pt>
                <c:pt idx="63">
                  <c:v>23.5</c:v>
                </c:pt>
                <c:pt idx="64">
                  <c:v>26.57</c:v>
                </c:pt>
                <c:pt idx="65">
                  <c:v>25.02</c:v>
                </c:pt>
                <c:pt idx="66">
                  <c:v>28.35</c:v>
                </c:pt>
                <c:pt idx="67">
                  <c:v>25.06</c:v>
                </c:pt>
                <c:pt idx="68">
                  <c:v>31.3</c:v>
                </c:pt>
                <c:pt idx="69">
                  <c:v>26.61</c:v>
                </c:pt>
                <c:pt idx="70">
                  <c:v>30.04</c:v>
                </c:pt>
                <c:pt idx="71">
                  <c:v>23.32</c:v>
                </c:pt>
                <c:pt idx="72">
                  <c:v>26.45</c:v>
                </c:pt>
                <c:pt idx="73">
                  <c:v>26.15</c:v>
                </c:pt>
                <c:pt idx="74">
                  <c:v>26.15</c:v>
                </c:pt>
                <c:pt idx="75">
                  <c:v>27.81</c:v>
                </c:pt>
                <c:pt idx="76">
                  <c:v>26.68</c:v>
                </c:pt>
                <c:pt idx="77">
                  <c:v>28.33</c:v>
                </c:pt>
                <c:pt idx="78">
                  <c:v>26.3</c:v>
                </c:pt>
                <c:pt idx="79">
                  <c:v>28.39</c:v>
                </c:pt>
                <c:pt idx="80">
                  <c:v>26.81</c:v>
                </c:pt>
                <c:pt idx="81">
                  <c:v>24.92</c:v>
                </c:pt>
                <c:pt idx="82">
                  <c:v>23.33</c:v>
                </c:pt>
                <c:pt idx="83">
                  <c:v>21.73</c:v>
                </c:pt>
                <c:pt idx="84">
                  <c:v>26.65</c:v>
                </c:pt>
                <c:pt idx="85">
                  <c:v>26.82</c:v>
                </c:pt>
                <c:pt idx="86">
                  <c:v>23.32</c:v>
                </c:pt>
                <c:pt idx="87">
                  <c:v>24.94</c:v>
                </c:pt>
                <c:pt idx="88">
                  <c:v>23.52</c:v>
                </c:pt>
                <c:pt idx="89">
                  <c:v>26.83</c:v>
                </c:pt>
                <c:pt idx="90">
                  <c:v>25.29</c:v>
                </c:pt>
                <c:pt idx="91">
                  <c:v>25.06</c:v>
                </c:pt>
                <c:pt idx="92">
                  <c:v>25.01</c:v>
                </c:pt>
                <c:pt idx="93">
                  <c:v>29.84</c:v>
                </c:pt>
                <c:pt idx="94">
                  <c:v>24.66</c:v>
                </c:pt>
                <c:pt idx="95">
                  <c:v>27.5</c:v>
                </c:pt>
                <c:pt idx="96">
                  <c:v>28.41</c:v>
                </c:pt>
                <c:pt idx="97">
                  <c:v>26.64</c:v>
                </c:pt>
                <c:pt idx="98">
                  <c:v>24.99</c:v>
                </c:pt>
                <c:pt idx="99">
                  <c:v>29.87</c:v>
                </c:pt>
                <c:pt idx="100">
                  <c:v>27.31</c:v>
                </c:pt>
                <c:pt idx="101">
                  <c:v>22.17</c:v>
                </c:pt>
                <c:pt idx="102">
                  <c:v>25.91</c:v>
                </c:pt>
                <c:pt idx="103">
                  <c:v>27.34</c:v>
                </c:pt>
                <c:pt idx="104">
                  <c:v>26.41</c:v>
                </c:pt>
                <c:pt idx="105">
                  <c:v>26.68</c:v>
                </c:pt>
                <c:pt idx="106">
                  <c:v>29.25</c:v>
                </c:pt>
                <c:pt idx="107">
                  <c:v>28.17</c:v>
                </c:pt>
                <c:pt idx="108">
                  <c:v>30.41</c:v>
                </c:pt>
                <c:pt idx="109">
                  <c:v>26.61</c:v>
                </c:pt>
                <c:pt idx="110">
                  <c:v>24.84</c:v>
                </c:pt>
                <c:pt idx="111">
                  <c:v>25.07</c:v>
                </c:pt>
                <c:pt idx="112">
                  <c:v>25.3</c:v>
                </c:pt>
                <c:pt idx="113">
                  <c:v>22.66</c:v>
                </c:pt>
                <c:pt idx="114">
                  <c:v>23.43</c:v>
                </c:pt>
                <c:pt idx="115">
                  <c:v>26.43</c:v>
                </c:pt>
                <c:pt idx="116">
                  <c:v>24.59</c:v>
                </c:pt>
                <c:pt idx="117">
                  <c:v>29.95</c:v>
                </c:pt>
                <c:pt idx="118">
                  <c:v>26.58</c:v>
                </c:pt>
                <c:pt idx="119">
                  <c:v>19.96</c:v>
                </c:pt>
                <c:pt idx="120">
                  <c:v>28.25</c:v>
                </c:pt>
                <c:pt idx="121">
                  <c:v>24.52</c:v>
                </c:pt>
                <c:pt idx="122">
                  <c:v>24.96</c:v>
                </c:pt>
                <c:pt idx="123">
                  <c:v>18.43</c:v>
                </c:pt>
                <c:pt idx="124">
                  <c:v>31.52</c:v>
                </c:pt>
                <c:pt idx="125">
                  <c:v>23.34</c:v>
                </c:pt>
                <c:pt idx="126">
                  <c:v>24.95</c:v>
                </c:pt>
                <c:pt idx="127">
                  <c:v>26.58</c:v>
                </c:pt>
              </c:numCache>
            </c:numRef>
          </c:yVal>
          <c:smooth val="0"/>
        </c:ser>
        <c:ser>
          <c:idx val="1"/>
          <c:order val="1"/>
          <c:tx>
            <c:strRef>
              <c:f>Clustering!$Y$1</c:f>
              <c:strCache>
                <c:ptCount val="1"/>
                <c:pt idx="0">
                  <c:v>cluster-CLOCK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Clustering!$Y$2:$Y$129</c:f>
              <c:numCache>
                <c:formatCode>General</c:formatCode>
                <c:ptCount val="128"/>
                <c:pt idx="0">
                  <c:v>100.0</c:v>
                </c:pt>
                <c:pt idx="1">
                  <c:v>100.0</c:v>
                </c:pt>
                <c:pt idx="2">
                  <c:v>98.46</c:v>
                </c:pt>
                <c:pt idx="3">
                  <c:v>89.01</c:v>
                </c:pt>
                <c:pt idx="4">
                  <c:v>98.46</c:v>
                </c:pt>
                <c:pt idx="5">
                  <c:v>99.66</c:v>
                </c:pt>
                <c:pt idx="6">
                  <c:v>100.0</c:v>
                </c:pt>
                <c:pt idx="7">
                  <c:v>100.0</c:v>
                </c:pt>
                <c:pt idx="8">
                  <c:v>88.71</c:v>
                </c:pt>
                <c:pt idx="9">
                  <c:v>100.0</c:v>
                </c:pt>
                <c:pt idx="10">
                  <c:v>100.0</c:v>
                </c:pt>
                <c:pt idx="11">
                  <c:v>100.0</c:v>
                </c:pt>
                <c:pt idx="12">
                  <c:v>100.0</c:v>
                </c:pt>
                <c:pt idx="13">
                  <c:v>100.0</c:v>
                </c:pt>
                <c:pt idx="14">
                  <c:v>100.0</c:v>
                </c:pt>
                <c:pt idx="15">
                  <c:v>100.0</c:v>
                </c:pt>
                <c:pt idx="16">
                  <c:v>89.22</c:v>
                </c:pt>
                <c:pt idx="17">
                  <c:v>100.0</c:v>
                </c:pt>
                <c:pt idx="18">
                  <c:v>100.0</c:v>
                </c:pt>
                <c:pt idx="19">
                  <c:v>93.24</c:v>
                </c:pt>
                <c:pt idx="20">
                  <c:v>95.01</c:v>
                </c:pt>
                <c:pt idx="21">
                  <c:v>95.0</c:v>
                </c:pt>
                <c:pt idx="22">
                  <c:v>92.21</c:v>
                </c:pt>
                <c:pt idx="23">
                  <c:v>95.47</c:v>
                </c:pt>
                <c:pt idx="24">
                  <c:v>100.0</c:v>
                </c:pt>
                <c:pt idx="25">
                  <c:v>100.0</c:v>
                </c:pt>
                <c:pt idx="26">
                  <c:v>100.0</c:v>
                </c:pt>
                <c:pt idx="27">
                  <c:v>100.0</c:v>
                </c:pt>
                <c:pt idx="28">
                  <c:v>100.0</c:v>
                </c:pt>
                <c:pt idx="29">
                  <c:v>91.99</c:v>
                </c:pt>
                <c:pt idx="30">
                  <c:v>100.0</c:v>
                </c:pt>
                <c:pt idx="31">
                  <c:v>100.0</c:v>
                </c:pt>
                <c:pt idx="32">
                  <c:v>100.0</c:v>
                </c:pt>
                <c:pt idx="33">
                  <c:v>100.0</c:v>
                </c:pt>
                <c:pt idx="34">
                  <c:v>100.0</c:v>
                </c:pt>
                <c:pt idx="35">
                  <c:v>94.18000000000001</c:v>
                </c:pt>
                <c:pt idx="36">
                  <c:v>100.0</c:v>
                </c:pt>
                <c:pt idx="37">
                  <c:v>97.0</c:v>
                </c:pt>
                <c:pt idx="38">
                  <c:v>94.06</c:v>
                </c:pt>
                <c:pt idx="39">
                  <c:v>94.74</c:v>
                </c:pt>
                <c:pt idx="40">
                  <c:v>96.15000000000001</c:v>
                </c:pt>
                <c:pt idx="41">
                  <c:v>95.63</c:v>
                </c:pt>
                <c:pt idx="42">
                  <c:v>100.0</c:v>
                </c:pt>
                <c:pt idx="43">
                  <c:v>100.0</c:v>
                </c:pt>
                <c:pt idx="44">
                  <c:v>100.0</c:v>
                </c:pt>
                <c:pt idx="45">
                  <c:v>100.0</c:v>
                </c:pt>
                <c:pt idx="46">
                  <c:v>100.0</c:v>
                </c:pt>
                <c:pt idx="47">
                  <c:v>98.79</c:v>
                </c:pt>
                <c:pt idx="48">
                  <c:v>100.0</c:v>
                </c:pt>
                <c:pt idx="49">
                  <c:v>90.69</c:v>
                </c:pt>
                <c:pt idx="50">
                  <c:v>100.0</c:v>
                </c:pt>
                <c:pt idx="51">
                  <c:v>100.0</c:v>
                </c:pt>
                <c:pt idx="52">
                  <c:v>96.61</c:v>
                </c:pt>
                <c:pt idx="53">
                  <c:v>100.0</c:v>
                </c:pt>
                <c:pt idx="54">
                  <c:v>95.95</c:v>
                </c:pt>
                <c:pt idx="55">
                  <c:v>100.0</c:v>
                </c:pt>
                <c:pt idx="56">
                  <c:v>91.36</c:v>
                </c:pt>
                <c:pt idx="57">
                  <c:v>100.0</c:v>
                </c:pt>
                <c:pt idx="58">
                  <c:v>91.39</c:v>
                </c:pt>
                <c:pt idx="59">
                  <c:v>93.23</c:v>
                </c:pt>
                <c:pt idx="60">
                  <c:v>100.0</c:v>
                </c:pt>
                <c:pt idx="61">
                  <c:v>96.61</c:v>
                </c:pt>
                <c:pt idx="62">
                  <c:v>100.0</c:v>
                </c:pt>
                <c:pt idx="63">
                  <c:v>98.11</c:v>
                </c:pt>
                <c:pt idx="64">
                  <c:v>96.44</c:v>
                </c:pt>
                <c:pt idx="65">
                  <c:v>96.86</c:v>
                </c:pt>
                <c:pt idx="66">
                  <c:v>100.0</c:v>
                </c:pt>
                <c:pt idx="67">
                  <c:v>100.0</c:v>
                </c:pt>
                <c:pt idx="68">
                  <c:v>97.58</c:v>
                </c:pt>
                <c:pt idx="69">
                  <c:v>91.7</c:v>
                </c:pt>
                <c:pt idx="70">
                  <c:v>87.6</c:v>
                </c:pt>
                <c:pt idx="71">
                  <c:v>100.0</c:v>
                </c:pt>
                <c:pt idx="72">
                  <c:v>98.42</c:v>
                </c:pt>
                <c:pt idx="73">
                  <c:v>82.08</c:v>
                </c:pt>
                <c:pt idx="74">
                  <c:v>90.8</c:v>
                </c:pt>
                <c:pt idx="75">
                  <c:v>100.0</c:v>
                </c:pt>
                <c:pt idx="76">
                  <c:v>99.33</c:v>
                </c:pt>
                <c:pt idx="77">
                  <c:v>100.0</c:v>
                </c:pt>
                <c:pt idx="78">
                  <c:v>90.66999999999998</c:v>
                </c:pt>
                <c:pt idx="79">
                  <c:v>100.0</c:v>
                </c:pt>
                <c:pt idx="80">
                  <c:v>96.64</c:v>
                </c:pt>
                <c:pt idx="81">
                  <c:v>100.0</c:v>
                </c:pt>
                <c:pt idx="82">
                  <c:v>100.0</c:v>
                </c:pt>
                <c:pt idx="83">
                  <c:v>100.0</c:v>
                </c:pt>
                <c:pt idx="84">
                  <c:v>98.95</c:v>
                </c:pt>
                <c:pt idx="85">
                  <c:v>90.35</c:v>
                </c:pt>
                <c:pt idx="86">
                  <c:v>100.0</c:v>
                </c:pt>
                <c:pt idx="87">
                  <c:v>98.62</c:v>
                </c:pt>
                <c:pt idx="88">
                  <c:v>100.0</c:v>
                </c:pt>
                <c:pt idx="89">
                  <c:v>100.0</c:v>
                </c:pt>
                <c:pt idx="90">
                  <c:v>100.0</c:v>
                </c:pt>
                <c:pt idx="91">
                  <c:v>100.0</c:v>
                </c:pt>
                <c:pt idx="92">
                  <c:v>100.0</c:v>
                </c:pt>
                <c:pt idx="93">
                  <c:v>100.0</c:v>
                </c:pt>
                <c:pt idx="94">
                  <c:v>94.41</c:v>
                </c:pt>
                <c:pt idx="95">
                  <c:v>96.41</c:v>
                </c:pt>
                <c:pt idx="96">
                  <c:v>100.0</c:v>
                </c:pt>
                <c:pt idx="97">
                  <c:v>100.0</c:v>
                </c:pt>
                <c:pt idx="98">
                  <c:v>100.0</c:v>
                </c:pt>
                <c:pt idx="99">
                  <c:v>100.0</c:v>
                </c:pt>
                <c:pt idx="100">
                  <c:v>97.37</c:v>
                </c:pt>
                <c:pt idx="101">
                  <c:v>100.0</c:v>
                </c:pt>
                <c:pt idx="102">
                  <c:v>92.98</c:v>
                </c:pt>
                <c:pt idx="103">
                  <c:v>95.94</c:v>
                </c:pt>
                <c:pt idx="104">
                  <c:v>98.45</c:v>
                </c:pt>
                <c:pt idx="105">
                  <c:v>96.93</c:v>
                </c:pt>
                <c:pt idx="106">
                  <c:v>96.55</c:v>
                </c:pt>
                <c:pt idx="107">
                  <c:v>96.83</c:v>
                </c:pt>
                <c:pt idx="108">
                  <c:v>94.78</c:v>
                </c:pt>
                <c:pt idx="109">
                  <c:v>100.0</c:v>
                </c:pt>
                <c:pt idx="110">
                  <c:v>95.7</c:v>
                </c:pt>
                <c:pt idx="111">
                  <c:v>97.96</c:v>
                </c:pt>
                <c:pt idx="112">
                  <c:v>95.05</c:v>
                </c:pt>
                <c:pt idx="113">
                  <c:v>90.83</c:v>
                </c:pt>
                <c:pt idx="114">
                  <c:v>100.0</c:v>
                </c:pt>
                <c:pt idx="115">
                  <c:v>100.0</c:v>
                </c:pt>
                <c:pt idx="116">
                  <c:v>95.23</c:v>
                </c:pt>
                <c:pt idx="117">
                  <c:v>100.0</c:v>
                </c:pt>
                <c:pt idx="118">
                  <c:v>97.16</c:v>
                </c:pt>
                <c:pt idx="119">
                  <c:v>100.0</c:v>
                </c:pt>
                <c:pt idx="120">
                  <c:v>100.0</c:v>
                </c:pt>
                <c:pt idx="121">
                  <c:v>88.62</c:v>
                </c:pt>
                <c:pt idx="122">
                  <c:v>100.0</c:v>
                </c:pt>
                <c:pt idx="123">
                  <c:v>100.0</c:v>
                </c:pt>
                <c:pt idx="124">
                  <c:v>100.0</c:v>
                </c:pt>
                <c:pt idx="125">
                  <c:v>94.48</c:v>
                </c:pt>
                <c:pt idx="126">
                  <c:v>96.93</c:v>
                </c:pt>
                <c:pt idx="127">
                  <c:v>99.14</c:v>
                </c:pt>
              </c:numCache>
            </c:numRef>
          </c:yVal>
          <c:smooth val="0"/>
        </c:ser>
        <c:dLbls>
          <c:showLegendKey val="0"/>
          <c:showVal val="0"/>
          <c:showCatName val="0"/>
          <c:showSerName val="0"/>
          <c:showPercent val="0"/>
          <c:showBubbleSize val="0"/>
        </c:dLbls>
        <c:axId val="-2020792280"/>
        <c:axId val="-2021095224"/>
      </c:scatterChart>
      <c:valAx>
        <c:axId val="-2020792280"/>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57778949158759"/>
              <c:y val="0.887010410952975"/>
            </c:manualLayout>
          </c:layout>
          <c:overlay val="0"/>
        </c:title>
        <c:numFmt formatCode="0" sourceLinked="0"/>
        <c:majorTickMark val="out"/>
        <c:minorTickMark val="none"/>
        <c:tickLblPos val="nextTo"/>
        <c:txPr>
          <a:bodyPr/>
          <a:lstStyle/>
          <a:p>
            <a:pPr>
              <a:defRPr sz="1600"/>
            </a:pPr>
            <a:endParaRPr lang="en-US"/>
          </a:p>
        </c:txPr>
        <c:crossAx val="-2021095224"/>
        <c:crosses val="autoZero"/>
        <c:crossBetween val="midCat"/>
      </c:valAx>
      <c:valAx>
        <c:axId val="-2021095224"/>
        <c:scaling>
          <c:orientation val="minMax"/>
        </c:scaling>
        <c:delete val="0"/>
        <c:axPos val="l"/>
        <c:majorGridlines/>
        <c:title>
          <c:tx>
            <c:rich>
              <a:bodyPr/>
              <a:lstStyle/>
              <a:p>
                <a:pPr>
                  <a:defRPr/>
                </a:pPr>
                <a:r>
                  <a:rPr lang="en-US" dirty="0"/>
                  <a:t> % </a:t>
                </a:r>
                <a:r>
                  <a:rPr lang="en-US" dirty="0" smtClean="0"/>
                  <a:t>Accesses </a:t>
                </a:r>
                <a:r>
                  <a:rPr lang="en-US" dirty="0"/>
                  <a:t>within </a:t>
                </a:r>
                <a:r>
                  <a:rPr lang="en-US" dirty="0" smtClean="0"/>
                  <a:t>Cluster</a:t>
                </a:r>
                <a:endParaRPr lang="en-US" dirty="0"/>
              </a:p>
            </c:rich>
          </c:tx>
          <c:layout>
            <c:manualLayout>
              <c:xMode val="edge"/>
              <c:yMode val="edge"/>
              <c:x val="0.00773266622922136"/>
              <c:y val="0.0869851268591426"/>
            </c:manualLayout>
          </c:layout>
          <c:overlay val="0"/>
        </c:title>
        <c:numFmt formatCode="0" sourceLinked="0"/>
        <c:majorTickMark val="out"/>
        <c:minorTickMark val="none"/>
        <c:tickLblPos val="nextTo"/>
        <c:txPr>
          <a:bodyPr/>
          <a:lstStyle/>
          <a:p>
            <a:pPr>
              <a:defRPr sz="1600"/>
            </a:pPr>
            <a:endParaRPr lang="en-US"/>
          </a:p>
        </c:txPr>
        <c:crossAx val="-2020792280"/>
        <c:crosses val="autoZero"/>
        <c:crossBetween val="midCat"/>
      </c:valAx>
    </c:plotArea>
    <c:legend>
      <c:legendPos val="t"/>
      <c:layout>
        <c:manualLayout>
          <c:xMode val="edge"/>
          <c:yMode val="edge"/>
          <c:x val="0.153069772528434"/>
          <c:y val="0.289351706036745"/>
          <c:w val="0.78883091539882"/>
          <c:h val="0.094189268008165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144541670846"/>
          <c:y val="0.0444444444444445"/>
          <c:w val="0.691629582132932"/>
          <c:h val="0.722972003499563"/>
        </c:manualLayout>
      </c:layout>
      <c:scatterChart>
        <c:scatterStyle val="lineMarker"/>
        <c:varyColors val="0"/>
        <c:ser>
          <c:idx val="0"/>
          <c:order val="0"/>
          <c:spPr>
            <a:ln w="28575">
              <a:noFill/>
            </a:ln>
          </c:spPr>
          <c:marker>
            <c:symbol val="square"/>
            <c:size val="7"/>
            <c:spPr>
              <a:solidFill>
                <a:schemeClr val="accent2"/>
              </a:solidFill>
              <a:ln>
                <a:solidFill>
                  <a:schemeClr val="accent2"/>
                </a:solidFill>
              </a:ln>
            </c:spPr>
          </c:marke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Clustering!$U$2:$U$129</c:f>
              <c:numCache>
                <c:formatCode>0.00</c:formatCode>
                <c:ptCount val="128"/>
                <c:pt idx="0">
                  <c:v>1.0</c:v>
                </c:pt>
                <c:pt idx="1">
                  <c:v>1.0</c:v>
                </c:pt>
                <c:pt idx="2">
                  <c:v>1.0</c:v>
                </c:pt>
                <c:pt idx="3">
                  <c:v>0.928571428571428</c:v>
                </c:pt>
                <c:pt idx="4">
                  <c:v>1.0</c:v>
                </c:pt>
                <c:pt idx="5">
                  <c:v>1.0</c:v>
                </c:pt>
                <c:pt idx="6">
                  <c:v>1.0</c:v>
                </c:pt>
                <c:pt idx="7">
                  <c:v>1.0</c:v>
                </c:pt>
                <c:pt idx="8">
                  <c:v>0.94392523364486</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0.954545454545454</c:v>
                </c:pt>
                <c:pt idx="23">
                  <c:v>1.0</c:v>
                </c:pt>
                <c:pt idx="24">
                  <c:v>1.0</c:v>
                </c:pt>
                <c:pt idx="25">
                  <c:v>1.0</c:v>
                </c:pt>
                <c:pt idx="26">
                  <c:v>1.0</c:v>
                </c:pt>
                <c:pt idx="27">
                  <c:v>1.0</c:v>
                </c:pt>
                <c:pt idx="28">
                  <c:v>1.0</c:v>
                </c:pt>
                <c:pt idx="29">
                  <c:v>1.0</c:v>
                </c:pt>
                <c:pt idx="30">
                  <c:v>1.0</c:v>
                </c:pt>
                <c:pt idx="31">
                  <c:v>1.0</c:v>
                </c:pt>
                <c:pt idx="32">
                  <c:v>1.0</c:v>
                </c:pt>
                <c:pt idx="33">
                  <c:v>1.0</c:v>
                </c:pt>
                <c:pt idx="34">
                  <c:v>1.0</c:v>
                </c:pt>
                <c:pt idx="35">
                  <c:v>0.885245901639344</c:v>
                </c:pt>
                <c:pt idx="36">
                  <c:v>1.0</c:v>
                </c:pt>
                <c:pt idx="37">
                  <c:v>1.0</c:v>
                </c:pt>
                <c:pt idx="38">
                  <c:v>1.0</c:v>
                </c:pt>
                <c:pt idx="39">
                  <c:v>0.92436974789916</c:v>
                </c:pt>
                <c:pt idx="40">
                  <c:v>0.980582524271845</c:v>
                </c:pt>
                <c:pt idx="41">
                  <c:v>0.920353982300885</c:v>
                </c:pt>
                <c:pt idx="42">
                  <c:v>1.0</c:v>
                </c:pt>
                <c:pt idx="43">
                  <c:v>1.0</c:v>
                </c:pt>
                <c:pt idx="44">
                  <c:v>1.0</c:v>
                </c:pt>
                <c:pt idx="45">
                  <c:v>1.0</c:v>
                </c:pt>
                <c:pt idx="46">
                  <c:v>1.0</c:v>
                </c:pt>
                <c:pt idx="47">
                  <c:v>1.0</c:v>
                </c:pt>
                <c:pt idx="48">
                  <c:v>1.0</c:v>
                </c:pt>
                <c:pt idx="49">
                  <c:v>0.868217054263566</c:v>
                </c:pt>
                <c:pt idx="50">
                  <c:v>1.0</c:v>
                </c:pt>
                <c:pt idx="51">
                  <c:v>1.0</c:v>
                </c:pt>
                <c:pt idx="52">
                  <c:v>0.9375</c:v>
                </c:pt>
                <c:pt idx="53">
                  <c:v>1.0</c:v>
                </c:pt>
                <c:pt idx="54">
                  <c:v>0.904347826086957</c:v>
                </c:pt>
                <c:pt idx="55">
                  <c:v>1.0</c:v>
                </c:pt>
                <c:pt idx="56">
                  <c:v>1.116279069767442</c:v>
                </c:pt>
                <c:pt idx="57">
                  <c:v>1.0</c:v>
                </c:pt>
                <c:pt idx="58">
                  <c:v>1.023391812865497</c:v>
                </c:pt>
                <c:pt idx="59">
                  <c:v>0.796296296296296</c:v>
                </c:pt>
                <c:pt idx="60">
                  <c:v>1.0</c:v>
                </c:pt>
                <c:pt idx="61">
                  <c:v>0.872</c:v>
                </c:pt>
                <c:pt idx="62">
                  <c:v>1.0</c:v>
                </c:pt>
                <c:pt idx="63">
                  <c:v>1.0</c:v>
                </c:pt>
                <c:pt idx="64">
                  <c:v>0.980582524271845</c:v>
                </c:pt>
                <c:pt idx="65">
                  <c:v>1.0</c:v>
                </c:pt>
                <c:pt idx="66">
                  <c:v>1.0</c:v>
                </c:pt>
                <c:pt idx="67">
                  <c:v>1.0</c:v>
                </c:pt>
                <c:pt idx="68">
                  <c:v>1.0</c:v>
                </c:pt>
                <c:pt idx="69">
                  <c:v>0.813793103448276</c:v>
                </c:pt>
                <c:pt idx="70">
                  <c:v>1.0</c:v>
                </c:pt>
                <c:pt idx="71">
                  <c:v>1.0</c:v>
                </c:pt>
                <c:pt idx="72">
                  <c:v>1.0</c:v>
                </c:pt>
                <c:pt idx="73">
                  <c:v>0.737623762376238</c:v>
                </c:pt>
                <c:pt idx="74">
                  <c:v>0.738461538461538</c:v>
                </c:pt>
                <c:pt idx="75">
                  <c:v>1.0</c:v>
                </c:pt>
                <c:pt idx="76">
                  <c:v>1.0</c:v>
                </c:pt>
                <c:pt idx="77">
                  <c:v>1.0</c:v>
                </c:pt>
                <c:pt idx="78">
                  <c:v>0.905172413793104</c:v>
                </c:pt>
                <c:pt idx="79">
                  <c:v>1.0</c:v>
                </c:pt>
                <c:pt idx="80">
                  <c:v>1.0</c:v>
                </c:pt>
                <c:pt idx="81">
                  <c:v>1.0</c:v>
                </c:pt>
                <c:pt idx="82">
                  <c:v>1.0</c:v>
                </c:pt>
                <c:pt idx="83">
                  <c:v>1.0</c:v>
                </c:pt>
                <c:pt idx="84">
                  <c:v>1.0</c:v>
                </c:pt>
                <c:pt idx="85">
                  <c:v>0.83969465648855</c:v>
                </c:pt>
                <c:pt idx="86">
                  <c:v>1.0</c:v>
                </c:pt>
                <c:pt idx="87">
                  <c:v>1.0</c:v>
                </c:pt>
                <c:pt idx="88">
                  <c:v>1.0</c:v>
                </c:pt>
                <c:pt idx="89">
                  <c:v>1.0</c:v>
                </c:pt>
                <c:pt idx="90">
                  <c:v>1.0</c:v>
                </c:pt>
                <c:pt idx="91">
                  <c:v>1.0</c:v>
                </c:pt>
                <c:pt idx="92">
                  <c:v>1.0</c:v>
                </c:pt>
                <c:pt idx="93">
                  <c:v>1.0</c:v>
                </c:pt>
                <c:pt idx="94">
                  <c:v>0.914529914529915</c:v>
                </c:pt>
                <c:pt idx="95">
                  <c:v>0.971698113207547</c:v>
                </c:pt>
                <c:pt idx="96">
                  <c:v>1.0</c:v>
                </c:pt>
                <c:pt idx="97">
                  <c:v>1.0</c:v>
                </c:pt>
                <c:pt idx="98">
                  <c:v>1.0</c:v>
                </c:pt>
                <c:pt idx="99">
                  <c:v>1.0</c:v>
                </c:pt>
                <c:pt idx="100">
                  <c:v>1.046875</c:v>
                </c:pt>
                <c:pt idx="101">
                  <c:v>1.0</c:v>
                </c:pt>
                <c:pt idx="102">
                  <c:v>0.862903225806452</c:v>
                </c:pt>
                <c:pt idx="103">
                  <c:v>0.87603305785124</c:v>
                </c:pt>
                <c:pt idx="104">
                  <c:v>0.817518248175182</c:v>
                </c:pt>
                <c:pt idx="105">
                  <c:v>0.962616822429907</c:v>
                </c:pt>
                <c:pt idx="106">
                  <c:v>0.837209302325581</c:v>
                </c:pt>
                <c:pt idx="107">
                  <c:v>0.88</c:v>
                </c:pt>
                <c:pt idx="108">
                  <c:v>0.859375</c:v>
                </c:pt>
                <c:pt idx="109">
                  <c:v>1.0</c:v>
                </c:pt>
                <c:pt idx="110">
                  <c:v>0.765060240963855</c:v>
                </c:pt>
                <c:pt idx="111">
                  <c:v>1.0</c:v>
                </c:pt>
                <c:pt idx="112">
                  <c:v>0.8359375</c:v>
                </c:pt>
                <c:pt idx="113">
                  <c:v>0.801418439716312</c:v>
                </c:pt>
                <c:pt idx="114">
                  <c:v>1.0</c:v>
                </c:pt>
                <c:pt idx="115">
                  <c:v>1.0</c:v>
                </c:pt>
                <c:pt idx="116">
                  <c:v>1.05586592178771</c:v>
                </c:pt>
                <c:pt idx="117">
                  <c:v>1.0</c:v>
                </c:pt>
                <c:pt idx="118">
                  <c:v>1.0</c:v>
                </c:pt>
                <c:pt idx="119">
                  <c:v>1.0</c:v>
                </c:pt>
                <c:pt idx="120">
                  <c:v>1.0</c:v>
                </c:pt>
                <c:pt idx="121">
                  <c:v>0.856</c:v>
                </c:pt>
                <c:pt idx="122">
                  <c:v>1.0</c:v>
                </c:pt>
                <c:pt idx="123">
                  <c:v>1.0</c:v>
                </c:pt>
                <c:pt idx="124">
                  <c:v>1.0</c:v>
                </c:pt>
                <c:pt idx="125">
                  <c:v>0.865079365079365</c:v>
                </c:pt>
                <c:pt idx="126">
                  <c:v>0.746666666666667</c:v>
                </c:pt>
                <c:pt idx="127">
                  <c:v>1.0</c:v>
                </c:pt>
              </c:numCache>
            </c:numRef>
          </c:yVal>
          <c:smooth val="0"/>
        </c:ser>
        <c:dLbls>
          <c:showLegendKey val="0"/>
          <c:showVal val="0"/>
          <c:showCatName val="0"/>
          <c:showSerName val="0"/>
          <c:showPercent val="0"/>
          <c:showBubbleSize val="0"/>
        </c:dLbls>
        <c:axId val="1834321272"/>
        <c:axId val="1834292232"/>
      </c:scatterChart>
      <c:valAx>
        <c:axId val="1834321272"/>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68015185276165"/>
              <c:y val="0.873979264660909"/>
            </c:manualLayout>
          </c:layout>
          <c:overlay val="0"/>
        </c:title>
        <c:numFmt formatCode="0" sourceLinked="0"/>
        <c:majorTickMark val="out"/>
        <c:minorTickMark val="none"/>
        <c:tickLblPos val="nextTo"/>
        <c:txPr>
          <a:bodyPr/>
          <a:lstStyle/>
          <a:p>
            <a:pPr>
              <a:defRPr sz="1600"/>
            </a:pPr>
            <a:endParaRPr lang="en-US"/>
          </a:p>
        </c:txPr>
        <c:crossAx val="1834292232"/>
        <c:crosses val="autoZero"/>
        <c:crossBetween val="midCat"/>
      </c:valAx>
      <c:valAx>
        <c:axId val="1834292232"/>
        <c:scaling>
          <c:orientation val="minMax"/>
        </c:scaling>
        <c:delete val="0"/>
        <c:axPos val="l"/>
        <c:majorGridlines/>
        <c:title>
          <c:tx>
            <c:rich>
              <a:bodyPr/>
              <a:lstStyle/>
              <a:p>
                <a:pPr>
                  <a:defRPr/>
                </a:pPr>
                <a:r>
                  <a:rPr lang="en-US" dirty="0"/>
                  <a:t> </a:t>
                </a:r>
                <a:r>
                  <a:rPr lang="en-US" dirty="0" smtClean="0"/>
                  <a:t>Normalized Page Faults</a:t>
                </a:r>
                <a:endParaRPr lang="en-US" dirty="0"/>
              </a:p>
            </c:rich>
          </c:tx>
          <c:layout>
            <c:manualLayout>
              <c:xMode val="edge"/>
              <c:yMode val="edge"/>
              <c:x val="0.00146298118985127"/>
              <c:y val="0.0595279965004375"/>
            </c:manualLayout>
          </c:layout>
          <c:overlay val="0"/>
        </c:title>
        <c:numFmt formatCode="0.0" sourceLinked="0"/>
        <c:majorTickMark val="out"/>
        <c:minorTickMark val="none"/>
        <c:tickLblPos val="nextTo"/>
        <c:txPr>
          <a:bodyPr/>
          <a:lstStyle/>
          <a:p>
            <a:pPr>
              <a:defRPr sz="1600"/>
            </a:pPr>
            <a:endParaRPr lang="en-US"/>
          </a:p>
        </c:txPr>
        <c:crossAx val="1834321272"/>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37404183939615"/>
          <c:y val="0.0237304692061867"/>
          <c:w val="0.847947379123578"/>
          <c:h val="0.856372009880429"/>
        </c:manualLayout>
      </c:layout>
      <c:barChart>
        <c:barDir val="col"/>
        <c:grouping val="clustered"/>
        <c:varyColors val="0"/>
        <c:ser>
          <c:idx val="0"/>
          <c:order val="0"/>
          <c:tx>
            <c:strRef>
              <c:f>Sheet1!$B$1</c:f>
              <c:strCache>
                <c:ptCount val="1"/>
                <c:pt idx="0">
                  <c:v>Series 1</c:v>
                </c:pt>
              </c:strCache>
            </c:strRef>
          </c:tx>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0.7</c:v>
                </c:pt>
                <c:pt idx="1">
                  <c:v>0.595</c:v>
                </c:pt>
                <c:pt idx="2">
                  <c:v>0.345</c:v>
                </c:pt>
                <c:pt idx="3">
                  <c:v>0.566</c:v>
                </c:pt>
                <c:pt idx="4">
                  <c:v>0.861</c:v>
                </c:pt>
                <c:pt idx="5">
                  <c:v>0.408</c:v>
                </c:pt>
                <c:pt idx="6">
                  <c:v>0.552</c:v>
                </c:pt>
              </c:numCache>
            </c:numRef>
          </c:val>
        </c:ser>
        <c:dLbls>
          <c:showLegendKey val="0"/>
          <c:showVal val="0"/>
          <c:showCatName val="0"/>
          <c:showSerName val="0"/>
          <c:showPercent val="0"/>
          <c:showBubbleSize val="0"/>
        </c:dLbls>
        <c:gapWidth val="150"/>
        <c:axId val="1767969736"/>
        <c:axId val="1767967608"/>
      </c:barChart>
      <c:catAx>
        <c:axId val="1767969736"/>
        <c:scaling>
          <c:orientation val="minMax"/>
        </c:scaling>
        <c:delete val="0"/>
        <c:axPos val="b"/>
        <c:majorTickMark val="out"/>
        <c:minorTickMark val="none"/>
        <c:tickLblPos val="nextTo"/>
        <c:crossAx val="1767967608"/>
        <c:crosses val="autoZero"/>
        <c:auto val="1"/>
        <c:lblAlgn val="ctr"/>
        <c:lblOffset val="100"/>
        <c:noMultiLvlLbl val="0"/>
      </c:catAx>
      <c:valAx>
        <c:axId val="1767967608"/>
        <c:scaling>
          <c:orientation val="minMax"/>
        </c:scaling>
        <c:delete val="0"/>
        <c:axPos val="l"/>
        <c:majorGridlines/>
        <c:title>
          <c:tx>
            <c:rich>
              <a:bodyPr/>
              <a:lstStyle/>
              <a:p>
                <a:pPr>
                  <a:defRPr sz="2200"/>
                </a:pPr>
                <a:r>
                  <a:rPr lang="en-US" sz="2200"/>
                  <a:t>Normalized Execution Time</a:t>
                </a:r>
              </a:p>
            </c:rich>
          </c:tx>
          <c:overlay val="0"/>
        </c:title>
        <c:numFmt formatCode="General" sourceLinked="1"/>
        <c:majorTickMark val="out"/>
        <c:minorTickMark val="none"/>
        <c:tickLblPos val="nextTo"/>
        <c:crossAx val="1767969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c:v>
                </c:pt>
                <c:pt idx="2">
                  <c:v>8.26</c:v>
                </c:pt>
                <c:pt idx="3">
                  <c:v>8.527000000000001</c:v>
                </c:pt>
                <c:pt idx="4">
                  <c:v>8.778</c:v>
                </c:pt>
              </c:numCache>
            </c:numRef>
          </c:xVal>
          <c:yVal>
            <c:numRef>
              <c:f>Sheet1!$B$2:$B$6</c:f>
              <c:numCache>
                <c:formatCode>General</c:formatCode>
                <c:ptCount val="5"/>
                <c:pt idx="0">
                  <c:v>8.513000000000003</c:v>
                </c:pt>
              </c:numCache>
            </c:numRef>
          </c:yVal>
          <c:smooth val="0"/>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Sheet1!$C$2:$C$6</c:f>
              <c:numCache>
                <c:formatCode>General</c:formatCode>
                <c:ptCount val="5"/>
                <c:pt idx="1">
                  <c:v>14.18</c:v>
                </c:pt>
              </c:numCache>
            </c:numRef>
          </c:yVal>
          <c:smooth val="0"/>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c:v>
                </c:pt>
                <c:pt idx="2">
                  <c:v>8.26</c:v>
                </c:pt>
                <c:pt idx="3">
                  <c:v>8.527000000000001</c:v>
                </c:pt>
                <c:pt idx="4">
                  <c:v>8.778</c:v>
                </c:pt>
              </c:numCache>
            </c:numRef>
          </c:xVal>
          <c:yVal>
            <c:numRef>
              <c:f>Sheet1!$D$2:$D$6</c:f>
              <c:numCache>
                <c:formatCode>General</c:formatCode>
                <c:ptCount val="5"/>
                <c:pt idx="2">
                  <c:v>9.245</c:v>
                </c:pt>
              </c:numCache>
            </c:numRef>
          </c:yVal>
          <c:smooth val="0"/>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Sheet1!$E$2:$E$6</c:f>
              <c:numCache>
                <c:formatCode>General</c:formatCode>
                <c:ptCount val="5"/>
                <c:pt idx="3">
                  <c:v>7.418</c:v>
                </c:pt>
              </c:numCache>
            </c:numRef>
          </c:yVal>
          <c:smooth val="0"/>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c:v>
                </c:pt>
                <c:pt idx="2">
                  <c:v>8.26</c:v>
                </c:pt>
                <c:pt idx="3">
                  <c:v>8.527000000000001</c:v>
                </c:pt>
                <c:pt idx="4">
                  <c:v>8.778</c:v>
                </c:pt>
              </c:numCache>
            </c:numRef>
          </c:xVal>
          <c:yVal>
            <c:numRef>
              <c:f>Sheet1!$F$2:$F$6</c:f>
              <c:numCache>
                <c:formatCode>General</c:formatCode>
                <c:ptCount val="5"/>
                <c:pt idx="4">
                  <c:v>11.52</c:v>
                </c:pt>
              </c:numCache>
            </c:numRef>
          </c:yVal>
          <c:smooth val="0"/>
        </c:ser>
        <c:dLbls>
          <c:showLegendKey val="0"/>
          <c:showVal val="0"/>
          <c:showCatName val="0"/>
          <c:showSerName val="0"/>
          <c:showPercent val="0"/>
          <c:showBubbleSize val="0"/>
        </c:dLbls>
        <c:axId val="1912553768"/>
        <c:axId val="1956252072"/>
      </c:scatterChart>
      <c:valAx>
        <c:axId val="1912553768"/>
        <c:scaling>
          <c:orientation val="minMax"/>
          <c:max val="10.0"/>
          <c:min val="7.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1956252072"/>
        <c:crosses val="autoZero"/>
        <c:crossBetween val="midCat"/>
        <c:majorUnit val="0.5"/>
      </c:valAx>
      <c:valAx>
        <c:axId val="1956252072"/>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1912553768"/>
        <c:crosses val="autoZero"/>
        <c:crossBetween val="midCat"/>
      </c:valAx>
      <c:spPr>
        <a:solidFill>
          <a:schemeClr val="bg1">
            <a:lumMod val="95000"/>
          </a:schemeClr>
        </a:solidFill>
      </c:spPr>
    </c:plotArea>
    <c:legend>
      <c:legendPos val="r"/>
      <c:layout>
        <c:manualLayout>
          <c:xMode val="edge"/>
          <c:yMode val="edge"/>
          <c:x val="0.82336159903089"/>
          <c:y val="0.250892013498313"/>
          <c:w val="0.153814960629921"/>
          <c:h val="0.46173416322726"/>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3308027731593"/>
          <c:y val="0.214521890245297"/>
          <c:w val="0.865735796969602"/>
          <c:h val="0.696582200793585"/>
        </c:manualLayout>
      </c:layout>
      <c:barChart>
        <c:barDir val="col"/>
        <c:grouping val="clustered"/>
        <c:varyColors val="0"/>
        <c:ser>
          <c:idx val="0"/>
          <c:order val="0"/>
          <c:tx>
            <c:strRef>
              <c:f>Sheet1!$B$1</c:f>
              <c:strCache>
                <c:ptCount val="1"/>
                <c:pt idx="0">
                  <c:v>Thread cluster memory scheduler [Kim+, MICRO'10]</c:v>
                </c:pt>
              </c:strCache>
            </c:strRef>
          </c:tx>
          <c:spPr>
            <a:solidFill>
              <a:srgbClr val="008000"/>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0.96</c:v>
                </c:pt>
                <c:pt idx="1">
                  <c:v>1.0</c:v>
                </c:pt>
                <c:pt idx="2">
                  <c:v>0.95</c:v>
                </c:pt>
                <c:pt idx="3">
                  <c:v>0.97</c:v>
                </c:pt>
                <c:pt idx="4">
                  <c:v>1.0</c:v>
                </c:pt>
                <c:pt idx="5">
                  <c:v>0.85</c:v>
                </c:pt>
                <c:pt idx="6">
                  <c:v>0.95</c:v>
                </c:pt>
              </c:numCache>
            </c:numRef>
          </c:val>
        </c:ser>
        <c:ser>
          <c:idx val="1"/>
          <c:order val="1"/>
          <c:tx>
            <c:strRef>
              <c:f>Sheet1!$C$1</c:f>
              <c:strCache>
                <c:ptCount val="1"/>
                <c:pt idx="0">
                  <c:v>Thread criticality prediction (TCP)-based memory scheduler</c:v>
                </c:pt>
              </c:strCache>
            </c:strRef>
          </c:tx>
          <c:spPr>
            <a:solidFill>
              <a:srgbClr val="660066"/>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Sheet1!$C$2:$C$8</c:f>
              <c:numCache>
                <c:formatCode>General</c:formatCode>
                <c:ptCount val="7"/>
                <c:pt idx="0">
                  <c:v>0.88</c:v>
                </c:pt>
                <c:pt idx="1">
                  <c:v>1.12</c:v>
                </c:pt>
                <c:pt idx="2">
                  <c:v>1.03</c:v>
                </c:pt>
                <c:pt idx="3">
                  <c:v>0.72</c:v>
                </c:pt>
                <c:pt idx="4">
                  <c:v>1.0</c:v>
                </c:pt>
                <c:pt idx="5">
                  <c:v>0.68</c:v>
                </c:pt>
                <c:pt idx="6">
                  <c:v>0.895</c:v>
                </c:pt>
              </c:numCache>
            </c:numRef>
          </c:val>
        </c:ser>
        <c:ser>
          <c:idx val="2"/>
          <c:order val="2"/>
          <c:tx>
            <c:strRef>
              <c:f>Sheet1!$D$1</c:f>
              <c:strCache>
                <c:ptCount val="1"/>
                <c:pt idx="0">
                  <c:v>Parallel application memory scheduler</c:v>
                </c:pt>
              </c:strCache>
            </c:strRef>
          </c:tx>
          <c:spPr>
            <a:solidFill>
              <a:schemeClr val="accent2"/>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Sheet1!$D$2:$D$8</c:f>
              <c:numCache>
                <c:formatCode>General</c:formatCode>
                <c:ptCount val="7"/>
                <c:pt idx="0">
                  <c:v>0.8</c:v>
                </c:pt>
                <c:pt idx="1">
                  <c:v>0.95</c:v>
                </c:pt>
                <c:pt idx="2">
                  <c:v>0.93</c:v>
                </c:pt>
                <c:pt idx="3">
                  <c:v>0.7</c:v>
                </c:pt>
                <c:pt idx="4">
                  <c:v>1.0</c:v>
                </c:pt>
                <c:pt idx="5">
                  <c:v>0.66</c:v>
                </c:pt>
                <c:pt idx="6">
                  <c:v>0.83</c:v>
                </c:pt>
              </c:numCache>
            </c:numRef>
          </c:val>
        </c:ser>
        <c:dLbls>
          <c:showLegendKey val="0"/>
          <c:showVal val="0"/>
          <c:showCatName val="0"/>
          <c:showSerName val="0"/>
          <c:showPercent val="0"/>
          <c:showBubbleSize val="0"/>
        </c:dLbls>
        <c:gapWidth val="150"/>
        <c:axId val="2121048968"/>
        <c:axId val="2121052984"/>
      </c:barChart>
      <c:catAx>
        <c:axId val="2121048968"/>
        <c:scaling>
          <c:orientation val="minMax"/>
        </c:scaling>
        <c:delete val="0"/>
        <c:axPos val="b"/>
        <c:majorTickMark val="out"/>
        <c:minorTickMark val="none"/>
        <c:tickLblPos val="nextTo"/>
        <c:crossAx val="2121052984"/>
        <c:crosses val="autoZero"/>
        <c:auto val="1"/>
        <c:lblAlgn val="ctr"/>
        <c:lblOffset val="100"/>
        <c:noMultiLvlLbl val="0"/>
      </c:catAx>
      <c:valAx>
        <c:axId val="2121052984"/>
        <c:scaling>
          <c:orientation val="minMax"/>
        </c:scaling>
        <c:delete val="0"/>
        <c:axPos val="l"/>
        <c:majorGridlines/>
        <c:title>
          <c:tx>
            <c:rich>
              <a:bodyPr/>
              <a:lstStyle/>
              <a:p>
                <a:pPr>
                  <a:defRPr sz="2200"/>
                </a:pPr>
                <a:r>
                  <a:rPr lang="en-US" sz="2200" dirty="0" smtClean="0"/>
                  <a:t>Normalized Execution Time (normalized to FR-FCFS)</a:t>
                </a:r>
                <a:endParaRPr lang="en-US" sz="2200" dirty="0"/>
              </a:p>
            </c:rich>
          </c:tx>
          <c:overlay val="0"/>
        </c:title>
        <c:numFmt formatCode="General" sourceLinked="1"/>
        <c:majorTickMark val="out"/>
        <c:minorTickMark val="none"/>
        <c:tickLblPos val="nextTo"/>
        <c:crossAx val="2121048968"/>
        <c:crosses val="autoZero"/>
        <c:crossBetween val="between"/>
      </c:valAx>
    </c:plotArea>
    <c:legend>
      <c:legendPos val="t"/>
      <c:layout>
        <c:manualLayout>
          <c:xMode val="edge"/>
          <c:yMode val="edge"/>
          <c:x val="0.160358565737052"/>
          <c:y val="0.00986219726879963"/>
          <c:w val="0.687250996015936"/>
          <c:h val="0.165201442337701"/>
        </c:manualLayout>
      </c:layout>
      <c:overlay val="0"/>
      <c:spPr>
        <a:solidFill>
          <a:schemeClr val="bg1"/>
        </a:solidFill>
        <a:ln>
          <a:solidFill>
            <a:schemeClr val="tx1"/>
          </a:solidFill>
        </a:ln>
      </c:spPr>
      <c:txPr>
        <a:bodyPr/>
        <a:lstStyle/>
        <a:p>
          <a:pPr>
            <a:defRPr sz="2200"/>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5.607943909025957</c:v>
                </c:pt>
                <c:pt idx="1">
                  <c:v>7.245878367989587</c:v>
                </c:pt>
                <c:pt idx="2">
                  <c:v>9.246625403432015</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6.224152816146615</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2091718072"/>
        <c:axId val="1762688024"/>
      </c:barChart>
      <c:catAx>
        <c:axId val="-2091718072"/>
        <c:scaling>
          <c:orientation val="minMax"/>
        </c:scaling>
        <c:delete val="0"/>
        <c:axPos val="b"/>
        <c:majorTickMark val="out"/>
        <c:minorTickMark val="none"/>
        <c:tickLblPos val="nextTo"/>
        <c:txPr>
          <a:bodyPr/>
          <a:lstStyle/>
          <a:p>
            <a:pPr>
              <a:defRPr sz="1600" b="0"/>
            </a:pPr>
            <a:endParaRPr lang="en-US"/>
          </a:p>
        </c:txPr>
        <c:crossAx val="1762688024"/>
        <c:crosses val="autoZero"/>
        <c:auto val="1"/>
        <c:lblAlgn val="ctr"/>
        <c:lblOffset val="100"/>
        <c:noMultiLvlLbl val="0"/>
      </c:catAx>
      <c:valAx>
        <c:axId val="1762688024"/>
        <c:scaling>
          <c:orientation val="minMax"/>
          <c:min val="4.0"/>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b="0"/>
            </a:pPr>
            <a:endParaRPr lang="en-US"/>
          </a:p>
        </c:txPr>
        <c:crossAx val="-2091718072"/>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4.810502843999976</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1765206632"/>
        <c:axId val="1765210680"/>
      </c:barChart>
      <c:catAx>
        <c:axId val="1765206632"/>
        <c:scaling>
          <c:orientation val="minMax"/>
        </c:scaling>
        <c:delete val="0"/>
        <c:axPos val="b"/>
        <c:majorTickMark val="out"/>
        <c:minorTickMark val="none"/>
        <c:tickLblPos val="nextTo"/>
        <c:txPr>
          <a:bodyPr/>
          <a:lstStyle/>
          <a:p>
            <a:pPr>
              <a:defRPr sz="1600"/>
            </a:pPr>
            <a:endParaRPr lang="en-US"/>
          </a:p>
        </c:txPr>
        <c:crossAx val="1765210680"/>
        <c:crosses val="autoZero"/>
        <c:auto val="1"/>
        <c:lblAlgn val="ctr"/>
        <c:lblOffset val="100"/>
        <c:noMultiLvlLbl val="0"/>
      </c:catAx>
      <c:valAx>
        <c:axId val="1765210680"/>
        <c:scaling>
          <c:orientation val="minMax"/>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a:pPr>
            <a:endParaRPr lang="en-US"/>
          </a:p>
        </c:txPr>
        <c:crossAx val="1765206632"/>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overlay val="0"/>
      <c:txPr>
        <a:bodyPr/>
        <a:lstStyle/>
        <a:p>
          <a:pPr>
            <a:defRPr sz="1600"/>
          </a:pPr>
          <a:endParaRPr lang="en-US"/>
        </a:p>
      </c:txPr>
    </c:legend>
    <c:plotVisOnly val="1"/>
    <c:dispBlanksAs val="gap"/>
    <c:showDLblsOverMax val="0"/>
  </c:chart>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Sheet1!$B$35</c:f>
              <c:strCache>
                <c:ptCount val="1"/>
                <c:pt idx="0">
                  <c:v>FR-FCFS</c:v>
                </c:pt>
              </c:strCache>
            </c:strRef>
          </c:tx>
          <c:spPr>
            <a:solidFill>
              <a:srgbClr val="FFCC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Sheet1!$B$36:$B$43</c:f>
              <c:numCache>
                <c:formatCode>General</c:formatCode>
                <c:ptCount val="8"/>
                <c:pt idx="0">
                  <c:v>7.065997999999984</c:v>
                </c:pt>
                <c:pt idx="1">
                  <c:v>5.678014999999974</c:v>
                </c:pt>
                <c:pt idx="2">
                  <c:v>3.022962</c:v>
                </c:pt>
                <c:pt idx="3">
                  <c:v>4.031428000000012</c:v>
                </c:pt>
                <c:pt idx="4">
                  <c:v>3.618113</c:v>
                </c:pt>
                <c:pt idx="5">
                  <c:v>2.251714</c:v>
                </c:pt>
                <c:pt idx="6">
                  <c:v>1.575121999999989</c:v>
                </c:pt>
                <c:pt idx="7">
                  <c:v>3.891906999999997</c:v>
                </c:pt>
              </c:numCache>
            </c:numRef>
          </c:val>
        </c:ser>
        <c:ser>
          <c:idx val="1"/>
          <c:order val="1"/>
          <c:tx>
            <c:strRef>
              <c:f>Sheet1!$C$35</c:f>
              <c:strCache>
                <c:ptCount val="1"/>
                <c:pt idx="0">
                  <c:v>ATLAS</c:v>
                </c:pt>
              </c:strCache>
            </c:strRef>
          </c:tx>
          <c:spPr>
            <a:solidFill>
              <a:srgbClr val="00B05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Sheet1!$C$36:$C$43</c:f>
              <c:numCache>
                <c:formatCode>General</c:formatCode>
                <c:ptCount val="8"/>
                <c:pt idx="0">
                  <c:v>7.866197999999994</c:v>
                </c:pt>
                <c:pt idx="1">
                  <c:v>6.657826999999965</c:v>
                </c:pt>
                <c:pt idx="2">
                  <c:v>4.026479</c:v>
                </c:pt>
                <c:pt idx="3">
                  <c:v>5.429948</c:v>
                </c:pt>
                <c:pt idx="4">
                  <c:v>5.03176700000005</c:v>
                </c:pt>
                <c:pt idx="5">
                  <c:v>3.092554999999998</c:v>
                </c:pt>
                <c:pt idx="6">
                  <c:v>1.952247000000003</c:v>
                </c:pt>
                <c:pt idx="7">
                  <c:v>4.865288999999985</c:v>
                </c:pt>
              </c:numCache>
            </c:numRef>
          </c:val>
        </c:ser>
        <c:ser>
          <c:idx val="2"/>
          <c:order val="2"/>
          <c:tx>
            <c:strRef>
              <c:f>Sheet1!$D$35</c:f>
              <c:strCache>
                <c:ptCount val="1"/>
                <c:pt idx="0">
                  <c:v>TCM</c:v>
                </c:pt>
              </c:strCache>
            </c:strRef>
          </c:tx>
          <c:spPr>
            <a:solidFill>
              <a:srgbClr val="FF00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Sheet1!$D$36:$D$43</c:f>
              <c:numCache>
                <c:formatCode>General</c:formatCode>
                <c:ptCount val="8"/>
                <c:pt idx="0">
                  <c:v>7.665859999999974</c:v>
                </c:pt>
                <c:pt idx="1">
                  <c:v>6.388039</c:v>
                </c:pt>
                <c:pt idx="2">
                  <c:v>3.580796</c:v>
                </c:pt>
                <c:pt idx="3">
                  <c:v>5.010131999999984</c:v>
                </c:pt>
                <c:pt idx="4">
                  <c:v>4.511212</c:v>
                </c:pt>
                <c:pt idx="5">
                  <c:v>2.744</c:v>
                </c:pt>
                <c:pt idx="6">
                  <c:v>1.877769999999991</c:v>
                </c:pt>
                <c:pt idx="7">
                  <c:v>4.539687</c:v>
                </c:pt>
              </c:numCache>
            </c:numRef>
          </c:val>
        </c:ser>
        <c:ser>
          <c:idx val="3"/>
          <c:order val="3"/>
          <c:tx>
            <c:strRef>
              <c:f>Sheet1!$E$35</c:f>
              <c:strCache>
                <c:ptCount val="1"/>
                <c:pt idx="0">
                  <c:v>SMS_0.9</c:v>
                </c:pt>
              </c:strCache>
            </c:strRef>
          </c:tx>
          <c:spPr>
            <a:solidFill>
              <a:srgbClr val="2A55D6"/>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Sheet1!$E$36:$E$43</c:f>
              <c:numCache>
                <c:formatCode>General</c:formatCode>
                <c:ptCount val="8"/>
                <c:pt idx="0">
                  <c:v>11.019843</c:v>
                </c:pt>
                <c:pt idx="1">
                  <c:v>8.631388999999998</c:v>
                </c:pt>
                <c:pt idx="2">
                  <c:v>4.577752</c:v>
                </c:pt>
                <c:pt idx="3">
                  <c:v>5.800964999999985</c:v>
                </c:pt>
                <c:pt idx="4">
                  <c:v>5.233687</c:v>
                </c:pt>
                <c:pt idx="5">
                  <c:v>3.022377</c:v>
                </c:pt>
                <c:pt idx="6">
                  <c:v>1.66819</c:v>
                </c:pt>
                <c:pt idx="7">
                  <c:v>5.707743</c:v>
                </c:pt>
              </c:numCache>
            </c:numRef>
          </c:val>
        </c:ser>
        <c:dLbls>
          <c:showLegendKey val="0"/>
          <c:showVal val="0"/>
          <c:showCatName val="0"/>
          <c:showSerName val="0"/>
          <c:showPercent val="0"/>
          <c:showBubbleSize val="0"/>
        </c:dLbls>
        <c:gapWidth val="150"/>
        <c:axId val="1259894712"/>
        <c:axId val="1259948248"/>
      </c:barChart>
      <c:catAx>
        <c:axId val="1259894712"/>
        <c:scaling>
          <c:orientation val="minMax"/>
        </c:scaling>
        <c:delete val="0"/>
        <c:axPos val="b"/>
        <c:majorTickMark val="out"/>
        <c:minorTickMark val="none"/>
        <c:tickLblPos val="nextTo"/>
        <c:txPr>
          <a:bodyPr/>
          <a:lstStyle/>
          <a:p>
            <a:pPr>
              <a:defRPr sz="2000"/>
            </a:pPr>
            <a:endParaRPr lang="en-US"/>
          </a:p>
        </c:txPr>
        <c:crossAx val="1259948248"/>
        <c:crosses val="autoZero"/>
        <c:auto val="1"/>
        <c:lblAlgn val="ctr"/>
        <c:lblOffset val="100"/>
        <c:noMultiLvlLbl val="0"/>
      </c:catAx>
      <c:valAx>
        <c:axId val="1259948248"/>
        <c:scaling>
          <c:orientation val="minMax"/>
        </c:scaling>
        <c:delete val="0"/>
        <c:axPos val="l"/>
        <c:majorGridlines/>
        <c:title>
          <c:tx>
            <c:rich>
              <a:bodyPr rot="-5400000" vert="horz"/>
              <a:lstStyle/>
              <a:p>
                <a:pPr>
                  <a:defRPr sz="2000"/>
                </a:pPr>
                <a:r>
                  <a:rPr lang="en-US" sz="2000" dirty="0"/>
                  <a:t>CGWS</a:t>
                </a:r>
              </a:p>
            </c:rich>
          </c:tx>
          <c:overlay val="0"/>
        </c:title>
        <c:numFmt formatCode="General" sourceLinked="1"/>
        <c:majorTickMark val="out"/>
        <c:minorTickMark val="none"/>
        <c:tickLblPos val="nextTo"/>
        <c:txPr>
          <a:bodyPr/>
          <a:lstStyle/>
          <a:p>
            <a:pPr>
              <a:defRPr sz="2000"/>
            </a:pPr>
            <a:endParaRPr lang="en-US"/>
          </a:p>
        </c:txPr>
        <c:crossAx val="1259894712"/>
        <c:crosses val="autoZero"/>
        <c:crossBetween val="between"/>
      </c:valAx>
    </c:plotArea>
    <c:legend>
      <c:legendPos val="r"/>
      <c:overlay val="0"/>
      <c:txPr>
        <a:bodyPr/>
        <a:lstStyle/>
        <a:p>
          <a:pPr>
            <a:defRPr sz="2000"/>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Sheet1!$B$45</c:f>
              <c:strCache>
                <c:ptCount val="1"/>
                <c:pt idx="0">
                  <c:v>FR-FCFS</c:v>
                </c:pt>
              </c:strCache>
            </c:strRef>
          </c:tx>
          <c:spPr>
            <a:solidFill>
              <a:srgbClr val="FFCC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Sheet1!$B$46:$B$53</c:f>
              <c:numCache>
                <c:formatCode>General</c:formatCode>
                <c:ptCount val="8"/>
                <c:pt idx="0">
                  <c:v>980.202912</c:v>
                </c:pt>
                <c:pt idx="1">
                  <c:v>951.8914249999979</c:v>
                </c:pt>
                <c:pt idx="2">
                  <c:v>939.387955999998</c:v>
                </c:pt>
                <c:pt idx="3">
                  <c:v>783.8120599999974</c:v>
                </c:pt>
                <c:pt idx="4">
                  <c:v>862.3228329999994</c:v>
                </c:pt>
                <c:pt idx="5">
                  <c:v>800.7138300000035</c:v>
                </c:pt>
                <c:pt idx="6">
                  <c:v>779.8685809999994</c:v>
                </c:pt>
                <c:pt idx="7">
                  <c:v>871.1713710000035</c:v>
                </c:pt>
              </c:numCache>
            </c:numRef>
          </c:val>
        </c:ser>
        <c:ser>
          <c:idx val="1"/>
          <c:order val="1"/>
          <c:tx>
            <c:strRef>
              <c:f>Sheet1!$C$45</c:f>
              <c:strCache>
                <c:ptCount val="1"/>
                <c:pt idx="0">
                  <c:v>ATLAS</c:v>
                </c:pt>
              </c:strCache>
            </c:strRef>
          </c:tx>
          <c:spPr>
            <a:solidFill>
              <a:srgbClr val="00B05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Sheet1!$C$46:$C$53</c:f>
              <c:numCache>
                <c:formatCode>General</c:formatCode>
                <c:ptCount val="8"/>
                <c:pt idx="0">
                  <c:v>950.017549999998</c:v>
                </c:pt>
                <c:pt idx="1">
                  <c:v>865.839533</c:v>
                </c:pt>
                <c:pt idx="2">
                  <c:v>746.4181109999994</c:v>
                </c:pt>
                <c:pt idx="3">
                  <c:v>537.4794830000005</c:v>
                </c:pt>
                <c:pt idx="4">
                  <c:v>577.1246289999979</c:v>
                </c:pt>
                <c:pt idx="5">
                  <c:v>525.220546</c:v>
                </c:pt>
                <c:pt idx="6">
                  <c:v>467.744816</c:v>
                </c:pt>
                <c:pt idx="7">
                  <c:v>667.1206669999979</c:v>
                </c:pt>
              </c:numCache>
            </c:numRef>
          </c:val>
        </c:ser>
        <c:ser>
          <c:idx val="2"/>
          <c:order val="2"/>
          <c:tx>
            <c:strRef>
              <c:f>Sheet1!$D$45</c:f>
              <c:strCache>
                <c:ptCount val="1"/>
                <c:pt idx="0">
                  <c:v>TCM</c:v>
                </c:pt>
              </c:strCache>
            </c:strRef>
          </c:tx>
          <c:spPr>
            <a:solidFill>
              <a:srgbClr val="FF00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Sheet1!$D$46:$D$53</c:f>
              <c:numCache>
                <c:formatCode>General</c:formatCode>
                <c:ptCount val="8"/>
                <c:pt idx="0">
                  <c:v>967.3194549999994</c:v>
                </c:pt>
                <c:pt idx="1">
                  <c:v>914.120336</c:v>
                </c:pt>
                <c:pt idx="2">
                  <c:v>869.5664429999994</c:v>
                </c:pt>
                <c:pt idx="3">
                  <c:v>649.7907920000035</c:v>
                </c:pt>
                <c:pt idx="4">
                  <c:v>726.537345</c:v>
                </c:pt>
                <c:pt idx="5">
                  <c:v>632.629425</c:v>
                </c:pt>
                <c:pt idx="6">
                  <c:v>562.733659</c:v>
                </c:pt>
                <c:pt idx="7">
                  <c:v>760.385351</c:v>
                </c:pt>
              </c:numCache>
            </c:numRef>
          </c:val>
        </c:ser>
        <c:ser>
          <c:idx val="4"/>
          <c:order val="3"/>
          <c:tx>
            <c:strRef>
              <c:f>Sheet1!$F$45</c:f>
              <c:strCache>
                <c:ptCount val="1"/>
                <c:pt idx="0">
                  <c:v>SMS_0</c:v>
                </c:pt>
              </c:strCache>
            </c:strRef>
          </c:tx>
          <c:spPr>
            <a:solidFill>
              <a:srgbClr val="2A55D6"/>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Sheet1!$F$46:$F$53</c:f>
              <c:numCache>
                <c:formatCode>General</c:formatCode>
                <c:ptCount val="8"/>
                <c:pt idx="0">
                  <c:v>927.6489289999994</c:v>
                </c:pt>
                <c:pt idx="1">
                  <c:v>910.4414019999994</c:v>
                </c:pt>
                <c:pt idx="2">
                  <c:v>908.415338</c:v>
                </c:pt>
                <c:pt idx="3">
                  <c:v>847.691454</c:v>
                </c:pt>
                <c:pt idx="4">
                  <c:v>891.602995</c:v>
                </c:pt>
                <c:pt idx="5">
                  <c:v>870.5232249999979</c:v>
                </c:pt>
                <c:pt idx="6">
                  <c:v>839.128198</c:v>
                </c:pt>
                <c:pt idx="7">
                  <c:v>885.0645059999994</c:v>
                </c:pt>
              </c:numCache>
            </c:numRef>
          </c:val>
        </c:ser>
        <c:dLbls>
          <c:showLegendKey val="0"/>
          <c:showVal val="0"/>
          <c:showCatName val="0"/>
          <c:showSerName val="0"/>
          <c:showPercent val="0"/>
          <c:showBubbleSize val="0"/>
        </c:dLbls>
        <c:gapWidth val="150"/>
        <c:axId val="1259582440"/>
        <c:axId val="1259517240"/>
      </c:barChart>
      <c:catAx>
        <c:axId val="1259582440"/>
        <c:scaling>
          <c:orientation val="minMax"/>
        </c:scaling>
        <c:delete val="0"/>
        <c:axPos val="b"/>
        <c:majorTickMark val="out"/>
        <c:minorTickMark val="none"/>
        <c:tickLblPos val="nextTo"/>
        <c:crossAx val="1259517240"/>
        <c:crosses val="autoZero"/>
        <c:auto val="1"/>
        <c:lblAlgn val="ctr"/>
        <c:lblOffset val="100"/>
        <c:noMultiLvlLbl val="0"/>
      </c:catAx>
      <c:valAx>
        <c:axId val="1259517240"/>
        <c:scaling>
          <c:orientation val="minMax"/>
          <c:max val="1000.0"/>
        </c:scaling>
        <c:delete val="0"/>
        <c:axPos val="l"/>
        <c:majorGridlines/>
        <c:title>
          <c:tx>
            <c:rich>
              <a:bodyPr rot="-5400000" vert="horz"/>
              <a:lstStyle/>
              <a:p>
                <a:pPr>
                  <a:defRPr/>
                </a:pPr>
                <a:r>
                  <a:rPr lang="en-US"/>
                  <a:t>CGWS</a:t>
                </a:r>
              </a:p>
            </c:rich>
          </c:tx>
          <c:overlay val="0"/>
        </c:title>
        <c:numFmt formatCode="General" sourceLinked="1"/>
        <c:majorTickMark val="out"/>
        <c:minorTickMark val="none"/>
        <c:tickLblPos val="nextTo"/>
        <c:crossAx val="1259582440"/>
        <c:crosses val="autoZero"/>
        <c:crossBetween val="between"/>
      </c:valAx>
    </c:plotArea>
    <c:legend>
      <c:legendPos val="r"/>
      <c:overlay val="0"/>
    </c:legend>
    <c:plotVisOnly val="1"/>
    <c:dispBlanksAs val="gap"/>
    <c:showDLblsOverMax val="0"/>
  </c:chart>
  <c:txPr>
    <a:bodyPr/>
    <a:lstStyle/>
    <a:p>
      <a:pPr>
        <a:defRPr sz="2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3.876232733278083</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5.067556566156676</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7.244086360930388</c:v>
                </c:pt>
                <c:pt idx="631">
                  <c:v>7.35274765634436</c:v>
                </c:pt>
                <c:pt idx="632">
                  <c:v>7.463038871189525</c:v>
                </c:pt>
                <c:pt idx="633">
                  <c:v>7.574984454257367</c:v>
                </c:pt>
                <c:pt idx="634">
                  <c:v>7.68860922107123</c:v>
                </c:pt>
                <c:pt idx="635">
                  <c:v>7.803938359387275</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8.791078708096462</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22.45964203275748</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37.26046466520115</c:v>
                </c:pt>
                <c:pt idx="741">
                  <c:v>37.81937163517932</c:v>
                </c:pt>
                <c:pt idx="742">
                  <c:v>38.38666220970685</c:v>
                </c:pt>
                <c:pt idx="743">
                  <c:v>38.96246214285262</c:v>
                </c:pt>
                <c:pt idx="744">
                  <c:v>39.54689907499539</c:v>
                </c:pt>
                <c:pt idx="745">
                  <c:v>40.14010256112033</c:v>
                </c:pt>
                <c:pt idx="746">
                  <c:v>40.74220409953713</c:v>
                </c:pt>
                <c:pt idx="747">
                  <c:v>41.35333716103002</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54.87384156934537</c:v>
                </c:pt>
                <c:pt idx="767">
                  <c:v>55.6969491928859</c:v>
                </c:pt>
                <c:pt idx="768">
                  <c:v>56.53240343077916</c:v>
                </c:pt>
                <c:pt idx="769">
                  <c:v>57.38038948224059</c:v>
                </c:pt>
                <c:pt idx="770">
                  <c:v>58.24109532447446</c:v>
                </c:pt>
                <c:pt idx="771">
                  <c:v>59.11471175434149</c:v>
                </c:pt>
                <c:pt idx="772">
                  <c:v>60.00143243065664</c:v>
                </c:pt>
                <c:pt idx="773">
                  <c:v>60.90145391711635</c:v>
                </c:pt>
                <c:pt idx="774">
                  <c:v>61.81497572587325</c:v>
                </c:pt>
                <c:pt idx="775">
                  <c:v>62.74220036176135</c:v>
                </c:pt>
                <c:pt idx="776">
                  <c:v>63.68333336718778</c:v>
                </c:pt>
                <c:pt idx="777">
                  <c:v>64.63858336769545</c:v>
                </c:pt>
                <c:pt idx="778">
                  <c:v>65.60816211821077</c:v>
                </c:pt>
                <c:pt idx="779">
                  <c:v>66.59228454998415</c:v>
                </c:pt>
                <c:pt idx="780">
                  <c:v>67.59116881823391</c:v>
                </c:pt>
                <c:pt idx="781">
                  <c:v>68.60503635050703</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82.02542811444533</c:v>
                </c:pt>
                <c:pt idx="794">
                  <c:v>83.25580953616235</c:v>
                </c:pt>
                <c:pt idx="795">
                  <c:v>84.50464667920482</c:v>
                </c:pt>
                <c:pt idx="796">
                  <c:v>85.77221637939288</c:v>
                </c:pt>
                <c:pt idx="797">
                  <c:v>87.05879962508378</c:v>
                </c:pt>
                <c:pt idx="798">
                  <c:v>88.36468161946003</c:v>
                </c:pt>
                <c:pt idx="799">
                  <c:v>89.69015184375152</c:v>
                </c:pt>
                <c:pt idx="800">
                  <c:v>91.03550412140818</c:v>
                </c:pt>
                <c:pt idx="801">
                  <c:v>92.4010366832293</c:v>
                </c:pt>
                <c:pt idx="802">
                  <c:v>93.78705223347774</c:v>
                </c:pt>
                <c:pt idx="803">
                  <c:v>95.19385801697948</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153.2929846941411</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286.4811522062639</c:v>
                </c:pt>
                <c:pt idx="878">
                  <c:v>290.7783694893596</c:v>
                </c:pt>
                <c:pt idx="879">
                  <c:v>295.1400450317003</c:v>
                </c:pt>
                <c:pt idx="880">
                  <c:v>299.567145707174</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368.9935484524437</c:v>
                </c:pt>
                <c:pt idx="895">
                  <c:v>374.5284516792321</c:v>
                </c:pt>
                <c:pt idx="896">
                  <c:v>380.1463784544206</c:v>
                </c:pt>
                <c:pt idx="897">
                  <c:v>385.848574131237</c:v>
                </c:pt>
                <c:pt idx="898">
                  <c:v>391.6363027432038</c:v>
                </c:pt>
                <c:pt idx="899">
                  <c:v>397.5108472843537</c:v>
                </c:pt>
                <c:pt idx="900">
                  <c:v>403.4735099936182</c:v>
                </c:pt>
                <c:pt idx="901">
                  <c:v>409.5256126435229</c:v>
                </c:pt>
                <c:pt idx="902">
                  <c:v>415.6684968331757</c:v>
                </c:pt>
                <c:pt idx="903">
                  <c:v>421.9035242856718</c:v>
                </c:pt>
                <c:pt idx="904">
                  <c:v>428.2320771499584</c:v>
                </c:pt>
                <c:pt idx="905">
                  <c:v>434.6555583072076</c:v>
                </c:pt>
                <c:pt idx="906">
                  <c:v>441.1753916818158</c:v>
                </c:pt>
                <c:pt idx="907">
                  <c:v>447.7930225570419</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576.7665170747481</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836.8566983546343</c:v>
                </c:pt>
                <c:pt idx="950">
                  <c:v>849.4095488299554</c:v>
                </c:pt>
                <c:pt idx="951">
                  <c:v>862.1506920624032</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831154824"/>
        <c:axId val="1831141016"/>
      </c:scatterChart>
      <c:valAx>
        <c:axId val="1831154824"/>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31141016"/>
        <c:crossesAt val="0.0"/>
        <c:crossBetween val="midCat"/>
      </c:valAx>
      <c:valAx>
        <c:axId val="1831141016"/>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31154824"/>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3.876232733278073</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5.067556566156647</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8.791078708096412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19.35273757583727</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37.26046466520102</c:v>
                </c:pt>
                <c:pt idx="741">
                  <c:v>37.81937163517932</c:v>
                </c:pt>
                <c:pt idx="742">
                  <c:v>38.38666220970674</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54.87384156934508</c:v>
                </c:pt>
                <c:pt idx="767">
                  <c:v>55.69694919288601</c:v>
                </c:pt>
                <c:pt idx="768">
                  <c:v>56.53240343077916</c:v>
                </c:pt>
                <c:pt idx="769">
                  <c:v>57.38038948224033</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65.60816211821056</c:v>
                </c:pt>
                <c:pt idx="779">
                  <c:v>66.59228454998415</c:v>
                </c:pt>
                <c:pt idx="780">
                  <c:v>67.59116881823391</c:v>
                </c:pt>
                <c:pt idx="781">
                  <c:v>68.60503635050658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82.02542811444499</c:v>
                </c:pt>
                <c:pt idx="794">
                  <c:v>83.25580953616235</c:v>
                </c:pt>
                <c:pt idx="795">
                  <c:v>84.50464667920482</c:v>
                </c:pt>
                <c:pt idx="796">
                  <c:v>85.77221637939288</c:v>
                </c:pt>
                <c:pt idx="797">
                  <c:v>87.05879962508378</c:v>
                </c:pt>
                <c:pt idx="798">
                  <c:v>88.36468161946003</c:v>
                </c:pt>
                <c:pt idx="799">
                  <c:v>89.69015184375124</c:v>
                </c:pt>
                <c:pt idx="800">
                  <c:v>91.03550412140818</c:v>
                </c:pt>
                <c:pt idx="801">
                  <c:v>92.4010366832293</c:v>
                </c:pt>
                <c:pt idx="802">
                  <c:v>93.78705223347774</c:v>
                </c:pt>
                <c:pt idx="803">
                  <c:v>95.19385801697916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153.2929846941402</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368.9935484524423</c:v>
                </c:pt>
                <c:pt idx="895">
                  <c:v>374.5284516792321</c:v>
                </c:pt>
                <c:pt idx="896">
                  <c:v>380.1463784544206</c:v>
                </c:pt>
                <c:pt idx="897">
                  <c:v>385.848574131237</c:v>
                </c:pt>
                <c:pt idx="898">
                  <c:v>391.6363027432024</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836.8566983546325</c:v>
                </c:pt>
                <c:pt idx="950">
                  <c:v>849.4095488299554</c:v>
                </c:pt>
                <c:pt idx="951">
                  <c:v>862.150692062403</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3.876232733278073</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5.067556566156647</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8.791078708096412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19.35273757583727</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37.26046466520102</c:v>
                </c:pt>
                <c:pt idx="741">
                  <c:v>37.81937163517932</c:v>
                </c:pt>
                <c:pt idx="742">
                  <c:v>38.38666220970674</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54.87384156934508</c:v>
                </c:pt>
                <c:pt idx="767">
                  <c:v>55.69694919288601</c:v>
                </c:pt>
                <c:pt idx="768">
                  <c:v>56.53240343077916</c:v>
                </c:pt>
                <c:pt idx="769">
                  <c:v>57.38038948224033</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65.60816211821056</c:v>
                </c:pt>
                <c:pt idx="779">
                  <c:v>66.59228454998415</c:v>
                </c:pt>
                <c:pt idx="780">
                  <c:v>67.59116881823391</c:v>
                </c:pt>
                <c:pt idx="781">
                  <c:v>68.60503635050658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82.02542811444499</c:v>
                </c:pt>
                <c:pt idx="794">
                  <c:v>83.25580953616235</c:v>
                </c:pt>
                <c:pt idx="795">
                  <c:v>84.50464667920482</c:v>
                </c:pt>
                <c:pt idx="796">
                  <c:v>85.77221637939288</c:v>
                </c:pt>
                <c:pt idx="797">
                  <c:v>87.05879962508378</c:v>
                </c:pt>
                <c:pt idx="798">
                  <c:v>88.36468161946003</c:v>
                </c:pt>
                <c:pt idx="799">
                  <c:v>89.69015184375124</c:v>
                </c:pt>
                <c:pt idx="800">
                  <c:v>91.03550412140818</c:v>
                </c:pt>
                <c:pt idx="801">
                  <c:v>92.4010366832293</c:v>
                </c:pt>
                <c:pt idx="802">
                  <c:v>93.78705223347774</c:v>
                </c:pt>
                <c:pt idx="803">
                  <c:v>95.19385801697916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153.2929846941402</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368.9935484524423</c:v>
                </c:pt>
                <c:pt idx="895">
                  <c:v>374.5284516792321</c:v>
                </c:pt>
                <c:pt idx="896">
                  <c:v>380.1463784544206</c:v>
                </c:pt>
                <c:pt idx="897">
                  <c:v>385.848574131237</c:v>
                </c:pt>
                <c:pt idx="898">
                  <c:v>391.6363027432024</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836.8566983546325</c:v>
                </c:pt>
                <c:pt idx="950">
                  <c:v>849.4095488299554</c:v>
                </c:pt>
                <c:pt idx="951">
                  <c:v>862.150692062403</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2066168024"/>
        <c:axId val="-2066182248"/>
      </c:scatterChart>
      <c:valAx>
        <c:axId val="-2066168024"/>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066182248"/>
        <c:crossesAt val="0.0"/>
        <c:crossBetween val="midCat"/>
      </c:valAx>
      <c:valAx>
        <c:axId val="-2066182248"/>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066168024"/>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2022651848"/>
        <c:axId val="2022648248"/>
      </c:barChart>
      <c:catAx>
        <c:axId val="2022651848"/>
        <c:scaling>
          <c:orientation val="minMax"/>
        </c:scaling>
        <c:delete val="0"/>
        <c:axPos val="b"/>
        <c:majorTickMark val="out"/>
        <c:minorTickMark val="none"/>
        <c:tickLblPos val="nextTo"/>
        <c:crossAx val="2022648248"/>
        <c:crosses val="autoZero"/>
        <c:auto val="1"/>
        <c:lblAlgn val="ctr"/>
        <c:lblOffset val="100"/>
        <c:noMultiLvlLbl val="0"/>
      </c:catAx>
      <c:valAx>
        <c:axId val="2022648248"/>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overlay val="0"/>
        </c:title>
        <c:numFmt formatCode="General" sourceLinked="1"/>
        <c:majorTickMark val="out"/>
        <c:minorTickMark val="none"/>
        <c:tickLblPos val="nextTo"/>
        <c:txPr>
          <a:bodyPr/>
          <a:lstStyle/>
          <a:p>
            <a:pPr>
              <a:defRPr sz="2400"/>
            </a:pPr>
            <a:endParaRPr lang="en-US"/>
          </a:p>
        </c:txPr>
        <c:crossAx val="2022651848"/>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interaction'!$C$9</c:f>
              <c:strCache>
                <c:ptCount val="1"/>
                <c:pt idx="0">
                  <c:v>No IMPS</c:v>
                </c:pt>
              </c:strCache>
            </c:strRef>
          </c:tx>
          <c:invertIfNegative val="0"/>
          <c:cat>
            <c:strRef>
              <c:f>'Mem Sched interaction'!$D$8:$F$8</c:f>
              <c:strCache>
                <c:ptCount val="3"/>
                <c:pt idx="0">
                  <c:v>FRFCFS</c:v>
                </c:pt>
                <c:pt idx="1">
                  <c:v>ATLAS</c:v>
                </c:pt>
                <c:pt idx="2">
                  <c:v>TCM</c:v>
                </c:pt>
              </c:strCache>
            </c:strRef>
          </c:cat>
          <c:val>
            <c:numRef>
              <c:f>'Mem Sched interaction'!$D$9:$F$9</c:f>
              <c:numCache>
                <c:formatCode>General</c:formatCode>
                <c:ptCount val="3"/>
                <c:pt idx="0">
                  <c:v>1.0</c:v>
                </c:pt>
                <c:pt idx="1">
                  <c:v>1.012</c:v>
                </c:pt>
                <c:pt idx="2">
                  <c:v>1.060999999999999</c:v>
                </c:pt>
              </c:numCache>
            </c:numRef>
          </c:val>
        </c:ser>
        <c:ser>
          <c:idx val="1"/>
          <c:order val="1"/>
          <c:tx>
            <c:strRef>
              <c:f>'Mem Sched interaction'!$C$10</c:f>
              <c:strCache>
                <c:ptCount val="1"/>
                <c:pt idx="0">
                  <c:v>IMPS</c:v>
                </c:pt>
              </c:strCache>
            </c:strRef>
          </c:tx>
          <c:invertIfNegative val="0"/>
          <c:cat>
            <c:strRef>
              <c:f>'Mem Sched interaction'!$D$8:$F$8</c:f>
              <c:strCache>
                <c:ptCount val="3"/>
                <c:pt idx="0">
                  <c:v>FRFCFS</c:v>
                </c:pt>
                <c:pt idx="1">
                  <c:v>ATLAS</c:v>
                </c:pt>
                <c:pt idx="2">
                  <c:v>TCM</c:v>
                </c:pt>
              </c:strCache>
            </c:strRef>
          </c:cat>
          <c:val>
            <c:numRef>
              <c:f>'Mem Sched interaction'!$D$10:$F$10</c:f>
              <c:numCache>
                <c:formatCode>General</c:formatCode>
                <c:ptCount val="3"/>
                <c:pt idx="0">
                  <c:v>1.1108</c:v>
                </c:pt>
                <c:pt idx="1">
                  <c:v>1.08</c:v>
                </c:pt>
                <c:pt idx="2">
                  <c:v>1.09</c:v>
                </c:pt>
              </c:numCache>
            </c:numRef>
          </c:val>
        </c:ser>
        <c:dLbls>
          <c:showLegendKey val="0"/>
          <c:showVal val="0"/>
          <c:showCatName val="0"/>
          <c:showSerName val="0"/>
          <c:showPercent val="0"/>
          <c:showBubbleSize val="0"/>
        </c:dLbls>
        <c:gapWidth val="150"/>
        <c:axId val="2021674456"/>
        <c:axId val="2021684792"/>
      </c:barChart>
      <c:catAx>
        <c:axId val="2021674456"/>
        <c:scaling>
          <c:orientation val="minMax"/>
        </c:scaling>
        <c:delete val="0"/>
        <c:axPos val="b"/>
        <c:majorTickMark val="out"/>
        <c:minorTickMark val="none"/>
        <c:tickLblPos val="nextTo"/>
        <c:txPr>
          <a:bodyPr/>
          <a:lstStyle/>
          <a:p>
            <a:pPr>
              <a:defRPr sz="2000"/>
            </a:pPr>
            <a:endParaRPr lang="en-US"/>
          </a:p>
        </c:txPr>
        <c:crossAx val="2021684792"/>
        <c:crosses val="autoZero"/>
        <c:auto val="1"/>
        <c:lblAlgn val="ctr"/>
        <c:lblOffset val="100"/>
        <c:noMultiLvlLbl val="0"/>
      </c:catAx>
      <c:valAx>
        <c:axId val="2021684792"/>
        <c:scaling>
          <c:orientation val="minMax"/>
        </c:scaling>
        <c:delete val="0"/>
        <c:axPos val="l"/>
        <c:majorGridlines/>
        <c:title>
          <c:tx>
            <c:rich>
              <a:bodyPr rot="-5400000" vert="horz"/>
              <a:lstStyle/>
              <a:p>
                <a:pPr>
                  <a:defRPr/>
                </a:pPr>
                <a:r>
                  <a:rPr lang="en-US" sz="2600" dirty="0" smtClean="0"/>
                  <a:t>Normalized</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2021674456"/>
        <c:crosses val="autoZero"/>
        <c:crossBetween val="between"/>
      </c:valAx>
    </c:plotArea>
    <c:legend>
      <c:legendPos val="r"/>
      <c:overlay val="0"/>
      <c:txPr>
        <a:bodyPr/>
        <a:lstStyle/>
        <a:p>
          <a:pPr>
            <a:defRPr sz="2200"/>
          </a:pPr>
          <a:endParaRPr lang="en-US"/>
        </a:p>
      </c:txPr>
    </c:legend>
    <c:plotVisOnly val="1"/>
    <c:dispBlanksAs val="gap"/>
    <c:showDLblsOverMax val="0"/>
  </c:chart>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interaction'!$H$9</c:f>
              <c:strCache>
                <c:ptCount val="1"/>
                <c:pt idx="0">
                  <c:v>No IMPS</c:v>
                </c:pt>
              </c:strCache>
            </c:strRef>
          </c:tx>
          <c:invertIfNegative val="0"/>
          <c:cat>
            <c:strRef>
              <c:f>'Mem Sched interaction'!$I$8:$K$8</c:f>
              <c:strCache>
                <c:ptCount val="3"/>
                <c:pt idx="0">
                  <c:v>FRFCFS</c:v>
                </c:pt>
                <c:pt idx="1">
                  <c:v>ATLAS</c:v>
                </c:pt>
                <c:pt idx="2">
                  <c:v>TCM</c:v>
                </c:pt>
              </c:strCache>
            </c:strRef>
          </c:cat>
          <c:val>
            <c:numRef>
              <c:f>'Mem Sched interaction'!$I$9:$K$9</c:f>
              <c:numCache>
                <c:formatCode>General</c:formatCode>
                <c:ptCount val="3"/>
                <c:pt idx="0">
                  <c:v>1.0</c:v>
                </c:pt>
                <c:pt idx="1">
                  <c:v>1.012</c:v>
                </c:pt>
                <c:pt idx="2">
                  <c:v>1.060999999999999</c:v>
                </c:pt>
              </c:numCache>
            </c:numRef>
          </c:val>
        </c:ser>
        <c:ser>
          <c:idx val="1"/>
          <c:order val="1"/>
          <c:tx>
            <c:strRef>
              <c:f>'Mem Sched interaction'!$H$10</c:f>
              <c:strCache>
                <c:ptCount val="1"/>
              </c:strCache>
            </c:strRef>
          </c:tx>
          <c:invertIfNegative val="0"/>
          <c:cat>
            <c:strRef>
              <c:f>'Mem Sched interaction'!$I$8:$K$8</c:f>
              <c:strCache>
                <c:ptCount val="3"/>
                <c:pt idx="0">
                  <c:v>FRFCFS</c:v>
                </c:pt>
                <c:pt idx="1">
                  <c:v>ATLAS</c:v>
                </c:pt>
                <c:pt idx="2">
                  <c:v>TCM</c:v>
                </c:pt>
              </c:strCache>
            </c:strRef>
          </c:cat>
          <c:val>
            <c:numRef>
              <c:f>'Mem Sched interaction'!$I$10:$K$10</c:f>
              <c:numCache>
                <c:formatCode>General</c:formatCode>
                <c:ptCount val="3"/>
              </c:numCache>
            </c:numRef>
          </c:val>
        </c:ser>
        <c:dLbls>
          <c:showLegendKey val="0"/>
          <c:showVal val="0"/>
          <c:showCatName val="0"/>
          <c:showSerName val="0"/>
          <c:showPercent val="0"/>
          <c:showBubbleSize val="0"/>
        </c:dLbls>
        <c:gapWidth val="150"/>
        <c:axId val="1523027704"/>
        <c:axId val="1523528168"/>
      </c:barChart>
      <c:catAx>
        <c:axId val="1523027704"/>
        <c:scaling>
          <c:orientation val="minMax"/>
        </c:scaling>
        <c:delete val="0"/>
        <c:axPos val="b"/>
        <c:majorTickMark val="out"/>
        <c:minorTickMark val="none"/>
        <c:tickLblPos val="nextTo"/>
        <c:txPr>
          <a:bodyPr/>
          <a:lstStyle/>
          <a:p>
            <a:pPr>
              <a:defRPr sz="2000"/>
            </a:pPr>
            <a:endParaRPr lang="en-US"/>
          </a:p>
        </c:txPr>
        <c:crossAx val="1523528168"/>
        <c:crosses val="autoZero"/>
        <c:auto val="1"/>
        <c:lblAlgn val="ctr"/>
        <c:lblOffset val="100"/>
        <c:noMultiLvlLbl val="0"/>
      </c:catAx>
      <c:valAx>
        <c:axId val="1523528168"/>
        <c:scaling>
          <c:orientation val="minMax"/>
          <c:max val="1.12"/>
          <c:min val="0.940000000000001"/>
        </c:scaling>
        <c:delete val="0"/>
        <c:axPos val="l"/>
        <c:majorGridlines/>
        <c:title>
          <c:tx>
            <c:rich>
              <a:bodyPr rot="-5400000" vert="horz"/>
              <a:lstStyle/>
              <a:p>
                <a:pPr>
                  <a:defRPr/>
                </a:pPr>
                <a:r>
                  <a:rPr lang="en-US" sz="2600" dirty="0" smtClean="0"/>
                  <a:t>Normalized </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1523027704"/>
        <c:crosses val="autoZero"/>
        <c:crossBetween val="between"/>
      </c:valAx>
    </c:plotArea>
    <c:legend>
      <c:legendPos val="r"/>
      <c:legendEntry>
        <c:idx val="1"/>
        <c:delete val="1"/>
      </c:legendEntry>
      <c:layout>
        <c:manualLayout>
          <c:xMode val="edge"/>
          <c:yMode val="edge"/>
          <c:x val="0.802257642803344"/>
          <c:y val="0.397821159374217"/>
          <c:w val="0.197742357196656"/>
          <c:h val="0.103106642955056"/>
        </c:manualLayout>
      </c:layout>
      <c:overlay val="0"/>
      <c:txPr>
        <a:bodyPr/>
        <a:lstStyle/>
        <a:p>
          <a:pPr>
            <a:defRPr sz="2200"/>
          </a:pPr>
          <a:endParaRPr lang="en-US"/>
        </a:p>
      </c:txPr>
    </c:legend>
    <c:plotVisOnly val="1"/>
    <c:dispBlanksAs val="gap"/>
    <c:showDLblsOverMax val="0"/>
  </c:chart>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11.0</c:v>
                </c:pt>
                <c:pt idx="1">
                  <c:v>1.0</c:v>
                </c:pt>
              </c:numCache>
            </c:numRef>
          </c:val>
        </c:ser>
        <c:dLbls>
          <c:showLegendKey val="0"/>
          <c:showVal val="0"/>
          <c:showCatName val="0"/>
          <c:showSerName val="0"/>
          <c:showPercent val="0"/>
          <c:showBubbleSize val="0"/>
        </c:dLbls>
        <c:gapWidth val="50"/>
        <c:axId val="1998372232"/>
        <c:axId val="1997260616"/>
      </c:barChart>
      <c:catAx>
        <c:axId val="1998372232"/>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997260616"/>
        <c:crosses val="autoZero"/>
        <c:auto val="1"/>
        <c:lblAlgn val="ctr"/>
        <c:lblOffset val="0"/>
        <c:noMultiLvlLbl val="0"/>
      </c:catAx>
      <c:valAx>
        <c:axId val="1997260616"/>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1998372232"/>
        <c:crosses val="autoZero"/>
        <c:crossBetween val="between"/>
        <c:majorUnit val="2.0"/>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1.0</c:v>
                </c:pt>
                <c:pt idx="1">
                  <c:v>7.0</c:v>
                </c:pt>
              </c:numCache>
            </c:numRef>
          </c:val>
        </c:ser>
        <c:dLbls>
          <c:showLegendKey val="0"/>
          <c:showVal val="0"/>
          <c:showCatName val="0"/>
          <c:showSerName val="0"/>
          <c:showPercent val="0"/>
          <c:showBubbleSize val="0"/>
        </c:dLbls>
        <c:gapWidth val="50"/>
        <c:axId val="-2123335192"/>
        <c:axId val="2024583048"/>
      </c:barChart>
      <c:catAx>
        <c:axId val="-2123335192"/>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2024583048"/>
        <c:crosses val="autoZero"/>
        <c:auto val="1"/>
        <c:lblAlgn val="ctr"/>
        <c:lblOffset val="0"/>
        <c:noMultiLvlLbl val="0"/>
      </c:catAx>
      <c:valAx>
        <c:axId val="2024583048"/>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2123335192"/>
        <c:crosses val="autoZero"/>
        <c:crossBetween val="between"/>
        <c:majorUnit val="2.0"/>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605472792"/>
        <c:axId val="1646282664"/>
      </c:scatterChart>
      <c:valAx>
        <c:axId val="1605472792"/>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646282664"/>
        <c:crosses val="autoZero"/>
        <c:crossBetween val="midCat"/>
      </c:valAx>
      <c:valAx>
        <c:axId val="1646282664"/>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605472792"/>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739467800"/>
        <c:axId val="1740421096"/>
      </c:scatterChart>
      <c:valAx>
        <c:axId val="1739467800"/>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40421096"/>
        <c:crosses val="autoZero"/>
        <c:crossBetween val="midCat"/>
      </c:valAx>
      <c:valAx>
        <c:axId val="1740421096"/>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39467800"/>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5.06755656615667</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7.244086360930385</c:v>
                </c:pt>
                <c:pt idx="631">
                  <c:v>7.35274765634436</c:v>
                </c:pt>
                <c:pt idx="632">
                  <c:v>7.463038871189525</c:v>
                </c:pt>
                <c:pt idx="633">
                  <c:v>7.574984454257367</c:v>
                </c:pt>
                <c:pt idx="634">
                  <c:v>7.68860922107123</c:v>
                </c:pt>
                <c:pt idx="635">
                  <c:v>7.803938359387271</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8.791078708096451</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22.45964203275748</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37.26046466520112</c:v>
                </c:pt>
                <c:pt idx="741">
                  <c:v>37.81937163517932</c:v>
                </c:pt>
                <c:pt idx="742">
                  <c:v>38.38666220970682</c:v>
                </c:pt>
                <c:pt idx="743">
                  <c:v>38.96246214285262</c:v>
                </c:pt>
                <c:pt idx="744">
                  <c:v>39.54689907499539</c:v>
                </c:pt>
                <c:pt idx="745">
                  <c:v>40.14010256112033</c:v>
                </c:pt>
                <c:pt idx="746">
                  <c:v>40.74220409953713</c:v>
                </c:pt>
                <c:pt idx="747">
                  <c:v>41.35333716103</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54.87384156934531</c:v>
                </c:pt>
                <c:pt idx="767">
                  <c:v>55.6969491928859</c:v>
                </c:pt>
                <c:pt idx="768">
                  <c:v>56.53240343077916</c:v>
                </c:pt>
                <c:pt idx="769">
                  <c:v>57.38038948224053</c:v>
                </c:pt>
                <c:pt idx="770">
                  <c:v>58.24109532447446</c:v>
                </c:pt>
                <c:pt idx="771">
                  <c:v>59.11471175434149</c:v>
                </c:pt>
                <c:pt idx="772">
                  <c:v>60.00143243065664</c:v>
                </c:pt>
                <c:pt idx="773">
                  <c:v>60.90145391711632</c:v>
                </c:pt>
                <c:pt idx="774">
                  <c:v>61.81497572587325</c:v>
                </c:pt>
                <c:pt idx="775">
                  <c:v>62.74220036176135</c:v>
                </c:pt>
                <c:pt idx="776">
                  <c:v>63.68333336718778</c:v>
                </c:pt>
                <c:pt idx="777">
                  <c:v>64.63858336769545</c:v>
                </c:pt>
                <c:pt idx="778">
                  <c:v>65.60816211821073</c:v>
                </c:pt>
                <c:pt idx="779">
                  <c:v>66.59228454998415</c:v>
                </c:pt>
                <c:pt idx="780">
                  <c:v>67.59116881823391</c:v>
                </c:pt>
                <c:pt idx="781">
                  <c:v>68.60503635050695</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82.02542811444526</c:v>
                </c:pt>
                <c:pt idx="794">
                  <c:v>83.25580953616235</c:v>
                </c:pt>
                <c:pt idx="795">
                  <c:v>84.50464667920482</c:v>
                </c:pt>
                <c:pt idx="796">
                  <c:v>85.77221637939288</c:v>
                </c:pt>
                <c:pt idx="797">
                  <c:v>87.05879962508378</c:v>
                </c:pt>
                <c:pt idx="798">
                  <c:v>88.36468161946003</c:v>
                </c:pt>
                <c:pt idx="799">
                  <c:v>89.69015184375145</c:v>
                </c:pt>
                <c:pt idx="800">
                  <c:v>91.03550412140818</c:v>
                </c:pt>
                <c:pt idx="801">
                  <c:v>92.4010366832293</c:v>
                </c:pt>
                <c:pt idx="802">
                  <c:v>93.78705223347774</c:v>
                </c:pt>
                <c:pt idx="803">
                  <c:v>95.19385801697941</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153.2929846941408</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286.4811522062636</c:v>
                </c:pt>
                <c:pt idx="878">
                  <c:v>290.7783694893596</c:v>
                </c:pt>
                <c:pt idx="879">
                  <c:v>295.1400450317003</c:v>
                </c:pt>
                <c:pt idx="880">
                  <c:v>299.5671457071737</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368.9935484524434</c:v>
                </c:pt>
                <c:pt idx="895">
                  <c:v>374.5284516792321</c:v>
                </c:pt>
                <c:pt idx="896">
                  <c:v>380.1463784544206</c:v>
                </c:pt>
                <c:pt idx="897">
                  <c:v>385.848574131237</c:v>
                </c:pt>
                <c:pt idx="898">
                  <c:v>391.6363027432035</c:v>
                </c:pt>
                <c:pt idx="899">
                  <c:v>397.5108472843537</c:v>
                </c:pt>
                <c:pt idx="900">
                  <c:v>403.4735099936182</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836.856698354634</c:v>
                </c:pt>
                <c:pt idx="950">
                  <c:v>849.4095488299554</c:v>
                </c:pt>
                <c:pt idx="951">
                  <c:v>862.1506920624029</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748151240"/>
        <c:axId val="1748175304"/>
      </c:scatterChart>
      <c:valAx>
        <c:axId val="1748151240"/>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8175304"/>
        <c:crossesAt val="0.0"/>
        <c:crossBetween val="midCat"/>
      </c:valAx>
      <c:valAx>
        <c:axId val="1748175304"/>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8151240"/>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8.791078708096402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19.35273757583724</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37.26046466520099</c:v>
                </c:pt>
                <c:pt idx="741">
                  <c:v>37.81937163517932</c:v>
                </c:pt>
                <c:pt idx="742">
                  <c:v>38.38666220970671</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54.87384156934502</c:v>
                </c:pt>
                <c:pt idx="767">
                  <c:v>55.69694919288601</c:v>
                </c:pt>
                <c:pt idx="768">
                  <c:v>56.53240343077916</c:v>
                </c:pt>
                <c:pt idx="769">
                  <c:v>57.38038948224028</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65.60816211821052</c:v>
                </c:pt>
                <c:pt idx="779">
                  <c:v>66.59228454998415</c:v>
                </c:pt>
                <c:pt idx="780">
                  <c:v>67.59116881823391</c:v>
                </c:pt>
                <c:pt idx="781">
                  <c:v>68.60503635050648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82.02542811444488</c:v>
                </c:pt>
                <c:pt idx="794">
                  <c:v>83.25580953616235</c:v>
                </c:pt>
                <c:pt idx="795">
                  <c:v>84.50464667920482</c:v>
                </c:pt>
                <c:pt idx="796">
                  <c:v>85.77221637939288</c:v>
                </c:pt>
                <c:pt idx="797">
                  <c:v>87.05879962508378</c:v>
                </c:pt>
                <c:pt idx="798">
                  <c:v>88.36468161946003</c:v>
                </c:pt>
                <c:pt idx="799">
                  <c:v>89.69015184375118</c:v>
                </c:pt>
                <c:pt idx="800">
                  <c:v>91.03550412140818</c:v>
                </c:pt>
                <c:pt idx="801">
                  <c:v>92.4010366832293</c:v>
                </c:pt>
                <c:pt idx="802">
                  <c:v>93.78705223347774</c:v>
                </c:pt>
                <c:pt idx="803">
                  <c:v>95.19385801697909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153.2929846941399</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c:v>
                </c:pt>
                <c:pt idx="895">
                  <c:v>374.5284516792321</c:v>
                </c:pt>
                <c:pt idx="896">
                  <c:v>380.1463784544206</c:v>
                </c:pt>
                <c:pt idx="897">
                  <c:v>385.848574131237</c:v>
                </c:pt>
                <c:pt idx="898">
                  <c:v>391.6363027432021</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836.8566983546324</c:v>
                </c:pt>
                <c:pt idx="950">
                  <c:v>849.4095488299554</c:v>
                </c:pt>
                <c:pt idx="951">
                  <c:v>862.1506920624029</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8.791078708096402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19.35273757583724</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37.26046466520099</c:v>
                </c:pt>
                <c:pt idx="741">
                  <c:v>37.81937163517932</c:v>
                </c:pt>
                <c:pt idx="742">
                  <c:v>38.38666220970671</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54.87384156934502</c:v>
                </c:pt>
                <c:pt idx="767">
                  <c:v>55.69694919288601</c:v>
                </c:pt>
                <c:pt idx="768">
                  <c:v>56.53240343077916</c:v>
                </c:pt>
                <c:pt idx="769">
                  <c:v>57.38038948224028</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65.60816211821052</c:v>
                </c:pt>
                <c:pt idx="779">
                  <c:v>66.59228454998415</c:v>
                </c:pt>
                <c:pt idx="780">
                  <c:v>67.59116881823391</c:v>
                </c:pt>
                <c:pt idx="781">
                  <c:v>68.60503635050648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82.02542811444488</c:v>
                </c:pt>
                <c:pt idx="794">
                  <c:v>83.25580953616235</c:v>
                </c:pt>
                <c:pt idx="795">
                  <c:v>84.50464667920482</c:v>
                </c:pt>
                <c:pt idx="796">
                  <c:v>85.77221637939288</c:v>
                </c:pt>
                <c:pt idx="797">
                  <c:v>87.05879962508378</c:v>
                </c:pt>
                <c:pt idx="798">
                  <c:v>88.36468161946003</c:v>
                </c:pt>
                <c:pt idx="799">
                  <c:v>89.69015184375118</c:v>
                </c:pt>
                <c:pt idx="800">
                  <c:v>91.03550412140818</c:v>
                </c:pt>
                <c:pt idx="801">
                  <c:v>92.4010366832293</c:v>
                </c:pt>
                <c:pt idx="802">
                  <c:v>93.78705223347774</c:v>
                </c:pt>
                <c:pt idx="803">
                  <c:v>95.19385801697909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153.2929846941399</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c:v>
                </c:pt>
                <c:pt idx="895">
                  <c:v>374.5284516792321</c:v>
                </c:pt>
                <c:pt idx="896">
                  <c:v>380.1463784544206</c:v>
                </c:pt>
                <c:pt idx="897">
                  <c:v>385.848574131237</c:v>
                </c:pt>
                <c:pt idx="898">
                  <c:v>391.6363027432021</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836.8566983546324</c:v>
                </c:pt>
                <c:pt idx="950">
                  <c:v>849.4095488299554</c:v>
                </c:pt>
                <c:pt idx="951">
                  <c:v>862.1506920624029</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1747111768"/>
        <c:axId val="1747118056"/>
      </c:scatterChart>
      <c:valAx>
        <c:axId val="1747111768"/>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7118056"/>
        <c:crossesAt val="0.0"/>
        <c:crossBetween val="midCat"/>
      </c:valAx>
      <c:valAx>
        <c:axId val="1747118056"/>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7111768"/>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6917217E-45BA-8947-A0AD-AF0167A47491}" srcId="{C686EAD0-52AF-4143-9D31-085844CB9215}" destId="{9C10DC5E-F1D4-7E40-ADD1-14E8A19B213A}" srcOrd="2" destOrd="0" parTransId="{D5B0251C-08C7-6F49-B10E-1D2DAAE739FF}" sibTransId="{C4AAC808-8412-654B-9058-E65C9AE5C389}"/>
    <dgm:cxn modelId="{76622A5E-9CE5-6448-ACBB-D277A57C9080}" type="presOf" srcId="{394AEF04-C35A-0640-B03A-44255EE48A2C}" destId="{1111F2CA-2BF7-3447-9293-71E8266752EA}" srcOrd="0" destOrd="0" presId="urn:microsoft.com/office/officeart/2005/8/layout/hProcess4"/>
    <dgm:cxn modelId="{C2AC3198-9DB6-2A49-BEF7-9C50408B83F6}" srcId="{C686EAD0-52AF-4143-9D31-085844CB9215}" destId="{394AEF04-C35A-0640-B03A-44255EE48A2C}" srcOrd="1" destOrd="0" parTransId="{68A6424F-C927-3549-A00B-85216C0527D0}" sibTransId="{4854CCD3-AE6D-F047-878B-665C6C528D20}"/>
    <dgm:cxn modelId="{853BED16-BC8B-2942-A475-CD3D019684C9}" srcId="{C686EAD0-52AF-4143-9D31-085844CB9215}" destId="{7BD1E861-15C8-514D-869F-8A86E753AD52}" srcOrd="0" destOrd="0" parTransId="{4AE9CEF5-07DF-B346-B354-70E6817B0D8D}" sibTransId="{80795ABA-68B8-DE49-9F63-6E4110D58E3C}"/>
    <dgm:cxn modelId="{095AB420-DED9-D847-948A-07FA30D5604F}" type="presOf" srcId="{9C10DC5E-F1D4-7E40-ADD1-14E8A19B213A}" destId="{09F3A4AD-65B5-5A42-9535-E3A9C48D3B3B}" srcOrd="0" destOrd="0" presId="urn:microsoft.com/office/officeart/2005/8/layout/hProcess4"/>
    <dgm:cxn modelId="{201638F5-C29A-214A-963E-33CE5A2747DB}" type="presOf" srcId="{4854CCD3-AE6D-F047-878B-665C6C528D20}" destId="{3D7E1B36-DAF3-E742-8678-CEE6D9A67F93}" srcOrd="0" destOrd="0" presId="urn:microsoft.com/office/officeart/2005/8/layout/hProcess4"/>
    <dgm:cxn modelId="{36023E4D-184C-F74D-8176-044B06F4ED37}" type="presOf" srcId="{80795ABA-68B8-DE49-9F63-6E4110D58E3C}" destId="{E4F0EC22-92EC-724D-B4E9-0789494FA429}"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9DE42A72-2861-1C44-97E2-D0CB5F5BC080}" type="presOf" srcId="{C4AAC808-8412-654B-9058-E65C9AE5C389}" destId="{F458EE6F-EEFB-1444-A583-C59B1072D79F}" srcOrd="0" destOrd="0" presId="urn:microsoft.com/office/officeart/2005/8/layout/hProcess4"/>
    <dgm:cxn modelId="{6DD4847F-E0B0-044F-9648-8792A6E9406A}" type="presOf" srcId="{2359B819-444C-4146-A604-DC8B9B4241F3}" destId="{55F2E2FF-DFE3-C540-B0A4-43EBD36D3FB1}" srcOrd="0" destOrd="0" presId="urn:microsoft.com/office/officeart/2005/8/layout/hProcess4"/>
    <dgm:cxn modelId="{3AD1D597-980E-4F41-AA3A-63DBBCDF8E69}" type="presOf" srcId="{7BD1E861-15C8-514D-869F-8A86E753AD52}" destId="{5A976D69-BE97-A84D-8734-3AE373D683FA}" srcOrd="0" destOrd="0" presId="urn:microsoft.com/office/officeart/2005/8/layout/hProcess4"/>
    <dgm:cxn modelId="{FD7A4BFF-7878-C640-93C4-14202E158DFC}" type="presOf" srcId="{C686EAD0-52AF-4143-9D31-085844CB9215}" destId="{18B2B82F-FE54-C045-A2BA-7016109281CF}" srcOrd="0" destOrd="0" presId="urn:microsoft.com/office/officeart/2005/8/layout/hProcess4"/>
    <dgm:cxn modelId="{1B5015F9-7EBD-4846-A632-C575093EC0D5}" type="presParOf" srcId="{18B2B82F-FE54-C045-A2BA-7016109281CF}" destId="{48B92E7E-05E0-764D-A31E-2DFAAC8E71A9}" srcOrd="0" destOrd="0" presId="urn:microsoft.com/office/officeart/2005/8/layout/hProcess4"/>
    <dgm:cxn modelId="{18BAF2DD-2F78-7542-98C7-2BAC337FBB0F}" type="presParOf" srcId="{18B2B82F-FE54-C045-A2BA-7016109281CF}" destId="{98DE6D80-9BB5-3841-BC4E-9ECBA65A4E0B}" srcOrd="1" destOrd="0" presId="urn:microsoft.com/office/officeart/2005/8/layout/hProcess4"/>
    <dgm:cxn modelId="{48C9363B-4013-9E4D-9CD5-7CCB8D82844B}" type="presParOf" srcId="{18B2B82F-FE54-C045-A2BA-7016109281CF}" destId="{DA54D1BC-CE40-DC46-9EC6-4C9F6BEA9998}" srcOrd="2" destOrd="0" presId="urn:microsoft.com/office/officeart/2005/8/layout/hProcess4"/>
    <dgm:cxn modelId="{022C6BE0-E4FC-DC4C-AC01-669494312DCE}" type="presParOf" srcId="{DA54D1BC-CE40-DC46-9EC6-4C9F6BEA9998}" destId="{1DD91DBA-FB73-604B-8BAE-DA4358AFB089}" srcOrd="0" destOrd="0" presId="urn:microsoft.com/office/officeart/2005/8/layout/hProcess4"/>
    <dgm:cxn modelId="{633548A2-3DFE-3F49-B3FC-C821BDE95091}" type="presParOf" srcId="{1DD91DBA-FB73-604B-8BAE-DA4358AFB089}" destId="{8D7F48E1-B980-1B49-A50F-E21E6302D6FA}" srcOrd="0" destOrd="0" presId="urn:microsoft.com/office/officeart/2005/8/layout/hProcess4"/>
    <dgm:cxn modelId="{2843ED8C-EFDB-C847-B169-5403E1B62BC0}" type="presParOf" srcId="{1DD91DBA-FB73-604B-8BAE-DA4358AFB089}" destId="{68A4A178-B912-8B43-905C-732D6AE534FB}" srcOrd="1" destOrd="0" presId="urn:microsoft.com/office/officeart/2005/8/layout/hProcess4"/>
    <dgm:cxn modelId="{CA572304-ED0C-E342-A5E6-AAE0DA1FDCDF}" type="presParOf" srcId="{1DD91DBA-FB73-604B-8BAE-DA4358AFB089}" destId="{5A6C1798-E994-B741-B9D7-F121748DA3BD}" srcOrd="2" destOrd="0" presId="urn:microsoft.com/office/officeart/2005/8/layout/hProcess4"/>
    <dgm:cxn modelId="{88B0DBCD-B918-C248-A5D4-96DD76F09480}" type="presParOf" srcId="{1DD91DBA-FB73-604B-8BAE-DA4358AFB089}" destId="{5A976D69-BE97-A84D-8734-3AE373D683FA}" srcOrd="3" destOrd="0" presId="urn:microsoft.com/office/officeart/2005/8/layout/hProcess4"/>
    <dgm:cxn modelId="{2F67E390-B9B8-A24F-9416-B692022C7EBD}" type="presParOf" srcId="{1DD91DBA-FB73-604B-8BAE-DA4358AFB089}" destId="{0459927E-6432-F04B-8C56-101236111CE6}" srcOrd="4" destOrd="0" presId="urn:microsoft.com/office/officeart/2005/8/layout/hProcess4"/>
    <dgm:cxn modelId="{B77BC366-07B8-7148-B73B-3573BB71D6B2}" type="presParOf" srcId="{DA54D1BC-CE40-DC46-9EC6-4C9F6BEA9998}" destId="{E4F0EC22-92EC-724D-B4E9-0789494FA429}" srcOrd="1" destOrd="0" presId="urn:microsoft.com/office/officeart/2005/8/layout/hProcess4"/>
    <dgm:cxn modelId="{26DAD245-6C3D-8948-BD53-BE78BC073F61}" type="presParOf" srcId="{DA54D1BC-CE40-DC46-9EC6-4C9F6BEA9998}" destId="{37D9B513-4662-C841-AB8E-8A8FFCB55011}" srcOrd="2" destOrd="0" presId="urn:microsoft.com/office/officeart/2005/8/layout/hProcess4"/>
    <dgm:cxn modelId="{FD8BA4CB-8406-D146-AC62-A84FAE6B6662}" type="presParOf" srcId="{37D9B513-4662-C841-AB8E-8A8FFCB55011}" destId="{22D0D83D-4A70-4846-8D5E-62EC48D2B1F9}" srcOrd="0" destOrd="0" presId="urn:microsoft.com/office/officeart/2005/8/layout/hProcess4"/>
    <dgm:cxn modelId="{0B9672CC-0FE2-794C-A9BA-426BB7FAB732}" type="presParOf" srcId="{37D9B513-4662-C841-AB8E-8A8FFCB55011}" destId="{7E7E3702-C5DF-8B40-A318-9EC88E64D14D}" srcOrd="1" destOrd="0" presId="urn:microsoft.com/office/officeart/2005/8/layout/hProcess4"/>
    <dgm:cxn modelId="{897B148E-9EE6-F648-92FE-B872F480BBA0}" type="presParOf" srcId="{37D9B513-4662-C841-AB8E-8A8FFCB55011}" destId="{A8C688FD-C97C-2641-B0DC-0232B5C2B0C3}" srcOrd="2" destOrd="0" presId="urn:microsoft.com/office/officeart/2005/8/layout/hProcess4"/>
    <dgm:cxn modelId="{A6045848-8622-5140-AE84-80C46F54ADDC}" type="presParOf" srcId="{37D9B513-4662-C841-AB8E-8A8FFCB55011}" destId="{1111F2CA-2BF7-3447-9293-71E8266752EA}" srcOrd="3" destOrd="0" presId="urn:microsoft.com/office/officeart/2005/8/layout/hProcess4"/>
    <dgm:cxn modelId="{B8CF4513-185E-D549-B766-628FEF62129D}" type="presParOf" srcId="{37D9B513-4662-C841-AB8E-8A8FFCB55011}" destId="{C9677AB3-6C1C-5444-BCDC-480CCE91C736}" srcOrd="4" destOrd="0" presId="urn:microsoft.com/office/officeart/2005/8/layout/hProcess4"/>
    <dgm:cxn modelId="{61AF6B28-0D04-1041-9A7D-0FF1BC994E5A}" type="presParOf" srcId="{DA54D1BC-CE40-DC46-9EC6-4C9F6BEA9998}" destId="{3D7E1B36-DAF3-E742-8678-CEE6D9A67F93}" srcOrd="3" destOrd="0" presId="urn:microsoft.com/office/officeart/2005/8/layout/hProcess4"/>
    <dgm:cxn modelId="{FD2E09C4-14D4-ED4D-B943-432A7E0926D0}" type="presParOf" srcId="{DA54D1BC-CE40-DC46-9EC6-4C9F6BEA9998}" destId="{2F26E079-D835-EA4E-AFAD-9EE41587B1D2}" srcOrd="4" destOrd="0" presId="urn:microsoft.com/office/officeart/2005/8/layout/hProcess4"/>
    <dgm:cxn modelId="{29579104-B94E-014C-9C0E-431E3FF37A7D}" type="presParOf" srcId="{2F26E079-D835-EA4E-AFAD-9EE41587B1D2}" destId="{411DD405-A095-0E48-8E45-07054F816402}" srcOrd="0" destOrd="0" presId="urn:microsoft.com/office/officeart/2005/8/layout/hProcess4"/>
    <dgm:cxn modelId="{E312DE9E-6B85-B740-834F-1C995CFEF7AF}" type="presParOf" srcId="{2F26E079-D835-EA4E-AFAD-9EE41587B1D2}" destId="{82BA9200-411A-4341-ADE7-018330ED0F1B}" srcOrd="1" destOrd="0" presId="urn:microsoft.com/office/officeart/2005/8/layout/hProcess4"/>
    <dgm:cxn modelId="{5D8E050C-8208-B54F-AA5A-0A8ECB5F4DE3}" type="presParOf" srcId="{2F26E079-D835-EA4E-AFAD-9EE41587B1D2}" destId="{15AA96B6-8F7C-0F47-8C38-4021EFCED86B}" srcOrd="2" destOrd="0" presId="urn:microsoft.com/office/officeart/2005/8/layout/hProcess4"/>
    <dgm:cxn modelId="{EEE57B0D-EDDD-454A-821A-9F625C61FA47}" type="presParOf" srcId="{2F26E079-D835-EA4E-AFAD-9EE41587B1D2}" destId="{09F3A4AD-65B5-5A42-9535-E3A9C48D3B3B}" srcOrd="3" destOrd="0" presId="urn:microsoft.com/office/officeart/2005/8/layout/hProcess4"/>
    <dgm:cxn modelId="{CB1075B9-2168-DA49-B11C-1F06D815DD12}" type="presParOf" srcId="{2F26E079-D835-EA4E-AFAD-9EE41587B1D2}" destId="{ADD91586-D461-BD40-8F63-82992721A63C}" srcOrd="4" destOrd="0" presId="urn:microsoft.com/office/officeart/2005/8/layout/hProcess4"/>
    <dgm:cxn modelId="{B6F9174C-FA1C-A74E-9087-CCD11CA82DA6}" type="presParOf" srcId="{DA54D1BC-CE40-DC46-9EC6-4C9F6BEA9998}" destId="{F458EE6F-EEFB-1444-A583-C59B1072D79F}" srcOrd="5" destOrd="0" presId="urn:microsoft.com/office/officeart/2005/8/layout/hProcess4"/>
    <dgm:cxn modelId="{495DFD5A-6557-E445-B760-C07D33715E47}" type="presParOf" srcId="{DA54D1BC-CE40-DC46-9EC6-4C9F6BEA9998}" destId="{52804CC9-221A-6A49-B330-8F893FAD8625}" srcOrd="6" destOrd="0" presId="urn:microsoft.com/office/officeart/2005/8/layout/hProcess4"/>
    <dgm:cxn modelId="{A0611A9F-178A-2744-9FDC-AE81BC0B5EE3}" type="presParOf" srcId="{52804CC9-221A-6A49-B330-8F893FAD8625}" destId="{0EC83E1B-8614-5344-9A82-AF088D6163DC}" srcOrd="0" destOrd="0" presId="urn:microsoft.com/office/officeart/2005/8/layout/hProcess4"/>
    <dgm:cxn modelId="{351DE3F4-61F9-CA45-B2CC-1FB7BD5031C5}" type="presParOf" srcId="{52804CC9-221A-6A49-B330-8F893FAD8625}" destId="{419A896E-5801-2547-9ABC-02147E8D3A43}" srcOrd="1" destOrd="0" presId="urn:microsoft.com/office/officeart/2005/8/layout/hProcess4"/>
    <dgm:cxn modelId="{E997803C-CD84-3643-958A-1081BE4781CD}" type="presParOf" srcId="{52804CC9-221A-6A49-B330-8F893FAD8625}" destId="{08DDBA7C-5FBE-2149-ACDE-EF7A9213C118}" srcOrd="2" destOrd="0" presId="urn:microsoft.com/office/officeart/2005/8/layout/hProcess4"/>
    <dgm:cxn modelId="{4309B1E2-C517-5D44-833B-3AD065F9E4C4}" type="presParOf" srcId="{52804CC9-221A-6A49-B330-8F893FAD8625}" destId="{55F2E2FF-DFE3-C540-B0A4-43EBD36D3FB1}" srcOrd="3" destOrd="0" presId="urn:microsoft.com/office/officeart/2005/8/layout/hProcess4"/>
    <dgm:cxn modelId="{0923C1A8-4B1B-9445-B806-9A5CABC5F1A3}"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496EFF5E-48EB-D347-AF5C-FDDF69C0F47C}"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343E21EA-DF1B-3944-B1DB-1F48F50D757F}" type="presOf" srcId="{7BD1E861-15C8-514D-869F-8A86E753AD52}" destId="{5A976D69-BE97-A84D-8734-3AE373D683FA}" srcOrd="0" destOrd="0" presId="urn:microsoft.com/office/officeart/2005/8/layout/hProcess4"/>
    <dgm:cxn modelId="{80D66574-3A17-C740-9D86-364013959EE2}" type="presOf" srcId="{4854CCD3-AE6D-F047-878B-665C6C528D20}" destId="{3D7E1B36-DAF3-E742-8678-CEE6D9A67F93}" srcOrd="0" destOrd="0" presId="urn:microsoft.com/office/officeart/2005/8/layout/hProcess4"/>
    <dgm:cxn modelId="{6917217E-45BA-8947-A0AD-AF0167A47491}" srcId="{C686EAD0-52AF-4143-9D31-085844CB9215}" destId="{9C10DC5E-F1D4-7E40-ADD1-14E8A19B213A}" srcOrd="2" destOrd="0" parTransId="{D5B0251C-08C7-6F49-B10E-1D2DAAE739FF}" sibTransId="{C4AAC808-8412-654B-9058-E65C9AE5C389}"/>
    <dgm:cxn modelId="{C2AC3198-9DB6-2A49-BEF7-9C50408B83F6}" srcId="{C686EAD0-52AF-4143-9D31-085844CB9215}" destId="{394AEF04-C35A-0640-B03A-44255EE48A2C}" srcOrd="1" destOrd="0" parTransId="{68A6424F-C927-3549-A00B-85216C0527D0}" sibTransId="{4854CCD3-AE6D-F047-878B-665C6C528D20}"/>
    <dgm:cxn modelId="{A3DC92C5-3A8D-034D-AD40-0FCD67C43472}" type="presOf" srcId="{80795ABA-68B8-DE49-9F63-6E4110D58E3C}" destId="{E4F0EC22-92EC-724D-B4E9-0789494FA429}" srcOrd="0" destOrd="0" presId="urn:microsoft.com/office/officeart/2005/8/layout/hProcess4"/>
    <dgm:cxn modelId="{BD6E9496-A9CF-0E48-8766-616036B2BE75}" type="presOf" srcId="{394AEF04-C35A-0640-B03A-44255EE48A2C}" destId="{1111F2CA-2BF7-3447-9293-71E8266752EA}" srcOrd="0" destOrd="0" presId="urn:microsoft.com/office/officeart/2005/8/layout/hProcess4"/>
    <dgm:cxn modelId="{EE8250F3-D61B-164A-B97F-E3BF9E55CE4A}" type="presOf" srcId="{C4AAC808-8412-654B-9058-E65C9AE5C389}" destId="{F458EE6F-EEFB-1444-A583-C59B1072D79F}" srcOrd="0" destOrd="0" presId="urn:microsoft.com/office/officeart/2005/8/layout/hProcess4"/>
    <dgm:cxn modelId="{F3BC9DAD-6C3F-A44A-9702-42CA589FB89E}" type="presOf" srcId="{2359B819-444C-4146-A604-DC8B9B4241F3}" destId="{55F2E2FF-DFE3-C540-B0A4-43EBD36D3FB1}" srcOrd="0" destOrd="0" presId="urn:microsoft.com/office/officeart/2005/8/layout/hProcess4"/>
    <dgm:cxn modelId="{853BED16-BC8B-2942-A475-CD3D019684C9}" srcId="{C686EAD0-52AF-4143-9D31-085844CB9215}" destId="{7BD1E861-15C8-514D-869F-8A86E753AD52}" srcOrd="0" destOrd="0" parTransId="{4AE9CEF5-07DF-B346-B354-70E6817B0D8D}" sibTransId="{80795ABA-68B8-DE49-9F63-6E4110D58E3C}"/>
    <dgm:cxn modelId="{A93B051D-0377-6B42-97D5-9B8E39DCA934}" type="presOf" srcId="{C686EAD0-52AF-4143-9D31-085844CB9215}" destId="{18B2B82F-FE54-C045-A2BA-7016109281CF}" srcOrd="0" destOrd="0" presId="urn:microsoft.com/office/officeart/2005/8/layout/hProcess4"/>
    <dgm:cxn modelId="{D79471B8-12B8-1841-9028-31C1E441D759}" type="presParOf" srcId="{18B2B82F-FE54-C045-A2BA-7016109281CF}" destId="{48B92E7E-05E0-764D-A31E-2DFAAC8E71A9}" srcOrd="0" destOrd="0" presId="urn:microsoft.com/office/officeart/2005/8/layout/hProcess4"/>
    <dgm:cxn modelId="{5B588396-1BF1-F147-A833-0E4F70406F53}" type="presParOf" srcId="{18B2B82F-FE54-C045-A2BA-7016109281CF}" destId="{98DE6D80-9BB5-3841-BC4E-9ECBA65A4E0B}" srcOrd="1" destOrd="0" presId="urn:microsoft.com/office/officeart/2005/8/layout/hProcess4"/>
    <dgm:cxn modelId="{4491C956-4745-4848-BCB3-3CC5DBC0EF4A}" type="presParOf" srcId="{18B2B82F-FE54-C045-A2BA-7016109281CF}" destId="{DA54D1BC-CE40-DC46-9EC6-4C9F6BEA9998}" srcOrd="2" destOrd="0" presId="urn:microsoft.com/office/officeart/2005/8/layout/hProcess4"/>
    <dgm:cxn modelId="{13F49784-E37F-2647-952A-6DCC6493BC0F}" type="presParOf" srcId="{DA54D1BC-CE40-DC46-9EC6-4C9F6BEA9998}" destId="{1DD91DBA-FB73-604B-8BAE-DA4358AFB089}" srcOrd="0" destOrd="0" presId="urn:microsoft.com/office/officeart/2005/8/layout/hProcess4"/>
    <dgm:cxn modelId="{E2606683-EACF-7649-B0D5-D2564BB5E747}" type="presParOf" srcId="{1DD91DBA-FB73-604B-8BAE-DA4358AFB089}" destId="{8D7F48E1-B980-1B49-A50F-E21E6302D6FA}" srcOrd="0" destOrd="0" presId="urn:microsoft.com/office/officeart/2005/8/layout/hProcess4"/>
    <dgm:cxn modelId="{BFB3BF77-E208-344D-9BF2-9A5D4C20BFFC}" type="presParOf" srcId="{1DD91DBA-FB73-604B-8BAE-DA4358AFB089}" destId="{68A4A178-B912-8B43-905C-732D6AE534FB}" srcOrd="1" destOrd="0" presId="urn:microsoft.com/office/officeart/2005/8/layout/hProcess4"/>
    <dgm:cxn modelId="{2BC798D1-D535-B644-9977-467BE9C49416}" type="presParOf" srcId="{1DD91DBA-FB73-604B-8BAE-DA4358AFB089}" destId="{5A6C1798-E994-B741-B9D7-F121748DA3BD}" srcOrd="2" destOrd="0" presId="urn:microsoft.com/office/officeart/2005/8/layout/hProcess4"/>
    <dgm:cxn modelId="{7CE575DE-5822-524B-9469-2BF0DDEFAA6A}" type="presParOf" srcId="{1DD91DBA-FB73-604B-8BAE-DA4358AFB089}" destId="{5A976D69-BE97-A84D-8734-3AE373D683FA}" srcOrd="3" destOrd="0" presId="urn:microsoft.com/office/officeart/2005/8/layout/hProcess4"/>
    <dgm:cxn modelId="{A234B21C-CD9C-7A4C-BCE9-47AF401B141B}" type="presParOf" srcId="{1DD91DBA-FB73-604B-8BAE-DA4358AFB089}" destId="{0459927E-6432-F04B-8C56-101236111CE6}" srcOrd="4" destOrd="0" presId="urn:microsoft.com/office/officeart/2005/8/layout/hProcess4"/>
    <dgm:cxn modelId="{EF9710FE-58E5-1E4F-A277-D6E248624D29}" type="presParOf" srcId="{DA54D1BC-CE40-DC46-9EC6-4C9F6BEA9998}" destId="{E4F0EC22-92EC-724D-B4E9-0789494FA429}" srcOrd="1" destOrd="0" presId="urn:microsoft.com/office/officeart/2005/8/layout/hProcess4"/>
    <dgm:cxn modelId="{AC065FD3-0E70-CE46-A908-F3D49F421B8D}" type="presParOf" srcId="{DA54D1BC-CE40-DC46-9EC6-4C9F6BEA9998}" destId="{37D9B513-4662-C841-AB8E-8A8FFCB55011}" srcOrd="2" destOrd="0" presId="urn:microsoft.com/office/officeart/2005/8/layout/hProcess4"/>
    <dgm:cxn modelId="{B2B9D334-5446-3B41-84CA-A768B1E71430}" type="presParOf" srcId="{37D9B513-4662-C841-AB8E-8A8FFCB55011}" destId="{22D0D83D-4A70-4846-8D5E-62EC48D2B1F9}" srcOrd="0" destOrd="0" presId="urn:microsoft.com/office/officeart/2005/8/layout/hProcess4"/>
    <dgm:cxn modelId="{C3F555BC-565E-BF4E-8D0E-39CCD7C81DA1}" type="presParOf" srcId="{37D9B513-4662-C841-AB8E-8A8FFCB55011}" destId="{7E7E3702-C5DF-8B40-A318-9EC88E64D14D}" srcOrd="1" destOrd="0" presId="urn:microsoft.com/office/officeart/2005/8/layout/hProcess4"/>
    <dgm:cxn modelId="{1F23AB95-2FA1-9A44-987B-D5545FBA6899}" type="presParOf" srcId="{37D9B513-4662-C841-AB8E-8A8FFCB55011}" destId="{A8C688FD-C97C-2641-B0DC-0232B5C2B0C3}" srcOrd="2" destOrd="0" presId="urn:microsoft.com/office/officeart/2005/8/layout/hProcess4"/>
    <dgm:cxn modelId="{194DA102-898E-1344-A299-CFDCDE120447}" type="presParOf" srcId="{37D9B513-4662-C841-AB8E-8A8FFCB55011}" destId="{1111F2CA-2BF7-3447-9293-71E8266752EA}" srcOrd="3" destOrd="0" presId="urn:microsoft.com/office/officeart/2005/8/layout/hProcess4"/>
    <dgm:cxn modelId="{BBA03E9B-484D-EE42-BB04-9066A463E93F}" type="presParOf" srcId="{37D9B513-4662-C841-AB8E-8A8FFCB55011}" destId="{C9677AB3-6C1C-5444-BCDC-480CCE91C736}" srcOrd="4" destOrd="0" presId="urn:microsoft.com/office/officeart/2005/8/layout/hProcess4"/>
    <dgm:cxn modelId="{A0D798A9-A81F-9F4C-9255-573ECE7DC47C}" type="presParOf" srcId="{DA54D1BC-CE40-DC46-9EC6-4C9F6BEA9998}" destId="{3D7E1B36-DAF3-E742-8678-CEE6D9A67F93}" srcOrd="3" destOrd="0" presId="urn:microsoft.com/office/officeart/2005/8/layout/hProcess4"/>
    <dgm:cxn modelId="{57BAE3DB-51FF-0F45-8086-7573064E5149}" type="presParOf" srcId="{DA54D1BC-CE40-DC46-9EC6-4C9F6BEA9998}" destId="{2F26E079-D835-EA4E-AFAD-9EE41587B1D2}" srcOrd="4" destOrd="0" presId="urn:microsoft.com/office/officeart/2005/8/layout/hProcess4"/>
    <dgm:cxn modelId="{CA16DF7C-137A-124C-BC98-C1263A3038E2}" type="presParOf" srcId="{2F26E079-D835-EA4E-AFAD-9EE41587B1D2}" destId="{411DD405-A095-0E48-8E45-07054F816402}" srcOrd="0" destOrd="0" presId="urn:microsoft.com/office/officeart/2005/8/layout/hProcess4"/>
    <dgm:cxn modelId="{D3A88216-5213-2048-A420-1DBBB0ECAF06}" type="presParOf" srcId="{2F26E079-D835-EA4E-AFAD-9EE41587B1D2}" destId="{82BA9200-411A-4341-ADE7-018330ED0F1B}" srcOrd="1" destOrd="0" presId="urn:microsoft.com/office/officeart/2005/8/layout/hProcess4"/>
    <dgm:cxn modelId="{990CEE97-2926-D44A-B730-7359EFB9A65A}" type="presParOf" srcId="{2F26E079-D835-EA4E-AFAD-9EE41587B1D2}" destId="{15AA96B6-8F7C-0F47-8C38-4021EFCED86B}" srcOrd="2" destOrd="0" presId="urn:microsoft.com/office/officeart/2005/8/layout/hProcess4"/>
    <dgm:cxn modelId="{89CD9A38-08D6-7E43-A09A-058CE8567F2B}" type="presParOf" srcId="{2F26E079-D835-EA4E-AFAD-9EE41587B1D2}" destId="{09F3A4AD-65B5-5A42-9535-E3A9C48D3B3B}" srcOrd="3" destOrd="0" presId="urn:microsoft.com/office/officeart/2005/8/layout/hProcess4"/>
    <dgm:cxn modelId="{BBAC997F-F51F-C843-B2EF-284F7DC14869}" type="presParOf" srcId="{2F26E079-D835-EA4E-AFAD-9EE41587B1D2}" destId="{ADD91586-D461-BD40-8F63-82992721A63C}" srcOrd="4" destOrd="0" presId="urn:microsoft.com/office/officeart/2005/8/layout/hProcess4"/>
    <dgm:cxn modelId="{8CC04D63-F8E6-8F4B-AE7F-27E8CE8A533D}" type="presParOf" srcId="{DA54D1BC-CE40-DC46-9EC6-4C9F6BEA9998}" destId="{F458EE6F-EEFB-1444-A583-C59B1072D79F}" srcOrd="5" destOrd="0" presId="urn:microsoft.com/office/officeart/2005/8/layout/hProcess4"/>
    <dgm:cxn modelId="{3F42DB2D-484F-AA43-A03A-3446E9560BC0}" type="presParOf" srcId="{DA54D1BC-CE40-DC46-9EC6-4C9F6BEA9998}" destId="{52804CC9-221A-6A49-B330-8F893FAD8625}" srcOrd="6" destOrd="0" presId="urn:microsoft.com/office/officeart/2005/8/layout/hProcess4"/>
    <dgm:cxn modelId="{16E0C3CC-834B-7640-9AFF-F597B6750B00}" type="presParOf" srcId="{52804CC9-221A-6A49-B330-8F893FAD8625}" destId="{0EC83E1B-8614-5344-9A82-AF088D6163DC}" srcOrd="0" destOrd="0" presId="urn:microsoft.com/office/officeart/2005/8/layout/hProcess4"/>
    <dgm:cxn modelId="{CCE87000-1D42-644A-8469-AD3BFD4A85A5}" type="presParOf" srcId="{52804CC9-221A-6A49-B330-8F893FAD8625}" destId="{419A896E-5801-2547-9ABC-02147E8D3A43}" srcOrd="1" destOrd="0" presId="urn:microsoft.com/office/officeart/2005/8/layout/hProcess4"/>
    <dgm:cxn modelId="{EDE7EA9B-5CEF-3A45-9C2E-FC86DEA12FDA}" type="presParOf" srcId="{52804CC9-221A-6A49-B330-8F893FAD8625}" destId="{08DDBA7C-5FBE-2149-ACDE-EF7A9213C118}" srcOrd="2" destOrd="0" presId="urn:microsoft.com/office/officeart/2005/8/layout/hProcess4"/>
    <dgm:cxn modelId="{DD81700E-A841-0843-ACD0-5FCBEE68215E}" type="presParOf" srcId="{52804CC9-221A-6A49-B330-8F893FAD8625}" destId="{55F2E2FF-DFE3-C540-B0A4-43EBD36D3FB1}" srcOrd="3" destOrd="0" presId="urn:microsoft.com/office/officeart/2005/8/layout/hProcess4"/>
    <dgm:cxn modelId="{A9E23E5E-30AA-D94E-828C-B5738B1F89C0}"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Clustering</a:t>
          </a:r>
          <a:endParaRPr lang="en-US" sz="2000" kern="1200" dirty="0"/>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Balancing</a:t>
          </a:r>
          <a:endParaRPr lang="en-US" sz="2000" kern="1200" dirty="0"/>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Isolation</a:t>
          </a:r>
          <a:endParaRPr lang="en-US" sz="2000" kern="1200" dirty="0"/>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Radial Mapping</a:t>
          </a:r>
          <a:endParaRPr lang="en-US" sz="2000" kern="1200" dirty="0"/>
        </a:p>
      </dsp:txBody>
      <dsp:txXfrm>
        <a:off x="6172210" y="844971"/>
        <a:ext cx="1371852" cy="52583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Clustering</a:t>
          </a:r>
          <a:endParaRPr lang="en-US" sz="2000" kern="1200" dirty="0"/>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Balancing</a:t>
          </a:r>
          <a:endParaRPr lang="en-US" sz="2000" kern="1200" dirty="0"/>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Isolation</a:t>
          </a:r>
          <a:endParaRPr lang="en-US" sz="2000" kern="1200" dirty="0"/>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Radial Mapping</a:t>
          </a:r>
          <a:endParaRPr lang="en-US" sz="2000" kern="1200" dirty="0"/>
        </a:p>
      </dsp:txBody>
      <dsp:txXfrm>
        <a:off x="6172210" y="844971"/>
        <a:ext cx="1371852" cy="525833"/>
      </dsp:txXfrm>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7.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1.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2.png"/></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6.wmf"/><Relationship Id="rId2" Type="http://schemas.openxmlformats.org/officeDocument/2006/relationships/image" Target="../media/image17.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21.wmf"/><Relationship Id="rId4" Type="http://schemas.openxmlformats.org/officeDocument/2006/relationships/image" Target="../media/image22.wmf"/><Relationship Id="rId1" Type="http://schemas.openxmlformats.org/officeDocument/2006/relationships/image" Target="../media/image19.wmf"/><Relationship Id="rId2" Type="http://schemas.openxmlformats.org/officeDocument/2006/relationships/image" Target="../media/image20.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4.wmf"/><Relationship Id="rId2" Type="http://schemas.openxmlformats.org/officeDocument/2006/relationships/image" Target="../media/image25.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6.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0.11952</cdr:x>
      <cdr:y>0.32967</cdr:y>
    </cdr:from>
    <cdr:to>
      <cdr:x>0.99402</cdr:x>
      <cdr:y>0.33467</cdr:y>
    </cdr:to>
    <cdr:sp macro="" textlink="">
      <cdr:nvSpPr>
        <cdr:cNvPr id="3" name="Straight Connector 2"/>
        <cdr:cNvSpPr/>
      </cdr:nvSpPr>
      <cdr:spPr>
        <a:xfrm xmlns:a="http://schemas.openxmlformats.org/drawingml/2006/main" flipV="1">
          <a:off x="1524000" y="2334485"/>
          <a:ext cx="11150550" cy="35392"/>
        </a:xfrm>
        <a:prstGeom xmlns:a="http://schemas.openxmlformats.org/drawingml/2006/main" prst="line">
          <a:avLst/>
        </a:prstGeom>
        <a:ln xmlns:a="http://schemas.openxmlformats.org/drawingml/2006/main" w="5080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6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7/19/13</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7/19/13</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024" rtl="0" eaLnBrk="1" latinLnBrk="0" hangingPunct="1">
      <a:defRPr sz="1200" kern="1200">
        <a:solidFill>
          <a:schemeClr val="tx1"/>
        </a:solidFill>
        <a:latin typeface="+mn-lt"/>
        <a:ea typeface="+mn-ea"/>
        <a:cs typeface="+mn-cs"/>
      </a:defRPr>
    </a:lvl1pPr>
    <a:lvl2pPr marL="457011" algn="l" defTabSz="914024" rtl="0" eaLnBrk="1" latinLnBrk="0" hangingPunct="1">
      <a:defRPr sz="1200" kern="1200">
        <a:solidFill>
          <a:schemeClr val="tx1"/>
        </a:solidFill>
        <a:latin typeface="+mn-lt"/>
        <a:ea typeface="+mn-ea"/>
        <a:cs typeface="+mn-cs"/>
      </a:defRPr>
    </a:lvl2pPr>
    <a:lvl3pPr marL="914024" algn="l" defTabSz="914024" rtl="0" eaLnBrk="1" latinLnBrk="0" hangingPunct="1">
      <a:defRPr sz="1200" kern="1200">
        <a:solidFill>
          <a:schemeClr val="tx1"/>
        </a:solidFill>
        <a:latin typeface="+mn-lt"/>
        <a:ea typeface="+mn-ea"/>
        <a:cs typeface="+mn-cs"/>
      </a:defRPr>
    </a:lvl3pPr>
    <a:lvl4pPr marL="1371040" algn="l" defTabSz="914024" rtl="0" eaLnBrk="1" latinLnBrk="0" hangingPunct="1">
      <a:defRPr sz="1200" kern="1200">
        <a:solidFill>
          <a:schemeClr val="tx1"/>
        </a:solidFill>
        <a:latin typeface="+mn-lt"/>
        <a:ea typeface="+mn-ea"/>
        <a:cs typeface="+mn-cs"/>
      </a:defRPr>
    </a:lvl4pPr>
    <a:lvl5pPr marL="1828052" algn="l" defTabSz="914024" rtl="0" eaLnBrk="1" latinLnBrk="0" hangingPunct="1">
      <a:defRPr sz="1200" kern="1200">
        <a:solidFill>
          <a:schemeClr val="tx1"/>
        </a:solidFill>
        <a:latin typeface="+mn-lt"/>
        <a:ea typeface="+mn-ea"/>
        <a:cs typeface="+mn-cs"/>
      </a:defRPr>
    </a:lvl5pPr>
    <a:lvl6pPr marL="2285064" algn="l" defTabSz="914024" rtl="0" eaLnBrk="1" latinLnBrk="0" hangingPunct="1">
      <a:defRPr sz="1200" kern="1200">
        <a:solidFill>
          <a:schemeClr val="tx1"/>
        </a:solidFill>
        <a:latin typeface="+mn-lt"/>
        <a:ea typeface="+mn-ea"/>
        <a:cs typeface="+mn-cs"/>
      </a:defRPr>
    </a:lvl6pPr>
    <a:lvl7pPr marL="2742079" algn="l" defTabSz="914024" rtl="0" eaLnBrk="1" latinLnBrk="0" hangingPunct="1">
      <a:defRPr sz="1200" kern="1200">
        <a:solidFill>
          <a:schemeClr val="tx1"/>
        </a:solidFill>
        <a:latin typeface="+mn-lt"/>
        <a:ea typeface="+mn-ea"/>
        <a:cs typeface="+mn-cs"/>
      </a:defRPr>
    </a:lvl7pPr>
    <a:lvl8pPr marL="3199088" algn="l" defTabSz="914024" rtl="0" eaLnBrk="1" latinLnBrk="0" hangingPunct="1">
      <a:defRPr sz="1200" kern="1200">
        <a:solidFill>
          <a:schemeClr val="tx1"/>
        </a:solidFill>
        <a:latin typeface="+mn-lt"/>
        <a:ea typeface="+mn-ea"/>
        <a:cs typeface="+mn-cs"/>
      </a:defRPr>
    </a:lvl8pPr>
    <a:lvl9pPr marL="3656104" algn="l" defTabSz="91402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4.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6.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8.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0.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6.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8.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9.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8.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9.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0.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2.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3.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4.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5.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6.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7.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131</a:t>
            </a:fld>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134</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Processor</a:t>
            </a:r>
            <a:r>
              <a:rPr lang="en-US" baseline="0" dirty="0" smtClean="0"/>
              <a:t> industry has adopted multi-cores a power-efficient way for throughput scaling </a:t>
            </a:r>
          </a:p>
          <a:p>
            <a:r>
              <a:rPr lang="en-US" dirty="0" smtClean="0"/>
              <a:t>Today</a:t>
            </a:r>
            <a:r>
              <a:rPr lang="en-US" baseline="0" dirty="0" smtClean="0"/>
              <a:t> as processors  move </a:t>
            </a:r>
            <a:r>
              <a:rPr lang="en-US" dirty="0" smtClean="0"/>
              <a:t>from few cores to few hundred cores we face several new challenges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135</a:t>
            </a:fld>
            <a:endParaRPr lang="en-US">
              <a:solidFill>
                <a:prstClr val="black"/>
              </a:solidFill>
              <a:latin typeface="Calibri"/>
            </a:endParaRPr>
          </a:p>
        </p:txBody>
      </p:sp>
    </p:spTree>
    <p:extLst>
      <p:ext uri="{BB962C8B-B14F-4D97-AF65-F5344CB8AC3E}">
        <p14:creationId xmlns:p14="http://schemas.microsoft.com/office/powerpoint/2010/main" val="16624704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many-core</a:t>
            </a:r>
            <a:r>
              <a:rPr lang="en-US" baseline="0" dirty="0" smtClean="0"/>
              <a:t> processor with several hundred cores communication plays a key role in system design </a:t>
            </a:r>
          </a:p>
          <a:p>
            <a:r>
              <a:rPr lang="en-US" baseline="0" dirty="0" smtClean="0"/>
              <a:t>I show an example of on-chip communication</a:t>
            </a:r>
          </a:p>
          <a:p>
            <a:r>
              <a:rPr lang="en-US" baseline="0" dirty="0" smtClean="0"/>
              <a:t>An application generates requests to memory sub-system which can be either satisfied by caches or have to go all the way to main memory via memory controllers</a:t>
            </a:r>
          </a:p>
          <a:p>
            <a:r>
              <a:rPr lang="en-US" baseline="0" dirty="0" smtClean="0"/>
              <a:t>Some applications may generate few requests and are light and some may generate lots of requests and thus heavy</a:t>
            </a:r>
          </a:p>
          <a:p>
            <a:endParaRPr lang="en-US" baseline="0"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136</a:t>
            </a:fld>
            <a:endParaRPr lang="en-US">
              <a:solidFill>
                <a:prstClr val="black"/>
              </a:solidFill>
              <a:latin typeface="Calibri"/>
            </a:endParaRPr>
          </a:p>
        </p:txBody>
      </p:sp>
    </p:spTree>
    <p:extLst>
      <p:ext uri="{BB962C8B-B14F-4D97-AF65-F5344CB8AC3E}">
        <p14:creationId xmlns:p14="http://schemas.microsoft.com/office/powerpoint/2010/main" val="30157218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Typically task scheduling determines when to</a:t>
            </a:r>
            <a:r>
              <a:rPr lang="en-US" baseline="0" dirty="0" smtClean="0"/>
              <a:t> schedule a job</a:t>
            </a:r>
          </a:p>
          <a:p>
            <a:endParaRPr lang="en-US" baseline="0" dirty="0" smtClean="0"/>
          </a:p>
          <a:p>
            <a:r>
              <a:rPr lang="en-US" baseline="0" dirty="0" smtClean="0"/>
              <a:t>As we move from few cores to few hundred cores the scheduler also needs to determine where to schedule a task – hence there is a spatial aspect</a:t>
            </a:r>
          </a:p>
          <a:p>
            <a:endParaRPr lang="en-US" baseline="0" dirty="0" smtClean="0"/>
          </a:p>
          <a:p>
            <a:r>
              <a:rPr lang="en-US" baseline="0" dirty="0" smtClean="0"/>
              <a:t>Spatial scheduling impacts performance of memory hierarchy because latency for memory requests generated from different cores could be very different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137</a:t>
            </a:fld>
            <a:endParaRPr lang="en-US">
              <a:solidFill>
                <a:prstClr val="black"/>
              </a:solidFill>
              <a:latin typeface="Calibri"/>
            </a:endParaRPr>
          </a:p>
        </p:txBody>
      </p:sp>
    </p:spTree>
    <p:extLst>
      <p:ext uri="{BB962C8B-B14F-4D97-AF65-F5344CB8AC3E}">
        <p14:creationId xmlns:p14="http://schemas.microsoft.com/office/powerpoint/2010/main" val="15392823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paper we try to solve the problem of spatial task scheduling</a:t>
            </a:r>
          </a:p>
          <a:p>
            <a:endParaRPr lang="en-US" baseline="0" dirty="0" smtClean="0"/>
          </a:p>
          <a:p>
            <a:r>
              <a:rPr lang="en-US" baseline="0" dirty="0" smtClean="0"/>
              <a:t>For spatial scheduling there will be lots of applications with diverse characteristics and there will be lots of cores</a:t>
            </a:r>
          </a:p>
          <a:p>
            <a:r>
              <a:rPr lang="en-US" baseline="0" dirty="0" smtClean="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138</a:t>
            </a:fld>
            <a:endParaRPr lang="en-US">
              <a:solidFill>
                <a:prstClr val="black"/>
              </a:solidFill>
              <a:latin typeface="Calibri"/>
            </a:endParaRPr>
          </a:p>
        </p:txBody>
      </p:sp>
    </p:spTree>
    <p:extLst>
      <p:ext uri="{BB962C8B-B14F-4D97-AF65-F5344CB8AC3E}">
        <p14:creationId xmlns:p14="http://schemas.microsoft.com/office/powerpoint/2010/main" val="131998446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doing the application to core mapping we need to answer several questions –</a:t>
            </a:r>
          </a:p>
          <a:p>
            <a:r>
              <a:rPr lang="en-US" baseline="0" dirty="0" smtClean="0"/>
              <a:t>The first obvious question is how do we reduce the distance that your requests travel</a:t>
            </a:r>
          </a:p>
          <a:p>
            <a:r>
              <a:rPr lang="en-US" baseline="0" dirty="0" smtClean="0"/>
              <a:t>Then how do you ensure that requests generated by two different applications </a:t>
            </a:r>
            <a:r>
              <a:rPr lang="en-US" baseline="0" dirty="0" err="1" smtClean="0"/>
              <a:t>donot</a:t>
            </a:r>
            <a:r>
              <a:rPr lang="en-US" baseline="0" dirty="0" smtClean="0"/>
              <a:t> destructively interfere with each other and degrade the overall performance</a:t>
            </a:r>
          </a:p>
          <a:p>
            <a:r>
              <a:rPr lang="en-US" baseline="0" dirty="0" smtClean="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139</a:t>
            </a:fld>
            <a:endParaRPr lang="en-US">
              <a:solidFill>
                <a:prstClr val="black"/>
              </a:solidFill>
              <a:latin typeface="Calibri"/>
            </a:endParaRPr>
          </a:p>
        </p:txBody>
      </p:sp>
    </p:spTree>
    <p:extLst>
      <p:ext uri="{BB962C8B-B14F-4D97-AF65-F5344CB8AC3E}">
        <p14:creationId xmlns:p14="http://schemas.microsoft.com/office/powerpoint/2010/main" val="344112675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naive scheduler the requests generated by your application could</a:t>
            </a:r>
            <a:r>
              <a:rPr lang="en-US" baseline="0" dirty="0" smtClean="0"/>
              <a:t> go to all corners of a chip</a:t>
            </a:r>
            <a:endParaRPr lang="en-US" dirty="0" smtClean="0"/>
          </a:p>
          <a:p>
            <a:r>
              <a:rPr lang="en-US" dirty="0" smtClean="0"/>
              <a:t>How do you clustering</a:t>
            </a:r>
            <a:r>
              <a:rPr lang="en-US" baseline="0" dirty="0" smtClean="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141</a:t>
            </a:fld>
            <a:endParaRPr lang="en-US">
              <a:solidFill>
                <a:prstClr val="black"/>
              </a:solidFill>
              <a:latin typeface="Calibri"/>
            </a:endParaRPr>
          </a:p>
        </p:txBody>
      </p:sp>
    </p:spTree>
    <p:extLst>
      <p:ext uri="{BB962C8B-B14F-4D97-AF65-F5344CB8AC3E}">
        <p14:creationId xmlns:p14="http://schemas.microsoft.com/office/powerpoint/2010/main" val="361811089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a:t>
            </a:r>
            <a:r>
              <a:rPr lang="en-US" baseline="0" dirty="0" smtClean="0"/>
              <a:t> you could somehow make sure to map the data to the resources within a cluster then there are two </a:t>
            </a:r>
            <a:r>
              <a:rPr lang="en-US" baseline="0" dirty="0" err="1" smtClean="0"/>
              <a:t>benefirs</a:t>
            </a:r>
            <a:r>
              <a:rPr lang="en-US" baseline="0" dirty="0" smtClean="0"/>
              <a:t> first you can improve communication locality second you can also reduce the interference between requests generated by different applications</a:t>
            </a:r>
          </a:p>
          <a:p>
            <a:endParaRPr lang="en-US" dirty="0" smtClean="0"/>
          </a:p>
          <a:p>
            <a:r>
              <a:rPr lang="en-US" dirty="0" smtClean="0"/>
              <a:t>Say first divide the chip into clusters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142</a:t>
            </a:fld>
            <a:endParaRPr lang="en-US">
              <a:solidFill>
                <a:prstClr val="black"/>
              </a:solidFill>
              <a:latin typeface="Calibri"/>
            </a:endParaRPr>
          </a:p>
        </p:txBody>
      </p:sp>
    </p:spTree>
    <p:extLst>
      <p:ext uri="{BB962C8B-B14F-4D97-AF65-F5344CB8AC3E}">
        <p14:creationId xmlns:p14="http://schemas.microsoft.com/office/powerpoint/2010/main" val="32304707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achieving clustering we use</a:t>
            </a:r>
            <a:r>
              <a:rPr lang="en-US" baseline="0" dirty="0" smtClean="0"/>
              <a:t> two techniques</a:t>
            </a:r>
          </a:p>
          <a:p>
            <a:endParaRPr lang="en-US" baseline="0" dirty="0" smtClean="0"/>
          </a:p>
          <a:p>
            <a:r>
              <a:rPr lang="en-US" baseline="0" dirty="0" smtClean="0"/>
              <a:t>We adapted to commonly used clock page replacement policy for clustering</a:t>
            </a:r>
          </a:p>
          <a:p>
            <a:endParaRPr lang="en-US" dirty="0" smtClean="0"/>
          </a:p>
          <a:p>
            <a:r>
              <a:rPr lang="en-US" dirty="0" smtClean="0"/>
              <a:t>First to cluster memory accesses we</a:t>
            </a:r>
            <a:r>
              <a:rPr lang="en-US" baseline="0" dirty="0" smtClean="0"/>
              <a:t> make simple modifications to commonly used CLOCK page replacement policy Our cluster-CLOCK looks “N” pages beyond the default replacement candidate in the hope of finding a page which belongs to the cluster where the application is mapped</a:t>
            </a:r>
          </a:p>
          <a:p>
            <a:endParaRPr lang="en-US" baseline="0" dirty="0" smtClean="0"/>
          </a:p>
          <a:p>
            <a:r>
              <a:rPr lang="en-US" baseline="0" dirty="0" smtClean="0"/>
              <a:t>Second we cluster cache accesses  for private caches the accesses are trivially clustered</a:t>
            </a:r>
          </a:p>
          <a:p>
            <a:r>
              <a:rPr lang="en-US" baseline="0" dirty="0" smtClean="0"/>
              <a:t>For shared caches we use a technique called Adaptive Spill Receive proposed by </a:t>
            </a:r>
            <a:r>
              <a:rPr lang="en-US" baseline="0" dirty="0" err="1" smtClean="0"/>
              <a:t>Qureshi</a:t>
            </a:r>
            <a:r>
              <a:rPr lang="en-US" baseline="0" dirty="0" smtClean="0"/>
              <a:t> et al in 2009 An application’s data is mapped to cache bank closest to it—in case it needs more cache space then its data is spilled to the next closest cache bank and so on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143</a:t>
            </a:fld>
            <a:endParaRPr lang="en-US">
              <a:solidFill>
                <a:prstClr val="black"/>
              </a:solidFill>
              <a:latin typeface="Calibri"/>
            </a:endParaRPr>
          </a:p>
        </p:txBody>
      </p:sp>
    </p:spTree>
    <p:extLst>
      <p:ext uri="{BB962C8B-B14F-4D97-AF65-F5344CB8AC3E}">
        <p14:creationId xmlns:p14="http://schemas.microsoft.com/office/powerpoint/2010/main" val="406630476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a:t>
            </a:r>
            <a:r>
              <a:rPr lang="en-US" baseline="0" dirty="0" smtClean="0"/>
              <a:t> clustering we look at how to map applications to different clusters </a:t>
            </a:r>
          </a:p>
          <a:p>
            <a:endParaRPr lang="en-US" dirty="0" smtClean="0"/>
          </a:p>
          <a:p>
            <a:r>
              <a:rPr lang="en-US" dirty="0" smtClean="0"/>
              <a:t>If</a:t>
            </a:r>
            <a:r>
              <a:rPr lang="en-US" baseline="0" dirty="0" smtClean="0"/>
              <a:t> the c</a:t>
            </a:r>
            <a:r>
              <a:rPr lang="en-US" dirty="0" smtClean="0"/>
              <a:t>onventional schedulers does</a:t>
            </a:r>
            <a:r>
              <a:rPr lang="en-US" baseline="0" dirty="0" smtClean="0"/>
              <a:t> not attempt to load balance you can come up with a “pathological” case shown in this slide </a:t>
            </a:r>
          </a:p>
          <a:p>
            <a:r>
              <a:rPr lang="en-US" baseline="0" dirty="0" smtClean="0"/>
              <a:t>Where the clusters with heavy applications are heavily oversubscribed </a:t>
            </a:r>
          </a:p>
          <a:p>
            <a:endParaRPr lang="en-US" baseline="0" dirty="0" smtClean="0"/>
          </a:p>
          <a:p>
            <a:r>
              <a:rPr lang="en-US" baseline="0" dirty="0" smtClean="0"/>
              <a:t>Remind heavy and light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144</a:t>
            </a:fld>
            <a:endParaRPr lang="en-US">
              <a:solidFill>
                <a:prstClr val="black"/>
              </a:solidFill>
              <a:latin typeface="Calibri"/>
            </a:endParaRPr>
          </a:p>
        </p:txBody>
      </p:sp>
    </p:spTree>
    <p:extLst>
      <p:ext uri="{BB962C8B-B14F-4D97-AF65-F5344CB8AC3E}">
        <p14:creationId xmlns:p14="http://schemas.microsoft.com/office/powerpoint/2010/main" val="228367375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Obviously we shouldn’t be doing it and we employ</a:t>
            </a:r>
            <a:r>
              <a:rPr lang="en-US" baseline="0" dirty="0" smtClean="0"/>
              <a:t> </a:t>
            </a:r>
            <a:r>
              <a:rPr lang="en-US" dirty="0" smtClean="0"/>
              <a:t>a simple scheme to ensure that</a:t>
            </a:r>
            <a:r>
              <a:rPr lang="en-US" baseline="0" dirty="0" smtClean="0"/>
              <a:t> the aggregate bandwidth demand of applications in each clusters is approximately same</a:t>
            </a:r>
            <a:r>
              <a:rPr lang="en-US" dirty="0" smtClean="0"/>
              <a:t> </a:t>
            </a:r>
          </a:p>
          <a:p>
            <a:endParaRPr lang="en-US" dirty="0" smtClean="0"/>
          </a:p>
          <a:p>
            <a:endParaRPr lang="en-US" dirty="0" smtClean="0"/>
          </a:p>
          <a:p>
            <a:r>
              <a:rPr lang="en-US" dirty="0" smtClean="0"/>
              <a:t>Two steps we</a:t>
            </a:r>
            <a:r>
              <a:rPr lang="en-US" baseline="0" dirty="0" smtClean="0"/>
              <a:t> discussed are fairly intuitive heuristics that has been explored in other contexts In this work identify a new opportunity for optimizing our spatial scheduler</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145</a:t>
            </a:fld>
            <a:endParaRPr lang="en-US">
              <a:solidFill>
                <a:prstClr val="black"/>
              </a:solidFill>
              <a:latin typeface="Calibri"/>
            </a:endParaRPr>
          </a:p>
        </p:txBody>
      </p:sp>
    </p:spTree>
    <p:extLst>
      <p:ext uri="{BB962C8B-B14F-4D97-AF65-F5344CB8AC3E}">
        <p14:creationId xmlns:p14="http://schemas.microsoft.com/office/powerpoint/2010/main" val="402324885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 me try</a:t>
            </a:r>
            <a:r>
              <a:rPr lang="en-US" baseline="0" dirty="0" smtClean="0"/>
              <a:t> to explain </a:t>
            </a:r>
            <a:r>
              <a:rPr lang="en-US" dirty="0" smtClean="0"/>
              <a:t>the application characteristics</a:t>
            </a:r>
            <a:r>
              <a:rPr lang="en-US" baseline="0" dirty="0" smtClean="0"/>
              <a:t> by drawing an analogy to the typical characters in a thesis committee</a:t>
            </a:r>
            <a:endParaRPr lang="en-US" dirty="0" smtClean="0"/>
          </a:p>
          <a:p>
            <a:endParaRPr lang="en-US" dirty="0" smtClean="0"/>
          </a:p>
          <a:p>
            <a:r>
              <a:rPr lang="en-US" dirty="0" smtClean="0"/>
              <a:t>Applications</a:t>
            </a:r>
            <a:r>
              <a:rPr lang="en-US" baseline="0" dirty="0" smtClean="0"/>
              <a:t> are like the characters in your thesis committee and you are like the spatial scheduler who is trying to cater to these different characters</a:t>
            </a:r>
            <a:endParaRPr lang="en-US" dirty="0" smtClean="0"/>
          </a:p>
          <a:p>
            <a:r>
              <a:rPr lang="en-US" dirty="0" smtClean="0"/>
              <a:t>Thesis committee</a:t>
            </a:r>
            <a:r>
              <a:rPr lang="en-US" baseline="0" dirty="0" smtClean="0"/>
              <a:t> an impossibly difficult group of people to get together in a room</a:t>
            </a:r>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15374102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Don’t say bad</a:t>
            </a:r>
            <a:r>
              <a:rPr lang="en-US" baseline="0" dirty="0" smtClean="0"/>
              <a:t> guys and fillers say who still doesn’t believe that just yesterday they were on the other side</a:t>
            </a:r>
          </a:p>
          <a:p>
            <a:pPr marL="232943" indent="-232943">
              <a:buAutoNum type="arabicPeriod"/>
            </a:pPr>
            <a:endParaRPr lang="en-US" dirty="0" smtClean="0"/>
          </a:p>
          <a:p>
            <a:pPr marL="232943" indent="-232943">
              <a:buAutoNum type="arabicPeriod"/>
            </a:pPr>
            <a:r>
              <a:rPr lang="en-US" dirty="0" smtClean="0"/>
              <a:t>Sensitive: these applications are sensitive to latency</a:t>
            </a:r>
            <a:r>
              <a:rPr lang="en-US" baseline="0" dirty="0" smtClean="0"/>
              <a:t> of memory subsystem. They have high miss rates such that memory system performance matters But at the same time they have low MLP. </a:t>
            </a:r>
            <a:r>
              <a:rPr lang="en-US" dirty="0"/>
              <a:t>with MLP cores issue several memory requests in parallel in the hope of overlapping future load misses with current load misses. Because of low MLP they requests are serialized and each one of them is critical Thus they would benefit from prioritization techniques which can reduce network and memory latency These applications are like your advisor who are sensitive and you can’t ignore any of their requests </a:t>
            </a:r>
            <a:r>
              <a:rPr lang="en-US" dirty="0">
                <a:sym typeface="Wingdings"/>
              </a:rPr>
              <a:t></a:t>
            </a:r>
            <a:endParaRPr lang="en-US" dirty="0"/>
          </a:p>
          <a:p>
            <a:pPr marL="232943" indent="-232943">
              <a:buAutoNum type="arabicPeriod"/>
            </a:pPr>
            <a:endParaRPr lang="en-US" dirty="0"/>
          </a:p>
          <a:p>
            <a:pPr marL="232943" indent="-232943" defTabSz="465887">
              <a:buFontTx/>
              <a:buAutoNum type="arabicPeriod"/>
              <a:defRPr/>
            </a:pPr>
            <a:r>
              <a:rPr lang="en-US" dirty="0"/>
              <a:t>Heavy: These applications have high miss rate and high MLP. Thus they can issue lot of memory requests, how ever since they have high MLP they can hide the latency of memory requests. These applications are the ones which eat way all resources, flood the network and memory controllers and can potentially deny service to other applications. So these applications are like the </a:t>
            </a:r>
            <a:r>
              <a:rPr lang="en-US" baseline="0" dirty="0" smtClean="0"/>
              <a:t>:  your professors bitter rival will argue the exact opposite view and ask a lot of questions</a:t>
            </a:r>
          </a:p>
          <a:p>
            <a:endParaRPr lang="en-US" dirty="0"/>
          </a:p>
          <a:p>
            <a:pPr marL="232943" indent="-232943">
              <a:buAutoNum type="arabicPeriod"/>
            </a:pPr>
            <a:r>
              <a:rPr lang="en-US" dirty="0"/>
              <a:t>Medium: have medium miss rates and high MLP. They are less adversarial than Heavy, if you give them just enough resources they are happy They are like the Guru who is there for only cookies – just need to feed them cookies</a:t>
            </a:r>
          </a:p>
          <a:p>
            <a:pPr marL="232943" indent="-232943">
              <a:buAutoNum type="arabicPeriod"/>
            </a:pPr>
            <a:endParaRPr lang="en-US" dirty="0"/>
          </a:p>
          <a:p>
            <a:pPr marL="232943" indent="-232943">
              <a:buFont typeface="+mj-lt"/>
              <a:buAutoNum type="arabicPeriod"/>
            </a:pPr>
            <a:r>
              <a:rPr lang="en-US" dirty="0"/>
              <a:t>Light: these applications have low miss rates, thus they do not effect other applications. These can be considered as fillers if you have enough slots </a:t>
            </a:r>
            <a:r>
              <a:rPr lang="en-US" baseline="0" dirty="0" smtClean="0"/>
              <a:t>The </a:t>
            </a:r>
            <a:r>
              <a:rPr lang="en-US" baseline="0" dirty="0" err="1" smtClean="0"/>
              <a:t>Strawman</a:t>
            </a:r>
            <a:r>
              <a:rPr lang="en-US" baseline="0" dirty="0" smtClean="0"/>
              <a:t>/woman : nice guy no opinions The </a:t>
            </a:r>
            <a:r>
              <a:rPr lang="en-US" baseline="0" dirty="0" err="1" smtClean="0"/>
              <a:t>Asst</a:t>
            </a:r>
            <a:r>
              <a:rPr lang="en-US" baseline="0" dirty="0" smtClean="0"/>
              <a:t> Prof: still doesn’t believe few months ago they were on the other side just like you--pretending to be adults</a:t>
            </a:r>
            <a:endParaRPr lang="en-US" dirty="0" smtClean="0"/>
          </a:p>
          <a:p>
            <a:pPr marL="232943" indent="-232943">
              <a:buAutoNum type="arabicPeriod"/>
            </a:pPr>
            <a:endParaRPr lang="en-US" dirty="0"/>
          </a:p>
          <a:p>
            <a:pPr marL="232943" indent="-232943">
              <a:buAutoNum type="arabicPeriod"/>
            </a:pPr>
            <a:endParaRPr lang="en-US" dirty="0"/>
          </a:p>
          <a:p>
            <a:pPr marL="232943" indent="-232943">
              <a:buAutoNum type="arabicPeriod"/>
            </a:pP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147</a:t>
            </a:fld>
            <a:endParaRPr lang="en-US">
              <a:solidFill>
                <a:prstClr val="black"/>
              </a:solidFill>
              <a:latin typeface="Calibri"/>
            </a:endParaRPr>
          </a:p>
        </p:txBody>
      </p:sp>
    </p:spTree>
    <p:extLst>
      <p:ext uri="{BB962C8B-B14F-4D97-AF65-F5344CB8AC3E}">
        <p14:creationId xmlns:p14="http://schemas.microsoft.com/office/powerpoint/2010/main" val="297616583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estimate</a:t>
            </a:r>
            <a:r>
              <a:rPr lang="en-US" baseline="0" dirty="0" smtClean="0"/>
              <a:t> sensitive we rely on 2 performance counter values one that gives us the miss rate and the other which tells us the average number of cycles a miss spends at the head of the re-order buffer If I have high stall cycles and high enough miss rate I will classify the application as sensitive</a:t>
            </a:r>
          </a:p>
          <a:p>
            <a:endParaRPr lang="en-US" baseline="0" dirty="0" smtClean="0"/>
          </a:p>
          <a:p>
            <a:r>
              <a:rPr lang="en-US" baseline="0" dirty="0" smtClean="0"/>
              <a:t> Next we need to determine how many clusters to allocate to sensitive applications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149</a:t>
            </a:fld>
            <a:endParaRPr lang="en-US">
              <a:solidFill>
                <a:prstClr val="black"/>
              </a:solidFill>
              <a:latin typeface="Calibri"/>
            </a:endParaRPr>
          </a:p>
        </p:txBody>
      </p:sp>
    </p:spTree>
    <p:extLst>
      <p:ext uri="{BB962C8B-B14F-4D97-AF65-F5344CB8AC3E}">
        <p14:creationId xmlns:p14="http://schemas.microsoft.com/office/powerpoint/2010/main" val="27445047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endParaRPr lang="en-US" dirty="0" smtClean="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Say outermost private cache miss</a:t>
            </a:r>
          </a:p>
          <a:p>
            <a:r>
              <a:rPr lang="en-US" dirty="0" err="1" smtClean="0"/>
              <a:t>Dont</a:t>
            </a:r>
            <a:r>
              <a:rPr lang="en-US" dirty="0" smtClean="0"/>
              <a:t> enumerate</a:t>
            </a:r>
            <a:r>
              <a:rPr lang="en-US" baseline="0" dirty="0" smtClean="0"/>
              <a:t> all steps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154</a:t>
            </a:fld>
            <a:endParaRPr lang="en-US">
              <a:solidFill>
                <a:prstClr val="black"/>
              </a:solidFill>
              <a:latin typeface="Calibri"/>
            </a:endParaRPr>
          </a:p>
        </p:txBody>
      </p:sp>
    </p:spTree>
    <p:extLst>
      <p:ext uri="{BB962C8B-B14F-4D97-AF65-F5344CB8AC3E}">
        <p14:creationId xmlns:p14="http://schemas.microsoft.com/office/powerpoint/2010/main" val="368200484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155</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65887">
              <a:defRPr/>
            </a:pPr>
            <a:endParaRPr lang="en-US" dirty="0" smtClean="0"/>
          </a:p>
          <a:p>
            <a:pPr defTabSz="465887">
              <a:defRPr/>
            </a:pPr>
            <a:r>
              <a:rPr lang="en-US" dirty="0" smtClean="0"/>
              <a:t>We find that A2C can also help reduce</a:t>
            </a:r>
            <a:r>
              <a:rPr lang="en-US" baseline="0" dirty="0" smtClean="0"/>
              <a:t> interference for main memory space. Each controller manages a separate DRAM. </a:t>
            </a:r>
            <a:r>
              <a:rPr lang="en-US" dirty="0"/>
              <a:t>By biasing replacement decisions to be made within each memory controller as much as possible, applications mapped to different controllers interfere less with each other in the physical memory space. As a result, applications with lower page locality disturb applications with higher page locality less, improving page fault rate. Note that our execution time results do not include this effect of reduced page faults. </a:t>
            </a:r>
            <a:endParaRPr lang="en-US" dirty="0" smtClean="0"/>
          </a:p>
          <a:p>
            <a:pPr defTabSz="465887">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157</a:t>
            </a:fld>
            <a:endParaRPr lang="en-US">
              <a:solidFill>
                <a:prstClr val="black"/>
              </a:solidFill>
              <a:latin typeface="Calibri"/>
            </a:endParaRPr>
          </a:p>
        </p:txBody>
      </p:sp>
    </p:spTree>
    <p:extLst>
      <p:ext uri="{BB962C8B-B14F-4D97-AF65-F5344CB8AC3E}">
        <p14:creationId xmlns:p14="http://schemas.microsoft.com/office/powerpoint/2010/main" val="17392381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8086</a:t>
            </a:r>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158</a:t>
            </a:fld>
            <a:endParaRPr lang="en-US">
              <a:solidFill>
                <a:prstClr val="black"/>
              </a:solidFill>
              <a:latin typeface="Calibri"/>
            </a:endParaRPr>
          </a:p>
        </p:txBody>
      </p:sp>
    </p:spTree>
    <p:extLst>
      <p:ext uri="{BB962C8B-B14F-4D97-AF65-F5344CB8AC3E}">
        <p14:creationId xmlns:p14="http://schemas.microsoft.com/office/powerpoint/2010/main" val="204098384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159</a:t>
            </a:fld>
            <a:endParaRPr lang="en-US">
              <a:solidFill>
                <a:prstClr val="black"/>
              </a:solidFill>
              <a:latin typeface="Calibri"/>
            </a:endParaRPr>
          </a:p>
        </p:txBody>
      </p:sp>
    </p:spTree>
    <p:extLst>
      <p:ext uri="{BB962C8B-B14F-4D97-AF65-F5344CB8AC3E}">
        <p14:creationId xmlns:p14="http://schemas.microsoft.com/office/powerpoint/2010/main" val="365516854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160</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1"/>
          <p:cNvSpPr>
            <a:spLocks noGrp="1" noRot="1" noChangeAspect="1" noChangeArrowheads="1"/>
          </p:cNvSpPr>
          <p:nvPr>
            <p:ph type="sldImg"/>
          </p:nvPr>
        </p:nvSpPr>
        <p:spPr>
          <a:solidFill>
            <a:srgbClr val="FFFFFF"/>
          </a:solidFill>
          <a:ln/>
        </p:spPr>
      </p:sp>
      <p:sp>
        <p:nvSpPr>
          <p:cNvPr id="51203"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
          <p:cNvSpPr>
            <a:spLocks noGrp="1" noRot="1" noChangeAspect="1" noChangeArrowheads="1"/>
          </p:cNvSpPr>
          <p:nvPr>
            <p:ph type="sldImg"/>
          </p:nvPr>
        </p:nvSpPr>
        <p:spPr>
          <a:solidFill>
            <a:srgbClr val="FFFFFF"/>
          </a:solidFill>
          <a:ln/>
        </p:spPr>
      </p:sp>
      <p:sp>
        <p:nvSpPr>
          <p:cNvPr id="53251"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99BD0DA-5C15-954C-9763-564690DB4859}" type="slidenum">
              <a:rPr lang="en-US">
                <a:solidFill>
                  <a:prstClr val="black"/>
                </a:solidFill>
              </a:rPr>
              <a:pPr eaLnBrk="1" hangingPunct="1"/>
              <a:t>13</a:t>
            </a:fld>
            <a:endParaRPr lang="en-US">
              <a:solidFill>
                <a:prstClr val="black"/>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pPr defTabSz="931774" eaLnBrk="0" fontAlgn="base" hangingPunct="0">
              <a:spcBef>
                <a:spcPct val="0"/>
              </a:spcBef>
              <a:spcAft>
                <a:spcPct val="0"/>
              </a:spcAft>
              <a:defRPr/>
            </a:pPr>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endParaRPr lang="en-US" baseline="0" dirty="0" smtClean="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185</a:t>
            </a:fld>
            <a:endParaRPr lang="en-US">
              <a:solidFill>
                <a:prstClr val="black"/>
              </a:solidFill>
              <a:latin typeface="Calibri"/>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187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190</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C7E1EC-04C2-764F-BB0E-4D8659D2CCF2}" type="slidenum">
              <a:rPr lang="en-US" altLang="ko-KR">
                <a:solidFill>
                  <a:prstClr val="black"/>
                </a:solidFill>
              </a:rPr>
              <a:pPr/>
              <a:t>192</a:t>
            </a:fld>
            <a:endParaRPr lang="en-US" altLang="ko-KR">
              <a:solidFill>
                <a:prstClr val="black"/>
              </a:solidFill>
            </a:endParaRPr>
          </a:p>
        </p:txBody>
      </p:sp>
      <p:sp>
        <p:nvSpPr>
          <p:cNvPr id="397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7315" name="Rectangle 3"/>
          <p:cNvSpPr>
            <a:spLocks noGrp="1" noChangeArrowheads="1"/>
          </p:cNvSpPr>
          <p:nvPr>
            <p:ph type="body" idx="1"/>
          </p:nvPr>
        </p:nvSpPr>
        <p:spPr/>
        <p:txBody>
          <a:bodyPr/>
          <a:lstStyle/>
          <a:p>
            <a:r>
              <a:rPr lang="en-US" altLang="ko-KR"/>
              <a:t>Two row-hit reads that are scheduled to DRAM can transfer data back-to-back as shown in the figure. It is also the case for two row-hit writes. </a:t>
            </a:r>
          </a:p>
          <a:p>
            <a:r>
              <a:rPr lang="en-US" altLang="ko-KR"/>
              <a:t>However (CLICK)) let</a:t>
            </a:r>
            <a:r>
              <a:rPr lang="ko-KR" altLang="en-US">
                <a:latin typeface="Arial"/>
              </a:rPr>
              <a:t>’</a:t>
            </a:r>
            <a:r>
              <a:rPr lang="en-US" altLang="ko-KR"/>
              <a:t>s say we have a write scheduled between the two reads (CLICK). As shown in the red box, Data C for the write cannot be written for some time after the data transfer for Read A.(CLICK)  Also the data for Read B cannot be read a longer time (CLICK) after Data C is written. The data bus must be idle for these cycles regardless of which bank these reads and the write belong to.</a:t>
            </a:r>
          </a:p>
          <a:p>
            <a:r>
              <a:rPr lang="en-US" altLang="ko-KR"/>
              <a:t>Therefore, (CLICK) frequent read-write switching  incurs many idle cycles. </a:t>
            </a:r>
          </a:p>
          <a:p>
            <a:endParaRPr lang="en-US" altLang="ko-KR"/>
          </a:p>
          <a:p>
            <a:r>
              <a:rPr lang="en-US" altLang="ko-KR"/>
              <a:t>6+11: 17 DRAM cycles = 85 processor cycles (4GHz, DDR-1600)</a:t>
            </a:r>
          </a:p>
          <a:p>
            <a:endParaRPr lang="en-US" altLang="ko-K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3DB4CC-5DAA-F645-86A0-7A629E17766E}" type="slidenum">
              <a:rPr lang="en-US" altLang="ko-KR">
                <a:solidFill>
                  <a:prstClr val="black"/>
                </a:solidFill>
              </a:rPr>
              <a:pPr/>
              <a:t>193</a:t>
            </a:fld>
            <a:endParaRPr lang="en-US" altLang="ko-KR">
              <a:solidFill>
                <a:prstClr val="black"/>
              </a:solidFill>
            </a:endParaRPr>
          </a:p>
        </p:txBody>
      </p:sp>
      <p:sp>
        <p:nvSpPr>
          <p:cNvPr id="399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9363" name="Rectangle 3"/>
          <p:cNvSpPr>
            <a:spLocks noGrp="1" noChangeArrowheads="1"/>
          </p:cNvSpPr>
          <p:nvPr>
            <p:ph type="body" idx="1"/>
          </p:nvPr>
        </p:nvSpPr>
        <p:spPr/>
        <p:txBody>
          <a:bodyPr/>
          <a:lstStyle/>
          <a:p>
            <a:r>
              <a:rPr lang="en-US" altLang="ko-KR"/>
              <a:t>I</a:t>
            </a:r>
            <a:r>
              <a:rPr lang="ko-KR" altLang="en-US">
                <a:latin typeface="Arial"/>
              </a:rPr>
              <a:t>’</a:t>
            </a:r>
            <a:r>
              <a:rPr lang="en-US" altLang="ko-KR"/>
              <a:t>ve already discussed that  when a row conflict occurs,  three commands need to be sent to perform the access, which are precharge, activate, and read or write. However, the effect of a conflict after a write is very different from the effect after a read. (CLICK)  When a row-conflict happens after a read. It causes idle cycles as shown in red box if no request is present in other banks. </a:t>
            </a:r>
          </a:p>
          <a:p>
            <a:r>
              <a:rPr lang="en-US" altLang="ko-KR"/>
              <a:t>(CLICK) When it happens after a write, (CLICK) No precharge is allowed many cycles after the write burst. Therefore the row-conflict take more time to be serviced. This leads to many more idle bus cycles (CLICK) if there is no requests in other banks. (CLICK) Therefore row-conflict after write may cause many idle cycles. </a:t>
            </a:r>
          </a:p>
          <a:p>
            <a:endParaRPr lang="en-US" altLang="ko-KR"/>
          </a:p>
          <a:p>
            <a:r>
              <a:rPr lang="en-US" altLang="ko-KR"/>
              <a:t>Row conflict after read (2 + 11 + 11 =24): 120 idle cycles</a:t>
            </a:r>
          </a:p>
          <a:p>
            <a:r>
              <a:rPr lang="en-US" altLang="ko-KR"/>
              <a:t>Write-to-precharge (12): 60 idle cycles</a:t>
            </a:r>
          </a:p>
          <a:p>
            <a:r>
              <a:rPr lang="en-US" altLang="ko-KR"/>
              <a:t>Row conflict after write (12+ 11 + 11 + 11):  225 idle cycles</a:t>
            </a:r>
          </a:p>
          <a:p>
            <a:endParaRPr lang="en-US" altLang="ko-K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B50959-4154-B447-BA68-E07CEA6E6444}" type="slidenum">
              <a:rPr lang="en-US" altLang="ko-KR">
                <a:solidFill>
                  <a:prstClr val="black"/>
                </a:solidFill>
              </a:rPr>
              <a:pPr/>
              <a:t>194</a:t>
            </a:fld>
            <a:endParaRPr lang="en-US" altLang="ko-KR">
              <a:solidFill>
                <a:prstClr val="black"/>
              </a:solidFill>
            </a:endParaRPr>
          </a:p>
        </p:txBody>
      </p:sp>
      <p:sp>
        <p:nvSpPr>
          <p:cNvPr id="480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80259" name="Rectangle 3"/>
          <p:cNvSpPr>
            <a:spLocks noGrp="1" noChangeArrowheads="1"/>
          </p:cNvSpPr>
          <p:nvPr>
            <p:ph type="body" idx="1"/>
          </p:nvPr>
        </p:nvSpPr>
        <p:spPr/>
        <p:txBody>
          <a:bodyPr/>
          <a:lstStyle/>
          <a:p>
            <a:r>
              <a:rPr lang="en-US" altLang="ko-KR"/>
              <a:t>To avoid frequent read--write switching and row-conflict after write penalties, (CLICK) generating many row-hit writes rather than row-conflict writes from the last-level cache is desirable.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0F58001-6FE7-4D40-8892-FE17BC86EEA8}" type="slidenum">
              <a:rPr lang="en-US" altLang="ko-KR">
                <a:solidFill>
                  <a:prstClr val="black"/>
                </a:solidFill>
              </a:rPr>
              <a:pPr/>
              <a:t>195</a:t>
            </a:fld>
            <a:endParaRPr lang="en-US" altLang="ko-KR">
              <a:solidFill>
                <a:prstClr val="black"/>
              </a:solidFill>
            </a:endParaRPr>
          </a:p>
        </p:txBody>
      </p:sp>
      <p:sp>
        <p:nvSpPr>
          <p:cNvPr id="457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7731" name="Rectangle 3"/>
          <p:cNvSpPr>
            <a:spLocks noGrp="1" noChangeArrowheads="1"/>
          </p:cNvSpPr>
          <p:nvPr>
            <p:ph type="body" idx="1"/>
          </p:nvPr>
        </p:nvSpPr>
        <p:spPr/>
        <p:txBody>
          <a:bodyPr/>
          <a:lstStyle/>
          <a:p>
            <a:r>
              <a:rPr lang="en-US" altLang="ko-KR"/>
              <a:t>Let</a:t>
            </a:r>
            <a:r>
              <a:rPr lang="ko-KR" altLang="en-US">
                <a:latin typeface="Arial"/>
              </a:rPr>
              <a:t>’</a:t>
            </a:r>
            <a:r>
              <a:rPr lang="en-US" altLang="ko-KR"/>
              <a:t>s look at how the write-caused interference-aware replacement policy would work compared to the conventional LRU replacement policy.  The figure shows DRAM and the last level cache states. Currently Read A is being serviced and a write to Row B is about to be scheduled. The cache contains two dirty lines, which are Dirty line B and Dirty line C which are mapped to Row B and Row C respectively. Dirty C is in the LRU position and Dirty B is in the second LRU position. Let</a:t>
            </a:r>
            <a:r>
              <a:rPr lang="ko-KR" altLang="en-US">
                <a:latin typeface="Arial"/>
              </a:rPr>
              <a:t>’</a:t>
            </a:r>
            <a:r>
              <a:rPr lang="en-US" altLang="ko-KR"/>
              <a:t>s look at the LRU policy first.</a:t>
            </a:r>
          </a:p>
          <a:p>
            <a:r>
              <a:rPr lang="en-US" altLang="ko-KR"/>
              <a:t>(CLICK)  (CLICK) After Read A is serviced, it is inserted to the cache set. (CLICK) Since Dirty C is the LRU, LRU replacement evicts Dirty C. And (CLICK)  A is inserted. (CLICK) As you see, Write B is a row-hit, however Write C from dirty C is a row-conflict.  (CLICK) This results in row-conflict after write penalty.</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03FD29-4A22-DC4A-87C2-5C4B5DBF0D87}" type="slidenum">
              <a:rPr lang="en-US" altLang="ko-KR">
                <a:solidFill>
                  <a:prstClr val="black"/>
                </a:solidFill>
              </a:rPr>
              <a:pPr/>
              <a:t>196</a:t>
            </a:fld>
            <a:endParaRPr lang="en-US" altLang="ko-KR">
              <a:solidFill>
                <a:prstClr val="black"/>
              </a:solidFill>
            </a:endParaRPr>
          </a:p>
        </p:txBody>
      </p:sp>
      <p:sp>
        <p:nvSpPr>
          <p:cNvPr id="4587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8755" name="Rectangle 3"/>
          <p:cNvSpPr>
            <a:spLocks noGrp="1" noChangeArrowheads="1"/>
          </p:cNvSpPr>
          <p:nvPr>
            <p:ph type="body" idx="1"/>
          </p:nvPr>
        </p:nvSpPr>
        <p:spPr/>
        <p:txBody>
          <a:bodyPr/>
          <a:lstStyle/>
          <a:p>
            <a:r>
              <a:rPr lang="en-US" altLang="ko-KR"/>
              <a:t>On the other hand. (CLICK) (CLICK) When A is inserted, (CLICK)A interference-aware policy would evict Dirty B because it is mapped to the same row as Write B in the write buffer.  Because two writes are row-hit, (CLICK) they can be scheduled back-to-back. (CLICK) This reduces many idle cycles. (CLICK) This example shows a simple interference-aware policy can reduce write service time.</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58659A-330B-6746-A574-F07B260D2875}" type="slidenum">
              <a:rPr lang="en-US" altLang="ko-KR">
                <a:solidFill>
                  <a:prstClr val="black"/>
                </a:solidFill>
              </a:rPr>
              <a:pPr/>
              <a:t>197</a:t>
            </a:fld>
            <a:endParaRPr lang="en-US" altLang="ko-KR">
              <a:solidFill>
                <a:prstClr val="black"/>
              </a:solidFill>
            </a:endParaRPr>
          </a:p>
        </p:txBody>
      </p:sp>
      <p:sp>
        <p:nvSpPr>
          <p:cNvPr id="405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05507" name="Rectangle 3"/>
          <p:cNvSpPr>
            <a:spLocks noGrp="1" noChangeArrowheads="1"/>
          </p:cNvSpPr>
          <p:nvPr>
            <p:ph type="body" idx="1"/>
          </p:nvPr>
        </p:nvSpPr>
        <p:spPr/>
        <p:txBody>
          <a:bodyPr/>
          <a:lstStyle/>
          <a:p>
            <a:r>
              <a:rPr lang="en-US" altLang="ko-KR"/>
              <a:t>This slide shows the performance of the DRAM-aware replacement including both Latency-and-parallelism-aware and write-caused interference-aware components. The middle bar in each graph is the memory-level-parallelism-aware replacement policy proposed by Qureshi et al in ISCA 2006. This mechanism is not aware of DRAM characteristics. Our DRAM-aware replacement (CLICK) outperforms both the baseline and MLP-aware replacement on the single-core and 4 CMP systems by reducing cost of misses and dirty line evictions. </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743BF7-CF3A-B845-9BDB-7C00A4F90019}" type="slidenum">
              <a:rPr lang="en-US" altLang="ko-KR">
                <a:solidFill>
                  <a:prstClr val="black"/>
                </a:solidFill>
              </a:rPr>
              <a:pPr/>
              <a:t>198</a:t>
            </a:fld>
            <a:endParaRPr lang="en-US" altLang="ko-KR">
              <a:solidFill>
                <a:prstClr val="black"/>
              </a:solidFill>
            </a:endParaRPr>
          </a:p>
        </p:txBody>
      </p:sp>
      <p:sp>
        <p:nvSpPr>
          <p:cNvPr id="423938" name="Rectangle 2"/>
          <p:cNvSpPr>
            <a:spLocks noGrp="1" noRot="1" noChangeAspect="1" noChangeArrowheads="1" noTextEdit="1"/>
          </p:cNvSpPr>
          <p:nvPr>
            <p:ph type="sldImg"/>
          </p:nvPr>
        </p:nvSpPr>
        <p:spPr>
          <a:xfrm>
            <a:off x="1182688" y="698500"/>
            <a:ext cx="4648200" cy="3486150"/>
          </a:xfrm>
          <a:ln/>
          <a:extLst>
            <a:ext uri="{FAA26D3D-D897-4be2-8F04-BA451C77F1D7}">
              <ma14:placeholderFlag xmlns:ma14="http://schemas.microsoft.com/office/mac/drawingml/2011/main" val="1"/>
            </a:ext>
          </a:extLst>
        </p:spPr>
      </p:sp>
      <p:sp>
        <p:nvSpPr>
          <p:cNvPr id="423939" name="Rectangle 3"/>
          <p:cNvSpPr>
            <a:spLocks noGrp="1" noChangeArrowheads="1"/>
          </p:cNvSpPr>
          <p:nvPr>
            <p:ph type="body" idx="1"/>
          </p:nvPr>
        </p:nvSpPr>
        <p:spPr/>
        <p:txBody>
          <a:bodyPr/>
          <a:lstStyle/>
          <a:p>
            <a:r>
              <a:rPr lang="en-US" altLang="ko-KR"/>
              <a:t>Now, I will talk about the last mechanism, DRAM-aware writeback.</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D577F4-D33F-1841-AE5F-C5466CB27176}" type="slidenum">
              <a:rPr lang="en-US" altLang="ko-KR">
                <a:solidFill>
                  <a:prstClr val="black"/>
                </a:solidFill>
              </a:rPr>
              <a:pPr/>
              <a:t>199</a:t>
            </a:fld>
            <a:endParaRPr lang="en-US" altLang="ko-KR">
              <a:solidFill>
                <a:prstClr val="black"/>
              </a:solidFill>
            </a:endParaRPr>
          </a:p>
        </p:txBody>
      </p:sp>
      <p:sp>
        <p:nvSpPr>
          <p:cNvPr id="4608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0803" name="Rectangle 3"/>
          <p:cNvSpPr>
            <a:spLocks noGrp="1" noChangeArrowheads="1"/>
          </p:cNvSpPr>
          <p:nvPr>
            <p:ph type="body" idx="1"/>
          </p:nvPr>
        </p:nvSpPr>
        <p:spPr/>
        <p:txBody>
          <a:bodyPr/>
          <a:lstStyle/>
          <a:p>
            <a:r>
              <a:rPr lang="en-US" altLang="ko-KR"/>
              <a:t>Our write-cause interference-aware replacement is not enough to reduce write-caused interference. This is because it sends out row-hit writebacks only when a replacement occurs. There may be more row-hit dirty lines in the last-level cache which can be written back fast. We can think about an aggressive mechanism to further reduce write-cause interference. </a:t>
            </a:r>
            <a:br>
              <a:rPr lang="en-US" altLang="ko-KR"/>
            </a:br>
            <a:r>
              <a:rPr lang="en-US" altLang="ko-KR"/>
              <a:t>(CLICK) Our DRAM-aware writeback does this. It aims to minimize write-caused interference by proactively cleaning row-hit dirty lines even before replaced. Since more writebacks can be serviced quickly, reads can be serviced without interference for a longer period. </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96588D-04C8-2E4F-B11E-AD8B65EBCCA9}" type="slidenum">
              <a:rPr lang="en-US" altLang="ko-KR">
                <a:solidFill>
                  <a:prstClr val="black"/>
                </a:solidFill>
              </a:rPr>
              <a:pPr/>
              <a:t>200</a:t>
            </a:fld>
            <a:endParaRPr lang="en-US" altLang="ko-KR">
              <a:solidFill>
                <a:prstClr val="black"/>
              </a:solidFill>
            </a:endParaRPr>
          </a:p>
        </p:txBody>
      </p:sp>
      <p:sp>
        <p:nvSpPr>
          <p:cNvPr id="4618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1827" name="Rectangle 3"/>
          <p:cNvSpPr>
            <a:spLocks noGrp="1" noChangeArrowheads="1"/>
          </p:cNvSpPr>
          <p:nvPr>
            <p:ph type="body" idx="1"/>
          </p:nvPr>
        </p:nvSpPr>
        <p:spPr/>
        <p:txBody>
          <a:bodyPr/>
          <a:lstStyle/>
          <a:p>
            <a:r>
              <a:rPr lang="en-US" altLang="ko-KR"/>
              <a:t>When a dirty line is evicted from the last-level cache, the DRAM-aware writeback stores its address. And then using the stored address, it searches all possible sets for row-hit dirty lines and send writebacks of them. This is done whenever the cache is idle. Once it finishes search for all possible sets, it waits for a dirty line eviction by the underlying replacement policy. (CLICK) This can send writebacks up to the DRAM row size divided by cache line size.  Therefore, once this write burst is done, reads can be serviced for a long time without interference from writes.</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220EFE-B1A4-A44A-B349-EBAEFB017061}" type="slidenum">
              <a:rPr lang="en-US" altLang="ko-KR">
                <a:solidFill>
                  <a:prstClr val="black"/>
                </a:solidFill>
              </a:rPr>
              <a:pPr/>
              <a:t>201</a:t>
            </a:fld>
            <a:endParaRPr lang="en-US" altLang="ko-KR">
              <a:solidFill>
                <a:prstClr val="black"/>
              </a:solidFill>
            </a:endParaRPr>
          </a:p>
        </p:txBody>
      </p:sp>
      <p:sp>
        <p:nvSpPr>
          <p:cNvPr id="443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43395" name="Rectangle 3"/>
          <p:cNvSpPr>
            <a:spLocks noGrp="1" noChangeArrowheads="1"/>
          </p:cNvSpPr>
          <p:nvPr>
            <p:ph type="body" idx="1"/>
          </p:nvPr>
        </p:nvSpPr>
        <p:spPr/>
        <p:txBody>
          <a:bodyPr/>
          <a:lstStyle/>
          <a:p>
            <a:r>
              <a:rPr lang="en-US" altLang="ko-KR"/>
              <a:t>This slide shows the performance of the baseline, eager writeback, and the DRAM-aware writeback mechanisms. Eager writeback was proposed by Lee et al in MICRO 2000 to avoid write-caused interference in Rambus DRAM systems. However, it is not still DRAM characteristic-aware. Therefore, as shown, Eager writeback does not improve performance compared to the baseline. In contrast, (CLICK) the DRAM-aware writeback significantly improves performance both on single-core and 4-core systems.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202</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211</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212</a:t>
            </a:fld>
            <a:endParaRPr lang="en-US">
              <a:solidFill>
                <a:prstClr val="black"/>
              </a:solidFill>
              <a:latin typeface="Calibri"/>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213</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214</a:t>
            </a:fld>
            <a:endParaRPr lang="en-US">
              <a:solidFill>
                <a:prstClr val="black"/>
              </a:solidFill>
              <a:latin typeface="Calibri"/>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215</a:t>
            </a:fld>
            <a:endParaRPr lang="en-US">
              <a:solidFill>
                <a:prstClr val="black"/>
              </a:solidFill>
              <a:latin typeface="Calibri"/>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216</a:t>
            </a:fld>
            <a:endParaRPr lang="en-US">
              <a:solidFill>
                <a:prstClr val="black"/>
              </a:solidFill>
              <a:latin typeface="Calibri"/>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217</a:t>
            </a:fld>
            <a:endParaRPr lang="en-US">
              <a:solidFill>
                <a:prstClr val="black"/>
              </a:solidFill>
              <a:latin typeface="Calibri"/>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218</a:t>
            </a:fld>
            <a:endParaRPr lang="en-US">
              <a:solidFill>
                <a:prstClr val="black"/>
              </a:solidFill>
              <a:latin typeface="Calibri"/>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219</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866B711-17BA-1249-9681-8503108B7B9F}" type="slidenum">
              <a:rPr lang="en-US">
                <a:solidFill>
                  <a:prstClr val="black"/>
                </a:solidFill>
              </a:rPr>
              <a:pPr eaLnBrk="1" hangingPunct="1"/>
              <a:t>17</a:t>
            </a:fld>
            <a:endParaRPr lang="en-US">
              <a:solidFill>
                <a:prstClr val="black"/>
              </a:solidFill>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220</a:t>
            </a:fld>
            <a:endParaRPr lang="en-US">
              <a:solidFill>
                <a:prstClr val="black"/>
              </a:solidFill>
              <a:latin typeface="Calibri"/>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222</a:t>
            </a:fld>
            <a:endParaRPr lang="en-US">
              <a:solidFill>
                <a:prstClr val="black"/>
              </a:solidFill>
              <a:latin typeface="Calibri"/>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223</a:t>
            </a:fld>
            <a:endParaRPr lang="en-US">
              <a:solidFill>
                <a:prstClr val="black"/>
              </a:solidFill>
              <a:latin typeface="Calibri"/>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224</a:t>
            </a:fld>
            <a:endParaRPr lang="en-US">
              <a:solidFill>
                <a:prstClr val="black"/>
              </a:solidFill>
              <a:latin typeface="Calibri"/>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225</a:t>
            </a:fld>
            <a:endParaRPr lang="en-US">
              <a:solidFill>
                <a:prstClr val="black"/>
              </a:solidFill>
              <a:latin typeface="Calibri"/>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231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Let me first go over some background on memory scheduling</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Main </a:t>
            </a:r>
            <a:r>
              <a:rPr lang="en-US" dirty="0"/>
              <a:t>memory is a major bottleneck in current multi-core </a:t>
            </a:r>
            <a:r>
              <a:rPr lang="en-US" dirty="0" smtClean="0"/>
              <a:t>systems</a:t>
            </a:r>
            <a:endParaRPr lang="en-US" dirty="0"/>
          </a:p>
          <a:p>
            <a:r>
              <a:rPr lang="en-US" dirty="0"/>
              <a:t>&lt;click </a:t>
            </a:r>
            <a:r>
              <a:rPr lang="en-US" dirty="0" smtClean="0"/>
              <a:t>three</a:t>
            </a:r>
            <a:r>
              <a:rPr lang="en-US" baseline="0" dirty="0" smtClean="0"/>
              <a:t> </a:t>
            </a:r>
            <a:r>
              <a:rPr lang="en-US" dirty="0" smtClean="0"/>
              <a:t>times</a:t>
            </a:r>
            <a:r>
              <a:rPr lang="en-US" dirty="0"/>
              <a:t>&gt;, </a:t>
            </a:r>
          </a:p>
          <a:p>
            <a:r>
              <a:rPr lang="en-US" dirty="0" smtClean="0"/>
              <a:t>Because memory</a:t>
            </a:r>
            <a:r>
              <a:rPr lang="en-US" baseline="0" dirty="0" smtClean="0"/>
              <a:t> requests from different core contend for a limited off-chip bandwidth</a:t>
            </a:r>
            <a:r>
              <a:rPr lang="en-US" dirty="0" smtClean="0"/>
              <a:t> </a:t>
            </a:r>
            <a:endParaRPr lang="en-US" dirty="0"/>
          </a:p>
          <a:p>
            <a:r>
              <a:rPr lang="en-US" dirty="0"/>
              <a:t>&lt;click&gt;</a:t>
            </a:r>
          </a:p>
          <a:p>
            <a:r>
              <a:rPr lang="en-US" baseline="0" dirty="0" smtClean="0"/>
              <a:t>This inter-application interference degrades system performance. </a:t>
            </a:r>
            <a:r>
              <a:rPr lang="en-US" dirty="0" smtClean="0"/>
              <a:t>And designing a good memory scheduler </a:t>
            </a:r>
            <a:r>
              <a:rPr lang="en-US" dirty="0"/>
              <a:t>can </a:t>
            </a:r>
            <a:r>
              <a:rPr lang="en-US" dirty="0" smtClean="0"/>
              <a:t>mitigate</a:t>
            </a:r>
            <a:r>
              <a:rPr lang="en-US" baseline="0" dirty="0" smtClean="0"/>
              <a:t> the problem</a:t>
            </a:r>
            <a:r>
              <a:rPr lang="en-US" dirty="0" smtClean="0"/>
              <a:t>…</a:t>
            </a:r>
            <a:endParaRPr lang="en-US" dirty="0"/>
          </a:p>
          <a:p>
            <a:r>
              <a:rPr lang="en-US" dirty="0"/>
              <a:t>&lt;click&gt;</a:t>
            </a:r>
          </a:p>
          <a:p>
            <a:r>
              <a:rPr lang="en-US" dirty="0" smtClean="0"/>
              <a:t>But how does memory scheduler deliver good performance and fairness.</a:t>
            </a:r>
            <a:endParaRPr lang="en-US" dirty="0"/>
          </a:p>
          <a:p>
            <a:r>
              <a:rPr lang="en-US" dirty="0"/>
              <a:t>&lt;click to the next </a:t>
            </a:r>
            <a:r>
              <a:rPr lang="en-US" dirty="0" smtClean="0"/>
              <a:t>slide&gt;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defTabSz="916503"/>
            <a:r>
              <a:rPr lang="en-US" dirty="0"/>
              <a:t>State-of-the-art memory schedulers can deliver good performance and fairness generally based on three principles. </a:t>
            </a:r>
          </a:p>
          <a:p>
            <a:pPr defTabSz="916503"/>
            <a:r>
              <a:rPr lang="en-US" dirty="0"/>
              <a:t>&lt;click&gt;</a:t>
            </a:r>
          </a:p>
          <a:p>
            <a:pPr defTabSz="916503"/>
            <a:r>
              <a:rPr lang="en-US" dirty="0"/>
              <a:t>The first principle is to prioritize row-buffer-hit requests over other requests. The reason is because DRAM can service row-buffer-hit requests faster than requests that miss in the row buffer. This principle will maximize memory bandwidth</a:t>
            </a:r>
          </a:p>
          <a:p>
            <a:pPr defTabSz="916503"/>
            <a:r>
              <a:rPr lang="en-US" dirty="0"/>
              <a:t>&lt;click&gt;</a:t>
            </a:r>
          </a:p>
          <a:p>
            <a:pPr defTabSz="916503"/>
            <a:r>
              <a:rPr lang="en-US" dirty="0"/>
              <a:t>For example, suppose that there are five requests sorted by age as shown, and the current open row is row B. Even though request 1 is older than request 2, in this case, servicing a row hitting requests 2 first is faster than servicing requests that go to other rows. As a result, request 2 is prioritized over other requests.</a:t>
            </a:r>
          </a:p>
          <a:p>
            <a:pPr defTabSz="916503"/>
            <a:r>
              <a:rPr lang="en-US" dirty="0"/>
              <a:t>&lt;click&gt;</a:t>
            </a:r>
          </a:p>
          <a:p>
            <a:pPr defTabSz="916503"/>
            <a:r>
              <a:rPr lang="en-US" dirty="0"/>
              <a:t>The second principle is the scheduler should prioritize latency sensitive applications. Previous works have shown that latency sensitive applications can make faster </a:t>
            </a:r>
            <a:r>
              <a:rPr lang="en-US" dirty="0" smtClean="0"/>
              <a:t>forward</a:t>
            </a:r>
            <a:r>
              <a:rPr lang="en-US" baseline="0" dirty="0" smtClean="0"/>
              <a:t> </a:t>
            </a:r>
            <a:r>
              <a:rPr lang="en-US" dirty="0" smtClean="0"/>
              <a:t>progress </a:t>
            </a:r>
            <a:r>
              <a:rPr lang="en-US" dirty="0"/>
              <a:t>when their memory requests are serviced quickly. In order to identify a latency sensitive application, memory intensity is generally used as a metric because application with lower memory intensity can make faster progress when a memory request is serviced.</a:t>
            </a:r>
          </a:p>
          <a:p>
            <a:pPr defTabSz="916503"/>
            <a:r>
              <a:rPr lang="en-US" dirty="0"/>
              <a:t>&lt;click&gt;</a:t>
            </a:r>
          </a:p>
          <a:p>
            <a:pPr defTabSz="916503"/>
            <a:r>
              <a:rPr lang="en-US" dirty="0"/>
              <a:t>For example, suppose that there are four applications in the system, and the memory intensity is defined by misses per thousand instructions. In this case, application number two will have more priority than other applications because it has the lowest memory intensity.</a:t>
            </a:r>
          </a:p>
          <a:p>
            <a:pPr defTabSz="916503"/>
            <a:r>
              <a:rPr lang="en-US" dirty="0"/>
              <a:t>&lt;click&gt;</a:t>
            </a:r>
          </a:p>
          <a:p>
            <a:pPr defTabSz="916503"/>
            <a:r>
              <a:rPr lang="en-US" dirty="0"/>
              <a:t>The third principle is the scheduler needs to make sure that the system is fair by ensuring that every application are making progress and none of the applications are starved. </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&lt;transition&gt;</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pPr defTabSz="916503"/>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extLst>
      <p:ext uri="{BB962C8B-B14F-4D97-AF65-F5344CB8AC3E}">
        <p14:creationId xmlns:p14="http://schemas.microsoft.com/office/powerpoint/2010/main" val="6412604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236</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endParaRPr lang="en-US" baseline="0" dirty="0" smtClean="0"/>
          </a:p>
          <a:p>
            <a:r>
              <a:rPr lang="en-US" baseline="0" dirty="0" smtClean="0"/>
              <a:t>This integrated GPU shares the main memory with the CPU cores; however, the GPU is four to twenty times more memory-intensive compared to CPU. So, how should the memory scheduling be done when GPU is integrated on-chip?</a:t>
            </a:r>
            <a:endParaRPr lang="en-US" dirty="0" smtClean="0"/>
          </a:p>
          <a:p>
            <a:endParaRPr lang="en-US" dirty="0" smtClean="0"/>
          </a:p>
          <a:p>
            <a:r>
              <a:rPr lang="en-US" dirty="0" smtClean="0"/>
              <a:t>Let’s see </a:t>
            </a:r>
            <a:r>
              <a:rPr lang="en-US" baseline="0" dirty="0" smtClean="0"/>
              <a:t>how does the memory scheduling problem change when we add a GPU into the system</a:t>
            </a:r>
          </a:p>
          <a:p>
            <a:endParaRPr lang="en-US" baseline="0" dirty="0" smtClean="0"/>
          </a:p>
          <a:p>
            <a:r>
              <a:rPr lang="en-US" baseline="0" dirty="0" smtClean="0"/>
              <a:t>[picture of the current APU/Sandy Bridge]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GPU is introduced into the system &lt;click&gt;, because the GPU is memory-intensive,</a:t>
            </a:r>
            <a:r>
              <a:rPr lang="en-US" baseline="0" dirty="0" smtClean="0"/>
              <a:t> requests from cores contend heavily with request from the GPU, as you can see from</a:t>
            </a:r>
            <a:r>
              <a:rPr lang="en-US" baseline="0" dirty="0"/>
              <a:t> </a:t>
            </a:r>
            <a:r>
              <a:rPr lang="en-US" baseline="0" dirty="0" smtClean="0"/>
              <a:t>this example</a:t>
            </a:r>
          </a:p>
          <a:p>
            <a:r>
              <a:rPr lang="en-US" baseline="0" dirty="0" smtClean="0"/>
              <a:t>&lt;click&gt;</a:t>
            </a:r>
          </a:p>
          <a:p>
            <a:r>
              <a:rPr lang="en-US" baseline="0" dirty="0" smtClean="0"/>
              <a:t>The memory-intensive GPU application will send a lot of request to the memory request buffer</a:t>
            </a:r>
          </a:p>
          <a:p>
            <a:r>
              <a:rPr lang="en-US" baseline="0" dirty="0" smtClean="0"/>
              <a:t>&lt;click&gt;</a:t>
            </a:r>
          </a:p>
          <a:p>
            <a:r>
              <a:rPr lang="en-US" baseline="0" dirty="0" smtClean="0"/>
              <a:t>As a result, some of the requests are unable to be inject into the request buffer, as illustrated by this blue request from core 2.</a:t>
            </a:r>
          </a:p>
          <a:p>
            <a:r>
              <a:rPr lang="en-US" baseline="0" dirty="0" smtClean="0"/>
              <a:t>&lt;click&gt;</a:t>
            </a:r>
          </a:p>
          <a:p>
            <a:r>
              <a:rPr lang="en-US" baseline="0" dirty="0" smtClean="0"/>
              <a:t>When only some of the memory requests can inject into the request buffer, memory scheduler cannot observe full applications behavior. This can lead to a poor scheduling decision</a:t>
            </a:r>
          </a:p>
          <a:p>
            <a:r>
              <a:rPr lang="en-US" baseline="0" dirty="0" smtClean="0"/>
              <a:t>&lt;click… transition&gt;</a:t>
            </a:r>
          </a:p>
          <a:p>
            <a:r>
              <a:rPr lang="en-US" baseline="0" dirty="0" smtClean="0"/>
              <a:t>A naïve solution to this problem is to increase the size of the monolithic request buffer…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extLst>
      <p:ext uri="{BB962C8B-B14F-4D97-AF65-F5344CB8AC3E}">
        <p14:creationId xmlns:p14="http://schemas.microsoft.com/office/powerpoint/2010/main" val="125826774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naïve solution is to increase the size of the batch scheduler</a:t>
            </a:r>
          </a:p>
          <a:p>
            <a:r>
              <a:rPr lang="en-US" baseline="0" dirty="0" smtClean="0"/>
              <a:t>&lt;click&gt; transition: however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20</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&lt;However (continue from the previous slide) a large buffer requires more complicated logic to analyze memory requests (for example, to determine if each request is a row hit), analyze application characteristics, assign and enforce priorities. </a:t>
            </a:r>
          </a:p>
          <a:p>
            <a:r>
              <a:rPr lang="en-US" baseline="0" dirty="0" smtClean="0"/>
              <a:t>&lt;click&gt;</a:t>
            </a:r>
          </a:p>
          <a:p>
            <a:r>
              <a:rPr lang="en-US" baseline="0" dirty="0" smtClean="0"/>
              <a:t>This leads to high complexity, high power, and large die area</a:t>
            </a:r>
          </a:p>
          <a:p>
            <a:r>
              <a:rPr lang="en-US" baseline="0" dirty="0" smtClean="0"/>
              <a:t>&lt;click, the big </a:t>
            </a:r>
            <a:r>
              <a:rPr lang="en-US" baseline="0" dirty="0" err="1" smtClean="0"/>
              <a:t>Mem</a:t>
            </a:r>
            <a:r>
              <a:rPr lang="en-US" baseline="0" dirty="0" smtClean="0"/>
              <a:t> </a:t>
            </a:r>
            <a:r>
              <a:rPr lang="en-US" baseline="0" dirty="0" err="1" smtClean="0"/>
              <a:t>sched</a:t>
            </a:r>
            <a:r>
              <a:rPr lang="en-US" baseline="0" dirty="0" smtClean="0"/>
              <a:t>. Appears&gt;</a:t>
            </a:r>
          </a:p>
          <a:p>
            <a:r>
              <a:rPr lang="en-US" baseline="0" dirty="0" smtClean="0"/>
              <a:t>&lt;click, transition&gt;</a:t>
            </a:r>
          </a:p>
          <a:p>
            <a:r>
              <a:rPr lang="en-US" baseline="0" dirty="0" smtClean="0"/>
              <a:t>Our goal in this project is…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241</a:t>
            </a:fld>
            <a:endParaRPr lang="en-US">
              <a:solidFill>
                <a:prstClr val="black"/>
              </a:solidFill>
              <a:latin typeface="Calibri"/>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r>
              <a:rPr lang="en-US" baseline="0" dirty="0" smtClean="0"/>
              <a:t>To this end, we have made several observations that lead to our new memory scheduler design</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 we observe that there are three key functions that an application aware memory scheduler need to provide concurrently when choosing the next request</a:t>
            </a:r>
          </a:p>
          <a:p>
            <a:r>
              <a:rPr lang="en-US" baseline="0" dirty="0" smtClean="0"/>
              <a:t>&lt;click&gt;</a:t>
            </a:r>
          </a:p>
          <a:p>
            <a:r>
              <a:rPr lang="en-US" baseline="0" dirty="0" smtClean="0"/>
              <a:t>First, a memory scheduler should maximize row buffer hits because this increases the bandwidth </a:t>
            </a:r>
            <a:r>
              <a:rPr lang="en-US" baseline="0" dirty="0" err="1" smtClean="0"/>
              <a:t>utlization</a:t>
            </a:r>
            <a:endParaRPr lang="en-US" baseline="0" dirty="0" smtClean="0"/>
          </a:p>
          <a:p>
            <a:r>
              <a:rPr lang="en-US" baseline="0" dirty="0" smtClean="0"/>
              <a:t>&lt;click&gt;</a:t>
            </a:r>
          </a:p>
          <a:p>
            <a:r>
              <a:rPr lang="en-US" baseline="0" dirty="0" smtClean="0"/>
              <a:t>Second, a memory scheduler should be able to manage contention between different applications. This will increase system throughput and fairness</a:t>
            </a:r>
          </a:p>
          <a:p>
            <a:r>
              <a:rPr lang="en-US" baseline="0" dirty="0" smtClean="0"/>
              <a:t>&lt;click&gt;</a:t>
            </a:r>
          </a:p>
          <a:p>
            <a:r>
              <a:rPr lang="en-US" baseline="0" dirty="0" smtClean="0"/>
              <a:t>Third, a memory scheduler need to satisfy DRAM timing constraints</a:t>
            </a:r>
          </a:p>
          <a:p>
            <a:r>
              <a:rPr lang="en-US" baseline="0" dirty="0" smtClean="0"/>
              <a:t>&lt;click&gt;</a:t>
            </a:r>
          </a:p>
          <a:p>
            <a:r>
              <a:rPr lang="en-US" baseline="0" dirty="0" smtClean="0"/>
              <a:t>Current systems use a centralized memory controller design to accomplish these functions, which is complex when the request buffer is large</a:t>
            </a:r>
          </a:p>
          <a:p>
            <a:r>
              <a:rPr lang="en-US" baseline="0" dirty="0" smtClean="0"/>
              <a:t>&lt;click … transition&gt;</a:t>
            </a:r>
          </a:p>
          <a:p>
            <a:r>
              <a:rPr lang="en-US" baseline="0" dirty="0" smtClean="0"/>
              <a:t>So, our key idea is to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243</a:t>
            </a:fld>
            <a:endParaRPr lang="en-US">
              <a:solidFill>
                <a:prstClr val="black"/>
              </a:solidFill>
              <a:latin typeface="Calibri"/>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&lt;transition&gt;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247</a:t>
            </a:fld>
            <a:endParaRPr lang="en-US">
              <a:solidFill>
                <a:prstClr val="black"/>
              </a:solidFill>
              <a:latin typeface="Calibri"/>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in the batch</a:t>
            </a:r>
            <a:r>
              <a:rPr lang="en-US" baseline="0" dirty="0" smtClean="0"/>
              <a:t> formation stage is to maximize row buffer hits.</a:t>
            </a:r>
          </a:p>
          <a:p>
            <a:r>
              <a:rPr lang="en-US" baseline="0" dirty="0" smtClean="0"/>
              <a:t>&lt;click&gt;</a:t>
            </a:r>
          </a:p>
          <a:p>
            <a:r>
              <a:rPr lang="en-US" baseline="0" dirty="0" smtClean="0"/>
              <a:t>At each core, we want to batch request that access the same row within a limited time window</a:t>
            </a:r>
          </a:p>
          <a:p>
            <a:r>
              <a:rPr lang="en-US" baseline="0" dirty="0" smtClean="0"/>
              <a:t>&lt;click&gt;</a:t>
            </a:r>
          </a:p>
          <a:p>
            <a:r>
              <a:rPr lang="en-US" baseline="0" dirty="0" smtClean="0"/>
              <a:t>And a batch is ready to be scheduled by the batch scheduler under to conditions. The first condition is when the next request accesses a different row. The second condition is when the time window for batch formation expires to ensure forward progress</a:t>
            </a:r>
          </a:p>
          <a:p>
            <a:r>
              <a:rPr lang="en-US" baseline="0" dirty="0" smtClean="0"/>
              <a:t>&lt;click&gt;</a:t>
            </a:r>
          </a:p>
          <a:p>
            <a:r>
              <a:rPr lang="en-US" baseline="0" dirty="0" smtClean="0"/>
              <a:t>We keep this stage simple by using per-core FIFO queues</a:t>
            </a:r>
          </a:p>
          <a:p>
            <a:r>
              <a:rPr lang="en-US" baseline="0" dirty="0" smtClean="0"/>
              <a:t>&lt;click … transition&gt;</a:t>
            </a:r>
          </a:p>
          <a:p>
            <a:r>
              <a:rPr lang="en-US" baseline="0" dirty="0" smtClean="0"/>
              <a:t>And now I will show an example of how batch formation works.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248</a:t>
            </a:fld>
            <a:endParaRPr lang="en-US">
              <a:solidFill>
                <a:prstClr val="black"/>
              </a:solidFill>
              <a:latin typeface="Calibri"/>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will show an example of how the batch formation work</a:t>
            </a:r>
          </a:p>
          <a:p>
            <a:r>
              <a:rPr lang="en-US" baseline="0" dirty="0" smtClean="0"/>
              <a:t>&lt;click&gt; </a:t>
            </a:r>
          </a:p>
          <a:p>
            <a:r>
              <a:rPr lang="en-US" baseline="0" dirty="0" smtClean="0"/>
              <a:t>When there is an incoming requests that access the same row as an earlier requests. (This yellow request that accesses row B), they will be batched. And a batch will become ready to be scheduled under two conditions. First, it will become ready when a subsequent request wants to access a different row, in this case row C. The earlier request to row B will become ready to be scheduled. </a:t>
            </a:r>
          </a:p>
          <a:p>
            <a:r>
              <a:rPr lang="en-US" baseline="0" dirty="0" smtClean="0"/>
              <a:t>A batch can become ready to be scheduled under another condition, which is when the time window for the batch formation expires, which is shown in this example in core 1. this batch formation will happen across all the cores including the GPU.</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249</a:t>
            </a:fld>
            <a:endParaRPr lang="en-US">
              <a:solidFill>
                <a:prstClr val="black"/>
              </a:solidFill>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a:t>
            </a:fld>
            <a:endParaRPr lang="en-US">
              <a:solidFill>
                <a:prstClr val="black"/>
              </a:solidFill>
              <a:latin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&lt;transition&gt;</a:t>
            </a:r>
          </a:p>
          <a:p>
            <a:endParaRPr lang="en-US" baseline="0" dirty="0" smtClean="0"/>
          </a:p>
          <a:p>
            <a:r>
              <a:rPr lang="en-US" baseline="0" dirty="0" smtClean="0"/>
              <a:t>Now, let me tell you how Stage 2 works: the batch scheduler.</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250</a:t>
            </a:fld>
            <a:endParaRPr lang="en-US">
              <a:solidFill>
                <a:prstClr val="black"/>
              </a:solidFill>
              <a:latin typeface="Calibri"/>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goal for the batch scheduler is to minimize interference between applications. </a:t>
            </a:r>
          </a:p>
          <a:p>
            <a:endParaRPr lang="en-US" baseline="0" dirty="0" smtClean="0"/>
          </a:p>
          <a:p>
            <a:r>
              <a:rPr lang="en-US" baseline="0" dirty="0" smtClean="0"/>
              <a:t>Because the batch formation forms batches within each application </a:t>
            </a:r>
          </a:p>
          <a:p>
            <a:r>
              <a:rPr lang="en-US" baseline="0" dirty="0" smtClean="0"/>
              <a:t>&lt;click&gt;</a:t>
            </a:r>
          </a:p>
          <a:p>
            <a:r>
              <a:rPr lang="en-US" baseline="0" dirty="0" smtClean="0"/>
              <a:t>The batch scheduler only need schedule batches among different applications</a:t>
            </a:r>
          </a:p>
          <a:p>
            <a:r>
              <a:rPr lang="en-US" baseline="0" dirty="0" smtClean="0"/>
              <a:t>&lt;click&gt;</a:t>
            </a:r>
          </a:p>
          <a:p>
            <a:r>
              <a:rPr lang="en-US" baseline="0" dirty="0" smtClean="0"/>
              <a:t>And because batches in stage 1 is sorted in a FIFO order, the batch scheduler only needs to consider the oldest batch from each application</a:t>
            </a:r>
          </a:p>
          <a:p>
            <a:r>
              <a:rPr lang="en-US" baseline="0" dirty="0" smtClean="0"/>
              <a:t>&lt;click&gt;</a:t>
            </a:r>
          </a:p>
          <a:p>
            <a:r>
              <a:rPr lang="en-US" baseline="0" dirty="0" smtClean="0"/>
              <a:t>The question is how can the scheduler pick the next batch?</a:t>
            </a:r>
          </a:p>
          <a:p>
            <a:r>
              <a:rPr lang="en-US" baseline="0" dirty="0" smtClean="0"/>
              <a:t>&lt;click&gt;</a:t>
            </a:r>
          </a:p>
          <a:p>
            <a:r>
              <a:rPr lang="en-US" baseline="0" dirty="0" smtClean="0"/>
              <a:t>The goal is to maximize system performance and fairness. And in order to achieve this goal, we employ two batch scheduling algorithms.</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251</a:t>
            </a:fld>
            <a:endParaRPr lang="en-US">
              <a:solidFill>
                <a:prstClr val="black"/>
              </a:solidFill>
              <a:latin typeface="Calibri"/>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solidFill>
                  <a:srgbClr val="0000FF"/>
                </a:solidFill>
              </a:rPr>
              <a:t>The first algorithm we employ is the Shortest Job First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with the fewest outstanding memory requests because </a:t>
            </a:r>
            <a:r>
              <a:rPr lang="en-US" dirty="0" smtClean="0">
                <a:solidFill>
                  <a:srgbClr val="0000FF"/>
                </a:solidFill>
              </a:rPr>
              <a:t>they make fast forward progress</a:t>
            </a:r>
          </a:p>
          <a:p>
            <a:pPr lvl="2"/>
            <a:r>
              <a:rPr lang="en-US" b="1" dirty="0" smtClean="0">
                <a:solidFill>
                  <a:srgbClr val="0000FF"/>
                </a:solidFill>
              </a:rPr>
              <a:t>The</a:t>
            </a:r>
            <a:r>
              <a:rPr lang="en-US" b="1" baseline="0" dirty="0" smtClean="0">
                <a:solidFill>
                  <a:srgbClr val="0000FF"/>
                </a:solidFill>
              </a:rPr>
              <a:t> benefit is shortest job first policy is it provides</a:t>
            </a:r>
            <a:r>
              <a:rPr lang="en-US" dirty="0" smtClean="0"/>
              <a:t> good system performance and fairness</a:t>
            </a:r>
          </a:p>
          <a:p>
            <a:pPr lvl="2"/>
            <a:r>
              <a:rPr lang="en-US" b="1" dirty="0" smtClean="0">
                <a:solidFill>
                  <a:srgbClr val="FF0000"/>
                </a:solidFill>
              </a:rPr>
              <a:t>However,</a:t>
            </a:r>
            <a:r>
              <a:rPr lang="en-US" b="1" baseline="0" dirty="0" smtClean="0">
                <a:solidFill>
                  <a:srgbClr val="FF0000"/>
                </a:solidFill>
              </a:rPr>
              <a:t> the</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In order</a:t>
            </a:r>
            <a:r>
              <a:rPr lang="en-US" b="1" baseline="0" dirty="0" smtClean="0">
                <a:solidFill>
                  <a:srgbClr val="0000FF"/>
                </a:solidFill>
              </a:rPr>
              <a:t> to mitigate this problem, the batch scheduler can use </a:t>
            </a:r>
            <a:r>
              <a:rPr lang="en-US" b="1" dirty="0" smtClean="0">
                <a:solidFill>
                  <a:srgbClr val="0000FF"/>
                </a:solidFill>
              </a:rPr>
              <a:t>Round-Robin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in a round-robin manner to ensure that </a:t>
            </a:r>
            <a:r>
              <a:rPr lang="en-US" dirty="0" smtClean="0">
                <a:solidFill>
                  <a:srgbClr val="0000FF"/>
                </a:solidFill>
              </a:rPr>
              <a:t>memory-intensive applications can make progress</a:t>
            </a:r>
          </a:p>
          <a:p>
            <a:pPr lvl="2"/>
            <a:r>
              <a:rPr lang="en-US" b="1" dirty="0" smtClean="0">
                <a:solidFill>
                  <a:srgbClr val="0000FF"/>
                </a:solidFill>
              </a:rPr>
              <a:t>The</a:t>
            </a:r>
            <a:r>
              <a:rPr lang="en-US" b="1" baseline="0" dirty="0" smtClean="0">
                <a:solidFill>
                  <a:srgbClr val="0000FF"/>
                </a:solidFill>
              </a:rPr>
              <a:t> benefit of using a round-robin policy is it provides</a:t>
            </a:r>
            <a:r>
              <a:rPr lang="en-US" dirty="0" smtClean="0"/>
              <a:t> high GPU performance (because it is memory-intensive)</a:t>
            </a:r>
          </a:p>
          <a:p>
            <a:pPr lvl="2"/>
            <a:r>
              <a:rPr lang="en-US" b="1" dirty="0" smtClean="0">
                <a:solidFill>
                  <a:srgbClr val="FF0000"/>
                </a:solidFill>
              </a:rPr>
              <a:t>However,</a:t>
            </a:r>
            <a:r>
              <a:rPr lang="en-US" b="1" baseline="0" dirty="0" smtClean="0">
                <a:solidFill>
                  <a:srgbClr val="FF0000"/>
                </a:solidFill>
              </a:rPr>
              <a:t> the</a:t>
            </a:r>
            <a:r>
              <a:rPr lang="en-US" dirty="0" smtClean="0">
                <a:solidFill>
                  <a:srgbClr val="FF0000"/>
                </a:solidFill>
              </a:rPr>
              <a:t> </a:t>
            </a:r>
            <a:r>
              <a:rPr lang="en-US" dirty="0" smtClean="0"/>
              <a:t>GPU and memory-intensive applications significantly slow down others</a:t>
            </a:r>
          </a:p>
          <a:p>
            <a:pPr lvl="2" algn="l"/>
            <a:endParaRPr lang="en-US"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252</a:t>
            </a:fld>
            <a:endParaRPr lang="en-US">
              <a:solidFill>
                <a:prstClr val="black"/>
              </a:solidFill>
              <a:latin typeface="Calibri"/>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importance</a:t>
            </a:r>
            <a:r>
              <a:rPr lang="en-US" baseline="0" dirty="0" smtClean="0"/>
              <a:t> of the GPU varies between systems and also over time. The batch scheduling policy needs to adapt to this change.&lt;click&gt;</a:t>
            </a:r>
          </a:p>
          <a:p>
            <a:r>
              <a:rPr lang="en-US" baseline="0" dirty="0" smtClean="0"/>
              <a:t>In order to adapt to this change, we propose a hybrid policy, where at every cycle:</a:t>
            </a:r>
          </a:p>
          <a:p>
            <a:r>
              <a:rPr lang="en-US" baseline="0" dirty="0" smtClean="0"/>
              <a:t>&lt;click&gt; at every cycle &lt;click&gt;</a:t>
            </a:r>
          </a:p>
          <a:p>
            <a:r>
              <a:rPr lang="en-US" baseline="0" dirty="0" smtClean="0"/>
              <a:t>With a probability of p, the scheduler will use SJF policy. &lt;click&gt;</a:t>
            </a:r>
          </a:p>
          <a:p>
            <a:r>
              <a:rPr lang="en-US" baseline="0" dirty="0" smtClean="0"/>
              <a:t>With a probability of 1-p, the scheduler will use RR policy.&lt;click&gt;</a:t>
            </a:r>
          </a:p>
          <a:p>
            <a:r>
              <a:rPr lang="en-US" baseline="0" dirty="0" smtClean="0"/>
              <a:t>And the system software can configure p based on the importance of the GPU. The more important the GPU, the low p value</a:t>
            </a:r>
          </a:p>
          <a:p>
            <a:r>
              <a:rPr lang="en-US" baseline="0" dirty="0" smtClean="0"/>
              <a:t>&lt;transition&gt;</a:t>
            </a:r>
          </a:p>
          <a:p>
            <a:r>
              <a:rPr lang="en-US" baseline="0" dirty="0" smtClean="0"/>
              <a:t>And with these two stages, batch formation and batch scheduler, both inter-application and intra-application ordering are handled. Now, I will explain the last stage of our design: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253</a:t>
            </a:fld>
            <a:endParaRPr lang="en-US">
              <a:solidFill>
                <a:prstClr val="black"/>
              </a:solidFill>
              <a:latin typeface="Calibri"/>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And with these two stages, batch formation and batch scheduler, both inter-application and intra-application ordering are handled. Now, I will explain the last stage of our design, which is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254</a:t>
            </a:fld>
            <a:endParaRPr lang="en-US">
              <a:solidFill>
                <a:prstClr val="black"/>
              </a:solidFill>
              <a:latin typeface="Calibri"/>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16503"/>
            <a:r>
              <a:rPr lang="en-US" baseline="0" dirty="0" smtClean="0"/>
              <a:t>Because high level policy decisions have already been made by stages 1 and 2, where stage 1 maintains row buffer locality and stage 2 minimizes inter-application interference. There is no need for this stage to optimize for row buffer locality, performance or fairness.</a:t>
            </a:r>
          </a:p>
          <a:p>
            <a:pPr defTabSz="916503"/>
            <a:r>
              <a:rPr lang="en-US" baseline="0" dirty="0" smtClean="0"/>
              <a:t>&lt;click&gt;</a:t>
            </a:r>
          </a:p>
          <a:p>
            <a:pPr defTabSz="916503"/>
            <a:r>
              <a:rPr lang="en-US" baseline="0" dirty="0" smtClean="0"/>
              <a:t>As a result, the goal of this stage is to service requests while satisfying DRAM timing constraints</a:t>
            </a:r>
          </a:p>
          <a:p>
            <a:pPr defTabSz="916503"/>
            <a:r>
              <a:rPr lang="en-US" baseline="0" dirty="0" smtClean="0"/>
              <a:t>&lt;click&gt;</a:t>
            </a:r>
          </a:p>
          <a:p>
            <a:pPr defTabSz="916503"/>
            <a:r>
              <a:rPr lang="en-US" baseline="0" dirty="0" smtClean="0"/>
              <a:t>And this can be implemented as simpler per-bank FIFO queues</a:t>
            </a:r>
          </a:p>
          <a:p>
            <a:pPr defTabSz="916503"/>
            <a:r>
              <a:rPr lang="en-US" baseline="0" dirty="0" smtClean="0"/>
              <a:t>&lt;transition&gt;</a:t>
            </a:r>
          </a:p>
          <a:p>
            <a:pPr defTabSz="916503"/>
            <a:r>
              <a:rPr lang="en-US" baseline="0" dirty="0" smtClean="0"/>
              <a:t>Now, we will show an example of how the three stages work with each other.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255</a:t>
            </a:fld>
            <a:endParaRPr lang="en-US">
              <a:solidFill>
                <a:prstClr val="black"/>
              </a:solidFill>
              <a:latin typeface="Calibri"/>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256</a:t>
            </a:fld>
            <a:endParaRPr lang="en-US">
              <a:solidFill>
                <a:prstClr val="black"/>
              </a:solidFill>
              <a:latin typeface="Calibri"/>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257</a:t>
            </a:fld>
            <a:endParaRPr lang="en-US">
              <a:solidFill>
                <a:prstClr val="black"/>
              </a:solidFill>
              <a:latin typeface="Calibri"/>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And I will go over the results</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258</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use an in-house </a:t>
            </a:r>
            <a:r>
              <a:rPr lang="en-US" baseline="0" smtClean="0"/>
              <a:t>cycle level </a:t>
            </a:r>
            <a:r>
              <a:rPr lang="en-US" baseline="0" dirty="0" smtClean="0"/>
              <a:t>simulator that models </a:t>
            </a:r>
            <a:r>
              <a:rPr lang="en-US" dirty="0" smtClean="0"/>
              <a:t>16 </a:t>
            </a:r>
            <a:r>
              <a:rPr lang="en-US" dirty="0" err="1" smtClean="0"/>
              <a:t>OoO</a:t>
            </a:r>
            <a:r>
              <a:rPr lang="en-US" dirty="0" smtClean="0"/>
              <a:t> CPU cores</a:t>
            </a:r>
            <a:r>
              <a:rPr lang="en-US" baseline="0" dirty="0" smtClean="0"/>
              <a:t> and</a:t>
            </a:r>
            <a:r>
              <a:rPr lang="en-US" dirty="0" smtClean="0"/>
              <a:t> 1 GPU</a:t>
            </a:r>
            <a:r>
              <a:rPr lang="en-US" baseline="0" dirty="0" smtClean="0"/>
              <a:t> modeling </a:t>
            </a:r>
            <a:r>
              <a:rPr lang="en-US" dirty="0" smtClean="0"/>
              <a:t>AMD Radeon 5870. We </a:t>
            </a:r>
            <a:r>
              <a:rPr lang="en-US" baseline="0" dirty="0" smtClean="0"/>
              <a:t> </a:t>
            </a:r>
            <a:r>
              <a:rPr lang="en-US" dirty="0" smtClean="0"/>
              <a:t>model the main memory</a:t>
            </a:r>
            <a:r>
              <a:rPr lang="en-US" baseline="0" dirty="0" smtClean="0"/>
              <a:t> using </a:t>
            </a:r>
            <a:r>
              <a:rPr lang="en-US" dirty="0" smtClean="0"/>
              <a:t>DDR3 DRAM with 4 channels,</a:t>
            </a:r>
            <a:r>
              <a:rPr lang="en-US" baseline="0" dirty="0" smtClean="0"/>
              <a:t> 1 rank and 8 banks.</a:t>
            </a:r>
          </a:p>
          <a:p>
            <a:r>
              <a:rPr lang="en-US" dirty="0" smtClean="0"/>
              <a:t>&lt;click&gt;</a:t>
            </a:r>
          </a:p>
          <a:p>
            <a:r>
              <a:rPr lang="en-US" dirty="0" smtClean="0"/>
              <a:t>W</a:t>
            </a:r>
            <a:r>
              <a:rPr lang="en-US" baseline="0" dirty="0" smtClean="0"/>
              <a:t>e use</a:t>
            </a:r>
            <a:r>
              <a:rPr lang="en-US" dirty="0" smtClean="0"/>
              <a:t> SPEC 2006</a:t>
            </a:r>
            <a:r>
              <a:rPr lang="en-US" baseline="0" dirty="0" smtClean="0"/>
              <a:t> for the</a:t>
            </a:r>
            <a:r>
              <a:rPr lang="en-US" dirty="0" smtClean="0"/>
              <a:t> CPU applications and recent games and GPU Benchmarks for the GPU. We divide</a:t>
            </a:r>
            <a:r>
              <a:rPr lang="en-US" baseline="0" dirty="0" smtClean="0"/>
              <a:t> the workload into 7</a:t>
            </a:r>
            <a:r>
              <a:rPr lang="en-US" dirty="0" smtClean="0"/>
              <a:t> workload categories based on the memory intensity of the CPU</a:t>
            </a:r>
            <a:r>
              <a:rPr lang="en-US" baseline="0" dirty="0" smtClean="0"/>
              <a:t> and this varies from low, medium and high memory-intensity applications measured based on LLC MPKI</a:t>
            </a:r>
          </a:p>
          <a:p>
            <a:r>
              <a:rPr lang="en-US" baseline="0" dirty="0" smtClean="0"/>
              <a:t>&lt;click, transition&gt;</a:t>
            </a:r>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259</a:t>
            </a:fld>
            <a:endParaRPr lang="en-US">
              <a:solidFill>
                <a:prstClr val="black"/>
              </a:solidFill>
              <a:latin typeface="Calibri"/>
            </a:endParaRPr>
          </a:p>
        </p:txBody>
      </p:sp>
    </p:spTree>
    <p:extLst>
      <p:ext uri="{BB962C8B-B14F-4D97-AF65-F5344CB8AC3E}">
        <p14:creationId xmlns:p14="http://schemas.microsoft.com/office/powerpoint/2010/main" val="42846720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a:t>
            </a:fld>
            <a:endParaRPr lang="en-US">
              <a:solidFill>
                <a:prstClr val="black"/>
              </a:solidFill>
              <a:latin typeface="Calibri"/>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lvl="2"/>
            <a:r>
              <a:rPr lang="en-US" dirty="0" smtClean="0"/>
              <a:t>We</a:t>
            </a:r>
            <a:r>
              <a:rPr lang="en-US" baseline="0" dirty="0" smtClean="0"/>
              <a:t> compare our proposed mechanism with  three previous state-of-the-art memory scheduling algorithms.</a:t>
            </a:r>
          </a:p>
          <a:p>
            <a:pPr lvl="2"/>
            <a:r>
              <a:rPr lang="en-US" baseline="0" dirty="0" smtClean="0"/>
              <a:t>&lt;click&gt;</a:t>
            </a:r>
          </a:p>
          <a:p>
            <a:pPr lvl="2"/>
            <a:r>
              <a:rPr lang="en-US" baseline="0" dirty="0" smtClean="0"/>
              <a:t>The first algorithm we compare to is a row-hit first algorithm that prioritize row buffer hitting requests first. And this will maximizes DRAM throughput. However, as previous work have shown, FR-FCFS has low multi-core performance because it is application unaware</a:t>
            </a:r>
          </a:p>
          <a:p>
            <a:pPr lvl="2"/>
            <a:r>
              <a:rPr lang="en-US" baseline="0" dirty="0" smtClean="0"/>
              <a:t>&lt;click&gt;</a:t>
            </a:r>
          </a:p>
          <a:p>
            <a:pPr lvl="2"/>
            <a:r>
              <a:rPr lang="en-US" baseline="0" dirty="0" smtClean="0"/>
              <a:t>The second algorithm we compare to is adaptive per thread least attained service memory scheduling algorithm, which prioritizes latency sensitive applications. This algorithm gives good multi-core performance. However, previous work has shown that this algorithm is unfair because memory-intensive applications are </a:t>
            </a:r>
            <a:r>
              <a:rPr lang="en-US" baseline="0" dirty="0" err="1" smtClean="0"/>
              <a:t>deprioritized</a:t>
            </a:r>
            <a:endParaRPr lang="en-US" baseline="0" dirty="0" smtClean="0"/>
          </a:p>
          <a:p>
            <a:pPr lvl="2"/>
            <a:r>
              <a:rPr lang="en-US" baseline="0" dirty="0" smtClean="0"/>
              <a:t>&lt;click&gt;</a:t>
            </a:r>
          </a:p>
          <a:p>
            <a:pPr lvl="2"/>
            <a:r>
              <a:rPr lang="en-US" baseline="0" dirty="0" smtClean="0"/>
              <a:t>The last algorithm we compare to is thread cluster memory scheduling algorithm, which cluster low and high memory intensity applications into two different clusters, and treats each cluster differently to improve both performance and fairness. However, we observe that TCM is not robust enough in the context of CPU-GPU heterogeneous system. Because TCM misclassify latency sensitive applications and put these applications in a wrong cluster, and it uses a wrong scheduling policy on these miss-classified applications.</a:t>
            </a:r>
          </a:p>
          <a:p>
            <a:pPr lvl="2"/>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260</a:t>
            </a:fld>
            <a:endParaRPr lang="en-US">
              <a:solidFill>
                <a:prstClr val="black"/>
              </a:solidFill>
              <a:latin typeface="Calibri"/>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evaluated CPU</a:t>
            </a:r>
            <a:r>
              <a:rPr lang="en-US" baseline="0" dirty="0" smtClean="0"/>
              <a:t> performance using weighted speedup which is defined by the sum of IPC of the CPU when it is running with other applications compared to when it is running alone</a:t>
            </a:r>
          </a:p>
          <a:p>
            <a:r>
              <a:rPr lang="en-US" dirty="0" smtClean="0"/>
              <a:t>&lt;click&gt;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evaluated GPU</a:t>
            </a:r>
            <a:r>
              <a:rPr lang="en-US" baseline="0" dirty="0" smtClean="0"/>
              <a:t> performance using GPU speedup which is defined by the frame rate speedup of the GPU when it is running with other applications compared to when it is running alone</a:t>
            </a:r>
          </a:p>
          <a:p>
            <a:r>
              <a:rPr lang="en-US" dirty="0" smtClean="0"/>
              <a:t>&lt;click&gt;</a:t>
            </a:r>
          </a:p>
          <a:p>
            <a:r>
              <a:rPr lang="en-US" dirty="0" smtClean="0"/>
              <a:t>In terms of the system performance, we use</a:t>
            </a:r>
            <a:r>
              <a:rPr lang="en-US" baseline="0" dirty="0" smtClean="0"/>
              <a:t> CPU-GPU weighted speedup, which is the sum of CPU weighted speedup and the GPU speedup. However, we multiply the GPU speedup with the GPU weight &lt;click&gt; which can be changed based on the important of the GPU.</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261</a:t>
            </a:fld>
            <a:endParaRPr lang="en-US">
              <a:solidFill>
                <a:prstClr val="black"/>
              </a:solidFill>
              <a:latin typeface="Calibri"/>
            </a:endParaRPr>
          </a:p>
        </p:txBody>
      </p:sp>
    </p:spTree>
    <p:extLst>
      <p:ext uri="{BB962C8B-B14F-4D97-AF65-F5344CB8AC3E}">
        <p14:creationId xmlns:p14="http://schemas.microsoft.com/office/powerpoint/2010/main" val="96372367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will evaluate SMS using</a:t>
            </a:r>
            <a:r>
              <a:rPr lang="en-US" baseline="0" dirty="0" smtClean="0"/>
              <a:t> two different scenarios</a:t>
            </a:r>
          </a:p>
          <a:p>
            <a:r>
              <a:rPr lang="en-US" baseline="0" dirty="0" smtClean="0"/>
              <a:t>&lt;click&gt; The first scenario is the CPU-focus system &lt;click&gt; and the second scenario is the GPU-focused system.</a:t>
            </a:r>
          </a:p>
          <a:p>
            <a:endParaRPr lang="en-US" baseline="0" dirty="0" smtClean="0"/>
          </a:p>
          <a:p>
            <a:r>
              <a:rPr lang="en-US" baseline="0" dirty="0" smtClean="0"/>
              <a:t>We will now talk about the CPU-focused system</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262</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CPU-focused system &lt;click&gt; The GPU has low weight of 1, and in this case, SMS is configured such that P, the </a:t>
            </a:r>
            <a:r>
              <a:rPr lang="en-US" baseline="0" dirty="0" err="1" smtClean="0"/>
              <a:t>probablity</a:t>
            </a:r>
            <a:r>
              <a:rPr lang="en-US" baseline="0" dirty="0" smtClean="0"/>
              <a:t> of using the shortest job first batch scheduling policy, is set to 0.9. This will mostly use shortest job first batch scheduling, which prioritize latency sensitive applications.</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263</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CPU focused system. The y-axis represents the system performance measured by the CPU-GPU weighted speedup with the GPU weight of 1, and the X-axis is the performance on each workload categories sorted from low intensity to high intensity.</a:t>
            </a:r>
          </a:p>
          <a:p>
            <a:r>
              <a:rPr lang="en-US" baseline="0" dirty="0" smtClean="0"/>
              <a:t>&lt;click&gt;</a:t>
            </a:r>
          </a:p>
          <a:p>
            <a:r>
              <a:rPr lang="en-US" baseline="0" dirty="0" smtClean="0"/>
              <a:t>When the CPU performance is important, setting the probability of using the shortest job first batch scheduling policy to a high value, allows the latency-sensitive applications to get serviced as fast as possible. &lt;click&gt; This improve system performance by 17.2% on average compared to the previous best scheduling mechanism.</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264</a:t>
            </a:fld>
            <a:endParaRPr lang="en-US">
              <a:solidFill>
                <a:prstClr val="black"/>
              </a:solidFill>
              <a:latin typeface="Calibri"/>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GPU-focused system &lt;click&gt; The GPU has high weight of 1000, and in this case, SMS is configured such that P, the probability of using the shortest job first batch scheduling policy, is set to 0. This will use round-robin batch scheduling policy all the time, which gives priority to the GPU.</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265</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GPU focused system. The y-axis represents the system performance measured by the CPU-GPU weighted speedup with the GPU weight of 1000, and the X-axis is the performance on each workload categories sorted from low intensity to high intensity.</a:t>
            </a:r>
          </a:p>
          <a:p>
            <a:r>
              <a:rPr lang="en-US" baseline="0" dirty="0" smtClean="0"/>
              <a:t>&lt;click&gt;</a:t>
            </a:r>
          </a:p>
          <a:p>
            <a:r>
              <a:rPr lang="en-US" baseline="0" dirty="0" smtClean="0"/>
              <a:t>When the GPU performance is important, always using the round-robin policy will schedule GPU requests more frequently. </a:t>
            </a:r>
          </a:p>
          <a:p>
            <a:r>
              <a:rPr lang="en-US" baseline="0" dirty="0" smtClean="0"/>
              <a:t>&lt;click&gt; This improve system performance by 1.6% on average compared to the previous best scheduling mechanism, which is FR-FCFS.</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266</a:t>
            </a:fld>
            <a:endParaRPr lang="en-US">
              <a:solidFill>
                <a:prstClr val="black"/>
              </a:solidFill>
              <a:latin typeface="Calibri"/>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268</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addition to the previous results, we also provide other key results in the paper. We have shown that SMS provides significant fairness improvement over previous algorithms. We also provided individual CPU and GPU performance breakdowns. SMS performs competitively in CPU-only scenarios. We have shown that SMS scales better with the increasing number of cores and memory channels, and we also provide an analysis of different design parameters in the paper.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269</a:t>
            </a:fld>
            <a:endParaRPr lang="en-US">
              <a:solidFill>
                <a:prstClr val="black"/>
              </a:solidFill>
              <a:latin typeface="Calibri"/>
            </a:endParaRPr>
          </a:p>
        </p:txBody>
      </p:sp>
    </p:spTree>
    <p:extLst>
      <p:ext uri="{BB962C8B-B14F-4D97-AF65-F5344CB8AC3E}">
        <p14:creationId xmlns:p14="http://schemas.microsoft.com/office/powerpoint/2010/main" val="143652662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25</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conclude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270</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is to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271</a:t>
            </a:fld>
            <a:endParaRPr lang="en-US">
              <a:solidFill>
                <a:prstClr val="black"/>
              </a:solidFill>
              <a:latin typeface="Calibri"/>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273</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Grp="1" noRot="1" noChangeAspect="1" noChangeArrowheads="1"/>
          </p:cNvSpPr>
          <p:nvPr>
            <p:ph type="sldImg"/>
          </p:nvPr>
        </p:nvSpPr>
        <p:spPr>
          <a:solidFill>
            <a:srgbClr val="FFFFFF"/>
          </a:solidFill>
          <a:ln/>
        </p:spPr>
      </p:sp>
      <p:sp>
        <p:nvSpPr>
          <p:cNvPr id="55299" name="Rectangle 2"/>
          <p:cNvSpPr>
            <a:spLocks noGrp="1" noChangeArrowheads="1"/>
          </p:cNvSpPr>
          <p:nvPr>
            <p:ph type="body" idx="1"/>
          </p:nvPr>
        </p:nvSpPr>
        <p:spPr>
          <a:noFill/>
          <a:ln/>
        </p:spPr>
        <p:txBody>
          <a:bodyPr/>
          <a:lstStyle/>
          <a:p>
            <a:pPr eaLnBrk="1" hangingPunct="1"/>
            <a:r>
              <a:rPr lang="en-US" sz="1800" dirty="0">
                <a:latin typeface="Lucida Grande" pitchFamily="31" charset="0"/>
                <a:ea typeface="Lucida Grande" pitchFamily="31" charset="0"/>
                <a:cs typeface="Lucida Grande" pitchFamily="31" charset="0"/>
                <a:sym typeface="Lucida Grande" pitchFamily="31" charset="0"/>
              </a:rPr>
              <a:t>Lets look at an example of how this approach can intuitively work</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Lets assume two concurrently executing applications A, and B,</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we compare two scenarios, one where interference is left unmanaged, and in the second we show how fair source throttling can improve unfairness and performance.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Here we see the queue of requests to shared resources which will be filled with entries from both applications.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each of the applications does compute for some time, during which each of them generates some memory requests. Lets say application A is very memory intensive and generates many more memory requests than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 the requests being generated in the order shown on the slide. Lets assume that these requests all interfere with one another. First four requests are generated from application A and then one request from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These requests fill in the queue of requests to shared resources. Lets say requests are issued to the shared memory resources from this queue based on a first come first served policy. As a result,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Application A’s requests get serviced by the shared resources first,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result in the shown memory related stall time for application A</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During this time application B stalls waiting for application A’s requests to get serviced,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and only then gets its request serviced. This results in the shown memory related stall time for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In summary the intensive application A generates many requests which cause long stall times for the less intensive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our approach with fair source throttling was to pose the question: what if at runtime we could dynamically detect that application A was interfering significantly with application B, and upon detecting this situation we could throttle application A back such that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some of its requests would be generated after the request from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queue of requests to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would now be filled in as shown in the slide. As a result,</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first access to be serviced by the shared resources is A1. </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As A1 is being serviced, application B stalls waiting for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Then request B1 gets serviced by the shared resources</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which results in a much smaller stall time for application B than in the first scenario.</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After this, the throttled requests from application A get serviced,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a:t>
            </a:r>
            <a:r>
              <a:rPr lang="en-US" sz="1800" dirty="0" smtClean="0">
                <a:latin typeface="Lucida Grande" pitchFamily="31" charset="0"/>
                <a:ea typeface="Lucida Grande" pitchFamily="31" charset="0"/>
                <a:cs typeface="Lucida Grande" pitchFamily="31" charset="0"/>
                <a:sym typeface="Lucida Grande" pitchFamily="31" charset="0"/>
              </a:rPr>
              <a:t> the </a:t>
            </a:r>
            <a:r>
              <a:rPr lang="en-US" sz="1800" dirty="0">
                <a:latin typeface="Lucida Grande" pitchFamily="31" charset="0"/>
                <a:ea typeface="Lucida Grande" pitchFamily="31" charset="0"/>
                <a:cs typeface="Lucida Grande" pitchFamily="31" charset="0"/>
                <a:sym typeface="Lucida Grande" pitchFamily="31" charset="0"/>
              </a:rPr>
              <a:t>shown stall time for application A which is slightly longer than the first scenario. However we managed </a:t>
            </a:r>
            <a:r>
              <a:rPr lang="en-US" sz="1800" dirty="0" smtClean="0">
                <a:latin typeface="Lucida Grande" pitchFamily="31" charset="0"/>
                <a:ea typeface="Lucida Grande" pitchFamily="31" charset="0"/>
                <a:cs typeface="Lucida Grande" pitchFamily="31" charset="0"/>
                <a:sym typeface="Lucida Grande" pitchFamily="31" charset="0"/>
              </a:rPr>
              <a:t>to</a:t>
            </a:r>
          </a:p>
          <a:p>
            <a:pPr eaLnBrk="1" hangingPunct="1"/>
            <a:endParaRPr lang="en-US" sz="1800" dirty="0" smtClean="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reduce application B’s memory related stall time a lot. Overall, this can improve fairness as application A is a memory intensive application that has large stall times even when running in isolation, so increasing application A’s stall time a little bit only slightly increases its slowdown compared to the first scenario. But the large reduction in the stall time of application B significantly reduces its associated slowdown. This can also improve system throughput as the less memory intensive application B can now go back to its compute phase faster and stall less.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 we want to be able to dynamically detect application A’s interference for application B, and throttle the cores appropriately to improve fairness and performance.</a:t>
            </a:r>
          </a:p>
          <a:p>
            <a:pPr eaLnBrk="1" hangingPunct="1"/>
            <a:r>
              <a:rPr lang="en-US" sz="1800" dirty="0">
                <a:latin typeface="Lucida Grande" pitchFamily="31" charset="0"/>
                <a:ea typeface="Lucida Grande" pitchFamily="31" charset="0"/>
                <a:cs typeface="Lucida Grande" pitchFamily="31" charset="0"/>
                <a:sym typeface="Lucida Grande" pitchFamily="31" charset="0"/>
              </a:rPr>
              <a:t>----</a:t>
            </a:r>
            <a:r>
              <a:rPr lang="en-US" sz="1800" dirty="0" smtClean="0">
                <a:latin typeface="Lucida Grande" pitchFamily="31" charset="0"/>
                <a:ea typeface="Lucida Grande" pitchFamily="31" charset="0"/>
                <a:cs typeface="Lucida Grande" pitchFamily="31" charset="0"/>
                <a:sym typeface="Lucida Grande" pitchFamily="31" charset="0"/>
              </a:rPr>
              <a:t>-</a:t>
            </a:r>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1"/>
          <p:cNvSpPr>
            <a:spLocks noGrp="1" noRot="1" noChangeAspect="1" noChangeArrowheads="1"/>
          </p:cNvSpPr>
          <p:nvPr>
            <p:ph type="sldImg"/>
          </p:nvPr>
        </p:nvSpPr>
        <p:spPr>
          <a:solidFill>
            <a:srgbClr val="FFFFFF"/>
          </a:solidFill>
          <a:ln/>
        </p:spPr>
      </p:sp>
      <p:sp>
        <p:nvSpPr>
          <p:cNvPr id="63491" name="Rectangle 2"/>
          <p:cNvSpPr>
            <a:spLocks noGrp="1" noChangeArrowheads="1"/>
          </p:cNvSpPr>
          <p:nvPr>
            <p:ph type="body" idx="1"/>
          </p:nvPr>
        </p:nvSpPr>
        <p:spPr>
          <a:noFill/>
          <a:ln/>
        </p:spPr>
        <p:txBody>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Grp="1" noRot="1" noChangeAspect="1" noChangeArrowheads="1"/>
          </p:cNvSpPr>
          <p:nvPr>
            <p:ph type="sldImg"/>
          </p:nvPr>
        </p:nvSpPr>
        <p:spPr>
          <a:solidFill>
            <a:srgbClr val="FFFFFF"/>
          </a:solidFill>
          <a:ln/>
        </p:spPr>
      </p:sp>
      <p:sp>
        <p:nvSpPr>
          <p:cNvPr id="73731" name="Rectangle 2"/>
          <p:cNvSpPr>
            <a:spLocks noGrp="1" noChangeArrowheads="1"/>
          </p:cNvSpPr>
          <p:nvPr>
            <p:ph type="body" idx="1"/>
          </p:nvPr>
        </p:nvSpPr>
        <p:spPr>
          <a:noFill/>
          <a:ln/>
        </p:spPr>
        <p:txBody>
          <a:bodyPr/>
          <a:lstStyle/>
          <a:p>
            <a:pPr eaLnBrk="1" hangingPunct="1"/>
            <a:r>
              <a:rPr lang="en-US" sz="2000" dirty="0">
                <a:latin typeface="Lucida Grande" pitchFamily="31" charset="0"/>
                <a:ea typeface="Lucida Grande" pitchFamily="31" charset="0"/>
                <a:cs typeface="Lucida Grande" pitchFamily="31" charset="0"/>
                <a:sym typeface="Lucida Grande" pitchFamily="31" charset="0"/>
              </a:rPr>
              <a:t>The runtime unfairness evaluation component should also determine which application causes most interference for </a:t>
            </a:r>
            <a:r>
              <a:rPr lang="en-US" sz="2000" dirty="0" err="1">
                <a:latin typeface="Lucida Grande" pitchFamily="31" charset="0"/>
                <a:ea typeface="Lucida Grande" pitchFamily="31" charset="0"/>
                <a:cs typeface="Lucida Grande" pitchFamily="31" charset="0"/>
                <a:sym typeface="Lucida Grande" pitchFamily="31" charset="0"/>
              </a:rPr>
              <a:t>Appslowest</a:t>
            </a:r>
            <a:r>
              <a:rPr lang="en-US" sz="2000" dirty="0">
                <a:latin typeface="Lucida Grande" pitchFamily="31" charset="0"/>
                <a:ea typeface="Lucida Grande" pitchFamily="31" charset="0"/>
                <a:cs typeface="Lucida Grande" pitchFamily="31" charset="0"/>
                <a:sym typeface="Lucida Grande" pitchFamily="31" charset="0"/>
              </a:rPr>
              <a:t>, this application is called app-interfering</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298</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299</a:t>
            </a:fld>
            <a:endParaRPr lang="en-US">
              <a:solidFill>
                <a:prstClr val="black"/>
              </a:solidFill>
              <a:latin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problem</a:t>
            </a:r>
            <a:r>
              <a:rPr lang="en-US" baseline="0" dirty="0" smtClean="0"/>
              <a:t> is that previously proposed scheduling algorithms are biased.</a:t>
            </a:r>
          </a:p>
          <a:p>
            <a:endParaRPr lang="en-US" baseline="0" dirty="0" smtClean="0"/>
          </a:p>
          <a:p>
            <a:r>
              <a:rPr lang="en-US" baseline="0" dirty="0" smtClean="0"/>
              <a:t>Shown here is a plot, where the x-axis is weighted speedup, a metric of system throughput and system throughput increases as you move towards the right on the x-axis.</a:t>
            </a:r>
          </a:p>
          <a:p>
            <a:r>
              <a:rPr lang="en-US" baseline="0" dirty="0" smtClean="0"/>
              <a:t>The y-axis is maximum slowdown, which is the slowdown of the most unfairly treated thread within a workload. Correspondingly, fairness increases as you move downwards on the y-axis.</a:t>
            </a:r>
          </a:p>
          <a:p>
            <a:endParaRPr lang="en-US" baseline="0" dirty="0" smtClean="0"/>
          </a:p>
          <a:p>
            <a:r>
              <a:rPr lang="en-US" baseline="0" dirty="0" smtClean="0"/>
              <a:t>Ideally, a memory scheduling algorithm would be situated towards the lower right part of the graph where fairness and system throughput are both high.</a:t>
            </a:r>
          </a:p>
          <a:p>
            <a:endParaRPr lang="en-US" baseline="0" dirty="0" smtClean="0"/>
          </a:p>
          <a:p>
            <a:r>
              <a:rPr lang="en-US" baseline="0" dirty="0" smtClean="0"/>
              <a:t>However, some previous algorithms are biased towards system throughput, whereas some are biased towards fairness, while others are optimized for neither.</a:t>
            </a:r>
          </a:p>
          <a:p>
            <a:endParaRPr lang="en-US" baseline="0" dirty="0" smtClean="0"/>
          </a:p>
          <a:p>
            <a:r>
              <a:rPr lang="en-US" baseline="0" dirty="0" smtClean="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26</a:t>
            </a:fld>
            <a:endParaRPr lang="en-US" dirty="0">
              <a:solidFill>
                <a:prstClr val="black"/>
              </a:solidFill>
              <a:latin typeface="Calibri"/>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300</a:t>
            </a:fld>
            <a:endParaRPr lang="en-US">
              <a:solidFill>
                <a:prstClr val="black"/>
              </a:solidFill>
              <a:latin typeface="Calibri"/>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301</a:t>
            </a:fld>
            <a:endParaRPr lang="en-US">
              <a:solidFill>
                <a:prstClr val="black"/>
              </a:solidFill>
              <a:latin typeface="Calibri"/>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302</a:t>
            </a:fld>
            <a:endParaRPr lang="en-US">
              <a:solidFill>
                <a:prstClr val="black"/>
              </a:solidFill>
              <a:latin typeface="Calibri"/>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304</a:t>
            </a:fld>
            <a:endParaRPr lang="en-US">
              <a:solidFill>
                <a:prstClr val="black"/>
              </a:solidFill>
              <a:latin typeface="Calibri"/>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305</a:t>
            </a:fld>
            <a:endParaRPr lang="en-US">
              <a:solidFill>
                <a:prstClr val="black"/>
              </a:solidFill>
              <a:latin typeface="Calibri"/>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306</a:t>
            </a:fld>
            <a:endParaRPr lang="en-US">
              <a:solidFill>
                <a:prstClr val="black"/>
              </a:solidFill>
              <a:latin typeface="Calibri"/>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307</a:t>
            </a:fld>
            <a:endParaRPr lang="en-US">
              <a:solidFill>
                <a:prstClr val="black"/>
              </a:solidFill>
              <a:latin typeface="Calibri"/>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50" indent="-28575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308</a:t>
            </a:fld>
            <a:endParaRPr lang="en-US">
              <a:solidFill>
                <a:prstClr val="black"/>
              </a:solidFill>
              <a:latin typeface="Calibri"/>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309</a:t>
            </a:fld>
            <a:endParaRPr lang="en-US">
              <a:solidFill>
                <a:prstClr val="black"/>
              </a:solidFill>
              <a:latin typeface="Calibri"/>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310</a:t>
            </a:fld>
            <a:endParaRPr lang="en-US">
              <a:solidFill>
                <a:prstClr val="black"/>
              </a:solidFill>
              <a:latin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27</a:t>
            </a:fld>
            <a:endParaRPr lang="en-US" dirty="0">
              <a:solidFill>
                <a:prstClr val="black"/>
              </a:solidFill>
              <a:latin typeface="Calibri"/>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311</a:t>
            </a:fld>
            <a:endParaRPr lang="en-US">
              <a:solidFill>
                <a:prstClr val="black"/>
              </a:solidFill>
              <a:latin typeface="Calibri"/>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312</a:t>
            </a:fld>
            <a:endParaRPr lang="en-US">
              <a:solidFill>
                <a:prstClr val="black"/>
              </a:solidFill>
              <a:latin typeface="Calibri"/>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313</a:t>
            </a:fld>
            <a:endParaRPr lang="en-US">
              <a:solidFill>
                <a:prstClr val="black"/>
              </a:solidFill>
              <a:latin typeface="Calibri"/>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314</a:t>
            </a:fld>
            <a:endParaRPr lang="en-US">
              <a:solidFill>
                <a:prstClr val="black"/>
              </a:solidFill>
              <a:latin typeface="Calibri"/>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315</a:t>
            </a:fld>
            <a:endParaRPr lang="en-US">
              <a:solidFill>
                <a:prstClr val="black"/>
              </a:solidFill>
              <a:latin typeface="Calibri"/>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316</a:t>
            </a:fld>
            <a:endParaRPr lang="en-US">
              <a:solidFill>
                <a:prstClr val="black"/>
              </a:solidFill>
              <a:latin typeface="Calibri"/>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317</a:t>
            </a:fld>
            <a:endParaRPr lang="en-US">
              <a:solidFill>
                <a:prstClr val="black"/>
              </a:solidFill>
              <a:latin typeface="Calibri"/>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318</a:t>
            </a:fld>
            <a:endParaRPr lang="en-US">
              <a:solidFill>
                <a:prstClr val="black"/>
              </a:solidFill>
              <a:latin typeface="Calibri"/>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319</a:t>
            </a:fld>
            <a:endParaRPr lang="en-US">
              <a:solidFill>
                <a:prstClr val="black"/>
              </a:solidFill>
              <a:latin typeface="Calibri"/>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320</a:t>
            </a:fld>
            <a:endParaRPr lang="en-US">
              <a:solidFill>
                <a:prstClr val="black"/>
              </a:solidFill>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28</a:t>
            </a:fld>
            <a:endParaRPr lang="en-US" dirty="0">
              <a:solidFill>
                <a:prstClr val="black"/>
              </a:solidFill>
              <a:latin typeface="Calibri"/>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321</a:t>
            </a:fld>
            <a:endParaRPr lang="en-US">
              <a:solidFill>
                <a:prstClr val="black"/>
              </a:solidFill>
              <a:latin typeface="Calibri"/>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323</a:t>
            </a:fld>
            <a:endParaRPr lang="en-US">
              <a:solidFill>
                <a:prstClr val="black"/>
              </a:solidFill>
              <a:latin typeface="Calibri"/>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324</a:t>
            </a:fld>
            <a:endParaRPr lang="en-US">
              <a:solidFill>
                <a:prstClr val="black"/>
              </a:solidFill>
              <a:latin typeface="Calibri"/>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325</a:t>
            </a:fld>
            <a:endParaRPr lang="en-US">
              <a:solidFill>
                <a:prstClr val="black"/>
              </a:solidFill>
              <a:latin typeface="Calibri"/>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326</a:t>
            </a:fld>
            <a:endParaRPr lang="en-US">
              <a:solidFill>
                <a:prstClr val="black"/>
              </a:solidFill>
              <a:latin typeface="Calibri"/>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327</a:t>
            </a:fld>
            <a:endParaRPr lang="en-US">
              <a:solidFill>
                <a:prstClr val="black"/>
              </a:solidFill>
              <a:latin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29</a:t>
            </a:fld>
            <a:endParaRPr lang="en-US" dirty="0">
              <a:solidFill>
                <a:prstClr val="black"/>
              </a:solidFill>
              <a:latin typeface="Calibri"/>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I will talk about how threads are grouped</a:t>
            </a:r>
            <a:r>
              <a:rPr lang="en-US" baseline="0" dirty="0" smtClean="0"/>
              <a:t> into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30</a:t>
            </a:fld>
            <a:endParaRPr lang="en-US" dirty="0">
              <a:solidFill>
                <a:prstClr val="black"/>
              </a:solidFill>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a:t>
            </a:r>
            <a:r>
              <a:rPr lang="en-US" baseline="0" dirty="0" smtClean="0"/>
              <a:t> group threads into two clusters, we first sort threads according to their MPKI, which stands for last-level cache-misses per </a:t>
            </a:r>
            <a:r>
              <a:rPr lang="en-US" baseline="0" dirty="0" err="1" smtClean="0"/>
              <a:t>kiloinstruction</a:t>
            </a:r>
            <a:r>
              <a:rPr lang="en-US" baseline="0" dirty="0" smtClean="0"/>
              <a:t> and is a metric of memory intensity.</a:t>
            </a:r>
          </a:p>
          <a:p>
            <a:endParaRPr lang="en-US" baseline="0" dirty="0" smtClean="0"/>
          </a:p>
          <a:p>
            <a:r>
              <a:rPr lang="en-US" baseline="0" dirty="0" smtClean="0"/>
              <a:t>After sorting, the leftmost thread is the thread with the lowest MPKI.</a:t>
            </a:r>
          </a:p>
          <a:p>
            <a:endParaRPr lang="en-US" baseline="0" dirty="0" smtClean="0"/>
          </a:p>
          <a:p>
            <a:r>
              <a:rPr lang="en-US" baseline="0" dirty="0" smtClean="0"/>
              <a:t>We then define a quantity called T, which is the total memory bandwidth usage across all threads.</a:t>
            </a:r>
          </a:p>
          <a:p>
            <a:endParaRPr lang="en-US" baseline="0" dirty="0" smtClean="0"/>
          </a:p>
          <a:p>
            <a:r>
              <a:rPr lang="en-US" baseline="0" dirty="0" smtClean="0"/>
              <a:t>Second, we form the non-intensive cluster by including threads whose bandwidth usage sums up to a certain fraction of the memory bandwidth usage.</a:t>
            </a:r>
          </a:p>
          <a:p>
            <a:r>
              <a:rPr lang="en-US" baseline="0" dirty="0" smtClean="0"/>
              <a:t>That fraction is defined by a parameter called the </a:t>
            </a:r>
            <a:r>
              <a:rPr lang="en-US" baseline="0" dirty="0" err="1" smtClean="0"/>
              <a:t>ClusterThreshold</a:t>
            </a:r>
            <a:r>
              <a:rPr lang="en-US" baseline="0" dirty="0" smtClean="0"/>
              <a:t>. I will show later in the presentation how adjusting this parameter we can trade off between throughput and fairness.</a:t>
            </a:r>
          </a:p>
          <a:p>
            <a:endParaRPr lang="en-US" baseline="0" dirty="0" smtClean="0"/>
          </a:p>
          <a:p>
            <a:r>
              <a:rPr lang="en-US" baseline="0" dirty="0" smtClean="0"/>
              <a:t>Lastly, the remaining threads become the intensive cluster.</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31</a:t>
            </a:fld>
            <a:endParaRPr lang="en-US" dirty="0">
              <a:solidFill>
                <a:prstClr val="black"/>
              </a:solidFill>
              <a:latin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32</a:t>
            </a:fld>
            <a:endParaRPr lang="en-US" dirty="0">
              <a:solidFill>
                <a:prstClr val="black"/>
              </a:solidFill>
              <a:latin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E9B987-4A43-5546-A2A8-9A6EB6BF51A2}" type="slidenum">
              <a:rPr lang="en-US" sz="1200">
                <a:latin typeface="Calibri" charset="0"/>
                <a:cs typeface="Arial" charset="0"/>
              </a:rPr>
              <a:pPr eaLnBrk="1" hangingPunct="1"/>
              <a:t>3</a:t>
            </a:fld>
            <a:endParaRPr lang="en-US" sz="1200">
              <a:latin typeface="Calibri" charset="0"/>
              <a:cs typeface="Arial"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Between the two clusters, we statically prioritize the non-intensive cluster</a:t>
            </a:r>
            <a:r>
              <a:rPr lang="en-US" baseline="0" dirty="0" smtClean="0"/>
              <a:t> [ONUR: fixed plural </a:t>
            </a:r>
            <a:r>
              <a:rPr lang="en-US" baseline="0" dirty="0" err="1" smtClean="0">
                <a:sym typeface="Wingdings"/>
              </a:rPr>
              <a:t></a:t>
            </a:r>
            <a:r>
              <a:rPr lang="en-US" baseline="0" dirty="0" smtClean="0">
                <a:sym typeface="Wingdings"/>
              </a:rPr>
              <a:t> singular]</a:t>
            </a:r>
            <a:r>
              <a:rPr lang="en-US" dirty="0" smtClean="0"/>
              <a:t> so that non-intensive threads’ [ONUR: fixed wording] memory</a:t>
            </a:r>
            <a:r>
              <a:rPr lang="en-US" baseline="0" dirty="0" smtClean="0"/>
              <a:t> requests are serviced first.</a:t>
            </a:r>
          </a:p>
          <a:p>
            <a:endParaRPr lang="en-US" baseline="0" dirty="0" smtClean="0"/>
          </a:p>
          <a:p>
            <a:r>
              <a:rPr lang="en-US" baseline="0" dirty="0" smtClean="0"/>
              <a:t>This increases system throughput because non-intensive threads have greater potential for making progress  BY QUICKLY RETURNING TO COMPUTE PERIODS IN THEIR CORES [ONUR].</a:t>
            </a:r>
          </a:p>
          <a:p>
            <a:endParaRPr lang="en-US" baseline="0" dirty="0" smtClean="0"/>
          </a:p>
          <a:p>
            <a:r>
              <a:rPr lang="en-US" baseline="0" dirty="0" smtClean="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33</a:t>
            </a:fld>
            <a:endParaRPr lang="en-US" dirty="0">
              <a:solidFill>
                <a:prstClr val="black"/>
              </a:solidFill>
              <a:latin typeface="Calibri"/>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34</a:t>
            </a:fld>
            <a:endParaRPr lang="en-US" dirty="0">
              <a:solidFill>
                <a:prstClr val="black"/>
              </a:solidFill>
              <a:latin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 the memory non-intensive cluster,</a:t>
            </a:r>
            <a:r>
              <a:rPr lang="en-US" baseline="0" dirty="0" smtClean="0"/>
              <a:t> threads are prioritized according to their memory intensity where the least intensive thread receives the highest priority. [ONUR: replaced latency-sensitive]</a:t>
            </a:r>
          </a:p>
          <a:p>
            <a:endParaRPr lang="en-US" baseline="0" dirty="0" smtClean="0"/>
          </a:p>
          <a:p>
            <a:r>
              <a:rPr lang="en-US" baseline="0" dirty="0" smtClean="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35</a:t>
            </a:fld>
            <a:endParaRPr lang="en-US" dirty="0">
              <a:solidFill>
                <a:prstClr val="black"/>
              </a:solidFill>
              <a:latin typeface="Calibri"/>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a:p>
            <a:r>
              <a:rPr lang="en-US" dirty="0" smtClean="0"/>
              <a:t>No</a:t>
            </a:r>
            <a:r>
              <a:rPr lang="en-US" baseline="0" dirty="0" smtClean="0"/>
              <a:t>w I’ll talk about the scheduling policy applied within the intensive cluster.</a:t>
            </a:r>
            <a:endParaRPr lang="en-US"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36</a:t>
            </a:fld>
            <a:endParaRPr lang="en-US" dirty="0">
              <a:solidFill>
                <a:prstClr val="black"/>
              </a:solidFill>
              <a:latin typeface="Calibri"/>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a:t>
            </a:r>
            <a:r>
              <a:rPr lang="en-US" baseline="0" dirty="0" smtClean="0"/>
              <a:t> the intensive cluster, we periodically shuffle the priority of threads.</a:t>
            </a:r>
          </a:p>
          <a:p>
            <a:r>
              <a:rPr lang="en-US" baseline="0" dirty="0" smtClean="0"/>
              <a:t>By shuffling, we can increase fairness, since every thread is given a fair chance of being the most prioritized.</a:t>
            </a:r>
          </a:p>
          <a:p>
            <a:endParaRPr lang="en-US" baseline="0" dirty="0" smtClean="0"/>
          </a:p>
          <a:p>
            <a:r>
              <a:rPr lang="en-US" baseline="0" dirty="0" smtClean="0"/>
              <a:t>Treating all threads in an such an equal manner may be good enough in some cases.</a:t>
            </a:r>
          </a:p>
          <a:p>
            <a:endParaRPr lang="en-US" baseline="0" dirty="0" smtClean="0"/>
          </a:p>
          <a:p>
            <a:r>
              <a:rPr lang="en-US" baseline="0" dirty="0" smtClean="0"/>
              <a:t>But we noticed that in other cases, giving each thread equal turns does not necessarily lead to equal slowdowns.</a:t>
            </a:r>
          </a:p>
          <a:p>
            <a:r>
              <a:rPr lang="en-US" baseline="0" dirty="0" smtClean="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37</a:t>
            </a:fld>
            <a:endParaRPr lang="en-US" dirty="0">
              <a:solidFill>
                <a:prstClr val="black"/>
              </a:solidFill>
              <a:latin typeface="Calibri"/>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illustrate how some threads are more easily slowed down than others using a case study, where two memory-intensive threads are contending for memory: a random-access thread and a streaming thread.</a:t>
            </a:r>
          </a:p>
          <a:p>
            <a:endParaRPr lang="en-US" baseline="0" dirty="0" smtClean="0"/>
          </a:p>
          <a:p>
            <a:r>
              <a:rPr lang="en-US" baseline="0" dirty="0" smtClean="0"/>
              <a:t>Which of these two threads is slowed down more easily?</a:t>
            </a:r>
          </a:p>
          <a:p>
            <a:endParaRPr lang="en-US" baseline="0" dirty="0" smtClean="0"/>
          </a:p>
          <a:p>
            <a:r>
              <a:rPr lang="en-US" baseline="0" dirty="0" smtClean="0"/>
              <a:t>In the first case, we prioritize the random-access thread and see that the streaming thread is slowed down by a factor of 7.</a:t>
            </a:r>
          </a:p>
          <a:p>
            <a:r>
              <a:rPr lang="en-US" baseline="0" dirty="0" smtClean="0"/>
              <a:t>In the second case, we prioritize the streaming thread and see that the random-access thread is slowed down by a factor of 11.</a:t>
            </a:r>
          </a:p>
          <a:p>
            <a:endParaRPr lang="en-US" baseline="0" dirty="0" smtClean="0"/>
          </a:p>
          <a:p>
            <a:r>
              <a:rPr lang="en-US" baseline="0" dirty="0" smtClean="0"/>
              <a:t>Clearly, comparing the two cases, we see that the random-access threads is more easily slowed down.</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38</a:t>
            </a:fld>
            <a:endParaRPr lang="en-US" dirty="0">
              <a:solidFill>
                <a:prstClr val="black"/>
              </a:solidFill>
              <a:latin typeface="Calibri"/>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smtClean="0"/>
              <a:t>ONUR: Again, if you prefer, you can use “vulnerable” instead of</a:t>
            </a:r>
            <a:r>
              <a:rPr lang="en-US" baseline="0" dirty="0" smtClean="0"/>
              <a:t> “susceptible.”</a:t>
            </a:r>
            <a:endParaRPr lang="en-US" dirty="0" smtClean="0"/>
          </a:p>
          <a:p>
            <a:endParaRPr lang="en-US" dirty="0" smtClean="0"/>
          </a:p>
          <a:p>
            <a:r>
              <a:rPr lang="en-US" dirty="0" smtClean="0"/>
              <a:t>So</a:t>
            </a:r>
            <a:r>
              <a:rPr lang="en-US" baseline="0" dirty="0" smtClean="0"/>
              <a:t> why are these two threads different? </a:t>
            </a:r>
          </a:p>
          <a:p>
            <a:r>
              <a:rPr lang="en-US" baseline="0" dirty="0" smtClean="0"/>
              <a:t>To explain their difference, we must examine their memory access behavior.</a:t>
            </a:r>
          </a:p>
          <a:p>
            <a:endParaRPr lang="en-US" baseline="0" dirty="0" smtClean="0"/>
          </a:p>
          <a:p>
            <a:r>
              <a:rPr lang="en-US" baseline="0" dirty="0" smtClean="0"/>
              <a:t>First, the memory comprises multiple memory banks which can be accessed in parallel. [ONUR: removed structurally]</a:t>
            </a:r>
          </a:p>
          <a:p>
            <a:r>
              <a:rPr lang="en-US" baseline="0" dirty="0" smtClean="0"/>
              <a:t>Additionally, each bank is basically a two-dimensional bit-array and comprises multiple rows.</a:t>
            </a:r>
          </a:p>
          <a:p>
            <a:endParaRPr lang="en-US" baseline="0" dirty="0" smtClean="0"/>
          </a:p>
          <a:p>
            <a:r>
              <a:rPr lang="en-US" baseline="0" dirty="0" smtClean="0"/>
              <a:t>The random access thread distributes its memory requests, to different banks.</a:t>
            </a:r>
          </a:p>
          <a:p>
            <a:r>
              <a:rPr lang="en-US" baseline="0" dirty="0" smtClean="0"/>
              <a:t>Across the banks, the requests are serviced concurrently and their individual latencies are overlapped.</a:t>
            </a:r>
          </a:p>
          <a:p>
            <a:r>
              <a:rPr lang="en-US" baseline="0" dirty="0" smtClean="0"/>
              <a:t>Therefore, the random-access thread has high bank-level parallelism.</a:t>
            </a:r>
          </a:p>
          <a:p>
            <a:endParaRPr lang="en-US" baseline="0" dirty="0" smtClean="0"/>
          </a:p>
          <a:p>
            <a:r>
              <a:rPr lang="en-US" baseline="0" dirty="0" smtClean="0"/>
              <a:t>On the other hand, the streaming thread sends its memory requests to the same bank.</a:t>
            </a:r>
          </a:p>
          <a:p>
            <a:r>
              <a:rPr lang="en-US" baseline="0" dirty="0" smtClean="0"/>
              <a:t>There it is serviced at the same row over and over again.</a:t>
            </a:r>
          </a:p>
          <a:p>
            <a:endParaRPr lang="en-US" baseline="0" dirty="0" smtClean="0"/>
          </a:p>
          <a:p>
            <a:r>
              <a:rPr lang="en-US" baseline="0" dirty="0" smtClean="0"/>
              <a:t>When consecutive requests are serviced at the same row, it is called a row-buffer hit and has a lower latency.</a:t>
            </a:r>
          </a:p>
          <a:p>
            <a:r>
              <a:rPr lang="en-US" baseline="0" dirty="0" smtClean="0"/>
              <a:t>Therefore, the streaming thread has higher row-buffer locality.</a:t>
            </a:r>
          </a:p>
          <a:p>
            <a:endParaRPr lang="en-US" baseline="0" dirty="0" smtClean="0"/>
          </a:p>
          <a:p>
            <a:r>
              <a:rPr lang="en-US" baseline="0" dirty="0" smtClean="0"/>
              <a:t>What would happen if we put those threads together?</a:t>
            </a:r>
          </a:p>
          <a:p>
            <a:r>
              <a:rPr lang="en-US" baseline="0" dirty="0" smtClean="0"/>
              <a:t>For the purpose of illustration, we will assume that the streaming thread is prioritized.</a:t>
            </a:r>
          </a:p>
          <a:p>
            <a:r>
              <a:rPr lang="en-US" baseline="0" dirty="0" smtClean="0"/>
              <a:t>You can see that the random-access thread’s request becomes stuck behind those of the streaming thread at Bank 3.</a:t>
            </a:r>
          </a:p>
          <a:p>
            <a:r>
              <a:rPr lang="en-US" baseline="0" dirty="0" smtClean="0"/>
              <a:t>This breaks the bank-level parallelism of the random-access thread and serializes its latency, leading to reduced performance.</a:t>
            </a:r>
          </a:p>
          <a:p>
            <a:endParaRPr lang="en-US" baseline="0" dirty="0" smtClean="0"/>
          </a:p>
          <a:p>
            <a:r>
              <a:rPr lang="en-US" baseline="0" dirty="0" smtClean="0"/>
              <a:t>This is why, the random-access thread is more susceptible to interference.</a:t>
            </a:r>
          </a:p>
          <a:p>
            <a:endParaRPr lang="en-US" baseline="0" dirty="0" smtClean="0"/>
          </a:p>
          <a:p>
            <a:r>
              <a:rPr lang="en-US" baseline="0" dirty="0" smtClean="0"/>
              <a:t>If the two threads were prioritized the other way around, the streaming thread would not be interfered with as much, since the random-access thread has only a single request to Bank 3.</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39</a:t>
            </a:fld>
            <a:endParaRPr lang="en-US" dirty="0">
              <a:solidFill>
                <a:prstClr val="black"/>
              </a:solidFill>
              <a:latin typeface="Calibri"/>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Clustering is performed at regular time intervals called quanta.</a:t>
            </a:r>
          </a:p>
          <a:p>
            <a:r>
              <a:rPr lang="en-US" baseline="0" dirty="0" smtClean="0"/>
              <a:t>THIS IS DONE [ONUR] to account for phase changes in threads’ memory access behavior.</a:t>
            </a:r>
          </a:p>
          <a:p>
            <a:endParaRPr lang="en-US" baseline="0" dirty="0" smtClean="0"/>
          </a:p>
          <a:p>
            <a:r>
              <a:rPr lang="en-US" baseline="0" dirty="0" smtClean="0"/>
              <a:t>During A [ONUR] quantum, TCM monitors each thread’s memory access behavior:</a:t>
            </a:r>
          </a:p>
          <a:p>
            <a:r>
              <a:rPr lang="en-US" baseline="0" dirty="0" smtClean="0"/>
              <a:t>memory intensity, bank-level parallelism, and row-buffer locality.</a:t>
            </a:r>
          </a:p>
          <a:p>
            <a:endParaRPr lang="en-US" baseline="0" dirty="0" smtClean="0"/>
          </a:p>
          <a:p>
            <a:r>
              <a:rPr lang="en-US" baseline="0" dirty="0" smtClean="0"/>
              <a:t>At the beginning of the next quantum, TCM is invoked to perform clustering and calculate niceness for the intensive threads.</a:t>
            </a:r>
          </a:p>
          <a:p>
            <a:endParaRPr lang="en-US" baseline="0" dirty="0" smtClean="0"/>
          </a:p>
          <a:p>
            <a:r>
              <a:rPr lang="en-US" baseline="0" dirty="0" smtClean="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42</a:t>
            </a:fld>
            <a:endParaRPr lang="en-US" dirty="0">
              <a:solidFill>
                <a:prstClr val="black"/>
              </a:solidFill>
              <a:latin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CB4BEB-7F93-D344-9416-8F918E0D0B0B}" type="slidenum">
              <a:rPr lang="en-US" sz="1200">
                <a:latin typeface="Calibri" charset="0"/>
                <a:cs typeface="Arial" charset="0"/>
              </a:rPr>
              <a:pPr eaLnBrk="1" hangingPunct="1"/>
              <a:t>4</a:t>
            </a:fld>
            <a:endParaRPr lang="en-US" sz="1200">
              <a:latin typeface="Calibri" charset="0"/>
              <a:cs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 bring it all together, TCM</a:t>
            </a:r>
            <a:r>
              <a:rPr lang="en-US" baseline="0" dirty="0" smtClean="0"/>
              <a:t> comprises three simple request prioritization rules.</a:t>
            </a:r>
          </a:p>
          <a:p>
            <a:endParaRPr lang="en-US" baseline="0" dirty="0" smtClean="0"/>
          </a:p>
          <a:p>
            <a:r>
              <a:rPr lang="en-US" baseline="0" dirty="0" smtClean="0"/>
              <a:t>The first is the highest-rank rule, where requests from higher ranked threads are prioritized.</a:t>
            </a:r>
          </a:p>
          <a:p>
            <a:endParaRPr lang="en-US" baseline="0" dirty="0" smtClean="0"/>
          </a:p>
          <a:p>
            <a:r>
              <a:rPr lang="en-US" baseline="0" dirty="0" smtClean="0"/>
              <a:t>The intensive cluster is prioritized over the non-intensive cluster TO IMPROVE SYSTEM [ONUR] throughput.</a:t>
            </a:r>
          </a:p>
          <a:p>
            <a:r>
              <a:rPr lang="en-US" baseline="0" dirty="0" smtClean="0"/>
              <a:t>Within the intensive cluster, threads are assigned higher rank in the order of decreasing intensity. This, again, is to increase SYSTEM [ONUR] throughput.</a:t>
            </a:r>
          </a:p>
          <a:p>
            <a:r>
              <a:rPr lang="en-US" baseline="0" dirty="0" smtClean="0"/>
              <a:t>Within the non-intensive cluster, the rank of threads are periodically shuffled and does not stay constant, TO ACHIEVE FAIRNESS [ONUR].</a:t>
            </a:r>
          </a:p>
          <a:p>
            <a:endParaRPr lang="en-US" baseline="0" dirty="0" smtClean="0"/>
          </a:p>
          <a:p>
            <a:r>
              <a:rPr lang="en-US" baseline="0" dirty="0" smtClean="0"/>
              <a:t>As a tie-breaker, the second rule is row-hit where row-buffer hitting requests are prioritized.</a:t>
            </a:r>
          </a:p>
          <a:p>
            <a:endParaRPr lang="en-US" baseline="0" dirty="0" smtClean="0"/>
          </a:p>
          <a:p>
            <a:r>
              <a:rPr lang="en-US" baseline="0" dirty="0" smtClean="0"/>
              <a:t>Lastly, all else being the same, we prioritize the oldest request.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43</a:t>
            </a:fld>
            <a:endParaRPr lang="en-US" dirty="0">
              <a:solidFill>
                <a:prstClr val="black"/>
              </a:solidFill>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ONUR: Have a separate bullet saying “No computation is on the processor critical path; Can be approximated.”</a:t>
            </a:r>
          </a:p>
          <a:p>
            <a:endParaRPr lang="en-US" dirty="0" smtClean="0"/>
          </a:p>
          <a:p>
            <a:r>
              <a:rPr lang="en-US" dirty="0" smtClean="0"/>
              <a:t>Basically, DRAM latency is very long so we can afford to do this computation especially since we are doing it over intervals.</a:t>
            </a:r>
          </a:p>
          <a:p>
            <a:r>
              <a:rPr lang="en-US" dirty="0" smtClean="0"/>
              <a:t>You can have 4 cores in the first bullet and remove the </a:t>
            </a:r>
            <a:r>
              <a:rPr lang="en-US" dirty="0" err="1" smtClean="0"/>
              <a:t>subbullet</a:t>
            </a:r>
            <a:r>
              <a:rPr lang="en-US" dirty="0" smtClean="0"/>
              <a: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44</a:t>
            </a:fld>
            <a:endParaRPr lang="en-US" dirty="0">
              <a:solidFill>
                <a:prstClr val="black"/>
              </a:solidFill>
              <a:latin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46</a:t>
            </a:fld>
            <a:endParaRPr lang="en-US" dirty="0">
              <a:solidFill>
                <a:prstClr val="black"/>
              </a:solidFill>
              <a:latin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51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52</a:t>
            </a:fld>
            <a:endParaRPr lang="en-US">
              <a:solidFill>
                <a:prstClr val="black"/>
              </a:solidFill>
              <a:latin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53</a:t>
            </a:fld>
            <a:endParaRPr lang="en-US">
              <a:solidFill>
                <a:prstClr val="black"/>
              </a:solidFill>
              <a:latin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54</a:t>
            </a:fld>
            <a:endParaRPr lang="en-US">
              <a:solidFill>
                <a:prstClr val="black"/>
              </a:solidFill>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55</a:t>
            </a:fld>
            <a:endParaRPr lang="en-US">
              <a:solidFill>
                <a:prstClr val="black"/>
              </a:solidFill>
              <a:latin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56</a:t>
            </a:fld>
            <a:endParaRPr lang="en-US">
              <a:solidFill>
                <a:prstClr val="black"/>
              </a:solidFill>
              <a:latin typeface="Calibri"/>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58</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Hello everyone. My name is </a:t>
            </a:r>
            <a:r>
              <a:rPr lang="en-US" dirty="0" err="1" smtClean="0"/>
              <a:t>Lavanya</a:t>
            </a:r>
            <a:r>
              <a:rPr lang="en-US" baseline="0" dirty="0" smtClean="0"/>
              <a:t> Subramanian.</a:t>
            </a:r>
          </a:p>
          <a:p>
            <a:r>
              <a:rPr lang="en-US" baseline="0" dirty="0" smtClean="0"/>
              <a:t>Today, I will present “MISE: Providing </a:t>
            </a:r>
            <a:r>
              <a:rPr lang="en-US" baseline="0" dirty="0" err="1" smtClean="0"/>
              <a:t>perfomance</a:t>
            </a:r>
            <a:r>
              <a:rPr lang="en-US" baseline="0" dirty="0" smtClean="0"/>
              <a:t> …”.</a:t>
            </a:r>
          </a:p>
          <a:p>
            <a:r>
              <a:rPr lang="en-US" baseline="0" dirty="0" smtClean="0"/>
              <a:t>This is work done in collaboration with my co-authors </a:t>
            </a:r>
            <a:r>
              <a:rPr lang="en-US" baseline="0" dirty="0" err="1" smtClean="0"/>
              <a:t>Vivek</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60</a:t>
            </a:fld>
            <a:endParaRPr lang="en-US">
              <a:solidFill>
                <a:prstClr val="black"/>
              </a:solidFill>
              <a:latin typeface="Calibri"/>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two applications from the SPEC CPU 2006 suite, leslie3d and </a:t>
            </a:r>
            <a:r>
              <a:rPr lang="en-US" baseline="0" dirty="0" err="1" smtClean="0"/>
              <a:t>gcc</a:t>
            </a:r>
            <a:r>
              <a:rPr lang="en-US" baseline="0" dirty="0" smtClean="0"/>
              <a:t>. These applications are run on either core of a two core system and share main memory. The y-axis shows each application’s slowdown as compared to when the application is run standalone on the same system.</a:t>
            </a:r>
          </a:p>
          <a:p>
            <a:endParaRPr lang="en-US" baseline="0" dirty="0" smtClean="0"/>
          </a:p>
          <a:p>
            <a:r>
              <a:rPr lang="en-US" baseline="0" dirty="0" smtClean="0"/>
              <a:t>Now, let’s look at leslie3d. It slows down by 2x when run with </a:t>
            </a:r>
            <a:r>
              <a:rPr lang="en-US" baseline="0" dirty="0" err="1" smtClean="0"/>
              <a:t>gcc</a:t>
            </a:r>
            <a:r>
              <a:rPr lang="en-US" baseline="0" dirty="0" smtClean="0"/>
              <a:t>.</a:t>
            </a:r>
          </a:p>
          <a:p>
            <a:endParaRPr lang="en-US" baseline="0" dirty="0" smtClean="0"/>
          </a:p>
          <a:p>
            <a:r>
              <a:rPr lang="en-US" baseline="0" dirty="0" smtClean="0"/>
              <a:t>Let’s look at another case when leslie3d is run with another application, </a:t>
            </a:r>
            <a:r>
              <a:rPr lang="en-US" baseline="0" dirty="0" err="1" smtClean="0"/>
              <a:t>mcf</a:t>
            </a:r>
            <a:r>
              <a:rPr lang="en-US" baseline="0" dirty="0" smtClean="0"/>
              <a:t>. Leslie now slows down by 5.5x, while it slowed down by 2x when run with </a:t>
            </a:r>
            <a:r>
              <a:rPr lang="en-US" baseline="0" dirty="0" err="1" smtClean="0"/>
              <a:t>gcc</a:t>
            </a:r>
            <a:r>
              <a:rPr lang="en-US" baseline="0" dirty="0" smtClean="0"/>
              <a:t>. Leslie experiences different slowdowns when run with different applications.</a:t>
            </a:r>
          </a:p>
          <a:p>
            <a:endParaRPr lang="en-US" baseline="0" dirty="0" smtClean="0"/>
          </a:p>
          <a:p>
            <a:r>
              <a:rPr lang="en-US" baseline="0" dirty="0" smtClean="0"/>
              <a:t>More generally, an application’s performance depends on which applications it is running with. Such performance unpredictability is undesirable….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61</a:t>
            </a:fld>
            <a:endParaRPr lang="en-US">
              <a:solidFill>
                <a:prstClr val="black"/>
              </a:solidFill>
              <a:latin typeface="Calibri"/>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62</a:t>
            </a:fld>
            <a:endParaRPr lang="en-US">
              <a:solidFill>
                <a:prstClr val="black"/>
              </a:solidFill>
              <a:latin typeface="Calibri"/>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63</a:t>
            </a:fld>
            <a:endParaRPr lang="en-US">
              <a:solidFill>
                <a:prstClr val="black"/>
              </a:solidFill>
              <a:latin typeface="Calibri"/>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64</a:t>
            </a:fld>
            <a:endParaRPr lang="en-US">
              <a:solidFill>
                <a:prstClr val="black"/>
              </a:solidFill>
              <a:latin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65</a:t>
            </a:fld>
            <a:endParaRPr lang="en-US">
              <a:solidFill>
                <a:prstClr val="black"/>
              </a:solidFill>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66</a:t>
            </a:fld>
            <a:endParaRPr lang="en-US">
              <a:solidFill>
                <a:prstClr val="black"/>
              </a:solidFill>
              <a:latin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67</a:t>
            </a:fld>
            <a:endParaRPr lang="en-US" smtClean="0">
              <a:solidFill>
                <a:prstClr val="black"/>
              </a:solidFill>
              <a:latin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68</a:t>
            </a:fld>
            <a:endParaRPr lang="en-US">
              <a:solidFill>
                <a:prstClr val="black"/>
              </a:solidFill>
              <a:latin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69</a:t>
            </a:fld>
            <a:endParaRPr lang="en-US">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70</a:t>
            </a:fld>
            <a:endParaRPr lang="en-US">
              <a:solidFill>
                <a:prstClr val="black"/>
              </a:solidFill>
              <a:latin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71</a:t>
            </a:fld>
            <a:endParaRPr lang="en-US">
              <a:solidFill>
                <a:prstClr val="black"/>
              </a:solidFill>
              <a:latin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72</a:t>
            </a:fld>
            <a:endParaRPr lang="en-US">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73</a:t>
            </a:fld>
            <a:endParaRPr lang="en-US">
              <a:solidFill>
                <a:prstClr val="black"/>
              </a:solidFill>
              <a:latin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74</a:t>
            </a:fld>
            <a:endParaRPr lang="en-US">
              <a:solidFill>
                <a:prstClr val="black"/>
              </a:solidFill>
              <a:latin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75</a:t>
            </a:fld>
            <a:endParaRPr lang="en-US">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6E237A-2B10-7349-A0AE-A949D6F02EEE}" type="slidenum">
              <a:rPr lang="en-US" sz="1200">
                <a:latin typeface="Calibri" charset="0"/>
                <a:cs typeface="Arial" charset="0"/>
              </a:rPr>
              <a:pPr eaLnBrk="1" hangingPunct="1"/>
              <a:t>7</a:t>
            </a:fld>
            <a:endParaRPr lang="en-US" sz="1200">
              <a:latin typeface="Calibri" charset="0"/>
              <a:cs typeface="Arial"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76</a:t>
            </a:fld>
            <a:endParaRPr lang="en-US">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77</a:t>
            </a:fld>
            <a:endParaRPr lang="en-US">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78</a:t>
            </a:fld>
            <a:endParaRPr lang="en-US">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79</a:t>
            </a:fld>
            <a:endParaRPr lang="en-US">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80</a:t>
            </a:fld>
            <a:endParaRPr lang="en-US">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81</a:t>
            </a:fld>
            <a:endParaRPr lang="en-US">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82</a:t>
            </a:fld>
            <a:endParaRPr lang="en-US">
              <a:solidFill>
                <a:prstClr val="black"/>
              </a:solidFill>
              <a:latin typeface="Calibri"/>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83</a:t>
            </a:fld>
            <a:endParaRPr lang="en-US">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84</a:t>
            </a:fld>
            <a:endParaRPr lang="en-US">
              <a:solidFill>
                <a:prstClr val="black"/>
              </a:solidFill>
              <a:latin typeface="Calibri"/>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85</a:t>
            </a:fld>
            <a:endParaRPr lang="en-US">
              <a:solidFill>
                <a:prstClr val="black"/>
              </a:solidFill>
              <a:latin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D1EEB0A-7F16-F84E-90EA-208BE00B8ED9}" type="slidenum">
              <a:rPr lang="en-US">
                <a:solidFill>
                  <a:prstClr val="black"/>
                </a:solidFill>
              </a:rPr>
              <a:pPr eaLnBrk="1" hangingPunct="1"/>
              <a:t>8</a:t>
            </a:fld>
            <a:endParaRPr lang="en-US">
              <a:solidFill>
                <a:prstClr val="black"/>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86</a:t>
            </a:fld>
            <a:endParaRPr lang="en-US">
              <a:solidFill>
                <a:prstClr val="black"/>
              </a:solidFill>
              <a:latin typeface="Calibri"/>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87</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88</a:t>
            </a:fld>
            <a:endParaRPr lang="en-US">
              <a:solidFill>
                <a:prstClr val="black"/>
              </a:solidFill>
              <a:latin typeface="Calibri"/>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89</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90</a:t>
            </a:fld>
            <a:endParaRPr lang="en-US">
              <a:solidFill>
                <a:prstClr val="black"/>
              </a:solidFill>
              <a:latin typeface="Calibri"/>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97</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99</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101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109</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110</a:t>
            </a:fld>
            <a:endParaRPr lang="en-US">
              <a:solidFill>
                <a:prstClr val="black"/>
              </a:solidFill>
              <a:latin typeface="Calibri"/>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111</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112</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113</a:t>
            </a:fld>
            <a:endParaRPr lang="en-US">
              <a:solidFill>
                <a:prstClr val="black"/>
              </a:solidFill>
              <a:latin typeface="Calibri"/>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lIns="91402" tIns="45702" rIns="91402" bIns="45702"/>
          <a:lstStyle>
            <a:lvl1pPr marL="0" indent="0">
              <a:buNone/>
              <a:defRPr sz="3200">
                <a:latin typeface="Arial"/>
                <a:cs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252358"/>
            <a:ext cx="5486400" cy="804862"/>
          </a:xfrm>
          <a:prstGeom prst="rect">
            <a:avLst/>
          </a:prstGeom>
        </p:spPr>
        <p:txBody>
          <a:bodyPr lIns="91402" tIns="45702" rIns="91402" bIns="45702"/>
          <a:lstStyle>
            <a:lvl1pPr marL="0" indent="0">
              <a:buNone/>
              <a:defRPr sz="1400">
                <a:latin typeface="Arial"/>
                <a:cs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lIns="91402" tIns="45702" rIns="91402" bIns="45702"/>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9"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382976373"/>
      </p:ext>
    </p:extLst>
  </p:cSld>
  <p:clrMapOvr>
    <a:masterClrMapping/>
  </p:clrMapOvr>
  <p:timing>
    <p:tnLst>
      <p:par>
        <p:cTn xmlns:p14="http://schemas.microsoft.com/office/powerpoint/2010/mai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58695"/>
      </p:ext>
    </p:extLst>
  </p:cSld>
  <p:clrMapOvr>
    <a:masterClrMapping/>
  </p:clrMapOvr>
  <p:timing>
    <p:tnLst>
      <p:par>
        <p:cTn xmlns:p14="http://schemas.microsoft.com/office/powerpoint/2010/mai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28101047"/>
      </p:ext>
    </p:extLst>
  </p:cSld>
  <p:clrMapOvr>
    <a:masterClrMapping/>
  </p:clrMapOvr>
  <p:timing>
    <p:tnLst>
      <p:par>
        <p:cTn xmlns:p14="http://schemas.microsoft.com/office/powerpoint/2010/mai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3567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5281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9561142"/>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81989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2029346"/>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81437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4628822"/>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596688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4105525"/>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3619711"/>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740225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94847"/>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8441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2621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201361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688019"/>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348592"/>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739250"/>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5356559"/>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8691333"/>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4512098"/>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955604"/>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1626177"/>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6891558"/>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2995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18684311"/>
      </p:ext>
    </p:extLst>
  </p:cSld>
  <p:clrMapOvr>
    <a:masterClrMapping/>
  </p:clrMapOvr>
  <p:timing>
    <p:tnLst>
      <p:par>
        <p:cTn xmlns:p14="http://schemas.microsoft.com/office/powerpoint/2010/mai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260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25997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07692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44392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5974067"/>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5190644"/>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948463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303332"/>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5382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933153"/>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524222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2548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59035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263400"/>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408738"/>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3786252"/>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635553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3459160"/>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48371"/>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7111235"/>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7169217"/>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736908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006536"/>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9984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2086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463096"/>
      </p:ext>
    </p:extLst>
  </p:cSld>
  <p:clrMapOvr>
    <a:masterClrMapping/>
  </p:clrMapOvr>
  <p:transition xmlns:p14="http://schemas.microsoft.com/office/powerpoint/2010/mai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539705"/>
      </p:ext>
    </p:extLst>
  </p:cSld>
  <p:clrMapOvr>
    <a:masterClrMapping/>
  </p:clrMapOvr>
  <p:transition xmlns:p14="http://schemas.microsoft.com/office/powerpoint/2010/mai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7927467"/>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0256707"/>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016880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6641380"/>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299139"/>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8432089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270741"/>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8225930"/>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268016389"/>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30"/>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785245626"/>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2635474407"/>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382639175"/>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2463770577"/>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4139900899"/>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799141241"/>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90279236"/>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826690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151988753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218931860"/>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764467979"/>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706606458"/>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1923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2851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709559"/>
      </p:ext>
    </p:extLst>
  </p:cSld>
  <p:clrMapOvr>
    <a:masterClrMapping/>
  </p:clrMapOvr>
  <p:transition xmlns:p14="http://schemas.microsoft.com/office/powerpoint/2010/mai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7209897"/>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37377"/>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501341"/>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1344923"/>
      </p:ext>
    </p:extLst>
  </p:cSld>
  <p:clrMapOvr>
    <a:masterClrMapping/>
  </p:clrMapOvr>
  <p:timing>
    <p:tnLst>
      <p:par>
        <p:cTn xmlns:p14="http://schemas.microsoft.com/office/powerpoint/2010/mai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549041"/>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783912"/>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2802812"/>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222546"/>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1331012"/>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5499757"/>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3815"/>
      </p:ext>
    </p:extLst>
  </p:cSld>
  <p:clrMapOvr>
    <a:masterClrMapping/>
  </p:clrMapOvr>
  <p:transition xmlns:p14="http://schemas.microsoft.com/office/powerpoint/2010/main"/>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520237"/>
      </p:ext>
    </p:extLst>
  </p:cSld>
  <p:clrMapOvr>
    <a:masterClrMapping/>
  </p:clrMapOvr>
  <p:transition xmlns:p14="http://schemas.microsoft.com/office/powerpoint/2010/mai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834394"/>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36596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573260"/>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246367"/>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949036"/>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0503157"/>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9111811"/>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680531"/>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84755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1813591"/>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11952"/>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048826"/>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2741796"/>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96892"/>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4327359"/>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613063"/>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439629"/>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2325788"/>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84098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079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2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742478"/>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16595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847261"/>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03199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150611"/>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5376310"/>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4842982"/>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136355"/>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782023"/>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8917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06148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0118304"/>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15010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4686996"/>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73998"/>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040366"/>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00778"/>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717289"/>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055680"/>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0993"/>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80495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50711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500759"/>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969658"/>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716622"/>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230437"/>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675042"/>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3238201"/>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287116"/>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832254"/>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27351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793825905"/>
      </p:ext>
    </p:extLst>
  </p:cSld>
  <p:clrMapOvr>
    <a:masterClrMapping/>
  </p:clrMapOvr>
  <p:timing>
    <p:tnLst>
      <p:par>
        <p:cTn xmlns:p14="http://schemas.microsoft.com/office/powerpoint/2010/mai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4759256"/>
      </p:ext>
    </p:extLst>
  </p:cSld>
  <p:clrMapOvr>
    <a:masterClrMapping/>
  </p:clrMapOvr>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870974363"/>
      </p:ext>
    </p:extLst>
  </p:cSld>
  <p:clrMapOvr>
    <a:masterClrMapping/>
  </p:clrMapOvr>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820425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37997206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06780908"/>
      </p:ext>
    </p:extLst>
  </p:cSld>
  <p:clrMapOvr>
    <a:masterClrMapping/>
  </p:clrMapOvr>
  <p:timing>
    <p:tnLst>
      <p:par>
        <p:cTn xmlns:p14="http://schemas.microsoft.com/office/powerpoint/2010/mai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415218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34945496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0842161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834518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47038078"/>
      </p:ext>
    </p:extLst>
  </p:cSld>
  <p:clrMapOvr>
    <a:masterClrMapping/>
  </p:clrMapOvr>
  <p:timing>
    <p:tnLst>
      <p:par>
        <p:cTn xmlns:p14="http://schemas.microsoft.com/office/powerpoint/2010/mai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30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4912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0064142"/>
      </p:ext>
    </p:extLst>
  </p:cSld>
  <p:clrMapOvr>
    <a:masterClrMapping/>
  </p:clrMapOvr>
  <p:transition xmlns:p14="http://schemas.microsoft.com/office/powerpoint/2010/main"/>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824739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8871581"/>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355792"/>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21108"/>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883070"/>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005975"/>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901918"/>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324463"/>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379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3046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798551"/>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1409317"/>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0282835"/>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9948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742875"/>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0297529"/>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920249"/>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462743"/>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0481423"/>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359" tIns="45680" rIns="91359" bIns="45680"/>
          <a:lstStyle/>
          <a:p>
            <a:pPr defTabSz="913603"/>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359" tIns="45680" rIns="91359" bIns="45680" numCol="1" anchor="b" anchorCtr="0" compatLnSpc="1">
            <a:prstTxWarp prst="textNoShape">
              <a:avLst/>
            </a:prstTxWarp>
          </a:bodyPr>
          <a:lstStyle>
            <a:lvl1pPr>
              <a:defRPr sz="1200">
                <a:latin typeface="Garamond" pitchFamily="18" charset="0"/>
              </a:defRPr>
            </a:lvl1pPr>
          </a:lstStyle>
          <a:p>
            <a:pPr defTabSz="913603"/>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5939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841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7"/>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0"/>
            <a:ext cx="7772400" cy="1500187"/>
          </a:xfrm>
        </p:spPr>
        <p:txBody>
          <a:bodyPr anchor="b"/>
          <a:lstStyle>
            <a:lvl1pPr marL="0" indent="0">
              <a:buNone/>
              <a:defRPr sz="2000"/>
            </a:lvl1pPr>
            <a:lvl2pPr marL="456798" indent="0">
              <a:buNone/>
              <a:defRPr sz="1800"/>
            </a:lvl2pPr>
            <a:lvl3pPr marL="913603" indent="0">
              <a:buNone/>
              <a:defRPr sz="1600"/>
            </a:lvl3pPr>
            <a:lvl4pPr marL="1370410" indent="0">
              <a:buNone/>
              <a:defRPr sz="1400"/>
            </a:lvl4pPr>
            <a:lvl5pPr marL="1827211" indent="0">
              <a:buNone/>
              <a:defRPr sz="1400"/>
            </a:lvl5pPr>
            <a:lvl6pPr marL="2284011" indent="0">
              <a:buNone/>
              <a:defRPr sz="1400"/>
            </a:lvl6pPr>
            <a:lvl7pPr marL="2740817" indent="0">
              <a:buNone/>
              <a:defRPr sz="1400"/>
            </a:lvl7pPr>
            <a:lvl8pPr marL="3197614" indent="0">
              <a:buNone/>
              <a:defRPr sz="1400"/>
            </a:lvl8pPr>
            <a:lvl9pPr marL="3654421"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4822399"/>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814767"/>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2829908"/>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049521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465399"/>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063453"/>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8" indent="0">
              <a:buNone/>
              <a:defRPr sz="2800"/>
            </a:lvl2pPr>
            <a:lvl3pPr marL="913603" indent="0">
              <a:buNone/>
              <a:defRPr sz="2400"/>
            </a:lvl3pPr>
            <a:lvl4pPr marL="1370410" indent="0">
              <a:buNone/>
              <a:defRPr sz="2000"/>
            </a:lvl4pPr>
            <a:lvl5pPr marL="1827211" indent="0">
              <a:buNone/>
              <a:defRPr sz="2000"/>
            </a:lvl5pPr>
            <a:lvl6pPr marL="2284011" indent="0">
              <a:buNone/>
              <a:defRPr sz="2000"/>
            </a:lvl6pPr>
            <a:lvl7pPr marL="2740817" indent="0">
              <a:buNone/>
              <a:defRPr sz="2000"/>
            </a:lvl7pPr>
            <a:lvl8pPr marL="3197614" indent="0">
              <a:buNone/>
              <a:defRPr sz="2000"/>
            </a:lvl8pPr>
            <a:lvl9pPr marL="3654421"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954875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64425"/>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379895"/>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6"/>
            <a:ext cx="6400354" cy="1752451"/>
          </a:xfrm>
        </p:spPr>
        <p:txBody>
          <a:bodyPr/>
          <a:lstStyle>
            <a:lvl1pPr marL="0" indent="0" algn="ctr">
              <a:buNone/>
              <a:defRPr/>
            </a:lvl1pPr>
            <a:lvl2pPr marL="321142" indent="0" algn="ctr">
              <a:buNone/>
              <a:defRPr/>
            </a:lvl2pPr>
            <a:lvl3pPr marL="642288" indent="0" algn="ctr">
              <a:buNone/>
              <a:defRPr/>
            </a:lvl3pPr>
            <a:lvl4pPr marL="963431" indent="0" algn="ctr">
              <a:buNone/>
              <a:defRPr/>
            </a:lvl4pPr>
            <a:lvl5pPr marL="1284579" indent="0" algn="ctr">
              <a:buNone/>
              <a:defRPr/>
            </a:lvl5pPr>
            <a:lvl6pPr marL="1605724" indent="0" algn="ctr">
              <a:buNone/>
              <a:defRPr/>
            </a:lvl6pPr>
            <a:lvl7pPr marL="1926868" indent="0" algn="ctr">
              <a:buNone/>
              <a:defRPr/>
            </a:lvl7pPr>
            <a:lvl8pPr marL="2248016" indent="0" algn="ctr">
              <a:buNone/>
              <a:defRPr/>
            </a:lvl8pPr>
            <a:lvl9pPr marL="2569160"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051486816"/>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400275172"/>
      </p:ext>
    </p:extLst>
  </p:cSld>
  <p:clrMapOvr>
    <a:masterClrMapping/>
  </p:clrMapOvr>
  <p:transition xmlns:p14="http://schemas.microsoft.com/office/powerpoint/2010/main"/>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142" indent="0">
              <a:buNone/>
              <a:defRPr sz="1300"/>
            </a:lvl2pPr>
            <a:lvl3pPr marL="642288" indent="0">
              <a:buNone/>
              <a:defRPr sz="1100"/>
            </a:lvl3pPr>
            <a:lvl4pPr marL="963431" indent="0">
              <a:buNone/>
              <a:defRPr sz="1000"/>
            </a:lvl4pPr>
            <a:lvl5pPr marL="1284579" indent="0">
              <a:buNone/>
              <a:defRPr sz="1000"/>
            </a:lvl5pPr>
            <a:lvl6pPr marL="1605724" indent="0">
              <a:buNone/>
              <a:defRPr sz="1000"/>
            </a:lvl6pPr>
            <a:lvl7pPr marL="1926868" indent="0">
              <a:buNone/>
              <a:defRPr sz="1000"/>
            </a:lvl7pPr>
            <a:lvl8pPr marL="2248016" indent="0">
              <a:buNone/>
              <a:defRPr sz="1000"/>
            </a:lvl8pPr>
            <a:lvl9pPr marL="2569160"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705511882"/>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588858404"/>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86373771"/>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62466674"/>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272284432"/>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6" y="273492"/>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6" y="1435448"/>
            <a:ext cx="3008189" cy="469031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697346773"/>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54"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54" y="612800"/>
            <a:ext cx="5486177" cy="4114354"/>
          </a:xfrm>
        </p:spPr>
        <p:txBody>
          <a:bodyPr/>
          <a:lstStyle>
            <a:lvl1pPr marL="0" indent="0">
              <a:buNone/>
              <a:defRPr sz="2200"/>
            </a:lvl1pPr>
            <a:lvl2pPr marL="321142" indent="0">
              <a:buNone/>
              <a:defRPr sz="2000"/>
            </a:lvl2pPr>
            <a:lvl3pPr marL="642288" indent="0">
              <a:buNone/>
              <a:defRPr sz="1700"/>
            </a:lvl3pPr>
            <a:lvl4pPr marL="963431" indent="0">
              <a:buNone/>
              <a:defRPr sz="1400"/>
            </a:lvl4pPr>
            <a:lvl5pPr marL="1284579" indent="0">
              <a:buNone/>
              <a:defRPr sz="1400"/>
            </a:lvl5pPr>
            <a:lvl6pPr marL="1605724" indent="0">
              <a:buNone/>
              <a:defRPr sz="1400"/>
            </a:lvl6pPr>
            <a:lvl7pPr marL="1926868" indent="0">
              <a:buNone/>
              <a:defRPr sz="1400"/>
            </a:lvl7pPr>
            <a:lvl8pPr marL="2248016" indent="0">
              <a:buNone/>
              <a:defRPr sz="1400"/>
            </a:lvl8pPr>
            <a:lvl9pPr marL="2569160"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54" y="5367860"/>
            <a:ext cx="5486177" cy="80478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596187226"/>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690187008"/>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9"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007781042"/>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0"/>
            <a:ext cx="6400354" cy="1752451"/>
          </a:xfrm>
        </p:spPr>
        <p:txBody>
          <a:bodyPr/>
          <a:lstStyle>
            <a:lvl1pPr marL="0" indent="0" algn="ctr">
              <a:buNone/>
              <a:defRPr/>
            </a:lvl1pPr>
            <a:lvl2pPr marL="321241" indent="0" algn="ctr">
              <a:buNone/>
              <a:defRPr/>
            </a:lvl2pPr>
            <a:lvl3pPr marL="642486" indent="0" algn="ctr">
              <a:buNone/>
              <a:defRPr/>
            </a:lvl3pPr>
            <a:lvl4pPr marL="963727" indent="0" algn="ctr">
              <a:buNone/>
              <a:defRPr/>
            </a:lvl4pPr>
            <a:lvl5pPr marL="1284973" indent="0" algn="ctr">
              <a:buNone/>
              <a:defRPr/>
            </a:lvl5pPr>
            <a:lvl6pPr marL="1606216" indent="0" algn="ctr">
              <a:buNone/>
              <a:defRPr/>
            </a:lvl6pPr>
            <a:lvl7pPr marL="1927460" indent="0" algn="ctr">
              <a:buNone/>
              <a:defRPr/>
            </a:lvl7pPr>
            <a:lvl8pPr marL="2248706" indent="0" algn="ctr">
              <a:buNone/>
              <a:defRPr/>
            </a:lvl8pPr>
            <a:lvl9pPr marL="2569949"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9966722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303936142"/>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241" indent="0">
              <a:buNone/>
              <a:defRPr sz="1300"/>
            </a:lvl2pPr>
            <a:lvl3pPr marL="642486" indent="0">
              <a:buNone/>
              <a:defRPr sz="1100"/>
            </a:lvl3pPr>
            <a:lvl4pPr marL="963727" indent="0">
              <a:buNone/>
              <a:defRPr sz="1000"/>
            </a:lvl4pPr>
            <a:lvl5pPr marL="1284973" indent="0">
              <a:buNone/>
              <a:defRPr sz="1000"/>
            </a:lvl5pPr>
            <a:lvl6pPr marL="1606216" indent="0">
              <a:buNone/>
              <a:defRPr sz="1000"/>
            </a:lvl6pPr>
            <a:lvl7pPr marL="1927460" indent="0">
              <a:buNone/>
              <a:defRPr sz="1000"/>
            </a:lvl7pPr>
            <a:lvl8pPr marL="2248706" indent="0">
              <a:buNone/>
              <a:defRPr sz="1000"/>
            </a:lvl8pPr>
            <a:lvl9pPr marL="2569949"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78887912"/>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56973864"/>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854815335"/>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19450401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6500063"/>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0" y="273486"/>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0" y="1435448"/>
            <a:ext cx="3008189" cy="469031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10701118"/>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48"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48" y="612800"/>
            <a:ext cx="5486177" cy="4114354"/>
          </a:xfrm>
        </p:spPr>
        <p:txBody>
          <a:bodyPr/>
          <a:lstStyle>
            <a:lvl1pPr marL="0" indent="0">
              <a:buNone/>
              <a:defRPr sz="2200"/>
            </a:lvl1pPr>
            <a:lvl2pPr marL="321241" indent="0">
              <a:buNone/>
              <a:defRPr sz="2000"/>
            </a:lvl2pPr>
            <a:lvl3pPr marL="642486" indent="0">
              <a:buNone/>
              <a:defRPr sz="1700"/>
            </a:lvl3pPr>
            <a:lvl4pPr marL="963727" indent="0">
              <a:buNone/>
              <a:defRPr sz="1400"/>
            </a:lvl4pPr>
            <a:lvl5pPr marL="1284973" indent="0">
              <a:buNone/>
              <a:defRPr sz="1400"/>
            </a:lvl5pPr>
            <a:lvl6pPr marL="1606216" indent="0">
              <a:buNone/>
              <a:defRPr sz="1400"/>
            </a:lvl6pPr>
            <a:lvl7pPr marL="1927460" indent="0">
              <a:buNone/>
              <a:defRPr sz="1400"/>
            </a:lvl7pPr>
            <a:lvl8pPr marL="2248706" indent="0">
              <a:buNone/>
              <a:defRPr sz="1400"/>
            </a:lvl8pPr>
            <a:lvl9pPr marL="2569949"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48" y="5367860"/>
            <a:ext cx="5486177" cy="80478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788120360"/>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730879721"/>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3"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914599490"/>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2BFF73BF-5741-9740-9109-A8EA876CEB8C}"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369F9823-752D-9E48-9459-390394D72AF1}"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479548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A0E2FD08-F838-1E49-B662-3B6F2D109BE6}"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651CA82-18DD-114F-B1A2-BD9831BD898D}"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9671000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49B2446A-A29E-5144-B81A-5FE69D637144}"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8215AB5B-CF27-5749-8349-DE84FA04E8F6}"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33502239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BC310000-C362-2F45-962A-D753E3B69F92}"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73E8922A-E1BC-B841-87BF-596E4177CAD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44565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ko-KR">
              <a:solidFill>
                <a:srgbClr val="000000"/>
              </a:solidFill>
            </a:endParaRPr>
          </a:p>
          <a:p>
            <a:fld id="{DDD96021-939E-554D-A516-8CB87DCFF0A0}"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ko-KR">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endParaRPr lang="en-US" altLang="ko-KR">
              <a:solidFill>
                <a:srgbClr val="000000"/>
              </a:solidFill>
            </a:endParaRPr>
          </a:p>
          <a:p>
            <a:fld id="{5F73C044-039C-8C4C-A482-504AC76F0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5514281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ko-KR">
              <a:solidFill>
                <a:srgbClr val="000000"/>
              </a:solidFill>
            </a:endParaRPr>
          </a:p>
          <a:p>
            <a:fld id="{712EC43D-B66E-2440-8E9F-758E7A746E85}"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ko-KR">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endParaRPr lang="en-US" altLang="ko-KR">
              <a:solidFill>
                <a:srgbClr val="000000"/>
              </a:solidFill>
            </a:endParaRPr>
          </a:p>
          <a:p>
            <a:fld id="{A8140EC5-38CA-044F-9193-D3D78D1CE68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24429822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ko-KR">
              <a:solidFill>
                <a:srgbClr val="000000"/>
              </a:solidFill>
            </a:endParaRPr>
          </a:p>
          <a:p>
            <a:fld id="{66A3DAC5-2723-C24C-8F34-623A9CB62206}"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ko-KR">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endParaRPr lang="en-US" altLang="ko-KR">
              <a:solidFill>
                <a:srgbClr val="000000"/>
              </a:solidFill>
            </a:endParaRPr>
          </a:p>
          <a:p>
            <a:fld id="{F6303393-2D92-184E-A7FB-7F1F036FFFE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91813198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619D2C8F-004E-A443-8BB0-1E364E5240C9}"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10979288-2B6F-BC4B-83A0-C314FC2E0E65}"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8710619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A0BF5E1B-928E-C148-86EE-B2CEBCD0B3DF}"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EAFB5046-9DDD-244E-98CF-7CF2C78FFA02}"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02142645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B1C52616-6D26-0645-B1D6-ABB32406B4FB}"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8B2E750-7060-C447-83FC-9337F5B0356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1192367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C3D4A307-7DE4-B545-A950-8083BECEE56B}"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9CDB7786-550C-6945-A835-10D74365C9A4}"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505618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5"/>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ko-KR">
              <a:solidFill>
                <a:srgbClr val="000000"/>
              </a:solidFill>
            </a:endParaRPr>
          </a:p>
          <a:p>
            <a:fld id="{4B3FE7D0-99E7-F945-AD8C-5E3275B9FC17}"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a:xfrm>
            <a:off x="3124201" y="6245225"/>
            <a:ext cx="2895600" cy="476250"/>
          </a:xfrm>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endParaRPr lang="en-US" altLang="ko-KR">
              <a:solidFill>
                <a:srgbClr val="000000"/>
              </a:solidFill>
            </a:endParaRPr>
          </a:p>
          <a:p>
            <a:fld id="{66269B49-E1C0-8C46-997F-4C32579F5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97268947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39375338"/>
      </p:ext>
    </p:extLst>
  </p:cSld>
  <p:clrMapOvr>
    <a:masterClrMapping/>
  </p:clrMapOvr>
  <p:transition xmlns:p14="http://schemas.microsoft.com/office/powerpoint/2010/mai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222156392"/>
      </p:ext>
    </p:extLst>
  </p:cSld>
  <p:clrMapOvr>
    <a:masterClrMapping/>
  </p:clrMapOvr>
  <p:transition xmlns:p14="http://schemas.microsoft.com/office/powerpoint/2010/mai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36076820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81657584"/>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372063805"/>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648962663"/>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913175211"/>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4037767583"/>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2920920"/>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761710790"/>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979690806"/>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25506489"/>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lIns="91416" tIns="45709" rIns="91416" bIns="45709"/>
          <a:lstStyle>
            <a:lvl1pPr>
              <a:defRPr>
                <a:latin typeface="Arial" charset="0"/>
                <a:ea typeface="+mn-ea"/>
                <a:cs typeface="Arial" charset="0"/>
              </a:defRPr>
            </a:lvl1pPr>
          </a:lstStyle>
          <a:p>
            <a:pPr defTabSz="913462">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910162481"/>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1721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1"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821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460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22806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514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062360"/>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7326300"/>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447109"/>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8333362"/>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52411"/>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6666790"/>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6107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8547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74518"/>
      </p:ext>
    </p:extLst>
  </p:cSld>
  <p:clrMapOvr>
    <a:masterClrMapping/>
  </p:clrMapOvr>
  <p:transition xmlns:p14="http://schemas.microsoft.com/office/powerpoint/2010/mai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6208893"/>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3264104"/>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364004"/>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537768"/>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0414945"/>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5110046"/>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0767603"/>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291102"/>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572140"/>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477653"/>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6138918"/>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502840"/>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6342057"/>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4347195"/>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123006"/>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2346038"/>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472811"/>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384795"/>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2660761"/>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005380"/>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4714242"/>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5498951"/>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520353"/>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232362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523208"/>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8257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8474759"/>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308859"/>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67972"/>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76432"/>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1340470"/>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581984"/>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93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7643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074295"/>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784618"/>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13119"/>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637928"/>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607738"/>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525477"/>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1453761"/>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111991"/>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3500486"/>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86862522"/>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32629373"/>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182995774"/>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518771472"/>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46447753"/>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804037020"/>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33771047"/>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3645989054"/>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1241077072"/>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711378946"/>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93726623"/>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3826894990"/>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115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87571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296258"/>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36497"/>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473567"/>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721587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6628844"/>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0287159"/>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8282168"/>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667311"/>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4050893"/>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348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36303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41734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35081"/>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572609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622746"/>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2334824"/>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029748"/>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45756"/>
      </p:ext>
    </p:extLst>
  </p:cSld>
  <p:clrMapOvr>
    <a:masterClrMapping/>
  </p:clrMapOvr>
  <p:transition xmlns:p14="http://schemas.microsoft.com/office/powerpoint/2010/mai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0062955"/>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307861"/>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51"/>
            <a:ext cx="6400354" cy="1752451"/>
          </a:xfrm>
        </p:spPr>
        <p:txBody>
          <a:bodyPr/>
          <a:lstStyle>
            <a:lvl1pPr marL="0" indent="0" algn="ctr">
              <a:buNone/>
              <a:defRPr/>
            </a:lvl1pPr>
            <a:lvl2pPr marL="321391" indent="0" algn="ctr">
              <a:buNone/>
              <a:defRPr/>
            </a:lvl2pPr>
            <a:lvl3pPr marL="642783" indent="0" algn="ctr">
              <a:buNone/>
              <a:defRPr/>
            </a:lvl3pPr>
            <a:lvl4pPr marL="964174" indent="0" algn="ctr">
              <a:buNone/>
              <a:defRPr/>
            </a:lvl4pPr>
            <a:lvl5pPr marL="1285565" indent="0" algn="ctr">
              <a:buNone/>
              <a:defRPr/>
            </a:lvl5pPr>
            <a:lvl6pPr marL="1606959" indent="0" algn="ctr">
              <a:buNone/>
              <a:defRPr/>
            </a:lvl6pPr>
            <a:lvl7pPr marL="1928348" indent="0" algn="ctr">
              <a:buNone/>
              <a:defRPr/>
            </a:lvl7pPr>
            <a:lvl8pPr marL="2249741" indent="0" algn="ctr">
              <a:buNone/>
              <a:defRPr/>
            </a:lvl8pPr>
            <a:lvl9pPr marL="257113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1035920"/>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21865869"/>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391" indent="0">
              <a:buNone/>
              <a:defRPr sz="1300"/>
            </a:lvl2pPr>
            <a:lvl3pPr marL="642783" indent="0">
              <a:buNone/>
              <a:defRPr sz="1100"/>
            </a:lvl3pPr>
            <a:lvl4pPr marL="964174" indent="0">
              <a:buNone/>
              <a:defRPr sz="1000"/>
            </a:lvl4pPr>
            <a:lvl5pPr marL="1285565" indent="0">
              <a:buNone/>
              <a:defRPr sz="1000"/>
            </a:lvl5pPr>
            <a:lvl6pPr marL="1606959" indent="0">
              <a:buNone/>
              <a:defRPr sz="1000"/>
            </a:lvl6pPr>
            <a:lvl7pPr marL="1928348" indent="0">
              <a:buNone/>
              <a:defRPr sz="1000"/>
            </a:lvl7pPr>
            <a:lvl8pPr marL="2249741" indent="0">
              <a:buNone/>
              <a:defRPr sz="1000"/>
            </a:lvl8pPr>
            <a:lvl9pPr marL="2571133" indent="0">
              <a:buNone/>
              <a:defRPr sz="1000"/>
            </a:lvl9pPr>
          </a:lstStyle>
          <a:p>
            <a:pPr lvl="0"/>
            <a:r>
              <a:rPr lang="en-US" smtClean="0"/>
              <a:t>Click to edit Master text styles</a:t>
            </a:r>
          </a:p>
        </p:txBody>
      </p:sp>
    </p:spTree>
    <p:extLst>
      <p:ext uri="{BB962C8B-B14F-4D97-AF65-F5344CB8AC3E}">
        <p14:creationId xmlns:p14="http://schemas.microsoft.com/office/powerpoint/2010/main" val="3547537456"/>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92970"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5578"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40924944"/>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3935683"/>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799234"/>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19614"/>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51" y="273477"/>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51" y="1435448"/>
            <a:ext cx="3008189" cy="469031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955085142"/>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39"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39" y="612800"/>
            <a:ext cx="5486177" cy="4114354"/>
          </a:xfrm>
        </p:spPr>
        <p:txBody>
          <a:bodyPr/>
          <a:lstStyle>
            <a:lvl1pPr marL="0" indent="0">
              <a:buNone/>
              <a:defRPr sz="2200"/>
            </a:lvl1pPr>
            <a:lvl2pPr marL="321391" indent="0">
              <a:buNone/>
              <a:defRPr sz="2000"/>
            </a:lvl2pPr>
            <a:lvl3pPr marL="642783" indent="0">
              <a:buNone/>
              <a:defRPr sz="1700"/>
            </a:lvl3pPr>
            <a:lvl4pPr marL="964174" indent="0">
              <a:buNone/>
              <a:defRPr sz="1400"/>
            </a:lvl4pPr>
            <a:lvl5pPr marL="1285565" indent="0">
              <a:buNone/>
              <a:defRPr sz="1400"/>
            </a:lvl5pPr>
            <a:lvl6pPr marL="1606959" indent="0">
              <a:buNone/>
              <a:defRPr sz="1400"/>
            </a:lvl6pPr>
            <a:lvl7pPr marL="1928348" indent="0">
              <a:buNone/>
              <a:defRPr sz="1400"/>
            </a:lvl7pPr>
            <a:lvl8pPr marL="2249741" indent="0">
              <a:buNone/>
              <a:defRPr sz="1400"/>
            </a:lvl8pPr>
            <a:lvl9pPr marL="2571133" indent="0">
              <a:buNone/>
              <a:defRPr sz="1400"/>
            </a:lvl9pPr>
          </a:lstStyle>
          <a:p>
            <a:pPr lvl="0"/>
            <a:endParaRPr lang="en-US" noProof="0">
              <a:sym typeface="Gill Sans" charset="0"/>
            </a:endParaRPr>
          </a:p>
        </p:txBody>
      </p:sp>
      <p:sp>
        <p:nvSpPr>
          <p:cNvPr id="4" name="Text Placeholder 3"/>
          <p:cNvSpPr>
            <a:spLocks noGrp="1"/>
          </p:cNvSpPr>
          <p:nvPr>
            <p:ph type="body" sz="half" idx="2"/>
          </p:nvPr>
        </p:nvSpPr>
        <p:spPr>
          <a:xfrm>
            <a:off x="1792639" y="5367860"/>
            <a:ext cx="5486177" cy="80478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036444838"/>
      </p:ext>
    </p:extLst>
  </p:cSld>
  <p:clrMapOvr>
    <a:masterClrMapping/>
  </p:clrMapOvr>
  <p:transition xmlns:p14="http://schemas.microsoft.com/office/powerpoint/2010/mai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567149"/>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11515" y="1151930"/>
            <a:ext cx="1839516" cy="31789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92973" y="1151930"/>
            <a:ext cx="5411391" cy="31789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6422881"/>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752A4224-D72F-2D42-9B19-4029D4EE12A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446631469"/>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18959259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4" name="Slide Number Placeholder 3"/>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3C3F2AA8-3742-264C-888B-8BDB010D47CE}" type="slidenum">
              <a:rPr lang="en-US"/>
              <a:pPr>
                <a:defRPr/>
              </a:pPr>
              <a:t>‹#›</a:t>
            </a:fld>
            <a:endParaRPr lang="en-US"/>
          </a:p>
        </p:txBody>
      </p:sp>
    </p:spTree>
    <p:extLst>
      <p:ext uri="{BB962C8B-B14F-4D97-AF65-F5344CB8AC3E}">
        <p14:creationId xmlns:p14="http://schemas.microsoft.com/office/powerpoint/2010/main" val="292654679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58315380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8382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66738" y="1447801"/>
            <a:ext cx="8001000" cy="4876800"/>
          </a:xfrm>
        </p:spPr>
        <p:txBody>
          <a:bodyPr/>
          <a:lstStyle/>
          <a:p>
            <a:endParaRPr lang="en-US"/>
          </a:p>
        </p:txBody>
      </p:sp>
      <p:sp>
        <p:nvSpPr>
          <p:cNvPr id="4" name="Footer Placeholder 3"/>
          <p:cNvSpPr>
            <a:spLocks noGrp="1"/>
          </p:cNvSpPr>
          <p:nvPr>
            <p:ph type="ftr" sz="quarter" idx="10"/>
          </p:nvPr>
        </p:nvSpPr>
        <p:spPr>
          <a:xfrm>
            <a:off x="3124201" y="6477001"/>
            <a:ext cx="2895600" cy="244475"/>
          </a:xfrm>
          <a:prstGeom prst="rect">
            <a:avLst/>
          </a:prstGeom>
        </p:spPr>
        <p:txBody>
          <a:bodyPr lIns="91383" tIns="45692" rIns="91383" bIns="45692"/>
          <a:lstStyle>
            <a:lvl1pPr>
              <a:defRPr smtClean="0"/>
            </a:lvl1pPr>
          </a:lstStyle>
          <a:p>
            <a:r>
              <a:rPr lang="en-US" sz="3000"/>
              <a:t>‹#›</a:t>
            </a:r>
          </a:p>
        </p:txBody>
      </p:sp>
      <p:sp>
        <p:nvSpPr>
          <p:cNvPr id="5" name="Slide Number Placeholder 4"/>
          <p:cNvSpPr>
            <a:spLocks noGrp="1"/>
          </p:cNvSpPr>
          <p:nvPr>
            <p:ph type="sldNum" sz="quarter" idx="11"/>
          </p:nvPr>
        </p:nvSpPr>
        <p:spPr>
          <a:xfrm>
            <a:off x="6553201" y="6553201"/>
            <a:ext cx="1981200" cy="168275"/>
          </a:xfrm>
        </p:spPr>
        <p:txBody>
          <a:bodyPr/>
          <a:lstStyle>
            <a:lvl1pPr>
              <a:defRPr smtClean="0"/>
            </a:lvl1pPr>
          </a:lstStyle>
          <a:p>
            <a:fld id="{5BBDCE72-7E8A-944D-837B-EA12E070D0BB}" type="slidenum">
              <a:rPr lang="en-US"/>
              <a:pPr/>
              <a:t>‹#›</a:t>
            </a:fld>
            <a:endParaRPr lang="en-US"/>
          </a:p>
        </p:txBody>
      </p:sp>
    </p:spTree>
    <p:extLst>
      <p:ext uri="{BB962C8B-B14F-4D97-AF65-F5344CB8AC3E}">
        <p14:creationId xmlns:p14="http://schemas.microsoft.com/office/powerpoint/2010/main" val="403022864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9174535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11" name="Freeform 10"/>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defTabSz="914400">
              <a:defRPr/>
            </a:pPr>
            <a:endParaRPr lang="en-US" kern="0">
              <a:solidFill>
                <a:sysClr val="windowText" lastClr="000000"/>
              </a:solidFill>
              <a:latin typeface="Calisto MT"/>
            </a:endParaRPr>
          </a:p>
        </p:txBody>
      </p:sp>
      <p:sp>
        <p:nvSpPr>
          <p:cNvPr id="12" name="Line 8"/>
          <p:cNvSpPr>
            <a:spLocks noChangeShapeType="1"/>
          </p:cNvSpPr>
          <p:nvPr/>
        </p:nvSpPr>
        <p:spPr bwMode="auto">
          <a:xfrm>
            <a:off x="457200" y="3371850"/>
            <a:ext cx="8229600" cy="0"/>
          </a:xfrm>
          <a:prstGeom prst="line">
            <a:avLst/>
          </a:prstGeom>
          <a:noFill/>
          <a:ln w="19050">
            <a:solidFill>
              <a:srgbClr val="CC9900"/>
            </a:solidFill>
            <a:round/>
            <a:headEnd/>
            <a:tailEnd/>
          </a:ln>
          <a:effectLst/>
        </p:spPr>
        <p:txBody>
          <a:bodyPr/>
          <a:lstStyle/>
          <a:p>
            <a:pPr defTabSz="914400">
              <a:defRPr/>
            </a:pPr>
            <a:endParaRPr lang="en-US" kern="0">
              <a:solidFill>
                <a:sysClr val="windowText" lastClr="000000"/>
              </a:solidFill>
              <a:latin typeface="Calisto MT"/>
            </a:endParaRPr>
          </a:p>
        </p:txBody>
      </p:sp>
    </p:spTree>
    <p:extLst>
      <p:ext uri="{BB962C8B-B14F-4D97-AF65-F5344CB8AC3E}">
        <p14:creationId xmlns:p14="http://schemas.microsoft.com/office/powerpoint/2010/main" val="273084812"/>
      </p:ext>
    </p:extLst>
  </p:cSld>
  <p:clrMapOvr>
    <a:masterClrMapping/>
  </p:clrMapOvr>
  <p:timing>
    <p:tnLst>
      <p:par>
        <p:cTn xmlns:p14="http://schemas.microsoft.com/office/powerpoint/2010/mai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smtClean="0"/>
              <a:t>Click to edit Master subtitle style</a:t>
            </a:r>
            <a:endParaRPr lang="en-US" altLang="en-US"/>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6191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4943675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7019373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502740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latin typeface="Tahoma"/>
              </a:rPr>
              <a:pPr/>
              <a:t>‹#›</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426990168"/>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52782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14651532"/>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837759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9367358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2571458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721274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9144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defTabSz="914400"/>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446810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83663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06865"/>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474439"/>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1222472"/>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82685"/>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7432398"/>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119754"/>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8693478"/>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5481233"/>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1368920"/>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69370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31078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91545"/>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8428341"/>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674499"/>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03007"/>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5733"/>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6699651"/>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9198052"/>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1143523"/>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3354950"/>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44004168"/>
      </p:ext>
    </p:extLst>
  </p:cSld>
  <p:clrMapOvr>
    <a:masterClrMapping/>
  </p:clrMapOvr>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5221112"/>
      </p:ext>
    </p:extLst>
  </p:cSld>
  <p:clrMapOvr>
    <a:masterClrMapping/>
  </p:clrMapOvr>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644047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969188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629447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1650529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12268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544225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273221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7242069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417766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400"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46671184"/>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02628844"/>
      </p:ext>
    </p:extLst>
  </p:cSld>
  <p:clrMapOvr>
    <a:masterClrMapping/>
  </p:clrMapOvr>
  <p:transition xmlns:p14="http://schemas.microsoft.com/office/powerpoint/2010/main"/>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4293156258"/>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016896819"/>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09150179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385377596"/>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019522194"/>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467491772"/>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3082605019"/>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2698071492"/>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4236353561"/>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1762261217"/>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720184431"/>
      </p:ext>
    </p:extLst>
  </p:cSld>
  <p:clrMapOvr>
    <a:masterClrMapping/>
  </p:clrMapOvr>
  <p:transition xmlns:p14="http://schemas.microsoft.com/office/powerpoint/2010/main"/>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400"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8199538C-0B58-964C-8D09-CE2DB41D7981}" type="slidenum">
              <a:rPr lang="en-US"/>
              <a:pPr>
                <a:defRPr/>
              </a:pPr>
              <a:t>‹#›</a:t>
            </a:fld>
            <a:endParaRPr lang="en-US"/>
          </a:p>
        </p:txBody>
      </p:sp>
    </p:spTree>
    <p:extLst>
      <p:ext uri="{BB962C8B-B14F-4D97-AF65-F5344CB8AC3E}">
        <p14:creationId xmlns:p14="http://schemas.microsoft.com/office/powerpoint/2010/main" val="1767948681"/>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2F4A62-A2AB-6B48-93FA-0E4BEF2642CE}" type="slidenum">
              <a:rPr lang="en-US"/>
              <a:pPr>
                <a:defRPr/>
              </a:pPr>
              <a:t>‹#›</a:t>
            </a:fld>
            <a:endParaRPr lang="en-US"/>
          </a:p>
        </p:txBody>
      </p:sp>
    </p:spTree>
    <p:extLst>
      <p:ext uri="{BB962C8B-B14F-4D97-AF65-F5344CB8AC3E}">
        <p14:creationId xmlns:p14="http://schemas.microsoft.com/office/powerpoint/2010/main" val="3628349954"/>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0F7043D-705D-8E4D-8EC4-AA04F62CB11E}" type="slidenum">
              <a:rPr lang="en-US"/>
              <a:pPr>
                <a:defRPr/>
              </a:pPr>
              <a:t>‹#›</a:t>
            </a:fld>
            <a:endParaRPr lang="en-US"/>
          </a:p>
        </p:txBody>
      </p:sp>
    </p:spTree>
    <p:extLst>
      <p:ext uri="{BB962C8B-B14F-4D97-AF65-F5344CB8AC3E}">
        <p14:creationId xmlns:p14="http://schemas.microsoft.com/office/powerpoint/2010/main" val="741750381"/>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141C025-F41A-EE4C-BAA6-EFCC0582BD42}" type="slidenum">
              <a:rPr lang="en-US"/>
              <a:pPr>
                <a:defRPr/>
              </a:pPr>
              <a:t>‹#›</a:t>
            </a:fld>
            <a:endParaRPr lang="en-US"/>
          </a:p>
        </p:txBody>
      </p:sp>
    </p:spTree>
    <p:extLst>
      <p:ext uri="{BB962C8B-B14F-4D97-AF65-F5344CB8AC3E}">
        <p14:creationId xmlns:p14="http://schemas.microsoft.com/office/powerpoint/2010/main" val="2113528075"/>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170F59F7-17FF-DC4D-8944-FA4CBA5DBF60}" type="slidenum">
              <a:rPr lang="en-US"/>
              <a:pPr>
                <a:defRPr/>
              </a:pPr>
              <a:t>‹#›</a:t>
            </a:fld>
            <a:endParaRPr lang="en-US"/>
          </a:p>
        </p:txBody>
      </p:sp>
    </p:spTree>
    <p:extLst>
      <p:ext uri="{BB962C8B-B14F-4D97-AF65-F5344CB8AC3E}">
        <p14:creationId xmlns:p14="http://schemas.microsoft.com/office/powerpoint/2010/main" val="986530022"/>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6B948373-2CF4-E74A-9DDB-35E5C34CF79A}" type="slidenum">
              <a:rPr lang="en-US"/>
              <a:pPr>
                <a:defRPr/>
              </a:pPr>
              <a:t>‹#›</a:t>
            </a:fld>
            <a:endParaRPr lang="en-US"/>
          </a:p>
        </p:txBody>
      </p:sp>
    </p:spTree>
    <p:extLst>
      <p:ext uri="{BB962C8B-B14F-4D97-AF65-F5344CB8AC3E}">
        <p14:creationId xmlns:p14="http://schemas.microsoft.com/office/powerpoint/2010/main" val="1286187148"/>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A1FF763B-C92A-AE4D-8997-CC96015BDB75}" type="slidenum">
              <a:rPr lang="en-US"/>
              <a:pPr>
                <a:defRPr/>
              </a:pPr>
              <a:t>‹#›</a:t>
            </a:fld>
            <a:endParaRPr lang="en-US"/>
          </a:p>
        </p:txBody>
      </p:sp>
    </p:spTree>
    <p:extLst>
      <p:ext uri="{BB962C8B-B14F-4D97-AF65-F5344CB8AC3E}">
        <p14:creationId xmlns:p14="http://schemas.microsoft.com/office/powerpoint/2010/main" val="509109996"/>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A97A139-E15C-4546-9B84-F7CCF78D1FDF}" type="slidenum">
              <a:rPr lang="en-US"/>
              <a:pPr>
                <a:defRPr/>
              </a:pPr>
              <a:t>‹#›</a:t>
            </a:fld>
            <a:endParaRPr lang="en-US"/>
          </a:p>
        </p:txBody>
      </p:sp>
    </p:spTree>
    <p:extLst>
      <p:ext uri="{BB962C8B-B14F-4D97-AF65-F5344CB8AC3E}">
        <p14:creationId xmlns:p14="http://schemas.microsoft.com/office/powerpoint/2010/main" val="3122574725"/>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8309E70-A755-0848-A88C-D01A0C75595C}" type="slidenum">
              <a:rPr lang="en-US"/>
              <a:pPr>
                <a:defRPr/>
              </a:pPr>
              <a:t>‹#›</a:t>
            </a:fld>
            <a:endParaRPr lang="en-US"/>
          </a:p>
        </p:txBody>
      </p:sp>
    </p:spTree>
    <p:extLst>
      <p:ext uri="{BB962C8B-B14F-4D97-AF65-F5344CB8AC3E}">
        <p14:creationId xmlns:p14="http://schemas.microsoft.com/office/powerpoint/2010/main" val="800572715"/>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82D511D-2F98-9946-AC33-934E9801C6F0}" type="slidenum">
              <a:rPr lang="en-US"/>
              <a:pPr>
                <a:defRPr/>
              </a:pPr>
              <a:t>‹#›</a:t>
            </a:fld>
            <a:endParaRPr lang="en-US"/>
          </a:p>
        </p:txBody>
      </p:sp>
    </p:spTree>
    <p:extLst>
      <p:ext uri="{BB962C8B-B14F-4D97-AF65-F5344CB8AC3E}">
        <p14:creationId xmlns:p14="http://schemas.microsoft.com/office/powerpoint/2010/main" val="2217805829"/>
      </p:ext>
    </p:extLst>
  </p:cSld>
  <p:clrMapOvr>
    <a:masterClrMapping/>
  </p:clrMapOvr>
  <p:transition xmlns:p14="http://schemas.microsoft.com/office/powerpoint/2010/mai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A1EFFB54-4D75-F044-8D75-FAC437401F97}" type="slidenum">
              <a:rPr lang="en-US"/>
              <a:pPr>
                <a:defRPr/>
              </a:pPr>
              <a:t>‹#›</a:t>
            </a:fld>
            <a:endParaRPr lang="en-US"/>
          </a:p>
        </p:txBody>
      </p:sp>
    </p:spTree>
    <p:extLst>
      <p:ext uri="{BB962C8B-B14F-4D97-AF65-F5344CB8AC3E}">
        <p14:creationId xmlns:p14="http://schemas.microsoft.com/office/powerpoint/2010/main" val="1388291691"/>
      </p:ext>
    </p:extLst>
  </p:cSld>
  <p:clrMapOvr>
    <a:masterClrMapping/>
  </p:clrMapOvr>
  <p:transition xmlns:p14="http://schemas.microsoft.com/office/powerpoint/2010/main"/>
</p:sldLayout>
</file>

<file path=ppt/slideLayouts/slideLayout54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7D59922-0DF5-D344-8BEC-8A96B1F890E5}" type="slidenum">
              <a:rPr lang="en-US"/>
              <a:pPr>
                <a:defRPr/>
              </a:pPr>
              <a:t>‹#›</a:t>
            </a:fld>
            <a:endParaRPr lang="en-US"/>
          </a:p>
        </p:txBody>
      </p:sp>
    </p:spTree>
    <p:extLst>
      <p:ext uri="{BB962C8B-B14F-4D97-AF65-F5344CB8AC3E}">
        <p14:creationId xmlns:p14="http://schemas.microsoft.com/office/powerpoint/2010/main" val="1903885905"/>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4615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4500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81841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3742875"/>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3134244"/>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503958"/>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001492"/>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88500"/>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9948142"/>
      </p:ext>
    </p:extLst>
  </p:cSld>
  <p:clrMapOvr>
    <a:masterClrMapping/>
  </p:clrMapOvr>
  <p:transition xmlns:p14="http://schemas.microsoft.com/office/powerpoint/2010/main"/>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2775468"/>
      </p:ext>
    </p:extLst>
  </p:cSld>
  <p:clrMapOvr>
    <a:masterClrMapping/>
  </p:clrMapOvr>
  <p:transition xmlns:p14="http://schemas.microsoft.com/office/powerpoint/2010/main"/>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5920347"/>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52997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327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326933"/>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3965598"/>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785744"/>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3588390"/>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620976"/>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699670"/>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2426094"/>
      </p:ext>
    </p:extLst>
  </p:cSld>
  <p:clrMapOvr>
    <a:masterClrMapping/>
  </p:clrMapOvr>
  <p:transition xmlns:p14="http://schemas.microsoft.com/office/powerpoint/2010/mai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6473869"/>
      </p:ext>
    </p:extLst>
  </p:cSld>
  <p:clrMapOvr>
    <a:masterClrMapping/>
  </p:clrMapOvr>
  <p:transition xmlns:p14="http://schemas.microsoft.com/office/powerpoint/2010/mai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486960"/>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259"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419015708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527214617"/>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47028897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2389827707"/>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2095815916"/>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3502150570"/>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904844023"/>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278911888"/>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301452265"/>
      </p:ext>
    </p:extLst>
  </p:cSld>
  <p:clrMapOvr>
    <a:masterClrMapping/>
  </p:clrMapOvr>
  <p:transition xmlns:p14="http://schemas.microsoft.com/office/powerpoint/2010/main"/>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1537312171"/>
      </p:ext>
    </p:extLst>
  </p:cSld>
  <p:clrMapOvr>
    <a:masterClrMapping/>
  </p:clrMapOvr>
  <p:transition xmlns:p14="http://schemas.microsoft.com/office/powerpoint/2010/main"/>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2662459713"/>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4069644394"/>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35012991"/>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1"/>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650" indent="-325305">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5" y="1941516"/>
            <a:ext cx="5009103" cy="1752600"/>
          </a:xfrm>
          <a:prstGeom prst="rect">
            <a:avLst/>
          </a:prstGeom>
        </p:spPr>
        <p:txBody>
          <a:bodyPr lIns="91402" tIns="45702" rIns="91402" bIns="45702"/>
          <a:lstStyle>
            <a:lvl1pPr marL="0" indent="0" algn="l">
              <a:buNone/>
              <a:defRPr sz="2800">
                <a:solidFill>
                  <a:schemeClr val="accent1"/>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9"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1"/>
            <a:ext cx="8229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800">
                <a:solidFill>
                  <a:schemeClr val="accent2"/>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46"/>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22"/>
            <a:ext cx="4040188"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6" y="1170222"/>
            <a:ext cx="4041775"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2" tIns="45702" rIns="91402" bIns="45702"/>
          <a:lstStyle>
            <a:lvl1pPr marL="0" indent="0">
              <a:buNone/>
              <a:defRPr sz="3200">
                <a:latin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02" tIns="45702" rIns="91402" bIns="45702"/>
          <a:lstStyle>
            <a:lvl1pPr marL="0" indent="0">
              <a:buNone/>
              <a:defRPr sz="1400">
                <a:latin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400">
                <a:solidFill>
                  <a:schemeClr val="accent2"/>
                </a:solidFill>
                <a:latin typeface="Arial"/>
                <a:cs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99.xml"/><Relationship Id="rId12" Type="http://schemas.openxmlformats.org/officeDocument/2006/relationships/slideLayout" Target="../slideLayouts/slideLayout100.xml"/><Relationship Id="rId13" Type="http://schemas.openxmlformats.org/officeDocument/2006/relationships/slideLayout" Target="../slideLayouts/slideLayout101.xml"/><Relationship Id="rId14" Type="http://schemas.openxmlformats.org/officeDocument/2006/relationships/slideLayout" Target="../slideLayouts/slideLayout102.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89.xml"/><Relationship Id="rId2" Type="http://schemas.openxmlformats.org/officeDocument/2006/relationships/slideLayout" Target="../slideLayouts/slideLayout90.xml"/><Relationship Id="rId3" Type="http://schemas.openxmlformats.org/officeDocument/2006/relationships/slideLayout" Target="../slideLayouts/slideLayout91.xml"/><Relationship Id="rId4" Type="http://schemas.openxmlformats.org/officeDocument/2006/relationships/slideLayout" Target="../slideLayouts/slideLayout92.xml"/><Relationship Id="rId5" Type="http://schemas.openxmlformats.org/officeDocument/2006/relationships/slideLayout" Target="../slideLayouts/slideLayout93.xml"/><Relationship Id="rId6" Type="http://schemas.openxmlformats.org/officeDocument/2006/relationships/slideLayout" Target="../slideLayouts/slideLayout94.xml"/><Relationship Id="rId7" Type="http://schemas.openxmlformats.org/officeDocument/2006/relationships/slideLayout" Target="../slideLayouts/slideLayout95.xml"/><Relationship Id="rId8" Type="http://schemas.openxmlformats.org/officeDocument/2006/relationships/slideLayout" Target="../slideLayouts/slideLayout96.xml"/><Relationship Id="rId9" Type="http://schemas.openxmlformats.org/officeDocument/2006/relationships/slideLayout" Target="../slideLayouts/slideLayout97.xml"/><Relationship Id="rId10" Type="http://schemas.openxmlformats.org/officeDocument/2006/relationships/slideLayout" Target="../slideLayouts/slideLayout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theme" Target="../theme/theme16.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79.xml"/><Relationship Id="rId12" Type="http://schemas.openxmlformats.org/officeDocument/2006/relationships/theme" Target="../theme/theme17.xml"/><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9" Type="http://schemas.openxmlformats.org/officeDocument/2006/relationships/slideLayout" Target="../slideLayouts/slideLayout177.xml"/><Relationship Id="rId10"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0.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0.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1.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9" Type="http://schemas.openxmlformats.org/officeDocument/2006/relationships/slideLayout" Target="../slideLayouts/slideLayout199.xml"/><Relationship Id="rId10" Type="http://schemas.openxmlformats.org/officeDocument/2006/relationships/slideLayout" Target="../slideLayouts/slideLayout200.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2.xml"/><Relationship Id="rId12" Type="http://schemas.openxmlformats.org/officeDocument/2006/relationships/slideLayout" Target="../slideLayouts/slideLayout213.xml"/><Relationship Id="rId13" Type="http://schemas.openxmlformats.org/officeDocument/2006/relationships/theme" Target="../theme/theme20.xml"/><Relationship Id="rId1" Type="http://schemas.openxmlformats.org/officeDocument/2006/relationships/slideLayout" Target="../slideLayouts/slideLayout202.xml"/><Relationship Id="rId2" Type="http://schemas.openxmlformats.org/officeDocument/2006/relationships/slideLayout" Target="../slideLayouts/slideLayout203.xml"/><Relationship Id="rId3" Type="http://schemas.openxmlformats.org/officeDocument/2006/relationships/slideLayout" Target="../slideLayouts/slideLayout204.xml"/><Relationship Id="rId4" Type="http://schemas.openxmlformats.org/officeDocument/2006/relationships/slideLayout" Target="../slideLayouts/slideLayout205.xml"/><Relationship Id="rId5" Type="http://schemas.openxmlformats.org/officeDocument/2006/relationships/slideLayout" Target="../slideLayouts/slideLayout206.xml"/><Relationship Id="rId6" Type="http://schemas.openxmlformats.org/officeDocument/2006/relationships/slideLayout" Target="../slideLayouts/slideLayout207.xml"/><Relationship Id="rId7" Type="http://schemas.openxmlformats.org/officeDocument/2006/relationships/slideLayout" Target="../slideLayouts/slideLayout208.xml"/><Relationship Id="rId8" Type="http://schemas.openxmlformats.org/officeDocument/2006/relationships/slideLayout" Target="../slideLayouts/slideLayout209.xml"/><Relationship Id="rId9" Type="http://schemas.openxmlformats.org/officeDocument/2006/relationships/slideLayout" Target="../slideLayouts/slideLayout210.xml"/><Relationship Id="rId10" Type="http://schemas.openxmlformats.org/officeDocument/2006/relationships/slideLayout" Target="../slideLayouts/slideLayout2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slideLayout" Target="../slideLayouts/slideLayout357.xml"/><Relationship Id="rId13" Type="http://schemas.openxmlformats.org/officeDocument/2006/relationships/theme" Target="../theme/theme33.xml"/><Relationship Id="rId14" Type="http://schemas.openxmlformats.org/officeDocument/2006/relationships/image" Target="../media/image8.png"/><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slideLayout" Target="../slideLayouts/slideLayout369.xml"/><Relationship Id="rId13" Type="http://schemas.openxmlformats.org/officeDocument/2006/relationships/slideLayout" Target="../slideLayouts/slideLayout370.xml"/><Relationship Id="rId14" Type="http://schemas.openxmlformats.org/officeDocument/2006/relationships/theme" Target="../theme/theme34.xml"/><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81.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71.xml"/><Relationship Id="rId2" Type="http://schemas.openxmlformats.org/officeDocument/2006/relationships/slideLayout" Target="../slideLayouts/slideLayout372.xml"/><Relationship Id="rId3" Type="http://schemas.openxmlformats.org/officeDocument/2006/relationships/slideLayout" Target="../slideLayouts/slideLayout373.xml"/><Relationship Id="rId4" Type="http://schemas.openxmlformats.org/officeDocument/2006/relationships/slideLayout" Target="../slideLayouts/slideLayout374.xml"/><Relationship Id="rId5" Type="http://schemas.openxmlformats.org/officeDocument/2006/relationships/slideLayout" Target="../slideLayouts/slideLayout375.xml"/><Relationship Id="rId6" Type="http://schemas.openxmlformats.org/officeDocument/2006/relationships/slideLayout" Target="../slideLayouts/slideLayout376.xml"/><Relationship Id="rId7" Type="http://schemas.openxmlformats.org/officeDocument/2006/relationships/slideLayout" Target="../slideLayouts/slideLayout377.xml"/><Relationship Id="rId8" Type="http://schemas.openxmlformats.org/officeDocument/2006/relationships/slideLayout" Target="../slideLayouts/slideLayout378.xml"/><Relationship Id="rId9" Type="http://schemas.openxmlformats.org/officeDocument/2006/relationships/slideLayout" Target="../slideLayouts/slideLayout379.xml"/><Relationship Id="rId10" Type="http://schemas.openxmlformats.org/officeDocument/2006/relationships/slideLayout" Target="../slideLayouts/slideLayout380.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2.xml"/><Relationship Id="rId12" Type="http://schemas.openxmlformats.org/officeDocument/2006/relationships/theme" Target="../theme/theme36.xml"/><Relationship Id="rId1" Type="http://schemas.openxmlformats.org/officeDocument/2006/relationships/slideLayout" Target="../slideLayouts/slideLayout382.xml"/><Relationship Id="rId2" Type="http://schemas.openxmlformats.org/officeDocument/2006/relationships/slideLayout" Target="../slideLayouts/slideLayout383.xml"/><Relationship Id="rId3" Type="http://schemas.openxmlformats.org/officeDocument/2006/relationships/slideLayout" Target="../slideLayouts/slideLayout384.xml"/><Relationship Id="rId4" Type="http://schemas.openxmlformats.org/officeDocument/2006/relationships/slideLayout" Target="../slideLayouts/slideLayout385.xml"/><Relationship Id="rId5" Type="http://schemas.openxmlformats.org/officeDocument/2006/relationships/slideLayout" Target="../slideLayouts/slideLayout386.xml"/><Relationship Id="rId6" Type="http://schemas.openxmlformats.org/officeDocument/2006/relationships/slideLayout" Target="../slideLayouts/slideLayout387.xml"/><Relationship Id="rId7" Type="http://schemas.openxmlformats.org/officeDocument/2006/relationships/slideLayout" Target="../slideLayouts/slideLayout388.xml"/><Relationship Id="rId8" Type="http://schemas.openxmlformats.org/officeDocument/2006/relationships/slideLayout" Target="../slideLayouts/slideLayout389.xml"/><Relationship Id="rId9" Type="http://schemas.openxmlformats.org/officeDocument/2006/relationships/slideLayout" Target="../slideLayouts/slideLayout390.xml"/><Relationship Id="rId10"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slideLayout" Target="../slideLayouts/slideLayout404.xml"/><Relationship Id="rId13" Type="http://schemas.openxmlformats.org/officeDocument/2006/relationships/theme" Target="../theme/theme37.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5.xml"/><Relationship Id="rId12" Type="http://schemas.openxmlformats.org/officeDocument/2006/relationships/slideLayout" Target="../slideLayouts/slideLayout416.xml"/><Relationship Id="rId13" Type="http://schemas.openxmlformats.org/officeDocument/2006/relationships/theme" Target="../theme/theme38.xml"/><Relationship Id="rId1" Type="http://schemas.openxmlformats.org/officeDocument/2006/relationships/slideLayout" Target="../slideLayouts/slideLayout405.xml"/><Relationship Id="rId2" Type="http://schemas.openxmlformats.org/officeDocument/2006/relationships/slideLayout" Target="../slideLayouts/slideLayout406.xml"/><Relationship Id="rId3" Type="http://schemas.openxmlformats.org/officeDocument/2006/relationships/slideLayout" Target="../slideLayouts/slideLayout407.xml"/><Relationship Id="rId4" Type="http://schemas.openxmlformats.org/officeDocument/2006/relationships/slideLayout" Target="../slideLayouts/slideLayout408.xml"/><Relationship Id="rId5" Type="http://schemas.openxmlformats.org/officeDocument/2006/relationships/slideLayout" Target="../slideLayouts/slideLayout409.xml"/><Relationship Id="rId6" Type="http://schemas.openxmlformats.org/officeDocument/2006/relationships/slideLayout" Target="../slideLayouts/slideLayout410.xml"/><Relationship Id="rId7" Type="http://schemas.openxmlformats.org/officeDocument/2006/relationships/slideLayout" Target="../slideLayouts/slideLayout411.xml"/><Relationship Id="rId8" Type="http://schemas.openxmlformats.org/officeDocument/2006/relationships/slideLayout" Target="../slideLayouts/slideLayout412.xml"/><Relationship Id="rId9" Type="http://schemas.openxmlformats.org/officeDocument/2006/relationships/slideLayout" Target="../slideLayouts/slideLayout413.xml"/><Relationship Id="rId10"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7.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7.xml"/><Relationship Id="rId2" Type="http://schemas.openxmlformats.org/officeDocument/2006/relationships/slideLayout" Target="../slideLayouts/slideLayout418.xml"/><Relationship Id="rId3" Type="http://schemas.openxmlformats.org/officeDocument/2006/relationships/slideLayout" Target="../slideLayouts/slideLayout419.xml"/><Relationship Id="rId4" Type="http://schemas.openxmlformats.org/officeDocument/2006/relationships/slideLayout" Target="../slideLayouts/slideLayout420.xml"/><Relationship Id="rId5" Type="http://schemas.openxmlformats.org/officeDocument/2006/relationships/slideLayout" Target="../slideLayouts/slideLayout421.xml"/><Relationship Id="rId6" Type="http://schemas.openxmlformats.org/officeDocument/2006/relationships/slideLayout" Target="../slideLayouts/slideLayout422.xml"/><Relationship Id="rId7" Type="http://schemas.openxmlformats.org/officeDocument/2006/relationships/slideLayout" Target="../slideLayouts/slideLayout423.xml"/><Relationship Id="rId8" Type="http://schemas.openxmlformats.org/officeDocument/2006/relationships/slideLayout" Target="../slideLayouts/slideLayout424.xml"/><Relationship Id="rId9" Type="http://schemas.openxmlformats.org/officeDocument/2006/relationships/slideLayout" Target="../slideLayouts/slideLayout425.xml"/><Relationship Id="rId10" Type="http://schemas.openxmlformats.org/officeDocument/2006/relationships/slideLayout" Target="../slideLayouts/slideLayout426.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8.xml"/><Relationship Id="rId12" Type="http://schemas.openxmlformats.org/officeDocument/2006/relationships/slideLayout" Target="../slideLayouts/slideLayout439.xml"/><Relationship Id="rId13" Type="http://schemas.openxmlformats.org/officeDocument/2006/relationships/theme" Target="../theme/theme40.xml"/><Relationship Id="rId14" Type="http://schemas.openxmlformats.org/officeDocument/2006/relationships/image" Target="../media/image1.png"/><Relationship Id="rId1" Type="http://schemas.openxmlformats.org/officeDocument/2006/relationships/slideLayout" Target="../slideLayouts/slideLayout428.xml"/><Relationship Id="rId2" Type="http://schemas.openxmlformats.org/officeDocument/2006/relationships/slideLayout" Target="../slideLayouts/slideLayout429.xml"/><Relationship Id="rId3" Type="http://schemas.openxmlformats.org/officeDocument/2006/relationships/slideLayout" Target="../slideLayouts/slideLayout430.xml"/><Relationship Id="rId4" Type="http://schemas.openxmlformats.org/officeDocument/2006/relationships/slideLayout" Target="../slideLayouts/slideLayout431.xml"/><Relationship Id="rId5" Type="http://schemas.openxmlformats.org/officeDocument/2006/relationships/slideLayout" Target="../slideLayouts/slideLayout432.xml"/><Relationship Id="rId6" Type="http://schemas.openxmlformats.org/officeDocument/2006/relationships/slideLayout" Target="../slideLayouts/slideLayout433.xml"/><Relationship Id="rId7" Type="http://schemas.openxmlformats.org/officeDocument/2006/relationships/slideLayout" Target="../slideLayouts/slideLayout434.xml"/><Relationship Id="rId8" Type="http://schemas.openxmlformats.org/officeDocument/2006/relationships/slideLayout" Target="../slideLayouts/slideLayout435.xml"/><Relationship Id="rId9" Type="http://schemas.openxmlformats.org/officeDocument/2006/relationships/slideLayout" Target="../slideLayouts/slideLayout436.xml"/><Relationship Id="rId10"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50.xml"/><Relationship Id="rId12" Type="http://schemas.openxmlformats.org/officeDocument/2006/relationships/theme" Target="../theme/theme41.xml"/><Relationship Id="rId1" Type="http://schemas.openxmlformats.org/officeDocument/2006/relationships/slideLayout" Target="../slideLayouts/slideLayout440.xml"/><Relationship Id="rId2" Type="http://schemas.openxmlformats.org/officeDocument/2006/relationships/slideLayout" Target="../slideLayouts/slideLayout441.xml"/><Relationship Id="rId3" Type="http://schemas.openxmlformats.org/officeDocument/2006/relationships/slideLayout" Target="../slideLayouts/slideLayout442.xml"/><Relationship Id="rId4" Type="http://schemas.openxmlformats.org/officeDocument/2006/relationships/slideLayout" Target="../slideLayouts/slideLayout443.xml"/><Relationship Id="rId5" Type="http://schemas.openxmlformats.org/officeDocument/2006/relationships/slideLayout" Target="../slideLayouts/slideLayout444.xml"/><Relationship Id="rId6" Type="http://schemas.openxmlformats.org/officeDocument/2006/relationships/slideLayout" Target="../slideLayouts/slideLayout445.xml"/><Relationship Id="rId7" Type="http://schemas.openxmlformats.org/officeDocument/2006/relationships/slideLayout" Target="../slideLayouts/slideLayout446.xml"/><Relationship Id="rId8" Type="http://schemas.openxmlformats.org/officeDocument/2006/relationships/slideLayout" Target="../slideLayouts/slideLayout447.xml"/><Relationship Id="rId9" Type="http://schemas.openxmlformats.org/officeDocument/2006/relationships/slideLayout" Target="../slideLayouts/slideLayout448.xml"/><Relationship Id="rId10" Type="http://schemas.openxmlformats.org/officeDocument/2006/relationships/slideLayout" Target="../slideLayouts/slideLayout449.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61.xml"/><Relationship Id="rId12" Type="http://schemas.openxmlformats.org/officeDocument/2006/relationships/theme" Target="../theme/theme42.xml"/><Relationship Id="rId1" Type="http://schemas.openxmlformats.org/officeDocument/2006/relationships/slideLayout" Target="../slideLayouts/slideLayout451.xml"/><Relationship Id="rId2" Type="http://schemas.openxmlformats.org/officeDocument/2006/relationships/slideLayout" Target="../slideLayouts/slideLayout452.xml"/><Relationship Id="rId3" Type="http://schemas.openxmlformats.org/officeDocument/2006/relationships/slideLayout" Target="../slideLayouts/slideLayout453.xml"/><Relationship Id="rId4" Type="http://schemas.openxmlformats.org/officeDocument/2006/relationships/slideLayout" Target="../slideLayouts/slideLayout454.xml"/><Relationship Id="rId5" Type="http://schemas.openxmlformats.org/officeDocument/2006/relationships/slideLayout" Target="../slideLayouts/slideLayout455.xml"/><Relationship Id="rId6" Type="http://schemas.openxmlformats.org/officeDocument/2006/relationships/slideLayout" Target="../slideLayouts/slideLayout456.xml"/><Relationship Id="rId7" Type="http://schemas.openxmlformats.org/officeDocument/2006/relationships/slideLayout" Target="../slideLayouts/slideLayout457.xml"/><Relationship Id="rId8" Type="http://schemas.openxmlformats.org/officeDocument/2006/relationships/slideLayout" Target="../slideLayouts/slideLayout458.xml"/><Relationship Id="rId9" Type="http://schemas.openxmlformats.org/officeDocument/2006/relationships/slideLayout" Target="../slideLayouts/slideLayout459.xml"/><Relationship Id="rId10" Type="http://schemas.openxmlformats.org/officeDocument/2006/relationships/slideLayout" Target="../slideLayouts/slideLayout460.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72.xml"/><Relationship Id="rId12" Type="http://schemas.openxmlformats.org/officeDocument/2006/relationships/theme" Target="../theme/theme43.xml"/><Relationship Id="rId1" Type="http://schemas.openxmlformats.org/officeDocument/2006/relationships/slideLayout" Target="../slideLayouts/slideLayout462.xml"/><Relationship Id="rId2" Type="http://schemas.openxmlformats.org/officeDocument/2006/relationships/slideLayout" Target="../slideLayouts/slideLayout463.xml"/><Relationship Id="rId3" Type="http://schemas.openxmlformats.org/officeDocument/2006/relationships/slideLayout" Target="../slideLayouts/slideLayout464.xml"/><Relationship Id="rId4" Type="http://schemas.openxmlformats.org/officeDocument/2006/relationships/slideLayout" Target="../slideLayouts/slideLayout465.xml"/><Relationship Id="rId5" Type="http://schemas.openxmlformats.org/officeDocument/2006/relationships/slideLayout" Target="../slideLayouts/slideLayout466.xml"/><Relationship Id="rId6" Type="http://schemas.openxmlformats.org/officeDocument/2006/relationships/slideLayout" Target="../slideLayouts/slideLayout467.xml"/><Relationship Id="rId7" Type="http://schemas.openxmlformats.org/officeDocument/2006/relationships/slideLayout" Target="../slideLayouts/slideLayout468.xml"/><Relationship Id="rId8" Type="http://schemas.openxmlformats.org/officeDocument/2006/relationships/slideLayout" Target="../slideLayouts/slideLayout469.xml"/><Relationship Id="rId9" Type="http://schemas.openxmlformats.org/officeDocument/2006/relationships/slideLayout" Target="../slideLayouts/slideLayout470.xml"/><Relationship Id="rId10" Type="http://schemas.openxmlformats.org/officeDocument/2006/relationships/slideLayout" Target="../slideLayouts/slideLayout471.xml"/></Relationships>
</file>

<file path=ppt/slideMasters/_rels/slideMaster44.xml.rels><?xml version="1.0" encoding="UTF-8" standalone="yes"?>
<Relationships xmlns="http://schemas.openxmlformats.org/package/2006/relationships"><Relationship Id="rId1" Type="http://schemas.openxmlformats.org/officeDocument/2006/relationships/slideLayout" Target="../slideLayouts/slideLayout473.xml"/><Relationship Id="rId2"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1" Type="http://schemas.openxmlformats.org/officeDocument/2006/relationships/slideLayout" Target="../slideLayouts/slideLayout474.xml"/><Relationship Id="rId2"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77.xml"/><Relationship Id="rId4" Type="http://schemas.openxmlformats.org/officeDocument/2006/relationships/theme" Target="../theme/theme46.xml"/><Relationship Id="rId1" Type="http://schemas.openxmlformats.org/officeDocument/2006/relationships/slideLayout" Target="../slideLayouts/slideLayout475.xml"/><Relationship Id="rId2" Type="http://schemas.openxmlformats.org/officeDocument/2006/relationships/slideLayout" Target="../slideLayouts/slideLayout476.xml"/></Relationships>
</file>

<file path=ppt/slideMasters/_rels/slideMaster47.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479.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9.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slideLayout" Target="../slideLayouts/slideLayout535.xml"/><Relationship Id="rId13" Type="http://schemas.openxmlformats.org/officeDocument/2006/relationships/slideLayout" Target="../slideLayouts/slideLayout536.xml"/><Relationship Id="rId14" Type="http://schemas.openxmlformats.org/officeDocument/2006/relationships/theme" Target="../theme/theme53.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47.xml"/><Relationship Id="rId12" Type="http://schemas.openxmlformats.org/officeDocument/2006/relationships/slideLayout" Target="../slideLayouts/slideLayout548.xml"/><Relationship Id="rId13" Type="http://schemas.openxmlformats.org/officeDocument/2006/relationships/theme" Target="../theme/theme54.xml"/><Relationship Id="rId1" Type="http://schemas.openxmlformats.org/officeDocument/2006/relationships/slideLayout" Target="../slideLayouts/slideLayout537.xml"/><Relationship Id="rId2" Type="http://schemas.openxmlformats.org/officeDocument/2006/relationships/slideLayout" Target="../slideLayouts/slideLayout538.xml"/><Relationship Id="rId3" Type="http://schemas.openxmlformats.org/officeDocument/2006/relationships/slideLayout" Target="../slideLayouts/slideLayout539.xml"/><Relationship Id="rId4" Type="http://schemas.openxmlformats.org/officeDocument/2006/relationships/slideLayout" Target="../slideLayouts/slideLayout540.xml"/><Relationship Id="rId5" Type="http://schemas.openxmlformats.org/officeDocument/2006/relationships/slideLayout" Target="../slideLayouts/slideLayout541.xml"/><Relationship Id="rId6" Type="http://schemas.openxmlformats.org/officeDocument/2006/relationships/slideLayout" Target="../slideLayouts/slideLayout542.xml"/><Relationship Id="rId7" Type="http://schemas.openxmlformats.org/officeDocument/2006/relationships/slideLayout" Target="../slideLayouts/slideLayout543.xml"/><Relationship Id="rId8" Type="http://schemas.openxmlformats.org/officeDocument/2006/relationships/slideLayout" Target="../slideLayouts/slideLayout544.xml"/><Relationship Id="rId9" Type="http://schemas.openxmlformats.org/officeDocument/2006/relationships/slideLayout" Target="../slideLayouts/slideLayout545.xml"/><Relationship Id="rId10" Type="http://schemas.openxmlformats.org/officeDocument/2006/relationships/slideLayout" Target="../slideLayouts/slideLayout546.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559.xml"/><Relationship Id="rId12" Type="http://schemas.openxmlformats.org/officeDocument/2006/relationships/theme" Target="../theme/theme55.xml"/><Relationship Id="rId13" Type="http://schemas.openxmlformats.org/officeDocument/2006/relationships/image" Target="../media/image1.png"/><Relationship Id="rId1" Type="http://schemas.openxmlformats.org/officeDocument/2006/relationships/slideLayout" Target="../slideLayouts/slideLayout549.xml"/><Relationship Id="rId2" Type="http://schemas.openxmlformats.org/officeDocument/2006/relationships/slideLayout" Target="../slideLayouts/slideLayout550.xml"/><Relationship Id="rId3" Type="http://schemas.openxmlformats.org/officeDocument/2006/relationships/slideLayout" Target="../slideLayouts/slideLayout551.xml"/><Relationship Id="rId4" Type="http://schemas.openxmlformats.org/officeDocument/2006/relationships/slideLayout" Target="../slideLayouts/slideLayout552.xml"/><Relationship Id="rId5" Type="http://schemas.openxmlformats.org/officeDocument/2006/relationships/slideLayout" Target="../slideLayouts/slideLayout553.xml"/><Relationship Id="rId6" Type="http://schemas.openxmlformats.org/officeDocument/2006/relationships/slideLayout" Target="../slideLayouts/slideLayout554.xml"/><Relationship Id="rId7" Type="http://schemas.openxmlformats.org/officeDocument/2006/relationships/slideLayout" Target="../slideLayouts/slideLayout555.xml"/><Relationship Id="rId8" Type="http://schemas.openxmlformats.org/officeDocument/2006/relationships/slideLayout" Target="../slideLayouts/slideLayout556.xml"/><Relationship Id="rId9" Type="http://schemas.openxmlformats.org/officeDocument/2006/relationships/slideLayout" Target="../slideLayouts/slideLayout557.xml"/><Relationship Id="rId10" Type="http://schemas.openxmlformats.org/officeDocument/2006/relationships/slideLayout" Target="../slideLayouts/slideLayout558.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570.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560.xml"/><Relationship Id="rId2" Type="http://schemas.openxmlformats.org/officeDocument/2006/relationships/slideLayout" Target="../slideLayouts/slideLayout561.xml"/><Relationship Id="rId3" Type="http://schemas.openxmlformats.org/officeDocument/2006/relationships/slideLayout" Target="../slideLayouts/slideLayout562.xml"/><Relationship Id="rId4" Type="http://schemas.openxmlformats.org/officeDocument/2006/relationships/slideLayout" Target="../slideLayouts/slideLayout563.xml"/><Relationship Id="rId5" Type="http://schemas.openxmlformats.org/officeDocument/2006/relationships/slideLayout" Target="../slideLayouts/slideLayout564.xml"/><Relationship Id="rId6" Type="http://schemas.openxmlformats.org/officeDocument/2006/relationships/slideLayout" Target="../slideLayouts/slideLayout565.xml"/><Relationship Id="rId7" Type="http://schemas.openxmlformats.org/officeDocument/2006/relationships/slideLayout" Target="../slideLayouts/slideLayout566.xml"/><Relationship Id="rId8" Type="http://schemas.openxmlformats.org/officeDocument/2006/relationships/slideLayout" Target="../slideLayouts/slideLayout567.xml"/><Relationship Id="rId9" Type="http://schemas.openxmlformats.org/officeDocument/2006/relationships/slideLayout" Target="../slideLayouts/slideLayout568.xml"/><Relationship Id="rId10" Type="http://schemas.openxmlformats.org/officeDocument/2006/relationships/slideLayout" Target="../slideLayouts/slideLayout569.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581.xml"/><Relationship Id="rId12" Type="http://schemas.openxmlformats.org/officeDocument/2006/relationships/slideLayout" Target="../slideLayouts/slideLayout582.xml"/><Relationship Id="rId13" Type="http://schemas.openxmlformats.org/officeDocument/2006/relationships/theme" Target="../theme/theme57.xml"/><Relationship Id="rId1" Type="http://schemas.openxmlformats.org/officeDocument/2006/relationships/slideLayout" Target="../slideLayouts/slideLayout571.xml"/><Relationship Id="rId2" Type="http://schemas.openxmlformats.org/officeDocument/2006/relationships/slideLayout" Target="../slideLayouts/slideLayout572.xml"/><Relationship Id="rId3" Type="http://schemas.openxmlformats.org/officeDocument/2006/relationships/slideLayout" Target="../slideLayouts/slideLayout573.xml"/><Relationship Id="rId4" Type="http://schemas.openxmlformats.org/officeDocument/2006/relationships/slideLayout" Target="../slideLayouts/slideLayout574.xml"/><Relationship Id="rId5" Type="http://schemas.openxmlformats.org/officeDocument/2006/relationships/slideLayout" Target="../slideLayouts/slideLayout575.xml"/><Relationship Id="rId6" Type="http://schemas.openxmlformats.org/officeDocument/2006/relationships/slideLayout" Target="../slideLayouts/slideLayout576.xml"/><Relationship Id="rId7" Type="http://schemas.openxmlformats.org/officeDocument/2006/relationships/slideLayout" Target="../slideLayouts/slideLayout577.xml"/><Relationship Id="rId8" Type="http://schemas.openxmlformats.org/officeDocument/2006/relationships/slideLayout" Target="../slideLayouts/slideLayout578.xml"/><Relationship Id="rId9" Type="http://schemas.openxmlformats.org/officeDocument/2006/relationships/slideLayout" Target="../slideLayouts/slideLayout579.xml"/><Relationship Id="rId10" Type="http://schemas.openxmlformats.org/officeDocument/2006/relationships/slideLayout" Target="../slideLayouts/slideLayout580.xml"/></Relationships>
</file>

<file path=ppt/slideMasters/_rels/slideMaster58.xml.rels><?xml version="1.0" encoding="UTF-8" standalone="yes"?>
<Relationships xmlns="http://schemas.openxmlformats.org/package/2006/relationships"><Relationship Id="rId1" Type="http://schemas.openxmlformats.org/officeDocument/2006/relationships/slideLayout" Target="../slideLayouts/slideLayout583.xml"/><Relationship Id="rId2" Type="http://schemas.openxmlformats.org/officeDocument/2006/relationships/theme" Target="../theme/theme58.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46"/>
            <a:ext cx="8387494" cy="532719"/>
          </a:xfrm>
          <a:prstGeom prst="rect">
            <a:avLst/>
          </a:prstGeom>
        </p:spPr>
        <p:txBody>
          <a:bodyPr vert="horz" lIns="91402" tIns="45702" rIns="91402" bIns="45702"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6"/>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75"/>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011" rtl="0" eaLnBrk="1" latinLnBrk="0" hangingPunct="1">
        <a:spcBef>
          <a:spcPct val="0"/>
        </a:spcBef>
        <a:buNone/>
        <a:defRPr sz="3600" kern="1200">
          <a:solidFill>
            <a:schemeClr val="tx1"/>
          </a:solidFill>
          <a:latin typeface="Arial"/>
          <a:ea typeface="+mj-ea"/>
          <a:cs typeface="+mj-cs"/>
        </a:defRPr>
      </a:lvl1pPr>
    </p:titleStyle>
    <p:bodyStyle>
      <a:lvl1pPr marL="342761" indent="-342761" algn="l" defTabSz="457011" rtl="0" eaLnBrk="1" latinLnBrk="0" hangingPunct="1">
        <a:spcBef>
          <a:spcPct val="20000"/>
        </a:spcBef>
        <a:buFont typeface="Arial"/>
        <a:buChar char="•"/>
        <a:defRPr sz="3200" kern="1200">
          <a:solidFill>
            <a:schemeClr val="tx1"/>
          </a:solidFill>
          <a:latin typeface="+mn-lt"/>
          <a:ea typeface="+mn-ea"/>
          <a:cs typeface="+mn-cs"/>
        </a:defRPr>
      </a:lvl1pPr>
      <a:lvl2pPr marL="742646" indent="-285632" algn="l" defTabSz="457011" rtl="0" eaLnBrk="1" latinLnBrk="0" hangingPunct="1">
        <a:spcBef>
          <a:spcPct val="20000"/>
        </a:spcBef>
        <a:buFont typeface="Arial"/>
        <a:buChar char="–"/>
        <a:defRPr sz="2800" kern="1200">
          <a:solidFill>
            <a:schemeClr val="tx1"/>
          </a:solidFill>
          <a:latin typeface="+mn-lt"/>
          <a:ea typeface="+mn-ea"/>
          <a:cs typeface="+mn-cs"/>
        </a:defRPr>
      </a:lvl2pPr>
      <a:lvl3pPr marL="1142530" indent="-228505" algn="l" defTabSz="457011" rtl="0" eaLnBrk="1" latinLnBrk="0" hangingPunct="1">
        <a:spcBef>
          <a:spcPct val="20000"/>
        </a:spcBef>
        <a:buFont typeface="Arial"/>
        <a:buChar char="•"/>
        <a:defRPr sz="2400" kern="1200">
          <a:solidFill>
            <a:schemeClr val="tx1"/>
          </a:solidFill>
          <a:latin typeface="+mn-lt"/>
          <a:ea typeface="+mn-ea"/>
          <a:cs typeface="+mn-cs"/>
        </a:defRPr>
      </a:lvl3pPr>
      <a:lvl4pPr marL="1599544" indent="-228505" algn="l" defTabSz="457011" rtl="0" eaLnBrk="1" latinLnBrk="0" hangingPunct="1">
        <a:spcBef>
          <a:spcPct val="20000"/>
        </a:spcBef>
        <a:buFont typeface="Arial"/>
        <a:buChar char="–"/>
        <a:defRPr sz="2000" kern="1200">
          <a:solidFill>
            <a:schemeClr val="tx1"/>
          </a:solidFill>
          <a:latin typeface="+mn-lt"/>
          <a:ea typeface="+mn-ea"/>
          <a:cs typeface="+mn-cs"/>
        </a:defRPr>
      </a:lvl4pPr>
      <a:lvl5pPr marL="2056560" indent="-228505" algn="l" defTabSz="457011" rtl="0" eaLnBrk="1" latinLnBrk="0" hangingPunct="1">
        <a:spcBef>
          <a:spcPct val="20000"/>
        </a:spcBef>
        <a:buFont typeface="Arial"/>
        <a:buChar char="»"/>
        <a:defRPr sz="2000" kern="1200">
          <a:solidFill>
            <a:schemeClr val="tx1"/>
          </a:solidFill>
          <a:latin typeface="+mn-lt"/>
          <a:ea typeface="+mn-ea"/>
          <a:cs typeface="+mn-cs"/>
        </a:defRPr>
      </a:lvl5pPr>
      <a:lvl6pPr marL="2513573" indent="-228505" algn="l" defTabSz="457011" rtl="0" eaLnBrk="1" latinLnBrk="0" hangingPunct="1">
        <a:spcBef>
          <a:spcPct val="20000"/>
        </a:spcBef>
        <a:buFont typeface="Arial"/>
        <a:buChar char="•"/>
        <a:defRPr sz="2000" kern="1200">
          <a:solidFill>
            <a:schemeClr val="tx1"/>
          </a:solidFill>
          <a:latin typeface="+mn-lt"/>
          <a:ea typeface="+mn-ea"/>
          <a:cs typeface="+mn-cs"/>
        </a:defRPr>
      </a:lvl6pPr>
      <a:lvl7pPr marL="2970584" indent="-228505" algn="l" defTabSz="457011" rtl="0" eaLnBrk="1" latinLnBrk="0" hangingPunct="1">
        <a:spcBef>
          <a:spcPct val="20000"/>
        </a:spcBef>
        <a:buFont typeface="Arial"/>
        <a:buChar char="•"/>
        <a:defRPr sz="2000" kern="1200">
          <a:solidFill>
            <a:schemeClr val="tx1"/>
          </a:solidFill>
          <a:latin typeface="+mn-lt"/>
          <a:ea typeface="+mn-ea"/>
          <a:cs typeface="+mn-cs"/>
        </a:defRPr>
      </a:lvl7pPr>
      <a:lvl8pPr marL="3427598" indent="-228505" algn="l" defTabSz="457011" rtl="0" eaLnBrk="1" latinLnBrk="0" hangingPunct="1">
        <a:spcBef>
          <a:spcPct val="20000"/>
        </a:spcBef>
        <a:buFont typeface="Arial"/>
        <a:buChar char="•"/>
        <a:defRPr sz="2000" kern="1200">
          <a:solidFill>
            <a:schemeClr val="tx1"/>
          </a:solidFill>
          <a:latin typeface="+mn-lt"/>
          <a:ea typeface="+mn-ea"/>
          <a:cs typeface="+mn-cs"/>
        </a:defRPr>
      </a:lvl8pPr>
      <a:lvl9pPr marL="3884609" indent="-228505" algn="l" defTabSz="45701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11" rtl="0" eaLnBrk="1" latinLnBrk="0" hangingPunct="1">
        <a:defRPr sz="1800" kern="1200">
          <a:solidFill>
            <a:schemeClr val="tx1"/>
          </a:solidFill>
          <a:latin typeface="+mn-lt"/>
          <a:ea typeface="+mn-ea"/>
          <a:cs typeface="+mn-cs"/>
        </a:defRPr>
      </a:lvl1pPr>
      <a:lvl2pPr marL="457011" algn="l" defTabSz="457011" rtl="0" eaLnBrk="1" latinLnBrk="0" hangingPunct="1">
        <a:defRPr sz="1800" kern="1200">
          <a:solidFill>
            <a:schemeClr val="tx1"/>
          </a:solidFill>
          <a:latin typeface="+mn-lt"/>
          <a:ea typeface="+mn-ea"/>
          <a:cs typeface="+mn-cs"/>
        </a:defRPr>
      </a:lvl2pPr>
      <a:lvl3pPr marL="914024" algn="l" defTabSz="457011" rtl="0" eaLnBrk="1" latinLnBrk="0" hangingPunct="1">
        <a:defRPr sz="1800" kern="1200">
          <a:solidFill>
            <a:schemeClr val="tx1"/>
          </a:solidFill>
          <a:latin typeface="+mn-lt"/>
          <a:ea typeface="+mn-ea"/>
          <a:cs typeface="+mn-cs"/>
        </a:defRPr>
      </a:lvl3pPr>
      <a:lvl4pPr marL="1371040" algn="l" defTabSz="457011" rtl="0" eaLnBrk="1" latinLnBrk="0" hangingPunct="1">
        <a:defRPr sz="1800" kern="1200">
          <a:solidFill>
            <a:schemeClr val="tx1"/>
          </a:solidFill>
          <a:latin typeface="+mn-lt"/>
          <a:ea typeface="+mn-ea"/>
          <a:cs typeface="+mn-cs"/>
        </a:defRPr>
      </a:lvl4pPr>
      <a:lvl5pPr marL="1828052" algn="l" defTabSz="457011" rtl="0" eaLnBrk="1" latinLnBrk="0" hangingPunct="1">
        <a:defRPr sz="1800" kern="1200">
          <a:solidFill>
            <a:schemeClr val="tx1"/>
          </a:solidFill>
          <a:latin typeface="+mn-lt"/>
          <a:ea typeface="+mn-ea"/>
          <a:cs typeface="+mn-cs"/>
        </a:defRPr>
      </a:lvl5pPr>
      <a:lvl6pPr marL="2285064" algn="l" defTabSz="457011" rtl="0" eaLnBrk="1" latinLnBrk="0" hangingPunct="1">
        <a:defRPr sz="1800" kern="1200">
          <a:solidFill>
            <a:schemeClr val="tx1"/>
          </a:solidFill>
          <a:latin typeface="+mn-lt"/>
          <a:ea typeface="+mn-ea"/>
          <a:cs typeface="+mn-cs"/>
        </a:defRPr>
      </a:lvl6pPr>
      <a:lvl7pPr marL="2742079" algn="l" defTabSz="457011" rtl="0" eaLnBrk="1" latinLnBrk="0" hangingPunct="1">
        <a:defRPr sz="1800" kern="1200">
          <a:solidFill>
            <a:schemeClr val="tx1"/>
          </a:solidFill>
          <a:latin typeface="+mn-lt"/>
          <a:ea typeface="+mn-ea"/>
          <a:cs typeface="+mn-cs"/>
        </a:defRPr>
      </a:lvl7pPr>
      <a:lvl8pPr marL="3199088" algn="l" defTabSz="457011" rtl="0" eaLnBrk="1" latinLnBrk="0" hangingPunct="1">
        <a:defRPr sz="1800" kern="1200">
          <a:solidFill>
            <a:schemeClr val="tx1"/>
          </a:solidFill>
          <a:latin typeface="+mn-lt"/>
          <a:ea typeface="+mn-ea"/>
          <a:cs typeface="+mn-cs"/>
        </a:defRPr>
      </a:lvl8pPr>
      <a:lvl9pPr marL="3656104" algn="l" defTabSz="457011"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01165436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42756908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733995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2633864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50065165"/>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D9975433-3AC9-7244-B186-4714F19C1D23}"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6870334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9919634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56420508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3230105"/>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836263217"/>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629991832"/>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004000881"/>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a:fld id="{EFCD136B-938C-4ABE-A595-3497154215A9}" type="datetime1">
              <a:rPr lang="en-US" smtClean="0">
                <a:solidFill>
                  <a:prstClr val="black">
                    <a:tint val="75000"/>
                  </a:prstClr>
                </a:solidFill>
                <a:latin typeface="Calibri"/>
              </a:rPr>
              <a:pPr defTabSz="914165"/>
              <a:t>7/19/13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a:fld id="{58161B50-6D0B-48B4-A1D4-BAD8C599CC84}" type="slidenum">
              <a:rPr lang="en-US" smtClean="0">
                <a:solidFill>
                  <a:prstClr val="black">
                    <a:tint val="75000"/>
                  </a:prstClr>
                </a:solidFill>
                <a:latin typeface="Calibri"/>
              </a:rPr>
              <a:pPr defTabSz="914165"/>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8854479"/>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iming>
    <p:tnLst>
      <p:par>
        <p:cTn xmlns:p14="http://schemas.microsoft.com/office/powerpoint/2010/main" id="1" dur="indefinite" restart="never" nodeType="tmRoot"/>
      </p:par>
    </p:tnLst>
  </p:timing>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390046086"/>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28044238"/>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69236774"/>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ctr">
              <a:defRPr sz="1200">
                <a:latin typeface="Garamond" pitchFamily="18" charset="0"/>
              </a:defRPr>
            </a:lvl1pPr>
          </a:lstStyle>
          <a:p>
            <a:pPr defTabSz="913603"/>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r">
              <a:defRPr sz="1600">
                <a:latin typeface="Garamond" pitchFamily="18" charset="0"/>
              </a:defRPr>
            </a:lvl1pPr>
          </a:lstStyle>
          <a:p>
            <a:pPr defTabSz="913603"/>
            <a:fld id="{6F400BD0-49BF-48FC-8114-37C1D4F5AB3D}" type="slidenum">
              <a:rPr lang="en-US" altLang="en-US" smtClean="0">
                <a:solidFill>
                  <a:srgbClr val="000000"/>
                </a:solidFill>
              </a:rPr>
              <a:pPr defTabSz="913603"/>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45264431"/>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6798" algn="l" rtl="0" fontAlgn="base">
        <a:spcBef>
          <a:spcPct val="0"/>
        </a:spcBef>
        <a:spcAft>
          <a:spcPct val="0"/>
        </a:spcAft>
        <a:defRPr sz="4000">
          <a:solidFill>
            <a:schemeClr val="tx2"/>
          </a:solidFill>
          <a:latin typeface="Garamond" pitchFamily="18" charset="0"/>
        </a:defRPr>
      </a:lvl6pPr>
      <a:lvl7pPr marL="913603" algn="l" rtl="0" fontAlgn="base">
        <a:spcBef>
          <a:spcPct val="0"/>
        </a:spcBef>
        <a:spcAft>
          <a:spcPct val="0"/>
        </a:spcAft>
        <a:defRPr sz="4000">
          <a:solidFill>
            <a:schemeClr val="tx2"/>
          </a:solidFill>
          <a:latin typeface="Garamond" pitchFamily="18" charset="0"/>
        </a:defRPr>
      </a:lvl7pPr>
      <a:lvl8pPr marL="1370410" algn="l" rtl="0" fontAlgn="base">
        <a:spcBef>
          <a:spcPct val="0"/>
        </a:spcBef>
        <a:spcAft>
          <a:spcPct val="0"/>
        </a:spcAft>
        <a:defRPr sz="4000">
          <a:solidFill>
            <a:schemeClr val="tx2"/>
          </a:solidFill>
          <a:latin typeface="Garamond" pitchFamily="18" charset="0"/>
        </a:defRPr>
      </a:lvl8pPr>
      <a:lvl9pPr marL="1827211" algn="l" rtl="0" fontAlgn="base">
        <a:spcBef>
          <a:spcPct val="0"/>
        </a:spcBef>
        <a:spcAft>
          <a:spcPct val="0"/>
        </a:spcAft>
        <a:defRPr sz="4000">
          <a:solidFill>
            <a:schemeClr val="tx2"/>
          </a:solidFill>
          <a:latin typeface="Garamond" pitchFamily="18" charset="0"/>
        </a:defRPr>
      </a:lvl9pPr>
    </p:titleStyle>
    <p:bodyStyle>
      <a:lvl1pPr marL="342605" indent="-342605"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343" indent="-325156"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464" indent="-350532"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8683" indent="-315641"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79701" indent="-339431"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6510"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33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0109"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69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3603" rtl="0" eaLnBrk="1" latinLnBrk="0" hangingPunct="1">
        <a:defRPr sz="1800" kern="1200">
          <a:solidFill>
            <a:schemeClr val="tx1"/>
          </a:solidFill>
          <a:latin typeface="+mn-lt"/>
          <a:ea typeface="+mn-ea"/>
          <a:cs typeface="+mn-cs"/>
        </a:defRPr>
      </a:lvl1pPr>
      <a:lvl2pPr marL="456798" algn="l" defTabSz="913603" rtl="0" eaLnBrk="1" latinLnBrk="0" hangingPunct="1">
        <a:defRPr sz="1800" kern="1200">
          <a:solidFill>
            <a:schemeClr val="tx1"/>
          </a:solidFill>
          <a:latin typeface="+mn-lt"/>
          <a:ea typeface="+mn-ea"/>
          <a:cs typeface="+mn-cs"/>
        </a:defRPr>
      </a:lvl2pPr>
      <a:lvl3pPr marL="913603" algn="l" defTabSz="913603" rtl="0" eaLnBrk="1" latinLnBrk="0" hangingPunct="1">
        <a:defRPr sz="1800" kern="1200">
          <a:solidFill>
            <a:schemeClr val="tx1"/>
          </a:solidFill>
          <a:latin typeface="+mn-lt"/>
          <a:ea typeface="+mn-ea"/>
          <a:cs typeface="+mn-cs"/>
        </a:defRPr>
      </a:lvl3pPr>
      <a:lvl4pPr marL="1370410" algn="l" defTabSz="913603" rtl="0" eaLnBrk="1" latinLnBrk="0" hangingPunct="1">
        <a:defRPr sz="1800" kern="1200">
          <a:solidFill>
            <a:schemeClr val="tx1"/>
          </a:solidFill>
          <a:latin typeface="+mn-lt"/>
          <a:ea typeface="+mn-ea"/>
          <a:cs typeface="+mn-cs"/>
        </a:defRPr>
      </a:lvl4pPr>
      <a:lvl5pPr marL="1827211" algn="l" defTabSz="913603" rtl="0" eaLnBrk="1" latinLnBrk="0" hangingPunct="1">
        <a:defRPr sz="1800" kern="1200">
          <a:solidFill>
            <a:schemeClr val="tx1"/>
          </a:solidFill>
          <a:latin typeface="+mn-lt"/>
          <a:ea typeface="+mn-ea"/>
          <a:cs typeface="+mn-cs"/>
        </a:defRPr>
      </a:lvl5pPr>
      <a:lvl6pPr marL="2284011" algn="l" defTabSz="913603" rtl="0" eaLnBrk="1" latinLnBrk="0" hangingPunct="1">
        <a:defRPr sz="1800" kern="1200">
          <a:solidFill>
            <a:schemeClr val="tx1"/>
          </a:solidFill>
          <a:latin typeface="+mn-lt"/>
          <a:ea typeface="+mn-ea"/>
          <a:cs typeface="+mn-cs"/>
        </a:defRPr>
      </a:lvl6pPr>
      <a:lvl7pPr marL="2740817" algn="l" defTabSz="913603" rtl="0" eaLnBrk="1" latinLnBrk="0" hangingPunct="1">
        <a:defRPr sz="1800" kern="1200">
          <a:solidFill>
            <a:schemeClr val="tx1"/>
          </a:solidFill>
          <a:latin typeface="+mn-lt"/>
          <a:ea typeface="+mn-ea"/>
          <a:cs typeface="+mn-cs"/>
        </a:defRPr>
      </a:lvl7pPr>
      <a:lvl8pPr marL="3197614" algn="l" defTabSz="913603" rtl="0" eaLnBrk="1" latinLnBrk="0" hangingPunct="1">
        <a:defRPr sz="1800" kern="1200">
          <a:solidFill>
            <a:schemeClr val="tx1"/>
          </a:solidFill>
          <a:latin typeface="+mn-lt"/>
          <a:ea typeface="+mn-ea"/>
          <a:cs typeface="+mn-cs"/>
        </a:defRPr>
      </a:lvl8pPr>
      <a:lvl9pPr marL="3654421" algn="l" defTabSz="913603"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80" tIns="35680" rIns="76280" bIns="35680"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7"/>
            <a:ext cx="8001000" cy="5411391"/>
          </a:xfrm>
          <a:prstGeom prst="rect">
            <a:avLst/>
          </a:prstGeom>
          <a:noFill/>
          <a:ln w="12700">
            <a:noFill/>
            <a:miter lim="800000"/>
            <a:headEnd/>
            <a:tailEnd/>
          </a:ln>
        </p:spPr>
        <p:txBody>
          <a:bodyPr vert="horz" wrap="square" lIns="35680" tIns="35680" rIns="76280" bIns="35680"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29" tIns="32113" rIns="64229" bIns="3211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3836" fontAlgn="base">
              <a:spcBef>
                <a:spcPct val="0"/>
              </a:spcBef>
              <a:spcAft>
                <a:spcPct val="0"/>
              </a:spcAft>
              <a:defRPr/>
            </a:pPr>
            <a:fld id="{8EB36121-9CA8-7C4F-A014-7F4E73DDF31C}" type="slidenum">
              <a:rPr lang="en-US" smtClean="0">
                <a:solidFill>
                  <a:srgbClr val="000000"/>
                </a:solidFill>
                <a:latin typeface="Verdana"/>
              </a:rPr>
              <a:pPr defTabSz="913836"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85"/>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1967480017"/>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60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75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789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0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843" indent="-328965"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8945" indent="-30555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7722" indent="-276558"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0936" indent="-270978"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1951" indent="-278788"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136"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28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643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7572"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142" rtl="0" eaLnBrk="1" latinLnBrk="0" hangingPunct="1">
        <a:defRPr sz="1300" kern="1200">
          <a:solidFill>
            <a:schemeClr val="tx1"/>
          </a:solidFill>
          <a:latin typeface="+mn-lt"/>
          <a:ea typeface="+mn-ea"/>
          <a:cs typeface="+mn-cs"/>
        </a:defRPr>
      </a:lvl1pPr>
      <a:lvl2pPr marL="321142" algn="l" defTabSz="321142" rtl="0" eaLnBrk="1" latinLnBrk="0" hangingPunct="1">
        <a:defRPr sz="1300" kern="1200">
          <a:solidFill>
            <a:schemeClr val="tx1"/>
          </a:solidFill>
          <a:latin typeface="+mn-lt"/>
          <a:ea typeface="+mn-ea"/>
          <a:cs typeface="+mn-cs"/>
        </a:defRPr>
      </a:lvl2pPr>
      <a:lvl3pPr marL="642288" algn="l" defTabSz="321142" rtl="0" eaLnBrk="1" latinLnBrk="0" hangingPunct="1">
        <a:defRPr sz="1300" kern="1200">
          <a:solidFill>
            <a:schemeClr val="tx1"/>
          </a:solidFill>
          <a:latin typeface="+mn-lt"/>
          <a:ea typeface="+mn-ea"/>
          <a:cs typeface="+mn-cs"/>
        </a:defRPr>
      </a:lvl3pPr>
      <a:lvl4pPr marL="963431" algn="l" defTabSz="321142" rtl="0" eaLnBrk="1" latinLnBrk="0" hangingPunct="1">
        <a:defRPr sz="1300" kern="1200">
          <a:solidFill>
            <a:schemeClr val="tx1"/>
          </a:solidFill>
          <a:latin typeface="+mn-lt"/>
          <a:ea typeface="+mn-ea"/>
          <a:cs typeface="+mn-cs"/>
        </a:defRPr>
      </a:lvl4pPr>
      <a:lvl5pPr marL="1284579" algn="l" defTabSz="321142" rtl="0" eaLnBrk="1" latinLnBrk="0" hangingPunct="1">
        <a:defRPr sz="1300" kern="1200">
          <a:solidFill>
            <a:schemeClr val="tx1"/>
          </a:solidFill>
          <a:latin typeface="+mn-lt"/>
          <a:ea typeface="+mn-ea"/>
          <a:cs typeface="+mn-cs"/>
        </a:defRPr>
      </a:lvl5pPr>
      <a:lvl6pPr marL="1605724" algn="l" defTabSz="321142" rtl="0" eaLnBrk="1" latinLnBrk="0" hangingPunct="1">
        <a:defRPr sz="1300" kern="1200">
          <a:solidFill>
            <a:schemeClr val="tx1"/>
          </a:solidFill>
          <a:latin typeface="+mn-lt"/>
          <a:ea typeface="+mn-ea"/>
          <a:cs typeface="+mn-cs"/>
        </a:defRPr>
      </a:lvl6pPr>
      <a:lvl7pPr marL="1926868" algn="l" defTabSz="321142" rtl="0" eaLnBrk="1" latinLnBrk="0" hangingPunct="1">
        <a:defRPr sz="1300" kern="1200">
          <a:solidFill>
            <a:schemeClr val="tx1"/>
          </a:solidFill>
          <a:latin typeface="+mn-lt"/>
          <a:ea typeface="+mn-ea"/>
          <a:cs typeface="+mn-cs"/>
        </a:defRPr>
      </a:lvl7pPr>
      <a:lvl8pPr marL="2248016" algn="l" defTabSz="321142" rtl="0" eaLnBrk="1" latinLnBrk="0" hangingPunct="1">
        <a:defRPr sz="1300" kern="1200">
          <a:solidFill>
            <a:schemeClr val="tx1"/>
          </a:solidFill>
          <a:latin typeface="+mn-lt"/>
          <a:ea typeface="+mn-ea"/>
          <a:cs typeface="+mn-cs"/>
        </a:defRPr>
      </a:lvl8pPr>
      <a:lvl9pPr marL="2569160" algn="l" defTabSz="321142" rtl="0" eaLnBrk="1" latinLnBrk="0" hangingPunct="1">
        <a:defRPr sz="13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1" tIns="35691" rIns="76304" bIns="35691"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1"/>
            <a:ext cx="8001000" cy="5411391"/>
          </a:xfrm>
          <a:prstGeom prst="rect">
            <a:avLst/>
          </a:prstGeom>
          <a:noFill/>
          <a:ln w="12700">
            <a:noFill/>
            <a:miter lim="800000"/>
            <a:headEnd/>
            <a:tailEnd/>
          </a:ln>
        </p:spPr>
        <p:txBody>
          <a:bodyPr vert="horz" wrap="square" lIns="35691" tIns="35691" rIns="76304" bIns="35691"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48" tIns="32123" rIns="64248" bIns="3212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165" fontAlgn="base">
              <a:spcBef>
                <a:spcPct val="0"/>
              </a:spcBef>
              <a:spcAft>
                <a:spcPct val="0"/>
              </a:spcAft>
              <a:defRPr/>
            </a:pPr>
            <a:fld id="{8EB36121-9CA8-7C4F-A014-7F4E73DDF31C}" type="slidenum">
              <a:rPr lang="en-US" smtClean="0">
                <a:solidFill>
                  <a:srgbClr val="000000"/>
                </a:solidFill>
                <a:latin typeface="Verdana"/>
              </a:rPr>
              <a:pPr defTabSz="914165"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79"/>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3181798143"/>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0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95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19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43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951" indent="-329067"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137" indent="-305643"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002" indent="-276642"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299" indent="-271062"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401" indent="-278873"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684"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928"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17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41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41" rtl="0" eaLnBrk="1" latinLnBrk="0" hangingPunct="1">
        <a:defRPr sz="1300" kern="1200">
          <a:solidFill>
            <a:schemeClr val="tx1"/>
          </a:solidFill>
          <a:latin typeface="+mn-lt"/>
          <a:ea typeface="+mn-ea"/>
          <a:cs typeface="+mn-cs"/>
        </a:defRPr>
      </a:lvl1pPr>
      <a:lvl2pPr marL="321241" algn="l" defTabSz="321241" rtl="0" eaLnBrk="1" latinLnBrk="0" hangingPunct="1">
        <a:defRPr sz="1300" kern="1200">
          <a:solidFill>
            <a:schemeClr val="tx1"/>
          </a:solidFill>
          <a:latin typeface="+mn-lt"/>
          <a:ea typeface="+mn-ea"/>
          <a:cs typeface="+mn-cs"/>
        </a:defRPr>
      </a:lvl2pPr>
      <a:lvl3pPr marL="642486" algn="l" defTabSz="321241" rtl="0" eaLnBrk="1" latinLnBrk="0" hangingPunct="1">
        <a:defRPr sz="1300" kern="1200">
          <a:solidFill>
            <a:schemeClr val="tx1"/>
          </a:solidFill>
          <a:latin typeface="+mn-lt"/>
          <a:ea typeface="+mn-ea"/>
          <a:cs typeface="+mn-cs"/>
        </a:defRPr>
      </a:lvl3pPr>
      <a:lvl4pPr marL="963727" algn="l" defTabSz="321241" rtl="0" eaLnBrk="1" latinLnBrk="0" hangingPunct="1">
        <a:defRPr sz="1300" kern="1200">
          <a:solidFill>
            <a:schemeClr val="tx1"/>
          </a:solidFill>
          <a:latin typeface="+mn-lt"/>
          <a:ea typeface="+mn-ea"/>
          <a:cs typeface="+mn-cs"/>
        </a:defRPr>
      </a:lvl4pPr>
      <a:lvl5pPr marL="1284973" algn="l" defTabSz="321241" rtl="0" eaLnBrk="1" latinLnBrk="0" hangingPunct="1">
        <a:defRPr sz="1300" kern="1200">
          <a:solidFill>
            <a:schemeClr val="tx1"/>
          </a:solidFill>
          <a:latin typeface="+mn-lt"/>
          <a:ea typeface="+mn-ea"/>
          <a:cs typeface="+mn-cs"/>
        </a:defRPr>
      </a:lvl5pPr>
      <a:lvl6pPr marL="1606216" algn="l" defTabSz="321241" rtl="0" eaLnBrk="1" latinLnBrk="0" hangingPunct="1">
        <a:defRPr sz="1300" kern="1200">
          <a:solidFill>
            <a:schemeClr val="tx1"/>
          </a:solidFill>
          <a:latin typeface="+mn-lt"/>
          <a:ea typeface="+mn-ea"/>
          <a:cs typeface="+mn-cs"/>
        </a:defRPr>
      </a:lvl6pPr>
      <a:lvl7pPr marL="1927460" algn="l" defTabSz="321241" rtl="0" eaLnBrk="1" latinLnBrk="0" hangingPunct="1">
        <a:defRPr sz="1300" kern="1200">
          <a:solidFill>
            <a:schemeClr val="tx1"/>
          </a:solidFill>
          <a:latin typeface="+mn-lt"/>
          <a:ea typeface="+mn-ea"/>
          <a:cs typeface="+mn-cs"/>
        </a:defRPr>
      </a:lvl7pPr>
      <a:lvl8pPr marL="2248706" algn="l" defTabSz="321241" rtl="0" eaLnBrk="1" latinLnBrk="0" hangingPunct="1">
        <a:defRPr sz="1300" kern="1200">
          <a:solidFill>
            <a:schemeClr val="tx1"/>
          </a:solidFill>
          <a:latin typeface="+mn-lt"/>
          <a:ea typeface="+mn-ea"/>
          <a:cs typeface="+mn-cs"/>
        </a:defRPr>
      </a:lvl8pPr>
      <a:lvl9pPr marL="2569949" algn="l" defTabSz="321241"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ko-KR" altLang="en-US"/>
              <a:t>마스터</a:t>
            </a:r>
            <a:r>
              <a:rPr lang="en-US" altLang="ko-KR"/>
              <a:t> </a:t>
            </a:r>
            <a:r>
              <a:rPr lang="ko-KR" altLang="en-US"/>
              <a:t>제목</a:t>
            </a:r>
            <a:r>
              <a:rPr lang="en-US" altLang="ko-KR"/>
              <a:t> </a:t>
            </a:r>
            <a:r>
              <a:rPr lang="ko-KR" altLang="en-US"/>
              <a:t>스타일</a:t>
            </a:r>
            <a:r>
              <a:rPr lang="en-US" altLang="ko-KR"/>
              <a:t> </a:t>
            </a:r>
            <a:r>
              <a:rPr lang="ko-KR" altLang="en-US"/>
              <a:t>편집</a:t>
            </a:r>
            <a:endParaRPr lang="en-US" altLang="ko-K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ko-KR" altLang="en-US"/>
              <a:t>마스터</a:t>
            </a:r>
            <a:r>
              <a:rPr lang="en-US" altLang="ko-KR"/>
              <a:t> </a:t>
            </a:r>
            <a:r>
              <a:rPr lang="ko-KR" altLang="en-US"/>
              <a:t>텍스트</a:t>
            </a:r>
            <a:r>
              <a:rPr lang="en-US" altLang="ko-KR"/>
              <a:t> </a:t>
            </a:r>
            <a:r>
              <a:rPr lang="ko-KR" altLang="en-US"/>
              <a:t>스타일을</a:t>
            </a:r>
            <a:r>
              <a:rPr lang="en-US" altLang="ko-KR"/>
              <a:t> </a:t>
            </a:r>
            <a:r>
              <a:rPr lang="ko-KR" altLang="en-US"/>
              <a:t>편집합니다</a:t>
            </a:r>
            <a:endParaRPr lang="en-US" altLang="ko-KR"/>
          </a:p>
          <a:p>
            <a:pPr lvl="1"/>
            <a:r>
              <a:rPr lang="ko-KR" altLang="en-US"/>
              <a:t>둘째</a:t>
            </a:r>
            <a:r>
              <a:rPr lang="en-US" altLang="ko-KR"/>
              <a:t> </a:t>
            </a:r>
            <a:r>
              <a:rPr lang="ko-KR" altLang="en-US"/>
              <a:t>수준</a:t>
            </a:r>
            <a:endParaRPr lang="en-US" altLang="ko-KR"/>
          </a:p>
          <a:p>
            <a:pPr lvl="2"/>
            <a:r>
              <a:rPr lang="ko-KR" altLang="en-US"/>
              <a:t>셋째</a:t>
            </a:r>
            <a:r>
              <a:rPr lang="en-US" altLang="ko-KR"/>
              <a:t> </a:t>
            </a:r>
            <a:r>
              <a:rPr lang="ko-KR" altLang="en-US"/>
              <a:t>수준</a:t>
            </a:r>
            <a:endParaRPr lang="en-US" altLang="ko-KR"/>
          </a:p>
          <a:p>
            <a:pPr lvl="3"/>
            <a:r>
              <a:rPr lang="ko-KR" altLang="en-US"/>
              <a:t>넷째</a:t>
            </a:r>
            <a:r>
              <a:rPr lang="en-US" altLang="ko-KR"/>
              <a:t> </a:t>
            </a:r>
            <a:r>
              <a:rPr lang="ko-KR" altLang="en-US"/>
              <a:t>수준</a:t>
            </a:r>
            <a:endParaRPr lang="en-US" altLang="ko-KR"/>
          </a:p>
          <a:p>
            <a:pPr lvl="4"/>
            <a:r>
              <a:rPr lang="ko-KR" altLang="en-US"/>
              <a:t>다섯째</a:t>
            </a:r>
            <a:r>
              <a:rPr lang="en-US" altLang="ko-KR"/>
              <a:t> </a:t>
            </a:r>
            <a:r>
              <a:rPr lang="ko-KR" altLang="en-US"/>
              <a:t>수준</a:t>
            </a:r>
            <a:endParaRPr lang="en-US" altLang="ko-K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4A780C4A-A4E5-2B47-A8A1-8FEB292C5637}" type="datetime1">
              <a:rPr kumimoji="1" lang="en-US" smtClean="0">
                <a:solidFill>
                  <a:srgbClr val="000000"/>
                </a:solidFill>
                <a:latin typeface="Arial" charset="0"/>
                <a:ea typeface="굴림" charset="0"/>
                <a:cs typeface="굴림" charset="0"/>
              </a:rPr>
              <a:pPr defTabSz="914165" fontAlgn="base" latinLnBrk="1">
                <a:spcAft>
                  <a:spcPct val="0"/>
                </a:spcAft>
              </a:pPr>
              <a:t>7/19/13</a:t>
            </a:fld>
            <a:endParaRPr kumimoji="1" lang="en-US" altLang="ko-KR" smtClean="0">
              <a:solidFill>
                <a:srgbClr val="000000"/>
              </a:solidFill>
              <a:latin typeface="Arial" charset="0"/>
              <a:ea typeface="굴림" charset="0"/>
              <a:cs typeface="굴림" charset="0"/>
            </a:endParaRPr>
          </a:p>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29"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F2FFD287-8795-CC49-B153-5E2159E1EF2F}" type="slidenum">
              <a:rPr kumimoji="1" lang="en-US" altLang="ko-KR" smtClean="0">
                <a:solidFill>
                  <a:srgbClr val="000000"/>
                </a:solidFill>
                <a:latin typeface="Arial" charset="0"/>
                <a:ea typeface="굴림" charset="0"/>
                <a:cs typeface="굴림" charset="0"/>
              </a:rPr>
              <a:pPr defTabSz="914165" fontAlgn="base" latinLnBrk="1">
                <a:spcAft>
                  <a:spcPct val="0"/>
                </a:spcAft>
              </a:pPr>
              <a:t>‹#›</a:t>
            </a:fld>
            <a:endParaRPr kumimoji="1" lang="en-US" altLang="ko-KR" smtClean="0">
              <a:solidFill>
                <a:srgbClr val="000000"/>
              </a:solidFill>
              <a:latin typeface="Arial" charset="0"/>
              <a:ea typeface="굴림" charset="0"/>
              <a:cs typeface="굴림" charset="0"/>
            </a:endParaRPr>
          </a:p>
        </p:txBody>
      </p:sp>
      <p:pic>
        <p:nvPicPr>
          <p:cNvPr id="1032" name="Picture 16" descr="logo"/>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6437314" y="6461126"/>
            <a:ext cx="1447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Line 17"/>
          <p:cNvSpPr>
            <a:spLocks noChangeShapeType="1"/>
          </p:cNvSpPr>
          <p:nvPr userDrawn="1"/>
        </p:nvSpPr>
        <p:spPr bwMode="auto">
          <a:xfrm>
            <a:off x="468314" y="1484313"/>
            <a:ext cx="5616575" cy="0"/>
          </a:xfrm>
          <a:prstGeom prst="line">
            <a:avLst/>
          </a:prstGeom>
          <a:noFill/>
          <a:ln w="57150">
            <a:solidFill>
              <a:schemeClr val="hlink"/>
            </a:solidFill>
            <a:round/>
            <a:headEnd/>
            <a:tailEnd/>
          </a:ln>
          <a:effectLst/>
        </p:spPr>
        <p:txBody>
          <a:bodyPr lIns="91416" tIns="45709" rIns="91416" bIns="45709"/>
          <a:lstStyle/>
          <a:p>
            <a:pPr algn="ctr" defTabSz="914165" fontAlgn="base" latinLnBrk="1">
              <a:lnSpc>
                <a:spcPct val="90000"/>
              </a:lnSpc>
              <a:spcBef>
                <a:spcPct val="20000"/>
              </a:spcBef>
              <a:spcAft>
                <a:spcPct val="0"/>
              </a:spcAft>
              <a:buSzPct val="70000"/>
              <a:buFont typeface="Wingdings" pitchFamily="2" charset="2"/>
              <a:buChar char="n"/>
              <a:defRPr/>
            </a:pPr>
            <a:endParaRPr kumimoji="1" lang="en-US" b="1">
              <a:solidFill>
                <a:srgbClr val="000000"/>
              </a:solidFill>
              <a:effectLst>
                <a:outerShdw blurRad="38100" dist="38100" dir="2700000" algn="tl">
                  <a:srgbClr val="000000">
                    <a:alpha val="43137"/>
                  </a:srgbClr>
                </a:outerShdw>
              </a:effectLst>
              <a:latin typeface="Arial" charset="0"/>
              <a:ea typeface="굴림" pitchFamily="50" charset="-127"/>
              <a:cs typeface="굴림"/>
            </a:endParaRPr>
          </a:p>
        </p:txBody>
      </p:sp>
    </p:spTree>
    <p:extLst>
      <p:ext uri="{BB962C8B-B14F-4D97-AF65-F5344CB8AC3E}">
        <p14:creationId xmlns:p14="http://schemas.microsoft.com/office/powerpoint/2010/main" val="589267586"/>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Lst>
  <p:hf hdr="0" ftr="0"/>
  <p:txStyles>
    <p:titleStyle>
      <a:lvl1pPr algn="ctr" rtl="0" fontAlgn="base" latinLnBrk="1">
        <a:spcBef>
          <a:spcPct val="0"/>
        </a:spcBef>
        <a:spcAft>
          <a:spcPct val="0"/>
        </a:spcAft>
        <a:defRPr kumimoji="1" sz="4400">
          <a:solidFill>
            <a:schemeClr val="tx2"/>
          </a:solidFill>
          <a:latin typeface="+mj-lt"/>
          <a:ea typeface="+mj-ea"/>
          <a:cs typeface="+mj-cs"/>
        </a:defRPr>
      </a:lvl1pPr>
      <a:lvl2pPr algn="ctr" rtl="0" fontAlgn="base" latinLnBrk="1">
        <a:spcBef>
          <a:spcPct val="0"/>
        </a:spcBef>
        <a:spcAft>
          <a:spcPct val="0"/>
        </a:spcAft>
        <a:defRPr kumimoji="1" sz="4400">
          <a:solidFill>
            <a:schemeClr val="tx2"/>
          </a:solidFill>
          <a:latin typeface="Arial" charset="0"/>
          <a:ea typeface="굴림" charset="0"/>
          <a:cs typeface="굴림" charset="0"/>
        </a:defRPr>
      </a:lvl2pPr>
      <a:lvl3pPr algn="ctr" rtl="0" fontAlgn="base" latinLnBrk="1">
        <a:spcBef>
          <a:spcPct val="0"/>
        </a:spcBef>
        <a:spcAft>
          <a:spcPct val="0"/>
        </a:spcAft>
        <a:defRPr kumimoji="1" sz="4400">
          <a:solidFill>
            <a:schemeClr val="tx2"/>
          </a:solidFill>
          <a:latin typeface="Arial" charset="0"/>
          <a:ea typeface="굴림" charset="0"/>
          <a:cs typeface="굴림" charset="0"/>
        </a:defRPr>
      </a:lvl3pPr>
      <a:lvl4pPr algn="ctr" rtl="0" fontAlgn="base" latinLnBrk="1">
        <a:spcBef>
          <a:spcPct val="0"/>
        </a:spcBef>
        <a:spcAft>
          <a:spcPct val="0"/>
        </a:spcAft>
        <a:defRPr kumimoji="1" sz="4400">
          <a:solidFill>
            <a:schemeClr val="tx2"/>
          </a:solidFill>
          <a:latin typeface="Arial" charset="0"/>
          <a:ea typeface="굴림" charset="0"/>
          <a:cs typeface="굴림" charset="0"/>
        </a:defRPr>
      </a:lvl4pPr>
      <a:lvl5pPr algn="ctr" rtl="0" fontAlgn="base" latinLnBrk="1">
        <a:spcBef>
          <a:spcPct val="0"/>
        </a:spcBef>
        <a:spcAft>
          <a:spcPct val="0"/>
        </a:spcAft>
        <a:defRPr kumimoji="1" sz="4400">
          <a:solidFill>
            <a:schemeClr val="tx2"/>
          </a:solidFill>
          <a:latin typeface="Arial" charset="0"/>
          <a:ea typeface="굴림" charset="0"/>
          <a:cs typeface="굴림" charset="0"/>
        </a:defRPr>
      </a:lvl5pPr>
      <a:lvl6pPr marL="457082" algn="ctr" rtl="0" fontAlgn="base" latinLnBrk="1">
        <a:spcBef>
          <a:spcPct val="0"/>
        </a:spcBef>
        <a:spcAft>
          <a:spcPct val="0"/>
        </a:spcAft>
        <a:defRPr kumimoji="1" sz="4400">
          <a:solidFill>
            <a:schemeClr val="tx2"/>
          </a:solidFill>
          <a:latin typeface="Arial" charset="0"/>
          <a:ea typeface="굴림" charset="0"/>
          <a:cs typeface="굴림" charset="0"/>
        </a:defRPr>
      </a:lvl6pPr>
      <a:lvl7pPr marL="914165" algn="ctr" rtl="0" fontAlgn="base" latinLnBrk="1">
        <a:spcBef>
          <a:spcPct val="0"/>
        </a:spcBef>
        <a:spcAft>
          <a:spcPct val="0"/>
        </a:spcAft>
        <a:defRPr kumimoji="1" sz="4400">
          <a:solidFill>
            <a:schemeClr val="tx2"/>
          </a:solidFill>
          <a:latin typeface="Arial" charset="0"/>
          <a:ea typeface="굴림" charset="0"/>
          <a:cs typeface="굴림" charset="0"/>
        </a:defRPr>
      </a:lvl7pPr>
      <a:lvl8pPr marL="1371250" algn="ctr" rtl="0" fontAlgn="base" latinLnBrk="1">
        <a:spcBef>
          <a:spcPct val="0"/>
        </a:spcBef>
        <a:spcAft>
          <a:spcPct val="0"/>
        </a:spcAft>
        <a:defRPr kumimoji="1" sz="4400">
          <a:solidFill>
            <a:schemeClr val="tx2"/>
          </a:solidFill>
          <a:latin typeface="Arial" charset="0"/>
          <a:ea typeface="굴림" charset="0"/>
          <a:cs typeface="굴림" charset="0"/>
        </a:defRPr>
      </a:lvl8pPr>
      <a:lvl9pPr marL="1828332" algn="ctr" rtl="0" fontAlgn="base" latinLnBrk="1">
        <a:spcBef>
          <a:spcPct val="0"/>
        </a:spcBef>
        <a:spcAft>
          <a:spcPct val="0"/>
        </a:spcAft>
        <a:defRPr kumimoji="1" sz="4400">
          <a:solidFill>
            <a:schemeClr val="tx2"/>
          </a:solidFill>
          <a:latin typeface="Arial" charset="0"/>
          <a:ea typeface="굴림" charset="0"/>
          <a:cs typeface="굴림" charset="0"/>
        </a:defRPr>
      </a:lvl9pPr>
    </p:titleStyle>
    <p:bodyStyle>
      <a:lvl1pPr marL="342813" indent="-342813" algn="l" rtl="0" fontAlgn="base" latinLnBrk="1">
        <a:spcBef>
          <a:spcPct val="20000"/>
        </a:spcBef>
        <a:spcAft>
          <a:spcPct val="0"/>
        </a:spcAft>
        <a:buChar char="•"/>
        <a:defRPr kumimoji="1" sz="3200">
          <a:solidFill>
            <a:schemeClr val="tx1"/>
          </a:solidFill>
          <a:latin typeface="+mn-lt"/>
          <a:ea typeface="+mn-ea"/>
          <a:cs typeface="+mn-cs"/>
        </a:defRPr>
      </a:lvl1pPr>
      <a:lvl2pPr marL="742760" indent="-285677" algn="l" rtl="0" fontAlgn="base" latinLnBrk="1">
        <a:spcBef>
          <a:spcPct val="20000"/>
        </a:spcBef>
        <a:spcAft>
          <a:spcPct val="0"/>
        </a:spcAft>
        <a:buChar char="–"/>
        <a:defRPr kumimoji="1" sz="2800">
          <a:solidFill>
            <a:schemeClr val="tx1"/>
          </a:solidFill>
          <a:latin typeface="+mn-lt"/>
          <a:ea typeface="+mn-ea"/>
          <a:cs typeface="+mn-cs"/>
        </a:defRPr>
      </a:lvl2pPr>
      <a:lvl3pPr marL="1142706" indent="-228541" algn="l" rtl="0" fontAlgn="base" latinLnBrk="1">
        <a:spcBef>
          <a:spcPct val="20000"/>
        </a:spcBef>
        <a:spcAft>
          <a:spcPct val="0"/>
        </a:spcAft>
        <a:buChar char="•"/>
        <a:defRPr kumimoji="1" sz="2400">
          <a:solidFill>
            <a:schemeClr val="tx1"/>
          </a:solidFill>
          <a:latin typeface="+mn-lt"/>
          <a:ea typeface="+mn-ea"/>
          <a:cs typeface="+mn-cs"/>
        </a:defRPr>
      </a:lvl3pPr>
      <a:lvl4pPr marL="1599790" indent="-228541" algn="l" rtl="0" fontAlgn="base" latinLnBrk="1">
        <a:spcBef>
          <a:spcPct val="20000"/>
        </a:spcBef>
        <a:spcAft>
          <a:spcPct val="0"/>
        </a:spcAft>
        <a:buChar char="–"/>
        <a:defRPr kumimoji="1" sz="2000">
          <a:solidFill>
            <a:schemeClr val="tx1"/>
          </a:solidFill>
          <a:latin typeface="+mn-lt"/>
          <a:ea typeface="+mn-ea"/>
          <a:cs typeface="+mn-cs"/>
        </a:defRPr>
      </a:lvl4pPr>
      <a:lvl5pPr marL="2056875" indent="-228541" algn="l" rtl="0" fontAlgn="base" latinLnBrk="1">
        <a:spcBef>
          <a:spcPct val="20000"/>
        </a:spcBef>
        <a:spcAft>
          <a:spcPct val="0"/>
        </a:spcAft>
        <a:buChar char="»"/>
        <a:defRPr kumimoji="1" sz="2000">
          <a:solidFill>
            <a:schemeClr val="tx1"/>
          </a:solidFill>
          <a:latin typeface="+mn-lt"/>
          <a:ea typeface="+mn-ea"/>
          <a:cs typeface="+mn-cs"/>
        </a:defRPr>
      </a:lvl5pPr>
      <a:lvl6pPr marL="2513959" indent="-228541" algn="l" rtl="0" fontAlgn="base" latinLnBrk="1">
        <a:spcBef>
          <a:spcPct val="20000"/>
        </a:spcBef>
        <a:spcAft>
          <a:spcPct val="0"/>
        </a:spcAft>
        <a:buChar char="»"/>
        <a:defRPr kumimoji="1" sz="2000">
          <a:solidFill>
            <a:schemeClr val="tx1"/>
          </a:solidFill>
          <a:latin typeface="+mn-lt"/>
          <a:ea typeface="+mn-ea"/>
          <a:cs typeface="+mn-cs"/>
        </a:defRPr>
      </a:lvl6pPr>
      <a:lvl7pPr marL="2971040" indent="-228541" algn="l" rtl="0" fontAlgn="base" latinLnBrk="1">
        <a:spcBef>
          <a:spcPct val="20000"/>
        </a:spcBef>
        <a:spcAft>
          <a:spcPct val="0"/>
        </a:spcAft>
        <a:buChar char="»"/>
        <a:defRPr kumimoji="1" sz="2000">
          <a:solidFill>
            <a:schemeClr val="tx1"/>
          </a:solidFill>
          <a:latin typeface="+mn-lt"/>
          <a:ea typeface="+mn-ea"/>
          <a:cs typeface="+mn-cs"/>
        </a:defRPr>
      </a:lvl7pPr>
      <a:lvl8pPr marL="3428124" indent="-228541" algn="l" rtl="0" fontAlgn="base" latinLnBrk="1">
        <a:spcBef>
          <a:spcPct val="20000"/>
        </a:spcBef>
        <a:spcAft>
          <a:spcPct val="0"/>
        </a:spcAft>
        <a:buChar char="»"/>
        <a:defRPr kumimoji="1" sz="2000">
          <a:solidFill>
            <a:schemeClr val="tx1"/>
          </a:solidFill>
          <a:latin typeface="+mn-lt"/>
          <a:ea typeface="+mn-ea"/>
          <a:cs typeface="+mn-cs"/>
        </a:defRPr>
      </a:lvl8pPr>
      <a:lvl9pPr marL="3885205" indent="-228541" algn="l" rtl="0" fontAlgn="base" latinLnBrk="1">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DF91429-77CF-4443-9858-4275C45EE4FF}"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97777528"/>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r>
              <a:rPr lang="en-US" altLang="en-US"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5" y="6357958"/>
            <a:ext cx="1347679" cy="389938"/>
          </a:xfrm>
          <a:prstGeom prst="rect">
            <a:avLst/>
          </a:prstGeom>
        </p:spPr>
      </p:pic>
    </p:spTree>
    <p:extLst>
      <p:ext uri="{BB962C8B-B14F-4D97-AF65-F5344CB8AC3E}">
        <p14:creationId xmlns:p14="http://schemas.microsoft.com/office/powerpoint/2010/main" val="3366187679"/>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046636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2050193184"/>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69374150"/>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678496636"/>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fontAlgn="base">
              <a:spcBef>
                <a:spcPct val="0"/>
              </a:spcBef>
              <a:spcAft>
                <a:spcPct val="0"/>
              </a:spcAft>
            </a:pPr>
            <a:fld id="{55D46416-474E-184B-A5AD-7D0BC91A8C60}" type="slidenum">
              <a:rPr lang="en-US" smtClean="0">
                <a:ea typeface="ＭＳ Ｐゴシック" charset="0"/>
                <a:cs typeface="Arial" charset="0"/>
              </a:rPr>
              <a:pPr defTabSz="914165"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3991415659"/>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9379990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71727458"/>
      </p:ext>
    </p:extLst>
  </p:cSld>
  <p:clrMap bg1="lt1" tx1="dk1" bg2="lt2" tx2="dk2" accent1="accent1" accent2="accent2" accent3="accent3" accent4="accent4" accent5="accent5" accent6="accent6" hlink="hlink" folHlink="folHlink"/>
  <p:sldLayoutIdLst>
    <p:sldLayoutId id="2147484437" r:id="rId1"/>
    <p:sldLayoutId id="2147484438" r:id="rId2"/>
    <p:sldLayoutId id="2147484439" r:id="rId3"/>
    <p:sldLayoutId id="2147484440" r:id="rId4"/>
    <p:sldLayoutId id="2147484441" r:id="rId5"/>
    <p:sldLayoutId id="2147484442" r:id="rId6"/>
    <p:sldLayoutId id="2147484443" r:id="rId7"/>
    <p:sldLayoutId id="2147484444" r:id="rId8"/>
    <p:sldLayoutId id="2147484445" r:id="rId9"/>
    <p:sldLayoutId id="2147484446" r:id="rId10"/>
    <p:sldLayoutId id="2147484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3" y="3536156"/>
            <a:ext cx="7358063" cy="794742"/>
          </a:xfrm>
          <a:prstGeom prst="rect">
            <a:avLst/>
          </a:prstGeom>
          <a:noFill/>
          <a:ln w="12700">
            <a:noFill/>
            <a:miter lim="800000"/>
            <a:headEnd/>
            <a:tailEnd/>
          </a:ln>
        </p:spPr>
        <p:txBody>
          <a:bodyPr vert="horz" wrap="square" lIns="35709" tIns="35709" rIns="35709" bIns="35709"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
        <p:nvSpPr>
          <p:cNvPr id="1027" name="Rectangle 2"/>
          <p:cNvSpPr>
            <a:spLocks noGrp="1" noChangeArrowheads="1"/>
          </p:cNvSpPr>
          <p:nvPr>
            <p:ph type="title"/>
          </p:nvPr>
        </p:nvSpPr>
        <p:spPr bwMode="auto">
          <a:xfrm>
            <a:off x="892973" y="1151930"/>
            <a:ext cx="7358063" cy="2321719"/>
          </a:xfrm>
          <a:prstGeom prst="rect">
            <a:avLst/>
          </a:prstGeom>
          <a:noFill/>
          <a:ln w="12700">
            <a:noFill/>
            <a:miter lim="800000"/>
            <a:headEnd/>
            <a:tailEnd/>
          </a:ln>
        </p:spPr>
        <p:txBody>
          <a:bodyPr vert="horz" wrap="square" lIns="35709" tIns="35709" rIns="35709" bIns="35709" numCol="1" anchor="b" anchorCtr="0" compatLnSpc="1">
            <a:prstTxWarp prst="textNoShape">
              <a:avLst/>
            </a:prstTxWarp>
          </a:bodyPr>
          <a:lstStyle/>
          <a:p>
            <a:pPr lvl="0"/>
            <a:r>
              <a:rPr lang="en-US">
                <a:sym typeface="Gill Sans" charset="0"/>
              </a:rPr>
              <a:t>Click to edit Master title style</a:t>
            </a:r>
          </a:p>
        </p:txBody>
      </p:sp>
    </p:spTree>
    <p:extLst>
      <p:ext uri="{BB962C8B-B14F-4D97-AF65-F5344CB8AC3E}">
        <p14:creationId xmlns:p14="http://schemas.microsoft.com/office/powerpoint/2010/main" val="2214759505"/>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5pPr>
      <a:lvl6pPr marL="321391"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83"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65"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44" indent="-241044" algn="ctr" rtl="0" eaLnBrk="0" fontAlgn="base" hangingPunct="0">
        <a:spcBef>
          <a:spcPct val="0"/>
        </a:spcBef>
        <a:spcAft>
          <a:spcPct val="0"/>
        </a:spcAft>
        <a:defRPr sz="2500">
          <a:solidFill>
            <a:schemeClr val="tx1"/>
          </a:solidFill>
          <a:latin typeface="+mn-lt"/>
          <a:ea typeface="+mn-ea"/>
          <a:cs typeface="+mn-cs"/>
          <a:sym typeface="Gill Sans" charset="0"/>
        </a:defRPr>
      </a:lvl1pPr>
      <a:lvl2pPr marL="522261" indent="-200870" algn="ctr" rtl="0" eaLnBrk="0" fontAlgn="base" hangingPunct="0">
        <a:spcBef>
          <a:spcPct val="0"/>
        </a:spcBef>
        <a:spcAft>
          <a:spcPct val="0"/>
        </a:spcAft>
        <a:defRPr sz="2500">
          <a:solidFill>
            <a:schemeClr val="tx1"/>
          </a:solidFill>
          <a:latin typeface="+mn-lt"/>
          <a:ea typeface="+mn-ea"/>
          <a:cs typeface="+mn-cs"/>
          <a:sym typeface="Gill Sans" charset="0"/>
        </a:defRPr>
      </a:lvl2pPr>
      <a:lvl3pPr marL="803479" indent="-160696" algn="ctr" rtl="0" eaLnBrk="0" fontAlgn="base" hangingPunct="0">
        <a:spcBef>
          <a:spcPct val="0"/>
        </a:spcBef>
        <a:spcAft>
          <a:spcPct val="0"/>
        </a:spcAft>
        <a:defRPr sz="2500">
          <a:solidFill>
            <a:schemeClr val="tx1"/>
          </a:solidFill>
          <a:latin typeface="+mn-lt"/>
          <a:ea typeface="+mn-ea"/>
          <a:cs typeface="+mn-cs"/>
          <a:sym typeface="Gill Sans" charset="0"/>
        </a:defRPr>
      </a:lvl3pPr>
      <a:lvl4pPr marL="1124872" indent="-160696" algn="ctr" rtl="0" eaLnBrk="0" fontAlgn="base" hangingPunct="0">
        <a:spcBef>
          <a:spcPct val="0"/>
        </a:spcBef>
        <a:spcAft>
          <a:spcPct val="0"/>
        </a:spcAft>
        <a:defRPr sz="2500">
          <a:solidFill>
            <a:schemeClr val="tx1"/>
          </a:solidFill>
          <a:latin typeface="+mn-lt"/>
          <a:ea typeface="+mn-ea"/>
          <a:cs typeface="+mn-cs"/>
          <a:sym typeface="Gill Sans" charset="0"/>
        </a:defRPr>
      </a:lvl4pPr>
      <a:lvl5pPr marL="1446262" indent="-160696" algn="ctr" rtl="0" eaLnBrk="0" fontAlgn="base" hangingPunct="0">
        <a:spcBef>
          <a:spcPct val="0"/>
        </a:spcBef>
        <a:spcAft>
          <a:spcPct val="0"/>
        </a:spcAft>
        <a:defRPr sz="2500">
          <a:solidFill>
            <a:schemeClr val="tx1"/>
          </a:solidFill>
          <a:latin typeface="+mn-lt"/>
          <a:ea typeface="+mn-ea"/>
          <a:cs typeface="+mn-cs"/>
          <a:sym typeface="Gill Sans" charset="0"/>
        </a:defRPr>
      </a:lvl5pPr>
      <a:lvl6pPr marL="321391" algn="ctr" rtl="0" fontAlgn="base">
        <a:spcBef>
          <a:spcPct val="0"/>
        </a:spcBef>
        <a:spcAft>
          <a:spcPct val="0"/>
        </a:spcAft>
        <a:defRPr sz="2500">
          <a:solidFill>
            <a:schemeClr val="tx1"/>
          </a:solidFill>
          <a:latin typeface="+mn-lt"/>
          <a:ea typeface="+mn-ea"/>
          <a:cs typeface="+mn-cs"/>
          <a:sym typeface="Gill Sans" charset="0"/>
        </a:defRPr>
      </a:lvl6pPr>
      <a:lvl7pPr marL="642783" algn="ctr" rtl="0" fontAlgn="base">
        <a:spcBef>
          <a:spcPct val="0"/>
        </a:spcBef>
        <a:spcAft>
          <a:spcPct val="0"/>
        </a:spcAft>
        <a:defRPr sz="2500">
          <a:solidFill>
            <a:schemeClr val="tx1"/>
          </a:solidFill>
          <a:latin typeface="+mn-lt"/>
          <a:ea typeface="+mn-ea"/>
          <a:cs typeface="+mn-cs"/>
          <a:sym typeface="Gill Sans" charset="0"/>
        </a:defRPr>
      </a:lvl7pPr>
      <a:lvl8pPr marL="964174" algn="ctr" rtl="0" fontAlgn="base">
        <a:spcBef>
          <a:spcPct val="0"/>
        </a:spcBef>
        <a:spcAft>
          <a:spcPct val="0"/>
        </a:spcAft>
        <a:defRPr sz="2500">
          <a:solidFill>
            <a:schemeClr val="tx1"/>
          </a:solidFill>
          <a:latin typeface="+mn-lt"/>
          <a:ea typeface="+mn-ea"/>
          <a:cs typeface="+mn-cs"/>
          <a:sym typeface="Gill Sans" charset="0"/>
        </a:defRPr>
      </a:lvl8pPr>
      <a:lvl9pPr marL="1285565"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91" rtl="0" eaLnBrk="1" latinLnBrk="0" hangingPunct="1">
        <a:defRPr sz="1300" kern="1200">
          <a:solidFill>
            <a:schemeClr val="tx1"/>
          </a:solidFill>
          <a:latin typeface="+mn-lt"/>
          <a:ea typeface="+mn-ea"/>
          <a:cs typeface="+mn-cs"/>
        </a:defRPr>
      </a:lvl1pPr>
      <a:lvl2pPr marL="321391" algn="l" defTabSz="321391" rtl="0" eaLnBrk="1" latinLnBrk="0" hangingPunct="1">
        <a:defRPr sz="1300" kern="1200">
          <a:solidFill>
            <a:schemeClr val="tx1"/>
          </a:solidFill>
          <a:latin typeface="+mn-lt"/>
          <a:ea typeface="+mn-ea"/>
          <a:cs typeface="+mn-cs"/>
        </a:defRPr>
      </a:lvl2pPr>
      <a:lvl3pPr marL="642783" algn="l" defTabSz="321391" rtl="0" eaLnBrk="1" latinLnBrk="0" hangingPunct="1">
        <a:defRPr sz="1300" kern="1200">
          <a:solidFill>
            <a:schemeClr val="tx1"/>
          </a:solidFill>
          <a:latin typeface="+mn-lt"/>
          <a:ea typeface="+mn-ea"/>
          <a:cs typeface="+mn-cs"/>
        </a:defRPr>
      </a:lvl3pPr>
      <a:lvl4pPr marL="964174" algn="l" defTabSz="321391" rtl="0" eaLnBrk="1" latinLnBrk="0" hangingPunct="1">
        <a:defRPr sz="1300" kern="1200">
          <a:solidFill>
            <a:schemeClr val="tx1"/>
          </a:solidFill>
          <a:latin typeface="+mn-lt"/>
          <a:ea typeface="+mn-ea"/>
          <a:cs typeface="+mn-cs"/>
        </a:defRPr>
      </a:lvl4pPr>
      <a:lvl5pPr marL="1285565" algn="l" defTabSz="321391" rtl="0" eaLnBrk="1" latinLnBrk="0" hangingPunct="1">
        <a:defRPr sz="1300" kern="1200">
          <a:solidFill>
            <a:schemeClr val="tx1"/>
          </a:solidFill>
          <a:latin typeface="+mn-lt"/>
          <a:ea typeface="+mn-ea"/>
          <a:cs typeface="+mn-cs"/>
        </a:defRPr>
      </a:lvl5pPr>
      <a:lvl6pPr marL="1606959" algn="l" defTabSz="321391" rtl="0" eaLnBrk="1" latinLnBrk="0" hangingPunct="1">
        <a:defRPr sz="1300" kern="1200">
          <a:solidFill>
            <a:schemeClr val="tx1"/>
          </a:solidFill>
          <a:latin typeface="+mn-lt"/>
          <a:ea typeface="+mn-ea"/>
          <a:cs typeface="+mn-cs"/>
        </a:defRPr>
      </a:lvl6pPr>
      <a:lvl7pPr marL="1928348" algn="l" defTabSz="321391" rtl="0" eaLnBrk="1" latinLnBrk="0" hangingPunct="1">
        <a:defRPr sz="1300" kern="1200">
          <a:solidFill>
            <a:schemeClr val="tx1"/>
          </a:solidFill>
          <a:latin typeface="+mn-lt"/>
          <a:ea typeface="+mn-ea"/>
          <a:cs typeface="+mn-cs"/>
        </a:defRPr>
      </a:lvl7pPr>
      <a:lvl8pPr marL="2249741" algn="l" defTabSz="321391" rtl="0" eaLnBrk="1" latinLnBrk="0" hangingPunct="1">
        <a:defRPr sz="1300" kern="1200">
          <a:solidFill>
            <a:schemeClr val="tx1"/>
          </a:solidFill>
          <a:latin typeface="+mn-lt"/>
          <a:ea typeface="+mn-ea"/>
          <a:cs typeface="+mn-cs"/>
        </a:defRPr>
      </a:lvl8pPr>
      <a:lvl9pPr marL="2571133" algn="l" defTabSz="321391" rtl="0" eaLnBrk="1" latinLnBrk="0" hangingPunct="1">
        <a:defRPr sz="13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7" tIns="35697" rIns="76316" bIns="35697" numCol="1" anchor="b" anchorCtr="0" compatLnSpc="1">
            <a:prstTxWarp prst="textNoShape">
              <a:avLst/>
            </a:prstTxWarp>
          </a:bodyPr>
          <a:lstStyle/>
          <a:p>
            <a:pPr lvl="0"/>
            <a:r>
              <a:rPr lang="en-US">
                <a:sym typeface="Verdana" charset="0"/>
              </a:rPr>
              <a:t>Click to edit Master title style</a:t>
            </a:r>
          </a:p>
        </p:txBody>
      </p:sp>
      <p:sp>
        <p:nvSpPr>
          <p:cNvPr id="13315" name="Rectangle 2"/>
          <p:cNvSpPr>
            <a:spLocks noGrp="1" noChangeArrowheads="1"/>
          </p:cNvSpPr>
          <p:nvPr>
            <p:ph type="body" idx="1"/>
          </p:nvPr>
        </p:nvSpPr>
        <p:spPr bwMode="auto">
          <a:xfrm>
            <a:off x="565919" y="1446618"/>
            <a:ext cx="8001000" cy="5411391"/>
          </a:xfrm>
          <a:prstGeom prst="rect">
            <a:avLst/>
          </a:prstGeom>
          <a:noFill/>
          <a:ln w="12700">
            <a:noFill/>
            <a:miter lim="800000"/>
            <a:headEnd/>
            <a:tailEnd/>
          </a:ln>
        </p:spPr>
        <p:txBody>
          <a:bodyPr vert="horz" wrap="square" lIns="35697" tIns="35697" rIns="76316" bIns="35697"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58" tIns="32128" rIns="64258" bIns="32128"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306" fontAlgn="base">
              <a:spcBef>
                <a:spcPct val="0"/>
              </a:spcBef>
              <a:spcAft>
                <a:spcPct val="0"/>
              </a:spcAft>
              <a:defRPr/>
            </a:pPr>
            <a:fld id="{440D8946-C677-3741-947F-EBF7B8B65115}" type="slidenum">
              <a:rPr lang="en-US" smtClean="0">
                <a:solidFill>
                  <a:srgbClr val="000000"/>
                </a:solidFill>
                <a:latin typeface="Verdana"/>
              </a:rPr>
              <a:pPr defTabSz="914306" fontAlgn="base">
                <a:spcBef>
                  <a:spcPct val="0"/>
                </a:spcBef>
                <a:spcAft>
                  <a:spcPct val="0"/>
                </a:spcAft>
                <a:defRPr/>
              </a:pPr>
              <a:t>‹#›</a:t>
            </a:fld>
            <a:endParaRPr lang="en-US">
              <a:solidFill>
                <a:srgbClr val="000000"/>
              </a:solidFill>
              <a:latin typeface="Verdana"/>
            </a:endParaRPr>
          </a:p>
        </p:txBody>
      </p:sp>
      <p:grpSp>
        <p:nvGrpSpPr>
          <p:cNvPr id="2" name="Group 1"/>
          <p:cNvGrpSpPr>
            <a:grpSpLocks/>
          </p:cNvGrpSpPr>
          <p:nvPr userDrawn="1"/>
        </p:nvGrpSpPr>
        <p:grpSpPr bwMode="auto">
          <a:xfrm>
            <a:off x="606103" y="1223376"/>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8" name="Line 4"/>
          <p:cNvSpPr>
            <a:spLocks noChangeShapeType="1"/>
          </p:cNvSpPr>
          <p:nvPr userDrawn="1"/>
        </p:nvSpPr>
        <p:spPr bwMode="auto">
          <a:xfrm rot="10800000" flipH="1">
            <a:off x="607219" y="6402595"/>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2424437570"/>
      </p:ext>
    </p:extLst>
  </p:cSld>
  <p:clrMap bg1="lt1" tx1="dk1" bg2="lt2" tx2="dk2" accent1="accent1" accent2="accent2" accent3="accent3" accent4="accent4" accent5="accent5" accent6="accent6" hlink="hlink" folHlink="folHlink"/>
  <p:sldLayoutIdLst>
    <p:sldLayoutId id="2147484461" r:id="rId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5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7049"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3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634"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7007" indent="-329118"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233" indent="-30569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142" indent="-276684"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481" indent="-271104"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626" indent="-278916"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959"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6251"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547"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838"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91" rtl="0" eaLnBrk="1" latinLnBrk="0" hangingPunct="1">
        <a:defRPr sz="1300" kern="1200">
          <a:solidFill>
            <a:schemeClr val="tx1"/>
          </a:solidFill>
          <a:latin typeface="+mn-lt"/>
          <a:ea typeface="+mn-ea"/>
          <a:cs typeface="+mn-cs"/>
        </a:defRPr>
      </a:lvl1pPr>
      <a:lvl2pPr marL="321291" algn="l" defTabSz="321291" rtl="0" eaLnBrk="1" latinLnBrk="0" hangingPunct="1">
        <a:defRPr sz="1300" kern="1200">
          <a:solidFill>
            <a:schemeClr val="tx1"/>
          </a:solidFill>
          <a:latin typeface="+mn-lt"/>
          <a:ea typeface="+mn-ea"/>
          <a:cs typeface="+mn-cs"/>
        </a:defRPr>
      </a:lvl2pPr>
      <a:lvl3pPr marL="642585" algn="l" defTabSz="321291" rtl="0" eaLnBrk="1" latinLnBrk="0" hangingPunct="1">
        <a:defRPr sz="1300" kern="1200">
          <a:solidFill>
            <a:schemeClr val="tx1"/>
          </a:solidFill>
          <a:latin typeface="+mn-lt"/>
          <a:ea typeface="+mn-ea"/>
          <a:cs typeface="+mn-cs"/>
        </a:defRPr>
      </a:lvl3pPr>
      <a:lvl4pPr marL="963876" algn="l" defTabSz="321291" rtl="0" eaLnBrk="1" latinLnBrk="0" hangingPunct="1">
        <a:defRPr sz="1300" kern="1200">
          <a:solidFill>
            <a:schemeClr val="tx1"/>
          </a:solidFill>
          <a:latin typeface="+mn-lt"/>
          <a:ea typeface="+mn-ea"/>
          <a:cs typeface="+mn-cs"/>
        </a:defRPr>
      </a:lvl4pPr>
      <a:lvl5pPr marL="1285171" algn="l" defTabSz="321291" rtl="0" eaLnBrk="1" latinLnBrk="0" hangingPunct="1">
        <a:defRPr sz="1300" kern="1200">
          <a:solidFill>
            <a:schemeClr val="tx1"/>
          </a:solidFill>
          <a:latin typeface="+mn-lt"/>
          <a:ea typeface="+mn-ea"/>
          <a:cs typeface="+mn-cs"/>
        </a:defRPr>
      </a:lvl5pPr>
      <a:lvl6pPr marL="1606464" algn="l" defTabSz="321291" rtl="0" eaLnBrk="1" latinLnBrk="0" hangingPunct="1">
        <a:defRPr sz="1300" kern="1200">
          <a:solidFill>
            <a:schemeClr val="tx1"/>
          </a:solidFill>
          <a:latin typeface="+mn-lt"/>
          <a:ea typeface="+mn-ea"/>
          <a:cs typeface="+mn-cs"/>
        </a:defRPr>
      </a:lvl6pPr>
      <a:lvl7pPr marL="1927756" algn="l" defTabSz="321291" rtl="0" eaLnBrk="1" latinLnBrk="0" hangingPunct="1">
        <a:defRPr sz="1300" kern="1200">
          <a:solidFill>
            <a:schemeClr val="tx1"/>
          </a:solidFill>
          <a:latin typeface="+mn-lt"/>
          <a:ea typeface="+mn-ea"/>
          <a:cs typeface="+mn-cs"/>
        </a:defRPr>
      </a:lvl7pPr>
      <a:lvl8pPr marL="2249051" algn="l" defTabSz="321291" rtl="0" eaLnBrk="1" latinLnBrk="0" hangingPunct="1">
        <a:defRPr sz="1300" kern="1200">
          <a:solidFill>
            <a:schemeClr val="tx1"/>
          </a:solidFill>
          <a:latin typeface="+mn-lt"/>
          <a:ea typeface="+mn-ea"/>
          <a:cs typeface="+mn-cs"/>
        </a:defRPr>
      </a:lvl8pPr>
      <a:lvl9pPr marL="2570344" algn="l" defTabSz="321291" rtl="0" eaLnBrk="1" latinLnBrk="0" hangingPunct="1">
        <a:defRPr sz="13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25"/>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26" tIns="45664" rIns="91326" bIns="45664"/>
          <a:lstStyle/>
          <a:p>
            <a:pPr defTabSz="913368" fontAlgn="base">
              <a:spcBef>
                <a:spcPct val="0"/>
              </a:spcBef>
              <a:spcAft>
                <a:spcPct val="0"/>
              </a:spcAft>
              <a:defRPr/>
            </a:pPr>
            <a:endParaRPr lang="en-US" sz="2400" dirty="0">
              <a:solidFill>
                <a:srgbClr val="000000"/>
              </a:solidFill>
              <a:latin typeface="Times New Roman" pitchFamily="18" charset="0"/>
              <a:ea typeface="Arial"/>
              <a:cs typeface="Arial"/>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26" tIns="45664" rIns="91326" bIns="45664"/>
          <a:lstStyle/>
          <a:p>
            <a:pPr defTabSz="913368" fontAlgn="base">
              <a:spcBef>
                <a:spcPct val="0"/>
              </a:spcBef>
              <a:spcAft>
                <a:spcPct val="0"/>
              </a:spcAft>
              <a:defRPr/>
            </a:pPr>
            <a:endParaRPr lang="en-US" sz="1300" dirty="0">
              <a:solidFill>
                <a:srgbClr val="000000"/>
              </a:solidFill>
              <a:latin typeface="Arial" charset="0"/>
              <a:ea typeface="Arial"/>
              <a:cs typeface="Arial"/>
              <a:sym typeface="Gill Sans" charset="0"/>
            </a:endParaRPr>
          </a:p>
        </p:txBody>
      </p:sp>
      <p:sp>
        <p:nvSpPr>
          <p:cNvPr id="17417" name="Rectangle 9"/>
          <p:cNvSpPr>
            <a:spLocks noChangeArrowheads="1"/>
          </p:cNvSpPr>
          <p:nvPr/>
        </p:nvSpPr>
        <p:spPr bwMode="auto">
          <a:xfrm>
            <a:off x="685354" y="6248571"/>
            <a:ext cx="1905372" cy="456531"/>
          </a:xfrm>
          <a:prstGeom prst="rect">
            <a:avLst/>
          </a:prstGeom>
          <a:noFill/>
          <a:ln w="9525">
            <a:noFill/>
            <a:miter lim="800000"/>
            <a:headEnd/>
            <a:tailEnd/>
          </a:ln>
          <a:effectLst/>
        </p:spPr>
        <p:txBody>
          <a:bodyPr lIns="91326" tIns="45664" rIns="91326" bIns="45664"/>
          <a:lstStyle/>
          <a:p>
            <a:pPr defTabSz="913368" fontAlgn="base">
              <a:spcBef>
                <a:spcPct val="0"/>
              </a:spcBef>
              <a:spcAft>
                <a:spcPct val="0"/>
              </a:spcAft>
              <a:defRPr/>
            </a:pPr>
            <a:endParaRPr lang="en-US" sz="1200" dirty="0">
              <a:solidFill>
                <a:srgbClr val="000000"/>
              </a:solidFill>
              <a:latin typeface="Verdana"/>
              <a:ea typeface="Arial"/>
              <a:cs typeface="Arial"/>
              <a:sym typeface="Gill Sans" charset="0"/>
            </a:endParaRPr>
          </a:p>
        </p:txBody>
      </p:sp>
      <p:sp>
        <p:nvSpPr>
          <p:cNvPr id="9" name="Rectangle 8"/>
          <p:cNvSpPr/>
          <p:nvPr/>
        </p:nvSpPr>
        <p:spPr>
          <a:xfrm>
            <a:off x="7086846"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4" rIns="91326" bIns="45664" anchor="ctr"/>
          <a:lstStyle/>
          <a:p>
            <a:pPr algn="ctr" defTabSz="913368"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26" tIns="45664" rIns="91326" bIns="45664"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48"/>
            <a:ext cx="8001000" cy="4876725"/>
          </a:xfrm>
          <a:prstGeom prst="rect">
            <a:avLst/>
          </a:prstGeom>
          <a:noFill/>
          <a:ln w="9525">
            <a:noFill/>
            <a:miter lim="800000"/>
            <a:headEnd/>
            <a:tailEnd/>
          </a:ln>
        </p:spPr>
        <p:txBody>
          <a:bodyPr vert="horz" wrap="square" lIns="91326" tIns="45664" rIns="91326"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97" y="6477372"/>
            <a:ext cx="2895451" cy="244450"/>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ctr" defTabSz="913368" fontAlgn="base">
              <a:spcBef>
                <a:spcPct val="0"/>
              </a:spcBef>
              <a:spcAft>
                <a:spcPct val="0"/>
              </a:spcAft>
              <a:defRPr sz="1200">
                <a:latin typeface="Verdana" charset="0"/>
                <a:ea typeface="Arial" charset="0"/>
                <a:cs typeface="Arial" charset="0"/>
              </a:defRPr>
            </a:lvl1pPr>
          </a:lstStyle>
          <a:p>
            <a:pPr>
              <a:defRPr/>
            </a:pPr>
            <a:r>
              <a:rPr lang="en-US" dirty="0" smtClean="0">
                <a:solidFill>
                  <a:srgbClr val="000000"/>
                </a:solidFill>
                <a:sym typeface="Gill Sans" charset="0"/>
              </a:rPr>
              <a:t>‹#›</a:t>
            </a:r>
            <a:endParaRPr lang="en-US" dirty="0">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r" defTabSz="913368" fontAlgn="base">
              <a:spcBef>
                <a:spcPct val="0"/>
              </a:spcBef>
              <a:spcAft>
                <a:spcPct val="0"/>
              </a:spcAft>
              <a:defRPr sz="1200">
                <a:latin typeface="Verdana" charset="0"/>
                <a:ea typeface="Arial" charset="0"/>
                <a:cs typeface="Arial" charset="0"/>
              </a:defRPr>
            </a:lvl1pPr>
          </a:lstStyle>
          <a:p>
            <a:pPr>
              <a:defRPr/>
            </a:pPr>
            <a:fld id="{AF58E9CC-F675-524A-9002-9C9C79D9CA92}" type="slidenum">
              <a:rPr lang="en-US" smtClean="0">
                <a:solidFill>
                  <a:srgbClr val="000000"/>
                </a:solidFill>
                <a:sym typeface="Gill Sans" charset="0"/>
              </a:rPr>
              <a:pPr>
                <a:defRPr/>
              </a:pPr>
              <a:t>‹#›</a:t>
            </a:fld>
            <a:endParaRPr lang="en-US" dirty="0">
              <a:solidFill>
                <a:srgbClr val="000000"/>
              </a:solidFill>
              <a:sym typeface="Gill Sans" charset="0"/>
            </a:endParaRPr>
          </a:p>
        </p:txBody>
      </p:sp>
    </p:spTree>
    <p:extLst>
      <p:ext uri="{BB962C8B-B14F-4D97-AF65-F5344CB8AC3E}">
        <p14:creationId xmlns:p14="http://schemas.microsoft.com/office/powerpoint/2010/main" val="522928048"/>
      </p:ext>
    </p:extLst>
  </p:cSld>
  <p:clrMap bg1="lt1" tx1="dk1" bg2="lt2" tx2="dk2" accent1="accent1" accent2="accent2" accent3="accent3" accent4="accent4" accent5="accent5" accent6="accent6" hlink="hlink" folHlink="folHlink"/>
  <p:sldLayoutIdLst>
    <p:sldLayoutId id="2147484463"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63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274"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6992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6557"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264" indent="-468264"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422" indent="-435930"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221" indent="-394682"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1328" indent="-385771"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0467" indent="-39691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798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461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1258"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17895"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14"/>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78" tIns="45690" rIns="91378" bIns="45690"/>
          <a:lstStyle/>
          <a:p>
            <a:pPr defTabSz="914306"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78" tIns="45690" rIns="91378" bIns="45690"/>
          <a:lstStyle/>
          <a:p>
            <a:pPr defTabSz="914306"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60"/>
            <a:ext cx="1905372" cy="456531"/>
          </a:xfrm>
          <a:prstGeom prst="rect">
            <a:avLst/>
          </a:prstGeom>
          <a:noFill/>
          <a:ln w="9525">
            <a:noFill/>
            <a:miter lim="800000"/>
            <a:headEnd/>
            <a:tailEnd/>
          </a:ln>
          <a:effectLst/>
        </p:spPr>
        <p:txBody>
          <a:bodyPr lIns="91378" tIns="45690" rIns="91378" bIns="45690"/>
          <a:lstStyle/>
          <a:p>
            <a:pPr defTabSz="914306"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35"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8" tIns="45690" rIns="91378" bIns="45690" anchor="ctr"/>
          <a:lstStyle/>
          <a:p>
            <a:pPr algn="ctr" defTabSz="914306"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7"/>
            <a:ext cx="8001000" cy="4876725"/>
          </a:xfrm>
          <a:prstGeom prst="rect">
            <a:avLst/>
          </a:prstGeom>
          <a:noFill/>
          <a:ln w="9525">
            <a:noFill/>
            <a:miter lim="800000"/>
            <a:headEnd/>
            <a:tailEnd/>
          </a:ln>
        </p:spPr>
        <p:txBody>
          <a:bodyPr vert="horz" wrap="square" lIns="91378" tIns="45690" rIns="91378"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86" y="6477372"/>
            <a:ext cx="2895451" cy="244450"/>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ctr">
              <a:defRPr sz="1200">
                <a:latin typeface="Verdana" charset="0"/>
                <a:ea typeface="Arial" charset="0"/>
                <a:cs typeface="Arial" charset="0"/>
              </a:defRPr>
            </a:lvl1pPr>
          </a:lstStyle>
          <a:p>
            <a:pPr defTabSz="914306"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r">
              <a:defRPr sz="1200">
                <a:latin typeface="Verdana" charset="0"/>
                <a:ea typeface="Arial" charset="0"/>
                <a:cs typeface="Arial" charset="0"/>
              </a:defRPr>
            </a:lvl1pPr>
          </a:lstStyle>
          <a:p>
            <a:pPr defTabSz="914306" fontAlgn="base">
              <a:spcBef>
                <a:spcPct val="0"/>
              </a:spcBef>
              <a:spcAft>
                <a:spcPct val="0"/>
              </a:spcAft>
              <a:defRPr/>
            </a:pPr>
            <a:fld id="{AF58E9CC-F675-524A-9002-9C9C79D9CA92}" type="slidenum">
              <a:rPr lang="en-US" smtClean="0">
                <a:solidFill>
                  <a:srgbClr val="000000"/>
                </a:solidFill>
                <a:sym typeface="Gill Sans" charset="0"/>
              </a:rPr>
              <a:pPr defTabSz="914306"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1782617188"/>
      </p:ext>
    </p:extLst>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89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790"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069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7585"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528" indent="-468528"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934" indent="-436178"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953" indent="-39490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280" indent="-385982"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1644" indent="-39713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9420"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6311"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3206"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0103"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07"/>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411" tIns="45706" rIns="91411" bIns="45706"/>
          <a:lstStyle/>
          <a:p>
            <a:pPr defTabSz="914400"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411" tIns="45706" rIns="91411" bIns="45706"/>
          <a:lstStyle/>
          <a:p>
            <a:pPr defTabSz="914400"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53"/>
            <a:ext cx="1905372" cy="456531"/>
          </a:xfrm>
          <a:prstGeom prst="rect">
            <a:avLst/>
          </a:prstGeom>
          <a:noFill/>
          <a:ln w="9525">
            <a:noFill/>
            <a:miter lim="800000"/>
            <a:headEnd/>
            <a:tailEnd/>
          </a:ln>
          <a:effectLst/>
        </p:spPr>
        <p:txBody>
          <a:bodyPr lIns="91411" tIns="45706" rIns="91411" bIns="45706"/>
          <a:lstStyle/>
          <a:p>
            <a:pPr defTabSz="914400"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28"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anchor="ctr"/>
          <a:lstStyle/>
          <a:p>
            <a:pPr algn="ctr" defTabSz="914400"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411" tIns="45706" rIns="91411" bIns="45706"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0"/>
            <a:ext cx="8001000" cy="4876725"/>
          </a:xfrm>
          <a:prstGeom prst="rect">
            <a:avLst/>
          </a:prstGeom>
          <a:noFill/>
          <a:ln w="9525">
            <a:noFill/>
            <a:miter lim="800000"/>
            <a:headEnd/>
            <a:tailEnd/>
          </a:ln>
        </p:spPr>
        <p:txBody>
          <a:bodyPr vert="horz" wrap="square" lIns="91411" tIns="45706" rIns="91411" bIns="4570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79" y="6477372"/>
            <a:ext cx="2895451" cy="244450"/>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ctr">
              <a:defRPr sz="1200">
                <a:latin typeface="Verdana" charset="0"/>
                <a:ea typeface="Arial" charset="0"/>
                <a:cs typeface="Arial" charset="0"/>
              </a:defRPr>
            </a:lvl1pPr>
          </a:lstStyle>
          <a:p>
            <a:pPr defTabSz="914400"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r">
              <a:defRPr sz="1200">
                <a:latin typeface="Verdana" charset="0"/>
                <a:ea typeface="Arial" charset="0"/>
                <a:cs typeface="Arial" charset="0"/>
              </a:defRPr>
            </a:lvl1pPr>
          </a:lstStyle>
          <a:p>
            <a:pPr defTabSz="914400" fontAlgn="base">
              <a:spcBef>
                <a:spcPct val="0"/>
              </a:spcBef>
              <a:spcAft>
                <a:spcPct val="0"/>
              </a:spcAft>
              <a:defRPr/>
            </a:pPr>
            <a:fld id="{AF58E9CC-F675-524A-9002-9C9C79D9CA92}" type="slidenum">
              <a:rPr lang="en-US">
                <a:solidFill>
                  <a:srgbClr val="000000"/>
                </a:solidFill>
                <a:sym typeface="Gill Sans" charset="0"/>
              </a:rPr>
              <a:pPr defTabSz="914400"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480872514"/>
      </p:ext>
    </p:extLst>
  </p:cSld>
  <p:clrMap bg1="lt1" tx1="dk1" bg2="lt2" tx2="dk2" accent1="accent1" accent2="accent2" accent3="accent3" accent4="accent4" accent5="accent5" accent6="accent6" hlink="hlink" folHlink="folHlink"/>
  <p:sldLayoutIdLst>
    <p:sldLayoutId id="2147484469"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7059"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4118"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118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8239"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696" indent="-468696"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7261" indent="-436335"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3420" indent="-39504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886" indent="-386117"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2393" indent="-397275"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50331"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738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444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150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7059" rtl="0" eaLnBrk="1" latinLnBrk="0" hangingPunct="1">
        <a:defRPr sz="1800" kern="1200">
          <a:solidFill>
            <a:schemeClr val="tx1"/>
          </a:solidFill>
          <a:latin typeface="+mn-lt"/>
          <a:ea typeface="+mn-ea"/>
          <a:cs typeface="+mn-cs"/>
        </a:defRPr>
      </a:lvl1pPr>
      <a:lvl2pPr marL="457059" algn="l" defTabSz="457059" rtl="0" eaLnBrk="1" latinLnBrk="0" hangingPunct="1">
        <a:defRPr sz="1800" kern="1200">
          <a:solidFill>
            <a:schemeClr val="tx1"/>
          </a:solidFill>
          <a:latin typeface="+mn-lt"/>
          <a:ea typeface="+mn-ea"/>
          <a:cs typeface="+mn-cs"/>
        </a:defRPr>
      </a:lvl2pPr>
      <a:lvl3pPr marL="914118" algn="l" defTabSz="457059" rtl="0" eaLnBrk="1" latinLnBrk="0" hangingPunct="1">
        <a:defRPr sz="1800" kern="1200">
          <a:solidFill>
            <a:schemeClr val="tx1"/>
          </a:solidFill>
          <a:latin typeface="+mn-lt"/>
          <a:ea typeface="+mn-ea"/>
          <a:cs typeface="+mn-cs"/>
        </a:defRPr>
      </a:lvl3pPr>
      <a:lvl4pPr marL="1371180" algn="l" defTabSz="457059" rtl="0" eaLnBrk="1" latinLnBrk="0" hangingPunct="1">
        <a:defRPr sz="1800" kern="1200">
          <a:solidFill>
            <a:schemeClr val="tx1"/>
          </a:solidFill>
          <a:latin typeface="+mn-lt"/>
          <a:ea typeface="+mn-ea"/>
          <a:cs typeface="+mn-cs"/>
        </a:defRPr>
      </a:lvl4pPr>
      <a:lvl5pPr marL="1828239" algn="l" defTabSz="457059" rtl="0" eaLnBrk="1" latinLnBrk="0" hangingPunct="1">
        <a:defRPr sz="1800" kern="1200">
          <a:solidFill>
            <a:schemeClr val="tx1"/>
          </a:solidFill>
          <a:latin typeface="+mn-lt"/>
          <a:ea typeface="+mn-ea"/>
          <a:cs typeface="+mn-cs"/>
        </a:defRPr>
      </a:lvl5pPr>
      <a:lvl6pPr marL="2285298" algn="l" defTabSz="457059" rtl="0" eaLnBrk="1" latinLnBrk="0" hangingPunct="1">
        <a:defRPr sz="1800" kern="1200">
          <a:solidFill>
            <a:schemeClr val="tx1"/>
          </a:solidFill>
          <a:latin typeface="+mn-lt"/>
          <a:ea typeface="+mn-ea"/>
          <a:cs typeface="+mn-cs"/>
        </a:defRPr>
      </a:lvl6pPr>
      <a:lvl7pPr marL="2742360" algn="l" defTabSz="457059" rtl="0" eaLnBrk="1" latinLnBrk="0" hangingPunct="1">
        <a:defRPr sz="1800" kern="1200">
          <a:solidFill>
            <a:schemeClr val="tx1"/>
          </a:solidFill>
          <a:latin typeface="+mn-lt"/>
          <a:ea typeface="+mn-ea"/>
          <a:cs typeface="+mn-cs"/>
        </a:defRPr>
      </a:lvl7pPr>
      <a:lvl8pPr marL="3199416" algn="l" defTabSz="457059" rtl="0" eaLnBrk="1" latinLnBrk="0" hangingPunct="1">
        <a:defRPr sz="1800" kern="1200">
          <a:solidFill>
            <a:schemeClr val="tx1"/>
          </a:solidFill>
          <a:latin typeface="+mn-lt"/>
          <a:ea typeface="+mn-ea"/>
          <a:cs typeface="+mn-cs"/>
        </a:defRPr>
      </a:lvl8pPr>
      <a:lvl9pPr marL="3656478" algn="l" defTabSz="457059"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6"/>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5A82C0C1-0AC2-0B4F-A577-3D5DC5D07634}" type="slidenum">
              <a:rPr lang="en-US" smtClean="0">
                <a:solidFill>
                  <a:prstClr val="black">
                    <a:tint val="75000"/>
                  </a:prstClr>
                </a:solidFill>
                <a:latin typeface="Calisto MT"/>
              </a:rPr>
              <a:pPr defTabSz="457200"/>
              <a:t>‹#›</a:t>
            </a:fld>
            <a:endParaRPr lang="en-US">
              <a:solidFill>
                <a:prstClr val="black">
                  <a:tint val="75000"/>
                </a:prstClr>
              </a:solidFill>
              <a:latin typeface="Calisto MT"/>
            </a:endParaRPr>
          </a:p>
        </p:txBody>
      </p:sp>
    </p:spTree>
    <p:extLst>
      <p:ext uri="{BB962C8B-B14F-4D97-AF65-F5344CB8AC3E}">
        <p14:creationId xmlns:p14="http://schemas.microsoft.com/office/powerpoint/2010/main" val="2161156855"/>
      </p:ext>
    </p:extLst>
  </p:cSld>
  <p:clrMap bg1="lt1" tx1="dk1" bg2="lt2" tx2="dk2" accent1="accent1" accent2="accent2" accent3="accent3" accent4="accent4" accent5="accent5" accent6="accent6" hlink="hlink" folHlink="folHlink"/>
  <p:sldLayoutIdLst>
    <p:sldLayoutId id="2147484471" r:id="rId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Perpetua"/>
          <a:ea typeface="+mn-ea"/>
          <a:cs typeface="Perpetua"/>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Perpetua"/>
          <a:ea typeface="+mn-ea"/>
          <a:cs typeface="Perpetua"/>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Perpetua"/>
          <a:ea typeface="+mn-ea"/>
          <a:cs typeface="Perpetua"/>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endParaRPr lang="en-US" altLang="en-US" dirty="0" smtClean="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4EBE9CF4-FEF8-6C4E-93E0-DBB5FD807A09}" type="slidenum">
              <a:rPr lang="en-US" smtClean="0">
                <a:solidFill>
                  <a:srgbClr val="000000">
                    <a:tint val="75000"/>
                  </a:srgbClr>
                </a:solidFill>
                <a:latin typeface="Tahoma"/>
              </a:rPr>
              <a:pPr defTabSz="457200"/>
              <a:t>‹#›</a:t>
            </a:fld>
            <a:endParaRPr lang="en-US">
              <a:solidFill>
                <a:srgbClr val="000000">
                  <a:tint val="75000"/>
                </a:srgbClr>
              </a:solidFill>
              <a:latin typeface="Tahoma"/>
            </a:endParaRPr>
          </a:p>
        </p:txBody>
      </p:sp>
    </p:spTree>
    <p:extLst>
      <p:ext uri="{BB962C8B-B14F-4D97-AF65-F5344CB8AC3E}">
        <p14:creationId xmlns:p14="http://schemas.microsoft.com/office/powerpoint/2010/main" val="1452442131"/>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defTabSz="914400"/>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defTabSz="914400"/>
            <a:fld id="{6F400BD0-49BF-48FC-8114-37C1D4F5AB3D}" type="slidenum">
              <a:rPr lang="en-US" altLang="en-US">
                <a:solidFill>
                  <a:srgbClr val="000000"/>
                </a:solidFill>
              </a:rPr>
              <a:pPr defTabSz="914400"/>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4552183"/>
      </p:ext>
    </p:extLst>
  </p:cSld>
  <p:clrMap bg1="lt1" tx1="dk1" bg2="lt2" tx2="dk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 id="2147484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755752439"/>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6D27A901-0A30-4571-982A-7E5D051CD195}"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11906529"/>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defTabSz="914400"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400" fontAlgn="base">
              <a:spcBef>
                <a:spcPct val="0"/>
              </a:spcBef>
              <a:spcAft>
                <a:spcPct val="0"/>
              </a:spcAft>
              <a:defRPr/>
            </a:pPr>
            <a:fld id="{9DF91429-77CF-4443-9858-4275C45EE4FF}"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41277043"/>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 id="2147484559" r:id="rId12"/>
    <p:sldLayoutId id="214748456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defTabSz="914400"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400" fontAlgn="base">
              <a:spcBef>
                <a:spcPct val="0"/>
              </a:spcBef>
              <a:spcAft>
                <a:spcPct val="0"/>
              </a:spcAft>
              <a:defRPr/>
            </a:pPr>
            <a:fld id="{99F7A0A7-95F6-0F44-A183-7F0D9CBFC972}"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46620938"/>
      </p:ext>
    </p:extLst>
  </p:cSld>
  <p:clrMap bg1="lt1" tx1="dk1" bg2="lt2" tx2="dk2" accent1="accent1" accent2="accent2" accent3="accent3" accent4="accent4" accent5="accent5" accent6="accent6" hlink="hlink" folHlink="folHlink"/>
  <p:sldLayoutIdLst>
    <p:sldLayoutId id="2147484562" r:id="rId1"/>
    <p:sldLayoutId id="2147484563" r:id="rId2"/>
    <p:sldLayoutId id="2147484564" r:id="rId3"/>
    <p:sldLayoutId id="2147484565" r:id="rId4"/>
    <p:sldLayoutId id="2147484566" r:id="rId5"/>
    <p:sldLayoutId id="2147484567" r:id="rId6"/>
    <p:sldLayoutId id="2147484568" r:id="rId7"/>
    <p:sldLayoutId id="2147484569" r:id="rId8"/>
    <p:sldLayoutId id="2147484570" r:id="rId9"/>
    <p:sldLayoutId id="2147484571" r:id="rId10"/>
    <p:sldLayoutId id="2147484572" r:id="rId11"/>
    <p:sldLayoutId id="214748457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30488204"/>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508756729"/>
      </p:ext>
    </p:extLst>
  </p:cSld>
  <p:clrMap bg1="lt1" tx1="dk1" bg2="lt2" tx2="dk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8"/>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solidFill>
                  <a:srgbClr val="000000"/>
                </a:solidFill>
                <a:latin typeface="+mj-lt"/>
                <a:ea typeface="+mn-ea"/>
                <a:cs typeface="+mn-cs"/>
              </a:defRPr>
            </a:lvl1pPr>
          </a:lstStyle>
          <a:p>
            <a:pPr defTabSz="914259"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solidFill>
                  <a:srgbClr val="000000"/>
                </a:solidFill>
                <a:latin typeface="Garamond" charset="0"/>
              </a:defRPr>
            </a:lvl1pPr>
          </a:lstStyle>
          <a:p>
            <a:pPr defTabSz="914259" fontAlgn="base">
              <a:spcBef>
                <a:spcPct val="0"/>
              </a:spcBef>
              <a:spcAft>
                <a:spcPct val="0"/>
              </a:spcAft>
            </a:pPr>
            <a:fld id="{A7361BF2-EEC8-BD44-B1FF-0E6EA04503FC}" type="slidenum">
              <a:rPr lang="en-US" smtClean="0">
                <a:ea typeface="ＭＳ Ｐゴシック" charset="0"/>
                <a:cs typeface="Arial" charset="0"/>
              </a:rPr>
              <a:pPr defTabSz="914259"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874209992"/>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 id="214748461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822" indent="-32538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193" indent="-350784"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645" indent="-315865"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905" indent="-339674"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4" y="3536156"/>
            <a:ext cx="7358063" cy="794742"/>
          </a:xfrm>
          <a:prstGeom prst="rect">
            <a:avLst/>
          </a:prstGeom>
          <a:noFill/>
          <a:ln w="12700">
            <a:noFill/>
            <a:miter lim="800000"/>
            <a:headEnd/>
            <a:tailEnd/>
          </a:ln>
        </p:spPr>
        <p:txBody>
          <a:bodyPr vert="horz" wrap="square" lIns="35707" tIns="35707" rIns="35707" bIns="35707" numCol="1" anchor="t" anchorCtr="0" compatLnSpc="1">
            <a:prstTxWarp prst="textNoShape">
              <a:avLst/>
            </a:prstTxWarp>
          </a:bodyPr>
          <a:lstStyle/>
          <a:p>
            <a:pPr lvl="0"/>
            <a:r>
              <a:rPr lang="en-US">
                <a:sym typeface="Gill Sans" pitchFamily="31" charset="0"/>
              </a:rPr>
              <a:t>Click to edit Master text styles</a:t>
            </a:r>
          </a:p>
          <a:p>
            <a:pPr lvl="1"/>
            <a:r>
              <a:rPr lang="en-US">
                <a:sym typeface="Gill Sans" pitchFamily="31" charset="0"/>
              </a:rPr>
              <a:t>Second level</a:t>
            </a:r>
          </a:p>
          <a:p>
            <a:pPr lvl="2"/>
            <a:r>
              <a:rPr lang="en-US">
                <a:sym typeface="Gill Sans" pitchFamily="31" charset="0"/>
              </a:rPr>
              <a:t>Third level</a:t>
            </a:r>
          </a:p>
          <a:p>
            <a:pPr lvl="3"/>
            <a:r>
              <a:rPr lang="en-US">
                <a:sym typeface="Gill Sans" pitchFamily="31" charset="0"/>
              </a:rPr>
              <a:t>Fourth level</a:t>
            </a:r>
          </a:p>
          <a:p>
            <a:pPr lvl="4"/>
            <a:r>
              <a:rPr lang="en-US">
                <a:sym typeface="Gill Sans" pitchFamily="31" charset="0"/>
              </a:rPr>
              <a:t>Fifth level</a:t>
            </a:r>
          </a:p>
        </p:txBody>
      </p:sp>
      <p:sp>
        <p:nvSpPr>
          <p:cNvPr id="1027" name="Rectangle 2"/>
          <p:cNvSpPr>
            <a:spLocks noGrp="1" noChangeArrowheads="1"/>
          </p:cNvSpPr>
          <p:nvPr>
            <p:ph type="title"/>
          </p:nvPr>
        </p:nvSpPr>
        <p:spPr bwMode="auto">
          <a:xfrm>
            <a:off x="892974" y="1151930"/>
            <a:ext cx="7358063" cy="2321719"/>
          </a:xfrm>
          <a:prstGeom prst="rect">
            <a:avLst/>
          </a:prstGeom>
          <a:noFill/>
          <a:ln w="12700">
            <a:noFill/>
            <a:miter lim="800000"/>
            <a:headEnd/>
            <a:tailEnd/>
          </a:ln>
        </p:spPr>
        <p:txBody>
          <a:bodyPr vert="horz" wrap="square" lIns="35707" tIns="35707" rIns="35707" bIns="35707" numCol="1" anchor="b" anchorCtr="0" compatLnSpc="1">
            <a:prstTxWarp prst="textNoShape">
              <a:avLst/>
            </a:prstTxWarp>
          </a:bodyPr>
          <a:lstStyle/>
          <a:p>
            <a:pPr lvl="0"/>
            <a:r>
              <a:rPr lang="en-US">
                <a:sym typeface="Gill Sans" pitchFamily="31" charset="0"/>
              </a:rPr>
              <a:t>Click to edit Master title style</a:t>
            </a:r>
          </a:p>
        </p:txBody>
      </p:sp>
    </p:spTree>
    <p:extLst>
      <p:ext uri="{BB962C8B-B14F-4D97-AF65-F5344CB8AC3E}">
        <p14:creationId xmlns:p14="http://schemas.microsoft.com/office/powerpoint/2010/main" val="675317665"/>
      </p:ext>
    </p:extLst>
  </p:cSld>
  <p:clrMap bg1="lt1" tx1="dk1" bg2="lt2" tx2="dk2" accent1="accent1" accent2="accent2" accent3="accent3" accent4="accent4" accent5="accent5" accent6="accent6" hlink="hlink" folHlink="folHlink"/>
  <p:sldLayoutIdLst>
    <p:sldLayoutId id="2147484612" r:id="rId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pitchFamily="31"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5pPr>
      <a:lvl6pPr marL="3213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5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2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0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32" indent="-241032" algn="ctr" rtl="0" eaLnBrk="0" fontAlgn="base" hangingPunct="0">
        <a:spcBef>
          <a:spcPct val="0"/>
        </a:spcBef>
        <a:spcAft>
          <a:spcPct val="0"/>
        </a:spcAft>
        <a:defRPr sz="2500">
          <a:solidFill>
            <a:schemeClr val="tx1"/>
          </a:solidFill>
          <a:latin typeface="+mn-lt"/>
          <a:ea typeface="+mn-ea"/>
          <a:cs typeface="+mn-cs"/>
          <a:sym typeface="Gill Sans" pitchFamily="31" charset="0"/>
        </a:defRPr>
      </a:lvl1pPr>
      <a:lvl2pPr marL="522235" indent="-200859" algn="ctr" rtl="0" eaLnBrk="0" fontAlgn="base" hangingPunct="0">
        <a:spcBef>
          <a:spcPct val="0"/>
        </a:spcBef>
        <a:spcAft>
          <a:spcPct val="0"/>
        </a:spcAft>
        <a:defRPr sz="2500">
          <a:solidFill>
            <a:schemeClr val="tx1"/>
          </a:solidFill>
          <a:latin typeface="+mn-lt"/>
          <a:ea typeface="+mn-ea"/>
          <a:cs typeface="+mn-cs"/>
          <a:sym typeface="Gill Sans" pitchFamily="31" charset="0"/>
        </a:defRPr>
      </a:lvl2pPr>
      <a:lvl3pPr marL="80343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3pPr>
      <a:lvl4pPr marL="1124814"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4pPr>
      <a:lvl5pPr marL="144618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5pPr>
      <a:lvl6pPr marL="321374" algn="ctr" rtl="0" fontAlgn="base">
        <a:spcBef>
          <a:spcPct val="0"/>
        </a:spcBef>
        <a:spcAft>
          <a:spcPct val="0"/>
        </a:spcAft>
        <a:defRPr sz="2500">
          <a:solidFill>
            <a:schemeClr val="tx1"/>
          </a:solidFill>
          <a:latin typeface="+mn-lt"/>
          <a:ea typeface="+mn-ea"/>
          <a:cs typeface="+mn-cs"/>
          <a:sym typeface="Gill Sans" charset="0"/>
        </a:defRPr>
      </a:lvl6pPr>
      <a:lvl7pPr marL="642750" algn="ctr" rtl="0" fontAlgn="base">
        <a:spcBef>
          <a:spcPct val="0"/>
        </a:spcBef>
        <a:spcAft>
          <a:spcPct val="0"/>
        </a:spcAft>
        <a:defRPr sz="2500">
          <a:solidFill>
            <a:schemeClr val="tx1"/>
          </a:solidFill>
          <a:latin typeface="+mn-lt"/>
          <a:ea typeface="+mn-ea"/>
          <a:cs typeface="+mn-cs"/>
          <a:sym typeface="Gill Sans" charset="0"/>
        </a:defRPr>
      </a:lvl7pPr>
      <a:lvl8pPr marL="964124" algn="ctr" rtl="0" fontAlgn="base">
        <a:spcBef>
          <a:spcPct val="0"/>
        </a:spcBef>
        <a:spcAft>
          <a:spcPct val="0"/>
        </a:spcAft>
        <a:defRPr sz="2500">
          <a:solidFill>
            <a:schemeClr val="tx1"/>
          </a:solidFill>
          <a:latin typeface="+mn-lt"/>
          <a:ea typeface="+mn-ea"/>
          <a:cs typeface="+mn-cs"/>
          <a:sym typeface="Gill Sans" charset="0"/>
        </a:defRPr>
      </a:lvl8pPr>
      <a:lvl9pPr marL="1285500"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74" rtl="0" eaLnBrk="1" latinLnBrk="0" hangingPunct="1">
        <a:defRPr sz="1300" kern="1200">
          <a:solidFill>
            <a:schemeClr val="tx1"/>
          </a:solidFill>
          <a:latin typeface="+mn-lt"/>
          <a:ea typeface="+mn-ea"/>
          <a:cs typeface="+mn-cs"/>
        </a:defRPr>
      </a:lvl1pPr>
      <a:lvl2pPr marL="321374" algn="l" defTabSz="321374" rtl="0" eaLnBrk="1" latinLnBrk="0" hangingPunct="1">
        <a:defRPr sz="1300" kern="1200">
          <a:solidFill>
            <a:schemeClr val="tx1"/>
          </a:solidFill>
          <a:latin typeface="+mn-lt"/>
          <a:ea typeface="+mn-ea"/>
          <a:cs typeface="+mn-cs"/>
        </a:defRPr>
      </a:lvl2pPr>
      <a:lvl3pPr marL="642750" algn="l" defTabSz="321374" rtl="0" eaLnBrk="1" latinLnBrk="0" hangingPunct="1">
        <a:defRPr sz="1300" kern="1200">
          <a:solidFill>
            <a:schemeClr val="tx1"/>
          </a:solidFill>
          <a:latin typeface="+mn-lt"/>
          <a:ea typeface="+mn-ea"/>
          <a:cs typeface="+mn-cs"/>
        </a:defRPr>
      </a:lvl3pPr>
      <a:lvl4pPr marL="964124" algn="l" defTabSz="321374" rtl="0" eaLnBrk="1" latinLnBrk="0" hangingPunct="1">
        <a:defRPr sz="1300" kern="1200">
          <a:solidFill>
            <a:schemeClr val="tx1"/>
          </a:solidFill>
          <a:latin typeface="+mn-lt"/>
          <a:ea typeface="+mn-ea"/>
          <a:cs typeface="+mn-cs"/>
        </a:defRPr>
      </a:lvl4pPr>
      <a:lvl5pPr marL="1285500" algn="l" defTabSz="321374" rtl="0" eaLnBrk="1" latinLnBrk="0" hangingPunct="1">
        <a:defRPr sz="1300" kern="1200">
          <a:solidFill>
            <a:schemeClr val="tx1"/>
          </a:solidFill>
          <a:latin typeface="+mn-lt"/>
          <a:ea typeface="+mn-ea"/>
          <a:cs typeface="+mn-cs"/>
        </a:defRPr>
      </a:lvl5pPr>
      <a:lvl6pPr marL="1606877" algn="l" defTabSz="321374" rtl="0" eaLnBrk="1" latinLnBrk="0" hangingPunct="1">
        <a:defRPr sz="1300" kern="1200">
          <a:solidFill>
            <a:schemeClr val="tx1"/>
          </a:solidFill>
          <a:latin typeface="+mn-lt"/>
          <a:ea typeface="+mn-ea"/>
          <a:cs typeface="+mn-cs"/>
        </a:defRPr>
      </a:lvl6pPr>
      <a:lvl7pPr marL="1928250" algn="l" defTabSz="321374" rtl="0" eaLnBrk="1" latinLnBrk="0" hangingPunct="1">
        <a:defRPr sz="1300" kern="1200">
          <a:solidFill>
            <a:schemeClr val="tx1"/>
          </a:solidFill>
          <a:latin typeface="+mn-lt"/>
          <a:ea typeface="+mn-ea"/>
          <a:cs typeface="+mn-cs"/>
        </a:defRPr>
      </a:lvl7pPr>
      <a:lvl8pPr marL="2249626" algn="l" defTabSz="321374" rtl="0" eaLnBrk="1" latinLnBrk="0" hangingPunct="1">
        <a:defRPr sz="1300" kern="1200">
          <a:solidFill>
            <a:schemeClr val="tx1"/>
          </a:solidFill>
          <a:latin typeface="+mn-lt"/>
          <a:ea typeface="+mn-ea"/>
          <a:cs typeface="+mn-cs"/>
        </a:defRPr>
      </a:lvl8pPr>
      <a:lvl9pPr marL="2571001" algn="l" defTabSz="321374"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417.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01.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549.xml"/><Relationship Id="rId2" Type="http://schemas.openxmlformats.org/officeDocument/2006/relationships/notesSlide" Target="../notesSlides/notesSlide87.xml"/></Relationships>
</file>

<file path=ppt/slides/_rels/slide102.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561.xml"/><Relationship Id="rId3" Type="http://schemas.openxmlformats.org/officeDocument/2006/relationships/notesSlide" Target="../notesSlides/notesSlide8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61.xml"/><Relationship Id="rId2" Type="http://schemas.openxmlformats.org/officeDocument/2006/relationships/notesSlide" Target="../notesSlides/notesSlide8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09.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90.xml"/></Relationships>
</file>

<file path=ppt/slides/_rels/slide11.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514.xml"/><Relationship Id="rId3"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72.xml"/><Relationship Id="rId2" Type="http://schemas.openxmlformats.org/officeDocument/2006/relationships/notesSlide" Target="../notesSlides/notesSlide91.xml"/></Relationships>
</file>

<file path=ppt/slides/_rels/slide111.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292.xml"/><Relationship Id="rId3" Type="http://schemas.openxmlformats.org/officeDocument/2006/relationships/notesSlide" Target="../notesSlides/notesSlide92.xml"/></Relationships>
</file>

<file path=ppt/slides/_rels/slide112.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292.xml"/><Relationship Id="rId3" Type="http://schemas.openxmlformats.org/officeDocument/2006/relationships/notesSlide" Target="../notesSlides/notesSlide93.xml"/></Relationships>
</file>

<file path=ppt/slides/_rels/slide113.xml.rels><?xml version="1.0" encoding="UTF-8" standalone="yes"?>
<Relationships xmlns="http://schemas.openxmlformats.org/package/2006/relationships"><Relationship Id="rId1" Type="http://schemas.openxmlformats.org/officeDocument/2006/relationships/tags" Target="../tags/tag30.xml"/><Relationship Id="rId2" Type="http://schemas.openxmlformats.org/officeDocument/2006/relationships/slideLayout" Target="../slideLayouts/slideLayout292.xml"/><Relationship Id="rId3" Type="http://schemas.openxmlformats.org/officeDocument/2006/relationships/notesSlide" Target="../notesSlides/notesSlide9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95.xml"/></Relationships>
</file>

<file path=ppt/slides/_rels/slide115.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Layout" Target="../slideLayouts/slideLayout292.xml"/><Relationship Id="rId3" Type="http://schemas.openxmlformats.org/officeDocument/2006/relationships/notesSlide" Target="../notesSlides/notesSlide96.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97.xml"/><Relationship Id="rId4" Type="http://schemas.openxmlformats.org/officeDocument/2006/relationships/chart" Target="../charts/chart22.xml"/><Relationship Id="rId1" Type="http://schemas.openxmlformats.org/officeDocument/2006/relationships/tags" Target="../tags/tag32.xml"/><Relationship Id="rId2" Type="http://schemas.openxmlformats.org/officeDocument/2006/relationships/slideLayout" Target="../slideLayouts/slideLayout29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18.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4" Type="http://schemas.openxmlformats.org/officeDocument/2006/relationships/hyperlink" Target="http://users.ece.cmu.edu/~omutlu/pub/das_hpca13_talk.pptx" TargetMode="External"/><Relationship Id="rId1" Type="http://schemas.openxmlformats.org/officeDocument/2006/relationships/slideLayout" Target="../slideLayouts/slideLayout57.xml"/><Relationship Id="rId2" Type="http://schemas.openxmlformats.org/officeDocument/2006/relationships/hyperlink" Target="http://users.ece.cmu.edu/~omutlu/pub/application-to-core-mapping_hpca13.pdf" TargetMode="External"/></Relationships>
</file>

<file path=ppt/slides/_rels/slide119.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61.xml"/><Relationship Id="rId2" Type="http://schemas.openxmlformats.org/officeDocument/2006/relationships/notesSlide" Target="../notesSlides/notesSlide9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99.xml"/><Relationship Id="rId3" Type="http://schemas.openxmlformats.org/officeDocument/2006/relationships/chart" Target="../charts/chart2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chart" Target="../charts/chart2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92.xml"/><Relationship Id="rId2" Type="http://schemas.openxmlformats.org/officeDocument/2006/relationships/hyperlink" Target="http://users.ece.cmu.edu/~omutlu/acaces2013-memory.html" TargetMode="External"/><Relationship Id="rId3" Type="http://schemas.openxmlformats.org/officeDocument/2006/relationships/hyperlink" Target="http://users.ece.cmu.edu/~omutlu" TargetMode="Externa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92.xml"/><Relationship Id="rId2" Type="http://schemas.openxmlformats.org/officeDocument/2006/relationships/hyperlink" Target="mailto:onur@cmu.edu" TargetMode="External"/><Relationship Id="rId3" Type="http://schemas.openxmlformats.org/officeDocument/2006/relationships/hyperlink" Target="http://users.ece.cmu.edu/~omutlu"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13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notesSlide" Target="../notesSlides/notesSlide10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33.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4" Type="http://schemas.openxmlformats.org/officeDocument/2006/relationships/hyperlink" Target="http://users.ece.cmu.edu/~omutlu/pub/das_hpca13_talk.pptx" TargetMode="External"/><Relationship Id="rId5" Type="http://schemas.openxmlformats.org/officeDocument/2006/relationships/hyperlink" Target="http://users.ece.cmu.edu/~omutlu/pub/parallel-memory-scheduling_micro11.pdf" TargetMode="External"/><Relationship Id="rId6" Type="http://schemas.openxmlformats.org/officeDocument/2006/relationships/hyperlink" Target="http://www.microarch.org/micro44/" TargetMode="External"/><Relationship Id="rId7" Type="http://schemas.openxmlformats.org/officeDocument/2006/relationships/hyperlink" Target="http://users.ece.cmu.edu/~omutlu/pub/ebrahimi_micro11_talk.pptx" TargetMode="External"/><Relationship Id="rId1" Type="http://schemas.openxmlformats.org/officeDocument/2006/relationships/slideLayout" Target="../slideLayouts/slideLayout57.xml"/><Relationship Id="rId2" Type="http://schemas.openxmlformats.org/officeDocument/2006/relationships/hyperlink" Target="http://users.ece.cmu.edu/~omutlu/pub/application-to-core-mapping_hpca13.pdf" TargetMode="External"/></Relationships>
</file>

<file path=ppt/slides/_rels/slide134.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479.xml"/><Relationship Id="rId2" Type="http://schemas.openxmlformats.org/officeDocument/2006/relationships/notesSlide" Target="../notesSlides/notesSlide10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85.xml"/><Relationship Id="rId2" Type="http://schemas.openxmlformats.org/officeDocument/2006/relationships/notesSlide" Target="../notesSlides/notesSlide105.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85.xml"/><Relationship Id="rId2" Type="http://schemas.openxmlformats.org/officeDocument/2006/relationships/notesSlide" Target="../notesSlides/notesSlide10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2.xml"/><Relationship Id="rId4" Type="http://schemas.openxmlformats.org/officeDocument/2006/relationships/diagramLayout" Target="../diagrams/layout2.xml"/><Relationship Id="rId5" Type="http://schemas.openxmlformats.org/officeDocument/2006/relationships/diagramQuickStyle" Target="../diagrams/quickStyle2.xml"/><Relationship Id="rId6" Type="http://schemas.openxmlformats.org/officeDocument/2006/relationships/diagramColors" Target="../diagrams/colors2.xml"/><Relationship Id="rId7" Type="http://schemas.microsoft.com/office/2007/relationships/diagramDrawing" Target="../diagrams/drawing2.xml"/><Relationship Id="rId1" Type="http://schemas.openxmlformats.org/officeDocument/2006/relationships/slideLayout" Target="../slideLayouts/slideLayout485.xml"/><Relationship Id="rId2" Type="http://schemas.openxmlformats.org/officeDocument/2006/relationships/notesSlide" Target="../notesSlides/notesSlide10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9.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3.xml"/><Relationship Id="rId3" Type="http://schemas.openxmlformats.org/officeDocument/2006/relationships/image" Target="../media/image32.png"/></Relationships>
</file>

<file path=ppt/slides/_rels/slide147.xml.rels><?xml version="1.0" encoding="UTF-8" standalone="yes"?>
<Relationships xmlns="http://schemas.openxmlformats.org/package/2006/relationships"><Relationship Id="rId3" Type="http://schemas.openxmlformats.org/officeDocument/2006/relationships/image" Target="../media/image33.png"/><Relationship Id="rId4" Type="http://schemas.openxmlformats.org/officeDocument/2006/relationships/image" Target="../media/image34.png"/><Relationship Id="rId5" Type="http://schemas.openxmlformats.org/officeDocument/2006/relationships/image" Target="../media/image35.png"/><Relationship Id="rId6" Type="http://schemas.openxmlformats.org/officeDocument/2006/relationships/image" Target="../media/image36.png"/><Relationship Id="rId7" Type="http://schemas.openxmlformats.org/officeDocument/2006/relationships/image" Target="../media/image37.png"/><Relationship Id="rId8" Type="http://schemas.openxmlformats.org/officeDocument/2006/relationships/image" Target="../media/image38.png"/><Relationship Id="rId1" Type="http://schemas.openxmlformats.org/officeDocument/2006/relationships/slideLayout" Target="../slideLayouts/slideLayout481.xml"/><Relationship Id="rId2" Type="http://schemas.openxmlformats.org/officeDocument/2006/relationships/notesSlide" Target="../notesSlides/notesSlide1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8.xml"/><Relationship Id="rId3"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chart" Target="../charts/chart26.xml"/></Relationships>
</file>

<file path=ppt/slides/_rels/slide157.xml.rels><?xml version="1.0" encoding="UTF-8" standalone="yes"?>
<Relationships xmlns="http://schemas.openxmlformats.org/package/2006/relationships"><Relationship Id="rId3" Type="http://schemas.openxmlformats.org/officeDocument/2006/relationships/chart" Target="../charts/chart27.xml"/><Relationship Id="rId4" Type="http://schemas.openxmlformats.org/officeDocument/2006/relationships/chart" Target="../charts/chart28.xml"/><Relationship Id="rId1" Type="http://schemas.openxmlformats.org/officeDocument/2006/relationships/slideLayout" Target="../slideLayouts/slideLayout481.xml"/><Relationship Id="rId2" Type="http://schemas.openxmlformats.org/officeDocument/2006/relationships/notesSlide" Target="../notesSlides/notesSlide119.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20.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2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479.xml"/><Relationship Id="rId2" Type="http://schemas.openxmlformats.org/officeDocument/2006/relationships/notesSlide" Target="../notesSlides/notesSlide12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63.xml"/><Relationship Id="rId2" Type="http://schemas.openxmlformats.org/officeDocument/2006/relationships/notesSlide" Target="../notesSlides/notesSlide123.xml"/></Relationships>
</file>

<file path=ppt/slides/_rels/slide162.xml.rels><?xml version="1.0" encoding="UTF-8" standalone="yes"?>
<Relationships xmlns="http://schemas.openxmlformats.org/package/2006/relationships"><Relationship Id="rId1" Type="http://schemas.openxmlformats.org/officeDocument/2006/relationships/tags" Target="../tags/tag33.xml"/><Relationship Id="rId2" Type="http://schemas.openxmlformats.org/officeDocument/2006/relationships/slideLayout" Target="../slideLayouts/slideLayout473.xml"/><Relationship Id="rId3" Type="http://schemas.openxmlformats.org/officeDocument/2006/relationships/notesSlide" Target="../notesSlides/notesSlide124.xml"/></Relationships>
</file>

<file path=ppt/slides/_rels/slide163.xml.rels><?xml version="1.0" encoding="UTF-8" standalone="yes"?>
<Relationships xmlns="http://schemas.openxmlformats.org/package/2006/relationships"><Relationship Id="rId1" Type="http://schemas.openxmlformats.org/officeDocument/2006/relationships/tags" Target="../tags/tag34.xml"/><Relationship Id="rId2" Type="http://schemas.openxmlformats.org/officeDocument/2006/relationships/slideLayout" Target="../slideLayouts/slideLayout474.xml"/><Relationship Id="rId3" Type="http://schemas.openxmlformats.org/officeDocument/2006/relationships/notesSlide" Target="../notesSlides/notesSlide12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2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27.xml"/><Relationship Id="rId3" Type="http://schemas.openxmlformats.org/officeDocument/2006/relationships/chart" Target="../charts/chart2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2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29.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0.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1.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37.xml"/><Relationship Id="rId4" Type="http://schemas.openxmlformats.org/officeDocument/2006/relationships/notesSlide" Target="../notesSlides/notesSlide17.xml"/><Relationship Id="rId5" Type="http://schemas.openxmlformats.org/officeDocument/2006/relationships/oleObject" Target="../embeddings/Microsoft_Excel_97_-_2004_Worksheet1.xls"/><Relationship Id="rId6" Type="http://schemas.openxmlformats.org/officeDocument/2006/relationships/image" Target="../media/image10.emf"/><Relationship Id="rId1" Type="http://schemas.openxmlformats.org/officeDocument/2006/relationships/vmlDrawing" Target="../drawings/vmlDrawing1.vml"/><Relationship Id="rId2" Type="http://schemas.openxmlformats.org/officeDocument/2006/relationships/tags" Target="../tags/tag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3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40.xml"/><Relationship Id="rId3" Type="http://schemas.openxmlformats.org/officeDocument/2006/relationships/image" Target="../media/image7.jpe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4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4" Type="http://schemas.openxmlformats.org/officeDocument/2006/relationships/oleObject" Target="../embeddings/Microsoft_Excel_97_-_2004_Worksheet2.xls"/><Relationship Id="rId5" Type="http://schemas.openxmlformats.org/officeDocument/2006/relationships/image" Target="../media/image11.emf"/><Relationship Id="rId1" Type="http://schemas.openxmlformats.org/officeDocument/2006/relationships/vmlDrawing" Target="../drawings/vmlDrawing2.vml"/><Relationship Id="rId2" Type="http://schemas.openxmlformats.org/officeDocument/2006/relationships/slideLayout" Target="../slideLayouts/slideLayout23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notesSlide" Target="../notesSlides/notesSlide14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43.xml"/><Relationship Id="rId3" Type="http://schemas.openxmlformats.org/officeDocument/2006/relationships/chart" Target="../charts/chart3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77.xml"/><Relationship Id="rId2" Type="http://schemas.openxmlformats.org/officeDocument/2006/relationships/notesSlide" Target="../notesSlides/notesSlide14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notesSlide" Target="../notesSlides/notesSlide14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63.xml"/><Relationship Id="rId2" Type="http://schemas.openxmlformats.org/officeDocument/2006/relationships/notesSlide" Target="../notesSlides/notesSlide14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7.xml"/></Relationships>
</file>

<file path=ppt/slides/_rels/slide186.xml.rels><?xml version="1.0" encoding="UTF-8" standalone="yes"?>
<Relationships xmlns="http://schemas.openxmlformats.org/package/2006/relationships"><Relationship Id="rId3" Type="http://schemas.openxmlformats.org/officeDocument/2006/relationships/hyperlink" Target="file://localhost/Users/omutlu/Documents/presentations/CMU/SNU%20Lectures%20June%2018-20%202012/previous%20talks/ebrahimi_micro09_talk.ppt" TargetMode="External"/><Relationship Id="rId4" Type="http://schemas.openxmlformats.org/officeDocument/2006/relationships/hyperlink" Target="file://localhost/Users/omutlu/Documents/presentations/CMU/SNU%20Lectures%20June%2018-20%202012/previous%20talks/lee_micro08_talk.ppt" TargetMode="External"/><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isca2011_talk.pptx" TargetMode="Externa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89.xml.rels><?xml version="1.0" encoding="UTF-8" standalone="yes"?>
<Relationships xmlns="http://schemas.openxmlformats.org/package/2006/relationships"><Relationship Id="rId3" Type="http://schemas.openxmlformats.org/officeDocument/2006/relationships/hyperlink" Target="http://users.ece.cmu.edu/~omutlu/pub/dram-aware-caches-TR-HPS-2010-002.pdf" TargetMode="External"/><Relationship Id="rId4" Type="http://schemas.openxmlformats.org/officeDocument/2006/relationships/image" Target="../media/image40.png"/><Relationship Id="rId1" Type="http://schemas.openxmlformats.org/officeDocument/2006/relationships/slideLayout" Target="../slideLayouts/slideLayout359.xml"/><Relationship Id="rId2" Type="http://schemas.openxmlformats.org/officeDocument/2006/relationships/image" Target="../media/image3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http://users.ece.cmu.edu/~omutlu/pub/dram-aware-caches-TR-HPS-2010-002.pdf" TargetMode="External"/><Relationship Id="rId3" Type="http://schemas.openxmlformats.org/officeDocument/2006/relationships/hyperlink" Target="http://users.ece.cmu.edu/~omutlu/pub/dram-aware-replacement-TR-HPS-2010-007.pdf" TargetMode="Externa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4.xml"/></Relationships>
</file>

<file path=ppt/slides/_rels/slide197.x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1" Type="http://schemas.openxmlformats.org/officeDocument/2006/relationships/slideLayout" Target="../slideLayouts/slideLayout349.xml"/><Relationship Id="rId2" Type="http://schemas.openxmlformats.org/officeDocument/2006/relationships/notesSlide" Target="../notesSlides/notesSlide15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52.xml"/><Relationship Id="rId2" Type="http://schemas.openxmlformats.org/officeDocument/2006/relationships/notesSlide" Target="../notesSlides/notesSlide15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7.xml"/></Relationships>
</file>

<file path=ppt/slides/_rels/slide2.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mutlu_isca08_talk.ppt" TargetMode="External"/><Relationship Id="rId6" Type="http://schemas.openxmlformats.org/officeDocument/2006/relationships/hyperlink" Target="file://localhost/Users/omutlu/Documents/presentations/CMU/SNU%20Lectures%20June%2018-20%202012/previous%20talks/parbs-isca08-talk.ppt" TargetMode="External"/><Relationship Id="rId1" Type="http://schemas.openxmlformats.org/officeDocument/2006/relationships/slideLayout" Target="../slideLayouts/slideLayout20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36.xml"/><Relationship Id="rId2" Type="http://schemas.openxmlformats.org/officeDocument/2006/relationships/notesSlide" Target="../notesSlides/notesSlide1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8.xml"/></Relationships>
</file>

<file path=ppt/slides/_rels/slide201.xml.rels><?xml version="1.0" encoding="UTF-8" standalone="yes"?>
<Relationships xmlns="http://schemas.openxmlformats.org/package/2006/relationships"><Relationship Id="rId3" Type="http://schemas.openxmlformats.org/officeDocument/2006/relationships/image" Target="../media/image43.wmf"/><Relationship Id="rId4" Type="http://schemas.openxmlformats.org/officeDocument/2006/relationships/image" Target="../media/image44.wmf"/><Relationship Id="rId1" Type="http://schemas.openxmlformats.org/officeDocument/2006/relationships/slideLayout" Target="../slideLayouts/slideLayout349.xml"/><Relationship Id="rId2" Type="http://schemas.openxmlformats.org/officeDocument/2006/relationships/notesSlide" Target="../notesSlides/notesSlide159.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24.xml"/><Relationship Id="rId2" Type="http://schemas.openxmlformats.org/officeDocument/2006/relationships/notesSlide" Target="../notesSlides/notesSlide160.xml"/></Relationships>
</file>

<file path=ppt/slides/_rels/slide203.xml.rels><?xml version="1.0" encoding="UTF-8" standalone="yes"?>
<Relationships xmlns="http://schemas.openxmlformats.org/package/2006/relationships"><Relationship Id="rId3" Type="http://schemas.openxmlformats.org/officeDocument/2006/relationships/hyperlink" Target="http://www.youtube.com/watch?v=ZLCy3pG7Rc0&amp;list=PL5PHm2jkkXmidJOd59REog9jDnPDTG6IJ&amp;index=25" TargetMode="External"/><Relationship Id="rId4" Type="http://schemas.openxmlformats.org/officeDocument/2006/relationships/hyperlink" Target="http://www.youtube.com/watch?v=ZSotvL3WXmA&amp;list=PL5PHm2jkkXmidJOd59REog9jDnPDTG6IJ&amp;index=26" TargetMode="External"/><Relationship Id="rId5" Type="http://schemas.openxmlformats.org/officeDocument/2006/relationships/hyperlink" Target="http://www.youtube.com/watch?v=1xe2w3_NzmI&amp;list=PL5PHm2jkkXmidJOd59REog9jDnPDTG6IJ&amp;index=27" TargetMode="External"/><Relationship Id="rId6" Type="http://schemas.openxmlformats.org/officeDocument/2006/relationships/hyperlink" Target="http://www.youtube.com/watch?v=LzfOghMKyA0&amp;list=PL5PHm2jkkXmidJOd59REog9jDnPDTG6IJ&amp;index=35" TargetMode="External"/><Relationship Id="rId7" Type="http://schemas.openxmlformats.org/officeDocument/2006/relationships/hyperlink" Target="http://www.youtube.com/watch?v=U-VZKMgItDM&amp;list=PL5PHm2jkkXmidJOd59REog9jDnPDTG6IJ&amp;index=32" TargetMode="External"/><Relationship Id="rId1" Type="http://schemas.openxmlformats.org/officeDocument/2006/relationships/slideLayout" Target="../slideLayouts/slideLayout525.xml"/><Relationship Id="rId2" Type="http://schemas.openxmlformats.org/officeDocument/2006/relationships/hyperlink" Target="http://www.youtube.com/watch?v=JBdfZ5i21cs&amp;list=PL5PHm2jkkXmidJOd59REog9jDnPDTG6IJ&amp;index=22" TargetMode="Externa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208.xml.rels><?xml version="1.0" encoding="UTF-8" standalone="yes"?>
<Relationships xmlns="http://schemas.openxmlformats.org/package/2006/relationships"><Relationship Id="rId11" Type="http://schemas.openxmlformats.org/officeDocument/2006/relationships/hyperlink" Target="http://users.ece.cmu.edu/~omutlu/pub/flash-error-patterns_date12.pdf" TargetMode="External"/><Relationship Id="rId12" Type="http://schemas.openxmlformats.org/officeDocument/2006/relationships/hyperlink" Target="http://users.ece.cmu.edu/~omutlu/pub/cai_date12_talk.ppt" TargetMode="External"/><Relationship Id="rId1" Type="http://schemas.openxmlformats.org/officeDocument/2006/relationships/slideLayout" Target="../slideLayouts/slideLayout525.xml"/><Relationship Id="rId2" Type="http://schemas.openxmlformats.org/officeDocument/2006/relationships/hyperlink" Target="http://noggin.intel.com/content/paper-8-error-analysis-and-retention-aware-error-management-for-nand-flash-memory" TargetMode="External"/><Relationship Id="rId3" Type="http://schemas.openxmlformats.org/officeDocument/2006/relationships/hyperlink" Target="http://noggin.intel.com/technology-journal/2013/171/memory-resiliency" TargetMode="External"/><Relationship Id="rId4" Type="http://schemas.openxmlformats.org/officeDocument/2006/relationships/hyperlink" Target="http://users.ece.cmu.edu/~omutlu/pub/flash-memory-voltage-characterization_date13.pdf" TargetMode="External"/><Relationship Id="rId5" Type="http://schemas.openxmlformats.org/officeDocument/2006/relationships/hyperlink" Target="http://www.date-conference.com/" TargetMode="External"/><Relationship Id="rId6" Type="http://schemas.openxmlformats.org/officeDocument/2006/relationships/hyperlink" Target="http://users.ece.cmu.edu/~omutlu/pub/cai_date13_talk.ppt" TargetMode="External"/><Relationship Id="rId7" Type="http://schemas.openxmlformats.org/officeDocument/2006/relationships/hyperlink" Target="http://users.ece.cmu.edu/~omutlu/pub/flash-correct-and-refresh_iccd12.pdf" TargetMode="External"/><Relationship Id="rId8" Type="http://schemas.openxmlformats.org/officeDocument/2006/relationships/hyperlink" Target="http://www.iccd-conf.com/" TargetMode="External"/><Relationship Id="rId9" Type="http://schemas.openxmlformats.org/officeDocument/2006/relationships/hyperlink" Target="http://users.ece.cmu.edu/~omutlu/pub/mutlu_iccd12_talk.ppt" TargetMode="External"/><Relationship Id="rId10" Type="http://schemas.openxmlformats.org/officeDocument/2006/relationships/hyperlink" Target="http://users.ece.cmu.edu/~omutlu/pub/mutlu_iccd12_talk.pdf" TargetMode="External"/></Relationships>
</file>

<file path=ppt/slides/_rels/slide209.xml.rels><?xml version="1.0" encoding="UTF-8" standalone="yes"?>
<Relationships xmlns="http://schemas.openxmlformats.org/package/2006/relationships"><Relationship Id="rId3" Type="http://schemas.openxmlformats.org/officeDocument/2006/relationships/hyperlink" Target="http://www.ece.cmu.edu/~ece447/s13/doku.php" TargetMode="External"/><Relationship Id="rId4" Type="http://schemas.openxmlformats.org/officeDocument/2006/relationships/hyperlink" Target="http://www.ece.cmu.edu/~ece740/f11/doku.php" TargetMode="External"/><Relationship Id="rId5" Type="http://schemas.openxmlformats.org/officeDocument/2006/relationships/hyperlink" Target="http://www.ece.cmu.edu/~ece742/doku.php" TargetMode="External"/><Relationship Id="rId6" Type="http://schemas.openxmlformats.org/officeDocument/2006/relationships/hyperlink" Target="http://users.ece.cmu.edu/~omutlu/projects.htm" TargetMode="External"/><Relationship Id="rId7" Type="http://schemas.openxmlformats.org/officeDocument/2006/relationships/hyperlink" Target="http://scholar.google.com/citations?user=7XyGUGkAAAAJ&amp;hl=en" TargetMode="External"/><Relationship Id="rId1" Type="http://schemas.openxmlformats.org/officeDocument/2006/relationships/slideLayout" Target="../slideLayouts/slideLayout538.xml"/><Relationship Id="rId2" Type="http://schemas.openxmlformats.org/officeDocument/2006/relationships/hyperlink" Target="http://www.youtube.com/playlist?list=PL5PHm2jkkXmidJOd59REog9jDnPDTG6IJ"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503.xml"/></Relationships>
</file>

<file path=ppt/slides/_rels/slide211.xml.rels><?xml version="1.0" encoding="UTF-8" standalone="yes"?>
<Relationships xmlns="http://schemas.openxmlformats.org/package/2006/relationships"><Relationship Id="rId1" Type="http://schemas.openxmlformats.org/officeDocument/2006/relationships/tags" Target="../tags/tag35.xml"/><Relationship Id="rId2" Type="http://schemas.openxmlformats.org/officeDocument/2006/relationships/slideLayout" Target="../slideLayouts/slideLayout514.xml"/><Relationship Id="rId3" Type="http://schemas.openxmlformats.org/officeDocument/2006/relationships/notesSlide" Target="../notesSlides/notesSlide16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03.xml"/><Relationship Id="rId2" Type="http://schemas.openxmlformats.org/officeDocument/2006/relationships/notesSlide" Target="../notesSlides/notesSlide162.xml"/></Relationships>
</file>

<file path=ppt/slides/_rels/slide213.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25.xml"/><Relationship Id="rId2" Type="http://schemas.openxmlformats.org/officeDocument/2006/relationships/notesSlide" Target="../notesSlides/notesSlide16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5.xml"/><Relationship Id="rId3" Type="http://schemas.openxmlformats.org/officeDocument/2006/relationships/image" Target="../media/image45.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7.xml"/><Relationship Id="rId3" Type="http://schemas.openxmlformats.org/officeDocument/2006/relationships/image" Target="../media/image46.pn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8.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0.xml"/><Relationship Id="rId3" Type="http://schemas.openxmlformats.org/officeDocument/2006/relationships/chart" Target="../charts/char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3.xml"/><Relationship Id="rId3" Type="http://schemas.openxmlformats.org/officeDocument/2006/relationships/chart" Target="../charts/chart3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4.xml"/><Relationship Id="rId3" Type="http://schemas.openxmlformats.org/officeDocument/2006/relationships/chart" Target="../charts/chart3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6.xml"/><Relationship Id="rId3" Type="http://schemas.openxmlformats.org/officeDocument/2006/relationships/image" Target="../media/image47.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8.xml"/><Relationship Id="rId3" Type="http://schemas.openxmlformats.org/officeDocument/2006/relationships/image" Target="../media/image47.pn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1.xml"/><Relationship Id="rId3" Type="http://schemas.openxmlformats.org/officeDocument/2006/relationships/chart" Target="../charts/char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80.xml"/></Relationships>
</file>

<file path=ppt/slides/_rels/slide231.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18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3.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9.xml"/></Relationships>
</file>

<file path=ppt/slides/_rels/slide25.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4" Type="http://schemas.openxmlformats.org/officeDocument/2006/relationships/hyperlink" Target="http://www.microarch.org/micro43/" TargetMode="External"/><Relationship Id="rId5" Type="http://schemas.openxmlformats.org/officeDocument/2006/relationships/hyperlink" Target="http://users.ece.cmu.edu/~omutlu/pub/kim_micro10_talk.pptx" TargetMode="External"/><Relationship Id="rId6" Type="http://schemas.openxmlformats.org/officeDocument/2006/relationships/hyperlink" Target="http://users.ece.cmu.edu/~omutlu/pub/kim_micro10_talk.pdf" TargetMode="External"/><Relationship Id="rId7" Type="http://schemas.openxmlformats.org/officeDocument/2006/relationships/hyperlink" Target="file://localhost/Users/omutlu/Documents/presentations/CMU/SNU%20Lectures%20June%2018-20%202012/previous%20talks/kim_micro10_talk.pptx" TargetMode="External"/><Relationship Id="rId1" Type="http://schemas.openxmlformats.org/officeDocument/2006/relationships/slideLayout" Target="../slideLayouts/slideLayout202.xml"/><Relationship Id="rId2" Type="http://schemas.openxmlformats.org/officeDocument/2006/relationships/notesSlide" Target="../notesSlides/notesSlide2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5.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 Id="rId3" Type="http://schemas.openxmlformats.org/officeDocument/2006/relationships/chart" Target="../charts/chart3.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0.xml"/></Relationships>
</file>

<file path=ppt/slides/_rels/slide261.xml.rels><?xml version="1.0" encoding="UTF-8" standalone="yes"?>
<Relationships xmlns="http://schemas.openxmlformats.org/package/2006/relationships"><Relationship Id="rId3" Type="http://schemas.openxmlformats.org/officeDocument/2006/relationships/image" Target="../media/image48.png"/><Relationship Id="rId4" Type="http://schemas.openxmlformats.org/officeDocument/2006/relationships/image" Target="../media/image49.png"/><Relationship Id="rId5" Type="http://schemas.openxmlformats.org/officeDocument/2006/relationships/image" Target="../media/image50.png"/><Relationship Id="rId1" Type="http://schemas.openxmlformats.org/officeDocument/2006/relationships/slideLayout" Target="../slideLayouts/slideLayout292.xml"/><Relationship Id="rId2" Type="http://schemas.openxmlformats.org/officeDocument/2006/relationships/notesSlide" Target="../notesSlides/notesSlide21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3.xml"/><Relationship Id="rId3" Type="http://schemas.openxmlformats.org/officeDocument/2006/relationships/image" Target="../media/image49.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4.xml"/><Relationship Id="rId3" Type="http://schemas.openxmlformats.org/officeDocument/2006/relationships/chart" Target="../charts/chart3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5.xml"/><Relationship Id="rId3" Type="http://schemas.openxmlformats.org/officeDocument/2006/relationships/image" Target="../media/image49.pn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6.xml"/><Relationship Id="rId3" Type="http://schemas.openxmlformats.org/officeDocument/2006/relationships/chart" Target="../charts/chart34.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7.xml"/><Relationship Id="rId3" Type="http://schemas.openxmlformats.org/officeDocument/2006/relationships/chart" Target="../charts/chart35.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8.xml"/><Relationship Id="rId3" Type="http://schemas.openxmlformats.org/officeDocument/2006/relationships/chart" Target="../charts/chart36.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2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2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1.xml"/><Relationship Id="rId2" Type="http://schemas.openxmlformats.org/officeDocument/2006/relationships/notesSlide" Target="../notesSlides/notesSlide222.xml"/></Relationships>
</file>

<file path=ppt/slides/_rels/slide274.xml.rels><?xml version="1.0" encoding="UTF-8" standalone="yes"?>
<Relationships xmlns="http://schemas.openxmlformats.org/package/2006/relationships"><Relationship Id="rId1" Type="http://schemas.openxmlformats.org/officeDocument/2006/relationships/tags" Target="../tags/tag36.xml"/><Relationship Id="rId2" Type="http://schemas.openxmlformats.org/officeDocument/2006/relationships/slideLayout" Target="../slideLayouts/slideLayout159.xml"/><Relationship Id="rId3" Type="http://schemas.openxmlformats.org/officeDocument/2006/relationships/notesSlide" Target="../notesSlides/notesSlide223.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583.xml"/><Relationship Id="rId2" Type="http://schemas.openxmlformats.org/officeDocument/2006/relationships/notesSlide" Target="../notesSlides/notesSlide22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 Id="rId3" Type="http://schemas.openxmlformats.org/officeDocument/2006/relationships/image" Target="../media/image12.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6.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94.xml.rels><?xml version="1.0" encoding="UTF-8" standalone="yes"?>
<Relationships xmlns="http://schemas.openxmlformats.org/package/2006/relationships"><Relationship Id="rId3" Type="http://schemas.openxmlformats.org/officeDocument/2006/relationships/oleObject" Target="../embeddings/oleObject20.bin"/><Relationship Id="rId4" Type="http://schemas.openxmlformats.org/officeDocument/2006/relationships/image" Target="../media/image51.png"/><Relationship Id="rId1" Type="http://schemas.openxmlformats.org/officeDocument/2006/relationships/vmlDrawing" Target="../drawings/vmlDrawing13.vml"/><Relationship Id="rId2" Type="http://schemas.openxmlformats.org/officeDocument/2006/relationships/slideLayout" Target="../slideLayouts/slideLayout159.xml"/></Relationships>
</file>

<file path=ppt/slides/_rels/slide295.xml.rels><?xml version="1.0" encoding="UTF-8" standalone="yes"?>
<Relationships xmlns="http://schemas.openxmlformats.org/package/2006/relationships"><Relationship Id="rId3" Type="http://schemas.openxmlformats.org/officeDocument/2006/relationships/oleObject" Target="../embeddings/oleObject21.bin"/><Relationship Id="rId4" Type="http://schemas.openxmlformats.org/officeDocument/2006/relationships/image" Target="../media/image52.png"/><Relationship Id="rId1" Type="http://schemas.openxmlformats.org/officeDocument/2006/relationships/vmlDrawing" Target="../drawings/vmlDrawing14.vml"/><Relationship Id="rId2" Type="http://schemas.openxmlformats.org/officeDocument/2006/relationships/slideLayout" Target="../slideLayouts/slideLayout159.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asplos10_talk.pdf" TargetMode="Externa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98.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228.xml"/></Relationships>
</file>

<file path=ppt/slides/_rels/slide299.xml.rels><?xml version="1.0" encoding="UTF-8" standalone="yes"?>
<Relationships xmlns="http://schemas.openxmlformats.org/package/2006/relationships"><Relationship Id="rId1" Type="http://schemas.openxmlformats.org/officeDocument/2006/relationships/tags" Target="../tags/tag37.xml"/><Relationship Id="rId2" Type="http://schemas.openxmlformats.org/officeDocument/2006/relationships/slideLayout" Target="../slideLayouts/slideLayout292.xml"/><Relationship Id="rId3" Type="http://schemas.openxmlformats.org/officeDocument/2006/relationships/notesSlide" Target="../notesSlides/notesSlide2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s>
</file>

<file path=ppt/slides/_rels/slide300.xml.rels><?xml version="1.0" encoding="UTF-8" standalone="yes"?>
<Relationships xmlns="http://schemas.openxmlformats.org/package/2006/relationships"><Relationship Id="rId1" Type="http://schemas.openxmlformats.org/officeDocument/2006/relationships/tags" Target="../tags/tag38.xml"/><Relationship Id="rId2" Type="http://schemas.openxmlformats.org/officeDocument/2006/relationships/slideLayout" Target="../slideLayouts/slideLayout292.xml"/><Relationship Id="rId3" Type="http://schemas.openxmlformats.org/officeDocument/2006/relationships/notesSlide" Target="../notesSlides/notesSlide230.xml"/></Relationships>
</file>

<file path=ppt/slides/_rels/slide301.xml.rels><?xml version="1.0" encoding="UTF-8" standalone="yes"?>
<Relationships xmlns="http://schemas.openxmlformats.org/package/2006/relationships"><Relationship Id="rId1" Type="http://schemas.openxmlformats.org/officeDocument/2006/relationships/tags" Target="../tags/tag39.xml"/><Relationship Id="rId2" Type="http://schemas.openxmlformats.org/officeDocument/2006/relationships/slideLayout" Target="../slideLayouts/slideLayout292.xml"/><Relationship Id="rId3" Type="http://schemas.openxmlformats.org/officeDocument/2006/relationships/notesSlide" Target="../notesSlides/notesSlide231.xml"/></Relationships>
</file>

<file path=ppt/slides/_rels/slide302.xml.rels><?xml version="1.0" encoding="UTF-8" standalone="yes"?>
<Relationships xmlns="http://schemas.openxmlformats.org/package/2006/relationships"><Relationship Id="rId1" Type="http://schemas.openxmlformats.org/officeDocument/2006/relationships/tags" Target="../tags/tag40.xml"/><Relationship Id="rId2" Type="http://schemas.openxmlformats.org/officeDocument/2006/relationships/slideLayout" Target="../slideLayouts/slideLayout292.xml"/><Relationship Id="rId3" Type="http://schemas.openxmlformats.org/officeDocument/2006/relationships/notesSlide" Target="../notesSlides/notesSlide232.xml"/></Relationships>
</file>

<file path=ppt/slides/_rels/slide303.xml.rels><?xml version="1.0" encoding="UTF-8" standalone="yes"?>
<Relationships xmlns="http://schemas.openxmlformats.org/package/2006/relationships"><Relationship Id="rId1" Type="http://schemas.openxmlformats.org/officeDocument/2006/relationships/tags" Target="../tags/tag41.xml"/><Relationship Id="rId2" Type="http://schemas.openxmlformats.org/officeDocument/2006/relationships/slideLayout" Target="../slideLayouts/slideLayout292.xml"/></Relationships>
</file>

<file path=ppt/slides/_rels/slide304.xml.rels><?xml version="1.0" encoding="UTF-8" standalone="yes"?>
<Relationships xmlns="http://schemas.openxmlformats.org/package/2006/relationships"><Relationship Id="rId1" Type="http://schemas.openxmlformats.org/officeDocument/2006/relationships/tags" Target="../tags/tag42.xml"/><Relationship Id="rId2" Type="http://schemas.openxmlformats.org/officeDocument/2006/relationships/slideLayout" Target="../slideLayouts/slideLayout292.xml"/><Relationship Id="rId3" Type="http://schemas.openxmlformats.org/officeDocument/2006/relationships/notesSlide" Target="../notesSlides/notesSlide233.xml"/></Relationships>
</file>

<file path=ppt/slides/_rels/slide305.xml.rels><?xml version="1.0" encoding="UTF-8" standalone="yes"?>
<Relationships xmlns="http://schemas.openxmlformats.org/package/2006/relationships"><Relationship Id="rId1" Type="http://schemas.openxmlformats.org/officeDocument/2006/relationships/tags" Target="../tags/tag43.xml"/><Relationship Id="rId2" Type="http://schemas.openxmlformats.org/officeDocument/2006/relationships/slideLayout" Target="../slideLayouts/slideLayout292.xml"/><Relationship Id="rId3" Type="http://schemas.openxmlformats.org/officeDocument/2006/relationships/notesSlide" Target="../notesSlides/notesSlide234.xml"/></Relationships>
</file>

<file path=ppt/slides/_rels/slide306.xml.rels><?xml version="1.0" encoding="UTF-8" standalone="yes"?>
<Relationships xmlns="http://schemas.openxmlformats.org/package/2006/relationships"><Relationship Id="rId1" Type="http://schemas.openxmlformats.org/officeDocument/2006/relationships/tags" Target="../tags/tag44.xml"/><Relationship Id="rId2" Type="http://schemas.openxmlformats.org/officeDocument/2006/relationships/slideLayout" Target="../slideLayouts/slideLayout292.xml"/><Relationship Id="rId3" Type="http://schemas.openxmlformats.org/officeDocument/2006/relationships/notesSlide" Target="../notesSlides/notesSlide235.xml"/></Relationships>
</file>

<file path=ppt/slides/_rels/slide307.xml.rels><?xml version="1.0" encoding="UTF-8" standalone="yes"?>
<Relationships xmlns="http://schemas.openxmlformats.org/package/2006/relationships"><Relationship Id="rId1" Type="http://schemas.openxmlformats.org/officeDocument/2006/relationships/tags" Target="../tags/tag45.xml"/><Relationship Id="rId2" Type="http://schemas.openxmlformats.org/officeDocument/2006/relationships/slideLayout" Target="../slideLayouts/slideLayout292.xml"/><Relationship Id="rId3" Type="http://schemas.openxmlformats.org/officeDocument/2006/relationships/notesSlide" Target="../notesSlides/notesSlide236.xml"/></Relationships>
</file>

<file path=ppt/slides/_rels/slide308.xml.rels><?xml version="1.0" encoding="UTF-8" standalone="yes"?>
<Relationships xmlns="http://schemas.openxmlformats.org/package/2006/relationships"><Relationship Id="rId1" Type="http://schemas.openxmlformats.org/officeDocument/2006/relationships/tags" Target="../tags/tag46.xml"/><Relationship Id="rId2" Type="http://schemas.openxmlformats.org/officeDocument/2006/relationships/slideLayout" Target="../slideLayouts/slideLayout292.xml"/><Relationship Id="rId3" Type="http://schemas.openxmlformats.org/officeDocument/2006/relationships/notesSlide" Target="../notesSlides/notesSlide237.xml"/></Relationships>
</file>

<file path=ppt/slides/_rels/slide309.xml.rels><?xml version="1.0" encoding="UTF-8" standalone="yes"?>
<Relationships xmlns="http://schemas.openxmlformats.org/package/2006/relationships"><Relationship Id="rId1" Type="http://schemas.openxmlformats.org/officeDocument/2006/relationships/tags" Target="../tags/tag47.xml"/><Relationship Id="rId2" Type="http://schemas.openxmlformats.org/officeDocument/2006/relationships/slideLayout" Target="../slideLayouts/slideLayout292.xml"/><Relationship Id="rId3" Type="http://schemas.openxmlformats.org/officeDocument/2006/relationships/notesSlide" Target="../notesSlides/notesSlide23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8.xml"/></Relationships>
</file>

<file path=ppt/slides/_rels/slide310.xml.rels><?xml version="1.0" encoding="UTF-8" standalone="yes"?>
<Relationships xmlns="http://schemas.openxmlformats.org/package/2006/relationships"><Relationship Id="rId1" Type="http://schemas.openxmlformats.org/officeDocument/2006/relationships/tags" Target="../tags/tag48.xml"/><Relationship Id="rId2" Type="http://schemas.openxmlformats.org/officeDocument/2006/relationships/slideLayout" Target="../slideLayouts/slideLayout292.xml"/><Relationship Id="rId3" Type="http://schemas.openxmlformats.org/officeDocument/2006/relationships/notesSlide" Target="../notesSlides/notesSlide239.xml"/></Relationships>
</file>

<file path=ppt/slides/_rels/slide311.xml.rels><?xml version="1.0" encoding="UTF-8" standalone="yes"?>
<Relationships xmlns="http://schemas.openxmlformats.org/package/2006/relationships"><Relationship Id="rId1" Type="http://schemas.openxmlformats.org/officeDocument/2006/relationships/tags" Target="../tags/tag49.xml"/><Relationship Id="rId2" Type="http://schemas.openxmlformats.org/officeDocument/2006/relationships/slideLayout" Target="../slideLayouts/slideLayout292.xml"/><Relationship Id="rId3" Type="http://schemas.openxmlformats.org/officeDocument/2006/relationships/notesSlide" Target="../notesSlides/notesSlide240.xml"/></Relationships>
</file>

<file path=ppt/slides/_rels/slide312.xml.rels><?xml version="1.0" encoding="UTF-8" standalone="yes"?>
<Relationships xmlns="http://schemas.openxmlformats.org/package/2006/relationships"><Relationship Id="rId1" Type="http://schemas.openxmlformats.org/officeDocument/2006/relationships/tags" Target="../tags/tag50.xml"/><Relationship Id="rId2" Type="http://schemas.openxmlformats.org/officeDocument/2006/relationships/slideLayout" Target="../slideLayouts/slideLayout292.xml"/><Relationship Id="rId3" Type="http://schemas.openxmlformats.org/officeDocument/2006/relationships/notesSlide" Target="../notesSlides/notesSlide241.xml"/></Relationships>
</file>

<file path=ppt/slides/_rels/slide313.xml.rels><?xml version="1.0" encoding="UTF-8" standalone="yes"?>
<Relationships xmlns="http://schemas.openxmlformats.org/package/2006/relationships"><Relationship Id="rId1" Type="http://schemas.openxmlformats.org/officeDocument/2006/relationships/tags" Target="../tags/tag51.xml"/><Relationship Id="rId2" Type="http://schemas.openxmlformats.org/officeDocument/2006/relationships/slideLayout" Target="../slideLayouts/slideLayout292.xml"/><Relationship Id="rId3" Type="http://schemas.openxmlformats.org/officeDocument/2006/relationships/notesSlide" Target="../notesSlides/notesSlide242.xml"/></Relationships>
</file>

<file path=ppt/slides/_rels/slide314.xml.rels><?xml version="1.0" encoding="UTF-8" standalone="yes"?>
<Relationships xmlns="http://schemas.openxmlformats.org/package/2006/relationships"><Relationship Id="rId1" Type="http://schemas.openxmlformats.org/officeDocument/2006/relationships/tags" Target="../tags/tag52.xml"/><Relationship Id="rId2" Type="http://schemas.openxmlformats.org/officeDocument/2006/relationships/slideLayout" Target="../slideLayouts/slideLayout292.xml"/><Relationship Id="rId3" Type="http://schemas.openxmlformats.org/officeDocument/2006/relationships/notesSlide" Target="../notesSlides/notesSlide243.xml"/></Relationships>
</file>

<file path=ppt/slides/_rels/slide315.xml.rels><?xml version="1.0" encoding="UTF-8" standalone="yes"?>
<Relationships xmlns="http://schemas.openxmlformats.org/package/2006/relationships"><Relationship Id="rId1" Type="http://schemas.openxmlformats.org/officeDocument/2006/relationships/tags" Target="../tags/tag53.xml"/><Relationship Id="rId2" Type="http://schemas.openxmlformats.org/officeDocument/2006/relationships/slideLayout" Target="../slideLayouts/slideLayout292.xml"/><Relationship Id="rId3" Type="http://schemas.openxmlformats.org/officeDocument/2006/relationships/notesSlide" Target="../notesSlides/notesSlide244.xml"/></Relationships>
</file>

<file path=ppt/slides/_rels/slide316.xml.rels><?xml version="1.0" encoding="UTF-8" standalone="yes"?>
<Relationships xmlns="http://schemas.openxmlformats.org/package/2006/relationships"><Relationship Id="rId1" Type="http://schemas.openxmlformats.org/officeDocument/2006/relationships/tags" Target="../tags/tag54.xml"/><Relationship Id="rId2" Type="http://schemas.openxmlformats.org/officeDocument/2006/relationships/slideLayout" Target="../slideLayouts/slideLayout292.xml"/><Relationship Id="rId3" Type="http://schemas.openxmlformats.org/officeDocument/2006/relationships/notesSlide" Target="../notesSlides/notesSlide245.xml"/></Relationships>
</file>

<file path=ppt/slides/_rels/slide317.xml.rels><?xml version="1.0" encoding="UTF-8" standalone="yes"?>
<Relationships xmlns="http://schemas.openxmlformats.org/package/2006/relationships"><Relationship Id="rId1" Type="http://schemas.openxmlformats.org/officeDocument/2006/relationships/tags" Target="../tags/tag55.xml"/><Relationship Id="rId2" Type="http://schemas.openxmlformats.org/officeDocument/2006/relationships/slideLayout" Target="../slideLayouts/slideLayout292.xml"/><Relationship Id="rId3" Type="http://schemas.openxmlformats.org/officeDocument/2006/relationships/notesSlide" Target="../notesSlides/notesSlide246.xml"/></Relationships>
</file>

<file path=ppt/slides/_rels/slide318.xml.rels><?xml version="1.0" encoding="UTF-8" standalone="yes"?>
<Relationships xmlns="http://schemas.openxmlformats.org/package/2006/relationships"><Relationship Id="rId1" Type="http://schemas.openxmlformats.org/officeDocument/2006/relationships/tags" Target="../tags/tag56.xml"/><Relationship Id="rId2" Type="http://schemas.openxmlformats.org/officeDocument/2006/relationships/slideLayout" Target="../slideLayouts/slideLayout292.xml"/><Relationship Id="rId3" Type="http://schemas.openxmlformats.org/officeDocument/2006/relationships/notesSlide" Target="../notesSlides/notesSlide247.xml"/></Relationships>
</file>

<file path=ppt/slides/_rels/slide319.xml.rels><?xml version="1.0" encoding="UTF-8" standalone="yes"?>
<Relationships xmlns="http://schemas.openxmlformats.org/package/2006/relationships"><Relationship Id="rId1" Type="http://schemas.openxmlformats.org/officeDocument/2006/relationships/tags" Target="../tags/tag57.xml"/><Relationship Id="rId2" Type="http://schemas.openxmlformats.org/officeDocument/2006/relationships/slideLayout" Target="../slideLayouts/slideLayout292.xml"/><Relationship Id="rId3" Type="http://schemas.openxmlformats.org/officeDocument/2006/relationships/notesSlide" Target="../notesSlides/notesSlide24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9.xml"/></Relationships>
</file>

<file path=ppt/slides/_rels/slide320.xml.rels><?xml version="1.0" encoding="UTF-8" standalone="yes"?>
<Relationships xmlns="http://schemas.openxmlformats.org/package/2006/relationships"><Relationship Id="rId1" Type="http://schemas.openxmlformats.org/officeDocument/2006/relationships/tags" Target="../tags/tag58.xml"/><Relationship Id="rId2" Type="http://schemas.openxmlformats.org/officeDocument/2006/relationships/slideLayout" Target="../slideLayouts/slideLayout292.xml"/><Relationship Id="rId3" Type="http://schemas.openxmlformats.org/officeDocument/2006/relationships/notesSlide" Target="../notesSlides/notesSlide249.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50.xml"/></Relationships>
</file>

<file path=ppt/slides/_rels/slide322.xml.rels><?xml version="1.0" encoding="UTF-8" standalone="yes"?>
<Relationships xmlns="http://schemas.openxmlformats.org/package/2006/relationships"><Relationship Id="rId1" Type="http://schemas.openxmlformats.org/officeDocument/2006/relationships/tags" Target="../tags/tag59.xml"/><Relationship Id="rId2" Type="http://schemas.openxmlformats.org/officeDocument/2006/relationships/slideLayout" Target="../slideLayouts/slideLayout292.xml"/><Relationship Id="rId3" Type="http://schemas.openxmlformats.org/officeDocument/2006/relationships/notesSlide" Target="../notesSlides/notesSlide251.xml"/></Relationships>
</file>

<file path=ppt/slides/_rels/slide323.xml.rels><?xml version="1.0" encoding="UTF-8" standalone="yes"?>
<Relationships xmlns="http://schemas.openxmlformats.org/package/2006/relationships"><Relationship Id="rId3" Type="http://schemas.openxmlformats.org/officeDocument/2006/relationships/slideLayout" Target="../slideLayouts/slideLayout292.xml"/><Relationship Id="rId4" Type="http://schemas.openxmlformats.org/officeDocument/2006/relationships/notesSlide" Target="../notesSlides/notesSlide252.xml"/><Relationship Id="rId5" Type="http://schemas.openxmlformats.org/officeDocument/2006/relationships/oleObject" Target="../embeddings/oleObject22.bin"/><Relationship Id="rId6" Type="http://schemas.openxmlformats.org/officeDocument/2006/relationships/image" Target="../media/image53.wmf"/><Relationship Id="rId1" Type="http://schemas.openxmlformats.org/officeDocument/2006/relationships/vmlDrawing" Target="../drawings/vmlDrawing15.vml"/><Relationship Id="rId2" Type="http://schemas.openxmlformats.org/officeDocument/2006/relationships/tags" Target="../tags/tag60.xml"/></Relationships>
</file>

<file path=ppt/slides/_rels/slide324.xml.rels><?xml version="1.0" encoding="UTF-8" standalone="yes"?>
<Relationships xmlns="http://schemas.openxmlformats.org/package/2006/relationships"><Relationship Id="rId1" Type="http://schemas.openxmlformats.org/officeDocument/2006/relationships/tags" Target="../tags/tag61.xml"/><Relationship Id="rId2" Type="http://schemas.openxmlformats.org/officeDocument/2006/relationships/slideLayout" Target="../slideLayouts/slideLayout292.xml"/><Relationship Id="rId3" Type="http://schemas.openxmlformats.org/officeDocument/2006/relationships/notesSlide" Target="../notesSlides/notesSlide253.xml"/></Relationships>
</file>

<file path=ppt/slides/_rels/slide325.xml.rels><?xml version="1.0" encoding="UTF-8" standalone="yes"?>
<Relationships xmlns="http://schemas.openxmlformats.org/package/2006/relationships"><Relationship Id="rId3" Type="http://schemas.openxmlformats.org/officeDocument/2006/relationships/notesSlide" Target="../notesSlides/notesSlide254.xml"/><Relationship Id="rId4" Type="http://schemas.openxmlformats.org/officeDocument/2006/relationships/chart" Target="../charts/chart37.xml"/><Relationship Id="rId1" Type="http://schemas.openxmlformats.org/officeDocument/2006/relationships/tags" Target="../tags/tag62.xml"/><Relationship Id="rId2" Type="http://schemas.openxmlformats.org/officeDocument/2006/relationships/slideLayout" Target="../slideLayouts/slideLayout292.xml"/></Relationships>
</file>

<file path=ppt/slides/_rels/slide326.xml.rels><?xml version="1.0" encoding="UTF-8" standalone="yes"?>
<Relationships xmlns="http://schemas.openxmlformats.org/package/2006/relationships"><Relationship Id="rId3" Type="http://schemas.openxmlformats.org/officeDocument/2006/relationships/notesSlide" Target="../notesSlides/notesSlide255.xml"/><Relationship Id="rId4" Type="http://schemas.openxmlformats.org/officeDocument/2006/relationships/chart" Target="../charts/chart38.xml"/><Relationship Id="rId5" Type="http://schemas.openxmlformats.org/officeDocument/2006/relationships/chart" Target="../charts/chart39.xml"/><Relationship Id="rId1" Type="http://schemas.openxmlformats.org/officeDocument/2006/relationships/tags" Target="../tags/tag63.xml"/><Relationship Id="rId2" Type="http://schemas.openxmlformats.org/officeDocument/2006/relationships/slideLayout" Target="../slideLayouts/slideLayout292.xml"/></Relationships>
</file>

<file path=ppt/slides/_rels/slide327.xml.rels><?xml version="1.0" encoding="UTF-8" standalone="yes"?>
<Relationships xmlns="http://schemas.openxmlformats.org/package/2006/relationships"><Relationship Id="rId1" Type="http://schemas.openxmlformats.org/officeDocument/2006/relationships/tags" Target="../tags/tag64.xml"/><Relationship Id="rId2" Type="http://schemas.openxmlformats.org/officeDocument/2006/relationships/slideLayout" Target="../slideLayouts/slideLayout292.xml"/><Relationship Id="rId3" Type="http://schemas.openxmlformats.org/officeDocument/2006/relationships/notesSlide" Target="../notesSlides/notesSlide25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4.xml"/><Relationship Id="rId3" Type="http://schemas.openxmlformats.org/officeDocument/2006/relationships/image" Target="../media/image13.png"/></Relationships>
</file>

<file path=ppt/slides/_rels/slide38.xml.rels><?xml version="1.0" encoding="UTF-8" standalone="yes"?>
<Relationships xmlns="http://schemas.openxmlformats.org/package/2006/relationships"><Relationship Id="rId3" Type="http://schemas.openxmlformats.org/officeDocument/2006/relationships/chart" Target="../charts/chart4.xml"/><Relationship Id="rId4" Type="http://schemas.openxmlformats.org/officeDocument/2006/relationships/chart" Target="../charts/chart5.xml"/><Relationship Id="rId1" Type="http://schemas.openxmlformats.org/officeDocument/2006/relationships/slideLayout" Target="../slideLayouts/slideLayout13.xml"/><Relationship Id="rId2" Type="http://schemas.openxmlformats.org/officeDocument/2006/relationships/notesSlide" Target="../notesSlides/notesSlide3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3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3.xml"/><Relationship Id="rId3" Type="http://schemas.openxmlformats.org/officeDocument/2006/relationships/chart" Target="../charts/char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1.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4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2.xml"/><Relationship Id="rId3" Type="http://schemas.openxmlformats.org/officeDocument/2006/relationships/chart" Target="../charts/chart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3.xml"/><Relationship Id="rId3" Type="http://schemas.openxmlformats.org/officeDocument/2006/relationships/chart" Target="../charts/chart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png"/><Relationship Id="rId1" Type="http://schemas.openxmlformats.org/officeDocument/2006/relationships/slideLayout" Target="../slideLayouts/slideLayout428.xml"/><Relationship Id="rId2" Type="http://schemas.openxmlformats.org/officeDocument/2006/relationships/notesSlide" Target="../notesSlides/notesSlide54.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5.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tags" Target="../tags/tag3.xml"/><Relationship Id="rId2" Type="http://schemas.openxmlformats.org/officeDocument/2006/relationships/slideLayout" Target="../slideLayouts/slideLayout429.xml"/></Relationships>
</file>

<file path=ppt/slides/_rels/slide62.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429.xml"/><Relationship Id="rId3" Type="http://schemas.openxmlformats.org/officeDocument/2006/relationships/notesSlide" Target="../notesSlides/notesSlide56.xml"/></Relationships>
</file>

<file path=ppt/slides/_rels/slide63.xml.rels><?xml version="1.0" encoding="UTF-8" standalone="yes"?>
<Relationships xmlns="http://schemas.openxmlformats.org/package/2006/relationships"><Relationship Id="rId1" Type="http://schemas.openxmlformats.org/officeDocument/2006/relationships/tags" Target="../tags/tag5.xml"/><Relationship Id="rId2" Type="http://schemas.openxmlformats.org/officeDocument/2006/relationships/slideLayout" Target="../slideLayouts/slideLayout429.xml"/><Relationship Id="rId3" Type="http://schemas.openxmlformats.org/officeDocument/2006/relationships/notesSlide" Target="../notesSlides/notesSlide5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58.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9.xml"/><Relationship Id="rId4" Type="http://schemas.openxmlformats.org/officeDocument/2006/relationships/oleObject" Target="../embeddings/oleObject1.bin"/><Relationship Id="rId5" Type="http://schemas.openxmlformats.org/officeDocument/2006/relationships/image" Target="../media/image15.wmf"/><Relationship Id="rId1" Type="http://schemas.openxmlformats.org/officeDocument/2006/relationships/vmlDrawing" Target="../drawings/vmlDrawing3.vml"/><Relationship Id="rId2" Type="http://schemas.openxmlformats.org/officeDocument/2006/relationships/slideLayout" Target="../slideLayouts/slideLayout42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0.xml"/><Relationship Id="rId5" Type="http://schemas.openxmlformats.org/officeDocument/2006/relationships/chart" Target="../charts/chart12.xml"/><Relationship Id="rId6" Type="http://schemas.openxmlformats.org/officeDocument/2006/relationships/oleObject" Target="../embeddings/oleObject2.bin"/><Relationship Id="rId7" Type="http://schemas.openxmlformats.org/officeDocument/2006/relationships/image" Target="../media/image16.wmf"/><Relationship Id="rId8" Type="http://schemas.openxmlformats.org/officeDocument/2006/relationships/oleObject" Target="../embeddings/oleObject3.bin"/><Relationship Id="rId9" Type="http://schemas.openxmlformats.org/officeDocument/2006/relationships/image" Target="../media/image17.wmf"/><Relationship Id="rId1" Type="http://schemas.openxmlformats.org/officeDocument/2006/relationships/vmlDrawing" Target="../drawings/vmlDrawing4.vml"/><Relationship Id="rId2" Type="http://schemas.openxmlformats.org/officeDocument/2006/relationships/tags" Target="../tags/tag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61.xml"/></Relationships>
</file>

<file path=ppt/slides/_rels/slide68.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429.xml"/><Relationship Id="rId3" Type="http://schemas.openxmlformats.org/officeDocument/2006/relationships/notesSlide" Target="../notesSlides/notesSlide6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3.xml"/><Relationship Id="rId4" Type="http://schemas.openxmlformats.org/officeDocument/2006/relationships/oleObject" Target="../embeddings/oleObject4.bin"/><Relationship Id="rId5" Type="http://schemas.openxmlformats.org/officeDocument/2006/relationships/image" Target="../media/image18.wmf"/><Relationship Id="rId1" Type="http://schemas.openxmlformats.org/officeDocument/2006/relationships/vmlDrawing" Target="../drawings/vmlDrawing5.vml"/><Relationship Id="rId2" Type="http://schemas.openxmlformats.org/officeDocument/2006/relationships/slideLayout" Target="../slideLayouts/slideLayout42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429.xml"/><Relationship Id="rId3" Type="http://schemas.openxmlformats.org/officeDocument/2006/relationships/notesSlide" Target="../notesSlides/notesSlide64.xml"/></Relationships>
</file>

<file path=ppt/slides/_rels/slide71.xml.rels><?xml version="1.0" encoding="UTF-8" standalone="yes"?>
<Relationships xmlns="http://schemas.openxmlformats.org/package/2006/relationships"><Relationship Id="rId11" Type="http://schemas.openxmlformats.org/officeDocument/2006/relationships/oleObject" Target="../embeddings/oleObject9.bin"/><Relationship Id="rId12" Type="http://schemas.openxmlformats.org/officeDocument/2006/relationships/image" Target="../media/image21.wmf"/><Relationship Id="rId13" Type="http://schemas.openxmlformats.org/officeDocument/2006/relationships/oleObject" Target="../embeddings/oleObject10.bin"/><Relationship Id="rId14" Type="http://schemas.openxmlformats.org/officeDocument/2006/relationships/image" Target="../media/image22.wmf"/><Relationship Id="rId1" Type="http://schemas.openxmlformats.org/officeDocument/2006/relationships/vmlDrawing" Target="../drawings/vmlDrawing6.vml"/><Relationship Id="rId2" Type="http://schemas.openxmlformats.org/officeDocument/2006/relationships/tags" Target="../tags/tag9.xml"/><Relationship Id="rId3" Type="http://schemas.openxmlformats.org/officeDocument/2006/relationships/slideLayout" Target="../slideLayouts/slideLayout429.xml"/><Relationship Id="rId4" Type="http://schemas.openxmlformats.org/officeDocument/2006/relationships/notesSlide" Target="../notesSlides/notesSlide65.xml"/><Relationship Id="rId5" Type="http://schemas.openxmlformats.org/officeDocument/2006/relationships/oleObject" Target="../embeddings/oleObject5.bin"/><Relationship Id="rId6" Type="http://schemas.openxmlformats.org/officeDocument/2006/relationships/image" Target="../media/image19.wmf"/><Relationship Id="rId7" Type="http://schemas.openxmlformats.org/officeDocument/2006/relationships/oleObject" Target="../embeddings/oleObject6.bin"/><Relationship Id="rId8" Type="http://schemas.openxmlformats.org/officeDocument/2006/relationships/image" Target="../media/image20.wmf"/><Relationship Id="rId9" Type="http://schemas.openxmlformats.org/officeDocument/2006/relationships/oleObject" Target="../embeddings/oleObject7.bin"/><Relationship Id="rId10" Type="http://schemas.openxmlformats.org/officeDocument/2006/relationships/oleObject" Target="../embeddings/oleObject8.bin"/></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66.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7.xml"/><Relationship Id="rId5" Type="http://schemas.openxmlformats.org/officeDocument/2006/relationships/oleObject" Target="../embeddings/oleObject11.bin"/><Relationship Id="rId6" Type="http://schemas.openxmlformats.org/officeDocument/2006/relationships/image" Target="../media/image23.wmf"/><Relationship Id="rId7" Type="http://schemas.openxmlformats.org/officeDocument/2006/relationships/oleObject" Target="../embeddings/oleObject12.bin"/><Relationship Id="rId1" Type="http://schemas.openxmlformats.org/officeDocument/2006/relationships/vmlDrawing" Target="../drawings/vmlDrawing7.vml"/><Relationship Id="rId2" Type="http://schemas.openxmlformats.org/officeDocument/2006/relationships/tags" Target="../tags/tag10.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8.xml"/><Relationship Id="rId5" Type="http://schemas.openxmlformats.org/officeDocument/2006/relationships/oleObject" Target="../embeddings/oleObject13.bin"/><Relationship Id="rId6" Type="http://schemas.openxmlformats.org/officeDocument/2006/relationships/image" Target="../media/image24.wmf"/><Relationship Id="rId7" Type="http://schemas.openxmlformats.org/officeDocument/2006/relationships/oleObject" Target="../embeddings/oleObject14.bin"/><Relationship Id="rId8" Type="http://schemas.openxmlformats.org/officeDocument/2006/relationships/image" Target="../media/image25.emf"/><Relationship Id="rId1" Type="http://schemas.openxmlformats.org/officeDocument/2006/relationships/vmlDrawing" Target="../drawings/vmlDrawing8.vml"/><Relationship Id="rId2" Type="http://schemas.openxmlformats.org/officeDocument/2006/relationships/tags" Target="../tags/tag11.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9.xml"/><Relationship Id="rId5" Type="http://schemas.openxmlformats.org/officeDocument/2006/relationships/oleObject" Target="../embeddings/oleObject15.bin"/><Relationship Id="rId6" Type="http://schemas.openxmlformats.org/officeDocument/2006/relationships/image" Target="../media/image26.wmf"/><Relationship Id="rId1" Type="http://schemas.openxmlformats.org/officeDocument/2006/relationships/vmlDrawing" Target="../drawings/vmlDrawing9.vml"/><Relationship Id="rId2" Type="http://schemas.openxmlformats.org/officeDocument/2006/relationships/tags" Target="../tags/tag12.xml"/></Relationships>
</file>

<file path=ppt/slides/_rels/slide76.xml.rels><?xml version="1.0" encoding="UTF-8" standalone="yes"?>
<Relationships xmlns="http://schemas.openxmlformats.org/package/2006/relationships"><Relationship Id="rId1" Type="http://schemas.openxmlformats.org/officeDocument/2006/relationships/tags" Target="../tags/tag13.xml"/><Relationship Id="rId2" Type="http://schemas.openxmlformats.org/officeDocument/2006/relationships/slideLayout" Target="../slideLayouts/slideLayout429.xml"/><Relationship Id="rId3" Type="http://schemas.openxmlformats.org/officeDocument/2006/relationships/notesSlide" Target="../notesSlides/notesSlide70.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1.xml"/><Relationship Id="rId5" Type="http://schemas.openxmlformats.org/officeDocument/2006/relationships/oleObject" Target="../embeddings/oleObject16.bin"/><Relationship Id="rId6" Type="http://schemas.openxmlformats.org/officeDocument/2006/relationships/image" Target="../media/image27.wmf"/><Relationship Id="rId1" Type="http://schemas.openxmlformats.org/officeDocument/2006/relationships/vmlDrawing" Target="../drawings/vmlDrawing10.vml"/><Relationship Id="rId2" Type="http://schemas.openxmlformats.org/officeDocument/2006/relationships/tags" Target="../tags/tag1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2.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3.xml"/><Relationship Id="rId5" Type="http://schemas.openxmlformats.org/officeDocument/2006/relationships/oleObject" Target="../embeddings/oleObject17.bin"/><Relationship Id="rId6" Type="http://schemas.openxmlformats.org/officeDocument/2006/relationships/image" Target="../media/image23.wmf"/><Relationship Id="rId7" Type="http://schemas.openxmlformats.org/officeDocument/2006/relationships/oleObject" Target="../embeddings/oleObject18.bin"/><Relationship Id="rId1" Type="http://schemas.openxmlformats.org/officeDocument/2006/relationships/vmlDrawing" Target="../drawings/vmlDrawing11.vml"/><Relationship Id="rId2" Type="http://schemas.openxmlformats.org/officeDocument/2006/relationships/tags" Target="../tags/tag1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4.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5.xml"/><Relationship Id="rId5" Type="http://schemas.openxmlformats.org/officeDocument/2006/relationships/oleObject" Target="../embeddings/oleObject19.bin"/><Relationship Id="rId6" Type="http://schemas.openxmlformats.org/officeDocument/2006/relationships/image" Target="../media/image28.wmf"/><Relationship Id="rId1" Type="http://schemas.openxmlformats.org/officeDocument/2006/relationships/vmlDrawing" Target="../drawings/vmlDrawing12.vml"/><Relationship Id="rId2" Type="http://schemas.openxmlformats.org/officeDocument/2006/relationships/tags" Target="../tags/tag16.xml"/></Relationships>
</file>

<file path=ppt/slides/_rels/slide82.xml.rels><?xml version="1.0" encoding="UTF-8" standalone="yes"?>
<Relationships xmlns="http://schemas.openxmlformats.org/package/2006/relationships"><Relationship Id="rId1" Type="http://schemas.openxmlformats.org/officeDocument/2006/relationships/tags" Target="../tags/tag17.xml"/><Relationship Id="rId2" Type="http://schemas.openxmlformats.org/officeDocument/2006/relationships/slideLayout" Target="../slideLayouts/slideLayout429.xml"/><Relationship Id="rId3" Type="http://schemas.openxmlformats.org/officeDocument/2006/relationships/notesSlide" Target="../notesSlides/notesSlide7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7.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78.xml"/><Relationship Id="rId4" Type="http://schemas.openxmlformats.org/officeDocument/2006/relationships/chart" Target="../charts/chart13.xml"/><Relationship Id="rId1" Type="http://schemas.openxmlformats.org/officeDocument/2006/relationships/tags" Target="../tags/tag18.xml"/><Relationship Id="rId2" Type="http://schemas.openxmlformats.org/officeDocument/2006/relationships/slideLayout" Target="../slideLayouts/slideLayout429.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9.xml"/><Relationship Id="rId4" Type="http://schemas.openxmlformats.org/officeDocument/2006/relationships/chart" Target="../charts/chart14.xml"/><Relationship Id="rId5" Type="http://schemas.openxmlformats.org/officeDocument/2006/relationships/chart" Target="../charts/chart15.xml"/><Relationship Id="rId6" Type="http://schemas.openxmlformats.org/officeDocument/2006/relationships/chart" Target="../charts/chart16.xml"/><Relationship Id="rId7" Type="http://schemas.openxmlformats.org/officeDocument/2006/relationships/chart" Target="../charts/chart17.xml"/><Relationship Id="rId8" Type="http://schemas.openxmlformats.org/officeDocument/2006/relationships/chart" Target="../charts/chart18.xml"/><Relationship Id="rId9" Type="http://schemas.openxmlformats.org/officeDocument/2006/relationships/chart" Target="../charts/chart19.xml"/><Relationship Id="rId1" Type="http://schemas.openxmlformats.org/officeDocument/2006/relationships/tags" Target="../tags/tag19.xml"/><Relationship Id="rId2" Type="http://schemas.openxmlformats.org/officeDocument/2006/relationships/slideLayout" Target="../slideLayouts/slideLayout42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80.xml"/></Relationships>
</file>

<file path=ppt/slides/_rels/slide87.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429.xml"/><Relationship Id="rId3" Type="http://schemas.openxmlformats.org/officeDocument/2006/relationships/notesSlide" Target="../notesSlides/notesSlide81.xml"/></Relationships>
</file>

<file path=ppt/slides/_rels/slide88.xml.rels><?xml version="1.0" encoding="UTF-8" standalone="yes"?>
<Relationships xmlns="http://schemas.openxmlformats.org/package/2006/relationships"><Relationship Id="rId1" Type="http://schemas.openxmlformats.org/officeDocument/2006/relationships/tags" Target="../tags/tag21.xml"/><Relationship Id="rId2" Type="http://schemas.openxmlformats.org/officeDocument/2006/relationships/slideLayout" Target="../slideLayouts/slideLayout429.xml"/><Relationship Id="rId3" Type="http://schemas.openxmlformats.org/officeDocument/2006/relationships/notesSlide" Target="../notesSlides/notesSlide82.xml"/></Relationships>
</file>

<file path=ppt/slides/_rels/slide89.xml.rels><?xml version="1.0" encoding="UTF-8" standalone="yes"?>
<Relationships xmlns="http://schemas.openxmlformats.org/package/2006/relationships"><Relationship Id="rId1" Type="http://schemas.openxmlformats.org/officeDocument/2006/relationships/tags" Target="../tags/tag22.xml"/><Relationship Id="rId2" Type="http://schemas.openxmlformats.org/officeDocument/2006/relationships/slideLayout" Target="../slideLayouts/slideLayout429.xml"/><Relationship Id="rId3" Type="http://schemas.openxmlformats.org/officeDocument/2006/relationships/notesSlide" Target="../notesSlides/notesSlide8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4.xml"/><Relationship Id="rId4" Type="http://schemas.openxmlformats.org/officeDocument/2006/relationships/chart" Target="../charts/chart20.xml"/><Relationship Id="rId1" Type="http://schemas.openxmlformats.org/officeDocument/2006/relationships/tags" Target="../tags/tag23.xml"/><Relationship Id="rId2" Type="http://schemas.openxmlformats.org/officeDocument/2006/relationships/slideLayout" Target="../slideLayouts/slideLayout429.xml"/></Relationships>
</file>

<file path=ppt/slides/_rels/slide91.xml.rels><?xml version="1.0" encoding="UTF-8" standalone="yes"?>
<Relationships xmlns="http://schemas.openxmlformats.org/package/2006/relationships"><Relationship Id="rId1" Type="http://schemas.openxmlformats.org/officeDocument/2006/relationships/tags" Target="../tags/tag24.xml"/><Relationship Id="rId2" Type="http://schemas.openxmlformats.org/officeDocument/2006/relationships/slideLayout" Target="../slideLayouts/slideLayout429.xml"/></Relationships>
</file>

<file path=ppt/slides/_rels/slide92.xml.rels><?xml version="1.0" encoding="UTF-8" standalone="yes"?>
<Relationships xmlns="http://schemas.openxmlformats.org/package/2006/relationships"><Relationship Id="rId1" Type="http://schemas.openxmlformats.org/officeDocument/2006/relationships/tags" Target="../tags/tag25.xml"/><Relationship Id="rId2" Type="http://schemas.openxmlformats.org/officeDocument/2006/relationships/slideLayout" Target="../slideLayouts/slideLayout429.xml"/><Relationship Id="rId3" Type="http://schemas.openxmlformats.org/officeDocument/2006/relationships/chart" Target="../charts/chart2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95.xml.rels><?xml version="1.0" encoding="UTF-8" standalone="yes"?>
<Relationships xmlns="http://schemas.openxmlformats.org/package/2006/relationships"><Relationship Id="rId1" Type="http://schemas.openxmlformats.org/officeDocument/2006/relationships/tags" Target="../tags/tag26.xml"/><Relationship Id="rId2" Type="http://schemas.openxmlformats.org/officeDocument/2006/relationships/slideLayout" Target="../slideLayouts/slideLayout42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28.xml"/><Relationship Id="rId2" Type="http://schemas.openxmlformats.org/officeDocument/2006/relationships/image" Target="../media/image9.jpeg"/><Relationship Id="rId3" Type="http://schemas.openxmlformats.org/officeDocument/2006/relationships/image" Target="../media/image1.png"/></Relationships>
</file>

<file path=ppt/slides/_rels/slide97.xml.rels><?xml version="1.0" encoding="UTF-8" standalone="yes"?>
<Relationships xmlns="http://schemas.openxmlformats.org/package/2006/relationships"><Relationship Id="rId3" Type="http://schemas.openxmlformats.org/officeDocument/2006/relationships/hyperlink" Target="http://users.ece.cmu.edu/~omutlu/pub/parallel-memory-scheduling_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ebrahimi_micro11_talk.pptx" TargetMode="External"/><Relationship Id="rId1" Type="http://schemas.openxmlformats.org/officeDocument/2006/relationships/slideLayout" Target="../slideLayouts/slideLayout428.xml"/><Relationship Id="rId2" Type="http://schemas.openxmlformats.org/officeDocument/2006/relationships/notesSlide" Target="../notesSlides/notesSlide8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24.xml"/><Relationship Id="rId2" Type="http://schemas.openxmlformats.org/officeDocument/2006/relationships/notesSlide" Target="../notesSlides/notesSlide8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15-19,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8739428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E6E289C-1374-C34F-B188-0ED1D16D012A}" type="slidenum">
              <a:rPr lang="en-US">
                <a:solidFill>
                  <a:srgbClr val="000000"/>
                </a:solidFill>
                <a:latin typeface="Garamond" charset="0"/>
              </a:rPr>
              <a:pPr eaLnBrk="1" hangingPunct="1"/>
              <a:t>10</a:t>
            </a:fld>
            <a:endParaRPr lang="en-US">
              <a:solidFill>
                <a:srgbClr val="000000"/>
              </a:solidFill>
              <a:latin typeface="Garamond" charset="0"/>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FF0000"/>
                </a:solidFill>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Tree>
    <p:extLst>
      <p:ext uri="{BB962C8B-B14F-4D97-AF65-F5344CB8AC3E}">
        <p14:creationId xmlns:p14="http://schemas.microsoft.com/office/powerpoint/2010/main" val="1008951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100</a:t>
            </a:fld>
            <a:endParaRPr lang="en-US">
              <a:solidFill>
                <a:srgbClr val="000000"/>
              </a:solidFill>
            </a:endParaRPr>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8780858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"Fairness via Source Throttling: A Configurable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Fairness </a:t>
            </a:r>
            <a:r>
              <a:rPr lang="en-US" b="1" dirty="0">
                <a:solidFill>
                  <a:srgbClr val="000000"/>
                </a:solidFill>
                <a:latin typeface="Tahoma"/>
                <a:hlinkClick r:id="rId3"/>
              </a:rPr>
              <a:t>Substrate for Multi-Core Memory Systems"</a:t>
            </a:r>
            <a:r>
              <a:rPr lang="en-US" dirty="0">
                <a:solidFill>
                  <a:srgbClr val="000000"/>
                </a:solidFill>
                <a:latin typeface="Tahoma"/>
              </a:rPr>
              <a:t> </a:t>
            </a:r>
            <a:br>
              <a:rPr lang="en-US" dirty="0">
                <a:solidFill>
                  <a:srgbClr val="000000"/>
                </a:solidFill>
                <a:latin typeface="Tahoma"/>
              </a:rPr>
            </a:br>
            <a:r>
              <a:rPr lang="en-US" sz="1500" i="1" dirty="0">
                <a:solidFill>
                  <a:srgbClr val="000000"/>
                </a:solidFill>
                <a:latin typeface="Tahoma"/>
                <a:hlinkClick r:id="rId4"/>
              </a:rPr>
              <a:t>15th Intl. Conf. on Architectural Support for Programming Languages and Operating Systems</a:t>
            </a:r>
            <a:r>
              <a:rPr lang="en-US" sz="1500" i="1" dirty="0">
                <a:solidFill>
                  <a:srgbClr val="000000"/>
                </a:solidFill>
                <a:latin typeface="Tahoma"/>
              </a:rPr>
              <a:t> (</a:t>
            </a:r>
            <a:r>
              <a:rPr lang="en-US" sz="1500" b="1" i="1" dirty="0">
                <a:solidFill>
                  <a:srgbClr val="000000"/>
                </a:solidFill>
                <a:latin typeface="Tahoma"/>
              </a:rPr>
              <a:t>ASPLOS</a:t>
            </a:r>
            <a:r>
              <a:rPr lang="en-US" sz="1500" i="1" dirty="0">
                <a:solidFill>
                  <a:srgbClr val="000000"/>
                </a:solidFill>
                <a:latin typeface="Tahoma"/>
              </a:rPr>
              <a:t>)</a:t>
            </a:r>
            <a:r>
              <a:rPr lang="en-US" sz="1500" dirty="0">
                <a:solidFill>
                  <a:srgbClr val="000000"/>
                </a:solidFill>
                <a:latin typeface="Tahoma"/>
              </a:rPr>
              <a:t>, </a:t>
            </a:r>
          </a:p>
          <a:p>
            <a:pPr algn="ctr"/>
            <a:r>
              <a:rPr lang="en-US" dirty="0" smtClean="0">
                <a:solidFill>
                  <a:srgbClr val="000000"/>
                </a:solidFill>
                <a:latin typeface="Tahoma"/>
              </a:rPr>
              <a:t>pages </a:t>
            </a:r>
            <a:r>
              <a:rPr lang="en-US" dirty="0">
                <a:solidFill>
                  <a:srgbClr val="000000"/>
                </a:solidFill>
                <a:latin typeface="Tahoma"/>
              </a:rPr>
              <a:t>335-346, Pittsburgh, PA, March 2010. </a:t>
            </a:r>
            <a:r>
              <a:rPr lang="en-US" dirty="0">
                <a:solidFill>
                  <a:srgbClr val="000000"/>
                </a:solidFill>
                <a:latin typeface="Tahoma"/>
                <a:hlinkClick r:id="rId5"/>
              </a:rPr>
              <a:t>Slides (pdf)</a:t>
            </a:r>
            <a:r>
              <a:rPr lang="en-US" dirty="0">
                <a:solidFill>
                  <a:srgbClr val="000000"/>
                </a:solidFill>
                <a:latin typeface="Tahoma"/>
              </a:rPr>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5741262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41990" name="Rectangle 6"/>
          <p:cNvSpPr>
            <a:spLocks noGrp="1" noChangeArrowheads="1"/>
          </p:cNvSpPr>
          <p:nvPr>
            <p:ph type="title"/>
          </p:nvPr>
        </p:nvSpPr>
        <p:spPr>
          <a:xfrm>
            <a:off x="152403" y="152400"/>
            <a:ext cx="7358063" cy="884039"/>
          </a:xfrm>
        </p:spPr>
        <p:txBody>
          <a:bodyPr rIns="116976"/>
          <a:lstStyle/>
          <a:p>
            <a:pPr marL="40176"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68" y="3528416"/>
            <a:ext cx="2214563" cy="526852"/>
          </a:xfrm>
          <a:prstGeom prst="rect">
            <a:avLst/>
          </a:prstGeom>
          <a:solidFill>
            <a:srgbClr val="3F691E"/>
          </a:solidFill>
          <a:ln w="9525">
            <a:solidFill>
              <a:schemeClr val="tx1"/>
            </a:solidFill>
            <a:round/>
            <a:headEnd/>
            <a:tailEnd/>
          </a:ln>
        </p:spPr>
        <p:txBody>
          <a:bodyPr lIns="0" tIns="0" rIns="40632" bIns="0" anchor="ctr">
            <a:prstTxWarp prst="textNoShape">
              <a:avLst/>
            </a:prstTxWarp>
          </a:bodyPr>
          <a:lstStyle/>
          <a:p>
            <a:pPr marL="40176" algn="ctr" defTabSz="914259"/>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a:t>
            </a:r>
          </a:p>
          <a:p>
            <a:pPr marL="40176" algn="ctr" defTabSz="914259"/>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a:t>
            </a:r>
          </a:p>
          <a:p>
            <a:pPr marL="40176" algn="ctr" defTabSz="914259"/>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78"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89" name="Line 21"/>
          <p:cNvSpPr>
            <a:spLocks noChangeShapeType="1"/>
          </p:cNvSpPr>
          <p:nvPr/>
        </p:nvSpPr>
        <p:spPr bwMode="auto">
          <a:xfrm>
            <a:off x="473273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0" name="Line 22"/>
          <p:cNvSpPr>
            <a:spLocks noChangeShapeType="1"/>
          </p:cNvSpPr>
          <p:nvPr/>
        </p:nvSpPr>
        <p:spPr bwMode="auto">
          <a:xfrm>
            <a:off x="617041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3" name="Line 25"/>
          <p:cNvSpPr>
            <a:spLocks noChangeShapeType="1"/>
          </p:cNvSpPr>
          <p:nvPr/>
        </p:nvSpPr>
        <p:spPr bwMode="auto">
          <a:xfrm rot="10800000" flipH="1">
            <a:off x="2705699"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5" name="Line 27"/>
          <p:cNvSpPr>
            <a:spLocks noChangeShapeType="1"/>
          </p:cNvSpPr>
          <p:nvPr/>
        </p:nvSpPr>
        <p:spPr bwMode="auto">
          <a:xfrm>
            <a:off x="3571875" y="4474967"/>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6" name="Line 28"/>
          <p:cNvSpPr>
            <a:spLocks noChangeShapeType="1"/>
          </p:cNvSpPr>
          <p:nvPr/>
        </p:nvSpPr>
        <p:spPr bwMode="auto">
          <a:xfrm>
            <a:off x="4375550" y="4457107"/>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D90B00"/>
                </a:solidFill>
                <a:latin typeface="Tahoma"/>
                <a:ea typeface="Gill Sans" pitchFamily="30" charset="0"/>
                <a:cs typeface="Gill Sans" pitchFamily="30" charset="0"/>
              </a:rPr>
              <a:t>Shared Memory</a:t>
            </a:r>
          </a:p>
          <a:p>
            <a:pPr marL="40176" defTabSz="914259"/>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6"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8" name="Oval 40"/>
          <p:cNvSpPr>
            <a:spLocks/>
          </p:cNvSpPr>
          <p:nvPr/>
        </p:nvSpPr>
        <p:spPr bwMode="auto">
          <a:xfrm>
            <a:off x="2339581"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9" name="Oval 41"/>
          <p:cNvSpPr>
            <a:spLocks/>
          </p:cNvSpPr>
          <p:nvPr/>
        </p:nvSpPr>
        <p:spPr bwMode="auto">
          <a:xfrm>
            <a:off x="1964534"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algn="ctr" defTabSz="914259"/>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259"/>
              <a:t>102</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36365100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103</a:t>
            </a:fld>
            <a:endParaRPr lang="en-US" altLang="en-US">
              <a:solidFill>
                <a:srgbClr val="000000"/>
              </a:solidFill>
            </a:endParaRPr>
          </a:p>
        </p:txBody>
      </p:sp>
    </p:spTree>
    <p:extLst>
      <p:ext uri="{BB962C8B-B14F-4D97-AF65-F5344CB8AC3E}">
        <p14:creationId xmlns:p14="http://schemas.microsoft.com/office/powerpoint/2010/main" val="22690418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spTree>
    <p:extLst>
      <p:ext uri="{BB962C8B-B14F-4D97-AF65-F5344CB8AC3E}">
        <p14:creationId xmlns:p14="http://schemas.microsoft.com/office/powerpoint/2010/main" val="12255398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algn="ctr" defTabSz="914259"/>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259"/>
              <a:t>105</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001F67"/>
                </a:solidFill>
                <a:latin typeface="Tahoma"/>
                <a:ea typeface="Gill Sans" pitchFamily="31" charset="0"/>
                <a:cs typeface="Gill Sans" pitchFamily="31" charset="0"/>
              </a:rPr>
              <a:t>Runtime Unfairness</a:t>
            </a:r>
          </a:p>
          <a:p>
            <a:pPr marL="40176" algn="ctr" defTabSz="914259"/>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D90B00"/>
                </a:solidFill>
                <a:latin typeface="Tahoma"/>
                <a:ea typeface="Gill Sans" pitchFamily="31" charset="0"/>
                <a:cs typeface="Gill Sans" pitchFamily="31" charset="0"/>
              </a:rPr>
              <a:t>Dynamic</a:t>
            </a:r>
          </a:p>
          <a:p>
            <a:pPr marL="40176" algn="ctr" defTabSz="914259"/>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 1-Throttle down App-</a:t>
            </a:r>
            <a:r>
              <a:rPr lang="en-US" dirty="0" smtClean="0">
                <a:solidFill>
                  <a:srgbClr val="000000"/>
                </a:solidFill>
                <a:latin typeface="Verdana" pitchFamily="31" charset="0"/>
                <a:ea typeface="Verdana" pitchFamily="31" charset="0"/>
                <a:cs typeface="Verdana" pitchFamily="31" charset="0"/>
                <a:sym typeface="Verdana" pitchFamily="31" charset="0"/>
              </a:rPr>
              <a:t>interfering</a:t>
            </a:r>
          </a:p>
          <a:p>
            <a:pPr marL="40176" defTabSz="914259"/>
            <a:r>
              <a:rPr lang="en-US" sz="1600" dirty="0">
                <a:solidFill>
                  <a:srgbClr val="000000"/>
                </a:solidFill>
                <a:latin typeface="Verdana" pitchFamily="31" charset="0"/>
                <a:ea typeface="Verdana" pitchFamily="31" charset="0"/>
                <a:cs typeface="Verdana" pitchFamily="31" charset="0"/>
                <a:sym typeface="Verdana" pitchFamily="31" charset="0"/>
              </a:rPr>
              <a:t>    (limit injection rate and parallelism)</a:t>
            </a:r>
            <a:endParaRPr lang="en-US" dirty="0">
              <a:solidFill>
                <a:srgbClr val="000000"/>
              </a:solidFill>
              <a:latin typeface="Verdana" pitchFamily="31" charset="0"/>
              <a:ea typeface="Verdana" pitchFamily="31" charset="0"/>
              <a:cs typeface="Verdana" pitchFamily="31" charset="0"/>
              <a:sym typeface="Verdana" pitchFamily="31" charset="0"/>
            </a:endParaRP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60426" name="Rectangle 11"/>
          <p:cNvSpPr>
            <a:spLocks/>
          </p:cNvSpPr>
          <p:nvPr/>
        </p:nvSpPr>
        <p:spPr bwMode="auto">
          <a:xfrm>
            <a:off x="193105" y="2893222"/>
            <a:ext cx="643764" cy="430887"/>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19"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5" name="Rectangle 15"/>
          <p:cNvSpPr>
            <a:spLocks/>
          </p:cNvSpPr>
          <p:nvPr/>
        </p:nvSpPr>
        <p:spPr bwMode="auto">
          <a:xfrm>
            <a:off x="3993806" y="3790652"/>
            <a:ext cx="1477895"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19"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0" y="2419945"/>
            <a:ext cx="2098477" cy="696516"/>
          </a:xfrm>
          <a:prstGeom prst="rect">
            <a:avLst/>
          </a:prstGeom>
          <a:noFill/>
          <a:ln w="12700">
            <a:noFill/>
            <a:miter lim="800000"/>
            <a:headEnd/>
            <a:tailEnd/>
          </a:ln>
        </p:spPr>
        <p:txBody>
          <a:bodyPr lIns="0" tIns="0" rIns="40632" bIns="0">
            <a:prstTxWarp prst="textNoShape">
              <a:avLst/>
            </a:prstTxWarp>
          </a:bodyPr>
          <a:lstStyle/>
          <a:p>
            <a:pPr marL="40176" algn="ctr" defTabSz="914259"/>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33" name="Rectangle 33"/>
          <p:cNvSpPr>
            <a:spLocks/>
          </p:cNvSpPr>
          <p:nvPr/>
        </p:nvSpPr>
        <p:spPr bwMode="auto">
          <a:xfrm>
            <a:off x="455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001F67"/>
                </a:solidFill>
                <a:latin typeface="Tahoma"/>
                <a:ea typeface="Gill Sans" pitchFamily="31" charset="0"/>
                <a:cs typeface="Gill Sans" pitchFamily="31" charset="0"/>
              </a:rPr>
              <a:t>Runtime Unfairness</a:t>
            </a:r>
          </a:p>
          <a:p>
            <a:pPr marL="40176" algn="ctr" defTabSz="914259"/>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D90B00"/>
                </a:solidFill>
                <a:latin typeface="Tahoma"/>
                <a:ea typeface="Gill Sans" pitchFamily="31" charset="0"/>
                <a:cs typeface="Gill Sans" pitchFamily="31" charset="0"/>
              </a:rPr>
              <a:t>Dynamic</a:t>
            </a:r>
          </a:p>
          <a:p>
            <a:pPr marL="40176" algn="ctr" defTabSz="914259"/>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915400" cy="1066800"/>
          </a:xfrm>
        </p:spPr>
        <p:txBody>
          <a:bodyPr/>
          <a:lstStyle/>
          <a:p>
            <a:r>
              <a:rPr lang="en-US" sz="3800" dirty="0"/>
              <a:t>Fairness via Source Throttling (FST) </a:t>
            </a:r>
            <a:r>
              <a:rPr lang="en-US" sz="2200" kern="1200" dirty="0">
                <a:solidFill>
                  <a:srgbClr val="006633"/>
                </a:solidFill>
                <a:latin typeface="Times New Roman" pitchFamily="18" charset="0"/>
                <a:cs typeface="Times New Roman" pitchFamily="18" charset="0"/>
              </a:rPr>
              <a:t>[ASPLOS’10]</a:t>
            </a:r>
            <a:endParaRPr lang="en-US" sz="3800" dirty="0"/>
          </a:p>
        </p:txBody>
      </p:sp>
    </p:spTree>
    <p:extLst>
      <p:ext uri="{BB962C8B-B14F-4D97-AF65-F5344CB8AC3E}">
        <p14:creationId xmlns:p14="http://schemas.microsoft.com/office/powerpoint/2010/main" val="30675214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25609">
                                            <p:txEl>
                                              <p:pRg st="4" end="4"/>
                                            </p:txEl>
                                          </p:spTgt>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560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spTree>
    <p:extLst>
      <p:ext uri="{BB962C8B-B14F-4D97-AF65-F5344CB8AC3E}">
        <p14:creationId xmlns:p14="http://schemas.microsoft.com/office/powerpoint/2010/main" val="12146284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107</a:t>
            </a:fld>
            <a:endParaRPr lang="en-US" altLang="en-US">
              <a:solidFill>
                <a:srgbClr val="000000"/>
              </a:solidFill>
            </a:endParaRPr>
          </a:p>
        </p:txBody>
      </p:sp>
    </p:spTree>
    <p:extLst>
      <p:ext uri="{BB962C8B-B14F-4D97-AF65-F5344CB8AC3E}">
        <p14:creationId xmlns:p14="http://schemas.microsoft.com/office/powerpoint/2010/main" val="24868303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108</a:t>
            </a:fld>
            <a:endParaRPr lang="en-US">
              <a:solidFill>
                <a:srgbClr val="000000"/>
              </a:solidFill>
            </a:endParaRPr>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31819989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solidFill>
                  <a:srgbClr val="000000"/>
                </a:solidFill>
                <a:latin typeface="Tahoma"/>
              </a:rPr>
              <a:t>Sai</a:t>
            </a:r>
            <a:r>
              <a:rPr lang="en-US" sz="1500" dirty="0">
                <a:solidFill>
                  <a:srgbClr val="000000"/>
                </a:solidFill>
                <a:latin typeface="Tahoma"/>
              </a:rPr>
              <a:t> </a:t>
            </a:r>
            <a:r>
              <a:rPr lang="en-US" sz="1500" dirty="0" err="1">
                <a:solidFill>
                  <a:srgbClr val="000000"/>
                </a:solidFill>
                <a:latin typeface="Tahoma"/>
              </a:rPr>
              <a:t>Prashanth</a:t>
            </a:r>
            <a:r>
              <a:rPr lang="en-US" sz="1500" dirty="0">
                <a:solidFill>
                  <a:srgbClr val="000000"/>
                </a:solidFill>
                <a:latin typeface="Tahoma"/>
              </a:rPr>
              <a:t> </a:t>
            </a:r>
            <a:r>
              <a:rPr lang="en-US" sz="1500" dirty="0" err="1">
                <a:solidFill>
                  <a:srgbClr val="000000"/>
                </a:solidFill>
                <a:latin typeface="Tahoma"/>
              </a:rPr>
              <a:t>Muralidhara</a:t>
            </a:r>
            <a:r>
              <a:rPr lang="en-US" sz="1500" dirty="0">
                <a:solidFill>
                  <a:srgbClr val="000000"/>
                </a:solidFill>
                <a:latin typeface="Tahoma"/>
              </a:rPr>
              <a:t>, Lavanya Subramanian, </a:t>
            </a:r>
            <a:r>
              <a:rPr lang="en-US" sz="1500" u="sng" dirty="0">
                <a:solidFill>
                  <a:srgbClr val="000000"/>
                </a:solidFill>
                <a:latin typeface="Tahoma"/>
              </a:rPr>
              <a:t>Onur Mutlu</a:t>
            </a:r>
            <a:r>
              <a:rPr lang="en-US" sz="1500" dirty="0">
                <a:solidFill>
                  <a:srgbClr val="000000"/>
                </a:solidFill>
                <a:latin typeface="Tahoma"/>
              </a:rPr>
              <a:t>, </a:t>
            </a:r>
            <a:r>
              <a:rPr lang="en-US" sz="1500" dirty="0" err="1">
                <a:solidFill>
                  <a:srgbClr val="000000"/>
                </a:solidFill>
                <a:latin typeface="Tahoma"/>
              </a:rPr>
              <a:t>Mahmut</a:t>
            </a:r>
            <a:r>
              <a:rPr lang="en-US" sz="1500" dirty="0">
                <a:solidFill>
                  <a:srgbClr val="000000"/>
                </a:solidFill>
                <a:latin typeface="Tahoma"/>
              </a:rPr>
              <a:t> </a:t>
            </a:r>
            <a:r>
              <a:rPr lang="en-US" sz="1500" dirty="0" err="1">
                <a:solidFill>
                  <a:srgbClr val="000000"/>
                </a:solidFill>
                <a:latin typeface="Tahoma"/>
              </a:rPr>
              <a:t>Kandemir</a:t>
            </a:r>
            <a:r>
              <a:rPr lang="en-US" sz="1500" dirty="0">
                <a:solidFill>
                  <a:srgbClr val="000000"/>
                </a:solidFill>
                <a:latin typeface="Tahoma"/>
              </a:rPr>
              <a:t>, and Thomas Moscibroda, </a:t>
            </a:r>
            <a:br>
              <a:rPr lang="en-US" sz="1500" dirty="0">
                <a:solidFill>
                  <a:srgbClr val="000000"/>
                </a:solidFill>
                <a:latin typeface="Tahoma"/>
              </a:rPr>
            </a:br>
            <a:r>
              <a:rPr lang="en-US" b="1" dirty="0">
                <a:solidFill>
                  <a:srgbClr val="000000"/>
                </a:solidFill>
                <a:latin typeface="Tahoma"/>
                <a:hlinkClick r:id="rId3"/>
              </a:rPr>
              <a:t>"Reducing Memory Interference in Multicore Systems via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Application</a:t>
            </a:r>
            <a:r>
              <a:rPr lang="en-US" b="1" dirty="0">
                <a:solidFill>
                  <a:srgbClr val="000000"/>
                </a:solidFill>
                <a:latin typeface="Tahoma"/>
                <a:hlinkClick r:id="rId3"/>
              </a:rPr>
              <a:t>-Aware Memory Channel </a:t>
            </a:r>
            <a:r>
              <a:rPr lang="en-US" b="1" dirty="0" smtClean="0">
                <a:solidFill>
                  <a:srgbClr val="000000"/>
                </a:solidFill>
                <a:latin typeface="Tahoma"/>
                <a:hlinkClick r:id="rId3"/>
              </a:rPr>
              <a:t>Partitioning”</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rPr>
              <a:t>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6575556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smtClean="0">
                <a:solidFill>
                  <a:srgbClr val="006633"/>
                </a:solidFill>
                <a:latin typeface="Garamond"/>
              </a:rPr>
              <a:t>Thread Ranking</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11</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3397188739"/>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a:p>
          <a:p>
            <a:r>
              <a:rPr lang="en-US" sz="2000" dirty="0"/>
              <a:t>Separate data of low/high intensity and low/high row-locality applications</a:t>
            </a:r>
          </a:p>
          <a:p>
            <a:r>
              <a:rPr lang="en-US" sz="2000" dirty="0"/>
              <a:t>Especially effective in reducing interference of threads with “medium” and “heavy” memory intensity </a:t>
            </a:r>
          </a:p>
          <a:p>
            <a:pPr lvl="1"/>
            <a:r>
              <a:rPr lang="en-US" sz="1800" dirty="0"/>
              <a:t>11% higher performance over existing systems (200 workloads)</a:t>
            </a:r>
          </a:p>
        </p:txBody>
      </p:sp>
      <p:sp>
        <p:nvSpPr>
          <p:cNvPr id="2" name="Title 1"/>
          <p:cNvSpPr>
            <a:spLocks noGrp="1"/>
          </p:cNvSpPr>
          <p:nvPr>
            <p:ph type="title"/>
          </p:nvPr>
        </p:nvSpPr>
        <p:spPr/>
        <p:txBody>
          <a:bodyPr/>
          <a:lstStyle/>
          <a:p>
            <a:r>
              <a:rPr lang="en-US" sz="3600" dirty="0"/>
              <a:t>Another Way to Reduce Memory Interference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110</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0</a:t>
              </a:r>
            </a:p>
            <a:p>
              <a:pPr algn="ctr" defTabSz="914259"/>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1</a:t>
              </a:r>
            </a:p>
            <a:p>
              <a:pPr algn="ctr" defTabSz="914259"/>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pPr defTabSz="914259"/>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pPr defTabSz="914259"/>
                <a:r>
                  <a:rPr lang="en-US" sz="1200" dirty="0">
                    <a:solidFill>
                      <a:srgbClr val="000000"/>
                    </a:solidFill>
                    <a:latin typeface="Tahoma"/>
                  </a:rPr>
                  <a:t>Time Units</a:t>
                </a:r>
              </a:p>
            </p:txBody>
          </p:sp>
          <p:sp>
            <p:nvSpPr>
              <p:cNvPr id="127" name="TextBox 126"/>
              <p:cNvSpPr txBox="1"/>
              <p:nvPr/>
            </p:nvSpPr>
            <p:spPr>
              <a:xfrm>
                <a:off x="2673288" y="2015344"/>
                <a:ext cx="288032" cy="338554"/>
              </a:xfrm>
              <a:prstGeom prst="rect">
                <a:avLst/>
              </a:prstGeom>
              <a:noFill/>
            </p:spPr>
            <p:txBody>
              <a:bodyPr wrap="square" rtlCol="0">
                <a:spAutoFit/>
              </a:bodyPr>
              <a:lstStyle/>
              <a:p>
                <a:pPr defTabSz="914259"/>
                <a:r>
                  <a:rPr lang="en-US" sz="1600" dirty="0">
                    <a:solidFill>
                      <a:srgbClr val="000000"/>
                    </a:solidFill>
                    <a:latin typeface="Tahoma"/>
                  </a:rPr>
                  <a:t>1</a:t>
                </a:r>
              </a:p>
            </p:txBody>
          </p:sp>
          <p:sp>
            <p:nvSpPr>
              <p:cNvPr id="128" name="TextBox 127"/>
              <p:cNvSpPr txBox="1"/>
              <p:nvPr/>
            </p:nvSpPr>
            <p:spPr>
              <a:xfrm>
                <a:off x="2339752" y="2023578"/>
                <a:ext cx="288032" cy="338554"/>
              </a:xfrm>
              <a:prstGeom prst="rect">
                <a:avLst/>
              </a:prstGeom>
              <a:noFill/>
            </p:spPr>
            <p:txBody>
              <a:bodyPr wrap="square" rtlCol="0">
                <a:spAutoFit/>
              </a:bodyPr>
              <a:lstStyle/>
              <a:p>
                <a:pPr defTabSz="914259"/>
                <a:r>
                  <a:rPr lang="en-US" sz="1600" dirty="0">
                    <a:solidFill>
                      <a:srgbClr val="000000"/>
                    </a:solidFill>
                    <a:latin typeface="Tahoma"/>
                  </a:rPr>
                  <a:t>2</a:t>
                </a:r>
              </a:p>
            </p:txBody>
          </p:sp>
          <p:sp>
            <p:nvSpPr>
              <p:cNvPr id="129" name="TextBox 128"/>
              <p:cNvSpPr txBox="1"/>
              <p:nvPr/>
            </p:nvSpPr>
            <p:spPr>
              <a:xfrm>
                <a:off x="1992964" y="2015344"/>
                <a:ext cx="288032" cy="338554"/>
              </a:xfrm>
              <a:prstGeom prst="rect">
                <a:avLst/>
              </a:prstGeom>
              <a:noFill/>
            </p:spPr>
            <p:txBody>
              <a:bodyPr wrap="square" rtlCol="0">
                <a:spAutoFit/>
              </a:bodyPr>
              <a:lstStyle/>
              <a:p>
                <a:pPr defTabSz="914259"/>
                <a:r>
                  <a:rPr lang="en-US" sz="1600" dirty="0">
                    <a:solidFill>
                      <a:srgbClr val="000000"/>
                    </a:solidFill>
                    <a:latin typeface="Tahoma"/>
                  </a:rPr>
                  <a:t>3</a:t>
                </a:r>
              </a:p>
            </p:txBody>
          </p:sp>
          <p:sp>
            <p:nvSpPr>
              <p:cNvPr id="130" name="TextBox 129"/>
              <p:cNvSpPr txBox="1"/>
              <p:nvPr/>
            </p:nvSpPr>
            <p:spPr>
              <a:xfrm>
                <a:off x="1651924" y="2021092"/>
                <a:ext cx="288032" cy="338554"/>
              </a:xfrm>
              <a:prstGeom prst="rect">
                <a:avLst/>
              </a:prstGeom>
              <a:noFill/>
            </p:spPr>
            <p:txBody>
              <a:bodyPr wrap="square" rtlCol="0">
                <a:spAutoFit/>
              </a:bodyPr>
              <a:lstStyle/>
              <a:p>
                <a:pPr defTabSz="914259"/>
                <a:r>
                  <a:rPr lang="en-US" sz="1600" dirty="0">
                    <a:solidFill>
                      <a:srgbClr val="000000"/>
                    </a:solidFill>
                    <a:latin typeface="Tahoma"/>
                  </a:rPr>
                  <a:t>4</a:t>
                </a:r>
              </a:p>
            </p:txBody>
          </p:sp>
          <p:sp>
            <p:nvSpPr>
              <p:cNvPr id="131" name="TextBox 130"/>
              <p:cNvSpPr txBox="1"/>
              <p:nvPr/>
            </p:nvSpPr>
            <p:spPr>
              <a:xfrm>
                <a:off x="1331640" y="2035224"/>
                <a:ext cx="288032" cy="338554"/>
              </a:xfrm>
              <a:prstGeom prst="rect">
                <a:avLst/>
              </a:prstGeom>
              <a:noFill/>
            </p:spPr>
            <p:txBody>
              <a:bodyPr wrap="square" rtlCol="0">
                <a:spAutoFit/>
              </a:bodyPr>
              <a:lstStyle/>
              <a:p>
                <a:pPr defTabSz="914259"/>
                <a:r>
                  <a:rPr lang="en-US" sz="1600" dirty="0">
                    <a:solidFill>
                      <a:srgbClr val="000000"/>
                    </a:solidFill>
                    <a:latin typeface="Tahoma"/>
                  </a:rPr>
                  <a:t>5</a:t>
                </a: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defTabSz="914259"/>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0</a:t>
              </a:r>
            </a:p>
            <a:p>
              <a:pPr algn="ctr" defTabSz="914259"/>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1</a:t>
              </a:r>
            </a:p>
            <a:p>
              <a:pPr algn="ctr" defTabSz="914259"/>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pPr defTabSz="914259"/>
                <a:r>
                  <a:rPr lang="en-US" sz="1200" dirty="0">
                    <a:solidFill>
                      <a:srgbClr val="000000"/>
                    </a:solidFill>
                    <a:latin typeface="Tahoma"/>
                  </a:rPr>
                  <a:t>Time Units</a:t>
                </a:r>
              </a:p>
            </p:txBody>
          </p:sp>
          <p:sp>
            <p:nvSpPr>
              <p:cNvPr id="132" name="TextBox 131"/>
              <p:cNvSpPr txBox="1"/>
              <p:nvPr/>
            </p:nvSpPr>
            <p:spPr>
              <a:xfrm>
                <a:off x="2673288" y="2015344"/>
                <a:ext cx="288032" cy="338554"/>
              </a:xfrm>
              <a:prstGeom prst="rect">
                <a:avLst/>
              </a:prstGeom>
              <a:noFill/>
            </p:spPr>
            <p:txBody>
              <a:bodyPr wrap="square" rtlCol="0">
                <a:spAutoFit/>
              </a:bodyPr>
              <a:lstStyle/>
              <a:p>
                <a:pPr defTabSz="914259"/>
                <a:r>
                  <a:rPr lang="en-US" sz="1600" dirty="0">
                    <a:solidFill>
                      <a:srgbClr val="000000"/>
                    </a:solidFill>
                    <a:latin typeface="Tahoma"/>
                  </a:rPr>
                  <a:t>1</a:t>
                </a:r>
              </a:p>
            </p:txBody>
          </p:sp>
          <p:sp>
            <p:nvSpPr>
              <p:cNvPr id="133" name="TextBox 132"/>
              <p:cNvSpPr txBox="1"/>
              <p:nvPr/>
            </p:nvSpPr>
            <p:spPr>
              <a:xfrm>
                <a:off x="2339752" y="2023578"/>
                <a:ext cx="288032" cy="338554"/>
              </a:xfrm>
              <a:prstGeom prst="rect">
                <a:avLst/>
              </a:prstGeom>
              <a:noFill/>
            </p:spPr>
            <p:txBody>
              <a:bodyPr wrap="square" rtlCol="0">
                <a:spAutoFit/>
              </a:bodyPr>
              <a:lstStyle/>
              <a:p>
                <a:pPr defTabSz="914259"/>
                <a:r>
                  <a:rPr lang="en-US" sz="1600" dirty="0">
                    <a:solidFill>
                      <a:srgbClr val="000000"/>
                    </a:solidFill>
                    <a:latin typeface="Tahoma"/>
                  </a:rPr>
                  <a:t>2</a:t>
                </a:r>
              </a:p>
            </p:txBody>
          </p:sp>
          <p:sp>
            <p:nvSpPr>
              <p:cNvPr id="141" name="TextBox 140"/>
              <p:cNvSpPr txBox="1"/>
              <p:nvPr/>
            </p:nvSpPr>
            <p:spPr>
              <a:xfrm>
                <a:off x="1992964" y="2015344"/>
                <a:ext cx="288032" cy="338554"/>
              </a:xfrm>
              <a:prstGeom prst="rect">
                <a:avLst/>
              </a:prstGeom>
              <a:noFill/>
            </p:spPr>
            <p:txBody>
              <a:bodyPr wrap="square" rtlCol="0">
                <a:spAutoFit/>
              </a:bodyPr>
              <a:lstStyle/>
              <a:p>
                <a:pPr defTabSz="914259"/>
                <a:r>
                  <a:rPr lang="en-US" sz="1600" dirty="0">
                    <a:solidFill>
                      <a:srgbClr val="000000"/>
                    </a:solidFill>
                    <a:latin typeface="Tahoma"/>
                  </a:rPr>
                  <a:t>3</a:t>
                </a:r>
              </a:p>
            </p:txBody>
          </p:sp>
          <p:sp>
            <p:nvSpPr>
              <p:cNvPr id="142" name="TextBox 141"/>
              <p:cNvSpPr txBox="1"/>
              <p:nvPr/>
            </p:nvSpPr>
            <p:spPr>
              <a:xfrm>
                <a:off x="1651924" y="2021092"/>
                <a:ext cx="288032" cy="338554"/>
              </a:xfrm>
              <a:prstGeom prst="rect">
                <a:avLst/>
              </a:prstGeom>
              <a:noFill/>
            </p:spPr>
            <p:txBody>
              <a:bodyPr wrap="square" rtlCol="0">
                <a:spAutoFit/>
              </a:bodyPr>
              <a:lstStyle/>
              <a:p>
                <a:pPr defTabSz="914259"/>
                <a:r>
                  <a:rPr lang="en-US" sz="1600" dirty="0">
                    <a:solidFill>
                      <a:srgbClr val="000000"/>
                    </a:solidFill>
                    <a:latin typeface="Tahoma"/>
                  </a:rPr>
                  <a:t>4</a:t>
                </a:r>
              </a:p>
            </p:txBody>
          </p:sp>
          <p:sp>
            <p:nvSpPr>
              <p:cNvPr id="143" name="TextBox 142"/>
              <p:cNvSpPr txBox="1"/>
              <p:nvPr/>
            </p:nvSpPr>
            <p:spPr>
              <a:xfrm>
                <a:off x="1331640" y="2035224"/>
                <a:ext cx="288032" cy="338554"/>
              </a:xfrm>
              <a:prstGeom prst="rect">
                <a:avLst/>
              </a:prstGeom>
              <a:noFill/>
            </p:spPr>
            <p:txBody>
              <a:bodyPr wrap="square" rtlCol="0">
                <a:spAutoFit/>
              </a:bodyPr>
              <a:lstStyle/>
              <a:p>
                <a:pPr defTabSz="914259"/>
                <a:r>
                  <a:rPr lang="en-US" sz="1600" dirty="0">
                    <a:solidFill>
                      <a:srgbClr val="000000"/>
                    </a:solidFill>
                    <a:latin typeface="Tahoma"/>
                  </a:rPr>
                  <a:t>5</a:t>
                </a: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35461320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3797802744"/>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3152827476"/>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758388949"/>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Tree>
    <p:extLst>
      <p:ext uri="{BB962C8B-B14F-4D97-AF65-F5344CB8AC3E}">
        <p14:creationId xmlns:p14="http://schemas.microsoft.com/office/powerpoint/2010/main" val="3123108301"/>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115</a:t>
            </a:fld>
            <a:endParaRPr lang="en-US" altLang="en-US">
              <a:solidFill>
                <a:srgbClr val="000000"/>
              </a:solidFill>
            </a:endParaRPr>
          </a:p>
        </p:txBody>
      </p:sp>
    </p:spTree>
    <p:custDataLst>
      <p:tags r:id="rId1"/>
    </p:custDataLst>
    <p:extLst>
      <p:ext uri="{BB962C8B-B14F-4D97-AF65-F5344CB8AC3E}">
        <p14:creationId xmlns:p14="http://schemas.microsoft.com/office/powerpoint/2010/main" val="766554456"/>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3944802297"/>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117</a:t>
            </a:fld>
            <a:endParaRPr lang="en-US">
              <a:solidFill>
                <a:srgbClr val="000000"/>
              </a:solidFill>
            </a:endParaRPr>
          </a:p>
        </p:txBody>
      </p:sp>
      <p:sp>
        <p:nvSpPr>
          <p:cNvPr id="6" name="Rectangle 5"/>
          <p:cNvSpPr/>
          <p:nvPr/>
        </p:nvSpPr>
        <p:spPr>
          <a:xfrm>
            <a:off x="899592" y="5589240"/>
            <a:ext cx="4392488"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19622855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smtClean="0"/>
              <a:t>Application-to-Core Mapping to Reduce Interference</a:t>
            </a:r>
            <a:endParaRPr lang="en-US" sz="3200" dirty="0"/>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r>
              <a:rPr lang="en-US" sz="2000" dirty="0" smtClean="0">
                <a:hlinkClick r:id="rId4"/>
              </a:rPr>
              <a:t>)</a:t>
            </a:r>
            <a:endParaRPr lang="en-US" sz="2000" dirty="0" smtClean="0"/>
          </a:p>
          <a:p>
            <a:endParaRPr lang="en-US" sz="2000" dirty="0"/>
          </a:p>
          <a:p>
            <a:r>
              <a:rPr lang="en-US" sz="2000" dirty="0" smtClean="0"/>
              <a:t>Key ideas:</a:t>
            </a:r>
          </a:p>
          <a:p>
            <a:pPr lvl="1"/>
            <a:r>
              <a:rPr lang="en-US" sz="1800" dirty="0" smtClean="0"/>
              <a:t>Cluster threads to memory controllers (to reduce across chip interference)</a:t>
            </a:r>
          </a:p>
          <a:p>
            <a:pPr lvl="1"/>
            <a:r>
              <a:rPr lang="en-US" sz="1800" dirty="0" smtClean="0"/>
              <a:t>Isolate interference-sensitive (low-intensity) applications in a separate cluster (to reduce interference from high-intensity applications)</a:t>
            </a:r>
          </a:p>
          <a:p>
            <a:pPr lvl="1"/>
            <a:r>
              <a:rPr lang="en-US" sz="1800" dirty="0" smtClean="0"/>
              <a:t>Place applications that benefit from memory bandwidth closer to the controller</a:t>
            </a:r>
          </a:p>
          <a:p>
            <a:pPr lvl="1"/>
            <a:endParaRPr lang="en-US" sz="1800" dirty="0" smtClean="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Tree>
    <p:extLst>
      <p:ext uri="{BB962C8B-B14F-4D97-AF65-F5344CB8AC3E}">
        <p14:creationId xmlns:p14="http://schemas.microsoft.com/office/powerpoint/2010/main" val="4048237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119</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4119689662"/>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41460601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328F606-3E0B-D44B-BD12-349C89A972BF}" type="slidenum">
              <a:rPr lang="en-US">
                <a:solidFill>
                  <a:srgbClr val="000000"/>
                </a:solidFill>
                <a:latin typeface="Garamond" charset="0"/>
              </a:rPr>
              <a:pPr eaLnBrk="1" hangingPunct="1"/>
              <a:t>12</a:t>
            </a:fld>
            <a:endParaRPr lang="en-US">
              <a:solidFill>
                <a:srgbClr val="000000"/>
              </a:solidFill>
              <a:latin typeface="Garamond" charset="0"/>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a:solidFill>
                  <a:srgbClr val="000000"/>
                </a:solidFill>
              </a:rPr>
              <a:t>* W.E. Smith, </a:t>
            </a:r>
            <a:r>
              <a:rPr lang="ja-JP" altLang="en-US" sz="1200">
                <a:solidFill>
                  <a:srgbClr val="000000"/>
                </a:solidFill>
              </a:rPr>
              <a:t>“</a:t>
            </a:r>
            <a:r>
              <a:rPr lang="en-US" sz="1200">
                <a:solidFill>
                  <a:srgbClr val="000000"/>
                </a:solidFill>
              </a:rPr>
              <a:t>Various optimizers for single stage production,</a:t>
            </a:r>
            <a:r>
              <a:rPr lang="ja-JP" altLang="en-US" sz="1200">
                <a:solidFill>
                  <a:srgbClr val="000000"/>
                </a:solidFill>
              </a:rPr>
              <a:t>”</a:t>
            </a:r>
            <a:r>
              <a:rPr lang="en-US" sz="1200">
                <a:solidFill>
                  <a:srgbClr val="000000"/>
                </a:solidFill>
              </a:rPr>
              <a:t> Naval Research Logistics Quarterly, 1956.</a:t>
            </a:r>
          </a:p>
        </p:txBody>
      </p:sp>
    </p:spTree>
    <p:extLst>
      <p:ext uri="{BB962C8B-B14F-4D97-AF65-F5344CB8AC3E}">
        <p14:creationId xmlns:p14="http://schemas.microsoft.com/office/powerpoint/2010/main" val="7357629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906046828"/>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120</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36237571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121</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4230249004"/>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1646886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122</a:t>
            </a:fld>
            <a:endParaRPr lang="en-US">
              <a:solidFill>
                <a:srgbClr val="000000"/>
              </a:solidFill>
            </a:endParaRPr>
          </a:p>
        </p:txBody>
      </p:sp>
      <p:sp>
        <p:nvSpPr>
          <p:cNvPr id="6" name="Rectangle 5"/>
          <p:cNvSpPr/>
          <p:nvPr/>
        </p:nvSpPr>
        <p:spPr>
          <a:xfrm>
            <a:off x="899592" y="1882197"/>
            <a:ext cx="360040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7" name="Rectangle 6"/>
          <p:cNvSpPr/>
          <p:nvPr/>
        </p:nvSpPr>
        <p:spPr>
          <a:xfrm>
            <a:off x="899592" y="4641591"/>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8" name="Rectangle 7"/>
          <p:cNvSpPr/>
          <p:nvPr/>
        </p:nvSpPr>
        <p:spPr>
          <a:xfrm>
            <a:off x="899592" y="5229200"/>
            <a:ext cx="554461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0" name="Rectangle 9"/>
          <p:cNvSpPr/>
          <p:nvPr/>
        </p:nvSpPr>
        <p:spPr>
          <a:xfrm>
            <a:off x="885309" y="5589240"/>
            <a:ext cx="4478779"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1" name="Rectangle 10"/>
          <p:cNvSpPr/>
          <p:nvPr/>
        </p:nvSpPr>
        <p:spPr>
          <a:xfrm>
            <a:off x="899593" y="2674285"/>
            <a:ext cx="2952328"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2" name="Rectangle 11"/>
          <p:cNvSpPr/>
          <p:nvPr/>
        </p:nvSpPr>
        <p:spPr>
          <a:xfrm>
            <a:off x="899592" y="3247611"/>
            <a:ext cx="2232248"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5255620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0" grpId="0" animBg="1"/>
      <p:bldP spid="11" grpId="0" animBg="1"/>
      <p:bldP spid="1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Request/thread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31916144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Interference and QoS</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smtClean="0"/>
              <a:t>QoS</a:t>
            </a:r>
            <a:r>
              <a:rPr lang="en-US" dirty="0"/>
              <a:t>-unaware </a:t>
            </a:r>
            <a:r>
              <a:rPr lang="en-US" dirty="0" smtClean="0"/>
              <a:t>memory </a:t>
            </a:r>
            <a:r>
              <a:rPr lang="en-US" dirty="0" smtClean="0">
                <a:sym typeface="Wingdings"/>
              </a:rPr>
              <a:t> </a:t>
            </a:r>
          </a:p>
          <a:p>
            <a:pPr marL="0" indent="0">
              <a:buNone/>
            </a:pPr>
            <a:r>
              <a:rPr lang="en-US" dirty="0">
                <a:sym typeface="Wingdings"/>
              </a:rPr>
              <a:t> </a:t>
            </a:r>
            <a:r>
              <a:rPr lang="en-US" dirty="0" smtClean="0">
                <a:sym typeface="Wingdings"/>
              </a:rPr>
              <a:t>   </a:t>
            </a:r>
            <a:r>
              <a:rPr lang="en-US" dirty="0" smtClean="0"/>
              <a:t>uncontrollable and unpredictable system</a:t>
            </a:r>
          </a:p>
          <a:p>
            <a:pPr marL="0" indent="0">
              <a:buNone/>
            </a:pPr>
            <a:endParaRPr lang="en-US" dirty="0" smtClean="0"/>
          </a:p>
          <a:p>
            <a:r>
              <a:rPr lang="en-US" dirty="0" smtClean="0">
                <a:solidFill>
                  <a:srgbClr val="008000"/>
                </a:solidFill>
              </a:rPr>
              <a:t>Providing QoS awareness improves performance, predictability, fairness, and utilization of the memory system</a:t>
            </a:r>
          </a:p>
          <a:p>
            <a:endParaRPr lang="en-US" dirty="0">
              <a:solidFill>
                <a:srgbClr val="008000"/>
              </a:solidFill>
            </a:endParaRPr>
          </a:p>
          <a:p>
            <a:r>
              <a:rPr lang="en-US" dirty="0" smtClean="0">
                <a:solidFill>
                  <a:schemeClr val="tx1">
                    <a:lumMod val="95000"/>
                    <a:lumOff val="5000"/>
                  </a:schemeClr>
                </a:solidFill>
              </a:rPr>
              <a:t>Discussed many new techniques to:</a:t>
            </a:r>
          </a:p>
          <a:p>
            <a:pPr lvl="1"/>
            <a:r>
              <a:rPr lang="en-US" dirty="0" smtClean="0">
                <a:solidFill>
                  <a:schemeClr val="tx1">
                    <a:lumMod val="95000"/>
                    <a:lumOff val="5000"/>
                  </a:schemeClr>
                </a:solidFill>
              </a:rPr>
              <a:t>Minimize memory interference</a:t>
            </a:r>
          </a:p>
          <a:p>
            <a:pPr lvl="1"/>
            <a:r>
              <a:rPr lang="en-US" dirty="0" smtClean="0">
                <a:solidFill>
                  <a:schemeClr val="tx1">
                    <a:lumMod val="95000"/>
                    <a:lumOff val="5000"/>
                  </a:schemeClr>
                </a:solidFill>
              </a:rPr>
              <a:t>Provide predictable performance</a:t>
            </a:r>
          </a:p>
          <a:p>
            <a:pPr lvl="1"/>
            <a:endParaRPr lang="en-US" dirty="0">
              <a:solidFill>
                <a:srgbClr val="008000"/>
              </a:solidFill>
            </a:endParaRPr>
          </a:p>
          <a:p>
            <a:r>
              <a:rPr lang="en-US" dirty="0" smtClean="0">
                <a:solidFill>
                  <a:srgbClr val="0D0D0D"/>
                </a:solidFill>
              </a:rPr>
              <a:t>Many new research ideas needed for integrated techniques and closing the interaction with software</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Tree>
    <p:extLst>
      <p:ext uri="{BB962C8B-B14F-4D97-AF65-F5344CB8AC3E}">
        <p14:creationId xmlns:p14="http://schemas.microsoft.com/office/powerpoint/2010/main" val="9430242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r>
              <a:rPr lang="en-US" dirty="0" smtClean="0">
                <a:latin typeface="Garamond" charset="0"/>
                <a:ea typeface="ＭＳ Ｐゴシック" charset="0"/>
                <a:cs typeface="ＭＳ Ｐゴシック" charset="0"/>
              </a:rPr>
              <a:t>Course Agenda</a:t>
            </a:r>
            <a:endParaRPr lang="en-US" dirty="0">
              <a:latin typeface="Garamond" charset="0"/>
              <a:ea typeface="ＭＳ Ｐゴシック" charset="0"/>
              <a:cs typeface="ＭＳ Ｐゴシック" charset="0"/>
            </a:endParaRPr>
          </a:p>
        </p:txBody>
      </p:sp>
      <p:sp>
        <p:nvSpPr>
          <p:cNvPr id="38914" name="Content Placeholder 2"/>
          <p:cNvSpPr>
            <a:spLocks noGrp="1"/>
          </p:cNvSpPr>
          <p:nvPr>
            <p:ph idx="1"/>
          </p:nvPr>
        </p:nvSpPr>
        <p:spPr>
          <a:xfrm>
            <a:off x="228600" y="996950"/>
            <a:ext cx="8915400" cy="5194300"/>
          </a:xfrm>
        </p:spPr>
        <p:txBody>
          <a:bodyPr/>
          <a:lstStyle/>
          <a:p>
            <a:r>
              <a:rPr lang="en-US" dirty="0">
                <a:solidFill>
                  <a:srgbClr val="0000FF"/>
                </a:solidFill>
              </a:rPr>
              <a:t>Scalable Many-Core Memory Systems </a:t>
            </a:r>
            <a:endParaRPr lang="en-US" dirty="0" smtClean="0">
              <a:solidFill>
                <a:srgbClr val="0000FF"/>
              </a:solidFill>
            </a:endParaRPr>
          </a:p>
          <a:p>
            <a:pPr lvl="1"/>
            <a:r>
              <a:rPr lang="en-US" dirty="0" smtClean="0"/>
              <a:t>July 15-19, 2013</a:t>
            </a:r>
          </a:p>
          <a:p>
            <a:pPr lvl="1"/>
            <a:endParaRPr lang="en-US" sz="2300" dirty="0" smtClean="0">
              <a:latin typeface="Tahoma" charset="0"/>
              <a:ea typeface="ＭＳ Ｐゴシック" charset="0"/>
            </a:endParaRPr>
          </a:p>
          <a:p>
            <a:r>
              <a:rPr lang="en-US" sz="2300" dirty="0" smtClean="0">
                <a:latin typeface="Tahoma" charset="0"/>
                <a:ea typeface="ＭＳ Ｐゴシック" charset="0"/>
              </a:rPr>
              <a:t>Topic 1: Main memory basics, DRAM scaling</a:t>
            </a:r>
          </a:p>
          <a:p>
            <a:r>
              <a:rPr lang="en-US" sz="2300" dirty="0" smtClean="0">
                <a:latin typeface="Tahoma" charset="0"/>
                <a:ea typeface="ＭＳ Ｐゴシック" charset="0"/>
              </a:rPr>
              <a:t>Topic 2: Emerging memory technologies and hybrid memories</a:t>
            </a:r>
            <a:endParaRPr lang="en-US" dirty="0">
              <a:latin typeface="Tahoma" charset="0"/>
              <a:ea typeface="ＭＳ Ｐゴシック" charset="0"/>
            </a:endParaRPr>
          </a:p>
          <a:p>
            <a:r>
              <a:rPr lang="en-US" sz="2300" dirty="0" smtClean="0">
                <a:latin typeface="Tahoma" charset="0"/>
                <a:ea typeface="ＭＳ Ｐゴシック" charset="0"/>
              </a:rPr>
              <a:t>Topic 3: Main memory interference and QoS </a:t>
            </a:r>
          </a:p>
          <a:p>
            <a:r>
              <a:rPr lang="en-US" sz="2300" dirty="0" smtClean="0">
                <a:latin typeface="Tahoma" charset="0"/>
                <a:ea typeface="ＭＳ Ｐゴシック" charset="0"/>
              </a:rPr>
              <a:t>Topic 4 (unlikely): Cache management </a:t>
            </a:r>
          </a:p>
          <a:p>
            <a:r>
              <a:rPr lang="en-US" sz="2300" dirty="0" smtClean="0">
                <a:latin typeface="Tahoma" charset="0"/>
                <a:ea typeface="ＭＳ Ｐゴシック" charset="0"/>
              </a:rPr>
              <a:t>Topic 5 (unlikely): Interconnects</a:t>
            </a:r>
          </a:p>
          <a:p>
            <a:endParaRPr lang="en-US" dirty="0" smtClean="0">
              <a:latin typeface="Tahoma" charset="0"/>
              <a:ea typeface="ＭＳ Ｐゴシック" charset="0"/>
            </a:endParaRPr>
          </a:p>
          <a:p>
            <a:r>
              <a:rPr lang="en-US" dirty="0" smtClean="0">
                <a:latin typeface="Tahoma" charset="0"/>
                <a:ea typeface="ＭＳ Ｐゴシック" charset="0"/>
              </a:rPr>
              <a:t>Major Overview Reading:</a:t>
            </a:r>
          </a:p>
          <a:p>
            <a:pPr lvl="1"/>
            <a:r>
              <a:rPr lang="en-US" dirty="0" smtClean="0">
                <a:latin typeface="Tahoma" charset="0"/>
                <a:ea typeface="ＭＳ Ｐゴシック" charset="0"/>
              </a:rPr>
              <a:t>Mutlu, “</a:t>
            </a:r>
            <a:r>
              <a:rPr lang="en-US" dirty="0" smtClean="0">
                <a:solidFill>
                  <a:srgbClr val="0000FF"/>
                </a:solidFill>
                <a:latin typeface="Tahoma" charset="0"/>
                <a:ea typeface="ＭＳ Ｐゴシック" charset="0"/>
              </a:rPr>
              <a:t>Memory Scaling: A Systems Architecture Perspective</a:t>
            </a:r>
            <a:r>
              <a:rPr lang="en-US" dirty="0" smtClean="0">
                <a:latin typeface="Tahoma" charset="0"/>
                <a:ea typeface="ＭＳ Ｐゴシック" charset="0"/>
              </a:rPr>
              <a:t>,” IMW 2013.</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38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A81F1D4-7954-BD41-94E6-A5D63847144D}" type="slidenum">
              <a:rPr lang="en-US" sz="1600">
                <a:solidFill>
                  <a:srgbClr val="000000"/>
                </a:solidFill>
                <a:latin typeface="Garamond" charset="0"/>
              </a:rPr>
              <a:pPr eaLnBrk="1" hangingPunct="1"/>
              <a:t>125</a:t>
            </a:fld>
            <a:endParaRPr lang="en-US" sz="1600">
              <a:solidFill>
                <a:srgbClr val="000000"/>
              </a:solidFill>
              <a:latin typeface="Garamond" charset="0"/>
            </a:endParaRPr>
          </a:p>
        </p:txBody>
      </p:sp>
      <p:sp>
        <p:nvSpPr>
          <p:cNvPr id="5" name="Rectangle 4"/>
          <p:cNvSpPr/>
          <p:nvPr/>
        </p:nvSpPr>
        <p:spPr>
          <a:xfrm>
            <a:off x="251520" y="2204864"/>
            <a:ext cx="8686800" cy="1368152"/>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251520" y="3573016"/>
            <a:ext cx="8686800" cy="86409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7479573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126</a:t>
            </a:fld>
            <a:endParaRPr lang="en-US"/>
          </a:p>
        </p:txBody>
      </p:sp>
    </p:spTree>
    <p:extLst>
      <p:ext uri="{BB962C8B-B14F-4D97-AF65-F5344CB8AC3E}">
        <p14:creationId xmlns:p14="http://schemas.microsoft.com/office/powerpoint/2010/main" val="12683969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127</a:t>
            </a:fld>
            <a:endParaRPr lang="en-US"/>
          </a:p>
        </p:txBody>
      </p:sp>
    </p:spTree>
    <p:extLst>
      <p:ext uri="{BB962C8B-B14F-4D97-AF65-F5344CB8AC3E}">
        <p14:creationId xmlns:p14="http://schemas.microsoft.com/office/powerpoint/2010/main" val="7084667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Course Materials and Beyond</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Website for Course Slides and Papers</a:t>
            </a:r>
          </a:p>
          <a:p>
            <a:pPr lvl="1"/>
            <a:r>
              <a:rPr lang="en-US" dirty="0">
                <a:hlinkClick r:id="rId2"/>
              </a:rPr>
              <a:t>http://users.ece.cmu.edu/~omutlu/acaces2013-</a:t>
            </a:r>
            <a:r>
              <a:rPr lang="en-US" dirty="0" smtClean="0">
                <a:hlinkClick r:id="rId2"/>
              </a:rPr>
              <a:t>memory.html</a:t>
            </a:r>
            <a:endParaRPr lang="en-US" dirty="0" smtClean="0"/>
          </a:p>
          <a:p>
            <a:pPr lvl="1"/>
            <a:r>
              <a:rPr lang="en-US" dirty="0" smtClean="0">
                <a:hlinkClick r:id="rId3"/>
              </a:rPr>
              <a:t>http</a:t>
            </a:r>
            <a:r>
              <a:rPr lang="en-US" dirty="0">
                <a:hlinkClick r:id="rId3"/>
              </a:rPr>
              <a:t>://users.ece.cmu.edu/~omutlu</a:t>
            </a:r>
            <a:r>
              <a:rPr lang="en-US" dirty="0"/>
              <a:t> </a:t>
            </a:r>
            <a:endParaRPr lang="en-US" dirty="0" smtClean="0"/>
          </a:p>
          <a:p>
            <a:pPr lvl="1"/>
            <a:r>
              <a:rPr lang="en-US" dirty="0" smtClean="0"/>
              <a:t>Lecture notes and readings </a:t>
            </a:r>
            <a:r>
              <a:rPr lang="en-US" dirty="0" smtClean="0"/>
              <a:t>(</a:t>
            </a:r>
            <a:r>
              <a:rPr lang="en-US" dirty="0" smtClean="0"/>
              <a:t>for all 5 topics)</a:t>
            </a:r>
            <a:endParaRPr lang="en-US" dirty="0"/>
          </a:p>
          <a:p>
            <a:endParaRPr lang="en-US" dirty="0" smtClean="0">
              <a:solidFill>
                <a:srgbClr val="0000FF"/>
              </a:solidFill>
            </a:endParaRPr>
          </a:p>
          <a:p>
            <a:pPr lvl="1"/>
            <a:endParaRPr lang="en-US" dirty="0"/>
          </a:p>
          <a:p>
            <a:pPr lvl="1"/>
            <a:endParaRPr lang="en-US" dirty="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Tree>
    <p:extLst>
      <p:ext uri="{BB962C8B-B14F-4D97-AF65-F5344CB8AC3E}">
        <p14:creationId xmlns:p14="http://schemas.microsoft.com/office/powerpoint/2010/main" val="1192764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 Can Contact Me Any Time</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My </a:t>
            </a:r>
            <a:r>
              <a:rPr lang="en-US" dirty="0">
                <a:solidFill>
                  <a:srgbClr val="0000FF"/>
                </a:solidFill>
              </a:rPr>
              <a:t>Contact Information</a:t>
            </a:r>
          </a:p>
          <a:p>
            <a:pPr lvl="1"/>
            <a:r>
              <a:rPr lang="en-US" dirty="0"/>
              <a:t>Onur Mutlu</a:t>
            </a:r>
          </a:p>
          <a:p>
            <a:pPr lvl="1"/>
            <a:r>
              <a:rPr lang="en-US" dirty="0">
                <a:hlinkClick r:id="rId2"/>
              </a:rPr>
              <a:t>onur@cmu.edu</a:t>
            </a:r>
            <a:endParaRPr lang="en-US" dirty="0"/>
          </a:p>
          <a:p>
            <a:pPr lvl="1"/>
            <a:r>
              <a:rPr lang="en-US" dirty="0">
                <a:hlinkClick r:id="rId3"/>
              </a:rPr>
              <a:t>http://users.ece.cmu.edu/~omutlu</a:t>
            </a:r>
            <a:r>
              <a:rPr lang="en-US" dirty="0"/>
              <a:t> </a:t>
            </a:r>
          </a:p>
          <a:p>
            <a:pPr lvl="1"/>
            <a:r>
              <a:rPr lang="en-US" dirty="0"/>
              <a:t>+1-512-658-0891 (my cell phone)</a:t>
            </a:r>
          </a:p>
          <a:p>
            <a:pPr lvl="1"/>
            <a:r>
              <a:rPr lang="en-US" dirty="0" smtClean="0">
                <a:solidFill>
                  <a:srgbClr val="FF0000"/>
                </a:solidFill>
              </a:rPr>
              <a:t>You can contact me any time</a:t>
            </a:r>
            <a:r>
              <a:rPr lang="en-US" dirty="0">
                <a:solidFill>
                  <a:srgbClr val="FF0000"/>
                </a:solidFill>
              </a:rPr>
              <a:t>.</a:t>
            </a:r>
          </a:p>
          <a:p>
            <a:pPr lvl="1"/>
            <a:endParaRPr lang="en-US" dirty="0"/>
          </a:p>
          <a:p>
            <a:pPr lvl="1"/>
            <a:endParaRPr lang="en-US" dirty="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Tree>
    <p:extLst>
      <p:ext uri="{BB962C8B-B14F-4D97-AF65-F5344CB8AC3E}">
        <p14:creationId xmlns:p14="http://schemas.microsoft.com/office/powerpoint/2010/main" val="4166064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59706EF-06F2-F049-9C96-ACF9E2AA151E}" type="slidenum">
              <a:rPr lang="en-US">
                <a:solidFill>
                  <a:srgbClr val="000000"/>
                </a:solidFill>
                <a:latin typeface="Garamond" charset="0"/>
              </a:rPr>
              <a:pPr eaLnBrk="1" hangingPunct="1"/>
              <a:t>13</a:t>
            </a:fld>
            <a:endParaRPr lang="en-US">
              <a:solidFill>
                <a:srgbClr val="000000"/>
              </a:solidFill>
              <a:latin typeface="Garamond" charset="0"/>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gridCol w="1709015"/>
                <a:gridCol w="1342159"/>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max-bank-load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total</a:t>
                      </a:r>
                      <a:r>
                        <a:rPr lang="en-US" sz="1800" baseline="0" dirty="0" smtClean="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1</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3</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0000FF"/>
                          </a:solidFill>
                        </a:rPr>
                        <a:t>T1</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2</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4</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t>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chemeClr val="accent1">
                              <a:lumMod val="75000"/>
                            </a:schemeClr>
                          </a:solidFill>
                        </a:rPr>
                        <a:t>T3</a:t>
                      </a:r>
                      <a:endParaRPr lang="en-US" sz="1800" dirty="0">
                        <a:solidFill>
                          <a:schemeClr val="accent1">
                            <a:lumMod val="7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5</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9</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a:t>
            </a:r>
          </a:p>
          <a:p>
            <a:pPr algn="ctr" defTabSz="914165" eaLnBrk="1" fontAlgn="base" hangingPunct="1">
              <a:spcBef>
                <a:spcPct val="0"/>
              </a:spcBef>
              <a:spcAft>
                <a:spcPct val="0"/>
              </a:spcAft>
            </a:pPr>
            <a:r>
              <a:rPr lang="en-US" b="1" smtClean="0">
                <a:solidFill>
                  <a:srgbClr val="FF0000"/>
                </a:solidFill>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644526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spTree>
    <p:extLst>
      <p:ext uri="{BB962C8B-B14F-4D97-AF65-F5344CB8AC3E}">
        <p14:creationId xmlns:p14="http://schemas.microsoft.com/office/powerpoint/2010/main" val="9503705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15-19,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7207778"/>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Additional Material</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2118122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Works</a:t>
            </a:r>
            <a:endParaRPr lang="en-US" dirty="0"/>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r>
              <a:rPr lang="en-US" sz="2000" dirty="0" smtClean="0">
                <a:hlinkClick r:id="rId4"/>
              </a:rPr>
              <a:t>)</a:t>
            </a:r>
            <a:endParaRPr lang="en-US" sz="2000" dirty="0" smtClean="0"/>
          </a:p>
          <a:p>
            <a:endParaRPr lang="en-US" sz="2000" dirty="0"/>
          </a:p>
          <a:p>
            <a:r>
              <a:rPr lang="en-US" sz="2000" dirty="0"/>
              <a:t>Eiman Ebrahimi, </a:t>
            </a:r>
            <a:r>
              <a:rPr lang="en-US" sz="2000" dirty="0" err="1"/>
              <a:t>Rustam</a:t>
            </a:r>
            <a:r>
              <a:rPr lang="en-US" sz="2000" dirty="0"/>
              <a:t> </a:t>
            </a:r>
            <a:r>
              <a:rPr lang="en-US" sz="2000" dirty="0" err="1"/>
              <a:t>Miftakhutdinov</a:t>
            </a:r>
            <a:r>
              <a:rPr lang="en-US" sz="2000" dirty="0"/>
              <a:t>, Chris Fallin, Chang </a:t>
            </a:r>
            <a:r>
              <a:rPr lang="en-US" sz="2000" dirty="0" err="1"/>
              <a:t>Joo</a:t>
            </a:r>
            <a:r>
              <a:rPr lang="en-US" sz="2000" dirty="0"/>
              <a:t> Lee,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5"/>
              </a:rPr>
              <a:t>"Parallel Application Memory Scheduling"</a:t>
            </a:r>
            <a:r>
              <a:rPr lang="en-US" sz="2000" dirty="0"/>
              <a:t/>
            </a:r>
            <a:br>
              <a:rPr lang="en-US" sz="2000" dirty="0"/>
            </a:br>
            <a:r>
              <a:rPr lang="en-US" sz="2000" i="1" dirty="0"/>
              <a:t>Proceedings of the </a:t>
            </a:r>
            <a:r>
              <a:rPr lang="en-US" sz="2000" i="1" dirty="0">
                <a:hlinkClick r:id="rId6"/>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7"/>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Tree>
    <p:extLst>
      <p:ext uri="{BB962C8B-B14F-4D97-AF65-F5344CB8AC3E}">
        <p14:creationId xmlns:p14="http://schemas.microsoft.com/office/powerpoint/2010/main" val="1317414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12118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Multi-Core to Many-Core</a:t>
            </a:r>
            <a:endParaRPr lang="en-US" dirty="0"/>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defTabSz="457200"/>
            <a:r>
              <a:rPr lang="en-US" sz="2400" b="1" dirty="0" smtClean="0">
                <a:solidFill>
                  <a:srgbClr val="000000"/>
                </a:solidFill>
                <a:latin typeface="Tahoma"/>
              </a:rPr>
              <a:t>Multi-Core</a:t>
            </a:r>
            <a:endParaRPr lang="en-US" sz="2400" b="1" dirty="0">
              <a:solidFill>
                <a:srgbClr val="000000"/>
              </a:solidFill>
              <a:latin typeface="Tahoma"/>
            </a:endParaRPr>
          </a:p>
        </p:txBody>
      </p:sp>
      <p:sp>
        <p:nvSpPr>
          <p:cNvPr id="156" name="TextBox 155"/>
          <p:cNvSpPr txBox="1"/>
          <p:nvPr/>
        </p:nvSpPr>
        <p:spPr>
          <a:xfrm>
            <a:off x="6346923" y="4927699"/>
            <a:ext cx="1603474" cy="461665"/>
          </a:xfrm>
          <a:prstGeom prst="rect">
            <a:avLst/>
          </a:prstGeom>
          <a:noFill/>
        </p:spPr>
        <p:txBody>
          <a:bodyPr wrap="none" rtlCol="0">
            <a:spAutoFit/>
          </a:bodyPr>
          <a:lstStyle/>
          <a:p>
            <a:pPr defTabSz="457200"/>
            <a:r>
              <a:rPr lang="en-US" sz="2400" b="1" dirty="0" smtClean="0">
                <a:solidFill>
                  <a:srgbClr val="000000"/>
                </a:solidFill>
                <a:latin typeface="Tahoma"/>
              </a:rPr>
              <a:t>Many-Core</a:t>
            </a:r>
            <a:endParaRPr lang="en-US" sz="2400" b="1" dirty="0">
              <a:solidFill>
                <a:srgbClr val="000000"/>
              </a:solidFill>
              <a:latin typeface="Tahoma"/>
            </a:endParaRP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5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135</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9015263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smtClean="0">
                  <a:solidFill>
                    <a:srgbClr val="FF0000"/>
                  </a:solidFill>
                  <a:latin typeface="Tahoma"/>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a:solidFill>
                    <a:srgbClr val="FF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normAutofit/>
          </a:bodyPr>
          <a:lstStyle/>
          <a:p>
            <a:r>
              <a:rPr lang="en-US" dirty="0" smtClean="0"/>
              <a:t>Many-Core On-Chip Communication</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136</a:t>
            </a:fld>
            <a:endParaRPr lang="en-US" altLang="en-US" dirty="0">
              <a:solidFill>
                <a:srgbClr val="000000">
                  <a:tint val="75000"/>
                </a:srgbClr>
              </a:solidFill>
              <a:latin typeface="Tahoma"/>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algn="ctr" defTabSz="457200"/>
                <a:r>
                  <a:rPr lang="en-US" b="1" dirty="0" smtClean="0">
                    <a:solidFill>
                      <a:srgbClr val="000000"/>
                    </a:solidFill>
                    <a:latin typeface="Tahoma"/>
                  </a:rPr>
                  <a:t>Shared</a:t>
                </a:r>
              </a:p>
              <a:p>
                <a:pPr algn="ctr" defTabSz="457200"/>
                <a:r>
                  <a:rPr lang="en-US" b="1" dirty="0" smtClean="0">
                    <a:solidFill>
                      <a:srgbClr val="000000"/>
                    </a:solidFill>
                    <a:latin typeface="Tahoma"/>
                  </a:rPr>
                  <a:t>Cache Bank</a:t>
                </a:r>
                <a:endParaRPr lang="en-US" b="1" dirty="0">
                  <a:solidFill>
                    <a:srgbClr val="000000"/>
                  </a:solidFill>
                  <a:latin typeface="Tahoma"/>
                </a:endParaRPr>
              </a:p>
            </p:txBody>
          </p:sp>
          <p:sp>
            <p:nvSpPr>
              <p:cNvPr id="23" name="TextBox 22"/>
              <p:cNvSpPr txBox="1"/>
              <p:nvPr/>
            </p:nvSpPr>
            <p:spPr>
              <a:xfrm>
                <a:off x="7057008" y="497679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sp>
          <p:nvSpPr>
            <p:cNvPr id="168" name="TextBox 167"/>
            <p:cNvSpPr txBox="1"/>
            <p:nvPr/>
          </p:nvSpPr>
          <p:spPr>
            <a:xfrm>
              <a:off x="4468340" y="374390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algn="ctr" defTabSz="457200"/>
              <a:r>
                <a:rPr lang="en-US" b="1" dirty="0" smtClean="0">
                  <a:solidFill>
                    <a:srgbClr val="000000"/>
                  </a:solidFill>
                  <a:latin typeface="Tahoma"/>
                </a:rPr>
                <a:t>Light</a:t>
              </a:r>
              <a:endParaRPr lang="en-US" b="1" dirty="0">
                <a:solidFill>
                  <a:srgbClr val="000000"/>
                </a:solidFill>
                <a:latin typeface="Tahoma"/>
              </a:endParaRP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algn="ctr" defTabSz="457200"/>
              <a:r>
                <a:rPr lang="en-US" b="1" dirty="0" smtClean="0">
                  <a:solidFill>
                    <a:srgbClr val="000000"/>
                  </a:solidFill>
                  <a:latin typeface="Tahoma"/>
                </a:rPr>
                <a:t>Heavy</a:t>
              </a:r>
              <a:endParaRPr lang="en-US" b="1" dirty="0">
                <a:solidFill>
                  <a:srgbClr val="000000"/>
                </a:solidFill>
                <a:latin typeface="Tahoma"/>
              </a:endParaRP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Tree>
    <p:extLst>
      <p:ext uri="{BB962C8B-B14F-4D97-AF65-F5344CB8AC3E}">
        <p14:creationId xmlns:p14="http://schemas.microsoft.com/office/powerpoint/2010/main" val="2355938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Task Scheduling</a:t>
            </a:r>
            <a:endParaRPr lang="en-US" dirty="0"/>
          </a:p>
        </p:txBody>
      </p:sp>
      <p:sp>
        <p:nvSpPr>
          <p:cNvPr id="3" name="Content Placeholder 2"/>
          <p:cNvSpPr>
            <a:spLocks noGrp="1"/>
          </p:cNvSpPr>
          <p:nvPr>
            <p:ph idx="1"/>
          </p:nvPr>
        </p:nvSpPr>
        <p:spPr/>
        <p:txBody>
          <a:bodyPr>
            <a:noAutofit/>
          </a:bodyPr>
          <a:lstStyle/>
          <a:p>
            <a:r>
              <a:rPr lang="en-US" dirty="0" smtClean="0"/>
              <a:t>Traditional</a:t>
            </a:r>
          </a:p>
          <a:p>
            <a:pPr marL="344487" lvl="1" indent="0">
              <a:buNone/>
            </a:pPr>
            <a:r>
              <a:rPr lang="en-US" dirty="0" smtClean="0"/>
              <a:t>    When to schedule a task</a:t>
            </a:r>
            <a:r>
              <a:rPr lang="en-US" dirty="0"/>
              <a:t>? – </a:t>
            </a:r>
            <a:r>
              <a:rPr lang="en-US" dirty="0" smtClean="0"/>
              <a:t>Temporal</a:t>
            </a:r>
          </a:p>
          <a:p>
            <a:pPr marL="344487" lvl="1" indent="0">
              <a:buNone/>
            </a:pPr>
            <a:endParaRPr lang="en-US" sz="2400" dirty="0"/>
          </a:p>
          <a:p>
            <a:r>
              <a:rPr lang="en-US" dirty="0" smtClean="0"/>
              <a:t>Many-Core</a:t>
            </a:r>
          </a:p>
          <a:p>
            <a:pPr marL="344487" lvl="1" indent="0">
              <a:buNone/>
            </a:pPr>
            <a:r>
              <a:rPr lang="en-US" dirty="0" smtClean="0"/>
              <a:t>   </a:t>
            </a:r>
            <a:r>
              <a:rPr lang="en-US" dirty="0"/>
              <a:t> When to schedule a task? – Temporal</a:t>
            </a:r>
            <a:endParaRPr lang="en-US" dirty="0" smtClean="0"/>
          </a:p>
          <a:p>
            <a:pPr marL="344487" lvl="1" indent="0">
              <a:buNone/>
            </a:pPr>
            <a:r>
              <a:rPr lang="en-US" dirty="0" smtClean="0">
                <a:solidFill>
                  <a:srgbClr val="FF0000"/>
                </a:solidFill>
              </a:rPr>
              <a:t>+ Where to schedule a task?</a:t>
            </a:r>
            <a:r>
              <a:rPr lang="en-US" b="1" dirty="0" smtClean="0">
                <a:solidFill>
                  <a:srgbClr val="FF0000"/>
                </a:solidFill>
              </a:rPr>
              <a:t> </a:t>
            </a:r>
            <a:r>
              <a:rPr lang="en-US" dirty="0">
                <a:solidFill>
                  <a:srgbClr val="FF0000"/>
                </a:solidFill>
              </a:rPr>
              <a:t>–</a:t>
            </a:r>
            <a:r>
              <a:rPr lang="en-US" dirty="0"/>
              <a:t> </a:t>
            </a:r>
            <a:r>
              <a:rPr lang="en-US" b="1" dirty="0" smtClean="0">
                <a:solidFill>
                  <a:srgbClr val="FF0000"/>
                </a:solidFill>
              </a:rPr>
              <a:t>Spatial</a:t>
            </a:r>
          </a:p>
          <a:p>
            <a:pPr marL="344487" lvl="1" indent="0">
              <a:buNone/>
            </a:pPr>
            <a:endParaRPr lang="en-US" sz="2000" dirty="0" smtClean="0">
              <a:solidFill>
                <a:srgbClr val="000000"/>
              </a:solidFill>
            </a:endParaRPr>
          </a:p>
          <a:p>
            <a:r>
              <a:rPr lang="en-US" dirty="0" smtClean="0">
                <a:solidFill>
                  <a:srgbClr val="000000"/>
                </a:solidFill>
              </a:rPr>
              <a:t> Spatial scheduling impacts performance of memory hierarchy</a:t>
            </a:r>
          </a:p>
          <a:p>
            <a:pPr lvl="1"/>
            <a:r>
              <a:rPr lang="en-US" dirty="0" smtClean="0">
                <a:solidFill>
                  <a:srgbClr val="000000"/>
                </a:solidFill>
              </a:rPr>
              <a:t>Latency and interference in </a:t>
            </a:r>
            <a:r>
              <a:rPr lang="en-US" dirty="0">
                <a:solidFill>
                  <a:srgbClr val="000000"/>
                </a:solidFill>
              </a:rPr>
              <a:t>i</a:t>
            </a:r>
            <a:r>
              <a:rPr lang="en-US" dirty="0" smtClean="0">
                <a:solidFill>
                  <a:srgbClr val="000000"/>
                </a:solidFill>
              </a:rPr>
              <a:t>nterconnect, memory, caches</a:t>
            </a:r>
          </a:p>
          <a:p>
            <a:pPr marL="457200" lvl="1" indent="0">
              <a:buNone/>
            </a:pPr>
            <a:endParaRPr lang="en-US" dirty="0">
              <a:solidFill>
                <a:srgbClr val="00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137</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31429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Problem: Spatial </a:t>
            </a:r>
            <a:r>
              <a:rPr lang="en-US" dirty="0"/>
              <a:t>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map applications to cores?</a:t>
            </a:r>
            <a:endParaRPr lang="en-US" sz="2000" b="1" dirty="0">
              <a:solidFill>
                <a:srgbClr val="000000"/>
              </a:solidFill>
              <a:latin typeface="Tahoma"/>
            </a:endParaRPr>
          </a:p>
        </p:txBody>
      </p:sp>
      <p:sp>
        <p:nvSpPr>
          <p:cNvPr id="9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138</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339730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in </a:t>
            </a:r>
            <a:r>
              <a:rPr lang="en-US" dirty="0"/>
              <a:t>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destructive</a:t>
            </a:r>
            <a:r>
              <a:rPr lang="en-US" sz="2000" b="1" dirty="0" smtClean="0">
                <a:solidFill>
                  <a:srgbClr val="000000"/>
                </a:solidFill>
                <a:latin typeface="Tahoma"/>
              </a:rPr>
              <a:t> </a:t>
            </a:r>
            <a:r>
              <a:rPr lang="en-US" sz="2000" b="1" dirty="0" smtClean="0">
                <a:solidFill>
                  <a:srgbClr val="FF0000"/>
                </a:solidFill>
                <a:latin typeface="Tahoma"/>
              </a:rPr>
              <a:t>interference</a:t>
            </a:r>
            <a:r>
              <a:rPr lang="en-US" sz="2000" b="1" dirty="0" smtClean="0">
                <a:solidFill>
                  <a:srgbClr val="000000"/>
                </a:solidFill>
                <a:latin typeface="Tahoma"/>
              </a:rPr>
              <a:t> between applications? </a:t>
            </a:r>
            <a:endParaRPr lang="en-US" sz="2000" b="1" dirty="0">
              <a:solidFill>
                <a:srgbClr val="000000"/>
              </a:solidFill>
              <a:latin typeface="Tahoma"/>
            </a:endParaRP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communication</a:t>
            </a:r>
            <a:r>
              <a:rPr lang="en-US" sz="2000" b="1" dirty="0" smtClean="0">
                <a:solidFill>
                  <a:srgbClr val="000000"/>
                </a:solidFill>
                <a:latin typeface="Tahoma"/>
              </a:rPr>
              <a:t> </a:t>
            </a:r>
            <a:r>
              <a:rPr lang="en-US" sz="2000" b="1" dirty="0" smtClean="0">
                <a:solidFill>
                  <a:srgbClr val="FF0000"/>
                </a:solidFill>
                <a:latin typeface="Tahoma"/>
              </a:rPr>
              <a:t>distance</a:t>
            </a:r>
            <a:r>
              <a:rPr lang="en-US" sz="2000" b="1" dirty="0" smtClean="0">
                <a:solidFill>
                  <a:srgbClr val="000000"/>
                </a:solidFill>
                <a:latin typeface="Tahoma"/>
              </a:rPr>
              <a:t>? </a:t>
            </a:r>
            <a:endParaRPr lang="en-US" sz="2000" b="1" dirty="0">
              <a:solidFill>
                <a:srgbClr val="000000"/>
              </a:solidFill>
              <a:latin typeface="Tahoma"/>
            </a:endParaRPr>
          </a:p>
        </p:txBody>
      </p:sp>
      <p:sp>
        <p:nvSpPr>
          <p:cNvPr id="112" name="Slide Number Placeholder 3"/>
          <p:cNvSpPr>
            <a:spLocks noGrp="1"/>
          </p:cNvSpPr>
          <p:nvPr>
            <p:ph type="sldNum" sz="quarter" idx="11"/>
          </p:nvPr>
        </p:nvSpPr>
        <p:spPr>
          <a:xfrm>
            <a:off x="6553200" y="6302710"/>
            <a:ext cx="2133600" cy="457200"/>
          </a:xfrm>
        </p:spPr>
        <p:txBody>
          <a:bodyPr/>
          <a:lstStyle/>
          <a:p>
            <a:fld id="{323594FA-E141-4234-AE05-360401972BE7}" type="slidenum">
              <a:rPr lang="en-US" altLang="en-US" smtClean="0">
                <a:solidFill>
                  <a:srgbClr val="000000">
                    <a:tint val="75000"/>
                  </a:srgbClr>
                </a:solidFill>
                <a:latin typeface="Tahoma"/>
              </a:rPr>
              <a:pPr/>
              <a:t>139</a:t>
            </a:fld>
            <a:endParaRPr lang="en-US" altLang="en-US" dirty="0">
              <a:solidFill>
                <a:srgbClr val="000000">
                  <a:tint val="75000"/>
                </a:srgbClr>
              </a:solidFill>
              <a:latin typeface="Tahoma"/>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prioritize</a:t>
            </a:r>
            <a:r>
              <a:rPr lang="en-US" sz="2000" b="1" dirty="0" smtClean="0">
                <a:solidFill>
                  <a:srgbClr val="000000"/>
                </a:solidFill>
                <a:latin typeface="Tahoma"/>
              </a:rPr>
              <a:t> </a:t>
            </a:r>
            <a:r>
              <a:rPr lang="en-US" sz="2000" b="1" dirty="0" smtClean="0">
                <a:solidFill>
                  <a:srgbClr val="FF0000"/>
                </a:solidFill>
                <a:latin typeface="Tahoma"/>
              </a:rPr>
              <a:t>applications</a:t>
            </a:r>
            <a:r>
              <a:rPr lang="en-US" sz="2000" b="1" dirty="0" smtClean="0">
                <a:solidFill>
                  <a:srgbClr val="000000"/>
                </a:solidFill>
                <a:latin typeface="Tahoma"/>
              </a:rPr>
              <a:t> to improve throughput? </a:t>
            </a:r>
            <a:endParaRPr lang="en-US" sz="2000" b="1" dirty="0">
              <a:solidFill>
                <a:srgbClr val="000000"/>
              </a:solidFill>
              <a:latin typeface="Tahoma"/>
            </a:endParaRPr>
          </a:p>
        </p:txBody>
      </p:sp>
    </p:spTree>
    <p:extLst>
      <p:ext uri="{BB962C8B-B14F-4D97-AF65-F5344CB8AC3E}">
        <p14:creationId xmlns:p14="http://schemas.microsoft.com/office/powerpoint/2010/main" val="29634158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CF5655E-BAAA-3C40-AAF0-8ECE2831716D}" type="slidenum">
              <a:rPr lang="en-US">
                <a:solidFill>
                  <a:srgbClr val="000000"/>
                </a:solidFill>
                <a:latin typeface="Garamond" charset="0"/>
              </a:rPr>
              <a:pPr eaLnBrk="1" hangingPunct="1"/>
              <a:t>14</a:t>
            </a:fld>
            <a:endParaRPr lang="en-US">
              <a:solidFill>
                <a:srgbClr val="000000"/>
              </a:solidFill>
              <a:latin typeface="Garamond" charset="0"/>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Baseline Scheduling </a:t>
            </a:r>
          </a:p>
          <a:p>
            <a:pPr defTabSz="914165" eaLnBrk="1" fontAlgn="base" hangingPunct="1">
              <a:spcBef>
                <a:spcPct val="0"/>
              </a:spcBef>
              <a:spcAft>
                <a:spcPct val="0"/>
              </a:spcAft>
            </a:pPr>
            <a:r>
              <a:rPr lang="en-US" b="1" smtClean="0">
                <a:solidFill>
                  <a:srgbClr val="000000"/>
                </a:solidFill>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PAR-BS Scheduling</a:t>
            </a:r>
          </a:p>
          <a:p>
            <a:pPr defTabSz="914165" eaLnBrk="1" fontAlgn="base" hangingPunct="1">
              <a:spcBef>
                <a:spcPct val="0"/>
              </a:spcBef>
              <a:spcAft>
                <a:spcPct val="0"/>
              </a:spcAft>
            </a:pPr>
            <a:r>
              <a:rPr lang="en-US" b="1" smtClean="0">
                <a:solidFill>
                  <a:srgbClr val="000000"/>
                </a:solidFill>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68" name="Table 67"/>
          <p:cNvGraphicFramePr>
            <a:graphicFrameLocks noGrp="1"/>
          </p:cNvGraphicFramePr>
          <p:nvPr/>
        </p:nvGraphicFramePr>
        <p:xfrm>
          <a:off x="160020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5</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graphicFrame>
        <p:nvGraphicFramePr>
          <p:cNvPr id="74" name="Table 73"/>
          <p:cNvGraphicFramePr>
            <a:graphicFrameLocks noGrp="1"/>
          </p:cNvGraphicFramePr>
          <p:nvPr/>
        </p:nvGraphicFramePr>
        <p:xfrm>
          <a:off x="622935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1</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Tree>
    <p:extLst>
      <p:ext uri="{BB962C8B-B14F-4D97-AF65-F5344CB8AC3E}">
        <p14:creationId xmlns:p14="http://schemas.microsoft.com/office/powerpoint/2010/main" val="1252540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140</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397342350"/>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1576781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141</a:t>
            </a:fld>
            <a:endParaRPr lang="en-US" altLang="en-US" dirty="0">
              <a:solidFill>
                <a:srgbClr val="000000">
                  <a:tint val="75000"/>
                </a:srgbClr>
              </a:solidFill>
              <a:latin typeface="Tahoma"/>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spTree>
    <p:extLst>
      <p:ext uri="{BB962C8B-B14F-4D97-AF65-F5344CB8AC3E}">
        <p14:creationId xmlns:p14="http://schemas.microsoft.com/office/powerpoint/2010/main" val="42732980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142</a:t>
            </a:fld>
            <a:endParaRPr lang="en-US" altLang="en-US" dirty="0">
              <a:solidFill>
                <a:srgbClr val="000000">
                  <a:tint val="75000"/>
                </a:srgbClr>
              </a:solidFill>
              <a:latin typeface="Tahoma"/>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0</a:t>
              </a:r>
              <a:endParaRPr lang="en-US" b="1" dirty="0">
                <a:solidFill>
                  <a:srgbClr val="000000"/>
                </a:solidFill>
                <a:latin typeface="Tahoma"/>
              </a:endParaRPr>
            </a:p>
          </p:txBody>
        </p:sp>
        <p:sp>
          <p:nvSpPr>
            <p:cNvPr id="103" name="TextBox 102"/>
            <p:cNvSpPr txBox="1"/>
            <p:nvPr/>
          </p:nvSpPr>
          <p:spPr>
            <a:xfrm>
              <a:off x="6808246"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2</a:t>
              </a:r>
              <a:endParaRPr lang="en-US" b="1" dirty="0">
                <a:solidFill>
                  <a:srgbClr val="000000"/>
                </a:solidFill>
                <a:latin typeface="Tahoma"/>
              </a:endParaRPr>
            </a:p>
          </p:txBody>
        </p:sp>
        <p:sp>
          <p:nvSpPr>
            <p:cNvPr id="104" name="TextBox 103"/>
            <p:cNvSpPr txBox="1"/>
            <p:nvPr/>
          </p:nvSpPr>
          <p:spPr>
            <a:xfrm>
              <a:off x="853643"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1</a:t>
              </a:r>
              <a:endParaRPr lang="en-US" b="1" dirty="0">
                <a:solidFill>
                  <a:srgbClr val="000000"/>
                </a:solidFill>
                <a:latin typeface="Tahoma"/>
              </a:endParaRPr>
            </a:p>
          </p:txBody>
        </p:sp>
        <p:sp>
          <p:nvSpPr>
            <p:cNvPr id="105" name="TextBox 104"/>
            <p:cNvSpPr txBox="1"/>
            <p:nvPr/>
          </p:nvSpPr>
          <p:spPr>
            <a:xfrm>
              <a:off x="6811922"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3</a:t>
              </a:r>
              <a:endParaRPr lang="en-US" b="1" dirty="0">
                <a:solidFill>
                  <a:srgbClr val="000000"/>
                </a:solidFill>
                <a:latin typeface="Tahoma"/>
              </a:endParaRPr>
            </a:p>
          </p:txBody>
        </p:sp>
      </p:grpSp>
    </p:spTree>
    <p:extLst>
      <p:ext uri="{BB962C8B-B14F-4D97-AF65-F5344CB8AC3E}">
        <p14:creationId xmlns:p14="http://schemas.microsoft.com/office/powerpoint/2010/main" val="32842235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 Clustering</a:t>
            </a:r>
          </a:p>
        </p:txBody>
      </p:sp>
      <p:sp>
        <p:nvSpPr>
          <p:cNvPr id="3" name="Content Placeholder 2"/>
          <p:cNvSpPr>
            <a:spLocks noGrp="1"/>
          </p:cNvSpPr>
          <p:nvPr>
            <p:ph idx="1"/>
          </p:nvPr>
        </p:nvSpPr>
        <p:spPr/>
        <p:txBody>
          <a:bodyPr/>
          <a:lstStyle/>
          <a:p>
            <a:r>
              <a:rPr lang="en-US" dirty="0" smtClean="0">
                <a:solidFill>
                  <a:srgbClr val="0000FF"/>
                </a:solidFill>
              </a:rPr>
              <a:t>Clustering memory accesses</a:t>
            </a:r>
          </a:p>
          <a:p>
            <a:pPr lvl="1"/>
            <a:r>
              <a:rPr lang="en-US" dirty="0" smtClean="0">
                <a:solidFill>
                  <a:srgbClr val="FF0000"/>
                </a:solidFill>
              </a:rPr>
              <a:t>Locality aware page </a:t>
            </a:r>
            <a:r>
              <a:rPr lang="en-US" dirty="0">
                <a:solidFill>
                  <a:srgbClr val="FF0000"/>
                </a:solidFill>
              </a:rPr>
              <a:t>replacement </a:t>
            </a:r>
            <a:r>
              <a:rPr lang="en-US" dirty="0" smtClean="0">
                <a:solidFill>
                  <a:srgbClr val="FF0000"/>
                </a:solidFill>
              </a:rPr>
              <a:t>policy (cluster-CLOCK)</a:t>
            </a:r>
          </a:p>
          <a:p>
            <a:pPr lvl="2"/>
            <a:r>
              <a:rPr lang="en-US" dirty="0" smtClean="0"/>
              <a:t>When </a:t>
            </a:r>
            <a:r>
              <a:rPr lang="en-US" dirty="0"/>
              <a:t>allocating free </a:t>
            </a:r>
            <a:r>
              <a:rPr lang="en-US" dirty="0" smtClean="0"/>
              <a:t>page, give preference to pages belonging to the cluster’s memory controllers (MCs)</a:t>
            </a:r>
          </a:p>
          <a:p>
            <a:pPr lvl="2"/>
            <a:r>
              <a:rPr lang="en-US" dirty="0" smtClean="0"/>
              <a:t>Look ahead “N” pages beyond the default replacement candidate to find page belonging to cluster’s MC</a:t>
            </a:r>
          </a:p>
          <a:p>
            <a:pPr lvl="2"/>
            <a:endParaRPr lang="en-US" dirty="0"/>
          </a:p>
          <a:p>
            <a:r>
              <a:rPr lang="en-US" dirty="0" smtClean="0">
                <a:solidFill>
                  <a:srgbClr val="0000FF"/>
                </a:solidFill>
              </a:rPr>
              <a:t>Clustering cache accesses</a:t>
            </a:r>
          </a:p>
          <a:p>
            <a:pPr lvl="1"/>
            <a:r>
              <a:rPr lang="en-US" dirty="0" smtClean="0"/>
              <a:t>Private caches automatically enforce clustering </a:t>
            </a:r>
          </a:p>
          <a:p>
            <a:pPr lvl="1"/>
            <a:r>
              <a:rPr lang="en-US" dirty="0" smtClean="0"/>
              <a:t>Shared caches can use Dynamic Spill Receive</a:t>
            </a:r>
            <a:r>
              <a:rPr lang="en-US" baseline="30000" dirty="0" smtClean="0"/>
              <a:t>*</a:t>
            </a:r>
            <a:r>
              <a:rPr lang="en-US" dirty="0" smtClean="0"/>
              <a:t> mechanism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143</a:t>
            </a:fld>
            <a:endParaRPr lang="en-US" altLang="en-US">
              <a:solidFill>
                <a:srgbClr val="000000">
                  <a:tint val="75000"/>
                </a:srgbClr>
              </a:solidFill>
              <a:latin typeface="Tahoma"/>
            </a:endParaRPr>
          </a:p>
        </p:txBody>
      </p:sp>
      <p:sp>
        <p:nvSpPr>
          <p:cNvPr id="5" name="TextBox 4"/>
          <p:cNvSpPr txBox="1"/>
          <p:nvPr/>
        </p:nvSpPr>
        <p:spPr>
          <a:xfrm>
            <a:off x="4999502" y="6307638"/>
            <a:ext cx="3263809" cy="400110"/>
          </a:xfrm>
          <a:prstGeom prst="rect">
            <a:avLst/>
          </a:prstGeom>
          <a:noFill/>
        </p:spPr>
        <p:txBody>
          <a:bodyPr wrap="none" rtlCol="0">
            <a:spAutoFit/>
          </a:bodyPr>
          <a:lstStyle/>
          <a:p>
            <a:pPr defTabSz="457200"/>
            <a:r>
              <a:rPr lang="en-US" sz="2000" dirty="0" smtClean="0">
                <a:solidFill>
                  <a:srgbClr val="000000"/>
                </a:solidFill>
                <a:latin typeface="Tahoma"/>
              </a:rPr>
              <a:t>*</a:t>
            </a:r>
            <a:r>
              <a:rPr lang="en-US" sz="2000" dirty="0" err="1" smtClean="0">
                <a:solidFill>
                  <a:srgbClr val="000000"/>
                </a:solidFill>
                <a:latin typeface="Tahoma"/>
              </a:rPr>
              <a:t>Qureshi</a:t>
            </a:r>
            <a:r>
              <a:rPr lang="en-US" sz="2000" dirty="0" smtClean="0">
                <a:solidFill>
                  <a:srgbClr val="000000"/>
                </a:solidFill>
                <a:latin typeface="Tahoma"/>
              </a:rPr>
              <a:t> et al, HPCA 2009</a:t>
            </a:r>
            <a:endParaRPr lang="en-US" sz="2000" dirty="0">
              <a:solidFill>
                <a:srgbClr val="000000"/>
              </a:solidFill>
              <a:latin typeface="Tahoma"/>
            </a:endParaRPr>
          </a:p>
        </p:txBody>
      </p:sp>
    </p:spTree>
    <p:extLst>
      <p:ext uri="{BB962C8B-B14F-4D97-AF65-F5344CB8AC3E}">
        <p14:creationId xmlns:p14="http://schemas.microsoft.com/office/powerpoint/2010/main" val="15901236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2 — Balancing</a:t>
            </a:r>
            <a:endParaRPr lang="en-US" dirty="0"/>
          </a:p>
        </p:txBody>
      </p:sp>
      <p:grpSp>
        <p:nvGrpSpPr>
          <p:cNvPr id="85" name="Group 84"/>
          <p:cNvGrpSpPr/>
          <p:nvPr/>
        </p:nvGrpSpPr>
        <p:grpSpPr>
          <a:xfrm>
            <a:off x="4252877" y="1744132"/>
            <a:ext cx="4112051" cy="3920030"/>
            <a:chOff x="2366442" y="1744132"/>
            <a:chExt cx="4112051" cy="3920030"/>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2465" y="1698924"/>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285391" y="1807638"/>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155" name="Multiply 154"/>
          <p:cNvSpPr/>
          <p:nvPr/>
        </p:nvSpPr>
        <p:spPr>
          <a:xfrm>
            <a:off x="4444642" y="1964152"/>
            <a:ext cx="1900466" cy="1545954"/>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56" name="Multiply 155"/>
          <p:cNvSpPr/>
          <p:nvPr/>
        </p:nvSpPr>
        <p:spPr>
          <a:xfrm>
            <a:off x="6390774" y="3824976"/>
            <a:ext cx="1846327" cy="1596412"/>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64" name="Group 163"/>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chemeClr val="bg2">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5" name="TextBox 164"/>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6" name="TextBox 165"/>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7" name="Slide Number Placeholder 3"/>
          <p:cNvSpPr>
            <a:spLocks noGrp="1"/>
          </p:cNvSpPr>
          <p:nvPr>
            <p:ph type="sldNum" sz="quarter" idx="11"/>
          </p:nvPr>
        </p:nvSpPr>
        <p:spPr>
          <a:xfrm>
            <a:off x="6553200" y="6258406"/>
            <a:ext cx="2133600" cy="457200"/>
          </a:xfrm>
        </p:spPr>
        <p:txBody>
          <a:bodyPr/>
          <a:lstStyle/>
          <a:p>
            <a:fld id="{323594FA-E141-4234-AE05-360401972BE7}" type="slidenum">
              <a:rPr lang="en-US" altLang="en-US" smtClean="0">
                <a:solidFill>
                  <a:srgbClr val="000000">
                    <a:tint val="75000"/>
                  </a:srgbClr>
                </a:solidFill>
                <a:latin typeface="Tahoma"/>
              </a:rPr>
              <a:pPr/>
              <a:t>144</a:t>
            </a:fld>
            <a:endParaRPr lang="en-US" altLang="en-US" dirty="0">
              <a:solidFill>
                <a:srgbClr val="000000">
                  <a:tint val="75000"/>
                </a:srgbClr>
              </a:solidFill>
              <a:latin typeface="Tahoma"/>
            </a:endParaRPr>
          </a:p>
        </p:txBody>
      </p:sp>
      <p:sp>
        <p:nvSpPr>
          <p:cNvPr id="168" name="TextBox 167"/>
          <p:cNvSpPr txBox="1"/>
          <p:nvPr/>
        </p:nvSpPr>
        <p:spPr>
          <a:xfrm>
            <a:off x="1213701" y="5780272"/>
            <a:ext cx="6596427"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Too much load in clusters with heavy applications</a:t>
            </a:r>
          </a:p>
        </p:txBody>
      </p:sp>
    </p:spTree>
    <p:extLst>
      <p:ext uri="{BB962C8B-B14F-4D97-AF65-F5344CB8AC3E}">
        <p14:creationId xmlns:p14="http://schemas.microsoft.com/office/powerpoint/2010/main" val="367741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6" grpId="0" animBg="1"/>
      <p:bldP spid="16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583921" y="1744132"/>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0" name="Rectangle 149"/>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39" name="Rectangle 138"/>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40" name="Rectangle 139"/>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14" name="Rectangle 113"/>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7" name="Rectangle 1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8" name="Rectangle 10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lstStyle/>
          <a:p>
            <a:r>
              <a:rPr lang="en-US" dirty="0" smtClean="0"/>
              <a:t>Step 2 — Balancing</a:t>
            </a:r>
            <a:endParaRPr lang="en-US" dirty="0"/>
          </a:p>
        </p:txBody>
      </p:sp>
      <p:sp>
        <p:nvSpPr>
          <p:cNvPr id="155" name="TextBox 154"/>
          <p:cNvSpPr txBox="1"/>
          <p:nvPr/>
        </p:nvSpPr>
        <p:spPr>
          <a:xfrm>
            <a:off x="228600" y="5732254"/>
            <a:ext cx="8675985"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 this the best we can do? Let’s take a look at </a:t>
            </a:r>
            <a:r>
              <a:rPr lang="en-US" b="1" kern="0" dirty="0" smtClean="0">
                <a:solidFill>
                  <a:srgbClr val="FF0000"/>
                </a:solidFill>
                <a:latin typeface="Tahoma"/>
              </a:rPr>
              <a:t>application characteristics</a:t>
            </a:r>
          </a:p>
        </p:txBody>
      </p:sp>
      <p:grpSp>
        <p:nvGrpSpPr>
          <p:cNvPr id="156" name="Group 155"/>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69" name="Group 168"/>
          <p:cNvGrpSpPr/>
          <p:nvPr/>
        </p:nvGrpSpPr>
        <p:grpSpPr>
          <a:xfrm>
            <a:off x="5345383" y="2086723"/>
            <a:ext cx="2569327" cy="2712954"/>
            <a:chOff x="5032974" y="1792587"/>
            <a:chExt cx="3606471" cy="3070801"/>
          </a:xfrm>
        </p:grpSpPr>
        <p:sp>
          <p:nvSpPr>
            <p:cNvPr id="165" name="L-Shape 164"/>
            <p:cNvSpPr/>
            <p:nvPr/>
          </p:nvSpPr>
          <p:spPr>
            <a:xfrm rot="18450315">
              <a:off x="4878269" y="1947292"/>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6" name="L-Shape 165"/>
            <p:cNvSpPr/>
            <p:nvPr/>
          </p:nvSpPr>
          <p:spPr>
            <a:xfrm rot="18450315">
              <a:off x="7555652" y="1961867"/>
              <a:ext cx="1097774" cy="788363"/>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7" name="L-Shape 166"/>
            <p:cNvSpPr/>
            <p:nvPr/>
          </p:nvSpPr>
          <p:spPr>
            <a:xfrm rot="18450315">
              <a:off x="5000227"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8" name="L-Shape 167"/>
            <p:cNvSpPr/>
            <p:nvPr/>
          </p:nvSpPr>
          <p:spPr>
            <a:xfrm rot="18450315">
              <a:off x="7696376"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grpSp>
      <p:sp>
        <p:nvSpPr>
          <p:cNvPr id="17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145</a:t>
            </a:fld>
            <a:endParaRPr lang="en-US" altLang="en-US" dirty="0">
              <a:solidFill>
                <a:srgbClr val="000000">
                  <a:tint val="75000"/>
                </a:srgbClr>
              </a:solidFill>
              <a:latin typeface="Tahoma"/>
            </a:endParaRPr>
          </a:p>
        </p:txBody>
      </p:sp>
      <p:sp>
        <p:nvSpPr>
          <p:cNvPr id="171" name="TextBox 170"/>
          <p:cNvSpPr txBox="1"/>
          <p:nvPr/>
        </p:nvSpPr>
        <p:spPr>
          <a:xfrm>
            <a:off x="236738" y="5172055"/>
            <a:ext cx="381659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Better bandwidth utilization</a:t>
            </a:r>
          </a:p>
        </p:txBody>
      </p:sp>
    </p:spTree>
    <p:extLst>
      <p:ext uri="{BB962C8B-B14F-4D97-AF65-F5344CB8AC3E}">
        <p14:creationId xmlns:p14="http://schemas.microsoft.com/office/powerpoint/2010/main" val="3563109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71"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146</a:t>
            </a:fld>
            <a:endParaRPr lang="en-US" altLang="en-US">
              <a:solidFill>
                <a:srgbClr val="000000">
                  <a:tint val="75000"/>
                </a:srgbClr>
              </a:solidFill>
              <a:latin typeface="Tahoma"/>
            </a:endParaRPr>
          </a:p>
        </p:txBody>
      </p:sp>
      <p:pic>
        <p:nvPicPr>
          <p:cNvPr id="6" name="Picture 5"/>
          <p:cNvPicPr>
            <a:picLocks noChangeAspect="1"/>
          </p:cNvPicPr>
          <p:nvPr/>
        </p:nvPicPr>
        <p:blipFill>
          <a:blip r:embed="rId3"/>
          <a:stretch>
            <a:fillRect/>
          </a:stretch>
        </p:blipFill>
        <p:spPr>
          <a:xfrm>
            <a:off x="1240365" y="1041632"/>
            <a:ext cx="6722335" cy="4997055"/>
          </a:xfrm>
          <a:prstGeom prst="rect">
            <a:avLst/>
          </a:prstGeom>
        </p:spPr>
      </p:pic>
      <p:sp>
        <p:nvSpPr>
          <p:cNvPr id="7" name="TextBox 6"/>
          <p:cNvSpPr txBox="1"/>
          <p:nvPr/>
        </p:nvSpPr>
        <p:spPr>
          <a:xfrm>
            <a:off x="6479902" y="627513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spTree>
    <p:extLst>
      <p:ext uri="{BB962C8B-B14F-4D97-AF65-F5344CB8AC3E}">
        <p14:creationId xmlns:p14="http://schemas.microsoft.com/office/powerpoint/2010/main" val="2991264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20" name="TextBox 19"/>
          <p:cNvSpPr txBox="1"/>
          <p:nvPr/>
        </p:nvSpPr>
        <p:spPr>
          <a:xfrm>
            <a:off x="334886" y="3082620"/>
            <a:ext cx="8351914" cy="369332"/>
          </a:xfrm>
          <a:prstGeom prst="rect">
            <a:avLst/>
          </a:prstGeom>
          <a:solidFill>
            <a:srgbClr val="CC9900">
              <a:lumMod val="40000"/>
              <a:lumOff val="60000"/>
            </a:srgbClr>
          </a:solidFill>
          <a:ln w="25400" cap="flat" cmpd="sng" algn="ctr">
            <a:solidFill>
              <a:srgbClr val="800000"/>
            </a:solidFill>
            <a:prstDash val="solid"/>
          </a:ln>
          <a:effectLst/>
        </p:spPr>
        <p:txBody>
          <a:bodyPr wrap="square" rtlCol="0">
            <a:spAutoFit/>
          </a:bodyPr>
          <a:lstStyle/>
          <a:p>
            <a:pPr algn="ctr" defTabSz="914400">
              <a:defRPr/>
            </a:pPr>
            <a:r>
              <a:rPr lang="en-US" b="1" kern="0" dirty="0">
                <a:solidFill>
                  <a:srgbClr val="000000"/>
                </a:solidFill>
                <a:latin typeface="Tahoma"/>
              </a:rPr>
              <a:t>I</a:t>
            </a:r>
            <a:r>
              <a:rPr lang="en-US" b="1" kern="0" dirty="0" smtClean="0">
                <a:solidFill>
                  <a:srgbClr val="000000"/>
                </a:solidFill>
                <a:latin typeface="Tahoma"/>
              </a:rPr>
              <a:t>dentify and </a:t>
            </a:r>
            <a:r>
              <a:rPr lang="en-US" b="1" kern="0" dirty="0" smtClean="0">
                <a:solidFill>
                  <a:srgbClr val="FF0000"/>
                </a:solidFill>
                <a:latin typeface="Tahoma"/>
              </a:rPr>
              <a:t>isolate sensitive applications </a:t>
            </a:r>
            <a:r>
              <a:rPr lang="en-US" b="1" kern="0" dirty="0" smtClean="0">
                <a:solidFill>
                  <a:srgbClr val="000000"/>
                </a:solidFill>
                <a:latin typeface="Tahoma"/>
              </a:rPr>
              <a:t>while ensuring </a:t>
            </a:r>
            <a:r>
              <a:rPr lang="en-US" b="1" kern="0" dirty="0">
                <a:solidFill>
                  <a:srgbClr val="000000"/>
                </a:solidFill>
                <a:latin typeface="Tahoma"/>
              </a:rPr>
              <a:t>load balance </a:t>
            </a:r>
            <a:endParaRPr lang="en-US" b="1" kern="0" dirty="0" smtClean="0">
              <a:solidFill>
                <a:srgbClr val="FF0000"/>
              </a:solidFill>
              <a:latin typeface="Tahoma"/>
            </a:endParaRPr>
          </a:p>
        </p:txBody>
      </p:sp>
      <p:sp>
        <p:nvSpPr>
          <p:cNvPr id="2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147</a:t>
            </a:fld>
            <a:endParaRPr lang="en-US" altLang="en-US" dirty="0">
              <a:solidFill>
                <a:srgbClr val="000000">
                  <a:tint val="75000"/>
                </a:srgbClr>
              </a:solidFill>
              <a:latin typeface="Tahoma"/>
            </a:endParaRPr>
          </a:p>
        </p:txBody>
      </p:sp>
      <p:grpSp>
        <p:nvGrpSpPr>
          <p:cNvPr id="49" name="Group 48"/>
          <p:cNvGrpSpPr/>
          <p:nvPr/>
        </p:nvGrpSpPr>
        <p:grpSpPr>
          <a:xfrm>
            <a:off x="2532388" y="1259629"/>
            <a:ext cx="2096572" cy="4995168"/>
            <a:chOff x="2532388" y="1259629"/>
            <a:chExt cx="2096572" cy="4995168"/>
          </a:xfrm>
        </p:grpSpPr>
        <p:sp>
          <p:nvSpPr>
            <p:cNvPr id="16" name="Rectangle 15"/>
            <p:cNvSpPr/>
            <p:nvPr/>
          </p:nvSpPr>
          <p:spPr>
            <a:xfrm>
              <a:off x="3244523" y="1259629"/>
              <a:ext cx="457200" cy="423334"/>
            </a:xfrm>
            <a:prstGeom prst="rect">
              <a:avLst/>
            </a:prstGeom>
            <a:solidFill>
              <a:srgbClr val="7F7F7F"/>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TextBox 17"/>
            <p:cNvSpPr txBox="1"/>
            <p:nvPr/>
          </p:nvSpPr>
          <p:spPr>
            <a:xfrm>
              <a:off x="2931408" y="1821498"/>
              <a:ext cx="1213593" cy="400110"/>
            </a:xfrm>
            <a:prstGeom prst="rect">
              <a:avLst/>
            </a:prstGeom>
            <a:noFill/>
          </p:spPr>
          <p:txBody>
            <a:bodyPr wrap="none" rtlCol="0">
              <a:spAutoFit/>
            </a:bodyPr>
            <a:lstStyle/>
            <a:p>
              <a:pPr defTabSz="457200"/>
              <a:r>
                <a:rPr lang="en-US" sz="2000" b="1" dirty="0" smtClean="0">
                  <a:solidFill>
                    <a:srgbClr val="000000"/>
                  </a:solidFill>
                  <a:latin typeface="Tahoma"/>
                </a:rPr>
                <a:t>Medium</a:t>
              </a:r>
            </a:p>
          </p:txBody>
        </p:sp>
        <p:sp>
          <p:nvSpPr>
            <p:cNvPr id="27" name="TextBox 26"/>
            <p:cNvSpPr txBox="1"/>
            <p:nvPr/>
          </p:nvSpPr>
          <p:spPr>
            <a:xfrm>
              <a:off x="2954603" y="2269827"/>
              <a:ext cx="1674357" cy="584776"/>
            </a:xfrm>
            <a:prstGeom prst="rect">
              <a:avLst/>
            </a:prstGeom>
            <a:noFill/>
          </p:spPr>
          <p:txBody>
            <a:bodyPr wrap="none" rtlCol="0">
              <a:spAutoFit/>
            </a:bodyPr>
            <a:lstStyle/>
            <a:p>
              <a:pPr defTabSz="457200"/>
              <a:r>
                <a:rPr lang="en-US" sz="1600" b="1" dirty="0" smtClean="0">
                  <a:solidFill>
                    <a:srgbClr val="0000FF"/>
                  </a:solidFill>
                  <a:latin typeface="Tahoma"/>
                </a:rPr>
                <a:t>Med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5" name="Picture 4"/>
            <p:cNvPicPr>
              <a:picLocks noChangeAspect="1"/>
            </p:cNvPicPr>
            <p:nvPr/>
          </p:nvPicPr>
          <p:blipFill>
            <a:blip r:embed="rId3"/>
            <a:stretch>
              <a:fillRect/>
            </a:stretch>
          </p:blipFill>
          <p:spPr>
            <a:xfrm>
              <a:off x="3171838" y="3733307"/>
              <a:ext cx="828662" cy="1806297"/>
            </a:xfrm>
            <a:prstGeom prst="rect">
              <a:avLst/>
            </a:prstGeom>
          </p:spPr>
        </p:pic>
        <p:sp>
          <p:nvSpPr>
            <p:cNvPr id="31" name="TextBox 30"/>
            <p:cNvSpPr txBox="1"/>
            <p:nvPr/>
          </p:nvSpPr>
          <p:spPr>
            <a:xfrm>
              <a:off x="2532388" y="5670021"/>
              <a:ext cx="1962997" cy="584776"/>
            </a:xfrm>
            <a:prstGeom prst="rect">
              <a:avLst/>
            </a:prstGeom>
            <a:noFill/>
          </p:spPr>
          <p:txBody>
            <a:bodyPr wrap="none" rtlCol="0">
              <a:spAutoFit/>
            </a:bodyPr>
            <a:lstStyle/>
            <a:p>
              <a:pPr algn="ctr" defTabSz="457200"/>
              <a:r>
                <a:rPr lang="en-US" sz="1600" b="1" dirty="0" smtClean="0">
                  <a:solidFill>
                    <a:srgbClr val="000000"/>
                  </a:solidFill>
                  <a:latin typeface="Tahoma"/>
                </a:rPr>
                <a:t>Guru</a:t>
              </a:r>
            </a:p>
            <a:p>
              <a:pPr algn="ctr" defTabSz="457200"/>
              <a:r>
                <a:rPr lang="en-US" sz="1600" b="1" dirty="0" smtClean="0">
                  <a:solidFill>
                    <a:srgbClr val="000000"/>
                  </a:solidFill>
                  <a:latin typeface="Tahoma"/>
                </a:rPr>
                <a:t>There for cookies </a:t>
              </a:r>
              <a:endParaRPr lang="en-US" sz="1600" b="1" dirty="0">
                <a:solidFill>
                  <a:srgbClr val="000000"/>
                </a:solidFill>
                <a:latin typeface="Tahoma"/>
              </a:endParaRPr>
            </a:p>
          </p:txBody>
        </p:sp>
      </p:grpSp>
      <p:grpSp>
        <p:nvGrpSpPr>
          <p:cNvPr id="50" name="Group 49"/>
          <p:cNvGrpSpPr/>
          <p:nvPr/>
        </p:nvGrpSpPr>
        <p:grpSpPr>
          <a:xfrm>
            <a:off x="4721567" y="1259629"/>
            <a:ext cx="1987893" cy="4995168"/>
            <a:chOff x="4721567" y="1259629"/>
            <a:chExt cx="1987893" cy="4995168"/>
          </a:xfrm>
        </p:grpSpPr>
        <p:sp>
          <p:nvSpPr>
            <p:cNvPr id="10" name="TextBox 9"/>
            <p:cNvSpPr txBox="1"/>
            <p:nvPr/>
          </p:nvSpPr>
          <p:spPr>
            <a:xfrm>
              <a:off x="5079903" y="1833252"/>
              <a:ext cx="992579" cy="400110"/>
            </a:xfrm>
            <a:prstGeom prst="rect">
              <a:avLst/>
            </a:prstGeom>
            <a:noFill/>
          </p:spPr>
          <p:txBody>
            <a:bodyPr wrap="none" rtlCol="0">
              <a:spAutoFit/>
            </a:bodyPr>
            <a:lstStyle/>
            <a:p>
              <a:pPr defTabSz="457200"/>
              <a:r>
                <a:rPr lang="en-US" sz="2000" b="1" dirty="0" smtClean="0">
                  <a:solidFill>
                    <a:srgbClr val="000000"/>
                  </a:solidFill>
                  <a:latin typeface="Tahoma"/>
                </a:rPr>
                <a:t>Heavy</a:t>
              </a:r>
            </a:p>
          </p:txBody>
        </p:sp>
        <p:sp>
          <p:nvSpPr>
            <p:cNvPr id="11" name="Rectangle 10"/>
            <p:cNvSpPr/>
            <p:nvPr/>
          </p:nvSpPr>
          <p:spPr>
            <a:xfrm>
              <a:off x="5274532" y="125962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TextBox 27"/>
            <p:cNvSpPr txBox="1"/>
            <p:nvPr/>
          </p:nvSpPr>
          <p:spPr>
            <a:xfrm>
              <a:off x="4990119"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34" name="Picture 33"/>
            <p:cNvPicPr>
              <a:picLocks noChangeAspect="1"/>
            </p:cNvPicPr>
            <p:nvPr/>
          </p:nvPicPr>
          <p:blipFill>
            <a:blip r:embed="rId4"/>
            <a:stretch>
              <a:fillRect/>
            </a:stretch>
          </p:blipFill>
          <p:spPr>
            <a:xfrm>
              <a:off x="5163946" y="3673475"/>
              <a:ext cx="656382" cy="1925961"/>
            </a:xfrm>
            <a:prstGeom prst="rect">
              <a:avLst/>
            </a:prstGeom>
          </p:spPr>
        </p:pic>
        <p:sp>
          <p:nvSpPr>
            <p:cNvPr id="35" name="TextBox 34"/>
            <p:cNvSpPr txBox="1"/>
            <p:nvPr/>
          </p:nvSpPr>
          <p:spPr>
            <a:xfrm>
              <a:off x="4721567" y="5670021"/>
              <a:ext cx="1283124" cy="584776"/>
            </a:xfrm>
            <a:prstGeom prst="rect">
              <a:avLst/>
            </a:prstGeom>
            <a:noFill/>
          </p:spPr>
          <p:txBody>
            <a:bodyPr wrap="none" rtlCol="0">
              <a:spAutoFit/>
            </a:bodyPr>
            <a:lstStyle/>
            <a:p>
              <a:pPr algn="ctr" defTabSz="457200"/>
              <a:r>
                <a:rPr lang="en-US" sz="1600" b="1" dirty="0" smtClean="0">
                  <a:solidFill>
                    <a:srgbClr val="000000"/>
                  </a:solidFill>
                  <a:latin typeface="Tahoma"/>
                </a:rPr>
                <a:t>Adversary</a:t>
              </a:r>
            </a:p>
            <a:p>
              <a:pPr algn="ctr" defTabSz="457200"/>
              <a:r>
                <a:rPr lang="en-US" sz="1600" b="1" dirty="0" smtClean="0">
                  <a:solidFill>
                    <a:srgbClr val="000000"/>
                  </a:solidFill>
                  <a:latin typeface="Tahoma"/>
                  <a:sym typeface="Wingdings"/>
                </a:rPr>
                <a:t>Bitter rival</a:t>
              </a:r>
            </a:p>
          </p:txBody>
        </p:sp>
      </p:grpSp>
      <p:grpSp>
        <p:nvGrpSpPr>
          <p:cNvPr id="51" name="Group 50"/>
          <p:cNvGrpSpPr/>
          <p:nvPr/>
        </p:nvGrpSpPr>
        <p:grpSpPr>
          <a:xfrm>
            <a:off x="6469539" y="1259629"/>
            <a:ext cx="2596255" cy="5003240"/>
            <a:chOff x="6469539" y="1259629"/>
            <a:chExt cx="2596255" cy="5003240"/>
          </a:xfrm>
        </p:grpSpPr>
        <p:sp>
          <p:nvSpPr>
            <p:cNvPr id="17" name="Rectangle 16"/>
            <p:cNvSpPr/>
            <p:nvPr/>
          </p:nvSpPr>
          <p:spPr>
            <a:xfrm>
              <a:off x="7488917" y="125962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TextBox 18"/>
            <p:cNvSpPr txBox="1"/>
            <p:nvPr/>
          </p:nvSpPr>
          <p:spPr>
            <a:xfrm>
              <a:off x="7391365" y="1833252"/>
              <a:ext cx="841020" cy="400110"/>
            </a:xfrm>
            <a:prstGeom prst="rect">
              <a:avLst/>
            </a:prstGeom>
            <a:noFill/>
          </p:spPr>
          <p:txBody>
            <a:bodyPr wrap="none" rtlCol="0">
              <a:spAutoFit/>
            </a:bodyPr>
            <a:lstStyle/>
            <a:p>
              <a:pPr defTabSz="457200"/>
              <a:r>
                <a:rPr lang="en-US" sz="2000" b="1" dirty="0" smtClean="0">
                  <a:solidFill>
                    <a:srgbClr val="000000"/>
                  </a:solidFill>
                  <a:latin typeface="Tahoma"/>
                </a:rPr>
                <a:t>Light</a:t>
              </a:r>
            </a:p>
          </p:txBody>
        </p:sp>
        <p:sp>
          <p:nvSpPr>
            <p:cNvPr id="29" name="TextBox 28"/>
            <p:cNvSpPr txBox="1"/>
            <p:nvPr/>
          </p:nvSpPr>
          <p:spPr>
            <a:xfrm>
              <a:off x="7253600" y="2260026"/>
              <a:ext cx="1666742" cy="338554"/>
            </a:xfrm>
            <a:prstGeom prst="rect">
              <a:avLst/>
            </a:prstGeom>
            <a:noFill/>
          </p:spPr>
          <p:txBody>
            <a:bodyPr wrap="none" rtlCol="0">
              <a:spAutoFit/>
            </a:bodyPr>
            <a:lstStyle/>
            <a:p>
              <a:pPr defTabSz="457200"/>
              <a:r>
                <a:rPr lang="en-US" sz="1600" b="1" dirty="0" smtClean="0">
                  <a:solidFill>
                    <a:srgbClr val="0000FF"/>
                  </a:solidFill>
                  <a:latin typeface="Tahoma"/>
                </a:rPr>
                <a:t>Low Miss Rate</a:t>
              </a:r>
              <a:endParaRPr lang="en-US" sz="1600" b="1" dirty="0">
                <a:solidFill>
                  <a:srgbClr val="0000FF"/>
                </a:solidFill>
                <a:latin typeface="Tahoma"/>
              </a:endParaRPr>
            </a:p>
          </p:txBody>
        </p:sp>
        <p:pic>
          <p:nvPicPr>
            <p:cNvPr id="6" name="Picture 5"/>
            <p:cNvPicPr>
              <a:picLocks noChangeAspect="1"/>
            </p:cNvPicPr>
            <p:nvPr/>
          </p:nvPicPr>
          <p:blipFill>
            <a:blip r:embed="rId5"/>
            <a:stretch>
              <a:fillRect/>
            </a:stretch>
          </p:blipFill>
          <p:spPr>
            <a:xfrm>
              <a:off x="6950716" y="3629396"/>
              <a:ext cx="605768" cy="1895975"/>
            </a:xfrm>
            <a:prstGeom prst="rect">
              <a:avLst/>
            </a:prstGeom>
          </p:spPr>
        </p:pic>
        <p:pic>
          <p:nvPicPr>
            <p:cNvPr id="7" name="Picture 6"/>
            <p:cNvPicPr>
              <a:picLocks noChangeAspect="1"/>
            </p:cNvPicPr>
            <p:nvPr/>
          </p:nvPicPr>
          <p:blipFill>
            <a:blip r:embed="rId6"/>
            <a:stretch>
              <a:fillRect/>
            </a:stretch>
          </p:blipFill>
          <p:spPr>
            <a:xfrm>
              <a:off x="8058467" y="3656641"/>
              <a:ext cx="655303" cy="1841485"/>
            </a:xfrm>
            <a:prstGeom prst="rect">
              <a:avLst/>
            </a:prstGeom>
          </p:spPr>
        </p:pic>
        <p:sp>
          <p:nvSpPr>
            <p:cNvPr id="32" name="TextBox 31"/>
            <p:cNvSpPr txBox="1"/>
            <p:nvPr/>
          </p:nvSpPr>
          <p:spPr>
            <a:xfrm>
              <a:off x="6469539" y="5670021"/>
              <a:ext cx="1404050" cy="584776"/>
            </a:xfrm>
            <a:prstGeom prst="rect">
              <a:avLst/>
            </a:prstGeom>
            <a:noFill/>
          </p:spPr>
          <p:txBody>
            <a:bodyPr wrap="none" rtlCol="0">
              <a:spAutoFit/>
            </a:bodyPr>
            <a:lstStyle/>
            <a:p>
              <a:pPr algn="ctr" defTabSz="457200"/>
              <a:r>
                <a:rPr lang="en-US" sz="1600" b="1" dirty="0" smtClean="0">
                  <a:solidFill>
                    <a:srgbClr val="000000"/>
                  </a:solidFill>
                  <a:latin typeface="Tahoma"/>
                </a:rPr>
                <a:t>Nice Guy</a:t>
              </a:r>
            </a:p>
            <a:p>
              <a:pPr algn="ctr" defTabSz="457200"/>
              <a:r>
                <a:rPr lang="en-US" sz="1600" b="1" dirty="0" smtClean="0">
                  <a:solidFill>
                    <a:srgbClr val="000000"/>
                  </a:solidFill>
                  <a:latin typeface="Tahoma"/>
                </a:rPr>
                <a:t>No opinions</a:t>
              </a:r>
            </a:p>
          </p:txBody>
        </p:sp>
        <p:sp>
          <p:nvSpPr>
            <p:cNvPr id="33" name="TextBox 32"/>
            <p:cNvSpPr txBox="1"/>
            <p:nvPr/>
          </p:nvSpPr>
          <p:spPr>
            <a:xfrm>
              <a:off x="7903597" y="5678093"/>
              <a:ext cx="1162197" cy="584776"/>
            </a:xfrm>
            <a:prstGeom prst="rect">
              <a:avLst/>
            </a:prstGeom>
            <a:noFill/>
          </p:spPr>
          <p:txBody>
            <a:bodyPr wrap="none" rtlCol="0">
              <a:spAutoFit/>
            </a:bodyPr>
            <a:lstStyle/>
            <a:p>
              <a:pPr algn="ctr" defTabSz="457200"/>
              <a:r>
                <a:rPr lang="en-US" sz="1600" b="1" dirty="0" smtClean="0">
                  <a:solidFill>
                    <a:srgbClr val="000000"/>
                  </a:solidFill>
                  <a:latin typeface="Tahoma"/>
                </a:rPr>
                <a:t>Asst. </a:t>
              </a:r>
            </a:p>
            <a:p>
              <a:pPr algn="ctr" defTabSz="457200"/>
              <a:r>
                <a:rPr lang="en-US" sz="1600" b="1" dirty="0" smtClean="0">
                  <a:solidFill>
                    <a:srgbClr val="000000"/>
                  </a:solidFill>
                  <a:latin typeface="Tahoma"/>
                </a:rPr>
                <a:t>Professor</a:t>
              </a:r>
            </a:p>
          </p:txBody>
        </p:sp>
      </p:grpSp>
      <p:grpSp>
        <p:nvGrpSpPr>
          <p:cNvPr id="48" name="Group 47"/>
          <p:cNvGrpSpPr/>
          <p:nvPr/>
        </p:nvGrpSpPr>
        <p:grpSpPr>
          <a:xfrm>
            <a:off x="918016" y="1259629"/>
            <a:ext cx="1783406" cy="4995168"/>
            <a:chOff x="918016" y="1259629"/>
            <a:chExt cx="1783406" cy="4995168"/>
          </a:xfrm>
        </p:grpSpPr>
        <p:sp>
          <p:nvSpPr>
            <p:cNvPr id="8" name="Rectangle 7"/>
            <p:cNvSpPr/>
            <p:nvPr/>
          </p:nvSpPr>
          <p:spPr>
            <a:xfrm>
              <a:off x="1255948" y="1259629"/>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 name="TextBox 8"/>
            <p:cNvSpPr txBox="1"/>
            <p:nvPr/>
          </p:nvSpPr>
          <p:spPr>
            <a:xfrm>
              <a:off x="962610" y="1805819"/>
              <a:ext cx="1357613" cy="400110"/>
            </a:xfrm>
            <a:prstGeom prst="rect">
              <a:avLst/>
            </a:prstGeom>
            <a:noFill/>
          </p:spPr>
          <p:txBody>
            <a:bodyPr wrap="none" rtlCol="0">
              <a:spAutoFit/>
            </a:bodyPr>
            <a:lstStyle/>
            <a:p>
              <a:pPr defTabSz="457200"/>
              <a:r>
                <a:rPr lang="en-US" sz="2000" b="1" dirty="0" smtClean="0">
                  <a:solidFill>
                    <a:srgbClr val="FF0000"/>
                  </a:solidFill>
                  <a:latin typeface="Tahoma"/>
                </a:rPr>
                <a:t>Sensitive</a:t>
              </a:r>
            </a:p>
          </p:txBody>
        </p:sp>
        <p:sp>
          <p:nvSpPr>
            <p:cNvPr id="25" name="TextBox 24"/>
            <p:cNvSpPr txBox="1"/>
            <p:nvPr/>
          </p:nvSpPr>
          <p:spPr>
            <a:xfrm>
              <a:off x="982081"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p>
            <a:p>
              <a:pPr defTabSz="457200"/>
              <a:r>
                <a:rPr lang="en-US" sz="1600" b="1" dirty="0">
                  <a:solidFill>
                    <a:srgbClr val="0000FF"/>
                  </a:solidFill>
                  <a:latin typeface="Tahoma"/>
                </a:rPr>
                <a:t>Low </a:t>
              </a:r>
              <a:r>
                <a:rPr lang="en-US" sz="1600" b="1" dirty="0" smtClean="0">
                  <a:solidFill>
                    <a:srgbClr val="0000FF"/>
                  </a:solidFill>
                  <a:latin typeface="Tahoma"/>
                </a:rPr>
                <a:t>MLP</a:t>
              </a:r>
              <a:endParaRPr lang="en-US" sz="1600" b="1" dirty="0">
                <a:solidFill>
                  <a:srgbClr val="0000FF"/>
                </a:solidFill>
                <a:latin typeface="Tahoma"/>
              </a:endParaRPr>
            </a:p>
          </p:txBody>
        </p:sp>
        <p:pic>
          <p:nvPicPr>
            <p:cNvPr id="4" name="Picture 3"/>
            <p:cNvPicPr>
              <a:picLocks noChangeAspect="1"/>
            </p:cNvPicPr>
            <p:nvPr/>
          </p:nvPicPr>
          <p:blipFill>
            <a:blip r:embed="rId7"/>
            <a:stretch>
              <a:fillRect/>
            </a:stretch>
          </p:blipFill>
          <p:spPr>
            <a:xfrm>
              <a:off x="1135498" y="3742272"/>
              <a:ext cx="687833" cy="1788367"/>
            </a:xfrm>
            <a:prstGeom prst="rect">
              <a:avLst/>
            </a:prstGeom>
          </p:spPr>
        </p:pic>
        <p:sp>
          <p:nvSpPr>
            <p:cNvPr id="30" name="TextBox 29"/>
            <p:cNvSpPr txBox="1"/>
            <p:nvPr/>
          </p:nvSpPr>
          <p:spPr>
            <a:xfrm>
              <a:off x="918016" y="5670021"/>
              <a:ext cx="1123024" cy="584776"/>
            </a:xfrm>
            <a:prstGeom prst="rect">
              <a:avLst/>
            </a:prstGeom>
            <a:noFill/>
          </p:spPr>
          <p:txBody>
            <a:bodyPr wrap="none" rtlCol="0">
              <a:spAutoFit/>
            </a:bodyPr>
            <a:lstStyle/>
            <a:p>
              <a:pPr algn="ctr" defTabSz="457200"/>
              <a:r>
                <a:rPr lang="en-US" sz="1600" b="1" dirty="0" smtClean="0">
                  <a:solidFill>
                    <a:srgbClr val="000000"/>
                  </a:solidFill>
                  <a:latin typeface="Tahoma"/>
                </a:rPr>
                <a:t>Advisor</a:t>
              </a:r>
            </a:p>
            <a:p>
              <a:pPr algn="ctr" defTabSz="457200"/>
              <a:r>
                <a:rPr lang="en-US" sz="1600" b="1" dirty="0" smtClean="0">
                  <a:solidFill>
                    <a:srgbClr val="FF0000"/>
                  </a:solidFill>
                  <a:latin typeface="Tahoma"/>
                </a:rPr>
                <a:t>Sensitive</a:t>
              </a:r>
              <a:endParaRPr lang="en-US" sz="1600" b="1" dirty="0">
                <a:solidFill>
                  <a:srgbClr val="FF0000"/>
                </a:solidFill>
                <a:latin typeface="Tahoma"/>
              </a:endParaRPr>
            </a:p>
          </p:txBody>
        </p:sp>
      </p:grpSp>
      <p:sp>
        <p:nvSpPr>
          <p:cNvPr id="43" name="TextBox 42"/>
          <p:cNvSpPr txBox="1"/>
          <p:nvPr/>
        </p:nvSpPr>
        <p:spPr>
          <a:xfrm>
            <a:off x="159498" y="3716020"/>
            <a:ext cx="461665" cy="2165767"/>
          </a:xfrm>
          <a:prstGeom prst="rect">
            <a:avLst/>
          </a:prstGeom>
          <a:noFill/>
        </p:spPr>
        <p:txBody>
          <a:bodyPr vert="vert270" wrap="none" rtlCol="0">
            <a:spAutoFit/>
          </a:bodyPr>
          <a:lstStyle/>
          <a:p>
            <a:pPr algn="ctr" defTabSz="457200"/>
            <a:r>
              <a:rPr lang="en-US" b="1" dirty="0" smtClean="0">
                <a:solidFill>
                  <a:srgbClr val="000000"/>
                </a:solidFill>
                <a:latin typeface="Tahoma"/>
              </a:rPr>
              <a:t>Thesis Committee</a:t>
            </a:r>
          </a:p>
        </p:txBody>
      </p:sp>
      <p:sp>
        <p:nvSpPr>
          <p:cNvPr id="44" name="TextBox 43"/>
          <p:cNvSpPr txBox="1"/>
          <p:nvPr/>
        </p:nvSpPr>
        <p:spPr>
          <a:xfrm>
            <a:off x="140752" y="1259819"/>
            <a:ext cx="461665" cy="1514748"/>
          </a:xfrm>
          <a:prstGeom prst="rect">
            <a:avLst/>
          </a:prstGeom>
          <a:noFill/>
        </p:spPr>
        <p:txBody>
          <a:bodyPr vert="vert270" wrap="none" rtlCol="0">
            <a:spAutoFit/>
          </a:bodyPr>
          <a:lstStyle/>
          <a:p>
            <a:pPr algn="ctr" defTabSz="457200"/>
            <a:r>
              <a:rPr lang="en-US" b="1" dirty="0" smtClean="0">
                <a:solidFill>
                  <a:srgbClr val="000000"/>
                </a:solidFill>
                <a:latin typeface="Tahoma"/>
              </a:rPr>
              <a:t>Applications</a:t>
            </a:r>
          </a:p>
        </p:txBody>
      </p:sp>
      <p:sp>
        <p:nvSpPr>
          <p:cNvPr id="3" name="TextBox 2"/>
          <p:cNvSpPr txBox="1"/>
          <p:nvPr/>
        </p:nvSpPr>
        <p:spPr>
          <a:xfrm>
            <a:off x="6495037" y="626286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grpSp>
        <p:nvGrpSpPr>
          <p:cNvPr id="55" name="Group 54"/>
          <p:cNvGrpSpPr/>
          <p:nvPr/>
        </p:nvGrpSpPr>
        <p:grpSpPr>
          <a:xfrm>
            <a:off x="1628701" y="6160111"/>
            <a:ext cx="3777886" cy="894806"/>
            <a:chOff x="1628701" y="6160111"/>
            <a:chExt cx="3777886" cy="894806"/>
          </a:xfrm>
        </p:grpSpPr>
        <p:sp>
          <p:nvSpPr>
            <p:cNvPr id="53" name="Curved Left Arrow 52"/>
            <p:cNvSpPr/>
            <p:nvPr/>
          </p:nvSpPr>
          <p:spPr>
            <a:xfrm rot="5400000">
              <a:off x="3247279" y="4541533"/>
              <a:ext cx="540729" cy="3777886"/>
            </a:xfrm>
            <a:prstGeom prst="curvedLeftArrow">
              <a:avLst>
                <a:gd name="adj1" fmla="val 30114"/>
                <a:gd name="adj2" fmla="val 50000"/>
                <a:gd name="adj3" fmla="val 25000"/>
              </a:avLst>
            </a:prstGeom>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dirty="0">
                <a:solidFill>
                  <a:srgbClr val="000000"/>
                </a:solidFill>
                <a:latin typeface="Tahoma"/>
              </a:endParaRPr>
            </a:p>
          </p:txBody>
        </p:sp>
        <p:sp>
          <p:nvSpPr>
            <p:cNvPr id="54" name="Multiply 53"/>
            <p:cNvSpPr/>
            <p:nvPr/>
          </p:nvSpPr>
          <p:spPr>
            <a:xfrm>
              <a:off x="2985928" y="6262869"/>
              <a:ext cx="893086" cy="792048"/>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pic>
        <p:nvPicPr>
          <p:cNvPr id="56" name="Picture 55"/>
          <p:cNvPicPr>
            <a:picLocks noChangeAspect="1"/>
          </p:cNvPicPr>
          <p:nvPr/>
        </p:nvPicPr>
        <p:blipFill>
          <a:blip r:embed="rId8"/>
          <a:stretch>
            <a:fillRect/>
          </a:stretch>
        </p:blipFill>
        <p:spPr>
          <a:xfrm>
            <a:off x="2715730" y="3794758"/>
            <a:ext cx="540395" cy="496517"/>
          </a:xfrm>
          <a:prstGeom prst="rect">
            <a:avLst/>
          </a:prstGeom>
        </p:spPr>
      </p:pic>
    </p:spTree>
    <p:extLst>
      <p:ext uri="{BB962C8B-B14F-4D97-AF65-F5344CB8AC3E}">
        <p14:creationId xmlns:p14="http://schemas.microsoft.com/office/powerpoint/2010/main" val="15309073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3 — Isolation</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83921" y="1744132"/>
            <a:ext cx="4047023" cy="3793019"/>
            <a:chOff x="4583921" y="1744132"/>
            <a:chExt cx="4047023" cy="3793019"/>
          </a:xfrm>
        </p:grpSpPr>
        <p:sp>
          <p:nvSpPr>
            <p:cNvPr id="186" name="Rectangle 185"/>
            <p:cNvSpPr/>
            <p:nvPr/>
          </p:nvSpPr>
          <p:spPr>
            <a:xfrm>
              <a:off x="5091914"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6124833"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5" name="Rectangle 194"/>
            <p:cNvSpPr/>
            <p:nvPr/>
          </p:nvSpPr>
          <p:spPr>
            <a:xfrm>
              <a:off x="5616840"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4583921"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1" name="Rectangle 200"/>
            <p:cNvSpPr/>
            <p:nvPr/>
          </p:nvSpPr>
          <p:spPr>
            <a:xfrm>
              <a:off x="458392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767791" y="5667737"/>
            <a:ext cx="4942379"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Isolate </a:t>
            </a:r>
            <a:r>
              <a:rPr lang="en-US" b="1" kern="0" dirty="0" smtClean="0">
                <a:solidFill>
                  <a:srgbClr val="FF0000"/>
                </a:solidFill>
                <a:latin typeface="Tahoma"/>
              </a:rPr>
              <a:t>sensitive</a:t>
            </a:r>
            <a:r>
              <a:rPr lang="en-US" b="1" kern="0" dirty="0" smtClean="0">
                <a:solidFill>
                  <a:srgbClr val="000000"/>
                </a:solidFill>
                <a:latin typeface="Tahoma"/>
              </a:rPr>
              <a:t> applications to a cluster</a:t>
            </a:r>
            <a:endParaRPr lang="en-US" b="1" kern="0" dirty="0" smtClean="0">
              <a:solidFill>
                <a:srgbClr val="FF0000"/>
              </a:solidFill>
              <a:latin typeface="Tahoma"/>
            </a:endParaRPr>
          </a:p>
        </p:txBody>
      </p:sp>
      <p:sp>
        <p:nvSpPr>
          <p:cNvPr id="16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148</a:t>
            </a:fld>
            <a:endParaRPr lang="en-US" altLang="en-US" dirty="0">
              <a:solidFill>
                <a:srgbClr val="000000">
                  <a:tint val="75000"/>
                </a:srgbClr>
              </a:solidFill>
              <a:latin typeface="Tahoma"/>
            </a:endParaRPr>
          </a:p>
        </p:txBody>
      </p:sp>
      <p:sp>
        <p:nvSpPr>
          <p:cNvPr id="166" name="TextBox 165"/>
          <p:cNvSpPr txBox="1"/>
          <p:nvPr/>
        </p:nvSpPr>
        <p:spPr>
          <a:xfrm>
            <a:off x="1767791" y="6125677"/>
            <a:ext cx="6555776"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Balance load for remaining applications across clusters</a:t>
            </a:r>
            <a:endParaRPr lang="en-US" b="1" kern="0" dirty="0" smtClean="0">
              <a:solidFill>
                <a:srgbClr val="FF0000"/>
              </a:solidFill>
              <a:latin typeface="Tahoma"/>
            </a:endParaRPr>
          </a:p>
        </p:txBody>
      </p:sp>
    </p:spTree>
    <p:extLst>
      <p:ext uri="{BB962C8B-B14F-4D97-AF65-F5344CB8AC3E}">
        <p14:creationId xmlns:p14="http://schemas.microsoft.com/office/powerpoint/2010/main" val="2262903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16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Step </a:t>
            </a:r>
            <a:r>
              <a:rPr lang="en-US" dirty="0" smtClean="0"/>
              <a:t>3 — Isolation</a:t>
            </a:r>
            <a:endParaRPr lang="en-US" dirty="0"/>
          </a:p>
        </p:txBody>
      </p:sp>
      <p:sp>
        <p:nvSpPr>
          <p:cNvPr id="3" name="Content Placeholder 2"/>
          <p:cNvSpPr>
            <a:spLocks noGrp="1"/>
          </p:cNvSpPr>
          <p:nvPr>
            <p:ph idx="1"/>
          </p:nvPr>
        </p:nvSpPr>
        <p:spPr/>
        <p:txBody>
          <a:bodyPr>
            <a:normAutofit lnSpcReduction="10000"/>
          </a:bodyPr>
          <a:lstStyle/>
          <a:p>
            <a:r>
              <a:rPr lang="en-US" dirty="0" smtClean="0"/>
              <a:t>How to </a:t>
            </a:r>
            <a:r>
              <a:rPr lang="en-US" dirty="0"/>
              <a:t>e</a:t>
            </a:r>
            <a:r>
              <a:rPr lang="en-US" dirty="0" smtClean="0"/>
              <a:t>stimate sensitivity?</a:t>
            </a:r>
            <a:endParaRPr lang="en-US" dirty="0"/>
          </a:p>
          <a:p>
            <a:pPr lvl="1"/>
            <a:r>
              <a:rPr lang="en-US" dirty="0" smtClean="0"/>
              <a:t>High Miss— high misses </a:t>
            </a:r>
            <a:r>
              <a:rPr lang="en-US" dirty="0"/>
              <a:t>per kilo instruction (MPKI)</a:t>
            </a:r>
          </a:p>
          <a:p>
            <a:pPr lvl="1"/>
            <a:r>
              <a:rPr lang="en-US" dirty="0"/>
              <a:t>Low MLP— high relative stall cycles per miss (STPM</a:t>
            </a:r>
            <a:r>
              <a:rPr lang="en-US" dirty="0" smtClean="0"/>
              <a:t>)</a:t>
            </a:r>
          </a:p>
          <a:p>
            <a:pPr lvl="1"/>
            <a:r>
              <a:rPr lang="en-US" dirty="0" smtClean="0"/>
              <a:t>Sensitive </a:t>
            </a:r>
            <a:r>
              <a:rPr lang="en-US" dirty="0"/>
              <a:t>if MPKI &gt; </a:t>
            </a:r>
            <a:r>
              <a:rPr lang="en-US" dirty="0" smtClean="0"/>
              <a:t>Threshold and relative </a:t>
            </a:r>
            <a:r>
              <a:rPr lang="en-US" dirty="0"/>
              <a:t>STPM is </a:t>
            </a:r>
            <a:r>
              <a:rPr lang="en-US" dirty="0" smtClean="0"/>
              <a:t>high</a:t>
            </a:r>
          </a:p>
          <a:p>
            <a:pPr lvl="1"/>
            <a:endParaRPr lang="en-US" dirty="0"/>
          </a:p>
          <a:p>
            <a:r>
              <a:rPr lang="en-US" dirty="0" smtClean="0"/>
              <a:t>Whether to or not to allocate cluster to sensitive applications?</a:t>
            </a:r>
          </a:p>
          <a:p>
            <a:pPr lvl="1"/>
            <a:endParaRPr lang="en-US" dirty="0"/>
          </a:p>
          <a:p>
            <a:r>
              <a:rPr lang="en-US" dirty="0" smtClean="0"/>
              <a:t>How to map sensitive applications to their own cluster?</a:t>
            </a:r>
          </a:p>
          <a:p>
            <a:pPr lvl="1"/>
            <a:r>
              <a:rPr lang="en-US" dirty="0" smtClean="0"/>
              <a:t>Knap</a:t>
            </a:r>
            <a:r>
              <a:rPr lang="en-US" dirty="0"/>
              <a:t>-sack </a:t>
            </a:r>
            <a:r>
              <a:rPr lang="en-US" dirty="0" smtClean="0"/>
              <a:t>algorithm</a:t>
            </a:r>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149</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2471540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95F00FC-5637-E34C-9C06-941984B67474}" type="slidenum">
              <a:rPr lang="en-US">
                <a:solidFill>
                  <a:srgbClr val="000000"/>
                </a:solidFill>
                <a:latin typeface="Garamond" charset="0"/>
              </a:rPr>
              <a:pPr eaLnBrk="1" hangingPunct="1"/>
              <a:t>15</a:t>
            </a:fld>
            <a:endParaRPr lang="en-US">
              <a:solidFill>
                <a:srgbClr val="000000"/>
              </a:solidFill>
              <a:latin typeface="Garamond" charset="0"/>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FF0000"/>
                </a:solidFill>
              </a:rPr>
              <a:t>Parallelism-aware</a:t>
            </a:r>
          </a:p>
          <a:p>
            <a:pPr defTabSz="914165" eaLnBrk="1" fontAlgn="base" hangingPunct="1">
              <a:spcBef>
                <a:spcPct val="0"/>
              </a:spcBef>
              <a:spcAft>
                <a:spcPct val="0"/>
              </a:spcAft>
            </a:pPr>
            <a:r>
              <a:rPr lang="en-US" smtClean="0">
                <a:solidFill>
                  <a:srgbClr val="FF0000"/>
                </a:solidFill>
              </a:rPr>
              <a:t>within-batch</a:t>
            </a:r>
          </a:p>
          <a:p>
            <a:pPr defTabSz="914165" eaLnBrk="1" fontAlgn="base" hangingPunct="1">
              <a:spcBef>
                <a:spcPct val="0"/>
              </a:spcBef>
              <a:spcAft>
                <a:spcPct val="0"/>
              </a:spcAft>
            </a:pPr>
            <a:r>
              <a:rPr lang="en-US" smtClean="0">
                <a:solidFill>
                  <a:srgbClr val="FF0000"/>
                </a:solidFill>
              </a:rPr>
              <a:t>scheduling</a:t>
            </a:r>
          </a:p>
        </p:txBody>
      </p:sp>
    </p:spTree>
    <p:extLst>
      <p:ext uri="{BB962C8B-B14F-4D97-AF65-F5344CB8AC3E}">
        <p14:creationId xmlns:p14="http://schemas.microsoft.com/office/powerpoint/2010/main" val="18754162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a:t>
            </a:r>
            <a:r>
              <a:rPr lang="en-US" dirty="0"/>
              <a:t>4</a:t>
            </a:r>
            <a:r>
              <a:rPr lang="en-US" dirty="0" smtClean="0"/>
              <a:t> — Radial Mapping</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34" name="Group 233"/>
          <p:cNvGrpSpPr/>
          <p:nvPr/>
        </p:nvGrpSpPr>
        <p:grpSpPr>
          <a:xfrm>
            <a:off x="4583921" y="1744132"/>
            <a:ext cx="1490119" cy="1405454"/>
            <a:chOff x="4583921" y="1744132"/>
            <a:chExt cx="1490119" cy="1405454"/>
          </a:xfrm>
        </p:grpSpPr>
        <p:sp>
          <p:nvSpPr>
            <p:cNvPr id="186" name="Rectangle 185"/>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236" name="Group 235"/>
          <p:cNvGrpSpPr/>
          <p:nvPr/>
        </p:nvGrpSpPr>
        <p:grpSpPr>
          <a:xfrm>
            <a:off x="4583921" y="1744132"/>
            <a:ext cx="1998112" cy="1896514"/>
            <a:chOff x="4583921" y="1744132"/>
            <a:chExt cx="1998112" cy="1896514"/>
          </a:xfrm>
        </p:grpSpPr>
        <p:sp>
          <p:nvSpPr>
            <p:cNvPr id="188" name="Rectangle 18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7" name="Rectangle 196"/>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7" name="Group 236"/>
          <p:cNvGrpSpPr/>
          <p:nvPr/>
        </p:nvGrpSpPr>
        <p:grpSpPr>
          <a:xfrm>
            <a:off x="5091914" y="2726252"/>
            <a:ext cx="1490119" cy="914394"/>
            <a:chOff x="5091914" y="2726252"/>
            <a:chExt cx="1490119" cy="914394"/>
          </a:xfrm>
        </p:grpSpPr>
        <p:sp>
          <p:nvSpPr>
            <p:cNvPr id="195" name="Rectangle 194"/>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3" name="Group 232"/>
          <p:cNvGrpSpPr/>
          <p:nvPr/>
        </p:nvGrpSpPr>
        <p:grpSpPr>
          <a:xfrm>
            <a:off x="4583921" y="3691439"/>
            <a:ext cx="4047023" cy="1845712"/>
            <a:chOff x="4583921" y="3691439"/>
            <a:chExt cx="4047023" cy="1845712"/>
          </a:xfrm>
        </p:grpSpPr>
        <p:sp>
          <p:nvSpPr>
            <p:cNvPr id="201" name="Rectangle 200"/>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157324" y="5727815"/>
            <a:ext cx="6986333" cy="646331"/>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Map applications</a:t>
            </a:r>
            <a:r>
              <a:rPr lang="en-US" b="1" kern="0" dirty="0" smtClean="0">
                <a:solidFill>
                  <a:srgbClr val="FF0000"/>
                </a:solidFill>
                <a:latin typeface="Tahoma"/>
              </a:rPr>
              <a:t> that benefit most from </a:t>
            </a:r>
          </a:p>
          <a:p>
            <a:pPr algn="ctr" defTabSz="914400">
              <a:defRPr/>
            </a:pPr>
            <a:r>
              <a:rPr lang="en-US" b="1" kern="0" dirty="0" smtClean="0">
                <a:solidFill>
                  <a:srgbClr val="000000"/>
                </a:solidFill>
                <a:latin typeface="Tahoma"/>
              </a:rPr>
              <a:t>being close to </a:t>
            </a:r>
            <a:r>
              <a:rPr lang="en-US" b="1" kern="0" dirty="0" smtClean="0">
                <a:solidFill>
                  <a:srgbClr val="FF0000"/>
                </a:solidFill>
                <a:latin typeface="Tahoma"/>
              </a:rPr>
              <a:t>memory controllers </a:t>
            </a:r>
            <a:r>
              <a:rPr lang="en-US" b="1" kern="0" dirty="0" smtClean="0">
                <a:solidFill>
                  <a:srgbClr val="000000"/>
                </a:solidFill>
                <a:latin typeface="Tahoma"/>
              </a:rPr>
              <a:t>close to these resources</a:t>
            </a:r>
            <a:endParaRPr lang="en-US" b="1" kern="0" dirty="0" smtClean="0">
              <a:solidFill>
                <a:srgbClr val="FF0000"/>
              </a:solidFill>
              <a:latin typeface="Tahoma"/>
            </a:endParaRPr>
          </a:p>
        </p:txBody>
      </p:sp>
      <p:sp>
        <p:nvSpPr>
          <p:cNvPr id="166"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150</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579577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 Radial Mapping</a:t>
            </a:r>
          </a:p>
        </p:txBody>
      </p:sp>
      <p:sp>
        <p:nvSpPr>
          <p:cNvPr id="3" name="Content Placeholder 2"/>
          <p:cNvSpPr>
            <a:spLocks noGrp="1"/>
          </p:cNvSpPr>
          <p:nvPr>
            <p:ph idx="1"/>
          </p:nvPr>
        </p:nvSpPr>
        <p:spPr/>
        <p:txBody>
          <a:bodyPr/>
          <a:lstStyle/>
          <a:p>
            <a:r>
              <a:rPr lang="en-US" dirty="0" smtClean="0"/>
              <a:t>What applications benefit most from being close to the memory controller? </a:t>
            </a:r>
            <a:endParaRPr lang="en-US" dirty="0"/>
          </a:p>
          <a:p>
            <a:pPr lvl="1"/>
            <a:r>
              <a:rPr lang="en-US" dirty="0" smtClean="0"/>
              <a:t>High memory bandwidth demand</a:t>
            </a:r>
          </a:p>
          <a:p>
            <a:pPr lvl="1"/>
            <a:r>
              <a:rPr lang="en-US" dirty="0" smtClean="0"/>
              <a:t>Also affected by network performance</a:t>
            </a:r>
          </a:p>
          <a:p>
            <a:pPr lvl="1"/>
            <a:r>
              <a:rPr lang="en-US" dirty="0" smtClean="0"/>
              <a:t>Metric =&gt; Stall time per thousand instructions</a:t>
            </a:r>
          </a:p>
          <a:p>
            <a:pPr lvl="1"/>
            <a:endParaRPr lang="en-US" dirty="0" smtClean="0"/>
          </a:p>
          <a:p>
            <a:pPr marL="17462" indent="0">
              <a:buNone/>
            </a:pP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151</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260066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Putting It All Together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152</a:t>
            </a:fld>
            <a:endParaRPr lang="en-US" altLang="en-US">
              <a:solidFill>
                <a:srgbClr val="000000">
                  <a:tint val="75000"/>
                </a:srgbClr>
              </a:solidFill>
              <a:latin typeface="Tahoma"/>
            </a:endParaRPr>
          </a:p>
        </p:txBody>
      </p:sp>
      <p:grpSp>
        <p:nvGrpSpPr>
          <p:cNvPr id="6" name="Group 5"/>
          <p:cNvGrpSpPr/>
          <p:nvPr/>
        </p:nvGrpSpPr>
        <p:grpSpPr>
          <a:xfrm>
            <a:off x="6879518" y="2200460"/>
            <a:ext cx="1243870" cy="1049616"/>
            <a:chOff x="4415944" y="1680626"/>
            <a:chExt cx="4389120" cy="3869231"/>
          </a:xfrm>
        </p:grpSpPr>
        <p:grpSp>
          <p:nvGrpSpPr>
            <p:cNvPr id="7" name="Group 6"/>
            <p:cNvGrpSpPr/>
            <p:nvPr/>
          </p:nvGrpSpPr>
          <p:grpSpPr>
            <a:xfrm>
              <a:off x="4415944" y="1680626"/>
              <a:ext cx="4389120" cy="3869231"/>
              <a:chOff x="2230979" y="1744132"/>
              <a:chExt cx="4389120" cy="3869231"/>
            </a:xfrm>
          </p:grpSpPr>
          <p:grpSp>
            <p:nvGrpSpPr>
              <p:cNvPr id="73" name="Group 72"/>
              <p:cNvGrpSpPr/>
              <p:nvPr/>
            </p:nvGrpSpPr>
            <p:grpSpPr>
              <a:xfrm>
                <a:off x="2396076" y="1820344"/>
                <a:ext cx="4047023" cy="3793019"/>
                <a:chOff x="2396076" y="1820344"/>
                <a:chExt cx="4047023" cy="3793019"/>
              </a:xfrm>
            </p:grpSpPr>
            <p:grpSp>
              <p:nvGrpSpPr>
                <p:cNvPr id="76" name="Group 75"/>
                <p:cNvGrpSpPr/>
                <p:nvPr/>
              </p:nvGrpSpPr>
              <p:grpSpPr>
                <a:xfrm>
                  <a:off x="2396076" y="1820344"/>
                  <a:ext cx="4047023" cy="3793019"/>
                  <a:chOff x="4563543" y="1989674"/>
                  <a:chExt cx="4047023" cy="3793019"/>
                </a:xfrm>
              </p:grpSpPr>
              <p:grpSp>
                <p:nvGrpSpPr>
                  <p:cNvPr id="82" name="Group 81"/>
                  <p:cNvGrpSpPr/>
                  <p:nvPr/>
                </p:nvGrpSpPr>
                <p:grpSpPr>
                  <a:xfrm>
                    <a:off x="4563543" y="198967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2480734"/>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971794"/>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3462854"/>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936981"/>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4411108"/>
                    <a:ext cx="4047023" cy="423334"/>
                    <a:chOff x="4555066" y="1989674"/>
                    <a:chExt cx="4047023" cy="423334"/>
                  </a:xfrm>
                </p:grpSpPr>
                <p:sp>
                  <p:nvSpPr>
                    <p:cNvPr id="106" name="Rectangle 1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885235"/>
                    <a:ext cx="4047023" cy="423334"/>
                    <a:chOff x="4555066" y="1989674"/>
                    <a:chExt cx="4047023" cy="423334"/>
                  </a:xfrm>
                </p:grpSpPr>
                <p:sp>
                  <p:nvSpPr>
                    <p:cNvPr id="98" name="Rectangle 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5359359"/>
                    <a:ext cx="4047023" cy="423334"/>
                    <a:chOff x="4555066" y="1989674"/>
                    <a:chExt cx="4047023" cy="423334"/>
                  </a:xfrm>
                </p:grpSpPr>
                <p:sp>
                  <p:nvSpPr>
                    <p:cNvPr id="90" name="Rectangle 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7" name="Group 76"/>
                <p:cNvGrpSpPr/>
                <p:nvPr/>
              </p:nvGrpSpPr>
              <p:grpSpPr>
                <a:xfrm>
                  <a:off x="2487002" y="1881482"/>
                  <a:ext cx="3882104" cy="3636886"/>
                  <a:chOff x="4648208" y="1837277"/>
                  <a:chExt cx="3882104" cy="3636886"/>
                </a:xfrm>
              </p:grpSpPr>
              <p:sp>
                <p:nvSpPr>
                  <p:cNvPr id="78" name="Isosceles Triangle 7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79" name="Isosceles Triangle 78"/>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4" name="Straight Connector 7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632832" y="1744132"/>
              <a:ext cx="1998112" cy="1896514"/>
              <a:chOff x="6632832" y="1744132"/>
              <a:chExt cx="1998112" cy="1896514"/>
            </a:xfrm>
          </p:grpSpPr>
          <p:sp>
            <p:nvSpPr>
              <p:cNvPr id="58" name="Rectangle 5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9" name="Rectangle 5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5" name="Rectangle 6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7" name="Rectangle 6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 name="Group 8"/>
            <p:cNvGrpSpPr/>
            <p:nvPr/>
          </p:nvGrpSpPr>
          <p:grpSpPr>
            <a:xfrm>
              <a:off x="4583921" y="1744132"/>
              <a:ext cx="1490119" cy="1405454"/>
              <a:chOff x="4583921" y="1744132"/>
              <a:chExt cx="1490119" cy="1405454"/>
            </a:xfrm>
          </p:grpSpPr>
          <p:sp>
            <p:nvSpPr>
              <p:cNvPr id="53" name="Rectangle 52"/>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4" name="Rectangle 53"/>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0" name="Group 9"/>
            <p:cNvGrpSpPr/>
            <p:nvPr/>
          </p:nvGrpSpPr>
          <p:grpSpPr>
            <a:xfrm>
              <a:off x="4583921" y="1744132"/>
              <a:ext cx="1998112" cy="1896514"/>
              <a:chOff x="4583921" y="1744132"/>
              <a:chExt cx="1998112" cy="1896514"/>
            </a:xfrm>
          </p:grpSpPr>
          <p:sp>
            <p:nvSpPr>
              <p:cNvPr id="48" name="Rectangle 4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2" name="Rectangle 51"/>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1" name="Group 10"/>
            <p:cNvGrpSpPr/>
            <p:nvPr/>
          </p:nvGrpSpPr>
          <p:grpSpPr>
            <a:xfrm>
              <a:off x="5091914" y="2726252"/>
              <a:ext cx="1490119" cy="914394"/>
              <a:chOff x="5091914" y="2726252"/>
              <a:chExt cx="1490119" cy="914394"/>
            </a:xfrm>
          </p:grpSpPr>
          <p:sp>
            <p:nvSpPr>
              <p:cNvPr id="43" name="Rectangle 42"/>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4583921" y="3691439"/>
              <a:ext cx="4047023" cy="1845712"/>
              <a:chOff x="4583921" y="3691439"/>
              <a:chExt cx="4047023" cy="1845712"/>
            </a:xfrm>
          </p:grpSpPr>
          <p:sp>
            <p:nvSpPr>
              <p:cNvPr id="13" name="Rectangle 12"/>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 name="Rectangle 13"/>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 name="Rectangle 21"/>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6" name="Rectangle 25"/>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 name="Rectangle 26"/>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4" name="Rectangle 33"/>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758053" y="2168928"/>
            <a:ext cx="1247723" cy="1112681"/>
            <a:chOff x="2366442" y="1744132"/>
            <a:chExt cx="4112051" cy="3920030"/>
          </a:xfrm>
        </p:grpSpPr>
        <p:grpSp>
          <p:nvGrpSpPr>
            <p:cNvPr id="155" name="Group 154"/>
            <p:cNvGrpSpPr/>
            <p:nvPr/>
          </p:nvGrpSpPr>
          <p:grpSpPr>
            <a:xfrm>
              <a:off x="2396076" y="1820344"/>
              <a:ext cx="4047023" cy="3793019"/>
              <a:chOff x="2396076" y="1820344"/>
              <a:chExt cx="4047023" cy="3793019"/>
            </a:xfrm>
          </p:grpSpPr>
          <p:grpSp>
            <p:nvGrpSpPr>
              <p:cNvPr id="173" name="Group 172"/>
              <p:cNvGrpSpPr/>
              <p:nvPr/>
            </p:nvGrpSpPr>
            <p:grpSpPr>
              <a:xfrm>
                <a:off x="2396076" y="1820344"/>
                <a:ext cx="4047023" cy="3793019"/>
                <a:chOff x="4563543" y="1989674"/>
                <a:chExt cx="4047023" cy="3793019"/>
              </a:xfrm>
            </p:grpSpPr>
            <p:grpSp>
              <p:nvGrpSpPr>
                <p:cNvPr id="179" name="Group 178"/>
                <p:cNvGrpSpPr/>
                <p:nvPr/>
              </p:nvGrpSpPr>
              <p:grpSpPr>
                <a:xfrm>
                  <a:off x="4563543" y="198967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0" name="Group 179"/>
                <p:cNvGrpSpPr/>
                <p:nvPr/>
              </p:nvGrpSpPr>
              <p:grpSpPr>
                <a:xfrm>
                  <a:off x="4563543" y="2480734"/>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971794"/>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3462854"/>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936981"/>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4411108"/>
                  <a:ext cx="4047023" cy="423334"/>
                  <a:chOff x="4555066" y="1989674"/>
                  <a:chExt cx="4047023" cy="423334"/>
                </a:xfrm>
              </p:grpSpPr>
              <p:sp>
                <p:nvSpPr>
                  <p:cNvPr id="203" name="Rectangle 2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885235"/>
                  <a:ext cx="4047023" cy="423334"/>
                  <a:chOff x="4555066" y="1989674"/>
                  <a:chExt cx="4047023" cy="423334"/>
                </a:xfrm>
              </p:grpSpPr>
              <p:sp>
                <p:nvSpPr>
                  <p:cNvPr id="195" name="Rectangle 1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5359359"/>
                  <a:ext cx="4047023" cy="423334"/>
                  <a:chOff x="4555066" y="1989674"/>
                  <a:chExt cx="4047023" cy="423334"/>
                </a:xfrm>
              </p:grpSpPr>
              <p:sp>
                <p:nvSpPr>
                  <p:cNvPr id="187" name="Rectangle 1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4" name="Group 173"/>
              <p:cNvGrpSpPr/>
              <p:nvPr/>
            </p:nvGrpSpPr>
            <p:grpSpPr>
              <a:xfrm>
                <a:off x="2487002" y="1881482"/>
                <a:ext cx="3882104" cy="3636886"/>
                <a:chOff x="4648208" y="1837277"/>
                <a:chExt cx="3882104" cy="3636886"/>
              </a:xfrm>
            </p:grpSpPr>
            <p:sp>
              <p:nvSpPr>
                <p:cNvPr id="175" name="Isosceles Triangle 174"/>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6" name="Isosceles Triangle 175"/>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6" name="Rectangle 155"/>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7" name="Straight Arrow Connector 15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8" name="Straight Arrow Connector 15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Connector 16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4450850" y="3754953"/>
              <a:ext cx="1998112" cy="1896514"/>
              <a:chOff x="2396076" y="1820344"/>
              <a:chExt cx="1998112" cy="1896514"/>
            </a:xfrm>
          </p:grpSpPr>
          <p:sp>
            <p:nvSpPr>
              <p:cNvPr id="166" name="Rectangle 165"/>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7" name="Straight Arrow Connector 16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8" name="Straight Arrow Connector 16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1" name="Group 250"/>
          <p:cNvGrpSpPr/>
          <p:nvPr/>
        </p:nvGrpSpPr>
        <p:grpSpPr>
          <a:xfrm>
            <a:off x="2700441" y="2165193"/>
            <a:ext cx="1320169" cy="1120151"/>
            <a:chOff x="4415944" y="1680626"/>
            <a:chExt cx="4389120" cy="3869231"/>
          </a:xfrm>
        </p:grpSpPr>
        <p:grpSp>
          <p:nvGrpSpPr>
            <p:cNvPr id="252" name="Group 251"/>
            <p:cNvGrpSpPr/>
            <p:nvPr/>
          </p:nvGrpSpPr>
          <p:grpSpPr>
            <a:xfrm>
              <a:off x="4415944" y="1680626"/>
              <a:ext cx="4389120" cy="3869231"/>
              <a:chOff x="2230979" y="1744132"/>
              <a:chExt cx="4389120" cy="3869231"/>
            </a:xfrm>
          </p:grpSpPr>
          <p:grpSp>
            <p:nvGrpSpPr>
              <p:cNvPr id="322" name="Group 321"/>
              <p:cNvGrpSpPr/>
              <p:nvPr/>
            </p:nvGrpSpPr>
            <p:grpSpPr>
              <a:xfrm>
                <a:off x="2396076" y="1820344"/>
                <a:ext cx="4047023" cy="3793019"/>
                <a:chOff x="2396076" y="1820344"/>
                <a:chExt cx="4047023" cy="3793019"/>
              </a:xfrm>
            </p:grpSpPr>
            <p:grpSp>
              <p:nvGrpSpPr>
                <p:cNvPr id="325" name="Group 324"/>
                <p:cNvGrpSpPr/>
                <p:nvPr/>
              </p:nvGrpSpPr>
              <p:grpSpPr>
                <a:xfrm>
                  <a:off x="2396076" y="1820344"/>
                  <a:ext cx="4047023" cy="3793019"/>
                  <a:chOff x="4563543" y="1989674"/>
                  <a:chExt cx="4047023" cy="3793019"/>
                </a:xfrm>
              </p:grpSpPr>
              <p:grpSp>
                <p:nvGrpSpPr>
                  <p:cNvPr id="331" name="Group 330"/>
                  <p:cNvGrpSpPr/>
                  <p:nvPr/>
                </p:nvGrpSpPr>
                <p:grpSpPr>
                  <a:xfrm>
                    <a:off x="4563543" y="198967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2" name="Group 331"/>
                  <p:cNvGrpSpPr/>
                  <p:nvPr/>
                </p:nvGrpSpPr>
                <p:grpSpPr>
                  <a:xfrm>
                    <a:off x="4563543" y="2480734"/>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971794"/>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3462854"/>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936981"/>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4411108"/>
                    <a:ext cx="4047023" cy="423334"/>
                    <a:chOff x="4555066" y="1989674"/>
                    <a:chExt cx="4047023" cy="423334"/>
                  </a:xfrm>
                </p:grpSpPr>
                <p:sp>
                  <p:nvSpPr>
                    <p:cNvPr id="355" name="Rectangle 3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6" name="Rectangle 3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885235"/>
                    <a:ext cx="4047023" cy="423334"/>
                    <a:chOff x="4555066" y="1989674"/>
                    <a:chExt cx="4047023" cy="423334"/>
                  </a:xfrm>
                </p:grpSpPr>
                <p:sp>
                  <p:nvSpPr>
                    <p:cNvPr id="347" name="Rectangle 3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8" name="Rectangle 3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5359359"/>
                    <a:ext cx="4047023" cy="423334"/>
                    <a:chOff x="4555066" y="1989674"/>
                    <a:chExt cx="4047023" cy="423334"/>
                  </a:xfrm>
                </p:grpSpPr>
                <p:sp>
                  <p:nvSpPr>
                    <p:cNvPr id="339" name="Rectangle 3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0" name="Rectangle 3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6" name="Group 325"/>
                <p:cNvGrpSpPr/>
                <p:nvPr/>
              </p:nvGrpSpPr>
              <p:grpSpPr>
                <a:xfrm>
                  <a:off x="2487002" y="1881482"/>
                  <a:ext cx="3882104" cy="3636886"/>
                  <a:chOff x="4648208" y="1837277"/>
                  <a:chExt cx="3882104" cy="3636886"/>
                </a:xfrm>
              </p:grpSpPr>
              <p:sp>
                <p:nvSpPr>
                  <p:cNvPr id="327" name="Isosceles Triangle 3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8" name="Isosceles Triangle 3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3" name="Straight Connector 3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3" name="Group 252"/>
            <p:cNvGrpSpPr/>
            <p:nvPr/>
          </p:nvGrpSpPr>
          <p:grpSpPr>
            <a:xfrm>
              <a:off x="4583921" y="1744132"/>
              <a:ext cx="4047023" cy="3793019"/>
              <a:chOff x="4563543" y="1989674"/>
              <a:chExt cx="4047023" cy="3793019"/>
            </a:xfrm>
          </p:grpSpPr>
          <p:grpSp>
            <p:nvGrpSpPr>
              <p:cNvPr id="254" name="Group 253"/>
              <p:cNvGrpSpPr/>
              <p:nvPr/>
            </p:nvGrpSpPr>
            <p:grpSpPr>
              <a:xfrm>
                <a:off x="5071536" y="1989674"/>
                <a:ext cx="3031037" cy="423334"/>
                <a:chOff x="5063059" y="1989674"/>
                <a:chExt cx="3031037" cy="423334"/>
              </a:xfrm>
            </p:grpSpPr>
            <p:sp>
              <p:nvSpPr>
                <p:cNvPr id="316" name="Rectangle 31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8" name="Rectangle 31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1" name="Rectangle 32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5" name="Group 254"/>
              <p:cNvGrpSpPr/>
              <p:nvPr/>
            </p:nvGrpSpPr>
            <p:grpSpPr>
              <a:xfrm>
                <a:off x="4563543" y="2480734"/>
                <a:ext cx="4047023" cy="423334"/>
                <a:chOff x="4555066" y="1989674"/>
                <a:chExt cx="4047023" cy="423334"/>
              </a:xfrm>
            </p:grpSpPr>
            <p:sp>
              <p:nvSpPr>
                <p:cNvPr id="308" name="Rectangle 307"/>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1" name="Rectangle 31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6" name="Group 255"/>
              <p:cNvGrpSpPr/>
              <p:nvPr/>
            </p:nvGrpSpPr>
            <p:grpSpPr>
              <a:xfrm>
                <a:off x="4563543" y="2971794"/>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6" name="Rectangle 305"/>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7" name="Group 256"/>
              <p:cNvGrpSpPr/>
              <p:nvPr/>
            </p:nvGrpSpPr>
            <p:grpSpPr>
              <a:xfrm>
                <a:off x="4563543" y="3462854"/>
                <a:ext cx="4047023" cy="423334"/>
                <a:chOff x="4555066" y="1989674"/>
                <a:chExt cx="4047023" cy="423334"/>
              </a:xfrm>
            </p:grpSpPr>
            <p:sp>
              <p:nvSpPr>
                <p:cNvPr id="292" name="Rectangle 291"/>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3" name="Rectangle 292"/>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7" name="Rectangle 296"/>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936981"/>
                <a:ext cx="4047023" cy="423334"/>
                <a:chOff x="4555066" y="1989674"/>
                <a:chExt cx="4047023" cy="423334"/>
              </a:xfrm>
            </p:grpSpPr>
            <p:sp>
              <p:nvSpPr>
                <p:cNvPr id="284" name="Rectangle 283"/>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5" name="Rectangle 284"/>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4411108"/>
                <a:ext cx="4047023" cy="423334"/>
                <a:chOff x="4555066" y="1989674"/>
                <a:chExt cx="4047023" cy="423334"/>
              </a:xfrm>
            </p:grpSpPr>
            <p:sp>
              <p:nvSpPr>
                <p:cNvPr id="276" name="Rectangle 275"/>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7" name="Rectangle 276"/>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8" name="Rectangle 277"/>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1" name="Rectangle 28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2" name="Rectangle 28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885235"/>
                <a:ext cx="4047023" cy="423334"/>
                <a:chOff x="4555066" y="1989674"/>
                <a:chExt cx="4047023" cy="423334"/>
              </a:xfrm>
            </p:grpSpPr>
            <p:sp>
              <p:nvSpPr>
                <p:cNvPr id="268" name="Rectangle 267"/>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3" name="Rectangle 272"/>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5071536" y="5359359"/>
                <a:ext cx="3031037" cy="423334"/>
                <a:chOff x="5063059" y="1989674"/>
                <a:chExt cx="3031037" cy="423334"/>
              </a:xfrm>
            </p:grpSpPr>
            <p:sp>
              <p:nvSpPr>
                <p:cNvPr id="262" name="Rectangle 26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3" name="Group 402"/>
          <p:cNvGrpSpPr/>
          <p:nvPr/>
        </p:nvGrpSpPr>
        <p:grpSpPr>
          <a:xfrm>
            <a:off x="4677298" y="2158826"/>
            <a:ext cx="1409175" cy="1132884"/>
            <a:chOff x="4520325" y="1297951"/>
            <a:chExt cx="1645920" cy="1645920"/>
          </a:xfrm>
        </p:grpSpPr>
        <p:grpSp>
          <p:nvGrpSpPr>
            <p:cNvPr id="404" name="Group 403"/>
            <p:cNvGrpSpPr/>
            <p:nvPr/>
          </p:nvGrpSpPr>
          <p:grpSpPr>
            <a:xfrm>
              <a:off x="4520325" y="1297951"/>
              <a:ext cx="1645920" cy="1645920"/>
              <a:chOff x="2230979" y="1744132"/>
              <a:chExt cx="4389120" cy="3869231"/>
            </a:xfrm>
          </p:grpSpPr>
          <p:grpSp>
            <p:nvGrpSpPr>
              <p:cNvPr id="422" name="Group 421"/>
              <p:cNvGrpSpPr/>
              <p:nvPr/>
            </p:nvGrpSpPr>
            <p:grpSpPr>
              <a:xfrm>
                <a:off x="2396076" y="1820344"/>
                <a:ext cx="4047023" cy="3793019"/>
                <a:chOff x="2396076" y="1820344"/>
                <a:chExt cx="4047023" cy="3793019"/>
              </a:xfrm>
            </p:grpSpPr>
            <p:grpSp>
              <p:nvGrpSpPr>
                <p:cNvPr id="425" name="Group 424"/>
                <p:cNvGrpSpPr/>
                <p:nvPr/>
              </p:nvGrpSpPr>
              <p:grpSpPr>
                <a:xfrm>
                  <a:off x="2396076" y="1820344"/>
                  <a:ext cx="4047023" cy="3793019"/>
                  <a:chOff x="4563543" y="1989674"/>
                  <a:chExt cx="4047023" cy="3793019"/>
                </a:xfrm>
              </p:grpSpPr>
              <p:grpSp>
                <p:nvGrpSpPr>
                  <p:cNvPr id="431" name="Group 430"/>
                  <p:cNvGrpSpPr/>
                  <p:nvPr/>
                </p:nvGrpSpPr>
                <p:grpSpPr>
                  <a:xfrm>
                    <a:off x="4563543" y="198967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2" name="Group 431"/>
                  <p:cNvGrpSpPr/>
                  <p:nvPr/>
                </p:nvGrpSpPr>
                <p:grpSpPr>
                  <a:xfrm>
                    <a:off x="4563543" y="2480734"/>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971794"/>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3462854"/>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936981"/>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4411108"/>
                    <a:ext cx="4047023" cy="423334"/>
                    <a:chOff x="4555066" y="1989674"/>
                    <a:chExt cx="4047023" cy="423334"/>
                  </a:xfrm>
                </p:grpSpPr>
                <p:sp>
                  <p:nvSpPr>
                    <p:cNvPr id="455" name="Rectangle 4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6" name="Rectangle 4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885235"/>
                    <a:ext cx="4047023" cy="423334"/>
                    <a:chOff x="4555066" y="1989674"/>
                    <a:chExt cx="4047023" cy="423334"/>
                  </a:xfrm>
                </p:grpSpPr>
                <p:sp>
                  <p:nvSpPr>
                    <p:cNvPr id="447" name="Rectangle 4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8" name="Rectangle 4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5359359"/>
                    <a:ext cx="4047023" cy="423334"/>
                    <a:chOff x="4555066" y="1989674"/>
                    <a:chExt cx="4047023" cy="423334"/>
                  </a:xfrm>
                </p:grpSpPr>
                <p:sp>
                  <p:nvSpPr>
                    <p:cNvPr id="439" name="Rectangle 4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0" name="Rectangle 4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6" name="Group 425"/>
                <p:cNvGrpSpPr/>
                <p:nvPr/>
              </p:nvGrpSpPr>
              <p:grpSpPr>
                <a:xfrm>
                  <a:off x="2487002" y="1881482"/>
                  <a:ext cx="3882104" cy="3636886"/>
                  <a:chOff x="4648208" y="1837277"/>
                  <a:chExt cx="3882104" cy="3636886"/>
                </a:xfrm>
              </p:grpSpPr>
              <p:sp>
                <p:nvSpPr>
                  <p:cNvPr id="427" name="Isosceles Triangle 4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8" name="Isosceles Triangle 4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3" name="Straight Connector 4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4" name="Straight Connector 4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5" name="Group 404"/>
            <p:cNvGrpSpPr/>
            <p:nvPr/>
          </p:nvGrpSpPr>
          <p:grpSpPr>
            <a:xfrm>
              <a:off x="5351658" y="1324966"/>
              <a:ext cx="749292" cy="806752"/>
              <a:chOff x="6632832" y="1744132"/>
              <a:chExt cx="1998112" cy="1896514"/>
            </a:xfrm>
          </p:grpSpPr>
          <p:sp>
            <p:nvSpPr>
              <p:cNvPr id="407" name="Rectangle 406"/>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09" name="Rectangle 408"/>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4" name="Rectangle 413"/>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6" name="Rectangle 415"/>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6" name="Rectangle 405"/>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8" name="Group 507"/>
          <p:cNvGrpSpPr/>
          <p:nvPr/>
        </p:nvGrpSpPr>
        <p:grpSpPr>
          <a:xfrm>
            <a:off x="2750099" y="3656081"/>
            <a:ext cx="1404570" cy="558551"/>
            <a:chOff x="2275762" y="827288"/>
            <a:chExt cx="1404570" cy="558551"/>
          </a:xfrm>
          <a:scene3d>
            <a:camera prst="orthographicFront"/>
            <a:lightRig rig="flat" dir="t"/>
          </a:scene3d>
        </p:grpSpPr>
        <p:sp>
          <p:nvSpPr>
            <p:cNvPr id="509" name="Rounded Rectangle 508"/>
            <p:cNvSpPr/>
            <p:nvPr/>
          </p:nvSpPr>
          <p:spPr>
            <a:xfrm>
              <a:off x="2275762" y="827288"/>
              <a:ext cx="1404570" cy="558551"/>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0" name="Rounded Rectangle 4"/>
            <p:cNvSpPr/>
            <p:nvPr/>
          </p:nvSpPr>
          <p:spPr>
            <a:xfrm>
              <a:off x="2292121" y="843647"/>
              <a:ext cx="1371852" cy="52583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1" name="Group 510"/>
          <p:cNvGrpSpPr/>
          <p:nvPr/>
        </p:nvGrpSpPr>
        <p:grpSpPr>
          <a:xfrm>
            <a:off x="6614876" y="3678326"/>
            <a:ext cx="1920921" cy="514060"/>
            <a:chOff x="5906064" y="2805719"/>
            <a:chExt cx="1920921" cy="763887"/>
          </a:xfrm>
          <a:scene3d>
            <a:camera prst="orthographicFront"/>
            <a:lightRig rig="flat" dir="t"/>
          </a:scene3d>
        </p:grpSpPr>
        <p:sp>
          <p:nvSpPr>
            <p:cNvPr id="512" name="Rounded Rectangle 511"/>
            <p:cNvSpPr/>
            <p:nvPr/>
          </p:nvSpPr>
          <p:spPr>
            <a:xfrm>
              <a:off x="5906064" y="2805719"/>
              <a:ext cx="1920921" cy="763887"/>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3" name="Rounded Rectangle 4"/>
            <p:cNvSpPr/>
            <p:nvPr/>
          </p:nvSpPr>
          <p:spPr>
            <a:xfrm>
              <a:off x="5928437" y="2828092"/>
              <a:ext cx="1876175" cy="719141"/>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 Mapping</a:t>
              </a:r>
              <a:endParaRPr lang="en-US" sz="2000" dirty="0">
                <a:solidFill>
                  <a:srgbClr val="FFFFFF"/>
                </a:solidFill>
                <a:latin typeface="Tahoma"/>
              </a:endParaRPr>
            </a:p>
          </p:txBody>
        </p:sp>
      </p:grpSp>
      <p:grpSp>
        <p:nvGrpSpPr>
          <p:cNvPr id="514" name="Group 513"/>
          <p:cNvGrpSpPr/>
          <p:nvPr/>
        </p:nvGrpSpPr>
        <p:grpSpPr>
          <a:xfrm>
            <a:off x="4577021" y="3687270"/>
            <a:ext cx="1622216" cy="496173"/>
            <a:chOff x="5404926" y="1121310"/>
            <a:chExt cx="2425430" cy="964513"/>
          </a:xfrm>
          <a:scene3d>
            <a:camera prst="orthographicFront"/>
            <a:lightRig rig="flat" dir="t"/>
          </a:scene3d>
        </p:grpSpPr>
        <p:sp>
          <p:nvSpPr>
            <p:cNvPr id="515" name="Rounded Rectangle 514"/>
            <p:cNvSpPr/>
            <p:nvPr/>
          </p:nvSpPr>
          <p:spPr>
            <a:xfrm>
              <a:off x="5404926" y="1121310"/>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6" name="Rounded Rectangle 4"/>
            <p:cNvSpPr/>
            <p:nvPr/>
          </p:nvSpPr>
          <p:spPr>
            <a:xfrm>
              <a:off x="5433176" y="1149560"/>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grpSp>
        <p:nvGrpSpPr>
          <p:cNvPr id="517" name="Group 516"/>
          <p:cNvGrpSpPr/>
          <p:nvPr/>
        </p:nvGrpSpPr>
        <p:grpSpPr>
          <a:xfrm>
            <a:off x="535262" y="3644612"/>
            <a:ext cx="1849258" cy="581488"/>
            <a:chOff x="2776220" y="3628408"/>
            <a:chExt cx="2425430" cy="964513"/>
          </a:xfrm>
          <a:scene3d>
            <a:camera prst="orthographicFront"/>
            <a:lightRig rig="flat" dir="t"/>
          </a:scene3d>
        </p:grpSpPr>
        <p:sp>
          <p:nvSpPr>
            <p:cNvPr id="518" name="Rounded Rectangle 517"/>
            <p:cNvSpPr/>
            <p:nvPr/>
          </p:nvSpPr>
          <p:spPr>
            <a:xfrm>
              <a:off x="2776220" y="3628408"/>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9" name="Rounded Rectangle 4"/>
            <p:cNvSpPr/>
            <p:nvPr/>
          </p:nvSpPr>
          <p:spPr>
            <a:xfrm>
              <a:off x="2804470" y="3656658"/>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sp>
        <p:nvSpPr>
          <p:cNvPr id="523" name="TextBox 522"/>
          <p:cNvSpPr txBox="1"/>
          <p:nvPr/>
        </p:nvSpPr>
        <p:spPr>
          <a:xfrm>
            <a:off x="3525076" y="1498827"/>
            <a:ext cx="1699955" cy="646331"/>
          </a:xfrm>
          <a:prstGeom prst="rect">
            <a:avLst/>
          </a:prstGeom>
          <a:noFill/>
        </p:spPr>
        <p:txBody>
          <a:bodyPr wrap="none" rtlCol="0">
            <a:spAutoFit/>
          </a:bodyPr>
          <a:lstStyle/>
          <a:p>
            <a:pPr algn="ctr" defTabSz="457200"/>
            <a:r>
              <a:rPr lang="en-US" b="1" dirty="0" smtClean="0">
                <a:solidFill>
                  <a:srgbClr val="0000FF"/>
                </a:solidFill>
                <a:latin typeface="Tahoma"/>
              </a:rPr>
              <a:t>Inter-Cluster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4" name="TextBox 523"/>
          <p:cNvSpPr txBox="1"/>
          <p:nvPr/>
        </p:nvSpPr>
        <p:spPr>
          <a:xfrm>
            <a:off x="6698126" y="1530133"/>
            <a:ext cx="1701082" cy="646331"/>
          </a:xfrm>
          <a:prstGeom prst="rect">
            <a:avLst/>
          </a:prstGeom>
          <a:noFill/>
        </p:spPr>
        <p:txBody>
          <a:bodyPr wrap="none" rtlCol="0">
            <a:spAutoFit/>
          </a:bodyPr>
          <a:lstStyle/>
          <a:p>
            <a:pPr algn="ctr" defTabSz="457200"/>
            <a:r>
              <a:rPr lang="en-US" b="1" dirty="0" smtClean="0">
                <a:solidFill>
                  <a:srgbClr val="0000FF"/>
                </a:solidFill>
                <a:latin typeface="Tahoma"/>
              </a:rPr>
              <a:t>Intra-Cluster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6" name="TextBox 525"/>
          <p:cNvSpPr txBox="1"/>
          <p:nvPr/>
        </p:nvSpPr>
        <p:spPr>
          <a:xfrm>
            <a:off x="3498629" y="4609402"/>
            <a:ext cx="2146742" cy="369332"/>
          </a:xfrm>
          <a:prstGeom prst="rect">
            <a:avLst/>
          </a:prstGeom>
          <a:noFill/>
        </p:spPr>
        <p:txBody>
          <a:bodyPr wrap="none" rtlCol="0">
            <a:spAutoFit/>
          </a:bodyPr>
          <a:lstStyle/>
          <a:p>
            <a:pPr defTabSz="457200"/>
            <a:r>
              <a:rPr lang="en-US" b="1" dirty="0" smtClean="0">
                <a:solidFill>
                  <a:srgbClr val="FF0000"/>
                </a:solidFill>
                <a:latin typeface="Tahoma"/>
              </a:rPr>
              <a:t>Improve Locality</a:t>
            </a:r>
          </a:p>
        </p:txBody>
      </p:sp>
      <p:sp>
        <p:nvSpPr>
          <p:cNvPr id="527" name="TextBox 526"/>
          <p:cNvSpPr txBox="1"/>
          <p:nvPr/>
        </p:nvSpPr>
        <p:spPr>
          <a:xfrm>
            <a:off x="3286902" y="5104166"/>
            <a:ext cx="2570197" cy="369332"/>
          </a:xfrm>
          <a:prstGeom prst="rect">
            <a:avLst/>
          </a:prstGeom>
          <a:noFill/>
        </p:spPr>
        <p:txBody>
          <a:bodyPr wrap="none" rtlCol="0">
            <a:spAutoFit/>
          </a:bodyPr>
          <a:lstStyle/>
          <a:p>
            <a:pPr defTabSz="457200"/>
            <a:r>
              <a:rPr lang="en-US" b="1" dirty="0" smtClean="0">
                <a:solidFill>
                  <a:srgbClr val="FF0000"/>
                </a:solidFill>
                <a:latin typeface="Tahoma"/>
              </a:rPr>
              <a:t>Reduce Interference</a:t>
            </a:r>
          </a:p>
        </p:txBody>
      </p:sp>
      <p:sp>
        <p:nvSpPr>
          <p:cNvPr id="528" name="TextBox 527"/>
          <p:cNvSpPr txBox="1"/>
          <p:nvPr/>
        </p:nvSpPr>
        <p:spPr>
          <a:xfrm>
            <a:off x="2391637" y="5658553"/>
            <a:ext cx="4577019" cy="369332"/>
          </a:xfrm>
          <a:prstGeom prst="rect">
            <a:avLst/>
          </a:prstGeom>
          <a:noFill/>
        </p:spPr>
        <p:txBody>
          <a:bodyPr wrap="none" rtlCol="0">
            <a:spAutoFit/>
          </a:bodyPr>
          <a:lstStyle/>
          <a:p>
            <a:pPr defTabSz="457200"/>
            <a:r>
              <a:rPr lang="en-US" b="1" dirty="0" smtClean="0">
                <a:solidFill>
                  <a:srgbClr val="FF0000"/>
                </a:solidFill>
                <a:latin typeface="Tahoma"/>
              </a:rPr>
              <a:t>Improve Shared Resource Utilization</a:t>
            </a:r>
          </a:p>
        </p:txBody>
      </p:sp>
    </p:spTree>
    <p:extLst>
      <p:ext uri="{BB962C8B-B14F-4D97-AF65-F5344CB8AC3E}">
        <p14:creationId xmlns:p14="http://schemas.microsoft.com/office/powerpoint/2010/main" val="8631545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 grpId="0"/>
      <p:bldP spid="524" grpId="0"/>
      <p:bldP spid="526" grpId="0"/>
      <p:bldP spid="527" grpId="0"/>
      <p:bldP spid="52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p:nvPr>
        </p:nvSpPr>
        <p:spPr/>
        <p:txBody>
          <a:bodyPr/>
          <a:lstStyle/>
          <a:p>
            <a:pPr eaLnBrk="1" hangingPunct="1"/>
            <a:r>
              <a:rPr lang="en-US" smtClean="0"/>
              <a:t>Evaluation Methodology</a:t>
            </a:r>
          </a:p>
        </p:txBody>
      </p:sp>
      <p:sp>
        <p:nvSpPr>
          <p:cNvPr id="31748" name="Rectangle 3"/>
          <p:cNvSpPr>
            <a:spLocks noGrp="1" noChangeArrowheads="1"/>
          </p:cNvSpPr>
          <p:nvPr>
            <p:ph idx="1"/>
          </p:nvPr>
        </p:nvSpPr>
        <p:spPr/>
        <p:txBody>
          <a:bodyPr>
            <a:noAutofit/>
          </a:bodyPr>
          <a:lstStyle/>
          <a:p>
            <a:pPr eaLnBrk="1" hangingPunct="1">
              <a:lnSpc>
                <a:spcPct val="90000"/>
              </a:lnSpc>
            </a:pPr>
            <a:r>
              <a:rPr lang="en-US" sz="2800" dirty="0" smtClean="0"/>
              <a:t>60-core system</a:t>
            </a:r>
          </a:p>
          <a:p>
            <a:pPr lvl="1" eaLnBrk="1" hangingPunct="1">
              <a:lnSpc>
                <a:spcPct val="90000"/>
              </a:lnSpc>
            </a:pPr>
            <a:r>
              <a:rPr lang="en-US" sz="2400" dirty="0" smtClean="0"/>
              <a:t>x86 processor model based on Intel Pentium M</a:t>
            </a:r>
          </a:p>
          <a:p>
            <a:pPr lvl="1" eaLnBrk="1" hangingPunct="1">
              <a:lnSpc>
                <a:spcPct val="90000"/>
              </a:lnSpc>
            </a:pPr>
            <a:r>
              <a:rPr lang="en-US" sz="2400" dirty="0" smtClean="0"/>
              <a:t>2 GHz processor, 128-entry instruction window</a:t>
            </a:r>
          </a:p>
          <a:p>
            <a:pPr lvl="1" eaLnBrk="1" hangingPunct="1">
              <a:lnSpc>
                <a:spcPct val="90000"/>
              </a:lnSpc>
            </a:pPr>
            <a:r>
              <a:rPr lang="en-US" sz="2400" dirty="0" smtClean="0"/>
              <a:t>32KB private L1 and 256KB per core private L2 caches</a:t>
            </a:r>
          </a:p>
          <a:p>
            <a:pPr lvl="1" eaLnBrk="1" hangingPunct="1">
              <a:lnSpc>
                <a:spcPct val="90000"/>
              </a:lnSpc>
            </a:pPr>
            <a:r>
              <a:rPr lang="en-US" sz="2400" dirty="0" smtClean="0"/>
              <a:t>4GB DRAM, 160 cycle access latency, 4 on-chip DRAM controllers</a:t>
            </a:r>
          </a:p>
          <a:p>
            <a:pPr lvl="1" eaLnBrk="1" hangingPunct="1">
              <a:lnSpc>
                <a:spcPct val="90000"/>
              </a:lnSpc>
            </a:pPr>
            <a:r>
              <a:rPr lang="en-US" sz="2400" dirty="0" smtClean="0"/>
              <a:t>CLOCK page replacement algorithm</a:t>
            </a:r>
          </a:p>
          <a:p>
            <a:pPr lvl="1" eaLnBrk="1" hangingPunct="1">
              <a:lnSpc>
                <a:spcPct val="90000"/>
              </a:lnSpc>
            </a:pPr>
            <a:endParaRPr lang="en-US" sz="2400" dirty="0" smtClean="0"/>
          </a:p>
          <a:p>
            <a:pPr eaLnBrk="1" hangingPunct="1">
              <a:lnSpc>
                <a:spcPct val="90000"/>
              </a:lnSpc>
            </a:pPr>
            <a:r>
              <a:rPr lang="en-US" sz="2800" dirty="0" smtClean="0"/>
              <a:t>Detailed Network-on-Chip model </a:t>
            </a:r>
          </a:p>
          <a:p>
            <a:pPr lvl="1" eaLnBrk="1" hangingPunct="1">
              <a:lnSpc>
                <a:spcPct val="90000"/>
              </a:lnSpc>
            </a:pPr>
            <a:r>
              <a:rPr lang="en-US" sz="2400" dirty="0" smtClean="0"/>
              <a:t>2-stage routers (with speculation  and look ahead routing)</a:t>
            </a:r>
          </a:p>
          <a:p>
            <a:pPr lvl="1" eaLnBrk="1" hangingPunct="1">
              <a:lnSpc>
                <a:spcPct val="90000"/>
              </a:lnSpc>
            </a:pPr>
            <a:r>
              <a:rPr lang="en-US" sz="2400" dirty="0" smtClean="0"/>
              <a:t>Wormhole switching (4 flit data packets)</a:t>
            </a:r>
          </a:p>
          <a:p>
            <a:pPr lvl="1" eaLnBrk="1" hangingPunct="1">
              <a:lnSpc>
                <a:spcPct val="90000"/>
              </a:lnSpc>
            </a:pPr>
            <a:r>
              <a:rPr lang="en-US" sz="2400" dirty="0" smtClean="0"/>
              <a:t>Virtual channel flow control (4 VCs, 4 flit buffer depth)</a:t>
            </a:r>
          </a:p>
          <a:p>
            <a:pPr lvl="1" eaLnBrk="1" hangingPunct="1">
              <a:lnSpc>
                <a:spcPct val="90000"/>
              </a:lnSpc>
            </a:pPr>
            <a:r>
              <a:rPr lang="en-US" sz="2400" dirty="0" smtClean="0"/>
              <a:t>8x8 Mesh (128 bit bi-directional channels)</a:t>
            </a:r>
          </a:p>
          <a:p>
            <a:pPr lvl="1">
              <a:lnSpc>
                <a:spcPct val="90000"/>
              </a:lnSpc>
            </a:pPr>
            <a:endParaRPr lang="en-US" sz="2400" dirty="0" smtClean="0">
              <a:solidFill>
                <a:srgbClr val="FF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153</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6046818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748">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1748">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748">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74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Configurations</a:t>
            </a:r>
            <a:endParaRPr lang="en-US" dirty="0"/>
          </a:p>
        </p:txBody>
      </p:sp>
      <p:sp>
        <p:nvSpPr>
          <p:cNvPr id="3" name="Content Placeholder 2"/>
          <p:cNvSpPr>
            <a:spLocks noGrp="1"/>
          </p:cNvSpPr>
          <p:nvPr>
            <p:ph idx="1"/>
          </p:nvPr>
        </p:nvSpPr>
        <p:spPr/>
        <p:txBody>
          <a:bodyPr/>
          <a:lstStyle/>
          <a:p>
            <a:r>
              <a:rPr lang="en-US" sz="2800" dirty="0" smtClean="0"/>
              <a:t>Evaluated configurations</a:t>
            </a:r>
          </a:p>
          <a:p>
            <a:pPr lvl="1"/>
            <a:r>
              <a:rPr lang="en-US" sz="2400" b="1" dirty="0" smtClean="0"/>
              <a:t>BASE—</a:t>
            </a:r>
            <a:r>
              <a:rPr lang="en-US" sz="2400" dirty="0" smtClean="0"/>
              <a:t>Random core mapping</a:t>
            </a:r>
          </a:p>
          <a:p>
            <a:pPr lvl="1"/>
            <a:r>
              <a:rPr lang="en-US" sz="2400" b="1" dirty="0" smtClean="0"/>
              <a:t>BASE+CLS—</a:t>
            </a:r>
            <a:r>
              <a:rPr lang="en-US" sz="2400" dirty="0" smtClean="0"/>
              <a:t>Baseline with clustering</a:t>
            </a:r>
          </a:p>
          <a:p>
            <a:pPr lvl="1"/>
            <a:r>
              <a:rPr lang="en-US" sz="2400" b="1" dirty="0" smtClean="0"/>
              <a:t>A2C</a:t>
            </a:r>
          </a:p>
          <a:p>
            <a:pPr lvl="2"/>
            <a:endParaRPr lang="en-US" sz="2400" dirty="0" smtClean="0"/>
          </a:p>
          <a:p>
            <a:r>
              <a:rPr lang="en-US" dirty="0" smtClean="0"/>
              <a:t>Benchmarks</a:t>
            </a:r>
          </a:p>
          <a:p>
            <a:pPr lvl="1"/>
            <a:r>
              <a:rPr lang="en-US" dirty="0"/>
              <a:t>Scientific, server, desktop </a:t>
            </a:r>
            <a:r>
              <a:rPr lang="en-US" dirty="0" smtClean="0"/>
              <a:t>benchmarks (</a:t>
            </a:r>
            <a:r>
              <a:rPr lang="en-US" dirty="0"/>
              <a:t>35 applications)</a:t>
            </a:r>
          </a:p>
          <a:p>
            <a:pPr lvl="1"/>
            <a:r>
              <a:rPr lang="en-US" dirty="0" smtClean="0"/>
              <a:t>128 multi-programmed workloads</a:t>
            </a:r>
            <a:endParaRPr lang="en-US" sz="2800" dirty="0" smtClean="0"/>
          </a:p>
          <a:p>
            <a:pPr lvl="1"/>
            <a:r>
              <a:rPr lang="en-US" dirty="0"/>
              <a:t>4 categories based on </a:t>
            </a:r>
            <a:r>
              <a:rPr lang="en-US" dirty="0" smtClean="0"/>
              <a:t>aggregate workload MPKI</a:t>
            </a:r>
            <a:endParaRPr lang="en-US" dirty="0"/>
          </a:p>
          <a:p>
            <a:pPr lvl="2"/>
            <a:r>
              <a:rPr lang="en-US" dirty="0" smtClean="0"/>
              <a:t>MPKI500</a:t>
            </a:r>
            <a:r>
              <a:rPr lang="en-US" dirty="0"/>
              <a:t>, MPKI1000, MPKI1500, MPKI2000 </a:t>
            </a: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154</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25974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173381967"/>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155</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29069037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156</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214765167"/>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23435749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t>A2C can reduce page fault rate</a:t>
            </a:r>
          </a:p>
          <a:p>
            <a:pPr marL="344487" lvl="1" indent="0">
              <a:buNone/>
            </a:pPr>
            <a:endParaRPr lang="en-US" sz="2400" dirty="0" smtClean="0"/>
          </a:p>
          <a:p>
            <a:pPr lvl="1"/>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157</a:t>
            </a:fld>
            <a:endParaRPr lang="en-US" altLang="en-US" dirty="0">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515430752"/>
              </p:ext>
            </p:extLst>
          </p:nvPr>
        </p:nvGraphicFramePr>
        <p:xfrm>
          <a:off x="0" y="1905104"/>
          <a:ext cx="4503706" cy="42031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a:graphicFrameLocks noGrp="1"/>
          </p:cNvGraphicFramePr>
          <p:nvPr>
            <p:extLst>
              <p:ext uri="{D42A27DB-BD31-4B8C-83A1-F6EECF244321}">
                <p14:modId xmlns:p14="http://schemas.microsoft.com/office/powerpoint/2010/main" val="2535418130"/>
              </p:ext>
            </p:extLst>
          </p:nvPr>
        </p:nvGraphicFramePr>
        <p:xfrm>
          <a:off x="4636602" y="2038018"/>
          <a:ext cx="4596031" cy="4070260"/>
        </p:xfrm>
        <a:graphic>
          <a:graphicData uri="http://schemas.openxmlformats.org/drawingml/2006/chart">
            <c:chart xmlns:c="http://schemas.openxmlformats.org/drawingml/2006/chart" xmlns:r="http://schemas.openxmlformats.org/officeDocument/2006/relationships" r:id="rId4"/>
          </a:graphicData>
        </a:graphic>
      </p:graphicFrame>
      <p:sp>
        <p:nvSpPr>
          <p:cNvPr id="7" name="Oval 6"/>
          <p:cNvSpPr/>
          <p:nvPr/>
        </p:nvSpPr>
        <p:spPr>
          <a:xfrm>
            <a:off x="7149934" y="2661442"/>
            <a:ext cx="1171541" cy="1095889"/>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Tree>
    <p:extLst>
      <p:ext uri="{BB962C8B-B14F-4D97-AF65-F5344CB8AC3E}">
        <p14:creationId xmlns:p14="http://schemas.microsoft.com/office/powerpoint/2010/main" val="31775335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solidFill>
                  <a:schemeClr val="bg1">
                    <a:lumMod val="65000"/>
                  </a:schemeClr>
                </a:solidFill>
              </a:rPr>
              <a:t>A2C can reduce page faults</a:t>
            </a:r>
          </a:p>
          <a:p>
            <a:r>
              <a:rPr lang="en-US" dirty="0" smtClean="0">
                <a:solidFill>
                  <a:srgbClr val="FF0000"/>
                </a:solidFill>
              </a:rPr>
              <a:t>Dynamic</a:t>
            </a:r>
            <a:r>
              <a:rPr lang="en-US" dirty="0" smtClean="0"/>
              <a:t> </a:t>
            </a:r>
            <a:r>
              <a:rPr lang="en-US" dirty="0" smtClean="0">
                <a:solidFill>
                  <a:srgbClr val="FF0000"/>
                </a:solidFill>
              </a:rPr>
              <a:t>A2C also improves system performance</a:t>
            </a:r>
            <a:endParaRPr lang="en-US" sz="2000" dirty="0">
              <a:solidFill>
                <a:srgbClr val="FF0000"/>
              </a:solidFill>
            </a:endParaRPr>
          </a:p>
          <a:p>
            <a:pPr lvl="1"/>
            <a:r>
              <a:rPr lang="en-US" dirty="0" smtClean="0"/>
              <a:t>Continuous “Profiling” </a:t>
            </a:r>
            <a:r>
              <a:rPr lang="en-US" dirty="0"/>
              <a:t>+ </a:t>
            </a:r>
            <a:r>
              <a:rPr lang="en-US" dirty="0" smtClean="0"/>
              <a:t>“Enforcement” intervals</a:t>
            </a:r>
            <a:endParaRPr lang="en-US" dirty="0"/>
          </a:p>
          <a:p>
            <a:pPr lvl="1"/>
            <a:r>
              <a:rPr lang="en-US" dirty="0" smtClean="0"/>
              <a:t>Retains </a:t>
            </a:r>
            <a:r>
              <a:rPr lang="en-US" dirty="0"/>
              <a:t>clustering benefits</a:t>
            </a:r>
          </a:p>
          <a:p>
            <a:pPr lvl="1"/>
            <a:r>
              <a:rPr lang="en-US" dirty="0"/>
              <a:t>Migration overheads are </a:t>
            </a:r>
            <a:r>
              <a:rPr lang="en-US" dirty="0" smtClean="0"/>
              <a:t>minimal</a:t>
            </a:r>
          </a:p>
          <a:p>
            <a:r>
              <a:rPr lang="en-US" dirty="0" smtClean="0"/>
              <a:t>A2C complements application-aware packet prioritization* in </a:t>
            </a:r>
            <a:r>
              <a:rPr lang="en-US" dirty="0" err="1" smtClean="0"/>
              <a:t>NoCs</a:t>
            </a:r>
            <a:endParaRPr lang="en-US" dirty="0"/>
          </a:p>
          <a:p>
            <a:pPr lvl="0">
              <a:buClr>
                <a:srgbClr val="CC9900"/>
              </a:buClr>
            </a:pPr>
            <a:r>
              <a:rPr lang="en-US" dirty="0" smtClean="0">
                <a:solidFill>
                  <a:srgbClr val="000000"/>
                </a:solidFill>
              </a:rPr>
              <a:t>A2C is effective for a variety of system parameters</a:t>
            </a:r>
          </a:p>
          <a:p>
            <a:pPr lvl="1"/>
            <a:r>
              <a:rPr lang="en-US" dirty="0" smtClean="0"/>
              <a:t>Number of and placement of memory controllers</a:t>
            </a:r>
          </a:p>
          <a:p>
            <a:pPr lvl="1"/>
            <a:r>
              <a:rPr lang="en-US" dirty="0" smtClean="0"/>
              <a:t>Size and organization of last level cache </a:t>
            </a:r>
          </a:p>
          <a:p>
            <a:pPr>
              <a:buClr>
                <a:schemeClr val="accent2"/>
              </a:buClr>
            </a:pPr>
            <a:endParaRPr lang="en-US" sz="2400" dirty="0" smtClean="0"/>
          </a:p>
          <a:p>
            <a:pPr marL="344487" lvl="1" indent="0">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158</a:t>
            </a:fld>
            <a:endParaRPr lang="en-US" altLang="en-US" dirty="0">
              <a:solidFill>
                <a:srgbClr val="000000">
                  <a:tint val="75000"/>
                </a:srgbClr>
              </a:solidFill>
              <a:latin typeface="Tahoma"/>
            </a:endParaRPr>
          </a:p>
        </p:txBody>
      </p:sp>
      <p:sp>
        <p:nvSpPr>
          <p:cNvPr id="5" name="TextBox 4"/>
          <p:cNvSpPr txBox="1"/>
          <p:nvPr/>
        </p:nvSpPr>
        <p:spPr>
          <a:xfrm>
            <a:off x="5189206" y="6322406"/>
            <a:ext cx="2908018" cy="400110"/>
          </a:xfrm>
          <a:prstGeom prst="rect">
            <a:avLst/>
          </a:prstGeom>
          <a:noFill/>
        </p:spPr>
        <p:txBody>
          <a:bodyPr wrap="none" rtlCol="0">
            <a:spAutoFit/>
          </a:bodyPr>
          <a:lstStyle/>
          <a:p>
            <a:pPr defTabSz="457200"/>
            <a:r>
              <a:rPr lang="en-US" sz="2000" dirty="0" smtClean="0">
                <a:solidFill>
                  <a:srgbClr val="000000"/>
                </a:solidFill>
                <a:latin typeface="Tahoma"/>
              </a:rPr>
              <a:t>*Das et al, MICRO</a:t>
            </a:r>
            <a:r>
              <a:rPr lang="en-US" sz="2000" dirty="0">
                <a:solidFill>
                  <a:srgbClr val="000000"/>
                </a:solidFill>
                <a:latin typeface="Tahoma"/>
              </a:rPr>
              <a:t> </a:t>
            </a:r>
            <a:r>
              <a:rPr lang="en-US" sz="2000" dirty="0" smtClean="0">
                <a:solidFill>
                  <a:srgbClr val="000000"/>
                </a:solidFill>
                <a:latin typeface="Tahoma"/>
              </a:rPr>
              <a:t>2009</a:t>
            </a:r>
            <a:endParaRPr lang="en-US" sz="2000" dirty="0">
              <a:solidFill>
                <a:srgbClr val="000000"/>
              </a:solidFill>
              <a:latin typeface="Tahoma"/>
            </a:endParaRPr>
          </a:p>
        </p:txBody>
      </p:sp>
    </p:spTree>
    <p:extLst>
      <p:ext uri="{BB962C8B-B14F-4D97-AF65-F5344CB8AC3E}">
        <p14:creationId xmlns:p14="http://schemas.microsoft.com/office/powerpoint/2010/main" val="1280617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3">
                                            <p:txEl>
                                              <p:pRg st="1" end="1"/>
                                            </p:txEl>
                                          </p:spTgt>
                                        </p:tgtEl>
                                        <p:attrNameLst>
                                          <p:attrName>style.opacity</p:attrName>
                                        </p:attrNameLst>
                                      </p:cBhvr>
                                      <p:to>
                                        <p:strVal val="0.5"/>
                                      </p:to>
                                    </p:set>
                                    <p:animEffect filter="image" prLst="opacity: 0.5">
                                      <p:cBhvr rctx="IE">
                                        <p:cTn id="17" dur="indefinite"/>
                                        <p:tgtEl>
                                          <p:spTgt spid="3">
                                            <p:txEl>
                                              <p:pRg st="1" end="1"/>
                                            </p:txEl>
                                          </p:spTgt>
                                        </p:tgtEl>
                                      </p:cBhvr>
                                    </p:animEffect>
                                  </p:childTnLst>
                                </p:cTn>
                              </p:par>
                              <p:par>
                                <p:cTn id="18" presetID="9" presetClass="emph" presetSubtype="0" nodeType="withEffect">
                                  <p:stCondLst>
                                    <p:cond delay="0"/>
                                  </p:stCondLst>
                                  <p:childTnLst>
                                    <p:set>
                                      <p:cBhvr rctx="PPT">
                                        <p:cTn id="19" dur="indefinite"/>
                                        <p:tgtEl>
                                          <p:spTgt spid="3">
                                            <p:txEl>
                                              <p:pRg st="2" end="2"/>
                                            </p:txEl>
                                          </p:spTgt>
                                        </p:tgtEl>
                                        <p:attrNameLst>
                                          <p:attrName>style.opacity</p:attrName>
                                        </p:attrNameLst>
                                      </p:cBhvr>
                                      <p:to>
                                        <p:strVal val="0.5"/>
                                      </p:to>
                                    </p:set>
                                    <p:animEffect filter="image" prLst="opacity: 0.5">
                                      <p:cBhvr rctx="IE">
                                        <p:cTn id="20" dur="indefinite"/>
                                        <p:tgtEl>
                                          <p:spTgt spid="3">
                                            <p:txEl>
                                              <p:pRg st="2" end="2"/>
                                            </p:txEl>
                                          </p:spTgt>
                                        </p:tgtEl>
                                      </p:cBhvr>
                                    </p:animEffect>
                                  </p:childTnLst>
                                </p:cTn>
                              </p:par>
                              <p:par>
                                <p:cTn id="21" presetID="9" presetClass="emph" presetSubtype="0" nodeType="withEffect">
                                  <p:stCondLst>
                                    <p:cond delay="0"/>
                                  </p:stCondLst>
                                  <p:childTnLst>
                                    <p:set>
                                      <p:cBhvr rctx="PPT">
                                        <p:cTn id="22" dur="indefinite"/>
                                        <p:tgtEl>
                                          <p:spTgt spid="3">
                                            <p:txEl>
                                              <p:pRg st="3" end="3"/>
                                            </p:txEl>
                                          </p:spTgt>
                                        </p:tgtEl>
                                        <p:attrNameLst>
                                          <p:attrName>style.opacity</p:attrName>
                                        </p:attrNameLst>
                                      </p:cBhvr>
                                      <p:to>
                                        <p:strVal val="0.5"/>
                                      </p:to>
                                    </p:set>
                                    <p:animEffect filter="image" prLst="opacity: 0.5">
                                      <p:cBhvr rctx="IE">
                                        <p:cTn id="23" dur="indefinite"/>
                                        <p:tgtEl>
                                          <p:spTgt spid="3">
                                            <p:txEl>
                                              <p:pRg st="3" end="3"/>
                                            </p:txEl>
                                          </p:spTgt>
                                        </p:tgtEl>
                                      </p:cBhvr>
                                    </p:animEffect>
                                  </p:childTnLst>
                                </p:cTn>
                              </p:par>
                              <p:par>
                                <p:cTn id="24" presetID="9" presetClass="emph" presetSubtype="0" nodeType="withEffect">
                                  <p:stCondLst>
                                    <p:cond delay="0"/>
                                  </p:stCondLst>
                                  <p:childTnLst>
                                    <p:set>
                                      <p:cBhvr rctx="PPT">
                                        <p:cTn id="25" dur="indefinite"/>
                                        <p:tgtEl>
                                          <p:spTgt spid="3">
                                            <p:txEl>
                                              <p:pRg st="4" end="4"/>
                                            </p:txEl>
                                          </p:spTgt>
                                        </p:tgtEl>
                                        <p:attrNameLst>
                                          <p:attrName>style.opacity</p:attrName>
                                        </p:attrNameLst>
                                      </p:cBhvr>
                                      <p:to>
                                        <p:strVal val="0.5"/>
                                      </p:to>
                                    </p:set>
                                    <p:animEffect filter="image" prLst="opacity: 0.5">
                                      <p:cBhvr rctx="IE">
                                        <p:cTn id="26" dur="indefinite"/>
                                        <p:tgtEl>
                                          <p:spTgt spid="3">
                                            <p:txEl>
                                              <p:pRg st="4" end="4"/>
                                            </p:txEl>
                                          </p:spTgt>
                                        </p:tgtEl>
                                      </p:cBhvr>
                                    </p:animEffect>
                                  </p:childTnLst>
                                </p:cTn>
                              </p:par>
                              <p:par>
                                <p:cTn id="27" presetID="1" presetClass="entr"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mph" presetSubtype="0" nodeType="clickEffect">
                                  <p:stCondLst>
                                    <p:cond delay="0"/>
                                  </p:stCondLst>
                                  <p:childTnLst>
                                    <p:set>
                                      <p:cBhvr rctx="PPT">
                                        <p:cTn id="34" dur="indefinite"/>
                                        <p:tgtEl>
                                          <p:spTgt spid="3">
                                            <p:txEl>
                                              <p:pRg st="5" end="5"/>
                                            </p:txEl>
                                          </p:spTgt>
                                        </p:tgtEl>
                                        <p:attrNameLst>
                                          <p:attrName>style.opacity</p:attrName>
                                        </p:attrNameLst>
                                      </p:cBhvr>
                                      <p:to>
                                        <p:strVal val="0.5"/>
                                      </p:to>
                                    </p:set>
                                    <p:animEffect filter="image" prLst="opacity: 0.5">
                                      <p:cBhvr rctx="IE">
                                        <p:cTn id="35" dur="indefinite"/>
                                        <p:tgtEl>
                                          <p:spTgt spid="3">
                                            <p:txEl>
                                              <p:pRg st="5" end="5"/>
                                            </p:txEl>
                                          </p:spTgt>
                                        </p:tgtEl>
                                      </p:cBhvr>
                                    </p:animEffect>
                                  </p:childTnLst>
                                </p:cTn>
                              </p:par>
                              <p:par>
                                <p:cTn id="36" presetID="9" presetClass="emph" presetSubtype="0" grpId="1" nodeType="withEffect">
                                  <p:stCondLst>
                                    <p:cond delay="0"/>
                                  </p:stCondLst>
                                  <p:childTnLst>
                                    <p:set>
                                      <p:cBhvr rctx="PPT">
                                        <p:cTn id="37" dur="indefinite"/>
                                        <p:tgtEl>
                                          <p:spTgt spid="5"/>
                                        </p:tgtEl>
                                        <p:attrNameLst>
                                          <p:attrName>style.opacity</p:attrName>
                                        </p:attrNameLst>
                                      </p:cBhvr>
                                      <p:to>
                                        <p:strVal val="0.5"/>
                                      </p:to>
                                    </p:set>
                                    <p:animEffect filter="image" prLst="opacity: 0.5">
                                      <p:cBhvr rctx="IE">
                                        <p:cTn id="38" dur="indefinite"/>
                                        <p:tgtEl>
                                          <p:spTgt spid="5"/>
                                        </p:tgtEl>
                                      </p:cBhvr>
                                    </p:animEffect>
                                  </p:childTnLst>
                                </p:cTn>
                              </p:par>
                              <p:par>
                                <p:cTn id="39" presetID="1"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normAutofit/>
          </a:bodyPr>
          <a:lstStyle/>
          <a:p>
            <a:r>
              <a:rPr lang="en-US" dirty="0" smtClean="0">
                <a:solidFill>
                  <a:srgbClr val="000090"/>
                </a:solidFill>
              </a:rPr>
              <a:t>Problem:</a:t>
            </a:r>
            <a:r>
              <a:rPr lang="en-US" dirty="0" smtClean="0"/>
              <a:t> </a:t>
            </a:r>
            <a:r>
              <a:rPr lang="en-US" dirty="0" smtClean="0">
                <a:solidFill>
                  <a:srgbClr val="FF0000"/>
                </a:solidFill>
              </a:rPr>
              <a:t>Spatial scheduling for Many-Core processors</a:t>
            </a:r>
          </a:p>
          <a:p>
            <a:pPr lvl="1"/>
            <a:r>
              <a:rPr lang="en-US" smtClean="0"/>
              <a:t>Develop fundamental insights </a:t>
            </a:r>
            <a:r>
              <a:rPr lang="en-US" dirty="0" smtClean="0"/>
              <a:t>for core mapping policies</a:t>
            </a:r>
          </a:p>
          <a:p>
            <a:r>
              <a:rPr lang="en-US" dirty="0" smtClean="0">
                <a:solidFill>
                  <a:srgbClr val="000090"/>
                </a:solidFill>
              </a:rPr>
              <a:t>Solution:</a:t>
            </a:r>
            <a:r>
              <a:rPr lang="en-US" dirty="0" smtClean="0"/>
              <a:t> </a:t>
            </a:r>
            <a:r>
              <a:rPr lang="en-US" dirty="0" smtClean="0">
                <a:solidFill>
                  <a:srgbClr val="FF0000"/>
                </a:solidFill>
              </a:rPr>
              <a:t>Application-to-Core (A2C) </a:t>
            </a:r>
            <a:r>
              <a:rPr lang="en-US" dirty="0">
                <a:solidFill>
                  <a:srgbClr val="FF0000"/>
                </a:solidFill>
              </a:rPr>
              <a:t>m</a:t>
            </a:r>
            <a:r>
              <a:rPr lang="en-US" dirty="0" smtClean="0">
                <a:solidFill>
                  <a:srgbClr val="FF0000"/>
                </a:solidFill>
              </a:rPr>
              <a:t>apping policies</a:t>
            </a:r>
          </a:p>
          <a:p>
            <a:pPr lvl="1"/>
            <a:endParaRPr lang="en-US" dirty="0" smtClean="0"/>
          </a:p>
          <a:p>
            <a:pPr lvl="1"/>
            <a:endParaRPr lang="en-US" dirty="0"/>
          </a:p>
          <a:p>
            <a:pPr lvl="1"/>
            <a:endParaRPr lang="en-US" dirty="0" smtClean="0"/>
          </a:p>
          <a:p>
            <a:pPr lvl="1"/>
            <a:endParaRPr lang="en-US" dirty="0" smtClean="0"/>
          </a:p>
          <a:p>
            <a:pPr lvl="1"/>
            <a:endParaRPr lang="en-US" dirty="0" smtClean="0"/>
          </a:p>
          <a:p>
            <a:r>
              <a:rPr lang="en-US" dirty="0" smtClean="0"/>
              <a:t>A2C improves system performance, system fairness and network power significantly</a:t>
            </a:r>
          </a:p>
          <a:p>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159</a:t>
            </a:fld>
            <a:endParaRPr lang="en-US" altLang="en-US" dirty="0">
              <a:solidFill>
                <a:srgbClr val="000000">
                  <a:tint val="75000"/>
                </a:srgbClr>
              </a:solidFill>
              <a:latin typeface="Tahoma"/>
            </a:endParaRPr>
          </a:p>
        </p:txBody>
      </p:sp>
      <p:grpSp>
        <p:nvGrpSpPr>
          <p:cNvPr id="7" name="Group 6"/>
          <p:cNvGrpSpPr/>
          <p:nvPr/>
        </p:nvGrpSpPr>
        <p:grpSpPr>
          <a:xfrm>
            <a:off x="7132097" y="2950827"/>
            <a:ext cx="1243870" cy="1049616"/>
            <a:chOff x="4415944" y="1680626"/>
            <a:chExt cx="4389120" cy="3869231"/>
          </a:xfrm>
        </p:grpSpPr>
        <p:grpSp>
          <p:nvGrpSpPr>
            <p:cNvPr id="8" name="Group 7"/>
            <p:cNvGrpSpPr/>
            <p:nvPr/>
          </p:nvGrpSpPr>
          <p:grpSpPr>
            <a:xfrm>
              <a:off x="4415944" y="1680626"/>
              <a:ext cx="4389120" cy="3869231"/>
              <a:chOff x="2230979" y="1744132"/>
              <a:chExt cx="4389120" cy="3869231"/>
            </a:xfrm>
          </p:grpSpPr>
          <p:grpSp>
            <p:nvGrpSpPr>
              <p:cNvPr id="74" name="Group 73"/>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83" name="Group 82"/>
                  <p:cNvGrpSpPr/>
                  <p:nvPr/>
                </p:nvGrpSpPr>
                <p:grpSpPr>
                  <a:xfrm>
                    <a:off x="4563543" y="1989674"/>
                    <a:ext cx="4047023" cy="423334"/>
                    <a:chOff x="4555066" y="1989674"/>
                    <a:chExt cx="4047023" cy="423334"/>
                  </a:xfrm>
                </p:grpSpPr>
                <p:sp>
                  <p:nvSpPr>
                    <p:cNvPr id="147" name="Rectangle 1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480734"/>
                    <a:ext cx="4047023" cy="423334"/>
                    <a:chOff x="4555066" y="1989674"/>
                    <a:chExt cx="4047023" cy="423334"/>
                  </a:xfrm>
                </p:grpSpPr>
                <p:sp>
                  <p:nvSpPr>
                    <p:cNvPr id="139" name="Rectangle 1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2971794"/>
                    <a:ext cx="4047023" cy="423334"/>
                    <a:chOff x="4555066" y="1989674"/>
                    <a:chExt cx="4047023" cy="423334"/>
                  </a:xfrm>
                </p:grpSpPr>
                <p:sp>
                  <p:nvSpPr>
                    <p:cNvPr id="131" name="Rectangle 13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462854"/>
                    <a:ext cx="4047023" cy="423334"/>
                    <a:chOff x="4555066" y="1989674"/>
                    <a:chExt cx="4047023" cy="423334"/>
                  </a:xfrm>
                </p:grpSpPr>
                <p:sp>
                  <p:nvSpPr>
                    <p:cNvPr id="123" name="Rectangle 12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3936981"/>
                    <a:ext cx="4047023" cy="423334"/>
                    <a:chOff x="4555066" y="1989674"/>
                    <a:chExt cx="4047023" cy="423334"/>
                  </a:xfrm>
                </p:grpSpPr>
                <p:sp>
                  <p:nvSpPr>
                    <p:cNvPr id="115" name="Rectangle 11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411108"/>
                    <a:ext cx="4047023" cy="423334"/>
                    <a:chOff x="4555066" y="1989674"/>
                    <a:chExt cx="4047023" cy="423334"/>
                  </a:xfrm>
                </p:grpSpPr>
                <p:sp>
                  <p:nvSpPr>
                    <p:cNvPr id="107" name="Rectangle 10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4885235"/>
                    <a:ext cx="4047023" cy="423334"/>
                    <a:chOff x="4555066" y="1989674"/>
                    <a:chExt cx="4047023" cy="423334"/>
                  </a:xfrm>
                </p:grpSpPr>
                <p:sp>
                  <p:nvSpPr>
                    <p:cNvPr id="99" name="Rectangle 9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5359359"/>
                    <a:ext cx="4047023" cy="423334"/>
                    <a:chOff x="4555066" y="1989674"/>
                    <a:chExt cx="4047023" cy="423334"/>
                  </a:xfrm>
                </p:grpSpPr>
                <p:sp>
                  <p:nvSpPr>
                    <p:cNvPr id="91" name="Rectangle 9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8" name="Group 77"/>
                <p:cNvGrpSpPr/>
                <p:nvPr/>
              </p:nvGrpSpPr>
              <p:grpSpPr>
                <a:xfrm>
                  <a:off x="2487002" y="1881482"/>
                  <a:ext cx="3882104" cy="3636886"/>
                  <a:chOff x="4648208" y="1837277"/>
                  <a:chExt cx="3882104" cy="3636886"/>
                </a:xfrm>
              </p:grpSpPr>
              <p:sp>
                <p:nvSpPr>
                  <p:cNvPr id="79" name="Isosceles Triangle 7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2" name="Isosceles Triangle 8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5" name="Straight Connector 74"/>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9" name="Group 8"/>
            <p:cNvGrpSpPr/>
            <p:nvPr/>
          </p:nvGrpSpPr>
          <p:grpSpPr>
            <a:xfrm>
              <a:off x="6632832" y="1744132"/>
              <a:ext cx="1998112" cy="1896514"/>
              <a:chOff x="6632832" y="1744132"/>
              <a:chExt cx="1998112" cy="1896514"/>
            </a:xfrm>
          </p:grpSpPr>
          <p:sp>
            <p:nvSpPr>
              <p:cNvPr id="59" name="Rectangle 58"/>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1" name="Rectangle 60"/>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6" name="Rectangle 65"/>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7" name="Rectangle 66"/>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9" name="Rectangle 68"/>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0" name="Group 9"/>
            <p:cNvGrpSpPr/>
            <p:nvPr/>
          </p:nvGrpSpPr>
          <p:grpSpPr>
            <a:xfrm>
              <a:off x="4583921" y="1744132"/>
              <a:ext cx="1490119" cy="1405454"/>
              <a:chOff x="4583921" y="1744132"/>
              <a:chExt cx="1490119" cy="1405454"/>
            </a:xfrm>
          </p:grpSpPr>
          <p:sp>
            <p:nvSpPr>
              <p:cNvPr id="54" name="Rectangle 53"/>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5" name="Rectangle 54"/>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1" name="Group 10"/>
            <p:cNvGrpSpPr/>
            <p:nvPr/>
          </p:nvGrpSpPr>
          <p:grpSpPr>
            <a:xfrm>
              <a:off x="4583921" y="1744132"/>
              <a:ext cx="1998112" cy="1896514"/>
              <a:chOff x="4583921" y="1744132"/>
              <a:chExt cx="1998112" cy="1896514"/>
            </a:xfrm>
          </p:grpSpPr>
          <p:sp>
            <p:nvSpPr>
              <p:cNvPr id="49" name="Rectangle 48"/>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1" name="Rectangle 50"/>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3" name="Rectangle 52"/>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5091914" y="2726252"/>
              <a:ext cx="1490119" cy="914394"/>
              <a:chOff x="5091914" y="2726252"/>
              <a:chExt cx="1490119" cy="914394"/>
            </a:xfrm>
          </p:grpSpPr>
          <p:sp>
            <p:nvSpPr>
              <p:cNvPr id="44" name="Rectangle 43"/>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8" name="Rectangle 47"/>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3" name="Group 12"/>
            <p:cNvGrpSpPr/>
            <p:nvPr/>
          </p:nvGrpSpPr>
          <p:grpSpPr>
            <a:xfrm>
              <a:off x="4583921" y="3691439"/>
              <a:ext cx="4047023" cy="1845712"/>
              <a:chOff x="4583921" y="3691439"/>
              <a:chExt cx="4047023" cy="1845712"/>
            </a:xfrm>
          </p:grpSpPr>
          <p:sp>
            <p:nvSpPr>
              <p:cNvPr id="14" name="Rectangle 13"/>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3" name="Rectangle 22"/>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7" name="Rectangle 26"/>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7" name="Rectangle 36"/>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5" name="Group 154"/>
          <p:cNvGrpSpPr/>
          <p:nvPr/>
        </p:nvGrpSpPr>
        <p:grpSpPr>
          <a:xfrm>
            <a:off x="1010632" y="2919295"/>
            <a:ext cx="1247723" cy="1112681"/>
            <a:chOff x="2366442" y="1744132"/>
            <a:chExt cx="4112051" cy="3920030"/>
          </a:xfrm>
        </p:grpSpPr>
        <p:grpSp>
          <p:nvGrpSpPr>
            <p:cNvPr id="156" name="Group 155"/>
            <p:cNvGrpSpPr/>
            <p:nvPr/>
          </p:nvGrpSpPr>
          <p:grpSpPr>
            <a:xfrm>
              <a:off x="2396076" y="1820344"/>
              <a:ext cx="4047023" cy="3793019"/>
              <a:chOff x="2396076" y="1820344"/>
              <a:chExt cx="4047023" cy="3793019"/>
            </a:xfrm>
          </p:grpSpPr>
          <p:grpSp>
            <p:nvGrpSpPr>
              <p:cNvPr id="174" name="Group 173"/>
              <p:cNvGrpSpPr/>
              <p:nvPr/>
            </p:nvGrpSpPr>
            <p:grpSpPr>
              <a:xfrm>
                <a:off x="2396076" y="1820344"/>
                <a:ext cx="4047023" cy="3793019"/>
                <a:chOff x="4563543" y="1989674"/>
                <a:chExt cx="4047023" cy="3793019"/>
              </a:xfrm>
            </p:grpSpPr>
            <p:grpSp>
              <p:nvGrpSpPr>
                <p:cNvPr id="180" name="Group 179"/>
                <p:cNvGrpSpPr/>
                <p:nvPr/>
              </p:nvGrpSpPr>
              <p:grpSpPr>
                <a:xfrm>
                  <a:off x="4563543" y="1989674"/>
                  <a:ext cx="4047023" cy="423334"/>
                  <a:chOff x="4555066" y="1989674"/>
                  <a:chExt cx="4047023" cy="423334"/>
                </a:xfrm>
              </p:grpSpPr>
              <p:sp>
                <p:nvSpPr>
                  <p:cNvPr id="244" name="Rectangle 24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1" name="Rectangle 25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480734"/>
                  <a:ext cx="4047023" cy="423334"/>
                  <a:chOff x="4555066" y="1989674"/>
                  <a:chExt cx="4047023" cy="423334"/>
                </a:xfrm>
              </p:grpSpPr>
              <p:sp>
                <p:nvSpPr>
                  <p:cNvPr id="236" name="Rectangle 23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3" name="Rectangle 24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2971794"/>
                  <a:ext cx="4047023" cy="423334"/>
                  <a:chOff x="4555066" y="1989674"/>
                  <a:chExt cx="4047023" cy="423334"/>
                </a:xfrm>
              </p:grpSpPr>
              <p:sp>
                <p:nvSpPr>
                  <p:cNvPr id="228" name="Rectangle 22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462854"/>
                  <a:ext cx="4047023" cy="423334"/>
                  <a:chOff x="4555066" y="1989674"/>
                  <a:chExt cx="4047023" cy="423334"/>
                </a:xfrm>
              </p:grpSpPr>
              <p:sp>
                <p:nvSpPr>
                  <p:cNvPr id="220" name="Rectangle 21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3936981"/>
                  <a:ext cx="4047023" cy="423334"/>
                  <a:chOff x="4555066" y="1989674"/>
                  <a:chExt cx="4047023" cy="423334"/>
                </a:xfrm>
              </p:grpSpPr>
              <p:sp>
                <p:nvSpPr>
                  <p:cNvPr id="212" name="Rectangle 21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411108"/>
                  <a:ext cx="4047023" cy="423334"/>
                  <a:chOff x="4555066" y="1989674"/>
                  <a:chExt cx="4047023" cy="423334"/>
                </a:xfrm>
              </p:grpSpPr>
              <p:sp>
                <p:nvSpPr>
                  <p:cNvPr id="204" name="Rectangle 20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4885235"/>
                  <a:ext cx="4047023" cy="423334"/>
                  <a:chOff x="4555066" y="1989674"/>
                  <a:chExt cx="4047023" cy="423334"/>
                </a:xfrm>
              </p:grpSpPr>
              <p:sp>
                <p:nvSpPr>
                  <p:cNvPr id="196" name="Rectangle 1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7" name="Group 186"/>
                <p:cNvGrpSpPr/>
                <p:nvPr/>
              </p:nvGrpSpPr>
              <p:grpSpPr>
                <a:xfrm>
                  <a:off x="4563543" y="5359359"/>
                  <a:ext cx="4047023" cy="423334"/>
                  <a:chOff x="4555066" y="1989674"/>
                  <a:chExt cx="4047023" cy="423334"/>
                </a:xfrm>
              </p:grpSpPr>
              <p:sp>
                <p:nvSpPr>
                  <p:cNvPr id="188" name="Rectangle 1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5" name="Group 174"/>
              <p:cNvGrpSpPr/>
              <p:nvPr/>
            </p:nvGrpSpPr>
            <p:grpSpPr>
              <a:xfrm>
                <a:off x="2487002" y="1881482"/>
                <a:ext cx="3882104" cy="3636886"/>
                <a:chOff x="4648208" y="1837277"/>
                <a:chExt cx="3882104" cy="3636886"/>
              </a:xfrm>
            </p:grpSpPr>
            <p:sp>
              <p:nvSpPr>
                <p:cNvPr id="176" name="Isosceles Triangle 175"/>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9" name="Isosceles Triangle 178"/>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7" name="Rectangle 156"/>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8" name="Straight Arrow Connector 15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4" name="Straight Connector 16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6" name="Group 165"/>
            <p:cNvGrpSpPr/>
            <p:nvPr/>
          </p:nvGrpSpPr>
          <p:grpSpPr>
            <a:xfrm>
              <a:off x="4450850" y="3754953"/>
              <a:ext cx="1998112" cy="1896514"/>
              <a:chOff x="2396076" y="1820344"/>
              <a:chExt cx="1998112" cy="1896514"/>
            </a:xfrm>
          </p:grpSpPr>
          <p:sp>
            <p:nvSpPr>
              <p:cNvPr id="167" name="Rectangle 166"/>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8" name="Straight Arrow Connector 16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3" name="Straight Arrow Connector 17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2" name="Group 251"/>
          <p:cNvGrpSpPr/>
          <p:nvPr/>
        </p:nvGrpSpPr>
        <p:grpSpPr>
          <a:xfrm>
            <a:off x="2953020" y="2915560"/>
            <a:ext cx="1320169" cy="1120151"/>
            <a:chOff x="4415944" y="1680626"/>
            <a:chExt cx="4389120" cy="3869231"/>
          </a:xfrm>
        </p:grpSpPr>
        <p:grpSp>
          <p:nvGrpSpPr>
            <p:cNvPr id="253" name="Group 252"/>
            <p:cNvGrpSpPr/>
            <p:nvPr/>
          </p:nvGrpSpPr>
          <p:grpSpPr>
            <a:xfrm>
              <a:off x="4415944" y="1680626"/>
              <a:ext cx="4389120" cy="3869231"/>
              <a:chOff x="2230979" y="1744132"/>
              <a:chExt cx="4389120" cy="3869231"/>
            </a:xfrm>
          </p:grpSpPr>
          <p:grpSp>
            <p:nvGrpSpPr>
              <p:cNvPr id="323" name="Group 322"/>
              <p:cNvGrpSpPr/>
              <p:nvPr/>
            </p:nvGrpSpPr>
            <p:grpSpPr>
              <a:xfrm>
                <a:off x="2396076" y="1820344"/>
                <a:ext cx="4047023" cy="3793019"/>
                <a:chOff x="2396076" y="1820344"/>
                <a:chExt cx="4047023" cy="3793019"/>
              </a:xfrm>
            </p:grpSpPr>
            <p:grpSp>
              <p:nvGrpSpPr>
                <p:cNvPr id="326" name="Group 325"/>
                <p:cNvGrpSpPr/>
                <p:nvPr/>
              </p:nvGrpSpPr>
              <p:grpSpPr>
                <a:xfrm>
                  <a:off x="2396076" y="1820344"/>
                  <a:ext cx="4047023" cy="3793019"/>
                  <a:chOff x="4563543" y="1989674"/>
                  <a:chExt cx="4047023" cy="3793019"/>
                </a:xfrm>
              </p:grpSpPr>
              <p:grpSp>
                <p:nvGrpSpPr>
                  <p:cNvPr id="332" name="Group 331"/>
                  <p:cNvGrpSpPr/>
                  <p:nvPr/>
                </p:nvGrpSpPr>
                <p:grpSpPr>
                  <a:xfrm>
                    <a:off x="4563543" y="1989674"/>
                    <a:ext cx="4047023" cy="423334"/>
                    <a:chOff x="4555066" y="1989674"/>
                    <a:chExt cx="4047023" cy="423334"/>
                  </a:xfrm>
                </p:grpSpPr>
                <p:sp>
                  <p:nvSpPr>
                    <p:cNvPr id="396" name="Rectangle 3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3" name="Rectangle 4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480734"/>
                    <a:ext cx="4047023" cy="423334"/>
                    <a:chOff x="4555066" y="1989674"/>
                    <a:chExt cx="4047023" cy="423334"/>
                  </a:xfrm>
                </p:grpSpPr>
                <p:sp>
                  <p:nvSpPr>
                    <p:cNvPr id="388" name="Rectangle 3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5" name="Rectangle 3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2971794"/>
                    <a:ext cx="4047023" cy="423334"/>
                    <a:chOff x="4555066" y="1989674"/>
                    <a:chExt cx="4047023" cy="423334"/>
                  </a:xfrm>
                </p:grpSpPr>
                <p:sp>
                  <p:nvSpPr>
                    <p:cNvPr id="380" name="Rectangle 3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7" name="Rectangle 3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462854"/>
                    <a:ext cx="4047023" cy="423334"/>
                    <a:chOff x="4555066" y="1989674"/>
                    <a:chExt cx="4047023" cy="423334"/>
                  </a:xfrm>
                </p:grpSpPr>
                <p:sp>
                  <p:nvSpPr>
                    <p:cNvPr id="372" name="Rectangle 3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9" name="Rectangle 3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3936981"/>
                    <a:ext cx="4047023" cy="423334"/>
                    <a:chOff x="4555066" y="1989674"/>
                    <a:chExt cx="4047023" cy="423334"/>
                  </a:xfrm>
                </p:grpSpPr>
                <p:sp>
                  <p:nvSpPr>
                    <p:cNvPr id="364" name="Rectangle 3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1" name="Rectangle 3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411108"/>
                    <a:ext cx="4047023" cy="423334"/>
                    <a:chOff x="4555066" y="1989674"/>
                    <a:chExt cx="4047023" cy="423334"/>
                  </a:xfrm>
                </p:grpSpPr>
                <p:sp>
                  <p:nvSpPr>
                    <p:cNvPr id="356" name="Rectangle 3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3" name="Rectangle 3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4885235"/>
                    <a:ext cx="4047023" cy="423334"/>
                    <a:chOff x="4555066" y="1989674"/>
                    <a:chExt cx="4047023" cy="423334"/>
                  </a:xfrm>
                </p:grpSpPr>
                <p:sp>
                  <p:nvSpPr>
                    <p:cNvPr id="348" name="Rectangle 3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5" name="Rectangle 3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9" name="Group 338"/>
                  <p:cNvGrpSpPr/>
                  <p:nvPr/>
                </p:nvGrpSpPr>
                <p:grpSpPr>
                  <a:xfrm>
                    <a:off x="4563543" y="5359359"/>
                    <a:ext cx="4047023" cy="423334"/>
                    <a:chOff x="4555066" y="1989674"/>
                    <a:chExt cx="4047023" cy="423334"/>
                  </a:xfrm>
                </p:grpSpPr>
                <p:sp>
                  <p:nvSpPr>
                    <p:cNvPr id="340" name="Rectangle 3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7" name="Rectangle 3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7" name="Group 326"/>
                <p:cNvGrpSpPr/>
                <p:nvPr/>
              </p:nvGrpSpPr>
              <p:grpSpPr>
                <a:xfrm>
                  <a:off x="2487002" y="1881482"/>
                  <a:ext cx="3882104" cy="3636886"/>
                  <a:chOff x="4648208" y="1837277"/>
                  <a:chExt cx="3882104" cy="3636886"/>
                </a:xfrm>
              </p:grpSpPr>
              <p:sp>
                <p:nvSpPr>
                  <p:cNvPr id="328" name="Isosceles Triangle 3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1" name="Isosceles Triangle 3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4" name="Straight Connector 3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4" name="Group 253"/>
            <p:cNvGrpSpPr/>
            <p:nvPr/>
          </p:nvGrpSpPr>
          <p:grpSpPr>
            <a:xfrm>
              <a:off x="4583921" y="1744132"/>
              <a:ext cx="4047023" cy="3793019"/>
              <a:chOff x="4563543" y="1989674"/>
              <a:chExt cx="4047023" cy="3793019"/>
            </a:xfrm>
          </p:grpSpPr>
          <p:grpSp>
            <p:nvGrpSpPr>
              <p:cNvPr id="255" name="Group 254"/>
              <p:cNvGrpSpPr/>
              <p:nvPr/>
            </p:nvGrpSpPr>
            <p:grpSpPr>
              <a:xfrm>
                <a:off x="5071536" y="1989674"/>
                <a:ext cx="3031037" cy="423334"/>
                <a:chOff x="5063059" y="1989674"/>
                <a:chExt cx="3031037" cy="423334"/>
              </a:xfrm>
            </p:grpSpPr>
            <p:sp>
              <p:nvSpPr>
                <p:cNvPr id="317" name="Rectangle 316"/>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6" name="Group 255"/>
              <p:cNvGrpSpPr/>
              <p:nvPr/>
            </p:nvGrpSpPr>
            <p:grpSpPr>
              <a:xfrm>
                <a:off x="4563543" y="2480734"/>
                <a:ext cx="4047023" cy="423334"/>
                <a:chOff x="4555066" y="1989674"/>
                <a:chExt cx="4047023" cy="423334"/>
              </a:xfrm>
            </p:grpSpPr>
            <p:sp>
              <p:nvSpPr>
                <p:cNvPr id="309" name="Rectangle 308"/>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2" name="Rectangle 311"/>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6" name="Rectangle 31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7" name="Group 256"/>
              <p:cNvGrpSpPr/>
              <p:nvPr/>
            </p:nvGrpSpPr>
            <p:grpSpPr>
              <a:xfrm>
                <a:off x="4563543" y="2971794"/>
                <a:ext cx="4047023" cy="423334"/>
                <a:chOff x="4555066" y="1989674"/>
                <a:chExt cx="4047023" cy="423334"/>
              </a:xfrm>
            </p:grpSpPr>
            <p:sp>
              <p:nvSpPr>
                <p:cNvPr id="301" name="Rectangle 3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3" name="Rectangle 3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8" name="Rectangle 307"/>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462854"/>
                <a:ext cx="4047023" cy="423334"/>
                <a:chOff x="4555066" y="1989674"/>
                <a:chExt cx="4047023" cy="423334"/>
              </a:xfrm>
            </p:grpSpPr>
            <p:sp>
              <p:nvSpPr>
                <p:cNvPr id="293" name="Rectangle 292"/>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0" name="Rectangle 299"/>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3936981"/>
                <a:ext cx="4047023" cy="423334"/>
                <a:chOff x="4555066" y="1989674"/>
                <a:chExt cx="4047023" cy="423334"/>
              </a:xfrm>
            </p:grpSpPr>
            <p:sp>
              <p:nvSpPr>
                <p:cNvPr id="285" name="Rectangle 28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2" name="Rectangle 29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411108"/>
                <a:ext cx="4047023" cy="423334"/>
                <a:chOff x="4555066" y="1989674"/>
                <a:chExt cx="4047023" cy="423334"/>
              </a:xfrm>
            </p:grpSpPr>
            <p:sp>
              <p:nvSpPr>
                <p:cNvPr id="277" name="Rectangle 27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8" name="Rectangle 277"/>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1" name="Rectangle 280"/>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2" name="Rectangle 28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4" name="Rectangle 283"/>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4563543" y="4885235"/>
                <a:ext cx="4047023" cy="423334"/>
                <a:chOff x="4555066" y="1989674"/>
                <a:chExt cx="4047023" cy="423334"/>
              </a:xfrm>
            </p:grpSpPr>
            <p:sp>
              <p:nvSpPr>
                <p:cNvPr id="269" name="Rectangle 268"/>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6" name="Rectangle 27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2" name="Group 261"/>
              <p:cNvGrpSpPr/>
              <p:nvPr/>
            </p:nvGrpSpPr>
            <p:grpSpPr>
              <a:xfrm>
                <a:off x="5071536" y="5359359"/>
                <a:ext cx="3031037" cy="423334"/>
                <a:chOff x="5063059" y="1989674"/>
                <a:chExt cx="3031037" cy="423334"/>
              </a:xfrm>
            </p:grpSpPr>
            <p:sp>
              <p:nvSpPr>
                <p:cNvPr id="263" name="Rectangle 262"/>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4" name="Group 403"/>
          <p:cNvGrpSpPr/>
          <p:nvPr/>
        </p:nvGrpSpPr>
        <p:grpSpPr>
          <a:xfrm>
            <a:off x="4929877" y="2909193"/>
            <a:ext cx="1409175" cy="1132884"/>
            <a:chOff x="4520325" y="1297951"/>
            <a:chExt cx="1645920" cy="1645920"/>
          </a:xfrm>
        </p:grpSpPr>
        <p:grpSp>
          <p:nvGrpSpPr>
            <p:cNvPr id="405" name="Group 404"/>
            <p:cNvGrpSpPr/>
            <p:nvPr/>
          </p:nvGrpSpPr>
          <p:grpSpPr>
            <a:xfrm>
              <a:off x="4520325" y="1297951"/>
              <a:ext cx="1645920" cy="1645920"/>
              <a:chOff x="2230979" y="1744132"/>
              <a:chExt cx="4389120" cy="3869231"/>
            </a:xfrm>
          </p:grpSpPr>
          <p:grpSp>
            <p:nvGrpSpPr>
              <p:cNvPr id="423" name="Group 422"/>
              <p:cNvGrpSpPr/>
              <p:nvPr/>
            </p:nvGrpSpPr>
            <p:grpSpPr>
              <a:xfrm>
                <a:off x="2396076" y="1820344"/>
                <a:ext cx="4047023" cy="3793019"/>
                <a:chOff x="2396076" y="1820344"/>
                <a:chExt cx="4047023" cy="3793019"/>
              </a:xfrm>
            </p:grpSpPr>
            <p:grpSp>
              <p:nvGrpSpPr>
                <p:cNvPr id="426" name="Group 425"/>
                <p:cNvGrpSpPr/>
                <p:nvPr/>
              </p:nvGrpSpPr>
              <p:grpSpPr>
                <a:xfrm>
                  <a:off x="2396076" y="1820344"/>
                  <a:ext cx="4047023" cy="3793019"/>
                  <a:chOff x="4563543" y="1989674"/>
                  <a:chExt cx="4047023" cy="3793019"/>
                </a:xfrm>
              </p:grpSpPr>
              <p:grpSp>
                <p:nvGrpSpPr>
                  <p:cNvPr id="432" name="Group 431"/>
                  <p:cNvGrpSpPr/>
                  <p:nvPr/>
                </p:nvGrpSpPr>
                <p:grpSpPr>
                  <a:xfrm>
                    <a:off x="4563543" y="1989674"/>
                    <a:ext cx="4047023" cy="423334"/>
                    <a:chOff x="4555066" y="1989674"/>
                    <a:chExt cx="4047023" cy="423334"/>
                  </a:xfrm>
                </p:grpSpPr>
                <p:sp>
                  <p:nvSpPr>
                    <p:cNvPr id="496" name="Rectangle 4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480734"/>
                    <a:ext cx="4047023" cy="423334"/>
                    <a:chOff x="4555066" y="1989674"/>
                    <a:chExt cx="4047023" cy="423334"/>
                  </a:xfrm>
                </p:grpSpPr>
                <p:sp>
                  <p:nvSpPr>
                    <p:cNvPr id="488" name="Rectangle 4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5" name="Rectangle 4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2971794"/>
                    <a:ext cx="4047023" cy="423334"/>
                    <a:chOff x="4555066" y="1989674"/>
                    <a:chExt cx="4047023" cy="423334"/>
                  </a:xfrm>
                </p:grpSpPr>
                <p:sp>
                  <p:nvSpPr>
                    <p:cNvPr id="480" name="Rectangle 4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7" name="Rectangle 4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462854"/>
                    <a:ext cx="4047023" cy="423334"/>
                    <a:chOff x="4555066" y="1989674"/>
                    <a:chExt cx="4047023" cy="423334"/>
                  </a:xfrm>
                </p:grpSpPr>
                <p:sp>
                  <p:nvSpPr>
                    <p:cNvPr id="472" name="Rectangle 4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9" name="Rectangle 4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3936981"/>
                    <a:ext cx="4047023" cy="423334"/>
                    <a:chOff x="4555066" y="1989674"/>
                    <a:chExt cx="4047023" cy="423334"/>
                  </a:xfrm>
                </p:grpSpPr>
                <p:sp>
                  <p:nvSpPr>
                    <p:cNvPr id="464" name="Rectangle 4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1" name="Rectangle 4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411108"/>
                    <a:ext cx="4047023" cy="423334"/>
                    <a:chOff x="4555066" y="1989674"/>
                    <a:chExt cx="4047023" cy="423334"/>
                  </a:xfrm>
                </p:grpSpPr>
                <p:sp>
                  <p:nvSpPr>
                    <p:cNvPr id="456" name="Rectangle 4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3" name="Rectangle 4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4885235"/>
                    <a:ext cx="4047023" cy="423334"/>
                    <a:chOff x="4555066" y="1989674"/>
                    <a:chExt cx="4047023" cy="423334"/>
                  </a:xfrm>
                </p:grpSpPr>
                <p:sp>
                  <p:nvSpPr>
                    <p:cNvPr id="448" name="Rectangle 4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5" name="Rectangle 4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9" name="Group 438"/>
                  <p:cNvGrpSpPr/>
                  <p:nvPr/>
                </p:nvGrpSpPr>
                <p:grpSpPr>
                  <a:xfrm>
                    <a:off x="4563543" y="5359359"/>
                    <a:ext cx="4047023" cy="423334"/>
                    <a:chOff x="4555066" y="1989674"/>
                    <a:chExt cx="4047023" cy="423334"/>
                  </a:xfrm>
                </p:grpSpPr>
                <p:sp>
                  <p:nvSpPr>
                    <p:cNvPr id="440" name="Rectangle 4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7" name="Rectangle 4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7" name="Group 426"/>
                <p:cNvGrpSpPr/>
                <p:nvPr/>
              </p:nvGrpSpPr>
              <p:grpSpPr>
                <a:xfrm>
                  <a:off x="2487002" y="1881482"/>
                  <a:ext cx="3882104" cy="3636886"/>
                  <a:chOff x="4648208" y="1837277"/>
                  <a:chExt cx="3882104" cy="3636886"/>
                </a:xfrm>
              </p:grpSpPr>
              <p:sp>
                <p:nvSpPr>
                  <p:cNvPr id="428" name="Isosceles Triangle 4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1" name="Isosceles Triangle 4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4" name="Straight Connector 4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6" name="Group 405"/>
            <p:cNvGrpSpPr/>
            <p:nvPr/>
          </p:nvGrpSpPr>
          <p:grpSpPr>
            <a:xfrm>
              <a:off x="5351658" y="1324966"/>
              <a:ext cx="749292" cy="806752"/>
              <a:chOff x="6632832" y="1744132"/>
              <a:chExt cx="1998112" cy="1896514"/>
            </a:xfrm>
          </p:grpSpPr>
          <p:sp>
            <p:nvSpPr>
              <p:cNvPr id="408" name="Rectangle 40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0" name="Rectangle 40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5" name="Rectangle 41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8" name="Rectangle 41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7" name="Rectangle 406"/>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3" name="Group 502"/>
          <p:cNvGrpSpPr/>
          <p:nvPr/>
        </p:nvGrpSpPr>
        <p:grpSpPr>
          <a:xfrm>
            <a:off x="957997" y="4319828"/>
            <a:ext cx="1404570" cy="558551"/>
            <a:chOff x="218639" y="3121780"/>
            <a:chExt cx="1404570" cy="558551"/>
          </a:xfrm>
          <a:scene3d>
            <a:camera prst="orthographicFront"/>
            <a:lightRig rig="flat" dir="t"/>
          </a:scene3d>
        </p:grpSpPr>
        <p:sp>
          <p:nvSpPr>
            <p:cNvPr id="504" name="Rounded Rectangle 503"/>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5"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grpSp>
        <p:nvGrpSpPr>
          <p:cNvPr id="506" name="Group 505"/>
          <p:cNvGrpSpPr/>
          <p:nvPr/>
        </p:nvGrpSpPr>
        <p:grpSpPr>
          <a:xfrm>
            <a:off x="2880834" y="4319828"/>
            <a:ext cx="1404570" cy="558551"/>
            <a:chOff x="218639" y="3121780"/>
            <a:chExt cx="1404570" cy="558551"/>
          </a:xfrm>
          <a:scene3d>
            <a:camera prst="orthographicFront"/>
            <a:lightRig rig="flat" dir="t"/>
          </a:scene3d>
        </p:grpSpPr>
        <p:sp>
          <p:nvSpPr>
            <p:cNvPr id="507" name="Rounded Rectangle 506"/>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8"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2" name="Group 511"/>
          <p:cNvGrpSpPr/>
          <p:nvPr/>
        </p:nvGrpSpPr>
        <p:grpSpPr>
          <a:xfrm>
            <a:off x="7129461" y="4319828"/>
            <a:ext cx="1404570" cy="558551"/>
            <a:chOff x="218639" y="3121780"/>
            <a:chExt cx="1404570" cy="558551"/>
          </a:xfrm>
          <a:scene3d>
            <a:camera prst="orthographicFront"/>
            <a:lightRig rig="flat" dir="t"/>
          </a:scene3d>
        </p:grpSpPr>
        <p:sp>
          <p:nvSpPr>
            <p:cNvPr id="513" name="Rounded Rectangle 512"/>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4"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a:t>
              </a:r>
              <a:endParaRPr lang="en-US" sz="2000" dirty="0">
                <a:solidFill>
                  <a:srgbClr val="FFFFFF"/>
                </a:solidFill>
                <a:latin typeface="Tahoma"/>
              </a:endParaRPr>
            </a:p>
          </p:txBody>
        </p:sp>
      </p:grpSp>
      <p:grpSp>
        <p:nvGrpSpPr>
          <p:cNvPr id="515" name="Group 514"/>
          <p:cNvGrpSpPr/>
          <p:nvPr/>
        </p:nvGrpSpPr>
        <p:grpSpPr>
          <a:xfrm>
            <a:off x="4988808" y="4319828"/>
            <a:ext cx="1404570" cy="558551"/>
            <a:chOff x="218639" y="3121780"/>
            <a:chExt cx="1404570" cy="558551"/>
          </a:xfrm>
          <a:scene3d>
            <a:camera prst="orthographicFront"/>
            <a:lightRig rig="flat" dir="t"/>
          </a:scene3d>
        </p:grpSpPr>
        <p:sp>
          <p:nvSpPr>
            <p:cNvPr id="516" name="Rounded Rectangle 515"/>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7"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spTree>
    <p:extLst>
      <p:ext uri="{BB962C8B-B14F-4D97-AF65-F5344CB8AC3E}">
        <p14:creationId xmlns:p14="http://schemas.microsoft.com/office/powerpoint/2010/main" val="783511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1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D96B5FE-4E13-4B42-A55C-EBCF0EDFD575}" type="slidenum">
              <a:rPr lang="en-US">
                <a:solidFill>
                  <a:srgbClr val="000000"/>
                </a:solidFill>
                <a:latin typeface="Garamond" charset="0"/>
              </a:rPr>
              <a:pPr eaLnBrk="1" hangingPunct="1"/>
              <a:t>16</a:t>
            </a:fld>
            <a:endParaRPr lang="en-US">
              <a:solidFill>
                <a:srgbClr val="000000"/>
              </a:solidFill>
              <a:latin typeface="Garamond" charset="0"/>
            </a:endParaRPr>
          </a:p>
        </p:txBody>
      </p:sp>
    </p:spTree>
    <p:extLst>
      <p:ext uri="{BB962C8B-B14F-4D97-AF65-F5344CB8AC3E}">
        <p14:creationId xmlns:p14="http://schemas.microsoft.com/office/powerpoint/2010/main" val="37812066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060356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869156"/>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783"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783"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783"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783"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783"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7211309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lide Number Placeholder 3"/>
          <p:cNvSpPr>
            <a:spLocks noGrp="1"/>
          </p:cNvSpPr>
          <p:nvPr>
            <p:ph type="sldNum" sz="quarter" idx="10"/>
          </p:nvPr>
        </p:nvSpPr>
        <p:spPr/>
        <p:txBody>
          <a:bodyPr/>
          <a:lstStyle/>
          <a:p>
            <a:pPr>
              <a:defRPr/>
            </a:pPr>
            <a:fld id="{D4AB998A-A7F7-354A-9BF2-D834B3F763D9}" type="slidenum">
              <a:rPr lang="en-US">
                <a:solidFill>
                  <a:srgbClr val="000000"/>
                </a:solidFill>
                <a:latin typeface="Verdana"/>
              </a:rPr>
              <a:pPr>
                <a:defRPr/>
              </a:pPr>
              <a:t>162</a:t>
            </a:fld>
            <a:endParaRPr lang="en-US">
              <a:solidFill>
                <a:srgbClr val="000000"/>
              </a:solidFill>
              <a:latin typeface="Verdana"/>
            </a:endParaRPr>
          </a:p>
        </p:txBody>
      </p:sp>
      <p:grpSp>
        <p:nvGrpSpPr>
          <p:cNvPr id="2" name="Group 1"/>
          <p:cNvGrpSpPr>
            <a:grpSpLocks/>
          </p:cNvGrpSpPr>
          <p:nvPr/>
        </p:nvGrpSpPr>
        <p:grpSpPr bwMode="auto">
          <a:xfrm>
            <a:off x="606103" y="1223377"/>
            <a:ext cx="7958584" cy="109389"/>
            <a:chOff x="0" y="0"/>
            <a:chExt cx="7129" cy="98"/>
          </a:xfrm>
        </p:grpSpPr>
        <p:sp>
          <p:nvSpPr>
            <p:cNvPr id="50219"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20"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50180" name="Line 4"/>
          <p:cNvSpPr>
            <a:spLocks noChangeShapeType="1"/>
          </p:cNvSpPr>
          <p:nvPr/>
        </p:nvSpPr>
        <p:spPr bwMode="auto">
          <a:xfrm rot="10800000" flipH="1">
            <a:off x="607219" y="6402596"/>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182" name="Rectangle 6"/>
          <p:cNvSpPr>
            <a:spLocks noGrp="1" noChangeArrowheads="1"/>
          </p:cNvSpPr>
          <p:nvPr>
            <p:ph type="title"/>
          </p:nvPr>
        </p:nvSpPr>
        <p:spPr>
          <a:xfrm>
            <a:off x="544721" y="285751"/>
            <a:ext cx="7358063" cy="884039"/>
          </a:xfrm>
        </p:spPr>
        <p:txBody>
          <a:bodyPr rIns="116928"/>
          <a:lstStyle/>
          <a:p>
            <a:pPr marL="39046" indent="0" eaLnBrk="1" hangingPunct="1"/>
            <a:r>
              <a:rPr lang="en-US" dirty="0" smtClean="0"/>
              <a:t>Background </a:t>
            </a:r>
          </a:p>
        </p:txBody>
      </p:sp>
      <p:sp>
        <p:nvSpPr>
          <p:cNvPr id="50183" name="Rectangle 7"/>
          <p:cNvSpPr>
            <a:spLocks/>
          </p:cNvSpPr>
          <p:nvPr/>
        </p:nvSpPr>
        <p:spPr bwMode="auto">
          <a:xfrm>
            <a:off x="2196705"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0</a:t>
            </a:r>
          </a:p>
        </p:txBody>
      </p:sp>
      <p:sp>
        <p:nvSpPr>
          <p:cNvPr id="50184" name="Rectangle 8"/>
          <p:cNvSpPr>
            <a:spLocks/>
          </p:cNvSpPr>
          <p:nvPr/>
        </p:nvSpPr>
        <p:spPr bwMode="auto">
          <a:xfrm>
            <a:off x="3286126"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1</a:t>
            </a:r>
          </a:p>
        </p:txBody>
      </p:sp>
      <p:sp>
        <p:nvSpPr>
          <p:cNvPr id="50185" name="Rectangle 9"/>
          <p:cNvSpPr>
            <a:spLocks/>
          </p:cNvSpPr>
          <p:nvPr/>
        </p:nvSpPr>
        <p:spPr bwMode="auto">
          <a:xfrm>
            <a:off x="4375548"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2</a:t>
            </a:r>
          </a:p>
        </p:txBody>
      </p:sp>
      <p:sp>
        <p:nvSpPr>
          <p:cNvPr id="50186" name="Rectangle 10"/>
          <p:cNvSpPr>
            <a:spLocks/>
          </p:cNvSpPr>
          <p:nvPr/>
        </p:nvSpPr>
        <p:spPr bwMode="auto">
          <a:xfrm>
            <a:off x="5777508" y="1482330"/>
            <a:ext cx="776883"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N</a:t>
            </a:r>
          </a:p>
        </p:txBody>
      </p:sp>
      <p:sp>
        <p:nvSpPr>
          <p:cNvPr id="7179" name="Rectangle 11"/>
          <p:cNvSpPr>
            <a:spLocks/>
          </p:cNvSpPr>
          <p:nvPr/>
        </p:nvSpPr>
        <p:spPr bwMode="auto">
          <a:xfrm>
            <a:off x="3080742" y="2777134"/>
            <a:ext cx="2580680" cy="714375"/>
          </a:xfrm>
          <a:prstGeom prst="rect">
            <a:avLst/>
          </a:prstGeom>
          <a:solidFill>
            <a:schemeClr val="accent1"/>
          </a:solidFill>
          <a:ln w="25400">
            <a:solidFill>
              <a:schemeClr val="tx1"/>
            </a:solidFill>
            <a:miter lim="800000"/>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Shared Cache</a:t>
            </a:r>
          </a:p>
        </p:txBody>
      </p:sp>
      <p:sp>
        <p:nvSpPr>
          <p:cNvPr id="7180" name="Rectangle 12"/>
          <p:cNvSpPr>
            <a:spLocks/>
          </p:cNvSpPr>
          <p:nvPr/>
        </p:nvSpPr>
        <p:spPr bwMode="auto">
          <a:xfrm>
            <a:off x="3268275" y="3812976"/>
            <a:ext cx="2214563" cy="526852"/>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40616" bIns="0" anchor="ctr">
            <a:prstTxWarp prst="textNoShape">
              <a:avLst/>
            </a:prstTxWarp>
          </a:bodyPr>
          <a:lstStyle/>
          <a:p>
            <a:pPr marL="39046" algn="ctr" defTabSz="642849" fontAlgn="base">
              <a:spcBef>
                <a:spcPct val="0"/>
              </a:spcBef>
              <a:spcAft>
                <a:spcPct val="0"/>
              </a:spcAft>
            </a:pPr>
            <a:r>
              <a:rPr lang="en-US" sz="2000" dirty="0">
                <a:solidFill>
                  <a:srgbClr val="000000"/>
                </a:solidFill>
                <a:latin typeface="Gill Sans" charset="0"/>
                <a:ea typeface="Gill Sans" charset="0"/>
                <a:cs typeface="Gill Sans" charset="0"/>
                <a:sym typeface="Gill Sans" charset="0"/>
              </a:rPr>
              <a:t>Memory Controller</a:t>
            </a:r>
          </a:p>
        </p:txBody>
      </p:sp>
      <p:sp>
        <p:nvSpPr>
          <p:cNvPr id="7181" name="Rectangle 13"/>
          <p:cNvSpPr>
            <a:spLocks/>
          </p:cNvSpPr>
          <p:nvPr/>
        </p:nvSpPr>
        <p:spPr bwMode="auto">
          <a:xfrm>
            <a:off x="2348509"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0</a:t>
            </a:r>
          </a:p>
        </p:txBody>
      </p:sp>
      <p:sp>
        <p:nvSpPr>
          <p:cNvPr id="7182" name="Rectangle 14"/>
          <p:cNvSpPr>
            <a:spLocks/>
          </p:cNvSpPr>
          <p:nvPr/>
        </p:nvSpPr>
        <p:spPr bwMode="auto">
          <a:xfrm>
            <a:off x="319682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1</a:t>
            </a:r>
          </a:p>
        </p:txBody>
      </p:sp>
      <p:sp>
        <p:nvSpPr>
          <p:cNvPr id="7183" name="Rectangle 15"/>
          <p:cNvSpPr>
            <a:spLocks/>
          </p:cNvSpPr>
          <p:nvPr/>
        </p:nvSpPr>
        <p:spPr bwMode="auto">
          <a:xfrm>
            <a:off x="405407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 Bank 2</a:t>
            </a:r>
          </a:p>
        </p:txBody>
      </p:sp>
      <p:sp>
        <p:nvSpPr>
          <p:cNvPr id="7184" name="Rectangle 16"/>
          <p:cNvSpPr>
            <a:spLocks/>
          </p:cNvSpPr>
          <p:nvPr/>
        </p:nvSpPr>
        <p:spPr bwMode="auto">
          <a:xfrm>
            <a:off x="5044157" y="5536406"/>
            <a:ext cx="190872" cy="215429"/>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400" dirty="0">
                <a:solidFill>
                  <a:srgbClr val="000000"/>
                </a:solidFill>
                <a:latin typeface="Arial" charset="0"/>
                <a:ea typeface="Arial" charset="0"/>
                <a:cs typeface="Arial" charset="0"/>
                <a:sym typeface="Arial" charset="0"/>
              </a:rPr>
              <a:t>...</a:t>
            </a:r>
          </a:p>
        </p:txBody>
      </p:sp>
      <p:sp>
        <p:nvSpPr>
          <p:cNvPr id="7185" name="Rectangle 17"/>
          <p:cNvSpPr>
            <a:spLocks/>
          </p:cNvSpPr>
          <p:nvPr/>
        </p:nvSpPr>
        <p:spPr bwMode="auto">
          <a:xfrm>
            <a:off x="5634633" y="5411391"/>
            <a:ext cx="794742"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K</a:t>
            </a:r>
          </a:p>
        </p:txBody>
      </p:sp>
      <p:sp>
        <p:nvSpPr>
          <p:cNvPr id="7186" name="AutoShape 18"/>
          <p:cNvSpPr>
            <a:spLocks/>
          </p:cNvSpPr>
          <p:nvPr/>
        </p:nvSpPr>
        <p:spPr bwMode="auto">
          <a:xfrm>
            <a:off x="1857385" y="2303859"/>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7" name="Line 19"/>
          <p:cNvSpPr>
            <a:spLocks noChangeShapeType="1"/>
          </p:cNvSpPr>
          <p:nvPr/>
        </p:nvSpPr>
        <p:spPr bwMode="auto">
          <a:xfrm>
            <a:off x="2553891" y="2196705"/>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8" name="Line 20"/>
          <p:cNvSpPr>
            <a:spLocks noChangeShapeType="1"/>
          </p:cNvSpPr>
          <p:nvPr/>
        </p:nvSpPr>
        <p:spPr bwMode="auto">
          <a:xfrm>
            <a:off x="3643313" y="216991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9" name="Line 21"/>
          <p:cNvSpPr>
            <a:spLocks noChangeShapeType="1"/>
          </p:cNvSpPr>
          <p:nvPr/>
        </p:nvSpPr>
        <p:spPr bwMode="auto">
          <a:xfrm>
            <a:off x="473273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0" name="Line 22"/>
          <p:cNvSpPr>
            <a:spLocks noChangeShapeType="1"/>
          </p:cNvSpPr>
          <p:nvPr/>
        </p:nvSpPr>
        <p:spPr bwMode="auto">
          <a:xfrm>
            <a:off x="617041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1" name="Line 23"/>
          <p:cNvSpPr>
            <a:spLocks noChangeShapeType="1"/>
          </p:cNvSpPr>
          <p:nvPr/>
        </p:nvSpPr>
        <p:spPr bwMode="auto">
          <a:xfrm>
            <a:off x="4375547" y="3500438"/>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2" name="Line 24"/>
          <p:cNvSpPr>
            <a:spLocks noChangeShapeType="1"/>
          </p:cNvSpPr>
          <p:nvPr/>
        </p:nvSpPr>
        <p:spPr bwMode="auto">
          <a:xfrm>
            <a:off x="4375547" y="4339829"/>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3" name="Line 25"/>
          <p:cNvSpPr>
            <a:spLocks noChangeShapeType="1"/>
          </p:cNvSpPr>
          <p:nvPr/>
        </p:nvSpPr>
        <p:spPr bwMode="auto">
          <a:xfrm rot="10800000" flipH="1">
            <a:off x="2705706" y="474054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4" name="Line 26"/>
          <p:cNvSpPr>
            <a:spLocks noChangeShapeType="1"/>
          </p:cNvSpPr>
          <p:nvPr/>
        </p:nvSpPr>
        <p:spPr bwMode="auto">
          <a:xfrm flipH="1">
            <a:off x="2702348" y="475059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5" name="Line 27"/>
          <p:cNvSpPr>
            <a:spLocks noChangeShapeType="1"/>
          </p:cNvSpPr>
          <p:nvPr/>
        </p:nvSpPr>
        <p:spPr bwMode="auto">
          <a:xfrm>
            <a:off x="3571875" y="4759534"/>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6" name="Line 28"/>
          <p:cNvSpPr>
            <a:spLocks noChangeShapeType="1"/>
          </p:cNvSpPr>
          <p:nvPr/>
        </p:nvSpPr>
        <p:spPr bwMode="auto">
          <a:xfrm>
            <a:off x="4375557" y="4741674"/>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7" name="Line 29"/>
          <p:cNvSpPr>
            <a:spLocks noChangeShapeType="1"/>
          </p:cNvSpPr>
          <p:nvPr/>
        </p:nvSpPr>
        <p:spPr bwMode="auto">
          <a:xfrm flipH="1">
            <a:off x="6024191" y="4750594"/>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8" name="Line 30"/>
          <p:cNvSpPr>
            <a:spLocks noChangeShapeType="1"/>
          </p:cNvSpPr>
          <p:nvPr/>
        </p:nvSpPr>
        <p:spPr bwMode="auto">
          <a:xfrm>
            <a:off x="4375547" y="2446734"/>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9" name="Line 31"/>
          <p:cNvSpPr>
            <a:spLocks noChangeShapeType="1"/>
          </p:cNvSpPr>
          <p:nvPr/>
        </p:nvSpPr>
        <p:spPr bwMode="auto">
          <a:xfrm rot="10800000" flipH="1">
            <a:off x="2553891" y="244003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08" name="Rectangle 32"/>
          <p:cNvSpPr>
            <a:spLocks/>
          </p:cNvSpPr>
          <p:nvPr/>
        </p:nvSpPr>
        <p:spPr bwMode="auto">
          <a:xfrm>
            <a:off x="5259586" y="1607344"/>
            <a:ext cx="223242" cy="261193"/>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700" dirty="0">
                <a:solidFill>
                  <a:srgbClr val="000000"/>
                </a:solidFill>
                <a:latin typeface="Arial" charset="0"/>
                <a:ea typeface="Arial" charset="0"/>
                <a:cs typeface="Arial" charset="0"/>
                <a:sym typeface="Arial" charset="0"/>
              </a:rPr>
              <a:t>...</a:t>
            </a:r>
          </a:p>
        </p:txBody>
      </p:sp>
      <p:sp>
        <p:nvSpPr>
          <p:cNvPr id="7201" name="Rectangle 33"/>
          <p:cNvSpPr>
            <a:spLocks/>
          </p:cNvSpPr>
          <p:nvPr/>
        </p:nvSpPr>
        <p:spPr bwMode="auto">
          <a:xfrm>
            <a:off x="6941717" y="2634264"/>
            <a:ext cx="1792183" cy="649216"/>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Shared Memory</a:t>
            </a:r>
          </a:p>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Resources</a:t>
            </a:r>
          </a:p>
        </p:txBody>
      </p:sp>
      <p:sp>
        <p:nvSpPr>
          <p:cNvPr id="7202" name="Line 34"/>
          <p:cNvSpPr>
            <a:spLocks noChangeShapeType="1"/>
          </p:cNvSpPr>
          <p:nvPr/>
        </p:nvSpPr>
        <p:spPr bwMode="auto">
          <a:xfrm rot="10800000" flipH="1">
            <a:off x="767963" y="453516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3" name="Rectangle 35"/>
          <p:cNvSpPr>
            <a:spLocks/>
          </p:cNvSpPr>
          <p:nvPr/>
        </p:nvSpPr>
        <p:spPr bwMode="auto">
          <a:xfrm>
            <a:off x="7095764" y="4335374"/>
            <a:ext cx="1688827"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Chip Boundary</a:t>
            </a:r>
          </a:p>
        </p:txBody>
      </p:sp>
      <p:sp>
        <p:nvSpPr>
          <p:cNvPr id="7204" name="Rectangle 36"/>
          <p:cNvSpPr>
            <a:spLocks/>
          </p:cNvSpPr>
          <p:nvPr/>
        </p:nvSpPr>
        <p:spPr bwMode="auto">
          <a:xfrm>
            <a:off x="680890" y="4152315"/>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On-chip</a:t>
            </a:r>
          </a:p>
        </p:txBody>
      </p:sp>
      <p:sp>
        <p:nvSpPr>
          <p:cNvPr id="7205" name="Rectangle 37"/>
          <p:cNvSpPr>
            <a:spLocks/>
          </p:cNvSpPr>
          <p:nvPr/>
        </p:nvSpPr>
        <p:spPr bwMode="auto">
          <a:xfrm>
            <a:off x="674192" y="4518432"/>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Off-chip</a:t>
            </a:r>
          </a:p>
        </p:txBody>
      </p:sp>
      <p:sp>
        <p:nvSpPr>
          <p:cNvPr id="7206" name="Oval 38"/>
          <p:cNvSpPr>
            <a:spLocks/>
          </p:cNvSpPr>
          <p:nvPr/>
        </p:nvSpPr>
        <p:spPr bwMode="auto">
          <a:xfrm>
            <a:off x="2973587" y="266104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7" name="Oval 39"/>
          <p:cNvSpPr>
            <a:spLocks/>
          </p:cNvSpPr>
          <p:nvPr/>
        </p:nvSpPr>
        <p:spPr bwMode="auto">
          <a:xfrm>
            <a:off x="2955727" y="359866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8" name="Oval 40"/>
          <p:cNvSpPr>
            <a:spLocks/>
          </p:cNvSpPr>
          <p:nvPr/>
        </p:nvSpPr>
        <p:spPr bwMode="auto">
          <a:xfrm>
            <a:off x="2339588" y="220563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9" name="Oval 41"/>
          <p:cNvSpPr>
            <a:spLocks/>
          </p:cNvSpPr>
          <p:nvPr/>
        </p:nvSpPr>
        <p:spPr bwMode="auto">
          <a:xfrm>
            <a:off x="1964541" y="4654307"/>
            <a:ext cx="4839891" cy="181301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18"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5" tIns="32126" rIns="64255" bIns="32126">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162</a:t>
            </a:fld>
            <a:endParaRPr lang="en-US" sz="1100" dirty="0">
              <a:solidFill>
                <a:srgbClr val="000000"/>
              </a:solidFill>
              <a:latin typeface="Verdana" charset="0"/>
              <a:ea typeface="Verdana" charset="0"/>
              <a:cs typeface="Verdana" charset="0"/>
              <a:sym typeface="Verdana" charset="0"/>
            </a:endParaRPr>
          </a:p>
        </p:txBody>
      </p:sp>
    </p:spTree>
    <p:custDataLst>
      <p:tags r:id="rId1"/>
    </p:custDataLst>
    <p:extLst>
      <p:ext uri="{BB962C8B-B14F-4D97-AF65-F5344CB8AC3E}">
        <p14:creationId xmlns:p14="http://schemas.microsoft.com/office/powerpoint/2010/main" val="569153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6"/>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7206"/>
                                        </p:tgtEl>
                                        <p:attrNameLst>
                                          <p:attrName>style.visibility</p:attrName>
                                        </p:attrNameLst>
                                      </p:cBhvr>
                                      <p:to>
                                        <p:strVal val="hidden"/>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720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207"/>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720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6"/>
          <p:cNvSpPr>
            <a:spLocks noGrp="1" noChangeArrowheads="1"/>
          </p:cNvSpPr>
          <p:nvPr>
            <p:ph type="title"/>
          </p:nvPr>
        </p:nvSpPr>
        <p:spPr/>
        <p:txBody>
          <a:bodyPr rIns="116838"/>
          <a:lstStyle/>
          <a:p>
            <a:pPr marL="39016" eaLnBrk="1" hangingPunct="1"/>
            <a:r>
              <a:rPr lang="en-US" dirty="0" smtClean="0"/>
              <a:t>Background</a:t>
            </a:r>
          </a:p>
        </p:txBody>
      </p:sp>
      <p:sp>
        <p:nvSpPr>
          <p:cNvPr id="47" name="Content Placeholder 46"/>
          <p:cNvSpPr>
            <a:spLocks noGrp="1"/>
          </p:cNvSpPr>
          <p:nvPr>
            <p:ph idx="1"/>
          </p:nvPr>
        </p:nvSpPr>
        <p:spPr>
          <a:xfrm>
            <a:off x="4226721" y="2164799"/>
            <a:ext cx="4929185" cy="3478769"/>
          </a:xfrm>
        </p:spPr>
        <p:txBody>
          <a:bodyPr/>
          <a:lstStyle/>
          <a:p>
            <a:r>
              <a:rPr lang="en-US" sz="2000" dirty="0"/>
              <a:t>Memory requests from different cores </a:t>
            </a:r>
            <a:r>
              <a:rPr lang="en-US" sz="2000" dirty="0">
                <a:solidFill>
                  <a:srgbClr val="FF0000"/>
                </a:solidFill>
              </a:rPr>
              <a:t>interfere </a:t>
            </a:r>
            <a:r>
              <a:rPr lang="en-US" sz="2000" dirty="0"/>
              <a:t>in shared memory resources</a:t>
            </a:r>
          </a:p>
          <a:p>
            <a:endParaRPr lang="en-US" dirty="0" smtClean="0"/>
          </a:p>
          <a:p>
            <a:r>
              <a:rPr lang="en-US" sz="2000" dirty="0">
                <a:solidFill>
                  <a:srgbClr val="FF0000"/>
                </a:solidFill>
              </a:rPr>
              <a:t>Multi-programmed </a:t>
            </a:r>
            <a:r>
              <a:rPr lang="en-US" sz="2000" dirty="0"/>
              <a:t>workloads</a:t>
            </a:r>
          </a:p>
          <a:p>
            <a:pPr lvl="1"/>
            <a:r>
              <a:rPr lang="en-US" sz="1700" dirty="0"/>
              <a:t>System Performance and Fairness</a:t>
            </a:r>
          </a:p>
          <a:p>
            <a:r>
              <a:rPr lang="en-US" sz="2000" dirty="0">
                <a:solidFill>
                  <a:srgbClr val="FF0000"/>
                </a:solidFill>
              </a:rPr>
              <a:t>A single multi-threaded </a:t>
            </a:r>
            <a:r>
              <a:rPr lang="en-US" sz="2000" dirty="0"/>
              <a:t>application?</a:t>
            </a:r>
            <a:endParaRPr lang="en-US" dirty="0" smtClean="0"/>
          </a:p>
          <a:p>
            <a:endParaRPr lang="en-US" dirty="0" smtClean="0"/>
          </a:p>
        </p:txBody>
      </p:sp>
      <p:sp>
        <p:nvSpPr>
          <p:cNvPr id="44" name="Slide Number Placeholder 3"/>
          <p:cNvSpPr>
            <a:spLocks noGrp="1"/>
          </p:cNvSpPr>
          <p:nvPr>
            <p:ph type="sldNum" sz="quarter" idx="11"/>
          </p:nvPr>
        </p:nvSpPr>
        <p:spPr/>
        <p:txBody>
          <a:bodyPr/>
          <a:lstStyle/>
          <a:p>
            <a:pPr>
              <a:defRPr/>
            </a:pPr>
            <a:fld id="{55BD2AD7-8478-7B43-8B5C-0F3304DBDB25}" type="slidenum">
              <a:rPr lang="en-US"/>
              <a:pPr>
                <a:defRPr/>
              </a:pPr>
              <a:t>163</a:t>
            </a:fld>
            <a:endParaRPr lang="en-US"/>
          </a:p>
        </p:txBody>
      </p:sp>
      <p:grpSp>
        <p:nvGrpSpPr>
          <p:cNvPr id="2" name="Group 1"/>
          <p:cNvGrpSpPr>
            <a:grpSpLocks/>
          </p:cNvGrpSpPr>
          <p:nvPr/>
        </p:nvGrpSpPr>
        <p:grpSpPr bwMode="auto">
          <a:xfrm>
            <a:off x="606103" y="1223392"/>
            <a:ext cx="7958584" cy="109389"/>
            <a:chOff x="0" y="0"/>
            <a:chExt cx="7129" cy="98"/>
          </a:xfrm>
        </p:grpSpPr>
        <p:sp>
          <p:nvSpPr>
            <p:cNvPr id="52265"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6"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sp>
        <p:nvSpPr>
          <p:cNvPr id="52230" name="Line 4"/>
          <p:cNvSpPr>
            <a:spLocks noChangeShapeType="1"/>
          </p:cNvSpPr>
          <p:nvPr/>
        </p:nvSpPr>
        <p:spPr bwMode="auto">
          <a:xfrm rot="10800000" flipH="1">
            <a:off x="607219" y="6402611"/>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31" name="Rectangle 5"/>
          <p:cNvSpPr>
            <a:spLocks/>
          </p:cNvSpPr>
          <p:nvPr/>
        </p:nvSpPr>
        <p:spPr bwMode="auto">
          <a:xfrm>
            <a:off x="7090173" y="647404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nvGrpSpPr>
          <p:cNvPr id="3" name="Group 44"/>
          <p:cNvGrpSpPr>
            <a:grpSpLocks/>
          </p:cNvGrpSpPr>
          <p:nvPr/>
        </p:nvGrpSpPr>
        <p:grpSpPr bwMode="auto">
          <a:xfrm>
            <a:off x="226220" y="2089548"/>
            <a:ext cx="4320480" cy="3053953"/>
            <a:chOff x="2206234" y="2108200"/>
            <a:chExt cx="10287391" cy="6743700"/>
          </a:xfrm>
        </p:grpSpPr>
        <p:sp>
          <p:nvSpPr>
            <p:cNvPr id="52234" name="Rectangle 7"/>
            <p:cNvSpPr>
              <a:spLocks/>
            </p:cNvSpPr>
            <p:nvPr/>
          </p:nvSpPr>
          <p:spPr bwMode="auto">
            <a:xfrm>
              <a:off x="3095705" y="2108200"/>
              <a:ext cx="104449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0</a:t>
              </a:r>
            </a:p>
          </p:txBody>
        </p:sp>
        <p:sp>
          <p:nvSpPr>
            <p:cNvPr id="52235" name="Rectangle 8"/>
            <p:cNvSpPr>
              <a:spLocks/>
            </p:cNvSpPr>
            <p:nvPr/>
          </p:nvSpPr>
          <p:spPr bwMode="auto">
            <a:xfrm>
              <a:off x="4673599" y="2108200"/>
              <a:ext cx="1079888"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1</a:t>
              </a:r>
            </a:p>
          </p:txBody>
        </p:sp>
        <p:sp>
          <p:nvSpPr>
            <p:cNvPr id="52236" name="Rectangle 9"/>
            <p:cNvSpPr>
              <a:spLocks/>
            </p:cNvSpPr>
            <p:nvPr/>
          </p:nvSpPr>
          <p:spPr bwMode="auto">
            <a:xfrm>
              <a:off x="6223000" y="2108200"/>
              <a:ext cx="106137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2</a:t>
              </a:r>
            </a:p>
          </p:txBody>
        </p:sp>
        <p:sp>
          <p:nvSpPr>
            <p:cNvPr id="52237" name="Rectangle 10"/>
            <p:cNvSpPr>
              <a:spLocks/>
            </p:cNvSpPr>
            <p:nvPr/>
          </p:nvSpPr>
          <p:spPr bwMode="auto">
            <a:xfrm>
              <a:off x="8216899" y="2108200"/>
              <a:ext cx="117243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N</a:t>
              </a:r>
            </a:p>
          </p:txBody>
        </p:sp>
        <p:sp>
          <p:nvSpPr>
            <p:cNvPr id="52238" name="Rectangle 11"/>
            <p:cNvSpPr>
              <a:spLocks/>
            </p:cNvSpPr>
            <p:nvPr/>
          </p:nvSpPr>
          <p:spPr bwMode="auto">
            <a:xfrm>
              <a:off x="4381500" y="3949700"/>
              <a:ext cx="3670300" cy="1016000"/>
            </a:xfrm>
            <a:prstGeom prst="rect">
              <a:avLst/>
            </a:prstGeom>
            <a:solidFill>
              <a:schemeClr val="accent1"/>
            </a:solidFill>
            <a:ln w="25400">
              <a:solidFill>
                <a:schemeClr val="tx1"/>
              </a:solidFill>
              <a:miter lim="800000"/>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Shared Cache</a:t>
              </a:r>
            </a:p>
          </p:txBody>
        </p:sp>
        <p:sp>
          <p:nvSpPr>
            <p:cNvPr id="52239" name="Rectangle 12"/>
            <p:cNvSpPr>
              <a:spLocks/>
            </p:cNvSpPr>
            <p:nvPr/>
          </p:nvSpPr>
          <p:spPr bwMode="auto">
            <a:xfrm>
              <a:off x="4648200" y="5422900"/>
              <a:ext cx="3149600" cy="749300"/>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Memory Controller</a:t>
              </a:r>
            </a:p>
          </p:txBody>
        </p:sp>
        <p:sp>
          <p:nvSpPr>
            <p:cNvPr id="52243" name="Rectangle 16"/>
            <p:cNvSpPr>
              <a:spLocks/>
            </p:cNvSpPr>
            <p:nvPr/>
          </p:nvSpPr>
          <p:spPr bwMode="auto">
            <a:xfrm>
              <a:off x="7173913" y="7874000"/>
              <a:ext cx="812111"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44" name="Rectangle 17"/>
            <p:cNvSpPr>
              <a:spLocks/>
            </p:cNvSpPr>
            <p:nvPr/>
          </p:nvSpPr>
          <p:spPr bwMode="auto">
            <a:xfrm>
              <a:off x="8013700" y="7696200"/>
              <a:ext cx="113030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K</a:t>
              </a:r>
            </a:p>
          </p:txBody>
        </p:sp>
        <p:sp>
          <p:nvSpPr>
            <p:cNvPr id="52245" name="AutoShape 18"/>
            <p:cNvSpPr>
              <a:spLocks/>
            </p:cNvSpPr>
            <p:nvPr/>
          </p:nvSpPr>
          <p:spPr bwMode="auto">
            <a:xfrm>
              <a:off x="2641600" y="3276600"/>
              <a:ext cx="7213600" cy="5575300"/>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6" name="Line 19"/>
            <p:cNvSpPr>
              <a:spLocks noChangeShapeType="1"/>
            </p:cNvSpPr>
            <p:nvPr/>
          </p:nvSpPr>
          <p:spPr bwMode="auto">
            <a:xfrm>
              <a:off x="3632200" y="3124200"/>
              <a:ext cx="0" cy="3683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7" name="Line 20"/>
            <p:cNvSpPr>
              <a:spLocks noChangeShapeType="1"/>
            </p:cNvSpPr>
            <p:nvPr/>
          </p:nvSpPr>
          <p:spPr bwMode="auto">
            <a:xfrm>
              <a:off x="5181600" y="3086100"/>
              <a:ext cx="0" cy="4064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8" name="Line 21"/>
            <p:cNvSpPr>
              <a:spLocks noChangeShapeType="1"/>
            </p:cNvSpPr>
            <p:nvPr/>
          </p:nvSpPr>
          <p:spPr bwMode="auto">
            <a:xfrm>
              <a:off x="67310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9" name="Line 22"/>
            <p:cNvSpPr>
              <a:spLocks noChangeShapeType="1"/>
            </p:cNvSpPr>
            <p:nvPr/>
          </p:nvSpPr>
          <p:spPr bwMode="auto">
            <a:xfrm>
              <a:off x="87757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0" name="Line 23"/>
            <p:cNvSpPr>
              <a:spLocks noChangeShapeType="1"/>
            </p:cNvSpPr>
            <p:nvPr/>
          </p:nvSpPr>
          <p:spPr bwMode="auto">
            <a:xfrm>
              <a:off x="6223000" y="4978400"/>
              <a:ext cx="0" cy="4445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1" name="Line 24"/>
            <p:cNvSpPr>
              <a:spLocks noChangeShapeType="1"/>
            </p:cNvSpPr>
            <p:nvPr/>
          </p:nvSpPr>
          <p:spPr bwMode="auto">
            <a:xfrm>
              <a:off x="6223000" y="6172200"/>
              <a:ext cx="0" cy="584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2" name="Line 25"/>
            <p:cNvSpPr>
              <a:spLocks noChangeShapeType="1"/>
            </p:cNvSpPr>
            <p:nvPr/>
          </p:nvSpPr>
          <p:spPr bwMode="auto">
            <a:xfrm rot="10800000" flipH="1">
              <a:off x="3848100" y="6742113"/>
              <a:ext cx="4737100" cy="1587"/>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3" name="Line 26"/>
            <p:cNvSpPr>
              <a:spLocks noChangeShapeType="1"/>
            </p:cNvSpPr>
            <p:nvPr/>
          </p:nvSpPr>
          <p:spPr bwMode="auto">
            <a:xfrm flipH="1">
              <a:off x="3843338" y="6756400"/>
              <a:ext cx="3175" cy="9731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4" name="Line 27"/>
            <p:cNvSpPr>
              <a:spLocks noChangeShapeType="1"/>
            </p:cNvSpPr>
            <p:nvPr/>
          </p:nvSpPr>
          <p:spPr bwMode="auto">
            <a:xfrm>
              <a:off x="5080000" y="6769100"/>
              <a:ext cx="0" cy="942975"/>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5" name="Line 28"/>
            <p:cNvSpPr>
              <a:spLocks noChangeShapeType="1"/>
            </p:cNvSpPr>
            <p:nvPr/>
          </p:nvSpPr>
          <p:spPr bwMode="auto">
            <a:xfrm>
              <a:off x="6223000" y="6743700"/>
              <a:ext cx="7938" cy="9525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6" name="Line 29"/>
            <p:cNvSpPr>
              <a:spLocks noChangeShapeType="1"/>
            </p:cNvSpPr>
            <p:nvPr/>
          </p:nvSpPr>
          <p:spPr bwMode="auto">
            <a:xfrm flipH="1">
              <a:off x="8567738" y="6756400"/>
              <a:ext cx="4762" cy="9398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7" name="Line 30"/>
            <p:cNvSpPr>
              <a:spLocks noChangeShapeType="1"/>
            </p:cNvSpPr>
            <p:nvPr/>
          </p:nvSpPr>
          <p:spPr bwMode="auto">
            <a:xfrm>
              <a:off x="6223000" y="3479800"/>
              <a:ext cx="0" cy="457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8" name="Line 31"/>
            <p:cNvSpPr>
              <a:spLocks noChangeShapeType="1"/>
            </p:cNvSpPr>
            <p:nvPr/>
          </p:nvSpPr>
          <p:spPr bwMode="auto">
            <a:xfrm rot="10800000" flipH="1">
              <a:off x="3632200" y="3470275"/>
              <a:ext cx="5138738" cy="30163"/>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9" name="Rectangle 32"/>
            <p:cNvSpPr>
              <a:spLocks/>
            </p:cNvSpPr>
            <p:nvPr/>
          </p:nvSpPr>
          <p:spPr bwMode="auto">
            <a:xfrm>
              <a:off x="7501560" y="2345155"/>
              <a:ext cx="675823"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60" name="Rectangle 33"/>
            <p:cNvSpPr>
              <a:spLocks/>
            </p:cNvSpPr>
            <p:nvPr/>
          </p:nvSpPr>
          <p:spPr bwMode="auto">
            <a:xfrm>
              <a:off x="9872663" y="3746500"/>
              <a:ext cx="2549525" cy="152916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Shared Memory</a:t>
              </a:r>
            </a:p>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Resources</a:t>
              </a:r>
            </a:p>
          </p:txBody>
        </p:sp>
        <p:sp>
          <p:nvSpPr>
            <p:cNvPr id="52261" name="Line 34"/>
            <p:cNvSpPr>
              <a:spLocks noChangeShapeType="1"/>
            </p:cNvSpPr>
            <p:nvPr/>
          </p:nvSpPr>
          <p:spPr bwMode="auto">
            <a:xfrm rot="10800000" flipH="1">
              <a:off x="2206234" y="6450012"/>
              <a:ext cx="7834702" cy="9386"/>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2" name="Rectangle 35"/>
            <p:cNvSpPr>
              <a:spLocks/>
            </p:cNvSpPr>
            <p:nvPr/>
          </p:nvSpPr>
          <p:spPr bwMode="auto">
            <a:xfrm>
              <a:off x="10091738" y="5968666"/>
              <a:ext cx="2401887" cy="101944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Chip Boundary</a:t>
              </a:r>
            </a:p>
          </p:txBody>
        </p:sp>
      </p:grpSp>
      <p:sp>
        <p:nvSpPr>
          <p:cNvPr id="52233"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06" tIns="32100" rIns="64206" bIns="32100">
            <a:prstTxWarp prst="textNoShape">
              <a:avLst/>
            </a:prstTxWarp>
          </a:bodyPr>
          <a:lstStyle/>
          <a:p>
            <a:pPr algn="ctr" defTabSz="642123" fontAlgn="base">
              <a:spcBef>
                <a:spcPct val="0"/>
              </a:spcBef>
              <a:spcAft>
                <a:spcPct val="0"/>
              </a:spcAft>
            </a:pPr>
            <a:fld id="{2E824C6C-DD7C-2B4D-A888-D8B0CFD50738}" type="slidenum">
              <a:rPr lang="en-US" sz="1100">
                <a:solidFill>
                  <a:srgbClr val="000000"/>
                </a:solidFill>
                <a:latin typeface="Verdana"/>
                <a:ea typeface="Verdana" charset="0"/>
                <a:cs typeface="Verdana" charset="0"/>
                <a:sym typeface="Verdana" charset="0"/>
              </a:rPr>
              <a:pPr algn="ctr" defTabSz="642123" fontAlgn="base">
                <a:spcBef>
                  <a:spcPct val="0"/>
                </a:spcBef>
                <a:spcAft>
                  <a:spcPct val="0"/>
                </a:spcAft>
              </a:pPr>
              <a:t>163</a:t>
            </a:fld>
            <a:endParaRPr lang="en-US" sz="1100" dirty="0">
              <a:solidFill>
                <a:srgbClr val="000000"/>
              </a:solidFill>
              <a:latin typeface="Verdana"/>
              <a:ea typeface="Verdana" charset="0"/>
              <a:cs typeface="Verdana" charset="0"/>
              <a:sym typeface="Verdana" charset="0"/>
            </a:endParaRPr>
          </a:p>
        </p:txBody>
      </p:sp>
      <p:sp>
        <p:nvSpPr>
          <p:cNvPr id="43" name="Oval 38"/>
          <p:cNvSpPr>
            <a:spLocks/>
          </p:cNvSpPr>
          <p:nvPr/>
        </p:nvSpPr>
        <p:spPr bwMode="auto">
          <a:xfrm>
            <a:off x="975969" y="2773643"/>
            <a:ext cx="1826433" cy="743570"/>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46" name="Rectangle 17"/>
          <p:cNvSpPr>
            <a:spLocks/>
          </p:cNvSpPr>
          <p:nvPr/>
        </p:nvSpPr>
        <p:spPr bwMode="auto">
          <a:xfrm>
            <a:off x="844210"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0</a:t>
            </a:r>
          </a:p>
        </p:txBody>
      </p:sp>
      <p:sp>
        <p:nvSpPr>
          <p:cNvPr id="48" name="Rectangle 17"/>
          <p:cNvSpPr>
            <a:spLocks/>
          </p:cNvSpPr>
          <p:nvPr/>
        </p:nvSpPr>
        <p:spPr bwMode="auto">
          <a:xfrm>
            <a:off x="13699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1</a:t>
            </a:r>
          </a:p>
        </p:txBody>
      </p:sp>
      <p:sp>
        <p:nvSpPr>
          <p:cNvPr id="49" name="Rectangle 17"/>
          <p:cNvSpPr>
            <a:spLocks/>
          </p:cNvSpPr>
          <p:nvPr/>
        </p:nvSpPr>
        <p:spPr bwMode="auto">
          <a:xfrm>
            <a:off x="18901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2</a:t>
            </a:r>
          </a:p>
        </p:txBody>
      </p:sp>
      <p:sp>
        <p:nvSpPr>
          <p:cNvPr id="45" name="Oval 39"/>
          <p:cNvSpPr>
            <a:spLocks/>
          </p:cNvSpPr>
          <p:nvPr/>
        </p:nvSpPr>
        <p:spPr bwMode="auto">
          <a:xfrm>
            <a:off x="579042" y="4059279"/>
            <a:ext cx="2730896" cy="1262815"/>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Tree>
    <p:custDataLst>
      <p:tags r:id="rId1"/>
    </p:custDataLst>
    <p:extLst>
      <p:ext uri="{BB962C8B-B14F-4D97-AF65-F5344CB8AC3E}">
        <p14:creationId xmlns:p14="http://schemas.microsoft.com/office/powerpoint/2010/main" val="41710856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4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45"/>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7">
                                            <p:txEl>
                                              <p:pRg st="2" end="2"/>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47">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p"/>
      <p:bldP spid="43" grpId="0" animBg="1"/>
      <p:bldP spid="43" grpId="1" animBg="1"/>
      <p:bldP spid="45" grpId="0" animBg="1"/>
      <p:bldP spid="45" grpId="1"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7188" y="304726"/>
            <a:ext cx="8768952" cy="838274"/>
          </a:xfrm>
        </p:spPr>
        <p:txBody>
          <a:bodyPr/>
          <a:lstStyle/>
          <a:p>
            <a:r>
              <a:rPr lang="en-US" sz="3700" dirty="0"/>
              <a:t>Memory System Interference in </a:t>
            </a:r>
            <a:br>
              <a:rPr lang="en-US" sz="3700" dirty="0"/>
            </a:br>
            <a:r>
              <a:rPr lang="en-US" sz="3700" dirty="0"/>
              <a:t>A Single Multi-Threaded Application</a:t>
            </a:r>
          </a:p>
        </p:txBody>
      </p:sp>
      <p:sp>
        <p:nvSpPr>
          <p:cNvPr id="4" name="Content Placeholder 2"/>
          <p:cNvSpPr txBox="1">
            <a:spLocks/>
          </p:cNvSpPr>
          <p:nvPr/>
        </p:nvSpPr>
        <p:spPr bwMode="auto">
          <a:xfrm>
            <a:off x="567035" y="1447738"/>
            <a:ext cx="8576966" cy="487672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buFont typeface="Wingdings" charset="2"/>
              <a:buChar char=""/>
              <a:defRPr/>
            </a:pPr>
            <a:r>
              <a:rPr lang="en-US" sz="2500" i="1" kern="0" dirty="0">
                <a:solidFill>
                  <a:srgbClr val="000000"/>
                </a:solidFill>
                <a:latin typeface="Verdana"/>
                <a:ea typeface="Arial"/>
                <a:cs typeface="Arial"/>
                <a:sym typeface="Gill Sans" charset="0"/>
              </a:rPr>
              <a:t>Inter-dependent threads </a:t>
            </a:r>
            <a:r>
              <a:rPr lang="en-US" sz="2500" kern="0" dirty="0">
                <a:solidFill>
                  <a:srgbClr val="000000"/>
                </a:solidFill>
                <a:latin typeface="Verdana"/>
                <a:ea typeface="Arial"/>
                <a:cs typeface="Arial"/>
                <a:sym typeface="Gill Sans" charset="0"/>
              </a:rPr>
              <a:t>from the same application </a:t>
            </a:r>
            <a:r>
              <a:rPr lang="en-US" sz="2500" kern="0" dirty="0">
                <a:solidFill>
                  <a:srgbClr val="FF0000"/>
                </a:solidFill>
                <a:latin typeface="Verdana"/>
                <a:ea typeface="Arial"/>
                <a:cs typeface="Arial"/>
                <a:sym typeface="Gill Sans" charset="0"/>
              </a:rPr>
              <a:t>slow each other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00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Most importantly the </a:t>
            </a:r>
            <a:r>
              <a:rPr lang="en-US" sz="2500" kern="0" dirty="0">
                <a:solidFill>
                  <a:srgbClr val="FF0000"/>
                </a:solidFill>
                <a:latin typeface="Verdana"/>
                <a:ea typeface="Arial"/>
                <a:cs typeface="Arial"/>
                <a:sym typeface="Gill Sans" charset="0"/>
              </a:rPr>
              <a:t>critical path </a:t>
            </a:r>
            <a:r>
              <a:rPr lang="en-US" sz="2500" kern="0" dirty="0">
                <a:solidFill>
                  <a:srgbClr val="000000"/>
                </a:solidFill>
                <a:latin typeface="Verdana"/>
                <a:ea typeface="Arial"/>
                <a:cs typeface="Arial"/>
                <a:sym typeface="Gill Sans" charset="0"/>
              </a:rPr>
              <a:t>of execution </a:t>
            </a:r>
            <a:br>
              <a:rPr lang="en-US" sz="2500" kern="0" dirty="0">
                <a:solidFill>
                  <a:srgbClr val="000000"/>
                </a:solidFill>
                <a:latin typeface="Verdana"/>
                <a:ea typeface="Arial"/>
                <a:cs typeface="Arial"/>
                <a:sym typeface="Gill Sans" charset="0"/>
              </a:rPr>
            </a:br>
            <a:r>
              <a:rPr lang="en-US" sz="2500" kern="0" dirty="0">
                <a:solidFill>
                  <a:srgbClr val="000000"/>
                </a:solidFill>
                <a:latin typeface="Verdana"/>
                <a:ea typeface="Arial"/>
                <a:cs typeface="Arial"/>
                <a:sym typeface="Gill Sans" charset="0"/>
              </a:rPr>
              <a:t>can be </a:t>
            </a:r>
            <a:r>
              <a:rPr lang="en-US" sz="2500" kern="0" dirty="0">
                <a:solidFill>
                  <a:srgbClr val="FF0000"/>
                </a:solidFill>
                <a:latin typeface="Verdana"/>
                <a:ea typeface="Arial"/>
                <a:cs typeface="Arial"/>
                <a:sym typeface="Gill Sans" charset="0"/>
              </a:rPr>
              <a:t>significantly slowed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FF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Problem and goal are very different from interference between independent applications</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Interdependence between threads</a:t>
            </a:r>
          </a:p>
          <a:p>
            <a:pPr marL="906888" lvl="1" indent="-436155" defTabSz="642849" eaLnBrk="0" fontAlgn="base" hangingPunct="0">
              <a:lnSpc>
                <a:spcPct val="80000"/>
              </a:lnSpc>
              <a:spcBef>
                <a:spcPct val="20000"/>
              </a:spcBef>
              <a:spcAft>
                <a:spcPct val="0"/>
              </a:spcAft>
              <a:buClr>
                <a:srgbClr val="CC5500"/>
              </a:buClr>
              <a:buFont typeface="Wingdings" charset="2"/>
              <a:buChar char=""/>
            </a:pPr>
            <a:r>
              <a:rPr lang="en-US" sz="2200" kern="0" dirty="0">
                <a:solidFill>
                  <a:srgbClr val="000000"/>
                </a:solidFill>
                <a:latin typeface="Verdana"/>
                <a:ea typeface="Arial"/>
                <a:cs typeface="Arial"/>
                <a:sym typeface="Gill Sans" charset="0"/>
              </a:rPr>
              <a:t>Goal: </a:t>
            </a:r>
            <a:r>
              <a:rPr lang="en-US" sz="2200" kern="0" dirty="0">
                <a:solidFill>
                  <a:srgbClr val="FF0000"/>
                </a:solidFill>
                <a:latin typeface="Verdana"/>
                <a:ea typeface="Arial"/>
                <a:cs typeface="Arial"/>
                <a:sym typeface="Gill Sans" charset="0"/>
              </a:rPr>
              <a:t>Reduce execution time </a:t>
            </a:r>
            <a:r>
              <a:rPr lang="en-US" sz="2200" kern="0" dirty="0">
                <a:solidFill>
                  <a:srgbClr val="000000"/>
                </a:solidFill>
                <a:latin typeface="Verdana"/>
                <a:ea typeface="Arial"/>
                <a:cs typeface="Arial"/>
                <a:sym typeface="Gill Sans" charset="0"/>
              </a:rPr>
              <a:t>of a single application</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FF0000"/>
                </a:solidFill>
                <a:latin typeface="Verdana"/>
                <a:ea typeface="Arial"/>
                <a:cs typeface="Arial"/>
                <a:sym typeface="Gill Sans" charset="0"/>
              </a:rPr>
              <a:t>No notion of fairness </a:t>
            </a:r>
            <a:r>
              <a:rPr lang="en-US" sz="2200" kern="0" dirty="0">
                <a:solidFill>
                  <a:srgbClr val="000000"/>
                </a:solidFill>
                <a:latin typeface="Verdana"/>
                <a:ea typeface="Arial"/>
                <a:cs typeface="Arial"/>
                <a:sym typeface="Gill Sans" charset="0"/>
              </a:rPr>
              <a:t>among the threads </a:t>
            </a:r>
            <a:br>
              <a:rPr lang="en-US" sz="2200" kern="0" dirty="0">
                <a:solidFill>
                  <a:srgbClr val="000000"/>
                </a:solidFill>
                <a:latin typeface="Verdana"/>
                <a:ea typeface="Arial"/>
                <a:cs typeface="Arial"/>
                <a:sym typeface="Gill Sans" charset="0"/>
              </a:rPr>
            </a:br>
            <a:r>
              <a:rPr lang="en-US" sz="2200" kern="0" dirty="0">
                <a:solidFill>
                  <a:srgbClr val="000000"/>
                </a:solidFill>
                <a:latin typeface="Verdana"/>
                <a:ea typeface="Arial"/>
                <a:cs typeface="Arial"/>
                <a:sym typeface="Gill Sans" charset="0"/>
              </a:rPr>
              <a:t>of the same application</a:t>
            </a:r>
          </a:p>
        </p:txBody>
      </p:sp>
      <p:sp>
        <p:nvSpPr>
          <p:cNvPr id="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164</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4265782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274" y="304726"/>
            <a:ext cx="8670726" cy="838274"/>
          </a:xfrm>
        </p:spPr>
        <p:txBody>
          <a:bodyPr/>
          <a:lstStyle/>
          <a:p>
            <a:r>
              <a:rPr lang="en-US" sz="3700" dirty="0"/>
              <a:t>Potential in</a:t>
            </a:r>
            <a:br>
              <a:rPr lang="en-US" sz="3700" dirty="0"/>
            </a:br>
            <a:r>
              <a:rPr lang="en-US" sz="3700" dirty="0"/>
              <a:t>A Single Multi-Threaded Application</a:t>
            </a:r>
          </a:p>
        </p:txBody>
      </p:sp>
      <p:graphicFrame>
        <p:nvGraphicFramePr>
          <p:cNvPr id="5" name="Chart 4"/>
          <p:cNvGraphicFramePr/>
          <p:nvPr/>
        </p:nvGraphicFramePr>
        <p:xfrm>
          <a:off x="666751" y="1426766"/>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p:cNvSpPr txBox="1">
            <a:spLocks/>
          </p:cNvSpPr>
          <p:nvPr/>
        </p:nvSpPr>
        <p:spPr bwMode="auto">
          <a:xfrm>
            <a:off x="0" y="5440086"/>
            <a:ext cx="9144000" cy="94878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defRPr/>
            </a:pPr>
            <a:r>
              <a:rPr lang="en-US" sz="2200" kern="0" dirty="0">
                <a:solidFill>
                  <a:srgbClr val="000000"/>
                </a:solidFill>
                <a:latin typeface="Verdana"/>
                <a:ea typeface="Arial"/>
                <a:cs typeface="Arial"/>
                <a:sym typeface="Gill Sans" charset="0"/>
              </a:rPr>
              <a:t>	If all main-memory related interference is </a:t>
            </a:r>
            <a:r>
              <a:rPr lang="en-US" sz="2200" i="1" kern="0" dirty="0">
                <a:solidFill>
                  <a:srgbClr val="000000"/>
                </a:solidFill>
                <a:latin typeface="Verdana"/>
                <a:ea typeface="Arial"/>
                <a:cs typeface="Arial"/>
                <a:sym typeface="Gill Sans" charset="0"/>
              </a:rPr>
              <a:t>ideally </a:t>
            </a:r>
            <a:r>
              <a:rPr lang="en-US" sz="2200" kern="0" dirty="0">
                <a:solidFill>
                  <a:srgbClr val="000000"/>
                </a:solidFill>
                <a:latin typeface="Verdana"/>
                <a:ea typeface="Arial"/>
                <a:cs typeface="Arial"/>
                <a:sym typeface="Gill Sans" charset="0"/>
              </a:rPr>
              <a:t>eliminated, execution time is reduced by </a:t>
            </a:r>
            <a:r>
              <a:rPr lang="en-US" sz="2200" i="1" kern="0" dirty="0">
                <a:solidFill>
                  <a:srgbClr val="FF0000"/>
                </a:solidFill>
                <a:latin typeface="Verdana"/>
                <a:ea typeface="Arial"/>
                <a:cs typeface="Arial"/>
                <a:sym typeface="Gill Sans" charset="0"/>
              </a:rPr>
              <a:t>45% on average</a:t>
            </a:r>
          </a:p>
        </p:txBody>
      </p:sp>
      <p:sp>
        <p:nvSpPr>
          <p:cNvPr id="7" name="Oval 6"/>
          <p:cNvSpPr/>
          <p:nvPr/>
        </p:nvSpPr>
        <p:spPr>
          <a:xfrm>
            <a:off x="5991820" y="2881319"/>
            <a:ext cx="607219" cy="2268141"/>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 name="Straight Connector 8"/>
          <p:cNvCxnSpPr/>
          <p:nvPr/>
        </p:nvCxnSpPr>
        <p:spPr>
          <a:xfrm rot="5400000">
            <a:off x="4027290" y="3259342"/>
            <a:ext cx="3804047" cy="1117"/>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165</a:t>
            </a:fld>
            <a:endParaRPr lang="en-US" sz="1100" dirty="0">
              <a:solidFill>
                <a:srgbClr val="000000"/>
              </a:solidFill>
              <a:latin typeface="Verdana" charset="0"/>
              <a:ea typeface="Verdana" charset="0"/>
              <a:cs typeface="Verdana" charset="0"/>
              <a:sym typeface="Verdana" charset="0"/>
            </a:endParaRPr>
          </a:p>
        </p:txBody>
      </p:sp>
      <p:cxnSp>
        <p:nvCxnSpPr>
          <p:cNvPr id="12" name="Straight Connector 11"/>
          <p:cNvCxnSpPr/>
          <p:nvPr/>
        </p:nvCxnSpPr>
        <p:spPr>
          <a:xfrm>
            <a:off x="1440657" y="1521029"/>
            <a:ext cx="5339953" cy="1785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6781376" y="4401285"/>
            <a:ext cx="2362624" cy="908903"/>
          </a:xfrm>
          <a:prstGeom prst="rect">
            <a:avLst/>
          </a:prstGeom>
          <a:noFill/>
        </p:spPr>
        <p:txBody>
          <a:bodyPr wrap="none" lIns="64270" tIns="32135" rIns="64270" bIns="32135" rtlCol="0">
            <a:spAutoFit/>
          </a:bodyPr>
          <a:lstStyle/>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Normalized to system</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using FR-FCFS memory</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scheduling</a:t>
            </a:r>
          </a:p>
        </p:txBody>
      </p:sp>
    </p:spTree>
    <p:extLst>
      <p:ext uri="{BB962C8B-B14F-4D97-AF65-F5344CB8AC3E}">
        <p14:creationId xmlns:p14="http://schemas.microsoft.com/office/powerpoint/2010/main" val="4185027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50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build="p"/>
      <p:bldP spid="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166</a:t>
            </a:fld>
            <a:endParaRPr lang="en-US" dirty="0"/>
          </a:p>
        </p:txBody>
      </p:sp>
    </p:spTree>
    <p:extLst>
      <p:ext uri="{BB962C8B-B14F-4D97-AF65-F5344CB8AC3E}">
        <p14:creationId xmlns:p14="http://schemas.microsoft.com/office/powerpoint/2010/main" val="15057160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solidFill>
                  <a:schemeClr val="accent2"/>
                </a:solidFill>
              </a:rPr>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167</a:t>
            </a:fld>
            <a:endParaRPr lang="en-US" dirty="0"/>
          </a:p>
        </p:txBody>
      </p:sp>
    </p:spTree>
    <p:extLst>
      <p:ext uri="{BB962C8B-B14F-4D97-AF65-F5344CB8AC3E}">
        <p14:creationId xmlns:p14="http://schemas.microsoft.com/office/powerpoint/2010/main" val="34107237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168</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3570461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6864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64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864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64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64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169</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1440662"/>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339523807"/>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51CCD79-39D0-4845-8AC0-6B42D28C00FE}" type="slidenum">
              <a:rPr lang="en-US">
                <a:solidFill>
                  <a:srgbClr val="000000"/>
                </a:solidFill>
                <a:latin typeface="Garamond" charset="0"/>
              </a:rPr>
              <a:pPr eaLnBrk="1" hangingPunct="1"/>
              <a:t>17</a:t>
            </a:fld>
            <a:endParaRPr lang="en-US">
              <a:solidFill>
                <a:srgbClr val="000000"/>
              </a:solidFill>
              <a:latin typeface="Garamond" charset="0"/>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688204" name="Chart" r:id="rId5" imgW="8839149" imgH="5467440" progId="Excel.Chart.8">
                  <p:embed/>
                </p:oleObj>
              </mc:Choice>
              <mc:Fallback>
                <p:oleObj name="Chart" r:id="rId5" imgW="8839149" imgH="546744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custDataLst>
      <p:tags r:id="rId2"/>
    </p:custDataLst>
    <p:extLst>
      <p:ext uri="{BB962C8B-B14F-4D97-AF65-F5344CB8AC3E}">
        <p14:creationId xmlns:p14="http://schemas.microsoft.com/office/powerpoint/2010/main" val="3668980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55" y="304726"/>
            <a:ext cx="8569151" cy="838274"/>
          </a:xfrm>
        </p:spPr>
        <p:txBody>
          <a:bodyPr/>
          <a:lstStyle/>
          <a:p>
            <a:r>
              <a:rPr lang="en-US" sz="3200" dirty="0"/>
              <a:t>Runtime System Limiter Identification</a:t>
            </a:r>
            <a:endParaRPr lang="en-US" sz="2500" dirty="0"/>
          </a:p>
        </p:txBody>
      </p:sp>
      <p:sp>
        <p:nvSpPr>
          <p:cNvPr id="4" name="Content Placeholder 5"/>
          <p:cNvSpPr txBox="1">
            <a:spLocks/>
          </p:cNvSpPr>
          <p:nvPr/>
        </p:nvSpPr>
        <p:spPr bwMode="auto">
          <a:xfrm>
            <a:off x="191988" y="1447732"/>
            <a:ext cx="8952012" cy="4876725"/>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Contended critical sections are often on the critical path of execution</a:t>
            </a:r>
          </a:p>
          <a:p>
            <a:pPr marL="907168" lvl="1" indent="-436290" defTabSz="642849" eaLnBrk="0" fontAlgn="base" hangingPunct="0">
              <a:spcBef>
                <a:spcPct val="20000"/>
              </a:spcBef>
              <a:spcAft>
                <a:spcPct val="0"/>
              </a:spcAft>
              <a:buClr>
                <a:srgbClr val="CC5500"/>
              </a:buClr>
              <a:defRPr/>
            </a:pPr>
            <a:endParaRPr lang="en-US" sz="2100" kern="0" dirty="0">
              <a:solidFill>
                <a:srgbClr val="000000"/>
              </a:solidFill>
              <a:latin typeface="Verdana"/>
              <a:ea typeface="Arial"/>
              <a:cs typeface="Arial"/>
              <a:sym typeface="Gill Sans" charset="0"/>
            </a:endParaRPr>
          </a:p>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Extend </a:t>
            </a:r>
            <a:r>
              <a:rPr lang="en-US" sz="2200" kern="0" dirty="0">
                <a:solidFill>
                  <a:srgbClr val="FF0000"/>
                </a:solidFill>
                <a:latin typeface="Verdana"/>
                <a:ea typeface="Arial"/>
                <a:cs typeface="Arial"/>
                <a:sym typeface="Gill Sans" charset="0"/>
              </a:rPr>
              <a:t>runtime system </a:t>
            </a:r>
            <a:r>
              <a:rPr lang="en-US" sz="2200" kern="0" dirty="0">
                <a:solidFill>
                  <a:srgbClr val="000000"/>
                </a:solidFill>
                <a:latin typeface="Verdana"/>
                <a:ea typeface="Arial"/>
                <a:cs typeface="Arial"/>
                <a:sym typeface="Gill Sans" charset="0"/>
              </a:rPr>
              <a:t>to identify thread executing </a:t>
            </a:r>
            <a:br>
              <a:rPr lang="en-US" sz="2200" kern="0" dirty="0">
                <a:solidFill>
                  <a:srgbClr val="000000"/>
                </a:solidFill>
                <a:latin typeface="Verdana"/>
                <a:ea typeface="Arial"/>
                <a:cs typeface="Arial"/>
                <a:sym typeface="Gill Sans" charset="0"/>
              </a:rPr>
            </a:br>
            <a:r>
              <a:rPr lang="en-US" sz="2200" kern="0" dirty="0">
                <a:solidFill>
                  <a:srgbClr val="FF0000"/>
                </a:solidFill>
                <a:latin typeface="Verdana"/>
                <a:ea typeface="Arial"/>
                <a:cs typeface="Arial"/>
                <a:sym typeface="Gill Sans" charset="0"/>
              </a:rPr>
              <a:t>the most contended </a:t>
            </a:r>
            <a:r>
              <a:rPr lang="en-US" sz="2200" kern="0" dirty="0">
                <a:solidFill>
                  <a:srgbClr val="000000"/>
                </a:solidFill>
                <a:latin typeface="Verdana"/>
                <a:ea typeface="Arial"/>
                <a:cs typeface="Arial"/>
                <a:sym typeface="Gill Sans" charset="0"/>
              </a:rPr>
              <a:t>critical section as </a:t>
            </a:r>
            <a:r>
              <a:rPr lang="en-US" sz="2200" kern="0" dirty="0">
                <a:solidFill>
                  <a:srgbClr val="FF0000"/>
                </a:solidFill>
                <a:latin typeface="Verdana"/>
                <a:ea typeface="Arial"/>
                <a:cs typeface="Arial"/>
                <a:sym typeface="Gill Sans" charset="0"/>
              </a:rPr>
              <a:t>the</a:t>
            </a:r>
            <a:r>
              <a:rPr lang="en-US" sz="2200" kern="0" dirty="0">
                <a:solidFill>
                  <a:srgbClr val="000000"/>
                </a:solidFill>
                <a:latin typeface="Verdana"/>
                <a:ea typeface="Arial"/>
                <a:cs typeface="Arial"/>
                <a:sym typeface="Gill Sans" charset="0"/>
              </a:rPr>
              <a:t> </a:t>
            </a:r>
            <a:r>
              <a:rPr lang="en-US" sz="2200" kern="0" dirty="0">
                <a:solidFill>
                  <a:srgbClr val="FF0000"/>
                </a:solidFill>
                <a:latin typeface="Verdana"/>
                <a:ea typeface="Arial"/>
                <a:cs typeface="Arial"/>
                <a:sym typeface="Gill Sans" charset="0"/>
              </a:rPr>
              <a:t>limiter thread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Track total amount of time all threads </a:t>
            </a:r>
            <a:r>
              <a:rPr lang="en-US" sz="2100" kern="0" dirty="0">
                <a:solidFill>
                  <a:srgbClr val="FF0000"/>
                </a:solidFill>
                <a:latin typeface="Verdana"/>
                <a:ea typeface="Arial"/>
                <a:cs typeface="Arial"/>
                <a:sym typeface="Gill Sans" charset="0"/>
              </a:rPr>
              <a:t>wait on </a:t>
            </a:r>
            <a:r>
              <a:rPr lang="en-US" sz="2100" i="1" kern="0" dirty="0">
                <a:solidFill>
                  <a:srgbClr val="FF0000"/>
                </a:solidFill>
                <a:latin typeface="Verdana"/>
                <a:ea typeface="Arial"/>
                <a:cs typeface="Arial"/>
                <a:sym typeface="Gill Sans" charset="0"/>
              </a:rPr>
              <a:t/>
            </a:r>
            <a:br>
              <a:rPr lang="en-US" sz="2100" i="1" kern="0" dirty="0">
                <a:solidFill>
                  <a:srgbClr val="FF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each lock in a given interval</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Identify the lock with </a:t>
            </a:r>
            <a:r>
              <a:rPr lang="en-US" sz="2100" kern="0" dirty="0">
                <a:solidFill>
                  <a:srgbClr val="FF0000"/>
                </a:solidFill>
                <a:latin typeface="Verdana"/>
                <a:ea typeface="Arial"/>
                <a:cs typeface="Arial"/>
                <a:sym typeface="Gill Sans" charset="0"/>
              </a:rPr>
              <a:t>largest waiting time </a:t>
            </a:r>
            <a:r>
              <a:rPr lang="en-US" sz="2100" kern="0" dirty="0">
                <a:solidFill>
                  <a:srgbClr val="000000"/>
                </a:solidFill>
                <a:latin typeface="Verdana"/>
                <a:ea typeface="Arial"/>
                <a:cs typeface="Arial"/>
                <a:sym typeface="Gill Sans" charset="0"/>
              </a:rPr>
              <a:t>as </a:t>
            </a:r>
            <a:br>
              <a:rPr lang="en-US" sz="2100" kern="0" dirty="0">
                <a:solidFill>
                  <a:srgbClr val="00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the most contended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Thread holding the most contended lock is a </a:t>
            </a:r>
            <a:r>
              <a:rPr lang="en-US" sz="2100" kern="0" dirty="0">
                <a:solidFill>
                  <a:srgbClr val="FF0000"/>
                </a:solidFill>
                <a:latin typeface="Verdana"/>
                <a:ea typeface="Arial"/>
                <a:cs typeface="Arial"/>
                <a:sym typeface="Gill Sans" charset="0"/>
              </a:rPr>
              <a:t>limiter </a:t>
            </a:r>
            <a:r>
              <a:rPr lang="en-US" sz="2100" kern="0" dirty="0">
                <a:solidFill>
                  <a:srgbClr val="000000"/>
                </a:solidFill>
                <a:latin typeface="Verdana"/>
                <a:ea typeface="Arial"/>
                <a:cs typeface="Arial"/>
                <a:sym typeface="Gill Sans" charset="0"/>
              </a:rPr>
              <a:t>and this information is </a:t>
            </a:r>
            <a:r>
              <a:rPr lang="en-US" sz="2100" kern="0" dirty="0">
                <a:solidFill>
                  <a:srgbClr val="FF0000"/>
                </a:solidFill>
                <a:latin typeface="Verdana"/>
                <a:ea typeface="Arial"/>
                <a:cs typeface="Arial"/>
                <a:sym typeface="Gill Sans" charset="0"/>
              </a:rPr>
              <a:t>exposed </a:t>
            </a:r>
            <a:r>
              <a:rPr lang="en-US" sz="2100" kern="0" dirty="0">
                <a:solidFill>
                  <a:srgbClr val="000000"/>
                </a:solidFill>
                <a:latin typeface="Verdana"/>
                <a:ea typeface="Arial"/>
                <a:cs typeface="Arial"/>
                <a:sym typeface="Gill Sans" charset="0"/>
              </a:rPr>
              <a:t>to the memory controller</a:t>
            </a:r>
          </a:p>
          <a:p>
            <a:pPr marL="585810" indent="-436290" defTabSz="642849" eaLnBrk="0" fontAlgn="base" hangingPunct="0">
              <a:spcBef>
                <a:spcPct val="20000"/>
              </a:spcBef>
              <a:spcAft>
                <a:spcPct val="0"/>
              </a:spcAft>
              <a:buClr>
                <a:srgbClr val="CC5500"/>
              </a:buClr>
              <a:buFont typeface="Wingdings" charset="2"/>
              <a:buChar char=""/>
              <a:defRPr/>
            </a:pPr>
            <a:endParaRPr lang="en-US" sz="2100" i="1" kern="0" dirty="0">
              <a:solidFill>
                <a:srgbClr val="000000"/>
              </a:solidFill>
              <a:latin typeface="Gill Sans" charset="0"/>
              <a:ea typeface="ヒラギノ角ゴ ProN W3" charset="-128"/>
              <a:cs typeface="ヒラギノ角ゴ ProN W3" charset="-128"/>
              <a:sym typeface="Gill Sans" charset="0"/>
            </a:endParaRPr>
          </a:p>
          <a:p>
            <a:pPr marL="907168" lvl="1" indent="-436290" defTabSz="642717" eaLnBrk="0" fontAlgn="base" hangingPunct="0">
              <a:spcBef>
                <a:spcPct val="20000"/>
              </a:spcBef>
              <a:spcAft>
                <a:spcPct val="0"/>
              </a:spcAft>
              <a:buClr>
                <a:srgbClr val="CC5500"/>
              </a:buClr>
              <a:defRPr/>
            </a:pPr>
            <a:endParaRPr lang="en-US" sz="1500" kern="0" dirty="0">
              <a:solidFill>
                <a:srgbClr val="000000"/>
              </a:solidFill>
              <a:latin typeface="Verdana"/>
              <a:ea typeface="Arial"/>
              <a:cs typeface="Arial"/>
              <a:sym typeface="Gill Sans" charset="0"/>
            </a:endParaRP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170</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54953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574861" y="304726"/>
            <a:ext cx="8569151" cy="838274"/>
          </a:xfrm>
        </p:spPr>
        <p:txBody>
          <a:bodyPr/>
          <a:lstStyle/>
          <a:p>
            <a:r>
              <a:rPr lang="en-US" sz="3200" dirty="0"/>
              <a:t>Prioritizing Requests from </a:t>
            </a:r>
            <a:br>
              <a:rPr lang="en-US" sz="3200" dirty="0"/>
            </a:br>
            <a:r>
              <a:rPr lang="en-US" sz="3200" dirty="0"/>
              <a:t>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171</a:t>
            </a:fld>
            <a:endParaRPr lang="en-US" sz="1100" dirty="0">
              <a:solidFill>
                <a:srgbClr val="000000"/>
              </a:solidFill>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48" name="Straight Connector 147"/>
          <p:cNvCxnSpPr/>
          <p:nvPr/>
        </p:nvCxnSpPr>
        <p:spPr>
          <a:xfrm rot="5400000">
            <a:off x="6883880"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7" y="1500189"/>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1</a:t>
            </a:r>
          </a:p>
        </p:txBody>
      </p:sp>
      <p:sp>
        <p:nvSpPr>
          <p:cNvPr id="150" name="TextBox 149"/>
          <p:cNvSpPr txBox="1"/>
          <p:nvPr/>
        </p:nvSpPr>
        <p:spPr>
          <a:xfrm>
            <a:off x="6066255" y="1571627"/>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cxnSp>
        <p:nvCxnSpPr>
          <p:cNvPr id="151" name="Straight Connector 150"/>
          <p:cNvCxnSpPr/>
          <p:nvPr/>
        </p:nvCxnSpPr>
        <p:spPr>
          <a:xfrm>
            <a:off x="3345677" y="1669857"/>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5" y="1521026"/>
            <a:ext cx="174028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Non-Critical Section</a:t>
            </a:r>
          </a:p>
        </p:txBody>
      </p:sp>
      <p:sp>
        <p:nvSpPr>
          <p:cNvPr id="153" name="TextBox 152"/>
          <p:cNvSpPr txBox="1"/>
          <p:nvPr/>
        </p:nvSpPr>
        <p:spPr>
          <a:xfrm>
            <a:off x="1378176" y="1872265"/>
            <a:ext cx="1429109"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Waiting for Sync </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or Lock</a:t>
            </a:r>
          </a:p>
        </p:txBody>
      </p:sp>
      <p:cxnSp>
        <p:nvCxnSpPr>
          <p:cNvPr id="154" name="Straight Connector 153"/>
          <p:cNvCxnSpPr/>
          <p:nvPr/>
        </p:nvCxnSpPr>
        <p:spPr>
          <a:xfrm>
            <a:off x="3345677" y="2116342"/>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1" y="3601649"/>
            <a:ext cx="88837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156" name="TextBox 155"/>
          <p:cNvSpPr txBox="1"/>
          <p:nvPr/>
        </p:nvSpPr>
        <p:spPr>
          <a:xfrm>
            <a:off x="116088" y="3274228"/>
            <a:ext cx="880300"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157" name="TextBox 156"/>
          <p:cNvSpPr txBox="1"/>
          <p:nvPr/>
        </p:nvSpPr>
        <p:spPr>
          <a:xfrm>
            <a:off x="127993" y="2937877"/>
            <a:ext cx="852404"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158" name="Straight Connector 157"/>
          <p:cNvCxnSpPr/>
          <p:nvPr/>
        </p:nvCxnSpPr>
        <p:spPr>
          <a:xfrm>
            <a:off x="961425" y="2768218"/>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33" y="2768218"/>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1" y="272356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1" name="Straight Connector 160"/>
          <p:cNvCxnSpPr/>
          <p:nvPr/>
        </p:nvCxnSpPr>
        <p:spPr>
          <a:xfrm flipV="1">
            <a:off x="3301010" y="2762256"/>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35" y="2768217"/>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6"/>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3" y="3107546"/>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6" name="Straight Connector 165"/>
          <p:cNvCxnSpPr/>
          <p:nvPr/>
        </p:nvCxnSpPr>
        <p:spPr>
          <a:xfrm>
            <a:off x="3783212" y="3098616"/>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8" name="Straight Connector 167"/>
          <p:cNvCxnSpPr/>
          <p:nvPr/>
        </p:nvCxnSpPr>
        <p:spPr>
          <a:xfrm>
            <a:off x="961431"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7" y="3440919"/>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71" name="Straight Connector 170"/>
          <p:cNvCxnSpPr/>
          <p:nvPr/>
        </p:nvCxnSpPr>
        <p:spPr>
          <a:xfrm>
            <a:off x="952495" y="3777273"/>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73"/>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502" y="4125526"/>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8"/>
            <a:ext cx="896279"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176" name="TextBox 175"/>
          <p:cNvSpPr txBox="1"/>
          <p:nvPr/>
        </p:nvSpPr>
        <p:spPr>
          <a:xfrm>
            <a:off x="6250777" y="3824892"/>
            <a:ext cx="541116"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2"/>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180" name="Rectangle 179"/>
          <p:cNvSpPr/>
          <p:nvPr/>
        </p:nvSpPr>
        <p:spPr>
          <a:xfrm>
            <a:off x="4080874" y="2735471"/>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1" name="Straight Connector 180"/>
          <p:cNvCxnSpPr>
            <a:stCxn id="180" idx="3"/>
          </p:cNvCxnSpPr>
          <p:nvPr/>
        </p:nvCxnSpPr>
        <p:spPr>
          <a:xfrm flipV="1">
            <a:off x="4563082" y="2774169"/>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2"/>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3" name="Straight Connector 182"/>
          <p:cNvCxnSpPr>
            <a:stCxn id="182" idx="3"/>
          </p:cNvCxnSpPr>
          <p:nvPr/>
        </p:nvCxnSpPr>
        <p:spPr>
          <a:xfrm flipV="1">
            <a:off x="4062997" y="3440920"/>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9"/>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6" name="Straight Connector 185"/>
          <p:cNvCxnSpPr/>
          <p:nvPr/>
        </p:nvCxnSpPr>
        <p:spPr>
          <a:xfrm>
            <a:off x="4265416" y="3780250"/>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55" y="3101593"/>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7" y="306884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9" name="Straight Connector 188"/>
          <p:cNvCxnSpPr/>
          <p:nvPr/>
        </p:nvCxnSpPr>
        <p:spPr>
          <a:xfrm>
            <a:off x="4741665" y="3113500"/>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1"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1" name="Straight Connector 190"/>
          <p:cNvCxnSpPr/>
          <p:nvPr/>
        </p:nvCxnSpPr>
        <p:spPr>
          <a:xfrm>
            <a:off x="5206009" y="3446874"/>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1"/>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3" name="Straight Connector 192"/>
          <p:cNvCxnSpPr/>
          <p:nvPr/>
        </p:nvCxnSpPr>
        <p:spPr>
          <a:xfrm>
            <a:off x="5706083" y="2768218"/>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63"/>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55" y="3434968"/>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51"/>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9"/>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83"/>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8" y="5694171"/>
            <a:ext cx="5881757" cy="342302"/>
            <a:chOff x="1354663" y="8098376"/>
            <a:chExt cx="8365166"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29833"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grpSp>
      <p:sp>
        <p:nvSpPr>
          <p:cNvPr id="218" name="TextBox 217"/>
          <p:cNvSpPr txBox="1"/>
          <p:nvPr/>
        </p:nvSpPr>
        <p:spPr>
          <a:xfrm>
            <a:off x="5756670" y="4164214"/>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grpSp>
        <p:nvGrpSpPr>
          <p:cNvPr id="4" name="Group 317"/>
          <p:cNvGrpSpPr/>
          <p:nvPr/>
        </p:nvGrpSpPr>
        <p:grpSpPr>
          <a:xfrm>
            <a:off x="119063" y="4509510"/>
            <a:ext cx="3702844" cy="1320312"/>
            <a:chOff x="169333" y="6413509"/>
            <a:chExt cx="5266267" cy="1877776"/>
          </a:xfrm>
        </p:grpSpPr>
        <p:sp>
          <p:nvSpPr>
            <p:cNvPr id="220" name="TextBox 219"/>
            <p:cNvSpPr txBox="1"/>
            <p:nvPr/>
          </p:nvSpPr>
          <p:spPr>
            <a:xfrm>
              <a:off x="203199" y="7831673"/>
              <a:ext cx="1341457"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221" name="TextBox 220"/>
            <p:cNvSpPr txBox="1"/>
            <p:nvPr/>
          </p:nvSpPr>
          <p:spPr>
            <a:xfrm>
              <a:off x="198971" y="7349072"/>
              <a:ext cx="1329968"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222" name="TextBox 221"/>
            <p:cNvSpPr txBox="1"/>
            <p:nvPr/>
          </p:nvSpPr>
          <p:spPr>
            <a:xfrm>
              <a:off x="182038" y="6870706"/>
              <a:ext cx="129029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3871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65"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dirty="0">
                <a:solidFill>
                  <a:srgbClr val="FFFFFF"/>
                </a:solidFill>
                <a:latin typeface="Gill Sans"/>
                <a:ea typeface="ヒラギノ角ゴ ProN W3"/>
                <a:cs typeface="ヒラギノ角ゴ ProN W3"/>
                <a:sym typeface="Gill Sans" charset="0"/>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21"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4"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9" y="2089548"/>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82" name="TextBox 281"/>
          <p:cNvSpPr txBox="1"/>
          <p:nvPr/>
        </p:nvSpPr>
        <p:spPr>
          <a:xfrm>
            <a:off x="3804076" y="1964534"/>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3" y="1976440"/>
            <a:ext cx="109294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Path</a:t>
            </a:r>
          </a:p>
        </p:txBody>
      </p:sp>
      <p:cxnSp>
        <p:nvCxnSpPr>
          <p:cNvPr id="285" name="Straight Arrow Connector 284"/>
          <p:cNvCxnSpPr/>
          <p:nvPr/>
        </p:nvCxnSpPr>
        <p:spPr>
          <a:xfrm flipV="1">
            <a:off x="5810251" y="4893475"/>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71" y="4902404"/>
            <a:ext cx="642855" cy="526581"/>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Saved</a:t>
            </a:r>
            <a:br>
              <a:rPr lang="en-US" sz="1500" kern="0" dirty="0">
                <a:solidFill>
                  <a:srgbClr val="FF0000"/>
                </a:solidFill>
                <a:latin typeface="Gill Sans" charset="0"/>
                <a:ea typeface="ヒラギノ角ゴ ProN W3" charset="-128"/>
                <a:cs typeface="ヒラギノ角ゴ ProN W3" charset="-128"/>
                <a:sym typeface="Gill Sans" charset="0"/>
              </a:rPr>
            </a:br>
            <a:r>
              <a:rPr lang="en-US" sz="1500" kern="0" dirty="0">
                <a:solidFill>
                  <a:srgbClr val="FF0000"/>
                </a:solidFill>
                <a:latin typeface="Gill Sans" charset="0"/>
                <a:ea typeface="ヒラギノ角ゴ ProN W3" charset="-128"/>
                <a:cs typeface="ヒラギノ角ゴ ProN W3" charset="-128"/>
                <a:sym typeface="Gill Sans" charset="0"/>
              </a:rPr>
              <a:t>Cycles</a:t>
            </a:r>
          </a:p>
        </p:txBody>
      </p:sp>
      <p:sp>
        <p:nvSpPr>
          <p:cNvPr id="145" name="TextBox 144"/>
          <p:cNvSpPr txBox="1"/>
          <p:nvPr/>
        </p:nvSpPr>
        <p:spPr>
          <a:xfrm>
            <a:off x="6911606" y="5179220"/>
            <a:ext cx="1345609"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Limiter Thread: </a:t>
            </a:r>
          </a:p>
        </p:txBody>
      </p:sp>
      <p:sp>
        <p:nvSpPr>
          <p:cNvPr id="146" name="TextBox 145"/>
          <p:cNvSpPr txBox="1"/>
          <p:nvPr/>
        </p:nvSpPr>
        <p:spPr>
          <a:xfrm>
            <a:off x="8245105" y="5167315"/>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D</a:t>
            </a:r>
          </a:p>
        </p:txBody>
      </p:sp>
      <p:sp>
        <p:nvSpPr>
          <p:cNvPr id="199" name="TextBox 198"/>
          <p:cNvSpPr txBox="1"/>
          <p:nvPr/>
        </p:nvSpPr>
        <p:spPr>
          <a:xfrm>
            <a:off x="8257009" y="5155407"/>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t>
            </a:r>
          </a:p>
        </p:txBody>
      </p:sp>
      <p:sp>
        <p:nvSpPr>
          <p:cNvPr id="215" name="TextBox 214"/>
          <p:cNvSpPr txBox="1"/>
          <p:nvPr/>
        </p:nvSpPr>
        <p:spPr>
          <a:xfrm>
            <a:off x="823319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a:t>
            </a:r>
          </a:p>
        </p:txBody>
      </p:sp>
      <p:sp>
        <p:nvSpPr>
          <p:cNvPr id="219" name="TextBox 218"/>
          <p:cNvSpPr txBox="1"/>
          <p:nvPr/>
        </p:nvSpPr>
        <p:spPr>
          <a:xfrm>
            <a:off x="824510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A</a:t>
            </a:r>
          </a:p>
        </p:txBody>
      </p:sp>
      <p:sp>
        <p:nvSpPr>
          <p:cNvPr id="240" name="TextBox 239"/>
          <p:cNvSpPr txBox="1"/>
          <p:nvPr/>
        </p:nvSpPr>
        <p:spPr>
          <a:xfrm>
            <a:off x="6840164" y="4548194"/>
            <a:ext cx="1456818"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Most Contended</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a:t>
            </a:r>
          </a:p>
        </p:txBody>
      </p:sp>
      <p:grpSp>
        <p:nvGrpSpPr>
          <p:cNvPr id="268" name="Group 267"/>
          <p:cNvGrpSpPr/>
          <p:nvPr/>
        </p:nvGrpSpPr>
        <p:grpSpPr>
          <a:xfrm>
            <a:off x="8197479" y="4774392"/>
            <a:ext cx="666745" cy="323165"/>
            <a:chOff x="11404637" y="6739469"/>
            <a:chExt cx="948260" cy="459618"/>
          </a:xfrm>
        </p:grpSpPr>
        <p:sp>
          <p:nvSpPr>
            <p:cNvPr id="246" name="TextBox 245"/>
            <p:cNvSpPr txBox="1"/>
            <p:nvPr/>
          </p:nvSpPr>
          <p:spPr>
            <a:xfrm>
              <a:off x="11404637" y="6739469"/>
              <a:ext cx="719632" cy="459618"/>
            </a:xfrm>
            <a:prstGeom prst="rect">
              <a:avLst/>
            </a:prstGeom>
            <a:noFill/>
          </p:spPr>
          <p:txBody>
            <a:bodyPr wrap="squar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sp>
        <p:nvSpPr>
          <p:cNvPr id="274" name="Rounded Rectangle 273"/>
          <p:cNvSpPr/>
          <p:nvPr/>
        </p:nvSpPr>
        <p:spPr>
          <a:xfrm>
            <a:off x="6869908"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3" y="4161243"/>
            <a:ext cx="2368628" cy="572737"/>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Limiter Thread Identification</a:t>
            </a:r>
          </a:p>
          <a:p>
            <a:pPr defTabSz="642717">
              <a:defRPr/>
            </a:pPr>
            <a:endParaRPr lang="en-US" kern="0" dirty="0">
              <a:solidFill>
                <a:sysClr val="windowText" lastClr="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1723752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172</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2905131"/>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2113539154"/>
      </p:ext>
    </p:extLst>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Time-based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173</a:t>
            </a:fld>
            <a:endParaRPr lang="en-US"/>
          </a:p>
        </p:txBody>
      </p:sp>
      <p:sp>
        <p:nvSpPr>
          <p:cNvPr id="55" name="Rectangle 54"/>
          <p:cNvSpPr/>
          <p:nvPr/>
        </p:nvSpPr>
        <p:spPr>
          <a:xfrm>
            <a:off x="6107906" y="1625203"/>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56" name="Straight Connector 55"/>
          <p:cNvCxnSpPr/>
          <p:nvPr/>
        </p:nvCxnSpPr>
        <p:spPr>
          <a:xfrm rot="5400000">
            <a:off x="6157578" y="2058293"/>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59" name="TextBox 58"/>
          <p:cNvSpPr txBox="1"/>
          <p:nvPr/>
        </p:nvSpPr>
        <p:spPr>
          <a:xfrm>
            <a:off x="4685110" y="1512095"/>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60" name="TextBox 59"/>
          <p:cNvSpPr txBox="1"/>
          <p:nvPr/>
        </p:nvSpPr>
        <p:spPr>
          <a:xfrm>
            <a:off x="5125641" y="194072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61" name="Straight Connector 60"/>
          <p:cNvCxnSpPr/>
          <p:nvPr/>
        </p:nvCxnSpPr>
        <p:spPr>
          <a:xfrm>
            <a:off x="4036219" y="1693670"/>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2095500" y="1532932"/>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64" name="TextBox 63"/>
          <p:cNvSpPr txBox="1"/>
          <p:nvPr/>
        </p:nvSpPr>
        <p:spPr>
          <a:xfrm>
            <a:off x="2152055" y="1907978"/>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65" name="Straight Connector 64"/>
          <p:cNvCxnSpPr/>
          <p:nvPr/>
        </p:nvCxnSpPr>
        <p:spPr>
          <a:xfrm>
            <a:off x="4036219" y="2116342"/>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107156"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07159" y="3607596"/>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16091"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19060" y="2937871"/>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95746" y="4134449"/>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442148" y="3620988"/>
            <a:ext cx="1940721" cy="8935"/>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25" name="Rectangle 124"/>
          <p:cNvSpPr/>
          <p:nvPr/>
        </p:nvSpPr>
        <p:spPr>
          <a:xfrm>
            <a:off x="1964537" y="1446610"/>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1" name="Rounded Rectangle 80"/>
          <p:cNvSpPr/>
          <p:nvPr/>
        </p:nvSpPr>
        <p:spPr>
          <a:xfrm>
            <a:off x="240506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2" name="Rounded Rectangle 81"/>
          <p:cNvSpPr/>
          <p:nvPr/>
        </p:nvSpPr>
        <p:spPr>
          <a:xfrm>
            <a:off x="135731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3" name="TextBox 82"/>
          <p:cNvSpPr txBox="1"/>
          <p:nvPr/>
        </p:nvSpPr>
        <p:spPr>
          <a:xfrm>
            <a:off x="1404937" y="2366374"/>
            <a:ext cx="923788"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 Interval 1</a:t>
            </a:r>
          </a:p>
        </p:txBody>
      </p:sp>
      <p:sp>
        <p:nvSpPr>
          <p:cNvPr id="84" name="TextBox 83"/>
          <p:cNvSpPr txBox="1"/>
          <p:nvPr/>
        </p:nvSpPr>
        <p:spPr>
          <a:xfrm>
            <a:off x="2464589" y="2378283"/>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45" name="TextBox 44"/>
          <p:cNvSpPr txBox="1"/>
          <p:nvPr/>
        </p:nvSpPr>
        <p:spPr>
          <a:xfrm>
            <a:off x="297651" y="4842871"/>
            <a:ext cx="534788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Cluster Memory Scheduling (TCM) [Kim et. al., MICRO’10]</a:t>
            </a:r>
          </a:p>
        </p:txBody>
      </p:sp>
    </p:spTree>
    <p:extLst>
      <p:ext uri="{BB962C8B-B14F-4D97-AF65-F5344CB8AC3E}">
        <p14:creationId xmlns:p14="http://schemas.microsoft.com/office/powerpoint/2010/main" val="42600342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Terminology</a:t>
            </a:r>
            <a:endParaRPr lang="en-US" dirty="0"/>
          </a:p>
        </p:txBody>
      </p:sp>
      <p:sp>
        <p:nvSpPr>
          <p:cNvPr id="3" name="Content Placeholder 2"/>
          <p:cNvSpPr>
            <a:spLocks noGrp="1"/>
          </p:cNvSpPr>
          <p:nvPr>
            <p:ph idx="1"/>
          </p:nvPr>
        </p:nvSpPr>
        <p:spPr>
          <a:xfrm>
            <a:off x="567036" y="1447738"/>
            <a:ext cx="8576965" cy="4876725"/>
          </a:xfrm>
        </p:spPr>
        <p:txBody>
          <a:bodyPr/>
          <a:lstStyle/>
          <a:p>
            <a:r>
              <a:rPr lang="en-US" dirty="0" smtClean="0"/>
              <a:t>A </a:t>
            </a:r>
            <a:r>
              <a:rPr lang="en-US" i="1" dirty="0" smtClean="0"/>
              <a:t>code-segment </a:t>
            </a:r>
            <a:r>
              <a:rPr lang="en-US" dirty="0" smtClean="0"/>
              <a:t>is defined as:</a:t>
            </a:r>
          </a:p>
          <a:p>
            <a:pPr lvl="1"/>
            <a:r>
              <a:rPr lang="en-US" dirty="0" smtClean="0"/>
              <a:t>A program region between two consecutive synchronization operations</a:t>
            </a:r>
          </a:p>
          <a:p>
            <a:pPr lvl="1"/>
            <a:r>
              <a:rPr lang="en-US" dirty="0" smtClean="0"/>
              <a:t>Identified with a 2-tuple:</a:t>
            </a:r>
            <a:br>
              <a:rPr lang="en-US" dirty="0" smtClean="0"/>
            </a:br>
            <a:r>
              <a:rPr lang="en-US" dirty="0" smtClean="0"/>
              <a:t>&lt;</a:t>
            </a:r>
            <a:r>
              <a:rPr lang="en-US" i="1" dirty="0" smtClean="0"/>
              <a:t>beginning IP, lock address&gt;</a:t>
            </a:r>
          </a:p>
          <a:p>
            <a:endParaRPr lang="en-US" i="1" dirty="0" smtClean="0"/>
          </a:p>
          <a:p>
            <a:r>
              <a:rPr lang="en-US" dirty="0" smtClean="0"/>
              <a:t>Important for classifying threads as </a:t>
            </a:r>
            <a:br>
              <a:rPr lang="en-US" dirty="0" smtClean="0"/>
            </a:br>
            <a:r>
              <a:rPr lang="en-US" dirty="0" smtClean="0"/>
              <a:t>latency- vs. bandwidth-sensitive</a:t>
            </a:r>
          </a:p>
          <a:p>
            <a:pPr lvl="1"/>
            <a:r>
              <a:rPr lang="en-US" dirty="0" smtClean="0"/>
              <a:t>Time-based vs. code-segment based classification</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174</a:t>
            </a:fld>
            <a:endParaRPr lang="en-US"/>
          </a:p>
        </p:txBody>
      </p:sp>
    </p:spTree>
    <p:extLst>
      <p:ext uri="{BB962C8B-B14F-4D97-AF65-F5344CB8AC3E}">
        <p14:creationId xmlns:p14="http://schemas.microsoft.com/office/powerpoint/2010/main" val="3430930568"/>
      </p:ext>
    </p:extLst>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Code-segment 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175</a:t>
            </a:fld>
            <a:endParaRPr lang="en-US"/>
          </a:p>
        </p:txBody>
      </p:sp>
      <p:sp>
        <p:nvSpPr>
          <p:cNvPr id="107" name="TextBox 106"/>
          <p:cNvSpPr txBox="1"/>
          <p:nvPr/>
        </p:nvSpPr>
        <p:spPr>
          <a:xfrm>
            <a:off x="130968"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27999" y="3595690"/>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27998"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grpSp>
        <p:nvGrpSpPr>
          <p:cNvPr id="3" name="Group 131"/>
          <p:cNvGrpSpPr/>
          <p:nvPr/>
        </p:nvGrpSpPr>
        <p:grpSpPr>
          <a:xfrm>
            <a:off x="4458895" y="2464602"/>
            <a:ext cx="4605627" cy="3136017"/>
            <a:chOff x="6341531" y="3505202"/>
            <a:chExt cx="6550227" cy="4460113"/>
          </a:xfrm>
        </p:grpSpPr>
        <p:cxnSp>
          <p:nvCxnSpPr>
            <p:cNvPr id="6" name="Straight Connector 5"/>
            <p:cNvCxnSpPr/>
            <p:nvPr/>
          </p:nvCxnSpPr>
          <p:spPr>
            <a:xfrm>
              <a:off x="7552261" y="4394202"/>
              <a:ext cx="194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520761" y="43942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10193861" y="43307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2" name="Straight Connector 11"/>
            <p:cNvCxnSpPr/>
            <p:nvPr/>
          </p:nvCxnSpPr>
          <p:spPr>
            <a:xfrm>
              <a:off x="10879661" y="4394202"/>
              <a:ext cx="67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1565461" y="4394202"/>
              <a:ext cx="3810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rot="5400000">
              <a:off x="10638361" y="5181602"/>
              <a:ext cx="2628900" cy="1270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7564961" y="4876802"/>
              <a:ext cx="21336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9711261" y="4876802"/>
              <a:ext cx="1168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0866961" y="48133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4" name="Straight Connector 23"/>
            <p:cNvCxnSpPr/>
            <p:nvPr/>
          </p:nvCxnSpPr>
          <p:spPr>
            <a:xfrm>
              <a:off x="11565461" y="4864102"/>
              <a:ext cx="381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9495361" y="52959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7" name="Straight Connector 26"/>
            <p:cNvCxnSpPr/>
            <p:nvPr/>
          </p:nvCxnSpPr>
          <p:spPr>
            <a:xfrm>
              <a:off x="7552261" y="5346702"/>
              <a:ext cx="1955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0193861" y="5346702"/>
              <a:ext cx="1003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1222561" y="53467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35" name="Rectangle 34"/>
            <p:cNvSpPr/>
            <p:nvPr/>
          </p:nvSpPr>
          <p:spPr>
            <a:xfrm>
              <a:off x="8796861" y="57658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36" name="Straight Connector 35"/>
            <p:cNvCxnSpPr/>
            <p:nvPr/>
          </p:nvCxnSpPr>
          <p:spPr>
            <a:xfrm>
              <a:off x="7539561" y="5829302"/>
              <a:ext cx="1257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9495361" y="5829302"/>
              <a:ext cx="1016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0524061" y="5829302"/>
              <a:ext cx="1422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7539561" y="6324602"/>
              <a:ext cx="4902200" cy="1588"/>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0" name="TextBox 49"/>
            <p:cNvSpPr txBox="1"/>
            <p:nvPr/>
          </p:nvSpPr>
          <p:spPr>
            <a:xfrm>
              <a:off x="6341531" y="5579536"/>
              <a:ext cx="133598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51" name="TextBox 50"/>
            <p:cNvSpPr txBox="1"/>
            <p:nvPr/>
          </p:nvSpPr>
          <p:spPr>
            <a:xfrm>
              <a:off x="6341531" y="5096936"/>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52" name="TextBox 51"/>
            <p:cNvSpPr txBox="1"/>
            <p:nvPr/>
          </p:nvSpPr>
          <p:spPr>
            <a:xfrm>
              <a:off x="6341531" y="4635503"/>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53" name="TextBox 52"/>
            <p:cNvSpPr txBox="1"/>
            <p:nvPr/>
          </p:nvSpPr>
          <p:spPr>
            <a:xfrm>
              <a:off x="6354231" y="4161368"/>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54" name="TextBox 53"/>
            <p:cNvSpPr txBox="1"/>
            <p:nvPr/>
          </p:nvSpPr>
          <p:spPr>
            <a:xfrm>
              <a:off x="12009960" y="5930902"/>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69" name="Straight Connector 68"/>
            <p:cNvCxnSpPr/>
            <p:nvPr/>
          </p:nvCxnSpPr>
          <p:spPr>
            <a:xfrm rot="5400000">
              <a:off x="104097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5400000">
              <a:off x="97239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5400000">
              <a:off x="9031811" y="53276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5400000">
              <a:off x="8333311" y="53149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rot="5400000">
              <a:off x="7641161" y="53213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rot="10800000">
              <a:off x="8809561" y="6502402"/>
              <a:ext cx="1524000" cy="9652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rot="16200000" flipV="1">
              <a:off x="9419161" y="6527802"/>
              <a:ext cx="1003300" cy="8763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p:nvPr/>
          </p:nvCxnSpPr>
          <p:spPr>
            <a:xfrm rot="16200000" flipV="1">
              <a:off x="9787461" y="6883402"/>
              <a:ext cx="952500" cy="1651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Arrow Connector 78"/>
            <p:cNvCxnSpPr/>
            <p:nvPr/>
          </p:nvCxnSpPr>
          <p:spPr>
            <a:xfrm rot="5400000" flipH="1" flipV="1">
              <a:off x="10117661" y="6692902"/>
              <a:ext cx="990600" cy="5334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flipV="1">
              <a:off x="10333561" y="6464302"/>
              <a:ext cx="1231900" cy="9906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9279460" y="7505703"/>
              <a:ext cx="292228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Code-Segment Changes</a:t>
              </a:r>
            </a:p>
          </p:txBody>
        </p:sp>
        <p:sp>
          <p:nvSpPr>
            <p:cNvPr id="123" name="TextBox 122"/>
            <p:cNvSpPr txBox="1"/>
            <p:nvPr/>
          </p:nvSpPr>
          <p:spPr>
            <a:xfrm>
              <a:off x="11844861" y="3505202"/>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42872" y="2949777"/>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60028" y="4158261"/>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604369"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81" name="TextBox 80"/>
          <p:cNvSpPr txBox="1"/>
          <p:nvPr/>
        </p:nvSpPr>
        <p:spPr>
          <a:xfrm>
            <a:off x="1416840"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1</a:t>
            </a:r>
          </a:p>
        </p:txBody>
      </p:sp>
      <p:sp>
        <p:nvSpPr>
          <p:cNvPr id="82" name="TextBox 81"/>
          <p:cNvSpPr txBox="1"/>
          <p:nvPr/>
        </p:nvSpPr>
        <p:spPr>
          <a:xfrm>
            <a:off x="2488403"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83" name="Rounded Rectangle 82"/>
          <p:cNvSpPr/>
          <p:nvPr/>
        </p:nvSpPr>
        <p:spPr>
          <a:xfrm>
            <a:off x="6667501" y="3619507"/>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4" name="Rounded Rectangle 83"/>
          <p:cNvSpPr/>
          <p:nvPr/>
        </p:nvSpPr>
        <p:spPr>
          <a:xfrm>
            <a:off x="6179344" y="396478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5" name="Rounded Rectangle 84"/>
          <p:cNvSpPr/>
          <p:nvPr/>
        </p:nvSpPr>
        <p:spPr>
          <a:xfrm>
            <a:off x="7167563" y="361950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6" name="Rounded Rectangle 85"/>
          <p:cNvSpPr/>
          <p:nvPr/>
        </p:nvSpPr>
        <p:spPr>
          <a:xfrm>
            <a:off x="6679407" y="3952882"/>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nvGrpSpPr>
          <p:cNvPr id="118" name="Group 117"/>
          <p:cNvGrpSpPr/>
          <p:nvPr/>
        </p:nvGrpSpPr>
        <p:grpSpPr>
          <a:xfrm>
            <a:off x="6191257" y="2354468"/>
            <a:ext cx="997313" cy="1265040"/>
            <a:chOff x="8805326" y="3348571"/>
            <a:chExt cx="1418395" cy="1799167"/>
          </a:xfrm>
        </p:grpSpPr>
        <p:sp>
          <p:nvSpPr>
            <p:cNvPr id="87" name="TextBox 86"/>
            <p:cNvSpPr txBox="1"/>
            <p:nvPr/>
          </p:nvSpPr>
          <p:spPr>
            <a:xfrm>
              <a:off x="8805326" y="3348571"/>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1</a:t>
              </a:r>
            </a:p>
          </p:txBody>
        </p:sp>
        <p:cxnSp>
          <p:nvCxnSpPr>
            <p:cNvPr id="117" name="Straight Arrow Connector 116"/>
            <p:cNvCxnSpPr>
              <a:stCxn id="87" idx="2"/>
              <a:endCxn id="83" idx="0"/>
            </p:cNvCxnSpPr>
            <p:nvPr/>
          </p:nvCxnSpPr>
          <p:spPr>
            <a:xfrm>
              <a:off x="9514524" y="4136479"/>
              <a:ext cx="315256" cy="1011259"/>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0" name="Straight Arrow Connector 119"/>
          <p:cNvCxnSpPr>
            <a:stCxn id="87" idx="2"/>
            <a:endCxn id="84" idx="0"/>
          </p:cNvCxnSpPr>
          <p:nvPr/>
        </p:nvCxnSpPr>
        <p:spPr>
          <a:xfrm flipH="1">
            <a:off x="6423422" y="2908466"/>
            <a:ext cx="266492" cy="10563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121" name="Group 120"/>
          <p:cNvGrpSpPr/>
          <p:nvPr/>
        </p:nvGrpSpPr>
        <p:grpSpPr>
          <a:xfrm>
            <a:off x="7072321" y="2354463"/>
            <a:ext cx="997313" cy="1181693"/>
            <a:chOff x="9364127" y="3331637"/>
            <a:chExt cx="1418395" cy="1680630"/>
          </a:xfrm>
        </p:grpSpPr>
        <p:sp>
          <p:nvSpPr>
            <p:cNvPr id="122" name="TextBox 121"/>
            <p:cNvSpPr txBox="1"/>
            <p:nvPr/>
          </p:nvSpPr>
          <p:spPr>
            <a:xfrm>
              <a:off x="9364127" y="3331637"/>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2</a:t>
              </a:r>
            </a:p>
          </p:txBody>
        </p:sp>
        <p:cxnSp>
          <p:nvCxnSpPr>
            <p:cNvPr id="126" name="Straight Arrow Connector 125"/>
            <p:cNvCxnSpPr>
              <a:stCxn id="122" idx="2"/>
            </p:cNvCxnSpPr>
            <p:nvPr/>
          </p:nvCxnSpPr>
          <p:spPr>
            <a:xfrm flipH="1">
              <a:off x="9914478" y="4119545"/>
              <a:ext cx="158847" cy="8927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7" name="Straight Arrow Connector 126"/>
          <p:cNvCxnSpPr>
            <a:stCxn id="122" idx="2"/>
          </p:cNvCxnSpPr>
          <p:nvPr/>
        </p:nvCxnSpPr>
        <p:spPr>
          <a:xfrm flipH="1">
            <a:off x="6899684" y="2908461"/>
            <a:ext cx="671294" cy="1068228"/>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6596064" y="161329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19" name="Straight Connector 118"/>
          <p:cNvCxnSpPr/>
          <p:nvPr/>
        </p:nvCxnSpPr>
        <p:spPr>
          <a:xfrm rot="5400000">
            <a:off x="6645733" y="2046387"/>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128" name="TextBox 127"/>
          <p:cNvSpPr txBox="1"/>
          <p:nvPr/>
        </p:nvSpPr>
        <p:spPr>
          <a:xfrm>
            <a:off x="5173265" y="1500189"/>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129" name="TextBox 128"/>
          <p:cNvSpPr txBox="1"/>
          <p:nvPr/>
        </p:nvSpPr>
        <p:spPr>
          <a:xfrm>
            <a:off x="5613797" y="1928814"/>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130" name="Straight Connector 129"/>
          <p:cNvCxnSpPr/>
          <p:nvPr/>
        </p:nvCxnSpPr>
        <p:spPr>
          <a:xfrm>
            <a:off x="4524374" y="1681764"/>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TextBox 130"/>
          <p:cNvSpPr txBox="1"/>
          <p:nvPr/>
        </p:nvSpPr>
        <p:spPr>
          <a:xfrm>
            <a:off x="2583656" y="1521026"/>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132" name="TextBox 131"/>
          <p:cNvSpPr txBox="1"/>
          <p:nvPr/>
        </p:nvSpPr>
        <p:spPr>
          <a:xfrm>
            <a:off x="2640212" y="1896072"/>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133" name="Straight Connector 132"/>
          <p:cNvCxnSpPr/>
          <p:nvPr/>
        </p:nvCxnSpPr>
        <p:spPr>
          <a:xfrm>
            <a:off x="4524375" y="2104436"/>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2452693" y="1434704"/>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660365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20"/>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18"/>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8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1"/>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27"/>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5" grpId="0" animBg="1"/>
      <p:bldP spid="86"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176</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601266" y="4452938"/>
            <a:ext cx="8191500" cy="115490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45879522"/>
      </p:ext>
    </p:extLst>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500" dirty="0"/>
              <a:t>Shuffling Priorities of </a:t>
            </a:r>
            <a:br>
              <a:rPr lang="en-US" sz="3500" dirty="0"/>
            </a:br>
            <a:r>
              <a:rPr lang="en-US" sz="3500" dirty="0"/>
              <a:t>Non-Limiter Threads</a:t>
            </a:r>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endParaRPr lang="en-US" sz="2700" dirty="0"/>
          </a:p>
          <a:p>
            <a:pPr>
              <a:lnSpc>
                <a:spcPct val="90000"/>
              </a:lnSpc>
            </a:pPr>
            <a:r>
              <a:rPr lang="en-US" sz="2500" dirty="0"/>
              <a:t>Goal: </a:t>
            </a:r>
          </a:p>
          <a:p>
            <a:pPr lvl="1">
              <a:lnSpc>
                <a:spcPct val="90000"/>
              </a:lnSpc>
            </a:pPr>
            <a:r>
              <a:rPr lang="en-US" sz="2000" dirty="0"/>
              <a:t>Reduce inter-thread interference among a set of threads with the same importance in terms of our estimation of the critical path</a:t>
            </a:r>
          </a:p>
          <a:p>
            <a:pPr lvl="1">
              <a:lnSpc>
                <a:spcPct val="90000"/>
              </a:lnSpc>
            </a:pPr>
            <a:r>
              <a:rPr lang="en-US" sz="2000" dirty="0">
                <a:solidFill>
                  <a:srgbClr val="FF0000"/>
                </a:solidFill>
              </a:rPr>
              <a:t>Prevent </a:t>
            </a:r>
            <a:r>
              <a:rPr lang="en-US" sz="2000" dirty="0"/>
              <a:t>any of these threads from becoming </a:t>
            </a:r>
            <a:br>
              <a:rPr lang="en-US" sz="2000" dirty="0"/>
            </a:br>
            <a:r>
              <a:rPr lang="en-US" sz="2000" dirty="0">
                <a:solidFill>
                  <a:srgbClr val="FF0000"/>
                </a:solidFill>
              </a:rPr>
              <a:t>new bottlenecks</a:t>
            </a:r>
          </a:p>
          <a:p>
            <a:pPr>
              <a:lnSpc>
                <a:spcPct val="90000"/>
              </a:lnSpc>
            </a:pPr>
            <a:endParaRPr lang="en-US" sz="2200" dirty="0">
              <a:solidFill>
                <a:schemeClr val="accent1"/>
              </a:solidFill>
            </a:endParaRPr>
          </a:p>
          <a:p>
            <a:pPr>
              <a:lnSpc>
                <a:spcPct val="90000"/>
              </a:lnSpc>
            </a:pPr>
            <a:r>
              <a:rPr lang="en-US" sz="2500" dirty="0">
                <a:solidFill>
                  <a:srgbClr val="000000"/>
                </a:solidFill>
              </a:rPr>
              <a:t>Basic Idea: </a:t>
            </a:r>
          </a:p>
          <a:p>
            <a:pPr lvl="1">
              <a:lnSpc>
                <a:spcPct val="90000"/>
              </a:lnSpc>
            </a:pPr>
            <a:r>
              <a:rPr lang="en-US" sz="1800" dirty="0">
                <a:solidFill>
                  <a:srgbClr val="000000"/>
                </a:solidFill>
              </a:rPr>
              <a:t>Give each thread a chance to be high priority in the memory system and exploit </a:t>
            </a:r>
            <a:r>
              <a:rPr lang="en-US" sz="1800" dirty="0">
                <a:solidFill>
                  <a:srgbClr val="FF0000"/>
                </a:solidFill>
              </a:rPr>
              <a:t>intra-thread bank parallelism </a:t>
            </a:r>
            <a:r>
              <a:rPr lang="en-US" sz="1800" dirty="0">
                <a:solidFill>
                  <a:srgbClr val="000000"/>
                </a:solidFill>
              </a:rPr>
              <a:t>and </a:t>
            </a:r>
            <a:br>
              <a:rPr lang="en-US" sz="1800" dirty="0">
                <a:solidFill>
                  <a:srgbClr val="000000"/>
                </a:solidFill>
              </a:rPr>
            </a:br>
            <a:r>
              <a:rPr lang="en-US" sz="1800" dirty="0">
                <a:solidFill>
                  <a:srgbClr val="FF0000"/>
                </a:solidFill>
              </a:rPr>
              <a:t>row-buffer locality</a:t>
            </a:r>
          </a:p>
          <a:p>
            <a:pPr lvl="1">
              <a:lnSpc>
                <a:spcPct val="90000"/>
              </a:lnSpc>
            </a:pPr>
            <a:r>
              <a:rPr lang="en-US" sz="1900" dirty="0">
                <a:solidFill>
                  <a:srgbClr val="000000"/>
                </a:solidFill>
              </a:rPr>
              <a:t>Every interval assign a set of random priorities to the threads and </a:t>
            </a:r>
            <a:r>
              <a:rPr lang="en-US" sz="1900" dirty="0">
                <a:solidFill>
                  <a:srgbClr val="FF0000"/>
                </a:solidFill>
              </a:rPr>
              <a:t>shuffle priorities at the end of the interval</a:t>
            </a: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177</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1193999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6864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864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64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8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49" y="0"/>
            <a:ext cx="8001000" cy="1143000"/>
          </a:xfrm>
        </p:spPr>
        <p:txBody>
          <a:bodyPr/>
          <a:lstStyle/>
          <a:p>
            <a:r>
              <a:rPr lang="en-US" sz="3500" dirty="0"/>
              <a:t>Shuffling Priorities of </a:t>
            </a:r>
            <a:br>
              <a:rPr lang="en-US" sz="3500" dirty="0"/>
            </a:br>
            <a:r>
              <a:rPr lang="en-US" sz="3500" dirty="0"/>
              <a:t>Non-Limiter Threads</a:t>
            </a:r>
          </a:p>
        </p:txBody>
      </p:sp>
      <p:cxnSp>
        <p:nvCxnSpPr>
          <p:cNvPr id="8" name="Straight Connector 7"/>
          <p:cNvCxnSpPr/>
          <p:nvPr/>
        </p:nvCxnSpPr>
        <p:spPr>
          <a:xfrm rot="5400000">
            <a:off x="3111996" y="2451199"/>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1044773" y="2732490"/>
            <a:ext cx="24288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3464720" y="2732490"/>
            <a:ext cx="160734"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1044773" y="2491389"/>
            <a:ext cx="245566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3500437" y="2491389"/>
            <a:ext cx="125016"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1044773" y="2259217"/>
            <a:ext cx="232171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375422" y="2259217"/>
            <a:ext cx="241102"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035850" y="2027040"/>
            <a:ext cx="2092523" cy="297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009305" y="172343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nvGrpSpPr>
          <p:cNvPr id="3" name="Group 279"/>
          <p:cNvGrpSpPr/>
          <p:nvPr/>
        </p:nvGrpSpPr>
        <p:grpSpPr>
          <a:xfrm>
            <a:off x="160736" y="1643065"/>
            <a:ext cx="4030335" cy="1367939"/>
            <a:chOff x="622300" y="2413000"/>
            <a:chExt cx="5732033" cy="1945513"/>
          </a:xfrm>
        </p:grpSpPr>
        <p:cxnSp>
          <p:nvCxnSpPr>
            <p:cNvPr id="5" name="Straight Arrow Connector 4"/>
            <p:cNvCxnSpPr/>
            <p:nvPr/>
          </p:nvCxnSpPr>
          <p:spPr>
            <a:xfrm>
              <a:off x="18796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rot="5400000">
              <a:off x="13589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6223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34" name="TextBox 33"/>
            <p:cNvSpPr txBox="1"/>
            <p:nvPr/>
          </p:nvSpPr>
          <p:spPr>
            <a:xfrm>
              <a:off x="6223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35" name="TextBox 34"/>
            <p:cNvSpPr txBox="1"/>
            <p:nvPr/>
          </p:nvSpPr>
          <p:spPr>
            <a:xfrm>
              <a:off x="6350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36" name="TextBox 35"/>
            <p:cNvSpPr txBox="1"/>
            <p:nvPr/>
          </p:nvSpPr>
          <p:spPr>
            <a:xfrm>
              <a:off x="6350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37" name="TextBox 36"/>
            <p:cNvSpPr txBox="1"/>
            <p:nvPr/>
          </p:nvSpPr>
          <p:spPr>
            <a:xfrm>
              <a:off x="1663700" y="2413000"/>
              <a:ext cx="104689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39" name="TextBox 38"/>
            <p:cNvSpPr txBox="1"/>
            <p:nvPr/>
          </p:nvSpPr>
          <p:spPr>
            <a:xfrm>
              <a:off x="55245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64" name="Straight Connector 63"/>
          <p:cNvCxnSpPr/>
          <p:nvPr/>
        </p:nvCxnSpPr>
        <p:spPr>
          <a:xfrm>
            <a:off x="1125140" y="4071943"/>
            <a:ext cx="9286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a:off x="1125142" y="3830842"/>
            <a:ext cx="937770" cy="491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a:off x="2821783" y="3830842"/>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1125147" y="3598665"/>
            <a:ext cx="934641" cy="595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1116211" y="3362199"/>
            <a:ext cx="946700" cy="429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5400000">
            <a:off x="2620863" y="379065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 name="Group 280"/>
          <p:cNvGrpSpPr/>
          <p:nvPr/>
        </p:nvGrpSpPr>
        <p:grpSpPr>
          <a:xfrm>
            <a:off x="276820" y="3196829"/>
            <a:ext cx="3905320" cy="1153626"/>
            <a:chOff x="800100" y="4864100"/>
            <a:chExt cx="5554232" cy="1640712"/>
          </a:xfrm>
        </p:grpSpPr>
        <p:cxnSp>
          <p:nvCxnSpPr>
            <p:cNvPr id="61" name="Straight Arrow Connector 60"/>
            <p:cNvCxnSpPr/>
            <p:nvPr/>
          </p:nvCxnSpPr>
          <p:spPr>
            <a:xfrm>
              <a:off x="1879600" y="64516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rot="5400000">
              <a:off x="1358900" y="56896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800100" y="4864100"/>
              <a:ext cx="130223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72" name="TextBox 71"/>
            <p:cNvSpPr txBox="1"/>
            <p:nvPr/>
          </p:nvSpPr>
          <p:spPr>
            <a:xfrm>
              <a:off x="800100" y="51816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73" name="TextBox 72"/>
            <p:cNvSpPr txBox="1"/>
            <p:nvPr/>
          </p:nvSpPr>
          <p:spPr>
            <a:xfrm>
              <a:off x="800100" y="5537201"/>
              <a:ext cx="132449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74" name="TextBox 73"/>
            <p:cNvSpPr txBox="1"/>
            <p:nvPr/>
          </p:nvSpPr>
          <p:spPr>
            <a:xfrm>
              <a:off x="800100" y="5880100"/>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77" name="TextBox 76"/>
            <p:cNvSpPr txBox="1"/>
            <p:nvPr/>
          </p:nvSpPr>
          <p:spPr>
            <a:xfrm>
              <a:off x="5524500" y="6045200"/>
              <a:ext cx="82983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04" name="Straight Connector 103"/>
          <p:cNvCxnSpPr/>
          <p:nvPr/>
        </p:nvCxnSpPr>
        <p:spPr>
          <a:xfrm rot="5400000">
            <a:off x="2875923" y="375939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rot="5400000">
            <a:off x="1901467" y="374153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rot="5400000">
            <a:off x="1495170" y="3763863"/>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p:nvPr/>
        </p:nvCxnSpPr>
        <p:spPr>
          <a:xfrm rot="5400000">
            <a:off x="2249724" y="375046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a:off x="3161116" y="3759404"/>
            <a:ext cx="473273" cy="1117"/>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6" name="Group 362"/>
          <p:cNvGrpSpPr/>
          <p:nvPr/>
        </p:nvGrpSpPr>
        <p:grpSpPr>
          <a:xfrm>
            <a:off x="205383" y="4964906"/>
            <a:ext cx="3994616" cy="1197136"/>
            <a:chOff x="673100" y="7099300"/>
            <a:chExt cx="5681233" cy="1702594"/>
          </a:xfrm>
        </p:grpSpPr>
        <p:grpSp>
          <p:nvGrpSpPr>
            <p:cNvPr id="9" name="Group 265"/>
            <p:cNvGrpSpPr/>
            <p:nvPr/>
          </p:nvGrpSpPr>
          <p:grpSpPr>
            <a:xfrm>
              <a:off x="1879600" y="7175500"/>
              <a:ext cx="3987800" cy="1524000"/>
              <a:chOff x="1879600" y="7175500"/>
              <a:chExt cx="3987800" cy="1524000"/>
            </a:xfrm>
          </p:grpSpPr>
          <p:cxnSp>
            <p:nvCxnSpPr>
              <p:cNvPr id="78" name="Straight Arrow Connector 77"/>
              <p:cNvCxnSpPr/>
              <p:nvPr/>
            </p:nvCxnSpPr>
            <p:spPr>
              <a:xfrm>
                <a:off x="18796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rot="5400000">
                <a:off x="13589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rot="5400000">
                <a:off x="44767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1" name="Straight Connector 80"/>
            <p:cNvCxnSpPr/>
            <p:nvPr/>
          </p:nvCxnSpPr>
          <p:spPr>
            <a:xfrm>
              <a:off x="1879600" y="8343900"/>
              <a:ext cx="3175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5105400" y="8343900"/>
              <a:ext cx="114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879600" y="8001000"/>
              <a:ext cx="321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a:off x="5130800" y="8001000"/>
              <a:ext cx="889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p:nvPr/>
          </p:nvCxnSpPr>
          <p:spPr>
            <a:xfrm>
              <a:off x="1879600" y="7670800"/>
              <a:ext cx="30861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a:off x="4991100" y="7683500"/>
              <a:ext cx="2286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1866900" y="7340600"/>
              <a:ext cx="33528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6731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89" name="TextBox 88"/>
            <p:cNvSpPr txBox="1"/>
            <p:nvPr/>
          </p:nvSpPr>
          <p:spPr>
            <a:xfrm>
              <a:off x="6731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90" name="TextBox 89"/>
            <p:cNvSpPr txBox="1"/>
            <p:nvPr/>
          </p:nvSpPr>
          <p:spPr>
            <a:xfrm>
              <a:off x="6731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91" name="TextBox 90"/>
            <p:cNvSpPr txBox="1"/>
            <p:nvPr/>
          </p:nvSpPr>
          <p:spPr>
            <a:xfrm>
              <a:off x="6731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94" name="TextBox 93"/>
            <p:cNvSpPr txBox="1"/>
            <p:nvPr/>
          </p:nvSpPr>
          <p:spPr>
            <a:xfrm>
              <a:off x="55245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34" name="Straight Connector 133"/>
            <p:cNvCxnSpPr/>
            <p:nvPr/>
          </p:nvCxnSpPr>
          <p:spPr>
            <a:xfrm rot="5400000">
              <a:off x="16311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5400000">
              <a:off x="19486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rot="5400000">
              <a:off x="22788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rot="5400000">
              <a:off x="25963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p:nvPr/>
          </p:nvCxnSpPr>
          <p:spPr>
            <a:xfrm rot="5400000">
              <a:off x="29265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p:cNvCxnSpPr/>
            <p:nvPr/>
          </p:nvCxnSpPr>
          <p:spPr>
            <a:xfrm rot="5400000">
              <a:off x="32440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0" name="Straight Connector 139"/>
            <p:cNvCxnSpPr/>
            <p:nvPr/>
          </p:nvCxnSpPr>
          <p:spPr>
            <a:xfrm rot="5400000">
              <a:off x="3574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rot="5400000">
              <a:off x="38917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143" name="Straight Connector 142"/>
          <p:cNvCxnSpPr/>
          <p:nvPr/>
        </p:nvCxnSpPr>
        <p:spPr>
          <a:xfrm rot="5400000">
            <a:off x="2849128" y="5313164"/>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1" name="Group 363"/>
          <p:cNvGrpSpPr/>
          <p:nvPr/>
        </p:nvGrpSpPr>
        <p:grpSpPr>
          <a:xfrm>
            <a:off x="5191743" y="1634136"/>
            <a:ext cx="3994616" cy="1367939"/>
            <a:chOff x="6794500" y="2413000"/>
            <a:chExt cx="5681233" cy="1945513"/>
          </a:xfrm>
        </p:grpSpPr>
        <p:grpSp>
          <p:nvGrpSpPr>
            <p:cNvPr id="12" name="Group 266"/>
            <p:cNvGrpSpPr/>
            <p:nvPr/>
          </p:nvGrpSpPr>
          <p:grpSpPr>
            <a:xfrm>
              <a:off x="8001000" y="2794000"/>
              <a:ext cx="3987800" cy="1524000"/>
              <a:chOff x="8001000" y="2794000"/>
              <a:chExt cx="3987800" cy="1524000"/>
            </a:xfrm>
          </p:grpSpPr>
          <p:cxnSp>
            <p:nvCxnSpPr>
              <p:cNvPr id="145" name="Straight Arrow Connector 144"/>
              <p:cNvCxnSpPr/>
              <p:nvPr/>
            </p:nvCxnSpPr>
            <p:spPr>
              <a:xfrm>
                <a:off x="80010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rot="5400000">
                <a:off x="74803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rot="5400000">
                <a:off x="10941050" y="35623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48" name="Straight Connector 147"/>
            <p:cNvCxnSpPr/>
            <p:nvPr/>
          </p:nvCxnSpPr>
          <p:spPr>
            <a:xfrm>
              <a:off x="8001000" y="3962400"/>
              <a:ext cx="1193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9182100" y="3962400"/>
              <a:ext cx="2489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8001000" y="3619500"/>
              <a:ext cx="29464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a:off x="10985500" y="3619500"/>
              <a:ext cx="6858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p:nvPr/>
          </p:nvCxnSpPr>
          <p:spPr>
            <a:xfrm>
              <a:off x="8001000" y="3289300"/>
              <a:ext cx="1689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9677400" y="3289300"/>
              <a:ext cx="1981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a:off x="7988300" y="2959100"/>
              <a:ext cx="36957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67945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56" name="TextBox 155"/>
            <p:cNvSpPr txBox="1"/>
            <p:nvPr/>
          </p:nvSpPr>
          <p:spPr>
            <a:xfrm>
              <a:off x="67945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57" name="TextBox 156"/>
            <p:cNvSpPr txBox="1"/>
            <p:nvPr/>
          </p:nvSpPr>
          <p:spPr>
            <a:xfrm>
              <a:off x="67945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58" name="TextBox 157"/>
            <p:cNvSpPr txBox="1"/>
            <p:nvPr/>
          </p:nvSpPr>
          <p:spPr>
            <a:xfrm>
              <a:off x="67945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59" name="TextBox 158"/>
            <p:cNvSpPr txBox="1"/>
            <p:nvPr/>
          </p:nvSpPr>
          <p:spPr>
            <a:xfrm>
              <a:off x="7785101" y="2413000"/>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0" name="TextBox 159"/>
            <p:cNvSpPr txBox="1"/>
            <p:nvPr/>
          </p:nvSpPr>
          <p:spPr>
            <a:xfrm>
              <a:off x="11214101" y="2438399"/>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1" name="TextBox 160"/>
            <p:cNvSpPr txBox="1"/>
            <p:nvPr/>
          </p:nvSpPr>
          <p:spPr>
            <a:xfrm>
              <a:off x="116459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64" name="Straight Connector 163"/>
          <p:cNvCxnSpPr/>
          <p:nvPr/>
        </p:nvCxnSpPr>
        <p:spPr>
          <a:xfrm rot="5400000">
            <a:off x="8318005" y="380851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27539" y="4089803"/>
            <a:ext cx="562570"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6590111" y="4089797"/>
            <a:ext cx="770929" cy="2976"/>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6027539" y="3848701"/>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724180" y="3848701"/>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6027539" y="3616529"/>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349133" y="361652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V="1">
            <a:off x="6018610" y="3384358"/>
            <a:ext cx="56852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 name="Group 467"/>
          <p:cNvGrpSpPr/>
          <p:nvPr/>
        </p:nvGrpSpPr>
        <p:grpSpPr>
          <a:xfrm>
            <a:off x="5179220" y="3214697"/>
            <a:ext cx="4007141" cy="1430448"/>
            <a:chOff x="7366000" y="4572000"/>
            <a:chExt cx="5699046" cy="2034413"/>
          </a:xfrm>
        </p:grpSpPr>
        <p:cxnSp>
          <p:nvCxnSpPr>
            <p:cNvPr id="162" name="Straight Arrow Connector 161"/>
            <p:cNvCxnSpPr/>
            <p:nvPr/>
          </p:nvCxnSpPr>
          <p:spPr>
            <a:xfrm>
              <a:off x="8572500" y="6159500"/>
              <a:ext cx="4368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rot="5400000">
              <a:off x="8051800" y="53975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TextBox 171"/>
            <p:cNvSpPr txBox="1"/>
            <p:nvPr/>
          </p:nvSpPr>
          <p:spPr>
            <a:xfrm>
              <a:off x="7366000" y="4572000"/>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73" name="TextBox 172"/>
            <p:cNvSpPr txBox="1"/>
            <p:nvPr/>
          </p:nvSpPr>
          <p:spPr>
            <a:xfrm>
              <a:off x="7366000" y="48895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74" name="TextBox 173"/>
            <p:cNvSpPr txBox="1"/>
            <p:nvPr/>
          </p:nvSpPr>
          <p:spPr>
            <a:xfrm>
              <a:off x="7366000" y="52451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75" name="TextBox 174"/>
            <p:cNvSpPr txBox="1"/>
            <p:nvPr/>
          </p:nvSpPr>
          <p:spPr>
            <a:xfrm>
              <a:off x="7366000" y="55880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78" name="TextBox 177"/>
            <p:cNvSpPr txBox="1"/>
            <p:nvPr/>
          </p:nvSpPr>
          <p:spPr>
            <a:xfrm>
              <a:off x="12235213" y="61468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96" name="Straight Connector 195"/>
          <p:cNvCxnSpPr/>
          <p:nvPr/>
        </p:nvCxnSpPr>
        <p:spPr>
          <a:xfrm rot="5400000">
            <a:off x="7867619" y="375046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p:cNvCxnSpPr/>
          <p:nvPr/>
        </p:nvCxnSpPr>
        <p:spPr>
          <a:xfrm rot="5400000">
            <a:off x="6803864" y="375939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8" name="Straight Connector 197"/>
          <p:cNvCxnSpPr/>
          <p:nvPr/>
        </p:nvCxnSpPr>
        <p:spPr>
          <a:xfrm rot="5400000">
            <a:off x="6022522" y="3790652"/>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rot="5400000">
            <a:off x="7152121" y="3768328"/>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 name="Group 365"/>
          <p:cNvGrpSpPr/>
          <p:nvPr/>
        </p:nvGrpSpPr>
        <p:grpSpPr>
          <a:xfrm>
            <a:off x="5200673" y="4955977"/>
            <a:ext cx="3994616" cy="1197136"/>
            <a:chOff x="6794500" y="7099300"/>
            <a:chExt cx="5681233" cy="1702594"/>
          </a:xfrm>
        </p:grpSpPr>
        <p:grpSp>
          <p:nvGrpSpPr>
            <p:cNvPr id="21" name="Group 268"/>
            <p:cNvGrpSpPr/>
            <p:nvPr/>
          </p:nvGrpSpPr>
          <p:grpSpPr>
            <a:xfrm>
              <a:off x="8001000" y="7175500"/>
              <a:ext cx="3987800" cy="1524000"/>
              <a:chOff x="8001000" y="7175500"/>
              <a:chExt cx="3987800" cy="1524000"/>
            </a:xfrm>
          </p:grpSpPr>
          <p:cxnSp>
            <p:nvCxnSpPr>
              <p:cNvPr id="179" name="Straight Arrow Connector 178"/>
              <p:cNvCxnSpPr/>
              <p:nvPr/>
            </p:nvCxnSpPr>
            <p:spPr>
              <a:xfrm>
                <a:off x="80010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0" name="Straight Connector 179"/>
              <p:cNvCxnSpPr/>
              <p:nvPr/>
            </p:nvCxnSpPr>
            <p:spPr>
              <a:xfrm rot="5400000">
                <a:off x="74803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rot="5400000">
                <a:off x="103949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82" name="Straight Connector 181"/>
            <p:cNvCxnSpPr/>
            <p:nvPr/>
          </p:nvCxnSpPr>
          <p:spPr>
            <a:xfrm>
              <a:off x="8001000" y="8343900"/>
              <a:ext cx="9525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978900" y="8343900"/>
              <a:ext cx="2146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01000" y="8001000"/>
              <a:ext cx="21844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236200" y="8013700"/>
              <a:ext cx="9017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6" name="Straight Connector 185"/>
            <p:cNvCxnSpPr/>
            <p:nvPr/>
          </p:nvCxnSpPr>
          <p:spPr>
            <a:xfrm>
              <a:off x="8001000" y="7670800"/>
              <a:ext cx="13462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9372600" y="7670800"/>
              <a:ext cx="1765300" cy="12700"/>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a:off x="7988300" y="7340600"/>
              <a:ext cx="3162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9" name="TextBox 188"/>
            <p:cNvSpPr txBox="1"/>
            <p:nvPr/>
          </p:nvSpPr>
          <p:spPr>
            <a:xfrm>
              <a:off x="67945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90" name="TextBox 189"/>
            <p:cNvSpPr txBox="1"/>
            <p:nvPr/>
          </p:nvSpPr>
          <p:spPr>
            <a:xfrm>
              <a:off x="67945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91" name="TextBox 190"/>
            <p:cNvSpPr txBox="1"/>
            <p:nvPr/>
          </p:nvSpPr>
          <p:spPr>
            <a:xfrm>
              <a:off x="67945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92" name="TextBox 191"/>
            <p:cNvSpPr txBox="1"/>
            <p:nvPr/>
          </p:nvSpPr>
          <p:spPr>
            <a:xfrm>
              <a:off x="67945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95" name="TextBox 194"/>
            <p:cNvSpPr txBox="1"/>
            <p:nvPr/>
          </p:nvSpPr>
          <p:spPr>
            <a:xfrm>
              <a:off x="116459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202" name="Straight Connector 201"/>
            <p:cNvCxnSpPr/>
            <p:nvPr/>
          </p:nvCxnSpPr>
          <p:spPr>
            <a:xfrm rot="5400000">
              <a:off x="77525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rot="5400000">
              <a:off x="80700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rot="5400000">
              <a:off x="8400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p:cNvCxnSpPr/>
            <p:nvPr/>
          </p:nvCxnSpPr>
          <p:spPr>
            <a:xfrm rot="5400000">
              <a:off x="87177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6" name="Straight Connector 205"/>
            <p:cNvCxnSpPr/>
            <p:nvPr/>
          </p:nvCxnSpPr>
          <p:spPr>
            <a:xfrm rot="5400000">
              <a:off x="90479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7" name="Straight Connector 206"/>
            <p:cNvCxnSpPr/>
            <p:nvPr/>
          </p:nvCxnSpPr>
          <p:spPr>
            <a:xfrm rot="5400000">
              <a:off x="93654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p:nvPr/>
          </p:nvCxnSpPr>
          <p:spPr>
            <a:xfrm rot="5400000">
              <a:off x="96956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rot="5400000">
              <a:off x="100131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210" name="Straight Connector 209"/>
          <p:cNvCxnSpPr/>
          <p:nvPr/>
        </p:nvCxnSpPr>
        <p:spPr>
          <a:xfrm rot="5400000">
            <a:off x="7844420" y="5304235"/>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226" name="TextBox 225"/>
          <p:cNvSpPr txBox="1"/>
          <p:nvPr/>
        </p:nvSpPr>
        <p:spPr>
          <a:xfrm>
            <a:off x="6286501"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227" name="TextBox 226"/>
          <p:cNvSpPr txBox="1"/>
          <p:nvPr/>
        </p:nvSpPr>
        <p:spPr>
          <a:xfrm>
            <a:off x="6286501"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28" name="TextBox 227"/>
          <p:cNvSpPr txBox="1"/>
          <p:nvPr/>
        </p:nvSpPr>
        <p:spPr>
          <a:xfrm>
            <a:off x="6277570" y="358080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29" name="TextBox 228"/>
          <p:cNvSpPr txBox="1"/>
          <p:nvPr/>
        </p:nvSpPr>
        <p:spPr>
          <a:xfrm>
            <a:off x="6268641" y="383976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0" name="TextBox 229"/>
          <p:cNvSpPr txBox="1"/>
          <p:nvPr/>
        </p:nvSpPr>
        <p:spPr>
          <a:xfrm>
            <a:off x="6831212"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31" name="TextBox 230"/>
          <p:cNvSpPr txBox="1"/>
          <p:nvPr/>
        </p:nvSpPr>
        <p:spPr>
          <a:xfrm>
            <a:off x="6831212"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2" name="TextBox 231"/>
          <p:cNvSpPr txBox="1"/>
          <p:nvPr/>
        </p:nvSpPr>
        <p:spPr>
          <a:xfrm>
            <a:off x="68401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3" name="TextBox 232"/>
          <p:cNvSpPr txBox="1"/>
          <p:nvPr/>
        </p:nvSpPr>
        <p:spPr>
          <a:xfrm>
            <a:off x="7420570" y="3125391"/>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4" name="TextBox 233"/>
          <p:cNvSpPr txBox="1"/>
          <p:nvPr/>
        </p:nvSpPr>
        <p:spPr>
          <a:xfrm>
            <a:off x="74116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5" name="TextBox 234"/>
          <p:cNvSpPr txBox="1"/>
          <p:nvPr/>
        </p:nvSpPr>
        <p:spPr>
          <a:xfrm>
            <a:off x="8242102"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59" name="TextBox 258"/>
          <p:cNvSpPr txBox="1"/>
          <p:nvPr/>
        </p:nvSpPr>
        <p:spPr>
          <a:xfrm>
            <a:off x="3161112" y="3393284"/>
            <a:ext cx="1130331"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nvGrpSpPr>
          <p:cNvPr id="22" name="Group 318"/>
          <p:cNvGrpSpPr/>
          <p:nvPr/>
        </p:nvGrpSpPr>
        <p:grpSpPr>
          <a:xfrm>
            <a:off x="3393283" y="5134570"/>
            <a:ext cx="1185165" cy="367234"/>
            <a:chOff x="5207000" y="7340600"/>
            <a:chExt cx="1685568" cy="522288"/>
          </a:xfrm>
        </p:grpSpPr>
        <p:cxnSp>
          <p:nvCxnSpPr>
            <p:cNvPr id="124" name="Straight Arrow Connector 123"/>
            <p:cNvCxnSpPr/>
            <p:nvPr/>
          </p:nvCxnSpPr>
          <p:spPr>
            <a:xfrm>
              <a:off x="5219700" y="7861300"/>
              <a:ext cx="3683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0" name="TextBox 259"/>
            <p:cNvSpPr txBox="1"/>
            <p:nvPr/>
          </p:nvSpPr>
          <p:spPr>
            <a:xfrm>
              <a:off x="5207000" y="7340600"/>
              <a:ext cx="1685568"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grpSp>
        <p:nvGrpSpPr>
          <p:cNvPr id="23" name="Group 346"/>
          <p:cNvGrpSpPr/>
          <p:nvPr/>
        </p:nvGrpSpPr>
        <p:grpSpPr>
          <a:xfrm>
            <a:off x="8254601" y="5161359"/>
            <a:ext cx="645487" cy="331515"/>
            <a:chOff x="11137900" y="7391400"/>
            <a:chExt cx="918026" cy="471488"/>
          </a:xfrm>
        </p:grpSpPr>
        <p:cxnSp>
          <p:nvCxnSpPr>
            <p:cNvPr id="201" name="Straight Arrow Connector 200"/>
            <p:cNvCxnSpPr/>
            <p:nvPr/>
          </p:nvCxnSpPr>
          <p:spPr>
            <a:xfrm>
              <a:off x="11137900" y="7861300"/>
              <a:ext cx="5715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1" name="TextBox 260"/>
            <p:cNvSpPr txBox="1"/>
            <p:nvPr/>
          </p:nvSpPr>
          <p:spPr>
            <a:xfrm>
              <a:off x="11176000" y="7391400"/>
              <a:ext cx="87992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a:t>
              </a:r>
            </a:p>
          </p:txBody>
        </p:sp>
      </p:grpSp>
      <p:cxnSp>
        <p:nvCxnSpPr>
          <p:cNvPr id="200" name="Straight Arrow Connector 199"/>
          <p:cNvCxnSpPr/>
          <p:nvPr/>
        </p:nvCxnSpPr>
        <p:spPr>
          <a:xfrm flipV="1">
            <a:off x="8605244" y="3769446"/>
            <a:ext cx="235148" cy="1860"/>
          </a:xfrm>
          <a:prstGeom prst="straightConnector1">
            <a:avLst/>
          </a:prstGeom>
          <a:ln w="254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2" name="TextBox 261"/>
          <p:cNvSpPr txBox="1"/>
          <p:nvPr/>
        </p:nvSpPr>
        <p:spPr>
          <a:xfrm>
            <a:off x="8179596" y="3812978"/>
            <a:ext cx="103480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Lost Cycles</a:t>
            </a:r>
          </a:p>
        </p:txBody>
      </p:sp>
      <p:sp>
        <p:nvSpPr>
          <p:cNvPr id="263"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178</a:t>
            </a:fld>
            <a:endParaRPr lang="en-US" sz="1100" dirty="0">
              <a:solidFill>
                <a:srgbClr val="000000"/>
              </a:solidFill>
              <a:latin typeface="Verdana" charset="0"/>
              <a:ea typeface="Verdana" charset="0"/>
              <a:cs typeface="Verdana" charset="0"/>
              <a:sym typeface="Verdana" charset="0"/>
            </a:endParaRPr>
          </a:p>
        </p:txBody>
      </p:sp>
      <p:cxnSp>
        <p:nvCxnSpPr>
          <p:cNvPr id="272" name="Straight Connector 271"/>
          <p:cNvCxnSpPr/>
          <p:nvPr/>
        </p:nvCxnSpPr>
        <p:spPr>
          <a:xfrm>
            <a:off x="3128367" y="2030016"/>
            <a:ext cx="504733" cy="169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2061905" y="3834353"/>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p:cNvCxnSpPr/>
          <p:nvPr/>
        </p:nvCxnSpPr>
        <p:spPr>
          <a:xfrm>
            <a:off x="2061905" y="3602182"/>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2061905" y="3364056"/>
            <a:ext cx="396736"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2458640" y="3836795"/>
            <a:ext cx="357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a:off x="2466716"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flipV="1">
            <a:off x="2059782" y="4074920"/>
            <a:ext cx="392906" cy="1"/>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3" name="Straight Connector 312"/>
          <p:cNvCxnSpPr/>
          <p:nvPr/>
        </p:nvCxnSpPr>
        <p:spPr>
          <a:xfrm>
            <a:off x="2806044"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Straight Connector 313"/>
          <p:cNvCxnSpPr/>
          <p:nvPr/>
        </p:nvCxnSpPr>
        <p:spPr>
          <a:xfrm>
            <a:off x="2488406"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5" name="Straight Connector 314"/>
          <p:cNvCxnSpPr/>
          <p:nvPr/>
        </p:nvCxnSpPr>
        <p:spPr>
          <a:xfrm>
            <a:off x="2833689"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a:off x="2494360"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a:off x="2833689"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V="1">
            <a:off x="6590111" y="3384358"/>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V="1">
            <a:off x="7369970" y="3384358"/>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V="1">
            <a:off x="7709298" y="3378398"/>
            <a:ext cx="1134070" cy="595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V="1">
            <a:off x="6584156" y="3616530"/>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V="1">
            <a:off x="6584157" y="3848702"/>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a:off x="7355086" y="409277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a:off x="7724180" y="3622483"/>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a:off x="7730134" y="4092779"/>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V="1">
            <a:off x="7375923" y="3848702"/>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8" name="TextBox 367"/>
          <p:cNvSpPr txBox="1"/>
          <p:nvPr/>
        </p:nvSpPr>
        <p:spPr>
          <a:xfrm>
            <a:off x="4017150" y="2541990"/>
            <a:ext cx="1195046" cy="526581"/>
          </a:xfrm>
          <a:prstGeom prst="rect">
            <a:avLst/>
          </a:prstGeom>
          <a:noFill/>
        </p:spPr>
        <p:txBody>
          <a:bodyPr wrap="none" lIns="64270" tIns="32135" rIns="64270" bIns="32135" rtlCol="0">
            <a:spAutoFit/>
          </a:bodyPr>
          <a:lstStyle/>
          <a:p>
            <a:pPr algn="ct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Baseline</a:t>
            </a:r>
            <a:br>
              <a:rPr lang="en-US" sz="1500" dirty="0">
                <a:solidFill>
                  <a:srgbClr val="000000"/>
                </a:solidFill>
                <a:latin typeface="Gill Sans" charset="0"/>
                <a:ea typeface="ヒラギノ角ゴ ProN W3" charset="-128"/>
                <a:cs typeface="ヒラギノ角ゴ ProN W3" charset="-128"/>
                <a:sym typeface="Gill Sans" charset="0"/>
              </a:rPr>
            </a:br>
            <a:r>
              <a:rPr lang="en-US" sz="1500" dirty="0">
                <a:solidFill>
                  <a:srgbClr val="000000"/>
                </a:solidFill>
                <a:latin typeface="Gill Sans" charset="0"/>
                <a:ea typeface="ヒラギノ角ゴ ProN W3" charset="-128"/>
                <a:cs typeface="ヒラギノ角ゴ ProN W3" charset="-128"/>
                <a:sym typeface="Gill Sans" charset="0"/>
              </a:rPr>
              <a:t>(No shuffling)</a:t>
            </a:r>
          </a:p>
        </p:txBody>
      </p:sp>
      <p:sp>
        <p:nvSpPr>
          <p:cNvPr id="374" name="TextBox 373"/>
          <p:cNvSpPr txBox="1"/>
          <p:nvPr/>
        </p:nvSpPr>
        <p:spPr>
          <a:xfrm>
            <a:off x="4298153" y="4304111"/>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1</a:t>
            </a:r>
          </a:p>
        </p:txBody>
      </p:sp>
      <p:grpSp>
        <p:nvGrpSpPr>
          <p:cNvPr id="24" name="Group 464"/>
          <p:cNvGrpSpPr/>
          <p:nvPr/>
        </p:nvGrpSpPr>
        <p:grpSpPr>
          <a:xfrm>
            <a:off x="2" y="1393038"/>
            <a:ext cx="3964781" cy="353943"/>
            <a:chOff x="0" y="1981200"/>
            <a:chExt cx="5638800" cy="503386"/>
          </a:xfrm>
        </p:grpSpPr>
        <p:sp>
          <p:nvSpPr>
            <p:cNvPr id="369" name="TextBox 368"/>
            <p:cNvSpPr txBox="1"/>
            <p:nvPr/>
          </p:nvSpPr>
          <p:spPr>
            <a:xfrm>
              <a:off x="275167" y="1981200"/>
              <a:ext cx="5077629"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similar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379" name="Straight Connector 378"/>
            <p:cNvCxnSpPr/>
            <p:nvPr/>
          </p:nvCxnSpPr>
          <p:spPr>
            <a:xfrm flipV="1">
              <a:off x="0" y="2387600"/>
              <a:ext cx="5638800" cy="12700"/>
            </a:xfrm>
            <a:prstGeom prst="line">
              <a:avLst/>
            </a:prstGeom>
          </p:spPr>
          <p:style>
            <a:lnRef idx="2">
              <a:schemeClr val="accent1"/>
            </a:lnRef>
            <a:fillRef idx="0">
              <a:schemeClr val="accent1"/>
            </a:fillRef>
            <a:effectRef idx="1">
              <a:schemeClr val="accent1"/>
            </a:effectRef>
            <a:fontRef idx="minor">
              <a:schemeClr val="tx1"/>
            </a:fontRef>
          </p:style>
        </p:cxnSp>
      </p:grpSp>
      <p:cxnSp>
        <p:nvCxnSpPr>
          <p:cNvPr id="380" name="Straight Connector 379"/>
          <p:cNvCxnSpPr/>
          <p:nvPr/>
        </p:nvCxnSpPr>
        <p:spPr>
          <a:xfrm flipV="1">
            <a:off x="0" y="3116461"/>
            <a:ext cx="9144000" cy="8930"/>
          </a:xfrm>
          <a:prstGeom prst="line">
            <a:avLst/>
          </a:prstGeom>
        </p:spPr>
        <p:style>
          <a:lnRef idx="2">
            <a:schemeClr val="accent1"/>
          </a:lnRef>
          <a:fillRef idx="0">
            <a:schemeClr val="accent1"/>
          </a:fillRef>
          <a:effectRef idx="1">
            <a:schemeClr val="accent1"/>
          </a:effectRef>
          <a:fontRef idx="minor">
            <a:schemeClr val="tx1"/>
          </a:fontRef>
        </p:style>
      </p:cxnSp>
      <p:sp>
        <p:nvSpPr>
          <p:cNvPr id="382" name="TextBox 381"/>
          <p:cNvSpPr txBox="1"/>
          <p:nvPr/>
        </p:nvSpPr>
        <p:spPr>
          <a:xfrm>
            <a:off x="4286247" y="5929314"/>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2</a:t>
            </a:r>
          </a:p>
        </p:txBody>
      </p:sp>
      <p:sp>
        <p:nvSpPr>
          <p:cNvPr id="385" name="TextBox 384"/>
          <p:cNvSpPr txBox="1"/>
          <p:nvPr/>
        </p:nvSpPr>
        <p:spPr>
          <a:xfrm>
            <a:off x="1830586" y="4491634"/>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389" name="Straight Arrow Connector 388"/>
          <p:cNvCxnSpPr>
            <a:stCxn id="385" idx="0"/>
          </p:cNvCxnSpPr>
          <p:nvPr/>
        </p:nvCxnSpPr>
        <p:spPr>
          <a:xfrm rot="16200000" flipV="1">
            <a:off x="2052054" y="4341604"/>
            <a:ext cx="160734" cy="139324"/>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1" name="Straight Arrow Connector 390"/>
          <p:cNvCxnSpPr>
            <a:stCxn id="385" idx="0"/>
          </p:cNvCxnSpPr>
          <p:nvPr/>
        </p:nvCxnSpPr>
        <p:spPr>
          <a:xfrm rot="5400000" flipH="1" flipV="1">
            <a:off x="2244041" y="4280010"/>
            <a:ext cx="169664" cy="25358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85" idx="0"/>
          </p:cNvCxnSpPr>
          <p:nvPr/>
        </p:nvCxnSpPr>
        <p:spPr>
          <a:xfrm rot="5400000" flipH="1" flipV="1">
            <a:off x="2422636" y="4110346"/>
            <a:ext cx="160734" cy="601840"/>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85" idx="2"/>
          </p:cNvCxnSpPr>
          <p:nvPr/>
        </p:nvCxnSpPr>
        <p:spPr>
          <a:xfrm rot="5400000">
            <a:off x="1723914" y="4504591"/>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8" name="Straight Arrow Connector 407"/>
          <p:cNvCxnSpPr>
            <a:stCxn id="385" idx="2"/>
          </p:cNvCxnSpPr>
          <p:nvPr/>
        </p:nvCxnSpPr>
        <p:spPr>
          <a:xfrm rot="5400000">
            <a:off x="2036447" y="486177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0" name="Straight Arrow Connector 409"/>
          <p:cNvCxnSpPr>
            <a:stCxn id="385" idx="2"/>
          </p:cNvCxnSpPr>
          <p:nvPr/>
        </p:nvCxnSpPr>
        <p:spPr>
          <a:xfrm rot="16200000" flipH="1">
            <a:off x="2500796" y="4474251"/>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12" name="TextBox 411"/>
          <p:cNvSpPr txBox="1"/>
          <p:nvPr/>
        </p:nvSpPr>
        <p:spPr>
          <a:xfrm>
            <a:off x="6822281" y="4482703"/>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413" name="Straight Arrow Connector 412"/>
          <p:cNvCxnSpPr>
            <a:stCxn id="412" idx="0"/>
          </p:cNvCxnSpPr>
          <p:nvPr/>
        </p:nvCxnSpPr>
        <p:spPr>
          <a:xfrm rot="16200000" flipV="1">
            <a:off x="6829436" y="4118367"/>
            <a:ext cx="142875" cy="58580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4" name="Straight Arrow Connector 413"/>
          <p:cNvCxnSpPr>
            <a:stCxn id="412" idx="0"/>
          </p:cNvCxnSpPr>
          <p:nvPr/>
        </p:nvCxnSpPr>
        <p:spPr>
          <a:xfrm rot="5400000" flipH="1" flipV="1">
            <a:off x="7204482" y="4320193"/>
            <a:ext cx="151805" cy="17321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5" name="Straight Arrow Connector 414"/>
          <p:cNvCxnSpPr>
            <a:stCxn id="412" idx="0"/>
          </p:cNvCxnSpPr>
          <p:nvPr/>
        </p:nvCxnSpPr>
        <p:spPr>
          <a:xfrm rot="5400000" flipH="1" flipV="1">
            <a:off x="7387541" y="4154995"/>
            <a:ext cx="133945" cy="52147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6" name="Straight Arrow Connector 415"/>
          <p:cNvCxnSpPr>
            <a:stCxn id="412" idx="2"/>
          </p:cNvCxnSpPr>
          <p:nvPr/>
        </p:nvCxnSpPr>
        <p:spPr>
          <a:xfrm rot="5400000">
            <a:off x="6715609" y="4495662"/>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7" name="Straight Arrow Connector 416"/>
          <p:cNvCxnSpPr>
            <a:stCxn id="412" idx="2"/>
          </p:cNvCxnSpPr>
          <p:nvPr/>
        </p:nvCxnSpPr>
        <p:spPr>
          <a:xfrm rot="5400000">
            <a:off x="7028142" y="485284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8" name="Straight Arrow Connector 417"/>
          <p:cNvCxnSpPr>
            <a:stCxn id="412" idx="2"/>
          </p:cNvCxnSpPr>
          <p:nvPr/>
        </p:nvCxnSpPr>
        <p:spPr>
          <a:xfrm rot="16200000" flipH="1">
            <a:off x="7492492" y="4465322"/>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2" name="Straight Arrow Connector 421"/>
          <p:cNvCxnSpPr>
            <a:stCxn id="385" idx="2"/>
          </p:cNvCxnSpPr>
          <p:nvPr/>
        </p:nvCxnSpPr>
        <p:spPr>
          <a:xfrm rot="16200000" flipH="1">
            <a:off x="2156998" y="481805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5" name="Straight Arrow Connector 424"/>
          <p:cNvCxnSpPr>
            <a:stCxn id="385" idx="2"/>
          </p:cNvCxnSpPr>
          <p:nvPr/>
        </p:nvCxnSpPr>
        <p:spPr>
          <a:xfrm rot="5400000">
            <a:off x="1924826"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7" name="Straight Arrow Connector 426"/>
          <p:cNvCxnSpPr/>
          <p:nvPr/>
        </p:nvCxnSpPr>
        <p:spPr>
          <a:xfrm rot="16200000" flipH="1">
            <a:off x="7157623" y="480912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8" name="Straight Arrow Connector 427"/>
          <p:cNvCxnSpPr/>
          <p:nvPr/>
        </p:nvCxnSpPr>
        <p:spPr>
          <a:xfrm rot="5400000">
            <a:off x="6907591"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29" name="TextBox 428"/>
          <p:cNvSpPr txBox="1"/>
          <p:nvPr/>
        </p:nvSpPr>
        <p:spPr>
          <a:xfrm>
            <a:off x="1518048" y="308967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430" name="TextBox 429"/>
          <p:cNvSpPr txBox="1"/>
          <p:nvPr/>
        </p:nvSpPr>
        <p:spPr>
          <a:xfrm>
            <a:off x="1518048" y="333077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1" name="TextBox 430"/>
          <p:cNvSpPr txBox="1"/>
          <p:nvPr/>
        </p:nvSpPr>
        <p:spPr>
          <a:xfrm>
            <a:off x="1509119" y="355401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2" name="TextBox 431"/>
          <p:cNvSpPr txBox="1"/>
          <p:nvPr/>
        </p:nvSpPr>
        <p:spPr>
          <a:xfrm>
            <a:off x="1500187" y="3812979"/>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3" name="TextBox 432"/>
          <p:cNvSpPr txBox="1"/>
          <p:nvPr/>
        </p:nvSpPr>
        <p:spPr>
          <a:xfrm>
            <a:off x="2134195" y="33397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4" name="TextBox 433"/>
          <p:cNvSpPr txBox="1"/>
          <p:nvPr/>
        </p:nvSpPr>
        <p:spPr>
          <a:xfrm>
            <a:off x="2143126"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5" name="TextBox 434"/>
          <p:cNvSpPr txBox="1"/>
          <p:nvPr/>
        </p:nvSpPr>
        <p:spPr>
          <a:xfrm>
            <a:off x="2143126"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6" name="TextBox 435"/>
          <p:cNvSpPr txBox="1"/>
          <p:nvPr/>
        </p:nvSpPr>
        <p:spPr>
          <a:xfrm>
            <a:off x="2527102"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7" name="TextBox 436"/>
          <p:cNvSpPr txBox="1"/>
          <p:nvPr/>
        </p:nvSpPr>
        <p:spPr>
          <a:xfrm>
            <a:off x="2527102"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8" name="TextBox 437"/>
          <p:cNvSpPr txBox="1"/>
          <p:nvPr/>
        </p:nvSpPr>
        <p:spPr>
          <a:xfrm>
            <a:off x="2866430"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9" name="TextBox 438"/>
          <p:cNvSpPr txBox="1"/>
          <p:nvPr/>
        </p:nvSpPr>
        <p:spPr>
          <a:xfrm>
            <a:off x="8290345" y="5482829"/>
            <a:ext cx="65889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Cycles</a:t>
            </a:r>
          </a:p>
        </p:txBody>
      </p:sp>
      <p:cxnSp>
        <p:nvCxnSpPr>
          <p:cNvPr id="440" name="Straight Connector 439"/>
          <p:cNvCxnSpPr>
            <a:endCxn id="385" idx="1"/>
          </p:cNvCxnSpPr>
          <p:nvPr/>
        </p:nvCxnSpPr>
        <p:spPr>
          <a:xfrm flipV="1">
            <a:off x="0" y="4632303"/>
            <a:ext cx="1830586" cy="2211"/>
          </a:xfrm>
          <a:prstGeom prst="line">
            <a:avLst/>
          </a:prstGeom>
        </p:spPr>
        <p:style>
          <a:lnRef idx="2">
            <a:schemeClr val="accent1"/>
          </a:lnRef>
          <a:fillRef idx="0">
            <a:schemeClr val="accent1"/>
          </a:fillRef>
          <a:effectRef idx="1">
            <a:schemeClr val="accent1"/>
          </a:effectRef>
          <a:fontRef idx="minor">
            <a:schemeClr val="tx1"/>
          </a:fontRef>
        </p:style>
      </p:cxnSp>
      <p:cxnSp>
        <p:nvCxnSpPr>
          <p:cNvPr id="442" name="Straight Connector 441"/>
          <p:cNvCxnSpPr>
            <a:stCxn id="385" idx="3"/>
            <a:endCxn id="412" idx="1"/>
          </p:cNvCxnSpPr>
          <p:nvPr/>
        </p:nvCxnSpPr>
        <p:spPr>
          <a:xfrm flipV="1">
            <a:off x="2573578" y="4623367"/>
            <a:ext cx="4248703" cy="8930"/>
          </a:xfrm>
          <a:prstGeom prst="line">
            <a:avLst/>
          </a:prstGeom>
        </p:spPr>
        <p:style>
          <a:lnRef idx="2">
            <a:schemeClr val="accent1"/>
          </a:lnRef>
          <a:fillRef idx="0">
            <a:schemeClr val="accent1"/>
          </a:fillRef>
          <a:effectRef idx="1">
            <a:schemeClr val="accent1"/>
          </a:effectRef>
          <a:fontRef idx="minor">
            <a:schemeClr val="tx1"/>
          </a:fontRef>
        </p:style>
      </p:cxnSp>
      <p:cxnSp>
        <p:nvCxnSpPr>
          <p:cNvPr id="449" name="Straight Connector 448"/>
          <p:cNvCxnSpPr>
            <a:stCxn id="412" idx="3"/>
          </p:cNvCxnSpPr>
          <p:nvPr/>
        </p:nvCxnSpPr>
        <p:spPr>
          <a:xfrm>
            <a:off x="7565279" y="4623373"/>
            <a:ext cx="1578727" cy="20071"/>
          </a:xfrm>
          <a:prstGeom prst="line">
            <a:avLst/>
          </a:prstGeom>
        </p:spPr>
        <p:style>
          <a:lnRef idx="2">
            <a:schemeClr val="accent1"/>
          </a:lnRef>
          <a:fillRef idx="0">
            <a:schemeClr val="accent1"/>
          </a:fillRef>
          <a:effectRef idx="1">
            <a:schemeClr val="accent1"/>
          </a:effectRef>
          <a:fontRef idx="minor">
            <a:schemeClr val="tx1"/>
          </a:fontRef>
        </p:style>
      </p:cxnSp>
      <p:grpSp>
        <p:nvGrpSpPr>
          <p:cNvPr id="25" name="Group 457"/>
          <p:cNvGrpSpPr/>
          <p:nvPr/>
        </p:nvGrpSpPr>
        <p:grpSpPr>
          <a:xfrm>
            <a:off x="3973711" y="1357312"/>
            <a:ext cx="1248986" cy="803672"/>
            <a:chOff x="5511800" y="2692400"/>
            <a:chExt cx="1776335" cy="1143000"/>
          </a:xfrm>
        </p:grpSpPr>
        <p:cxnSp>
          <p:nvCxnSpPr>
            <p:cNvPr id="452" name="Straight Connector 451"/>
            <p:cNvCxnSpPr/>
            <p:nvPr/>
          </p:nvCxnSpPr>
          <p:spPr>
            <a:xfrm flipV="1">
              <a:off x="5647267" y="3598333"/>
              <a:ext cx="558800" cy="2"/>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a:off x="5637586" y="3222336"/>
              <a:ext cx="564247" cy="346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4" name="TextBox 453"/>
            <p:cNvSpPr txBox="1"/>
            <p:nvPr/>
          </p:nvSpPr>
          <p:spPr>
            <a:xfrm>
              <a:off x="6223000" y="3022600"/>
              <a:ext cx="914826"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Active</a:t>
              </a:r>
            </a:p>
          </p:txBody>
        </p:sp>
        <p:sp>
          <p:nvSpPr>
            <p:cNvPr id="455" name="TextBox 454"/>
            <p:cNvSpPr txBox="1"/>
            <p:nvPr/>
          </p:nvSpPr>
          <p:spPr>
            <a:xfrm>
              <a:off x="6223000" y="3352800"/>
              <a:ext cx="1065135"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Waiting</a:t>
              </a:r>
            </a:p>
          </p:txBody>
        </p:sp>
        <p:sp>
          <p:nvSpPr>
            <p:cNvPr id="456" name="TextBox 455"/>
            <p:cNvSpPr txBox="1"/>
            <p:nvPr/>
          </p:nvSpPr>
          <p:spPr>
            <a:xfrm>
              <a:off x="5867400" y="2692400"/>
              <a:ext cx="999233"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3366FF"/>
                  </a:solidFill>
                  <a:latin typeface="Gill Sans" charset="0"/>
                  <a:ea typeface="ヒラギノ角ゴ ProN W3" charset="-128"/>
                  <a:cs typeface="ヒラギノ角ゴ ProN W3" charset="-128"/>
                  <a:sym typeface="Gill Sans" charset="0"/>
                </a:rPr>
                <a:t>Legend</a:t>
              </a:r>
            </a:p>
          </p:txBody>
        </p:sp>
        <p:sp>
          <p:nvSpPr>
            <p:cNvPr id="457" name="Rectangle 456"/>
            <p:cNvSpPr/>
            <p:nvPr/>
          </p:nvSpPr>
          <p:spPr>
            <a:xfrm>
              <a:off x="5511800" y="2717800"/>
              <a:ext cx="1765300" cy="1117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grpSp>
        <p:nvGrpSpPr>
          <p:cNvPr id="26" name="Group 465"/>
          <p:cNvGrpSpPr/>
          <p:nvPr/>
        </p:nvGrpSpPr>
        <p:grpSpPr>
          <a:xfrm>
            <a:off x="5214943" y="1393038"/>
            <a:ext cx="3929063" cy="353943"/>
            <a:chOff x="7416800" y="1981200"/>
            <a:chExt cx="5588000" cy="503386"/>
          </a:xfrm>
        </p:grpSpPr>
        <p:sp>
          <p:nvSpPr>
            <p:cNvPr id="370" name="TextBox 369"/>
            <p:cNvSpPr txBox="1"/>
            <p:nvPr/>
          </p:nvSpPr>
          <p:spPr>
            <a:xfrm>
              <a:off x="7594601" y="1981200"/>
              <a:ext cx="5281976"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different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462" name="Straight Connector 461"/>
            <p:cNvCxnSpPr/>
            <p:nvPr/>
          </p:nvCxnSpPr>
          <p:spPr>
            <a:xfrm>
              <a:off x="7416800" y="2387600"/>
              <a:ext cx="5588000" cy="1588"/>
            </a:xfrm>
            <a:prstGeom prst="line">
              <a:avLst/>
            </a:prstGeom>
          </p:spPr>
          <p:style>
            <a:lnRef idx="2">
              <a:schemeClr val="accent1"/>
            </a:lnRef>
            <a:fillRef idx="0">
              <a:schemeClr val="accent1"/>
            </a:fillRef>
            <a:effectRef idx="1">
              <a:schemeClr val="accent1"/>
            </a:effectRef>
            <a:fontRef idx="minor">
              <a:schemeClr val="tx1"/>
            </a:fontRef>
          </p:style>
        </p:cxnSp>
      </p:grpSp>
      <p:sp>
        <p:nvSpPr>
          <p:cNvPr id="367" name="Rounded Rectangle 366"/>
          <p:cNvSpPr/>
          <p:nvPr/>
        </p:nvSpPr>
        <p:spPr bwMode="auto">
          <a:xfrm>
            <a:off x="413743" y="2878336"/>
            <a:ext cx="8322469" cy="1488908"/>
          </a:xfrm>
          <a:prstGeom prst="roundRect">
            <a:avLst/>
          </a:prstGeom>
          <a:blipFill dpi="0" rotWithShape="0">
            <a:blip r:embed="rId3"/>
            <a:srcRect/>
            <a:tile tx="0" ty="0" sx="100000" sy="100000" flip="none" algn="tl"/>
          </a:blipFill>
          <a:ln w="25400" cap="flat" cmpd="sng" algn="ctr">
            <a:noFill/>
            <a:prstDash val="solid"/>
            <a:round/>
            <a:headEnd type="none" w="med" len="med"/>
            <a:tailEnd type="none" w="med" len="med"/>
          </a:ln>
          <a:effectLst/>
        </p:spPr>
        <p:txBody>
          <a:bodyPr vert="horz" wrap="square" lIns="64270" tIns="32135" rIns="64270" bIns="32135" numCol="1" rtlCol="0" anchor="t" anchorCtr="0" compatLnSpc="1">
            <a:prstTxWarp prst="textNoShape">
              <a:avLst/>
            </a:prstTxWarp>
          </a:bodyPr>
          <a:lstStyle/>
          <a:p>
            <a:pPr algn="ctr" defTabSz="642849" fontAlgn="base">
              <a:spcBef>
                <a:spcPct val="0"/>
              </a:spcBef>
              <a:spcAft>
                <a:spcPct val="0"/>
              </a:spcAft>
            </a:pP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PAMS dynamically monitors memory intensities and chooses appropriate shuffling policy </a:t>
            </a:r>
            <a:b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b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for non-limiter threads at runtime</a:t>
            </a:r>
          </a:p>
        </p:txBody>
      </p:sp>
    </p:spTree>
    <p:extLst>
      <p:ext uri="{BB962C8B-B14F-4D97-AF65-F5344CB8AC3E}">
        <p14:creationId xmlns:p14="http://schemas.microsoft.com/office/powerpoint/2010/main" val="19210904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left)">
                                      <p:cBhvr>
                                        <p:cTn id="43" dur="500"/>
                                        <p:tgtEl>
                                          <p:spTgt spid="272"/>
                                        </p:tgtEl>
                                      </p:cBhvr>
                                    </p:animEffec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22" presetClass="entr" presetSubtype="1"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500"/>
                                        <p:tgtEl>
                                          <p:spTgt spid="380"/>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374"/>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70"/>
                                        </p:tgtEl>
                                        <p:attrNameLst>
                                          <p:attrName>style.visibility</p:attrName>
                                        </p:attrNameLst>
                                      </p:cBhvr>
                                      <p:to>
                                        <p:strVal val="visible"/>
                                      </p:to>
                                    </p:set>
                                    <p:animEffect transition="in" filter="wipe(left)">
                                      <p:cBhvr>
                                        <p:cTn id="64" dur="500"/>
                                        <p:tgtEl>
                                          <p:spTgt spid="70"/>
                                        </p:tgtEl>
                                      </p:cBhvr>
                                    </p:animEffect>
                                  </p:childTnLst>
                                </p:cTn>
                              </p:par>
                              <p:par>
                                <p:cTn id="65" presetID="22" presetClass="entr" presetSubtype="8" fill="hold"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par>
                                <p:cTn id="68" presetID="22" presetClass="entr" presetSubtype="8" fill="hold"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left)">
                                      <p:cBhvr>
                                        <p:cTn id="70" dur="500"/>
                                        <p:tgtEl>
                                          <p:spTgt spid="66"/>
                                        </p:tgtEl>
                                      </p:cBhvr>
                                    </p:animEffect>
                                  </p:childTnLst>
                                </p:cTn>
                              </p:par>
                              <p:par>
                                <p:cTn id="71" presetID="22" presetClass="entr" presetSubtype="8"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left)">
                                      <p:cBhvr>
                                        <p:cTn id="73" dur="500"/>
                                        <p:tgtEl>
                                          <p:spTgt spid="64"/>
                                        </p:tgtEl>
                                      </p:cBhvr>
                                    </p:animEffect>
                                  </p:childTnLst>
                                </p:cTn>
                              </p:par>
                              <p:par>
                                <p:cTn id="74" presetID="1" presetClass="entr" presetSubtype="0" fill="hold" grpId="0" nodeType="withEffect">
                                  <p:stCondLst>
                                    <p:cond delay="0"/>
                                  </p:stCondLst>
                                  <p:childTnLst>
                                    <p:set>
                                      <p:cBhvr>
                                        <p:cTn id="75" dur="1" fill="hold">
                                          <p:stCondLst>
                                            <p:cond delay="0"/>
                                          </p:stCondLst>
                                        </p:cTn>
                                        <p:tgtEl>
                                          <p:spTgt spid="43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31"/>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43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429"/>
                                        </p:tgtEl>
                                        <p:attrNameLst>
                                          <p:attrName>style.visibility</p:attrName>
                                        </p:attrNameLst>
                                      </p:cBhvr>
                                      <p:to>
                                        <p:strVal val="visible"/>
                                      </p:to>
                                    </p:set>
                                  </p:childTnLst>
                                </p:cTn>
                              </p:par>
                            </p:childTnLst>
                          </p:cTn>
                        </p:par>
                        <p:par>
                          <p:cTn id="82" fill="hold">
                            <p:stCondLst>
                              <p:cond delay="500"/>
                            </p:stCondLst>
                            <p:childTnLst>
                              <p:par>
                                <p:cTn id="83" presetID="22" presetClass="entr" presetSubtype="1" fill="hold" nodeType="after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wipe(up)">
                                      <p:cBhvr>
                                        <p:cTn id="85" dur="500"/>
                                        <p:tgtEl>
                                          <p:spTgt spid="106"/>
                                        </p:tgtEl>
                                      </p:cBhvr>
                                    </p:animEffect>
                                  </p:childTnLst>
                                </p:cTn>
                              </p:par>
                            </p:childTnLst>
                          </p:cTn>
                        </p:par>
                        <p:par>
                          <p:cTn id="86" fill="hold">
                            <p:stCondLst>
                              <p:cond delay="1000"/>
                            </p:stCondLst>
                            <p:childTnLst>
                              <p:par>
                                <p:cTn id="87" presetID="1" presetClass="entr" presetSubtype="0" fill="hold" grpId="0" nodeType="afterEffect">
                                  <p:stCondLst>
                                    <p:cond delay="0"/>
                                  </p:stCondLst>
                                  <p:childTnLst>
                                    <p:set>
                                      <p:cBhvr>
                                        <p:cTn id="88" dur="1" fill="hold">
                                          <p:stCondLst>
                                            <p:cond delay="0"/>
                                          </p:stCondLst>
                                        </p:cTn>
                                        <p:tgtEl>
                                          <p:spTgt spid="385"/>
                                        </p:tgtEl>
                                        <p:attrNameLst>
                                          <p:attrName>style.visibility</p:attrName>
                                        </p:attrNameLst>
                                      </p:cBhvr>
                                      <p:to>
                                        <p:strVal val="visible"/>
                                      </p:to>
                                    </p:set>
                                  </p:childTnLst>
                                </p:cTn>
                              </p:par>
                              <p:par>
                                <p:cTn id="89" presetID="22" presetClass="entr" presetSubtype="4" fill="hold" nodeType="withEffect">
                                  <p:stCondLst>
                                    <p:cond delay="0"/>
                                  </p:stCondLst>
                                  <p:childTnLst>
                                    <p:set>
                                      <p:cBhvr>
                                        <p:cTn id="90" dur="1" fill="hold">
                                          <p:stCondLst>
                                            <p:cond delay="0"/>
                                          </p:stCondLst>
                                        </p:cTn>
                                        <p:tgtEl>
                                          <p:spTgt spid="389"/>
                                        </p:tgtEl>
                                        <p:attrNameLst>
                                          <p:attrName>style.visibility</p:attrName>
                                        </p:attrNameLst>
                                      </p:cBhvr>
                                      <p:to>
                                        <p:strVal val="visible"/>
                                      </p:to>
                                    </p:set>
                                    <p:animEffect transition="in" filter="wipe(down)">
                                      <p:cBhvr>
                                        <p:cTn id="91" dur="500"/>
                                        <p:tgtEl>
                                          <p:spTgt spid="38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05"/>
                                        </p:tgtEl>
                                        <p:attrNameLst>
                                          <p:attrName>style.visibility</p:attrName>
                                        </p:attrNameLst>
                                      </p:cBhvr>
                                      <p:to>
                                        <p:strVal val="visible"/>
                                      </p:to>
                                    </p:set>
                                    <p:animEffect transition="in" filter="wipe(left)">
                                      <p:cBhvr>
                                        <p:cTn id="96" dur="500"/>
                                        <p:tgtEl>
                                          <p:spTgt spid="305"/>
                                        </p:tgtEl>
                                      </p:cBhvr>
                                    </p:animEffect>
                                  </p:childTnLst>
                                </p:cTn>
                              </p:par>
                              <p:par>
                                <p:cTn id="97" presetID="22" presetClass="entr" presetSubtype="8" fill="hold" nodeType="withEffect">
                                  <p:stCondLst>
                                    <p:cond delay="0"/>
                                  </p:stCondLst>
                                  <p:childTnLst>
                                    <p:set>
                                      <p:cBhvr>
                                        <p:cTn id="98" dur="1" fill="hold">
                                          <p:stCondLst>
                                            <p:cond delay="0"/>
                                          </p:stCondLst>
                                        </p:cTn>
                                        <p:tgtEl>
                                          <p:spTgt spid="294"/>
                                        </p:tgtEl>
                                        <p:attrNameLst>
                                          <p:attrName>style.visibility</p:attrName>
                                        </p:attrNameLst>
                                      </p:cBhvr>
                                      <p:to>
                                        <p:strVal val="visible"/>
                                      </p:to>
                                    </p:set>
                                    <p:animEffect transition="in" filter="wipe(left)">
                                      <p:cBhvr>
                                        <p:cTn id="99" dur="500"/>
                                        <p:tgtEl>
                                          <p:spTgt spid="294"/>
                                        </p:tgtEl>
                                      </p:cBhvr>
                                    </p:animEffect>
                                  </p:childTnLst>
                                </p:cTn>
                              </p:par>
                              <p:par>
                                <p:cTn id="100" presetID="22" presetClass="entr" presetSubtype="8" fill="hold" nodeType="withEffect">
                                  <p:stCondLst>
                                    <p:cond delay="0"/>
                                  </p:stCondLst>
                                  <p:childTnLst>
                                    <p:set>
                                      <p:cBhvr>
                                        <p:cTn id="101" dur="1" fill="hold">
                                          <p:stCondLst>
                                            <p:cond delay="0"/>
                                          </p:stCondLst>
                                        </p:cTn>
                                        <p:tgtEl>
                                          <p:spTgt spid="291"/>
                                        </p:tgtEl>
                                        <p:attrNameLst>
                                          <p:attrName>style.visibility</p:attrName>
                                        </p:attrNameLst>
                                      </p:cBhvr>
                                      <p:to>
                                        <p:strVal val="visible"/>
                                      </p:to>
                                    </p:set>
                                    <p:animEffect transition="in" filter="wipe(left)">
                                      <p:cBhvr>
                                        <p:cTn id="102" dur="500"/>
                                        <p:tgtEl>
                                          <p:spTgt spid="291"/>
                                        </p:tgtEl>
                                      </p:cBhvr>
                                    </p:animEffect>
                                  </p:childTnLst>
                                </p:cTn>
                              </p:par>
                              <p:par>
                                <p:cTn id="103" presetID="22" presetClass="entr" presetSubtype="8" fill="hold" nodeType="withEffect">
                                  <p:stCondLst>
                                    <p:cond delay="0"/>
                                  </p:stCondLst>
                                  <p:childTnLst>
                                    <p:set>
                                      <p:cBhvr>
                                        <p:cTn id="104" dur="1" fill="hold">
                                          <p:stCondLst>
                                            <p:cond delay="0"/>
                                          </p:stCondLst>
                                        </p:cTn>
                                        <p:tgtEl>
                                          <p:spTgt spid="288"/>
                                        </p:tgtEl>
                                        <p:attrNameLst>
                                          <p:attrName>style.visibility</p:attrName>
                                        </p:attrNameLst>
                                      </p:cBhvr>
                                      <p:to>
                                        <p:strVal val="visible"/>
                                      </p:to>
                                    </p:set>
                                    <p:animEffect transition="in" filter="wipe(left)">
                                      <p:cBhvr>
                                        <p:cTn id="105" dur="500"/>
                                        <p:tgtEl>
                                          <p:spTgt spid="288"/>
                                        </p:tgtEl>
                                      </p:cBhvr>
                                    </p:animEffect>
                                  </p:childTnLst>
                                </p:cTn>
                              </p:par>
                              <p:par>
                                <p:cTn id="106" presetID="1" presetClass="entr" presetSubtype="0" fill="hold" grpId="0" nodeType="withEffect">
                                  <p:stCondLst>
                                    <p:cond delay="0"/>
                                  </p:stCondLst>
                                  <p:childTnLst>
                                    <p:set>
                                      <p:cBhvr>
                                        <p:cTn id="107" dur="1" fill="hold">
                                          <p:stCondLst>
                                            <p:cond delay="0"/>
                                          </p:stCondLst>
                                        </p:cTn>
                                        <p:tgtEl>
                                          <p:spTgt spid="43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434"/>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435"/>
                                        </p:tgtEl>
                                        <p:attrNameLst>
                                          <p:attrName>style.visibility</p:attrName>
                                        </p:attrNameLst>
                                      </p:cBhvr>
                                      <p:to>
                                        <p:strVal val="visible"/>
                                      </p:to>
                                    </p:set>
                                  </p:childTnLst>
                                </p:cTn>
                              </p:par>
                            </p:childTnLst>
                          </p:cTn>
                        </p:par>
                        <p:par>
                          <p:cTn id="112" fill="hold">
                            <p:stCondLst>
                              <p:cond delay="500"/>
                            </p:stCondLst>
                            <p:childTnLst>
                              <p:par>
                                <p:cTn id="113" presetID="22" presetClass="entr" presetSubtype="1" fill="hold" nodeType="afterEffect">
                                  <p:stCondLst>
                                    <p:cond delay="0"/>
                                  </p:stCondLst>
                                  <p:childTnLst>
                                    <p:set>
                                      <p:cBhvr>
                                        <p:cTn id="114" dur="1" fill="hold">
                                          <p:stCondLst>
                                            <p:cond delay="0"/>
                                          </p:stCondLst>
                                        </p:cTn>
                                        <p:tgtEl>
                                          <p:spTgt spid="105"/>
                                        </p:tgtEl>
                                        <p:attrNameLst>
                                          <p:attrName>style.visibility</p:attrName>
                                        </p:attrNameLst>
                                      </p:cBhvr>
                                      <p:to>
                                        <p:strVal val="visible"/>
                                      </p:to>
                                    </p:set>
                                    <p:animEffect transition="in" filter="wipe(up)">
                                      <p:cBhvr>
                                        <p:cTn id="115" dur="500"/>
                                        <p:tgtEl>
                                          <p:spTgt spid="105"/>
                                        </p:tgtEl>
                                      </p:cBhvr>
                                    </p:animEffect>
                                  </p:childTnLst>
                                </p:cTn>
                              </p:par>
                            </p:childTnLst>
                          </p:cTn>
                        </p:par>
                        <p:par>
                          <p:cTn id="116" fill="hold">
                            <p:stCondLst>
                              <p:cond delay="1000"/>
                            </p:stCondLst>
                            <p:childTnLst>
                              <p:par>
                                <p:cTn id="117" presetID="22" presetClass="entr" presetSubtype="4" fill="hold" nodeType="afterEffect">
                                  <p:stCondLst>
                                    <p:cond delay="0"/>
                                  </p:stCondLst>
                                  <p:childTnLst>
                                    <p:set>
                                      <p:cBhvr>
                                        <p:cTn id="118" dur="1" fill="hold">
                                          <p:stCondLst>
                                            <p:cond delay="0"/>
                                          </p:stCondLst>
                                        </p:cTn>
                                        <p:tgtEl>
                                          <p:spTgt spid="391"/>
                                        </p:tgtEl>
                                        <p:attrNameLst>
                                          <p:attrName>style.visibility</p:attrName>
                                        </p:attrNameLst>
                                      </p:cBhvr>
                                      <p:to>
                                        <p:strVal val="visible"/>
                                      </p:to>
                                    </p:set>
                                    <p:animEffect transition="in" filter="wipe(down)">
                                      <p:cBhvr>
                                        <p:cTn id="119" dur="500"/>
                                        <p:tgtEl>
                                          <p:spTgt spid="391"/>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96"/>
                                        </p:tgtEl>
                                        <p:attrNameLst>
                                          <p:attrName>style.visibility</p:attrName>
                                        </p:attrNameLst>
                                      </p:cBhvr>
                                      <p:to>
                                        <p:strVal val="visible"/>
                                      </p:to>
                                    </p:set>
                                    <p:animEffect transition="in" filter="wipe(left)">
                                      <p:cBhvr>
                                        <p:cTn id="124" dur="500"/>
                                        <p:tgtEl>
                                          <p:spTgt spid="296"/>
                                        </p:tgtEl>
                                      </p:cBhvr>
                                    </p:animEffect>
                                  </p:childTnLst>
                                </p:cTn>
                              </p:par>
                              <p:par>
                                <p:cTn id="125" presetID="22" presetClass="entr" presetSubtype="8" fill="hold" nodeType="withEffect">
                                  <p:stCondLst>
                                    <p:cond delay="0"/>
                                  </p:stCondLst>
                                  <p:childTnLst>
                                    <p:set>
                                      <p:cBhvr>
                                        <p:cTn id="126" dur="1" fill="hold">
                                          <p:stCondLst>
                                            <p:cond delay="0"/>
                                          </p:stCondLst>
                                        </p:cTn>
                                        <p:tgtEl>
                                          <p:spTgt spid="314"/>
                                        </p:tgtEl>
                                        <p:attrNameLst>
                                          <p:attrName>style.visibility</p:attrName>
                                        </p:attrNameLst>
                                      </p:cBhvr>
                                      <p:to>
                                        <p:strVal val="visible"/>
                                      </p:to>
                                    </p:set>
                                    <p:animEffect transition="in" filter="wipe(left)">
                                      <p:cBhvr>
                                        <p:cTn id="127" dur="500"/>
                                        <p:tgtEl>
                                          <p:spTgt spid="314"/>
                                        </p:tgtEl>
                                      </p:cBhvr>
                                    </p:animEffect>
                                  </p:childTnLst>
                                </p:cTn>
                              </p:par>
                              <p:par>
                                <p:cTn id="128" presetID="22" presetClass="entr" presetSubtype="8" fill="hold" nodeType="withEffect">
                                  <p:stCondLst>
                                    <p:cond delay="0"/>
                                  </p:stCondLst>
                                  <p:childTnLst>
                                    <p:set>
                                      <p:cBhvr>
                                        <p:cTn id="129" dur="1" fill="hold">
                                          <p:stCondLst>
                                            <p:cond delay="0"/>
                                          </p:stCondLst>
                                        </p:cTn>
                                        <p:tgtEl>
                                          <p:spTgt spid="316"/>
                                        </p:tgtEl>
                                        <p:attrNameLst>
                                          <p:attrName>style.visibility</p:attrName>
                                        </p:attrNameLst>
                                      </p:cBhvr>
                                      <p:to>
                                        <p:strVal val="visible"/>
                                      </p:to>
                                    </p:set>
                                    <p:animEffect transition="in" filter="wipe(left)">
                                      <p:cBhvr>
                                        <p:cTn id="130" dur="500"/>
                                        <p:tgtEl>
                                          <p:spTgt spid="316"/>
                                        </p:tgtEl>
                                      </p:cBhvr>
                                    </p:animEffect>
                                  </p:childTnLst>
                                </p:cTn>
                              </p:par>
                              <p:par>
                                <p:cTn id="131" presetID="22" presetClass="entr" presetSubtype="8" fill="hold" nodeType="withEffect">
                                  <p:stCondLst>
                                    <p:cond delay="0"/>
                                  </p:stCondLst>
                                  <p:childTnLst>
                                    <p:set>
                                      <p:cBhvr>
                                        <p:cTn id="132" dur="1" fill="hold">
                                          <p:stCondLst>
                                            <p:cond delay="0"/>
                                          </p:stCondLst>
                                        </p:cTn>
                                        <p:tgtEl>
                                          <p:spTgt spid="295"/>
                                        </p:tgtEl>
                                        <p:attrNameLst>
                                          <p:attrName>style.visibility</p:attrName>
                                        </p:attrNameLst>
                                      </p:cBhvr>
                                      <p:to>
                                        <p:strVal val="visible"/>
                                      </p:to>
                                    </p:set>
                                    <p:animEffect transition="in" filter="wipe(left)">
                                      <p:cBhvr>
                                        <p:cTn id="133" dur="500"/>
                                        <p:tgtEl>
                                          <p:spTgt spid="295"/>
                                        </p:tgtEl>
                                      </p:cBhvr>
                                    </p:animEffect>
                                  </p:childTnLst>
                                </p:cTn>
                              </p:par>
                              <p:par>
                                <p:cTn id="134" presetID="1" presetClass="entr" presetSubtype="0" fill="hold" grpId="0" nodeType="withEffect">
                                  <p:stCondLst>
                                    <p:cond delay="0"/>
                                  </p:stCondLst>
                                  <p:childTnLst>
                                    <p:set>
                                      <p:cBhvr>
                                        <p:cTn id="135" dur="1" fill="hold">
                                          <p:stCondLst>
                                            <p:cond delay="0"/>
                                          </p:stCondLst>
                                        </p:cTn>
                                        <p:tgtEl>
                                          <p:spTgt spid="436"/>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437"/>
                                        </p:tgtEl>
                                        <p:attrNameLst>
                                          <p:attrName>style.visibility</p:attrName>
                                        </p:attrNameLst>
                                      </p:cBhvr>
                                      <p:to>
                                        <p:strVal val="visible"/>
                                      </p:to>
                                    </p:set>
                                  </p:childTnLst>
                                </p:cTn>
                              </p:par>
                            </p:childTnLst>
                          </p:cTn>
                        </p:par>
                        <p:par>
                          <p:cTn id="138" fill="hold">
                            <p:stCondLst>
                              <p:cond delay="500"/>
                            </p:stCondLst>
                            <p:childTnLst>
                              <p:par>
                                <p:cTn id="139" presetID="22" presetClass="entr" presetSubtype="1" fill="hold" nodeType="afterEffect">
                                  <p:stCondLst>
                                    <p:cond delay="0"/>
                                  </p:stCondLst>
                                  <p:childTnLst>
                                    <p:set>
                                      <p:cBhvr>
                                        <p:cTn id="140" dur="1" fill="hold">
                                          <p:stCondLst>
                                            <p:cond delay="0"/>
                                          </p:stCondLst>
                                        </p:cTn>
                                        <p:tgtEl>
                                          <p:spTgt spid="109"/>
                                        </p:tgtEl>
                                        <p:attrNameLst>
                                          <p:attrName>style.visibility</p:attrName>
                                        </p:attrNameLst>
                                      </p:cBhvr>
                                      <p:to>
                                        <p:strVal val="visible"/>
                                      </p:to>
                                    </p:set>
                                    <p:animEffect transition="in" filter="wipe(up)">
                                      <p:cBhvr>
                                        <p:cTn id="141" dur="500"/>
                                        <p:tgtEl>
                                          <p:spTgt spid="109"/>
                                        </p:tgtEl>
                                      </p:cBhvr>
                                    </p:animEffect>
                                  </p:childTnLst>
                                </p:cTn>
                              </p:par>
                            </p:childTnLst>
                          </p:cTn>
                        </p:par>
                        <p:par>
                          <p:cTn id="142" fill="hold">
                            <p:stCondLst>
                              <p:cond delay="1000"/>
                            </p:stCondLst>
                            <p:childTnLst>
                              <p:par>
                                <p:cTn id="143" presetID="22" presetClass="entr" presetSubtype="4" fill="hold" nodeType="afterEffect">
                                  <p:stCondLst>
                                    <p:cond delay="0"/>
                                  </p:stCondLst>
                                  <p:childTnLst>
                                    <p:set>
                                      <p:cBhvr>
                                        <p:cTn id="144" dur="1" fill="hold">
                                          <p:stCondLst>
                                            <p:cond delay="0"/>
                                          </p:stCondLst>
                                        </p:cTn>
                                        <p:tgtEl>
                                          <p:spTgt spid="393"/>
                                        </p:tgtEl>
                                        <p:attrNameLst>
                                          <p:attrName>style.visibility</p:attrName>
                                        </p:attrNameLst>
                                      </p:cBhvr>
                                      <p:to>
                                        <p:strVal val="visible"/>
                                      </p:to>
                                    </p:set>
                                    <p:animEffect transition="in" filter="wipe(down)">
                                      <p:cBhvr>
                                        <p:cTn id="145" dur="500"/>
                                        <p:tgtEl>
                                          <p:spTgt spid="393"/>
                                        </p:tgtEl>
                                      </p:cBhvr>
                                    </p:animEffect>
                                  </p:childTnLst>
                                </p:cTn>
                              </p:par>
                            </p:childTnLst>
                          </p:cTn>
                        </p:par>
                        <p:par>
                          <p:cTn id="146" fill="hold">
                            <p:stCondLst>
                              <p:cond delay="1500"/>
                            </p:stCondLst>
                            <p:childTnLst>
                              <p:par>
                                <p:cTn id="147" presetID="22" presetClass="entr" presetSubtype="8" fill="hold" nodeType="afterEffect">
                                  <p:stCondLst>
                                    <p:cond delay="0"/>
                                  </p:stCondLst>
                                  <p:childTnLst>
                                    <p:set>
                                      <p:cBhvr>
                                        <p:cTn id="148" dur="1" fill="hold">
                                          <p:stCondLst>
                                            <p:cond delay="0"/>
                                          </p:stCondLst>
                                        </p:cTn>
                                        <p:tgtEl>
                                          <p:spTgt spid="313"/>
                                        </p:tgtEl>
                                        <p:attrNameLst>
                                          <p:attrName>style.visibility</p:attrName>
                                        </p:attrNameLst>
                                      </p:cBhvr>
                                      <p:to>
                                        <p:strVal val="visible"/>
                                      </p:to>
                                    </p:set>
                                    <p:animEffect transition="in" filter="wipe(left)">
                                      <p:cBhvr>
                                        <p:cTn id="149" dur="500"/>
                                        <p:tgtEl>
                                          <p:spTgt spid="313"/>
                                        </p:tgtEl>
                                      </p:cBhvr>
                                    </p:animEffect>
                                  </p:childTnLst>
                                </p:cTn>
                              </p:par>
                              <p:par>
                                <p:cTn id="150" presetID="22" presetClass="entr" presetSubtype="8" fill="hold" nodeType="withEffect">
                                  <p:stCondLst>
                                    <p:cond delay="0"/>
                                  </p:stCondLst>
                                  <p:childTnLst>
                                    <p:set>
                                      <p:cBhvr>
                                        <p:cTn id="151" dur="1" fill="hold">
                                          <p:stCondLst>
                                            <p:cond delay="0"/>
                                          </p:stCondLst>
                                        </p:cTn>
                                        <p:tgtEl>
                                          <p:spTgt spid="315"/>
                                        </p:tgtEl>
                                        <p:attrNameLst>
                                          <p:attrName>style.visibility</p:attrName>
                                        </p:attrNameLst>
                                      </p:cBhvr>
                                      <p:to>
                                        <p:strVal val="visible"/>
                                      </p:to>
                                    </p:set>
                                    <p:animEffect transition="in" filter="wipe(left)">
                                      <p:cBhvr>
                                        <p:cTn id="152" dur="500"/>
                                        <p:tgtEl>
                                          <p:spTgt spid="315"/>
                                        </p:tgtEl>
                                      </p:cBhvr>
                                    </p:animEffect>
                                  </p:childTnLst>
                                </p:cTn>
                              </p:par>
                              <p:par>
                                <p:cTn id="153" presetID="22" presetClass="entr" presetSubtype="8" fill="hold" nodeType="withEffect">
                                  <p:stCondLst>
                                    <p:cond delay="0"/>
                                  </p:stCondLst>
                                  <p:childTnLst>
                                    <p:set>
                                      <p:cBhvr>
                                        <p:cTn id="154" dur="1" fill="hold">
                                          <p:stCondLst>
                                            <p:cond delay="0"/>
                                          </p:stCondLst>
                                        </p:cTn>
                                        <p:tgtEl>
                                          <p:spTgt spid="317"/>
                                        </p:tgtEl>
                                        <p:attrNameLst>
                                          <p:attrName>style.visibility</p:attrName>
                                        </p:attrNameLst>
                                      </p:cBhvr>
                                      <p:to>
                                        <p:strVal val="visible"/>
                                      </p:to>
                                    </p:set>
                                    <p:animEffect transition="in" filter="wipe(left)">
                                      <p:cBhvr>
                                        <p:cTn id="155" dur="500"/>
                                        <p:tgtEl>
                                          <p:spTgt spid="317"/>
                                        </p:tgtEl>
                                      </p:cBhvr>
                                    </p:animEffect>
                                  </p:childTnLst>
                                </p:cTn>
                              </p:par>
                              <p:par>
                                <p:cTn id="156" presetID="22" presetClass="entr" presetSubtype="8" fill="hold" nodeType="withEffect">
                                  <p:stCondLst>
                                    <p:cond delay="0"/>
                                  </p:stCondLst>
                                  <p:childTnLst>
                                    <p:set>
                                      <p:cBhvr>
                                        <p:cTn id="157" dur="1" fill="hold">
                                          <p:stCondLst>
                                            <p:cond delay="0"/>
                                          </p:stCondLst>
                                        </p:cTn>
                                        <p:tgtEl>
                                          <p:spTgt spid="67"/>
                                        </p:tgtEl>
                                        <p:attrNameLst>
                                          <p:attrName>style.visibility</p:attrName>
                                        </p:attrNameLst>
                                      </p:cBhvr>
                                      <p:to>
                                        <p:strVal val="visible"/>
                                      </p:to>
                                    </p:set>
                                    <p:animEffect transition="in" filter="wipe(left)">
                                      <p:cBhvr>
                                        <p:cTn id="158" dur="500"/>
                                        <p:tgtEl>
                                          <p:spTgt spid="67"/>
                                        </p:tgtEl>
                                      </p:cBhvr>
                                    </p:animEffect>
                                  </p:childTnLst>
                                </p:cTn>
                              </p:par>
                              <p:par>
                                <p:cTn id="159" presetID="1" presetClass="entr" presetSubtype="0" fill="hold" grpId="0" nodeType="withEffect">
                                  <p:stCondLst>
                                    <p:cond delay="0"/>
                                  </p:stCondLst>
                                  <p:childTnLst>
                                    <p:set>
                                      <p:cBhvr>
                                        <p:cTn id="160" dur="1" fill="hold">
                                          <p:stCondLst>
                                            <p:cond delay="0"/>
                                          </p:stCondLst>
                                        </p:cTn>
                                        <p:tgtEl>
                                          <p:spTgt spid="438"/>
                                        </p:tgtEl>
                                        <p:attrNameLst>
                                          <p:attrName>style.visibility</p:attrName>
                                        </p:attrNameLst>
                                      </p:cBhvr>
                                      <p:to>
                                        <p:strVal val="visible"/>
                                      </p:to>
                                    </p:set>
                                  </p:childTnLst>
                                </p:cTn>
                              </p:par>
                            </p:childTnLst>
                          </p:cTn>
                        </p:par>
                        <p:par>
                          <p:cTn id="161" fill="hold">
                            <p:stCondLst>
                              <p:cond delay="2000"/>
                            </p:stCondLst>
                            <p:childTnLst>
                              <p:par>
                                <p:cTn id="162" presetID="22" presetClass="entr" presetSubtype="1" fill="hold"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up)">
                                      <p:cBhvr>
                                        <p:cTn id="164" dur="5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up)">
                                      <p:cBhvr>
                                        <p:cTn id="169" dur="500"/>
                                        <p:tgtEl>
                                          <p:spTgt spid="104"/>
                                        </p:tgtEl>
                                      </p:cBhvr>
                                    </p:animEffect>
                                  </p:childTnLst>
                                </p:cTn>
                              </p:par>
                            </p:childTnLst>
                          </p:cTn>
                        </p:par>
                        <p:par>
                          <p:cTn id="170" fill="hold">
                            <p:stCondLst>
                              <p:cond delay="500"/>
                            </p:stCondLst>
                            <p:childTnLst>
                              <p:par>
                                <p:cTn id="171" presetID="1" presetClass="entr" presetSubtype="0" fill="hold" grpId="0" nodeType="afterEffect">
                                  <p:stCondLst>
                                    <p:cond delay="0"/>
                                  </p:stCondLst>
                                  <p:childTnLst>
                                    <p:set>
                                      <p:cBhvr>
                                        <p:cTn id="172" dur="1" fill="hold">
                                          <p:stCondLst>
                                            <p:cond delay="0"/>
                                          </p:stCondLst>
                                        </p:cTn>
                                        <p:tgtEl>
                                          <p:spTgt spid="25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23"/>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nodeType="clickEffect">
                                  <p:stCondLst>
                                    <p:cond delay="0"/>
                                  </p:stCondLst>
                                  <p:childTnLst>
                                    <p:set>
                                      <p:cBhvr>
                                        <p:cTn id="178" dur="1" fill="hold">
                                          <p:stCondLst>
                                            <p:cond delay="0"/>
                                          </p:stCondLst>
                                        </p:cTn>
                                        <p:tgtEl>
                                          <p:spTgt spid="440"/>
                                        </p:tgtEl>
                                        <p:attrNameLst>
                                          <p:attrName>style.visibility</p:attrName>
                                        </p:attrNameLst>
                                      </p:cBhvr>
                                      <p:to>
                                        <p:strVal val="visible"/>
                                      </p:to>
                                    </p:set>
                                    <p:animEffect transition="in" filter="wipe(left)">
                                      <p:cBhvr>
                                        <p:cTn id="179" dur="500"/>
                                        <p:tgtEl>
                                          <p:spTgt spid="440"/>
                                        </p:tgtEl>
                                      </p:cBhvr>
                                    </p:animEffect>
                                  </p:childTnLst>
                                </p:cTn>
                              </p:par>
                            </p:childTnLst>
                          </p:cTn>
                        </p:par>
                        <p:par>
                          <p:cTn id="180" fill="hold">
                            <p:stCondLst>
                              <p:cond delay="500"/>
                            </p:stCondLst>
                            <p:childTnLst>
                              <p:par>
                                <p:cTn id="181" presetID="22" presetClass="entr" presetSubtype="8" fill="hold" nodeType="afterEffect">
                                  <p:stCondLst>
                                    <p:cond delay="0"/>
                                  </p:stCondLst>
                                  <p:childTnLst>
                                    <p:set>
                                      <p:cBhvr>
                                        <p:cTn id="182" dur="1" fill="hold">
                                          <p:stCondLst>
                                            <p:cond delay="0"/>
                                          </p:stCondLst>
                                        </p:cTn>
                                        <p:tgtEl>
                                          <p:spTgt spid="442"/>
                                        </p:tgtEl>
                                        <p:attrNameLst>
                                          <p:attrName>style.visibility</p:attrName>
                                        </p:attrNameLst>
                                      </p:cBhvr>
                                      <p:to>
                                        <p:strVal val="visible"/>
                                      </p:to>
                                    </p:set>
                                    <p:animEffect transition="in" filter="wipe(left)">
                                      <p:cBhvr>
                                        <p:cTn id="183" dur="500"/>
                                        <p:tgtEl>
                                          <p:spTgt spid="442"/>
                                        </p:tgtEl>
                                      </p:cBhvr>
                                    </p:animEffect>
                                  </p:childTnLst>
                                </p:cTn>
                              </p:par>
                            </p:childTnLst>
                          </p:cTn>
                        </p:par>
                        <p:par>
                          <p:cTn id="184" fill="hold">
                            <p:stCondLst>
                              <p:cond delay="1000"/>
                            </p:stCondLst>
                            <p:childTnLst>
                              <p:par>
                                <p:cTn id="185" presetID="22" presetClass="entr" presetSubtype="8" fill="hold" nodeType="afterEffect">
                                  <p:stCondLst>
                                    <p:cond delay="0"/>
                                  </p:stCondLst>
                                  <p:childTnLst>
                                    <p:set>
                                      <p:cBhvr>
                                        <p:cTn id="186" dur="1" fill="hold">
                                          <p:stCondLst>
                                            <p:cond delay="0"/>
                                          </p:stCondLst>
                                        </p:cTn>
                                        <p:tgtEl>
                                          <p:spTgt spid="449"/>
                                        </p:tgtEl>
                                        <p:attrNameLst>
                                          <p:attrName>style.visibility</p:attrName>
                                        </p:attrNameLst>
                                      </p:cBhvr>
                                      <p:to>
                                        <p:strVal val="visible"/>
                                      </p:to>
                                    </p:set>
                                    <p:animEffect transition="in" filter="wipe(left)">
                                      <p:cBhvr>
                                        <p:cTn id="187" dur="500"/>
                                        <p:tgtEl>
                                          <p:spTgt spid="449"/>
                                        </p:tgtEl>
                                      </p:cBhvr>
                                    </p:animEffect>
                                  </p:childTnLst>
                                </p:cTn>
                              </p:par>
                            </p:childTnLst>
                          </p:cTn>
                        </p:par>
                        <p:par>
                          <p:cTn id="188" fill="hold">
                            <p:stCondLst>
                              <p:cond delay="1500"/>
                            </p:stCondLst>
                            <p:childTnLst>
                              <p:par>
                                <p:cTn id="189" presetID="1" presetClass="entr" presetSubtype="0" fill="hold" nodeType="afterEffect">
                                  <p:stCondLst>
                                    <p:cond delay="0"/>
                                  </p:stCondLst>
                                  <p:childTnLst>
                                    <p:set>
                                      <p:cBhvr>
                                        <p:cTn id="190" dur="1" fill="hold">
                                          <p:stCondLst>
                                            <p:cond delay="0"/>
                                          </p:stCondLst>
                                        </p:cTn>
                                        <p:tgtEl>
                                          <p:spTgt spid="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82"/>
                                        </p:tgtEl>
                                        <p:attrNameLst>
                                          <p:attrName>style.visibility</p:attrName>
                                        </p:attrNameLst>
                                      </p:cBhvr>
                                      <p:to>
                                        <p:strVal val="visible"/>
                                      </p:to>
                                    </p:set>
                                  </p:childTnLst>
                                </p:cTn>
                              </p:par>
                              <p:par>
                                <p:cTn id="193" presetID="22" presetClass="entr" presetSubtype="1" fill="hold" nodeType="withEffect">
                                  <p:stCondLst>
                                    <p:cond delay="0"/>
                                  </p:stCondLst>
                                  <p:childTnLst>
                                    <p:set>
                                      <p:cBhvr>
                                        <p:cTn id="194" dur="1" fill="hold">
                                          <p:stCondLst>
                                            <p:cond delay="0"/>
                                          </p:stCondLst>
                                        </p:cTn>
                                        <p:tgtEl>
                                          <p:spTgt spid="408"/>
                                        </p:tgtEl>
                                        <p:attrNameLst>
                                          <p:attrName>style.visibility</p:attrName>
                                        </p:attrNameLst>
                                      </p:cBhvr>
                                      <p:to>
                                        <p:strVal val="visible"/>
                                      </p:to>
                                    </p:set>
                                    <p:animEffect transition="in" filter="wipe(up)">
                                      <p:cBhvr>
                                        <p:cTn id="195" dur="500"/>
                                        <p:tgtEl>
                                          <p:spTgt spid="408"/>
                                        </p:tgtEl>
                                      </p:cBhvr>
                                    </p:animEffect>
                                  </p:childTnLst>
                                </p:cTn>
                              </p:par>
                              <p:par>
                                <p:cTn id="196" presetID="22" presetClass="entr" presetSubtype="1" fill="hold" nodeType="withEffect">
                                  <p:stCondLst>
                                    <p:cond delay="0"/>
                                  </p:stCondLst>
                                  <p:childTnLst>
                                    <p:set>
                                      <p:cBhvr>
                                        <p:cTn id="197" dur="1" fill="hold">
                                          <p:stCondLst>
                                            <p:cond delay="0"/>
                                          </p:stCondLst>
                                        </p:cTn>
                                        <p:tgtEl>
                                          <p:spTgt spid="402"/>
                                        </p:tgtEl>
                                        <p:attrNameLst>
                                          <p:attrName>style.visibility</p:attrName>
                                        </p:attrNameLst>
                                      </p:cBhvr>
                                      <p:to>
                                        <p:strVal val="visible"/>
                                      </p:to>
                                    </p:set>
                                    <p:animEffect transition="in" filter="wipe(up)">
                                      <p:cBhvr>
                                        <p:cTn id="198" dur="500"/>
                                        <p:tgtEl>
                                          <p:spTgt spid="402"/>
                                        </p:tgtEl>
                                      </p:cBhvr>
                                    </p:animEffect>
                                  </p:childTnLst>
                                </p:cTn>
                              </p:par>
                              <p:par>
                                <p:cTn id="199" presetID="22" presetClass="entr" presetSubtype="1" fill="hold" nodeType="withEffect">
                                  <p:stCondLst>
                                    <p:cond delay="0"/>
                                  </p:stCondLst>
                                  <p:childTnLst>
                                    <p:set>
                                      <p:cBhvr>
                                        <p:cTn id="200" dur="1" fill="hold">
                                          <p:stCondLst>
                                            <p:cond delay="0"/>
                                          </p:stCondLst>
                                        </p:cTn>
                                        <p:tgtEl>
                                          <p:spTgt spid="422"/>
                                        </p:tgtEl>
                                        <p:attrNameLst>
                                          <p:attrName>style.visibility</p:attrName>
                                        </p:attrNameLst>
                                      </p:cBhvr>
                                      <p:to>
                                        <p:strVal val="visible"/>
                                      </p:to>
                                    </p:set>
                                    <p:animEffect transition="in" filter="wipe(up)">
                                      <p:cBhvr>
                                        <p:cTn id="201" dur="500"/>
                                        <p:tgtEl>
                                          <p:spTgt spid="422"/>
                                        </p:tgtEl>
                                      </p:cBhvr>
                                    </p:animEffect>
                                  </p:childTnLst>
                                </p:cTn>
                              </p:par>
                              <p:par>
                                <p:cTn id="202" presetID="22" presetClass="entr" presetSubtype="1" fill="hold" nodeType="withEffect">
                                  <p:stCondLst>
                                    <p:cond delay="0"/>
                                  </p:stCondLst>
                                  <p:childTnLst>
                                    <p:set>
                                      <p:cBhvr>
                                        <p:cTn id="203" dur="1" fill="hold">
                                          <p:stCondLst>
                                            <p:cond delay="0"/>
                                          </p:stCondLst>
                                        </p:cTn>
                                        <p:tgtEl>
                                          <p:spTgt spid="425"/>
                                        </p:tgtEl>
                                        <p:attrNameLst>
                                          <p:attrName>style.visibility</p:attrName>
                                        </p:attrNameLst>
                                      </p:cBhvr>
                                      <p:to>
                                        <p:strVal val="visible"/>
                                      </p:to>
                                    </p:set>
                                    <p:animEffect transition="in" filter="wipe(up)">
                                      <p:cBhvr>
                                        <p:cTn id="204" dur="500"/>
                                        <p:tgtEl>
                                          <p:spTgt spid="425"/>
                                        </p:tgtEl>
                                      </p:cBhvr>
                                    </p:animEffect>
                                  </p:childTnLst>
                                </p:cTn>
                              </p:par>
                              <p:par>
                                <p:cTn id="205" presetID="22" presetClass="entr" presetSubtype="1" fill="hold" nodeType="withEffect">
                                  <p:stCondLst>
                                    <p:cond delay="0"/>
                                  </p:stCondLst>
                                  <p:childTnLst>
                                    <p:set>
                                      <p:cBhvr>
                                        <p:cTn id="206" dur="1" fill="hold">
                                          <p:stCondLst>
                                            <p:cond delay="0"/>
                                          </p:stCondLst>
                                        </p:cTn>
                                        <p:tgtEl>
                                          <p:spTgt spid="410"/>
                                        </p:tgtEl>
                                        <p:attrNameLst>
                                          <p:attrName>style.visibility</p:attrName>
                                        </p:attrNameLst>
                                      </p:cBhvr>
                                      <p:to>
                                        <p:strVal val="visible"/>
                                      </p:to>
                                    </p:set>
                                    <p:animEffect transition="in" filter="wipe(up)">
                                      <p:cBhvr>
                                        <p:cTn id="207" dur="500"/>
                                        <p:tgtEl>
                                          <p:spTgt spid="41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nodeType="clickEffect">
                                  <p:stCondLst>
                                    <p:cond delay="0"/>
                                  </p:stCondLst>
                                  <p:childTnLst>
                                    <p:set>
                                      <p:cBhvr>
                                        <p:cTn id="211" dur="1" fill="hold">
                                          <p:stCondLst>
                                            <p:cond delay="0"/>
                                          </p:stCondLst>
                                        </p:cTn>
                                        <p:tgtEl>
                                          <p:spTgt spid="143"/>
                                        </p:tgtEl>
                                        <p:attrNameLst>
                                          <p:attrName>style.visibility</p:attrName>
                                        </p:attrNameLst>
                                      </p:cBhvr>
                                      <p:to>
                                        <p:strVal val="visible"/>
                                      </p:to>
                                    </p:set>
                                    <p:animEffect transition="in" filter="wipe(up)">
                                      <p:cBhvr>
                                        <p:cTn id="212" dur="500"/>
                                        <p:tgtEl>
                                          <p:spTgt spid="143"/>
                                        </p:tgtEl>
                                      </p:cBhvr>
                                    </p:animEffect>
                                  </p:childTnLst>
                                </p:cTn>
                              </p:par>
                            </p:childTnLst>
                          </p:cTn>
                        </p:par>
                        <p:par>
                          <p:cTn id="213" fill="hold">
                            <p:stCondLst>
                              <p:cond delay="500"/>
                            </p:stCondLst>
                            <p:childTnLst>
                              <p:par>
                                <p:cTn id="214" presetID="1" presetClass="entr" presetSubtype="0" fill="hold" nodeType="afterEffect">
                                  <p:stCondLst>
                                    <p:cond delay="0"/>
                                  </p:stCondLst>
                                  <p:childTnLst>
                                    <p:set>
                                      <p:cBhvr>
                                        <p:cTn id="215" dur="1" fill="hold">
                                          <p:stCondLst>
                                            <p:cond delay="0"/>
                                          </p:stCondLst>
                                        </p:cTn>
                                        <p:tgtEl>
                                          <p:spTgt spid="22"/>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1" presetClass="entr" presetSubtype="0" fill="hold" nodeType="clickEffect">
                                  <p:stCondLst>
                                    <p:cond delay="0"/>
                                  </p:stCondLst>
                                  <p:childTnLst>
                                    <p:set>
                                      <p:cBhvr>
                                        <p:cTn id="219" dur="1" fill="hold">
                                          <p:stCondLst>
                                            <p:cond delay="0"/>
                                          </p:stCondLst>
                                        </p:cTn>
                                        <p:tgtEl>
                                          <p:spTgt spid="11"/>
                                        </p:tgtEl>
                                        <p:attrNameLst>
                                          <p:attrName>style.visibility</p:attrName>
                                        </p:attrNameLst>
                                      </p:cBhvr>
                                      <p:to>
                                        <p:strVal val="visible"/>
                                      </p:to>
                                    </p:set>
                                  </p:childTnLst>
                                </p:cTn>
                              </p:par>
                            </p:childTnLst>
                          </p:cTn>
                        </p:par>
                      </p:childTnLst>
                    </p:cTn>
                  </p:par>
                  <p:par>
                    <p:cTn id="220" fill="hold">
                      <p:stCondLst>
                        <p:cond delay="indefinite"/>
                      </p:stCondLst>
                      <p:childTnLst>
                        <p:par>
                          <p:cTn id="221" fill="hold">
                            <p:stCondLst>
                              <p:cond delay="0"/>
                            </p:stCondLst>
                            <p:childTnLst>
                              <p:par>
                                <p:cTn id="222" presetID="1" presetClass="entr" presetSubtype="0" fill="hold" nodeType="clickEffect">
                                  <p:stCondLst>
                                    <p:cond delay="0"/>
                                  </p:stCondLst>
                                  <p:childTnLst>
                                    <p:set>
                                      <p:cBhvr>
                                        <p:cTn id="223" dur="1" fill="hold">
                                          <p:stCondLst>
                                            <p:cond delay="0"/>
                                          </p:stCondLst>
                                        </p:cTn>
                                        <p:tgtEl>
                                          <p:spTgt spid="13"/>
                                        </p:tgtEl>
                                        <p:attrNameLst>
                                          <p:attrName>style.visibility</p:attrName>
                                        </p:attrNameLst>
                                      </p:cBhvr>
                                      <p:to>
                                        <p:strVal val="visible"/>
                                      </p:to>
                                    </p:se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nodeType="clickEffect">
                                  <p:stCondLst>
                                    <p:cond delay="0"/>
                                  </p:stCondLst>
                                  <p:childTnLst>
                                    <p:set>
                                      <p:cBhvr>
                                        <p:cTn id="227" dur="1" fill="hold">
                                          <p:stCondLst>
                                            <p:cond delay="0"/>
                                          </p:stCondLst>
                                        </p:cTn>
                                        <p:tgtEl>
                                          <p:spTgt spid="171"/>
                                        </p:tgtEl>
                                        <p:attrNameLst>
                                          <p:attrName>style.visibility</p:attrName>
                                        </p:attrNameLst>
                                      </p:cBhvr>
                                      <p:to>
                                        <p:strVal val="visible"/>
                                      </p:to>
                                    </p:set>
                                    <p:animEffect transition="in" filter="wipe(left)">
                                      <p:cBhvr>
                                        <p:cTn id="228" dur="500"/>
                                        <p:tgtEl>
                                          <p:spTgt spid="171"/>
                                        </p:tgtEl>
                                      </p:cBhvr>
                                    </p:animEffect>
                                  </p:childTnLst>
                                </p:cTn>
                              </p:par>
                              <p:par>
                                <p:cTn id="229" presetID="22" presetClass="entr" presetSubtype="8" fill="hold" nodeType="withEffect">
                                  <p:stCondLst>
                                    <p:cond delay="0"/>
                                  </p:stCondLst>
                                  <p:childTnLst>
                                    <p:set>
                                      <p:cBhvr>
                                        <p:cTn id="230" dur="1" fill="hold">
                                          <p:stCondLst>
                                            <p:cond delay="0"/>
                                          </p:stCondLst>
                                        </p:cTn>
                                        <p:tgtEl>
                                          <p:spTgt spid="169"/>
                                        </p:tgtEl>
                                        <p:attrNameLst>
                                          <p:attrName>style.visibility</p:attrName>
                                        </p:attrNameLst>
                                      </p:cBhvr>
                                      <p:to>
                                        <p:strVal val="visible"/>
                                      </p:to>
                                    </p:set>
                                    <p:animEffect transition="in" filter="wipe(left)">
                                      <p:cBhvr>
                                        <p:cTn id="231" dur="500"/>
                                        <p:tgtEl>
                                          <p:spTgt spid="169"/>
                                        </p:tgtEl>
                                      </p:cBhvr>
                                    </p:animEffect>
                                  </p:childTnLst>
                                </p:cTn>
                              </p:par>
                              <p:par>
                                <p:cTn id="232" presetID="22" presetClass="entr" presetSubtype="8" fill="hold" nodeType="withEffect">
                                  <p:stCondLst>
                                    <p:cond delay="0"/>
                                  </p:stCondLst>
                                  <p:childTnLst>
                                    <p:set>
                                      <p:cBhvr>
                                        <p:cTn id="233" dur="1" fill="hold">
                                          <p:stCondLst>
                                            <p:cond delay="0"/>
                                          </p:stCondLst>
                                        </p:cTn>
                                        <p:tgtEl>
                                          <p:spTgt spid="167"/>
                                        </p:tgtEl>
                                        <p:attrNameLst>
                                          <p:attrName>style.visibility</p:attrName>
                                        </p:attrNameLst>
                                      </p:cBhvr>
                                      <p:to>
                                        <p:strVal val="visible"/>
                                      </p:to>
                                    </p:set>
                                    <p:animEffect transition="in" filter="wipe(left)">
                                      <p:cBhvr>
                                        <p:cTn id="234" dur="500"/>
                                        <p:tgtEl>
                                          <p:spTgt spid="167"/>
                                        </p:tgtEl>
                                      </p:cBhvr>
                                    </p:animEffect>
                                  </p:childTnLst>
                                </p:cTn>
                              </p:par>
                              <p:par>
                                <p:cTn id="235" presetID="22" presetClass="entr" presetSubtype="8" fill="hold" nodeType="withEffect">
                                  <p:stCondLst>
                                    <p:cond delay="0"/>
                                  </p:stCondLst>
                                  <p:childTnLst>
                                    <p:set>
                                      <p:cBhvr>
                                        <p:cTn id="236" dur="1" fill="hold">
                                          <p:stCondLst>
                                            <p:cond delay="0"/>
                                          </p:stCondLst>
                                        </p:cTn>
                                        <p:tgtEl>
                                          <p:spTgt spid="165"/>
                                        </p:tgtEl>
                                        <p:attrNameLst>
                                          <p:attrName>style.visibility</p:attrName>
                                        </p:attrNameLst>
                                      </p:cBhvr>
                                      <p:to>
                                        <p:strVal val="visible"/>
                                      </p:to>
                                    </p:set>
                                    <p:animEffect transition="in" filter="wipe(left)">
                                      <p:cBhvr>
                                        <p:cTn id="237" dur="500"/>
                                        <p:tgtEl>
                                          <p:spTgt spid="165"/>
                                        </p:tgtEl>
                                      </p:cBhvr>
                                    </p:animEffect>
                                  </p:childTnLst>
                                </p:cTn>
                              </p:par>
                              <p:par>
                                <p:cTn id="238" presetID="1" presetClass="entr" presetSubtype="0" fill="hold" grpId="0" nodeType="withEffect">
                                  <p:stCondLst>
                                    <p:cond delay="0"/>
                                  </p:stCondLst>
                                  <p:childTnLst>
                                    <p:set>
                                      <p:cBhvr>
                                        <p:cTn id="239" dur="1" fill="hold">
                                          <p:stCondLst>
                                            <p:cond delay="0"/>
                                          </p:stCondLst>
                                        </p:cTn>
                                        <p:tgtEl>
                                          <p:spTgt spid="229"/>
                                        </p:tgtEl>
                                        <p:attrNameLst>
                                          <p:attrName>style.visibility</p:attrName>
                                        </p:attrNameLst>
                                      </p:cBhvr>
                                      <p:to>
                                        <p:strVal val="visible"/>
                                      </p:to>
                                    </p:set>
                                  </p:childTnLst>
                                </p:cTn>
                              </p:par>
                              <p:par>
                                <p:cTn id="240" presetID="1" presetClass="entr" presetSubtype="0" fill="hold" grpId="0" nodeType="withEffect">
                                  <p:stCondLst>
                                    <p:cond delay="0"/>
                                  </p:stCondLst>
                                  <p:childTnLst>
                                    <p:set>
                                      <p:cBhvr>
                                        <p:cTn id="241" dur="1" fill="hold">
                                          <p:stCondLst>
                                            <p:cond delay="0"/>
                                          </p:stCondLst>
                                        </p:cTn>
                                        <p:tgtEl>
                                          <p:spTgt spid="228"/>
                                        </p:tgtEl>
                                        <p:attrNameLst>
                                          <p:attrName>style.visibility</p:attrName>
                                        </p:attrNameLst>
                                      </p:cBhvr>
                                      <p:to>
                                        <p:strVal val="visible"/>
                                      </p:to>
                                    </p:set>
                                  </p:childTnLst>
                                </p:cTn>
                              </p:par>
                              <p:par>
                                <p:cTn id="242" presetID="1" presetClass="entr" presetSubtype="0" fill="hold" grpId="0" nodeType="withEffect">
                                  <p:stCondLst>
                                    <p:cond delay="0"/>
                                  </p:stCondLst>
                                  <p:childTnLst>
                                    <p:set>
                                      <p:cBhvr>
                                        <p:cTn id="243" dur="1" fill="hold">
                                          <p:stCondLst>
                                            <p:cond delay="0"/>
                                          </p:stCondLst>
                                        </p:cTn>
                                        <p:tgtEl>
                                          <p:spTgt spid="227"/>
                                        </p:tgtEl>
                                        <p:attrNameLst>
                                          <p:attrName>style.visibility</p:attrName>
                                        </p:attrNameLst>
                                      </p:cBhvr>
                                      <p:to>
                                        <p:strVal val="visible"/>
                                      </p:to>
                                    </p:set>
                                  </p:childTnLst>
                                </p:cTn>
                              </p:par>
                              <p:par>
                                <p:cTn id="244" presetID="1" presetClass="entr" presetSubtype="0" fill="hold" grpId="0" nodeType="withEffect">
                                  <p:stCondLst>
                                    <p:cond delay="0"/>
                                  </p:stCondLst>
                                  <p:childTnLst>
                                    <p:set>
                                      <p:cBhvr>
                                        <p:cTn id="245" dur="1" fill="hold">
                                          <p:stCondLst>
                                            <p:cond delay="0"/>
                                          </p:stCondLst>
                                        </p:cTn>
                                        <p:tgtEl>
                                          <p:spTgt spid="226"/>
                                        </p:tgtEl>
                                        <p:attrNameLst>
                                          <p:attrName>style.visibility</p:attrName>
                                        </p:attrNameLst>
                                      </p:cBhvr>
                                      <p:to>
                                        <p:strVal val="visible"/>
                                      </p:to>
                                    </p:set>
                                  </p:childTnLst>
                                </p:cTn>
                              </p:par>
                            </p:childTnLst>
                          </p:cTn>
                        </p:par>
                        <p:par>
                          <p:cTn id="246" fill="hold">
                            <p:stCondLst>
                              <p:cond delay="500"/>
                            </p:stCondLst>
                            <p:childTnLst>
                              <p:par>
                                <p:cTn id="247" presetID="22" presetClass="entr" presetSubtype="1" fill="hold" nodeType="afterEffect">
                                  <p:stCondLst>
                                    <p:cond delay="0"/>
                                  </p:stCondLst>
                                  <p:childTnLst>
                                    <p:set>
                                      <p:cBhvr>
                                        <p:cTn id="248" dur="1" fill="hold">
                                          <p:stCondLst>
                                            <p:cond delay="0"/>
                                          </p:stCondLst>
                                        </p:cTn>
                                        <p:tgtEl>
                                          <p:spTgt spid="198"/>
                                        </p:tgtEl>
                                        <p:attrNameLst>
                                          <p:attrName>style.visibility</p:attrName>
                                        </p:attrNameLst>
                                      </p:cBhvr>
                                      <p:to>
                                        <p:strVal val="visible"/>
                                      </p:to>
                                    </p:set>
                                    <p:animEffect transition="in" filter="wipe(up)">
                                      <p:cBhvr>
                                        <p:cTn id="249" dur="500"/>
                                        <p:tgtEl>
                                          <p:spTgt spid="198"/>
                                        </p:tgtEl>
                                      </p:cBhvr>
                                    </p:animEffect>
                                  </p:childTnLst>
                                </p:cTn>
                              </p:par>
                            </p:childTnLst>
                          </p:cTn>
                        </p:par>
                        <p:par>
                          <p:cTn id="250" fill="hold">
                            <p:stCondLst>
                              <p:cond delay="1000"/>
                            </p:stCondLst>
                            <p:childTnLst>
                              <p:par>
                                <p:cTn id="251" presetID="1" presetClass="entr" presetSubtype="0" fill="hold" grpId="0" nodeType="afterEffect">
                                  <p:stCondLst>
                                    <p:cond delay="0"/>
                                  </p:stCondLst>
                                  <p:childTnLst>
                                    <p:set>
                                      <p:cBhvr>
                                        <p:cTn id="252" dur="1" fill="hold">
                                          <p:stCondLst>
                                            <p:cond delay="0"/>
                                          </p:stCondLst>
                                        </p:cTn>
                                        <p:tgtEl>
                                          <p:spTgt spid="412"/>
                                        </p:tgtEl>
                                        <p:attrNameLst>
                                          <p:attrName>style.visibility</p:attrName>
                                        </p:attrNameLst>
                                      </p:cBhvr>
                                      <p:to>
                                        <p:strVal val="visible"/>
                                      </p:to>
                                    </p:set>
                                  </p:childTnLst>
                                </p:cTn>
                              </p:par>
                            </p:childTnLst>
                          </p:cTn>
                        </p:par>
                        <p:par>
                          <p:cTn id="253" fill="hold">
                            <p:stCondLst>
                              <p:cond delay="1000"/>
                            </p:stCondLst>
                            <p:childTnLst>
                              <p:par>
                                <p:cTn id="254" presetID="22" presetClass="entr" presetSubtype="4" fill="hold" nodeType="afterEffect">
                                  <p:stCondLst>
                                    <p:cond delay="0"/>
                                  </p:stCondLst>
                                  <p:childTnLst>
                                    <p:set>
                                      <p:cBhvr>
                                        <p:cTn id="255" dur="1" fill="hold">
                                          <p:stCondLst>
                                            <p:cond delay="0"/>
                                          </p:stCondLst>
                                        </p:cTn>
                                        <p:tgtEl>
                                          <p:spTgt spid="413"/>
                                        </p:tgtEl>
                                        <p:attrNameLst>
                                          <p:attrName>style.visibility</p:attrName>
                                        </p:attrNameLst>
                                      </p:cBhvr>
                                      <p:to>
                                        <p:strVal val="visible"/>
                                      </p:to>
                                    </p:set>
                                    <p:animEffect transition="in" filter="wipe(down)">
                                      <p:cBhvr>
                                        <p:cTn id="256" dur="500"/>
                                        <p:tgtEl>
                                          <p:spTgt spid="413"/>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nodeType="clickEffect">
                                  <p:stCondLst>
                                    <p:cond delay="0"/>
                                  </p:stCondLst>
                                  <p:childTnLst>
                                    <p:set>
                                      <p:cBhvr>
                                        <p:cTn id="260" dur="1" fill="hold">
                                          <p:stCondLst>
                                            <p:cond delay="0"/>
                                          </p:stCondLst>
                                        </p:cTn>
                                        <p:tgtEl>
                                          <p:spTgt spid="328"/>
                                        </p:tgtEl>
                                        <p:attrNameLst>
                                          <p:attrName>style.visibility</p:attrName>
                                        </p:attrNameLst>
                                      </p:cBhvr>
                                      <p:to>
                                        <p:strVal val="visible"/>
                                      </p:to>
                                    </p:set>
                                    <p:animEffect transition="in" filter="wipe(left)">
                                      <p:cBhvr>
                                        <p:cTn id="261" dur="500"/>
                                        <p:tgtEl>
                                          <p:spTgt spid="328"/>
                                        </p:tgtEl>
                                      </p:cBhvr>
                                    </p:animEffect>
                                  </p:childTnLst>
                                </p:cTn>
                              </p:par>
                              <p:par>
                                <p:cTn id="262" presetID="22" presetClass="entr" presetSubtype="8" fill="hold" nodeType="withEffect">
                                  <p:stCondLst>
                                    <p:cond delay="0"/>
                                  </p:stCondLst>
                                  <p:childTnLst>
                                    <p:set>
                                      <p:cBhvr>
                                        <p:cTn id="263" dur="1" fill="hold">
                                          <p:stCondLst>
                                            <p:cond delay="0"/>
                                          </p:stCondLst>
                                        </p:cTn>
                                        <p:tgtEl>
                                          <p:spTgt spid="335"/>
                                        </p:tgtEl>
                                        <p:attrNameLst>
                                          <p:attrName>style.visibility</p:attrName>
                                        </p:attrNameLst>
                                      </p:cBhvr>
                                      <p:to>
                                        <p:strVal val="visible"/>
                                      </p:to>
                                    </p:set>
                                    <p:animEffect transition="in" filter="wipe(left)">
                                      <p:cBhvr>
                                        <p:cTn id="264" dur="500"/>
                                        <p:tgtEl>
                                          <p:spTgt spid="335"/>
                                        </p:tgtEl>
                                      </p:cBhvr>
                                    </p:animEffect>
                                  </p:childTnLst>
                                </p:cTn>
                              </p:par>
                              <p:par>
                                <p:cTn id="265" presetID="22" presetClass="entr" presetSubtype="8" fill="hold" nodeType="withEffect">
                                  <p:stCondLst>
                                    <p:cond delay="0"/>
                                  </p:stCondLst>
                                  <p:childTnLst>
                                    <p:set>
                                      <p:cBhvr>
                                        <p:cTn id="266" dur="1" fill="hold">
                                          <p:stCondLst>
                                            <p:cond delay="0"/>
                                          </p:stCondLst>
                                        </p:cTn>
                                        <p:tgtEl>
                                          <p:spTgt spid="336"/>
                                        </p:tgtEl>
                                        <p:attrNameLst>
                                          <p:attrName>style.visibility</p:attrName>
                                        </p:attrNameLst>
                                      </p:cBhvr>
                                      <p:to>
                                        <p:strVal val="visible"/>
                                      </p:to>
                                    </p:set>
                                    <p:animEffect transition="in" filter="wipe(left)">
                                      <p:cBhvr>
                                        <p:cTn id="267" dur="500"/>
                                        <p:tgtEl>
                                          <p:spTgt spid="336"/>
                                        </p:tgtEl>
                                      </p:cBhvr>
                                    </p:animEffect>
                                  </p:childTnLst>
                                </p:cTn>
                              </p:par>
                              <p:par>
                                <p:cTn id="268" presetID="22" presetClass="entr" presetSubtype="8" fill="hold" nodeType="withEffect">
                                  <p:stCondLst>
                                    <p:cond delay="0"/>
                                  </p:stCondLst>
                                  <p:childTnLst>
                                    <p:set>
                                      <p:cBhvr>
                                        <p:cTn id="269" dur="1" fill="hold">
                                          <p:stCondLst>
                                            <p:cond delay="0"/>
                                          </p:stCondLst>
                                        </p:cTn>
                                        <p:tgtEl>
                                          <p:spTgt spid="166"/>
                                        </p:tgtEl>
                                        <p:attrNameLst>
                                          <p:attrName>style.visibility</p:attrName>
                                        </p:attrNameLst>
                                      </p:cBhvr>
                                      <p:to>
                                        <p:strVal val="visible"/>
                                      </p:to>
                                    </p:set>
                                    <p:animEffect transition="in" filter="wipe(left)">
                                      <p:cBhvr>
                                        <p:cTn id="270" dur="500"/>
                                        <p:tgtEl>
                                          <p:spTgt spid="166"/>
                                        </p:tgtEl>
                                      </p:cBhvr>
                                    </p:animEffect>
                                  </p:childTnLst>
                                </p:cTn>
                              </p:par>
                              <p:par>
                                <p:cTn id="271" presetID="1" presetClass="entr" presetSubtype="0" fill="hold" grpId="0" nodeType="withEffect">
                                  <p:stCondLst>
                                    <p:cond delay="0"/>
                                  </p:stCondLst>
                                  <p:childTnLst>
                                    <p:set>
                                      <p:cBhvr>
                                        <p:cTn id="272" dur="1" fill="hold">
                                          <p:stCondLst>
                                            <p:cond delay="0"/>
                                          </p:stCondLst>
                                        </p:cTn>
                                        <p:tgtEl>
                                          <p:spTgt spid="230"/>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232"/>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231"/>
                                        </p:tgtEl>
                                        <p:attrNameLst>
                                          <p:attrName>style.visibility</p:attrName>
                                        </p:attrNameLst>
                                      </p:cBhvr>
                                      <p:to>
                                        <p:strVal val="visible"/>
                                      </p:to>
                                    </p:set>
                                  </p:childTnLst>
                                </p:cTn>
                              </p:par>
                            </p:childTnLst>
                          </p:cTn>
                        </p:par>
                        <p:par>
                          <p:cTn id="277" fill="hold">
                            <p:stCondLst>
                              <p:cond delay="500"/>
                            </p:stCondLst>
                            <p:childTnLst>
                              <p:par>
                                <p:cTn id="278" presetID="22" presetClass="entr" presetSubtype="1" fill="hold" nodeType="afterEffect">
                                  <p:stCondLst>
                                    <p:cond delay="0"/>
                                  </p:stCondLst>
                                  <p:childTnLst>
                                    <p:set>
                                      <p:cBhvr>
                                        <p:cTn id="279" dur="1" fill="hold">
                                          <p:stCondLst>
                                            <p:cond delay="0"/>
                                          </p:stCondLst>
                                        </p:cTn>
                                        <p:tgtEl>
                                          <p:spTgt spid="197"/>
                                        </p:tgtEl>
                                        <p:attrNameLst>
                                          <p:attrName>style.visibility</p:attrName>
                                        </p:attrNameLst>
                                      </p:cBhvr>
                                      <p:to>
                                        <p:strVal val="visible"/>
                                      </p:to>
                                    </p:set>
                                    <p:animEffect transition="in" filter="wipe(up)">
                                      <p:cBhvr>
                                        <p:cTn id="280" dur="500"/>
                                        <p:tgtEl>
                                          <p:spTgt spid="197"/>
                                        </p:tgtEl>
                                      </p:cBhvr>
                                    </p:animEffect>
                                  </p:childTnLst>
                                </p:cTn>
                              </p:par>
                            </p:childTnLst>
                          </p:cTn>
                        </p:par>
                        <p:par>
                          <p:cTn id="281" fill="hold">
                            <p:stCondLst>
                              <p:cond delay="1000"/>
                            </p:stCondLst>
                            <p:childTnLst>
                              <p:par>
                                <p:cTn id="282" presetID="22" presetClass="entr" presetSubtype="4" fill="hold" nodeType="afterEffect">
                                  <p:stCondLst>
                                    <p:cond delay="0"/>
                                  </p:stCondLst>
                                  <p:childTnLst>
                                    <p:set>
                                      <p:cBhvr>
                                        <p:cTn id="283" dur="1" fill="hold">
                                          <p:stCondLst>
                                            <p:cond delay="0"/>
                                          </p:stCondLst>
                                        </p:cTn>
                                        <p:tgtEl>
                                          <p:spTgt spid="414"/>
                                        </p:tgtEl>
                                        <p:attrNameLst>
                                          <p:attrName>style.visibility</p:attrName>
                                        </p:attrNameLst>
                                      </p:cBhvr>
                                      <p:to>
                                        <p:strVal val="visible"/>
                                      </p:to>
                                    </p:set>
                                    <p:animEffect transition="in" filter="wipe(down)">
                                      <p:cBhvr>
                                        <p:cTn id="284" dur="500"/>
                                        <p:tgtEl>
                                          <p:spTgt spid="414"/>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nodeType="clickEffect">
                                  <p:stCondLst>
                                    <p:cond delay="0"/>
                                  </p:stCondLst>
                                  <p:childTnLst>
                                    <p:set>
                                      <p:cBhvr>
                                        <p:cTn id="288" dur="1" fill="hold">
                                          <p:stCondLst>
                                            <p:cond delay="0"/>
                                          </p:stCondLst>
                                        </p:cTn>
                                        <p:tgtEl>
                                          <p:spTgt spid="331"/>
                                        </p:tgtEl>
                                        <p:attrNameLst>
                                          <p:attrName>style.visibility</p:attrName>
                                        </p:attrNameLst>
                                      </p:cBhvr>
                                      <p:to>
                                        <p:strVal val="visible"/>
                                      </p:to>
                                    </p:set>
                                    <p:animEffect transition="in" filter="wipe(left)">
                                      <p:cBhvr>
                                        <p:cTn id="289" dur="500"/>
                                        <p:tgtEl>
                                          <p:spTgt spid="331"/>
                                        </p:tgtEl>
                                      </p:cBhvr>
                                    </p:animEffect>
                                  </p:childTnLst>
                                </p:cTn>
                              </p:par>
                              <p:par>
                                <p:cTn id="290" presetID="22" presetClass="entr" presetSubtype="8" fill="hold" nodeType="withEffect">
                                  <p:stCondLst>
                                    <p:cond delay="0"/>
                                  </p:stCondLst>
                                  <p:childTnLst>
                                    <p:set>
                                      <p:cBhvr>
                                        <p:cTn id="291" dur="1" fill="hold">
                                          <p:stCondLst>
                                            <p:cond delay="0"/>
                                          </p:stCondLst>
                                        </p:cTn>
                                        <p:tgtEl>
                                          <p:spTgt spid="344"/>
                                        </p:tgtEl>
                                        <p:attrNameLst>
                                          <p:attrName>style.visibility</p:attrName>
                                        </p:attrNameLst>
                                      </p:cBhvr>
                                      <p:to>
                                        <p:strVal val="visible"/>
                                      </p:to>
                                    </p:set>
                                    <p:animEffect transition="in" filter="wipe(left)">
                                      <p:cBhvr>
                                        <p:cTn id="292" dur="500"/>
                                        <p:tgtEl>
                                          <p:spTgt spid="344"/>
                                        </p:tgtEl>
                                      </p:cBhvr>
                                    </p:animEffect>
                                  </p:childTnLst>
                                </p:cTn>
                              </p:par>
                              <p:par>
                                <p:cTn id="293" presetID="1" presetClass="entr" presetSubtype="0" fill="hold" nodeType="withEffect">
                                  <p:stCondLst>
                                    <p:cond delay="0"/>
                                  </p:stCondLst>
                                  <p:childTnLst>
                                    <p:set>
                                      <p:cBhvr>
                                        <p:cTn id="294" dur="1" fill="hold">
                                          <p:stCondLst>
                                            <p:cond delay="0"/>
                                          </p:stCondLst>
                                        </p:cTn>
                                        <p:tgtEl>
                                          <p:spTgt spid="341"/>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170"/>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234"/>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233"/>
                                        </p:tgtEl>
                                        <p:attrNameLst>
                                          <p:attrName>style.visibility</p:attrName>
                                        </p:attrNameLst>
                                      </p:cBhvr>
                                      <p:to>
                                        <p:strVal val="visible"/>
                                      </p:to>
                                    </p:set>
                                  </p:childTnLst>
                                </p:cTn>
                              </p:par>
                            </p:childTnLst>
                          </p:cTn>
                        </p:par>
                        <p:par>
                          <p:cTn id="301" fill="hold">
                            <p:stCondLst>
                              <p:cond delay="500"/>
                            </p:stCondLst>
                            <p:childTnLst>
                              <p:par>
                                <p:cTn id="302" presetID="22" presetClass="entr" presetSubtype="1" fill="hold" nodeType="afterEffect">
                                  <p:stCondLst>
                                    <p:cond delay="0"/>
                                  </p:stCondLst>
                                  <p:childTnLst>
                                    <p:set>
                                      <p:cBhvr>
                                        <p:cTn id="303" dur="1" fill="hold">
                                          <p:stCondLst>
                                            <p:cond delay="0"/>
                                          </p:stCondLst>
                                        </p:cTn>
                                        <p:tgtEl>
                                          <p:spTgt spid="199"/>
                                        </p:tgtEl>
                                        <p:attrNameLst>
                                          <p:attrName>style.visibility</p:attrName>
                                        </p:attrNameLst>
                                      </p:cBhvr>
                                      <p:to>
                                        <p:strVal val="visible"/>
                                      </p:to>
                                    </p:set>
                                    <p:animEffect transition="in" filter="wipe(up)">
                                      <p:cBhvr>
                                        <p:cTn id="304" dur="500"/>
                                        <p:tgtEl>
                                          <p:spTgt spid="199"/>
                                        </p:tgtEl>
                                      </p:cBhvr>
                                    </p:animEffect>
                                  </p:childTnLst>
                                </p:cTn>
                              </p:par>
                            </p:childTnLst>
                          </p:cTn>
                        </p:par>
                        <p:par>
                          <p:cTn id="305" fill="hold">
                            <p:stCondLst>
                              <p:cond delay="1000"/>
                            </p:stCondLst>
                            <p:childTnLst>
                              <p:par>
                                <p:cTn id="306" presetID="22" presetClass="entr" presetSubtype="4" fill="hold" nodeType="afterEffect">
                                  <p:stCondLst>
                                    <p:cond delay="0"/>
                                  </p:stCondLst>
                                  <p:childTnLst>
                                    <p:set>
                                      <p:cBhvr>
                                        <p:cTn id="307" dur="1" fill="hold">
                                          <p:stCondLst>
                                            <p:cond delay="0"/>
                                          </p:stCondLst>
                                        </p:cTn>
                                        <p:tgtEl>
                                          <p:spTgt spid="415"/>
                                        </p:tgtEl>
                                        <p:attrNameLst>
                                          <p:attrName>style.visibility</p:attrName>
                                        </p:attrNameLst>
                                      </p:cBhvr>
                                      <p:to>
                                        <p:strVal val="visible"/>
                                      </p:to>
                                    </p:set>
                                    <p:animEffect transition="in" filter="wipe(down)">
                                      <p:cBhvr>
                                        <p:cTn id="308" dur="500"/>
                                        <p:tgtEl>
                                          <p:spTgt spid="415"/>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333"/>
                                        </p:tgtEl>
                                        <p:attrNameLst>
                                          <p:attrName>style.visibility</p:attrName>
                                        </p:attrNameLst>
                                      </p:cBhvr>
                                      <p:to>
                                        <p:strVal val="visible"/>
                                      </p:to>
                                    </p:set>
                                    <p:animEffect transition="in" filter="wipe(left)">
                                      <p:cBhvr>
                                        <p:cTn id="313" dur="500"/>
                                        <p:tgtEl>
                                          <p:spTgt spid="333"/>
                                        </p:tgtEl>
                                      </p:cBhvr>
                                    </p:animEffect>
                                  </p:childTnLst>
                                </p:cTn>
                              </p:par>
                              <p:par>
                                <p:cTn id="314" presetID="22" presetClass="entr" presetSubtype="8" fill="hold" nodeType="withEffect">
                                  <p:stCondLst>
                                    <p:cond delay="0"/>
                                  </p:stCondLst>
                                  <p:childTnLst>
                                    <p:set>
                                      <p:cBhvr>
                                        <p:cTn id="315" dur="1" fill="hold">
                                          <p:stCondLst>
                                            <p:cond delay="0"/>
                                          </p:stCondLst>
                                        </p:cTn>
                                        <p:tgtEl>
                                          <p:spTgt spid="342"/>
                                        </p:tgtEl>
                                        <p:attrNameLst>
                                          <p:attrName>style.visibility</p:attrName>
                                        </p:attrNameLst>
                                      </p:cBhvr>
                                      <p:to>
                                        <p:strVal val="visible"/>
                                      </p:to>
                                    </p:set>
                                    <p:animEffect transition="in" filter="wipe(left)">
                                      <p:cBhvr>
                                        <p:cTn id="316" dur="500"/>
                                        <p:tgtEl>
                                          <p:spTgt spid="342"/>
                                        </p:tgtEl>
                                      </p:cBhvr>
                                    </p:animEffect>
                                  </p:childTnLst>
                                </p:cTn>
                              </p:par>
                              <p:par>
                                <p:cTn id="317" presetID="22" presetClass="entr" presetSubtype="8" fill="hold" nodeType="withEffect">
                                  <p:stCondLst>
                                    <p:cond delay="0"/>
                                  </p:stCondLst>
                                  <p:childTnLst>
                                    <p:set>
                                      <p:cBhvr>
                                        <p:cTn id="318" dur="1" fill="hold">
                                          <p:stCondLst>
                                            <p:cond delay="0"/>
                                          </p:stCondLst>
                                        </p:cTn>
                                        <p:tgtEl>
                                          <p:spTgt spid="343"/>
                                        </p:tgtEl>
                                        <p:attrNameLst>
                                          <p:attrName>style.visibility</p:attrName>
                                        </p:attrNameLst>
                                      </p:cBhvr>
                                      <p:to>
                                        <p:strVal val="visible"/>
                                      </p:to>
                                    </p:set>
                                    <p:animEffect transition="in" filter="wipe(left)">
                                      <p:cBhvr>
                                        <p:cTn id="319" dur="500"/>
                                        <p:tgtEl>
                                          <p:spTgt spid="343"/>
                                        </p:tgtEl>
                                      </p:cBhvr>
                                    </p:animEffect>
                                  </p:childTnLst>
                                </p:cTn>
                              </p:par>
                              <p:par>
                                <p:cTn id="320" presetID="22" presetClass="entr" presetSubtype="8" fill="hold" nodeType="withEffect">
                                  <p:stCondLst>
                                    <p:cond delay="0"/>
                                  </p:stCondLst>
                                  <p:childTnLst>
                                    <p:set>
                                      <p:cBhvr>
                                        <p:cTn id="321" dur="1" fill="hold">
                                          <p:stCondLst>
                                            <p:cond delay="0"/>
                                          </p:stCondLst>
                                        </p:cTn>
                                        <p:tgtEl>
                                          <p:spTgt spid="168"/>
                                        </p:tgtEl>
                                        <p:attrNameLst>
                                          <p:attrName>style.visibility</p:attrName>
                                        </p:attrNameLst>
                                      </p:cBhvr>
                                      <p:to>
                                        <p:strVal val="visible"/>
                                      </p:to>
                                    </p:set>
                                    <p:animEffect transition="in" filter="wipe(left)">
                                      <p:cBhvr>
                                        <p:cTn id="322" dur="500"/>
                                        <p:tgtEl>
                                          <p:spTgt spid="168"/>
                                        </p:tgtEl>
                                      </p:cBhvr>
                                    </p:animEffect>
                                  </p:childTnLst>
                                </p:cTn>
                              </p:par>
                              <p:par>
                                <p:cTn id="323" presetID="1" presetClass="entr" presetSubtype="0" fill="hold" grpId="0" nodeType="withEffect">
                                  <p:stCondLst>
                                    <p:cond delay="0"/>
                                  </p:stCondLst>
                                  <p:childTnLst>
                                    <p:set>
                                      <p:cBhvr>
                                        <p:cTn id="324" dur="1" fill="hold">
                                          <p:stCondLst>
                                            <p:cond delay="0"/>
                                          </p:stCondLst>
                                        </p:cTn>
                                        <p:tgtEl>
                                          <p:spTgt spid="235"/>
                                        </p:tgtEl>
                                        <p:attrNameLst>
                                          <p:attrName>style.visibility</p:attrName>
                                        </p:attrNameLst>
                                      </p:cBhvr>
                                      <p:to>
                                        <p:strVal val="visible"/>
                                      </p:to>
                                    </p:set>
                                  </p:childTnLst>
                                </p:cTn>
                              </p:par>
                            </p:childTnLst>
                          </p:cTn>
                        </p:par>
                        <p:par>
                          <p:cTn id="325" fill="hold">
                            <p:stCondLst>
                              <p:cond delay="500"/>
                            </p:stCondLst>
                            <p:childTnLst>
                              <p:par>
                                <p:cTn id="326" presetID="22" presetClass="entr" presetSubtype="1" fill="hold" nodeType="afterEffect">
                                  <p:stCondLst>
                                    <p:cond delay="0"/>
                                  </p:stCondLst>
                                  <p:childTnLst>
                                    <p:set>
                                      <p:cBhvr>
                                        <p:cTn id="327" dur="1" fill="hold">
                                          <p:stCondLst>
                                            <p:cond delay="0"/>
                                          </p:stCondLst>
                                        </p:cTn>
                                        <p:tgtEl>
                                          <p:spTgt spid="164"/>
                                        </p:tgtEl>
                                        <p:attrNameLst>
                                          <p:attrName>style.visibility</p:attrName>
                                        </p:attrNameLst>
                                      </p:cBhvr>
                                      <p:to>
                                        <p:strVal val="visible"/>
                                      </p:to>
                                    </p:set>
                                    <p:animEffect transition="in" filter="wipe(up)">
                                      <p:cBhvr>
                                        <p:cTn id="328" dur="500"/>
                                        <p:tgtEl>
                                          <p:spTgt spid="164"/>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1" fill="hold" nodeType="clickEffect">
                                  <p:stCondLst>
                                    <p:cond delay="0"/>
                                  </p:stCondLst>
                                  <p:childTnLst>
                                    <p:set>
                                      <p:cBhvr>
                                        <p:cTn id="332" dur="1" fill="hold">
                                          <p:stCondLst>
                                            <p:cond delay="0"/>
                                          </p:stCondLst>
                                        </p:cTn>
                                        <p:tgtEl>
                                          <p:spTgt spid="196"/>
                                        </p:tgtEl>
                                        <p:attrNameLst>
                                          <p:attrName>style.visibility</p:attrName>
                                        </p:attrNameLst>
                                      </p:cBhvr>
                                      <p:to>
                                        <p:strVal val="visible"/>
                                      </p:to>
                                    </p:set>
                                    <p:animEffect transition="in" filter="wipe(up)">
                                      <p:cBhvr>
                                        <p:cTn id="333" dur="500"/>
                                        <p:tgtEl>
                                          <p:spTgt spid="196"/>
                                        </p:tgtEl>
                                      </p:cBhvr>
                                    </p:animEffect>
                                  </p:childTnLst>
                                </p:cTn>
                              </p:par>
                            </p:childTnLst>
                          </p:cTn>
                        </p:par>
                        <p:par>
                          <p:cTn id="334" fill="hold">
                            <p:stCondLst>
                              <p:cond delay="500"/>
                            </p:stCondLst>
                            <p:childTnLst>
                              <p:par>
                                <p:cTn id="335" presetID="1" presetClass="entr" presetSubtype="0" fill="hold" grpId="0" nodeType="afterEffect">
                                  <p:stCondLst>
                                    <p:cond delay="0"/>
                                  </p:stCondLst>
                                  <p:childTnLst>
                                    <p:set>
                                      <p:cBhvr>
                                        <p:cTn id="336" dur="1" fill="hold">
                                          <p:stCondLst>
                                            <p:cond delay="0"/>
                                          </p:stCondLst>
                                        </p:cTn>
                                        <p:tgtEl>
                                          <p:spTgt spid="262"/>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200"/>
                                        </p:tgtEl>
                                        <p:attrNameLst>
                                          <p:attrName>style.visibility</p:attrName>
                                        </p:attrNameLst>
                                      </p:cBhvr>
                                      <p:to>
                                        <p:strVal val="visible"/>
                                      </p:to>
                                    </p:set>
                                  </p:childTnLst>
                                </p:cTn>
                              </p:par>
                            </p:childTnLst>
                          </p:cTn>
                        </p:par>
                      </p:childTnLst>
                    </p:cTn>
                  </p:par>
                  <p:par>
                    <p:cTn id="339" fill="hold">
                      <p:stCondLst>
                        <p:cond delay="indefinite"/>
                      </p:stCondLst>
                      <p:childTnLst>
                        <p:par>
                          <p:cTn id="340" fill="hold">
                            <p:stCondLst>
                              <p:cond delay="0"/>
                            </p:stCondLst>
                            <p:childTnLst>
                              <p:par>
                                <p:cTn id="341" presetID="1" presetClass="entr" presetSubtype="0" fill="hold" nodeType="clickEffect">
                                  <p:stCondLst>
                                    <p:cond delay="0"/>
                                  </p:stCondLst>
                                  <p:childTnLst>
                                    <p:set>
                                      <p:cBhvr>
                                        <p:cTn id="342" dur="1" fill="hold">
                                          <p:stCondLst>
                                            <p:cond delay="0"/>
                                          </p:stCondLst>
                                        </p:cTn>
                                        <p:tgtEl>
                                          <p:spTgt spid="14"/>
                                        </p:tgtEl>
                                        <p:attrNameLst>
                                          <p:attrName>style.visibility</p:attrName>
                                        </p:attrNameLst>
                                      </p:cBhvr>
                                      <p:to>
                                        <p:strVal val="visible"/>
                                      </p:to>
                                    </p:set>
                                  </p:childTnLst>
                                </p:cTn>
                              </p:par>
                            </p:childTnLst>
                          </p:cTn>
                        </p:par>
                        <p:par>
                          <p:cTn id="343" fill="hold">
                            <p:stCondLst>
                              <p:cond delay="0"/>
                            </p:stCondLst>
                            <p:childTnLst>
                              <p:par>
                                <p:cTn id="344" presetID="22" presetClass="entr" presetSubtype="1" fill="hold" nodeType="afterEffect">
                                  <p:stCondLst>
                                    <p:cond delay="0"/>
                                  </p:stCondLst>
                                  <p:childTnLst>
                                    <p:set>
                                      <p:cBhvr>
                                        <p:cTn id="345" dur="1" fill="hold">
                                          <p:stCondLst>
                                            <p:cond delay="0"/>
                                          </p:stCondLst>
                                        </p:cTn>
                                        <p:tgtEl>
                                          <p:spTgt spid="418"/>
                                        </p:tgtEl>
                                        <p:attrNameLst>
                                          <p:attrName>style.visibility</p:attrName>
                                        </p:attrNameLst>
                                      </p:cBhvr>
                                      <p:to>
                                        <p:strVal val="visible"/>
                                      </p:to>
                                    </p:set>
                                    <p:animEffect transition="in" filter="wipe(up)">
                                      <p:cBhvr>
                                        <p:cTn id="346" dur="500"/>
                                        <p:tgtEl>
                                          <p:spTgt spid="418"/>
                                        </p:tgtEl>
                                      </p:cBhvr>
                                    </p:animEffect>
                                  </p:childTnLst>
                                </p:cTn>
                              </p:par>
                              <p:par>
                                <p:cTn id="347" presetID="22" presetClass="entr" presetSubtype="1" fill="hold" nodeType="withEffect">
                                  <p:stCondLst>
                                    <p:cond delay="0"/>
                                  </p:stCondLst>
                                  <p:childTnLst>
                                    <p:set>
                                      <p:cBhvr>
                                        <p:cTn id="348" dur="1" fill="hold">
                                          <p:stCondLst>
                                            <p:cond delay="0"/>
                                          </p:stCondLst>
                                        </p:cTn>
                                        <p:tgtEl>
                                          <p:spTgt spid="427"/>
                                        </p:tgtEl>
                                        <p:attrNameLst>
                                          <p:attrName>style.visibility</p:attrName>
                                        </p:attrNameLst>
                                      </p:cBhvr>
                                      <p:to>
                                        <p:strVal val="visible"/>
                                      </p:to>
                                    </p:set>
                                    <p:animEffect transition="in" filter="wipe(up)">
                                      <p:cBhvr>
                                        <p:cTn id="349" dur="500"/>
                                        <p:tgtEl>
                                          <p:spTgt spid="427"/>
                                        </p:tgtEl>
                                      </p:cBhvr>
                                    </p:animEffect>
                                  </p:childTnLst>
                                </p:cTn>
                              </p:par>
                              <p:par>
                                <p:cTn id="350" presetID="22" presetClass="entr" presetSubtype="1" fill="hold" nodeType="withEffect">
                                  <p:stCondLst>
                                    <p:cond delay="0"/>
                                  </p:stCondLst>
                                  <p:childTnLst>
                                    <p:set>
                                      <p:cBhvr>
                                        <p:cTn id="351" dur="1" fill="hold">
                                          <p:stCondLst>
                                            <p:cond delay="0"/>
                                          </p:stCondLst>
                                        </p:cTn>
                                        <p:tgtEl>
                                          <p:spTgt spid="417"/>
                                        </p:tgtEl>
                                        <p:attrNameLst>
                                          <p:attrName>style.visibility</p:attrName>
                                        </p:attrNameLst>
                                      </p:cBhvr>
                                      <p:to>
                                        <p:strVal val="visible"/>
                                      </p:to>
                                    </p:set>
                                    <p:animEffect transition="in" filter="wipe(up)">
                                      <p:cBhvr>
                                        <p:cTn id="352" dur="500"/>
                                        <p:tgtEl>
                                          <p:spTgt spid="417"/>
                                        </p:tgtEl>
                                      </p:cBhvr>
                                    </p:animEffect>
                                  </p:childTnLst>
                                </p:cTn>
                              </p:par>
                              <p:par>
                                <p:cTn id="353" presetID="22" presetClass="entr" presetSubtype="1" fill="hold" nodeType="withEffect">
                                  <p:stCondLst>
                                    <p:cond delay="0"/>
                                  </p:stCondLst>
                                  <p:childTnLst>
                                    <p:set>
                                      <p:cBhvr>
                                        <p:cTn id="354" dur="1" fill="hold">
                                          <p:stCondLst>
                                            <p:cond delay="0"/>
                                          </p:stCondLst>
                                        </p:cTn>
                                        <p:tgtEl>
                                          <p:spTgt spid="416"/>
                                        </p:tgtEl>
                                        <p:attrNameLst>
                                          <p:attrName>style.visibility</p:attrName>
                                        </p:attrNameLst>
                                      </p:cBhvr>
                                      <p:to>
                                        <p:strVal val="visible"/>
                                      </p:to>
                                    </p:set>
                                    <p:animEffect transition="in" filter="wipe(up)">
                                      <p:cBhvr>
                                        <p:cTn id="355" dur="500"/>
                                        <p:tgtEl>
                                          <p:spTgt spid="416"/>
                                        </p:tgtEl>
                                      </p:cBhvr>
                                    </p:animEffect>
                                  </p:childTnLst>
                                </p:cTn>
                              </p:par>
                              <p:par>
                                <p:cTn id="356" presetID="22" presetClass="entr" presetSubtype="1" fill="hold" nodeType="withEffect">
                                  <p:stCondLst>
                                    <p:cond delay="0"/>
                                  </p:stCondLst>
                                  <p:childTnLst>
                                    <p:set>
                                      <p:cBhvr>
                                        <p:cTn id="357" dur="1" fill="hold">
                                          <p:stCondLst>
                                            <p:cond delay="0"/>
                                          </p:stCondLst>
                                        </p:cTn>
                                        <p:tgtEl>
                                          <p:spTgt spid="428"/>
                                        </p:tgtEl>
                                        <p:attrNameLst>
                                          <p:attrName>style.visibility</p:attrName>
                                        </p:attrNameLst>
                                      </p:cBhvr>
                                      <p:to>
                                        <p:strVal val="visible"/>
                                      </p:to>
                                    </p:set>
                                    <p:animEffect transition="in" filter="wipe(up)">
                                      <p:cBhvr>
                                        <p:cTn id="358" dur="500"/>
                                        <p:tgtEl>
                                          <p:spTgt spid="428"/>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1" fill="hold" nodeType="clickEffect">
                                  <p:stCondLst>
                                    <p:cond delay="0"/>
                                  </p:stCondLst>
                                  <p:childTnLst>
                                    <p:set>
                                      <p:cBhvr>
                                        <p:cTn id="362" dur="1" fill="hold">
                                          <p:stCondLst>
                                            <p:cond delay="0"/>
                                          </p:stCondLst>
                                        </p:cTn>
                                        <p:tgtEl>
                                          <p:spTgt spid="210"/>
                                        </p:tgtEl>
                                        <p:attrNameLst>
                                          <p:attrName>style.visibility</p:attrName>
                                        </p:attrNameLst>
                                      </p:cBhvr>
                                      <p:to>
                                        <p:strVal val="visible"/>
                                      </p:to>
                                    </p:set>
                                    <p:animEffect transition="in" filter="wipe(up)">
                                      <p:cBhvr>
                                        <p:cTn id="363" dur="500"/>
                                        <p:tgtEl>
                                          <p:spTgt spid="210"/>
                                        </p:tgtEl>
                                      </p:cBhvr>
                                    </p:animEffect>
                                  </p:childTnLst>
                                </p:cTn>
                              </p:par>
                            </p:childTnLst>
                          </p:cTn>
                        </p:par>
                        <p:par>
                          <p:cTn id="364" fill="hold">
                            <p:stCondLst>
                              <p:cond delay="500"/>
                            </p:stCondLst>
                            <p:childTnLst>
                              <p:par>
                                <p:cTn id="365" presetID="1" presetClass="entr" presetSubtype="0" fill="hold" nodeType="afterEffect">
                                  <p:stCondLst>
                                    <p:cond delay="0"/>
                                  </p:stCondLst>
                                  <p:childTnLst>
                                    <p:set>
                                      <p:cBhvr>
                                        <p:cTn id="366" dur="1" fill="hold">
                                          <p:stCondLst>
                                            <p:cond delay="0"/>
                                          </p:stCondLst>
                                        </p:cTn>
                                        <p:tgtEl>
                                          <p:spTgt spid="23"/>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439"/>
                                        </p:tgtEl>
                                        <p:attrNameLst>
                                          <p:attrName>style.visibility</p:attrName>
                                        </p:attrNameLst>
                                      </p:cBhvr>
                                      <p:to>
                                        <p:strVal val="visible"/>
                                      </p:to>
                                    </p:set>
                                  </p:childTnLst>
                                </p:cTn>
                              </p:par>
                            </p:childTnLst>
                          </p:cTn>
                        </p:par>
                      </p:childTnLst>
                    </p:cTn>
                  </p:par>
                  <p:par>
                    <p:cTn id="369" fill="hold">
                      <p:stCondLst>
                        <p:cond delay="indefinite"/>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3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26" grpId="0"/>
      <p:bldP spid="227" grpId="0"/>
      <p:bldP spid="228" grpId="0"/>
      <p:bldP spid="229" grpId="0"/>
      <p:bldP spid="230" grpId="0"/>
      <p:bldP spid="231" grpId="0"/>
      <p:bldP spid="232" grpId="0"/>
      <p:bldP spid="233" grpId="0"/>
      <p:bldP spid="234" grpId="0"/>
      <p:bldP spid="235" grpId="0"/>
      <p:bldP spid="259" grpId="0"/>
      <p:bldP spid="262" grpId="0"/>
      <p:bldP spid="368" grpId="0"/>
      <p:bldP spid="382" grpId="0"/>
      <p:bldP spid="385" grpId="0"/>
      <p:bldP spid="412" grpId="0"/>
      <p:bldP spid="429" grpId="0"/>
      <p:bldP spid="430" grpId="0"/>
      <p:bldP spid="431" grpId="0"/>
      <p:bldP spid="432" grpId="0"/>
      <p:bldP spid="433" grpId="0"/>
      <p:bldP spid="434" grpId="0"/>
      <p:bldP spid="435" grpId="0"/>
      <p:bldP spid="436" grpId="0"/>
      <p:bldP spid="437" grpId="0"/>
      <p:bldP spid="438" grpId="0"/>
      <p:bldP spid="439" grpId="0"/>
      <p:bldP spid="367"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solidFill>
                  <a:srgbClr val="CC5500"/>
                </a:solidFill>
              </a:rPr>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179</a:t>
            </a:fld>
            <a:endParaRPr lang="en-US" dirty="0"/>
          </a:p>
        </p:txBody>
      </p:sp>
    </p:spTree>
    <p:extLst>
      <p:ext uri="{BB962C8B-B14F-4D97-AF65-F5344CB8AC3E}">
        <p14:creationId xmlns:p14="http://schemas.microsoft.com/office/powerpoint/2010/main" val="4030502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B7A3C56-B3E3-CF45-849E-C56E000737E1}" type="slidenum">
              <a:rPr lang="en-US">
                <a:solidFill>
                  <a:srgbClr val="000000"/>
                </a:solidFill>
                <a:latin typeface="Garamond" charset="0"/>
              </a:rPr>
              <a:pPr eaLnBrk="1" hangingPunct="1"/>
              <a:t>18</a:t>
            </a:fld>
            <a:endParaRPr lang="en-US">
              <a:solidFill>
                <a:srgbClr val="000000"/>
              </a:solidFill>
              <a:latin typeface="Garamond" charset="0"/>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690252" name="Chart" r:id="rId4" imgW="8839149" imgH="5467440" progId="Excel.Chart.8">
                  <p:embed/>
                </p:oleObj>
              </mc:Choice>
              <mc:Fallback>
                <p:oleObj name="Chart" r:id="rId4" imgW="8839149" imgH="5467440" progId="Excel.Char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0095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Evaluation Methodology</a:t>
            </a:r>
          </a:p>
        </p:txBody>
      </p:sp>
      <p:sp>
        <p:nvSpPr>
          <p:cNvPr id="6" name="Content Placeholder 5"/>
          <p:cNvSpPr>
            <a:spLocks noGrp="1"/>
          </p:cNvSpPr>
          <p:nvPr>
            <p:ph idx="1"/>
          </p:nvPr>
        </p:nvSpPr>
        <p:spPr>
          <a:xfrm>
            <a:off x="567036" y="1447731"/>
            <a:ext cx="8576965" cy="4876725"/>
          </a:xfrm>
        </p:spPr>
        <p:txBody>
          <a:bodyPr/>
          <a:lstStyle/>
          <a:p>
            <a:r>
              <a:rPr lang="en-US" sz="2200" dirty="0"/>
              <a:t>x86 cycle accurate simulator</a:t>
            </a:r>
          </a:p>
          <a:p>
            <a:endParaRPr lang="en-US" sz="2200" dirty="0"/>
          </a:p>
          <a:p>
            <a:r>
              <a:rPr lang="en-US" sz="2200" dirty="0"/>
              <a:t>Baseline processor configuration</a:t>
            </a:r>
          </a:p>
          <a:p>
            <a:pPr lvl="1"/>
            <a:r>
              <a:rPr lang="en-US" sz="1800" dirty="0"/>
              <a:t>Per-core</a:t>
            </a:r>
          </a:p>
          <a:p>
            <a:pPr lvl="2"/>
            <a:r>
              <a:rPr lang="en-US" sz="1500" dirty="0"/>
              <a:t>4-wide issue, out-of-order, 64 entry ROB</a:t>
            </a:r>
          </a:p>
          <a:p>
            <a:pPr lvl="2"/>
            <a:endParaRPr lang="en-US" sz="1500" dirty="0"/>
          </a:p>
          <a:p>
            <a:pPr lvl="1"/>
            <a:r>
              <a:rPr lang="en-US" sz="1800" dirty="0"/>
              <a:t>Shared (16-core system)</a:t>
            </a:r>
          </a:p>
          <a:p>
            <a:pPr lvl="2"/>
            <a:r>
              <a:rPr lang="en-US" sz="1500" dirty="0"/>
              <a:t>128 </a:t>
            </a:r>
            <a:r>
              <a:rPr lang="en-US" sz="1500" dirty="0" err="1"/>
              <a:t>MSHRs</a:t>
            </a:r>
            <a:endParaRPr lang="en-US" sz="1500" dirty="0"/>
          </a:p>
          <a:p>
            <a:pPr lvl="2"/>
            <a:r>
              <a:rPr lang="en-US" sz="1500" dirty="0"/>
              <a:t>4MB, 16-way L2 cache</a:t>
            </a:r>
          </a:p>
          <a:p>
            <a:pPr lvl="2"/>
            <a:endParaRPr lang="en-US" sz="1500" dirty="0"/>
          </a:p>
          <a:p>
            <a:pPr lvl="1"/>
            <a:r>
              <a:rPr lang="en-US" sz="1800" dirty="0"/>
              <a:t>Main Memory</a:t>
            </a:r>
          </a:p>
          <a:p>
            <a:pPr lvl="2"/>
            <a:r>
              <a:rPr lang="en-US" sz="1500" dirty="0"/>
              <a:t>DDR3 1333 MHz</a:t>
            </a:r>
          </a:p>
          <a:p>
            <a:pPr lvl="2"/>
            <a:r>
              <a:rPr lang="en-US" sz="1500" dirty="0"/>
              <a:t>Latency of 15ns per command (</a:t>
            </a:r>
            <a:r>
              <a:rPr lang="en-US" sz="1500" dirty="0" err="1"/>
              <a:t>tRP</a:t>
            </a:r>
            <a:r>
              <a:rPr lang="en-US" sz="1500" dirty="0"/>
              <a:t>, </a:t>
            </a:r>
            <a:r>
              <a:rPr lang="en-US" sz="1500" dirty="0" err="1"/>
              <a:t>tRCD</a:t>
            </a:r>
            <a:r>
              <a:rPr lang="en-US" sz="1500" dirty="0"/>
              <a:t>, CL)</a:t>
            </a:r>
          </a:p>
          <a:p>
            <a:pPr lvl="2"/>
            <a:r>
              <a:rPr lang="en-US" sz="1500" dirty="0"/>
              <a:t>8B wide core to memory bus</a:t>
            </a:r>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180</a:t>
            </a:fld>
            <a:endParaRPr lang="en-US" dirty="0"/>
          </a:p>
        </p:txBody>
      </p:sp>
    </p:spTree>
    <p:extLst>
      <p:ext uri="{BB962C8B-B14F-4D97-AF65-F5344CB8AC3E}">
        <p14:creationId xmlns:p14="http://schemas.microsoft.com/office/powerpoint/2010/main" val="35765254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PAMS Evaluation</a:t>
            </a:r>
            <a:endParaRPr lang="en-US" dirty="0"/>
          </a:p>
        </p:txBody>
      </p:sp>
      <p:graphicFrame>
        <p:nvGraphicFramePr>
          <p:cNvPr id="4" name="Chart 3"/>
          <p:cNvGraphicFramePr/>
          <p:nvPr/>
        </p:nvGraphicFramePr>
        <p:xfrm>
          <a:off x="0" y="1393586"/>
          <a:ext cx="8965406" cy="497902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flipH="1" flipV="1">
            <a:off x="5864237" y="4194289"/>
            <a:ext cx="3720740" cy="1353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rot="5400000">
            <a:off x="8351001" y="3353000"/>
            <a:ext cx="365309" cy="1117"/>
          </a:xfrm>
          <a:prstGeom prst="straightConnector1">
            <a:avLst/>
          </a:prstGeom>
          <a:ln w="381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907249" y="3174946"/>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8085545" y="2570693"/>
            <a:ext cx="779588"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13%</a:t>
            </a:r>
          </a:p>
        </p:txBody>
      </p:sp>
      <p:sp>
        <p:nvSpPr>
          <p:cNvPr id="16"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1" tIns="32125" rIns="64251" bIns="32125">
            <a:prstTxWarp prst="textNoShape">
              <a:avLst/>
            </a:prstTxWarp>
          </a:bodyPr>
          <a:lstStyle/>
          <a:p>
            <a:pPr algn="ctr" defTabSz="642915"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915" fontAlgn="base">
                <a:spcBef>
                  <a:spcPct val="0"/>
                </a:spcBef>
                <a:spcAft>
                  <a:spcPct val="0"/>
                </a:spcAft>
              </a:pPr>
              <a:t>181</a:t>
            </a:fld>
            <a:endParaRPr lang="en-US" sz="1100" dirty="0">
              <a:solidFill>
                <a:srgbClr val="000000"/>
              </a:solidFill>
              <a:latin typeface="Verdana" charset="0"/>
              <a:ea typeface="Verdana" charset="0"/>
              <a:cs typeface="Verdana" charset="0"/>
              <a:sym typeface="Verdana" charset="0"/>
            </a:endParaRPr>
          </a:p>
        </p:txBody>
      </p:sp>
      <p:cxnSp>
        <p:nvCxnSpPr>
          <p:cNvPr id="17" name="Straight Connector 16"/>
          <p:cNvCxnSpPr/>
          <p:nvPr/>
        </p:nvCxnSpPr>
        <p:spPr>
          <a:xfrm>
            <a:off x="8148350" y="3344610"/>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8540421" y="3579748"/>
            <a:ext cx="585725"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7%</a:t>
            </a:r>
          </a:p>
        </p:txBody>
      </p:sp>
      <p:cxnSp>
        <p:nvCxnSpPr>
          <p:cNvPr id="22" name="Straight Arrow Connector 21"/>
          <p:cNvCxnSpPr/>
          <p:nvPr/>
        </p:nvCxnSpPr>
        <p:spPr>
          <a:xfrm rot="5400000">
            <a:off x="8496604" y="3424541"/>
            <a:ext cx="205381" cy="1117"/>
          </a:xfrm>
          <a:prstGeom prst="straightConnector1">
            <a:avLst/>
          </a:prstGeom>
          <a:ln w="254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5" name="Rounded Rectangle 24"/>
          <p:cNvSpPr/>
          <p:nvPr/>
        </p:nvSpPr>
        <p:spPr>
          <a:xfrm>
            <a:off x="1464473" y="1410892"/>
            <a:ext cx="5560219"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6" name="Rounded Rectangle 25"/>
          <p:cNvSpPr/>
          <p:nvPr/>
        </p:nvSpPr>
        <p:spPr>
          <a:xfrm>
            <a:off x="1464470" y="1696642"/>
            <a:ext cx="6203157"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7" name="Rounded Rectangle 26"/>
          <p:cNvSpPr/>
          <p:nvPr/>
        </p:nvSpPr>
        <p:spPr>
          <a:xfrm>
            <a:off x="1464473" y="1955602"/>
            <a:ext cx="4024313"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8" name="TextBox 27"/>
          <p:cNvSpPr txBox="1"/>
          <p:nvPr/>
        </p:nvSpPr>
        <p:spPr>
          <a:xfrm>
            <a:off x="547683" y="6447880"/>
            <a:ext cx="5595938" cy="302967"/>
          </a:xfrm>
          <a:prstGeom prst="rect">
            <a:avLst/>
          </a:prstGeom>
          <a:noFill/>
        </p:spPr>
        <p:txBody>
          <a:bodyPr wrap="square" lIns="64274" tIns="32137" rIns="64274" bIns="32137" rtlCol="0">
            <a:spAutoFit/>
          </a:bodyPr>
          <a:lstStyle/>
          <a:p>
            <a:pPr defTabSz="642915"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criticality predictors (TCP) [</a:t>
            </a:r>
            <a:r>
              <a:rPr lang="en-US" sz="1500" dirty="0" err="1">
                <a:solidFill>
                  <a:srgbClr val="000000"/>
                </a:solidFill>
                <a:latin typeface="Gill Sans" charset="0"/>
                <a:ea typeface="ヒラギノ角ゴ ProN W3" charset="-128"/>
                <a:cs typeface="ヒラギノ角ゴ ProN W3" charset="-128"/>
                <a:sym typeface="Gill Sans" charset="0"/>
              </a:rPr>
              <a:t>Bhattacherjee</a:t>
            </a:r>
            <a:r>
              <a:rPr lang="en-US" sz="1500" dirty="0">
                <a:solidFill>
                  <a:srgbClr val="000000"/>
                </a:solidFill>
                <a:latin typeface="Gill Sans" charset="0"/>
                <a:ea typeface="ヒラギノ角ゴ ProN W3" charset="-128"/>
                <a:cs typeface="ヒラギノ角ゴ ProN W3" charset="-128"/>
                <a:sym typeface="Gill Sans" charset="0"/>
              </a:rPr>
              <a:t>+, ISCA’09]</a:t>
            </a:r>
          </a:p>
        </p:txBody>
      </p:sp>
      <p:sp>
        <p:nvSpPr>
          <p:cNvPr id="29" name="Rounded Rectangle 28"/>
          <p:cNvSpPr/>
          <p:nvPr/>
        </p:nvSpPr>
        <p:spPr>
          <a:xfrm>
            <a:off x="559593" y="6468072"/>
            <a:ext cx="4976814"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029510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0" categoryIdx="0" bldStep="ptInCategory"/>
                                            </p:graphicEl>
                                          </p:spTgt>
                                        </p:tgtEl>
                                        <p:attrNameLst>
                                          <p:attrName>style.visibility</p:attrName>
                                        </p:attrNameLst>
                                      </p:cBhvr>
                                      <p:to>
                                        <p:strVal val="visible"/>
                                      </p:to>
                                    </p:set>
                                    <p:animEffect transition="in" filter="wipe(down)">
                                      <p:cBhvr>
                                        <p:cTn id="7" dur="500"/>
                                        <p:tgtEl>
                                          <p:spTgt spid="4">
                                            <p:graphicEl>
                                              <a:chart seriesIdx="0" categoryIdx="0" bldStep="ptInCategory"/>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graphicEl>
                                              <a:chart seriesIdx="1" categoryIdx="0" bldStep="ptInCategory"/>
                                            </p:graphicEl>
                                          </p:spTgt>
                                        </p:tgtEl>
                                        <p:attrNameLst>
                                          <p:attrName>style.visibility</p:attrName>
                                        </p:attrNameLst>
                                      </p:cBhvr>
                                      <p:to>
                                        <p:strVal val="visible"/>
                                      </p:to>
                                    </p:set>
                                    <p:animEffect transition="in" filter="wipe(down)">
                                      <p:cBhvr>
                                        <p:cTn id="14" dur="500"/>
                                        <p:tgtEl>
                                          <p:spTgt spid="4">
                                            <p:graphicEl>
                                              <a:chart seriesIdx="1" categoryIdx="0" bldStep="ptInCategory"/>
                                            </p:graphic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5"/>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chart seriesIdx="2" categoryIdx="0" bldStep="ptInCategory"/>
                                            </p:graphicEl>
                                          </p:spTgt>
                                        </p:tgtEl>
                                        <p:attrNameLst>
                                          <p:attrName>style.visibility</p:attrName>
                                        </p:attrNameLst>
                                      </p:cBhvr>
                                      <p:to>
                                        <p:strVal val="visible"/>
                                      </p:to>
                                    </p:set>
                                    <p:animEffect transition="in" filter="wipe(down)">
                                      <p:cBhvr>
                                        <p:cTn id="25" dur="500"/>
                                        <p:tgtEl>
                                          <p:spTgt spid="4">
                                            <p:graphicEl>
                                              <a:chart seriesIdx="2" categoryIdx="0" bldStep="ptInCategory"/>
                                            </p:graphicEl>
                                          </p:spTgt>
                                        </p:tgtEl>
                                      </p:cBhvr>
                                    </p:animEffect>
                                  </p:childTnLst>
                                </p:cTn>
                              </p:par>
                              <p:par>
                                <p:cTn id="26" presetID="1" presetClass="exit" presetSubtype="0" fill="hold" grpId="1" nodeType="withEffect">
                                  <p:stCondLst>
                                    <p:cond delay="0"/>
                                  </p:stCondLst>
                                  <p:childTnLst>
                                    <p:set>
                                      <p:cBhvr>
                                        <p:cTn id="27" dur="1" fill="hold">
                                          <p:stCondLst>
                                            <p:cond delay="0"/>
                                          </p:stCondLst>
                                        </p:cTn>
                                        <p:tgtEl>
                                          <p:spTgt spid="2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26"/>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chart seriesIdx="0" categoryIdx="1" bldStep="ptInCategory"/>
                                            </p:graphicEl>
                                          </p:spTgt>
                                        </p:tgtEl>
                                        <p:attrNameLst>
                                          <p:attrName>style.visibility</p:attrName>
                                        </p:attrNameLst>
                                      </p:cBhvr>
                                      <p:to>
                                        <p:strVal val="visible"/>
                                      </p:to>
                                    </p:set>
                                    <p:animEffect transition="in" filter="wipe(down)">
                                      <p:cBhvr>
                                        <p:cTn id="36" dur="500"/>
                                        <p:tgtEl>
                                          <p:spTgt spid="4">
                                            <p:graphicEl>
                                              <a:chart seriesIdx="0" categoryIdx="1" bldStep="ptInCategory"/>
                                            </p:graphicEl>
                                          </p:spTgt>
                                        </p:tgtEl>
                                      </p:cBhvr>
                                    </p:animEffect>
                                  </p:childTnLst>
                                </p:cTn>
                              </p:par>
                              <p:par>
                                <p:cTn id="37" presetID="1" presetClass="exit" presetSubtype="0" fill="hold" grpId="1" nodeType="withEffect">
                                  <p:stCondLst>
                                    <p:cond delay="0"/>
                                  </p:stCondLst>
                                  <p:childTnLst>
                                    <p:set>
                                      <p:cBhvr>
                                        <p:cTn id="38" dur="1" fill="hold">
                                          <p:stCondLst>
                                            <p:cond delay="0"/>
                                          </p:stCondLst>
                                        </p:cTn>
                                        <p:tgtEl>
                                          <p:spTgt spid="27"/>
                                        </p:tgtEl>
                                        <p:attrNameLst>
                                          <p:attrName>style.visibility</p:attrName>
                                        </p:attrNameLst>
                                      </p:cBhvr>
                                      <p:to>
                                        <p:strVal val="hidden"/>
                                      </p:to>
                                    </p:set>
                                  </p:childTnLst>
                                </p:cTn>
                              </p:par>
                              <p:par>
                                <p:cTn id="39" presetID="22" presetClass="entr" presetSubtype="4" fill="hold" grpId="0" nodeType="withEffect">
                                  <p:stCondLst>
                                    <p:cond delay="0"/>
                                  </p:stCondLst>
                                  <p:childTnLst>
                                    <p:set>
                                      <p:cBhvr>
                                        <p:cTn id="40" dur="1" fill="hold">
                                          <p:stCondLst>
                                            <p:cond delay="0"/>
                                          </p:stCondLst>
                                        </p:cTn>
                                        <p:tgtEl>
                                          <p:spTgt spid="4">
                                            <p:graphicEl>
                                              <a:chart seriesIdx="1" categoryIdx="1" bldStep="ptInCategory"/>
                                            </p:graphicEl>
                                          </p:spTgt>
                                        </p:tgtEl>
                                        <p:attrNameLst>
                                          <p:attrName>style.visibility</p:attrName>
                                        </p:attrNameLst>
                                      </p:cBhvr>
                                      <p:to>
                                        <p:strVal val="visible"/>
                                      </p:to>
                                    </p:set>
                                    <p:animEffect transition="in" filter="wipe(down)">
                                      <p:cBhvr>
                                        <p:cTn id="41" dur="500"/>
                                        <p:tgtEl>
                                          <p:spTgt spid="4">
                                            <p:graphicEl>
                                              <a:chart seriesIdx="1" categoryIdx="1" bldStep="ptInCategory"/>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chart seriesIdx="2" categoryIdx="1" bldStep="ptInCategory"/>
                                            </p:graphicEl>
                                          </p:spTgt>
                                        </p:tgtEl>
                                        <p:attrNameLst>
                                          <p:attrName>style.visibility</p:attrName>
                                        </p:attrNameLst>
                                      </p:cBhvr>
                                      <p:to>
                                        <p:strVal val="visible"/>
                                      </p:to>
                                    </p:set>
                                    <p:animEffect transition="in" filter="wipe(down)">
                                      <p:cBhvr>
                                        <p:cTn id="44" dur="500"/>
                                        <p:tgtEl>
                                          <p:spTgt spid="4">
                                            <p:graphicEl>
                                              <a:chart seriesIdx="2" categoryIdx="1" bldStep="ptInCategory"/>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chart seriesIdx="0" categoryIdx="2" bldStep="ptInCategory"/>
                                            </p:graphicEl>
                                          </p:spTgt>
                                        </p:tgtEl>
                                        <p:attrNameLst>
                                          <p:attrName>style.visibility</p:attrName>
                                        </p:attrNameLst>
                                      </p:cBhvr>
                                      <p:to>
                                        <p:strVal val="visible"/>
                                      </p:to>
                                    </p:set>
                                    <p:animEffect transition="in" filter="wipe(down)">
                                      <p:cBhvr>
                                        <p:cTn id="47" dur="500"/>
                                        <p:tgtEl>
                                          <p:spTgt spid="4">
                                            <p:graphicEl>
                                              <a:chart seriesIdx="0" categoryIdx="2" bldStep="ptInCategory"/>
                                            </p:graphicEl>
                                          </p:spTgt>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graphicEl>
                                              <a:chart seriesIdx="1" categoryIdx="2" bldStep="ptInCategory"/>
                                            </p:graphicEl>
                                          </p:spTgt>
                                        </p:tgtEl>
                                        <p:attrNameLst>
                                          <p:attrName>style.visibility</p:attrName>
                                        </p:attrNameLst>
                                      </p:cBhvr>
                                      <p:to>
                                        <p:strVal val="visible"/>
                                      </p:to>
                                    </p:set>
                                    <p:animEffect transition="in" filter="wipe(down)">
                                      <p:cBhvr>
                                        <p:cTn id="50" dur="500"/>
                                        <p:tgtEl>
                                          <p:spTgt spid="4">
                                            <p:graphicEl>
                                              <a:chart seriesIdx="1" categoryIdx="2" bldStep="ptInCategory"/>
                                            </p:graphicEl>
                                          </p:spTgt>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
                                            <p:graphicEl>
                                              <a:chart seriesIdx="2" categoryIdx="2" bldStep="ptInCategory"/>
                                            </p:graphicEl>
                                          </p:spTgt>
                                        </p:tgtEl>
                                        <p:attrNameLst>
                                          <p:attrName>style.visibility</p:attrName>
                                        </p:attrNameLst>
                                      </p:cBhvr>
                                      <p:to>
                                        <p:strVal val="visible"/>
                                      </p:to>
                                    </p:set>
                                    <p:animEffect transition="in" filter="wipe(down)">
                                      <p:cBhvr>
                                        <p:cTn id="53" dur="500"/>
                                        <p:tgtEl>
                                          <p:spTgt spid="4">
                                            <p:graphicEl>
                                              <a:chart seriesIdx="2" categoryIdx="2" bldStep="ptInCategory"/>
                                            </p:graphicEl>
                                          </p:spTgt>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
                                            <p:graphicEl>
                                              <a:chart seriesIdx="0" categoryIdx="3" bldStep="ptInCategory"/>
                                            </p:graphicEl>
                                          </p:spTgt>
                                        </p:tgtEl>
                                        <p:attrNameLst>
                                          <p:attrName>style.visibility</p:attrName>
                                        </p:attrNameLst>
                                      </p:cBhvr>
                                      <p:to>
                                        <p:strVal val="visible"/>
                                      </p:to>
                                    </p:set>
                                    <p:animEffect transition="in" filter="wipe(down)">
                                      <p:cBhvr>
                                        <p:cTn id="56" dur="500"/>
                                        <p:tgtEl>
                                          <p:spTgt spid="4">
                                            <p:graphicEl>
                                              <a:chart seriesIdx="0" categoryIdx="3" bldStep="ptInCategory"/>
                                            </p:graphicEl>
                                          </p:spTgt>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
                                            <p:graphicEl>
                                              <a:chart seriesIdx="1" categoryIdx="3" bldStep="ptInCategory"/>
                                            </p:graphicEl>
                                          </p:spTgt>
                                        </p:tgtEl>
                                        <p:attrNameLst>
                                          <p:attrName>style.visibility</p:attrName>
                                        </p:attrNameLst>
                                      </p:cBhvr>
                                      <p:to>
                                        <p:strVal val="visible"/>
                                      </p:to>
                                    </p:set>
                                    <p:animEffect transition="in" filter="wipe(down)">
                                      <p:cBhvr>
                                        <p:cTn id="59" dur="500"/>
                                        <p:tgtEl>
                                          <p:spTgt spid="4">
                                            <p:graphicEl>
                                              <a:chart seriesIdx="1" categoryIdx="3" bldStep="ptInCategory"/>
                                            </p:graphicEl>
                                          </p:spTgt>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
                                            <p:graphicEl>
                                              <a:chart seriesIdx="2" categoryIdx="3" bldStep="ptInCategory"/>
                                            </p:graphicEl>
                                          </p:spTgt>
                                        </p:tgtEl>
                                        <p:attrNameLst>
                                          <p:attrName>style.visibility</p:attrName>
                                        </p:attrNameLst>
                                      </p:cBhvr>
                                      <p:to>
                                        <p:strVal val="visible"/>
                                      </p:to>
                                    </p:set>
                                    <p:animEffect transition="in" filter="wipe(down)">
                                      <p:cBhvr>
                                        <p:cTn id="62" dur="500"/>
                                        <p:tgtEl>
                                          <p:spTgt spid="4">
                                            <p:graphicEl>
                                              <a:chart seriesIdx="2" categoryIdx="3" bldStep="ptInCategory"/>
                                            </p:graphicEl>
                                          </p:spTgt>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4">
                                            <p:graphicEl>
                                              <a:chart seriesIdx="0" categoryIdx="4" bldStep="ptInCategory"/>
                                            </p:graphicEl>
                                          </p:spTgt>
                                        </p:tgtEl>
                                        <p:attrNameLst>
                                          <p:attrName>style.visibility</p:attrName>
                                        </p:attrNameLst>
                                      </p:cBhvr>
                                      <p:to>
                                        <p:strVal val="visible"/>
                                      </p:to>
                                    </p:set>
                                    <p:animEffect transition="in" filter="wipe(down)">
                                      <p:cBhvr>
                                        <p:cTn id="65" dur="500"/>
                                        <p:tgtEl>
                                          <p:spTgt spid="4">
                                            <p:graphicEl>
                                              <a:chart seriesIdx="0" categoryIdx="4" bldStep="ptInCategory"/>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chart seriesIdx="1" categoryIdx="4" bldStep="ptInCategory"/>
                                            </p:graphicEl>
                                          </p:spTgt>
                                        </p:tgtEl>
                                        <p:attrNameLst>
                                          <p:attrName>style.visibility</p:attrName>
                                        </p:attrNameLst>
                                      </p:cBhvr>
                                      <p:to>
                                        <p:strVal val="visible"/>
                                      </p:to>
                                    </p:set>
                                    <p:animEffect transition="in" filter="wipe(down)">
                                      <p:cBhvr>
                                        <p:cTn id="68" dur="500"/>
                                        <p:tgtEl>
                                          <p:spTgt spid="4">
                                            <p:graphicEl>
                                              <a:chart seriesIdx="1" categoryIdx="4" bldStep="ptInCategory"/>
                                            </p:graphicEl>
                                          </p:spTgt>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
                                            <p:graphicEl>
                                              <a:chart seriesIdx="2" categoryIdx="4" bldStep="ptInCategory"/>
                                            </p:graphicEl>
                                          </p:spTgt>
                                        </p:tgtEl>
                                        <p:attrNameLst>
                                          <p:attrName>style.visibility</p:attrName>
                                        </p:attrNameLst>
                                      </p:cBhvr>
                                      <p:to>
                                        <p:strVal val="visible"/>
                                      </p:to>
                                    </p:set>
                                    <p:animEffect transition="in" filter="wipe(down)">
                                      <p:cBhvr>
                                        <p:cTn id="71" dur="500"/>
                                        <p:tgtEl>
                                          <p:spTgt spid="4">
                                            <p:graphicEl>
                                              <a:chart seriesIdx="2" categoryIdx="4" bldStep="ptInCategory"/>
                                            </p:graphicEl>
                                          </p:spTgt>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
                                            <p:graphicEl>
                                              <a:chart seriesIdx="0" categoryIdx="5" bldStep="ptInCategory"/>
                                            </p:graphicEl>
                                          </p:spTgt>
                                        </p:tgtEl>
                                        <p:attrNameLst>
                                          <p:attrName>style.visibility</p:attrName>
                                        </p:attrNameLst>
                                      </p:cBhvr>
                                      <p:to>
                                        <p:strVal val="visible"/>
                                      </p:to>
                                    </p:set>
                                    <p:animEffect transition="in" filter="wipe(down)">
                                      <p:cBhvr>
                                        <p:cTn id="74" dur="500"/>
                                        <p:tgtEl>
                                          <p:spTgt spid="4">
                                            <p:graphicEl>
                                              <a:chart seriesIdx="0" categoryIdx="5" bldStep="ptInCategory"/>
                                            </p:graphicEl>
                                          </p:spTgt>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4">
                                            <p:graphicEl>
                                              <a:chart seriesIdx="1" categoryIdx="5" bldStep="ptInCategory"/>
                                            </p:graphicEl>
                                          </p:spTgt>
                                        </p:tgtEl>
                                        <p:attrNameLst>
                                          <p:attrName>style.visibility</p:attrName>
                                        </p:attrNameLst>
                                      </p:cBhvr>
                                      <p:to>
                                        <p:strVal val="visible"/>
                                      </p:to>
                                    </p:set>
                                    <p:animEffect transition="in" filter="wipe(down)">
                                      <p:cBhvr>
                                        <p:cTn id="77" dur="500"/>
                                        <p:tgtEl>
                                          <p:spTgt spid="4">
                                            <p:graphicEl>
                                              <a:chart seriesIdx="1" categoryIdx="5" bldStep="ptInCategory"/>
                                            </p:graphicEl>
                                          </p:spTgt>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4">
                                            <p:graphicEl>
                                              <a:chart seriesIdx="2" categoryIdx="5" bldStep="ptInCategory"/>
                                            </p:graphicEl>
                                          </p:spTgt>
                                        </p:tgtEl>
                                        <p:attrNameLst>
                                          <p:attrName>style.visibility</p:attrName>
                                        </p:attrNameLst>
                                      </p:cBhvr>
                                      <p:to>
                                        <p:strVal val="visible"/>
                                      </p:to>
                                    </p:set>
                                    <p:animEffect transition="in" filter="wipe(down)">
                                      <p:cBhvr>
                                        <p:cTn id="80" dur="500"/>
                                        <p:tgtEl>
                                          <p:spTgt spid="4">
                                            <p:graphicEl>
                                              <a:chart seriesIdx="2" categoryIdx="5" bldStep="ptInCategory"/>
                                            </p:graphicEl>
                                          </p:spTgt>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
                                            <p:graphicEl>
                                              <a:chart seriesIdx="0" categoryIdx="6" bldStep="ptInCategory"/>
                                            </p:graphicEl>
                                          </p:spTgt>
                                        </p:tgtEl>
                                        <p:attrNameLst>
                                          <p:attrName>style.visibility</p:attrName>
                                        </p:attrNameLst>
                                      </p:cBhvr>
                                      <p:to>
                                        <p:strVal val="visible"/>
                                      </p:to>
                                    </p:set>
                                    <p:animEffect transition="in" filter="wipe(down)">
                                      <p:cBhvr>
                                        <p:cTn id="83" dur="500"/>
                                        <p:tgtEl>
                                          <p:spTgt spid="4">
                                            <p:graphicEl>
                                              <a:chart seriesIdx="0" categoryIdx="6" bldStep="ptInCategory"/>
                                            </p:graphicEl>
                                          </p:spTgt>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4">
                                            <p:graphicEl>
                                              <a:chart seriesIdx="1" categoryIdx="6" bldStep="ptInCategory"/>
                                            </p:graphicEl>
                                          </p:spTgt>
                                        </p:tgtEl>
                                        <p:attrNameLst>
                                          <p:attrName>style.visibility</p:attrName>
                                        </p:attrNameLst>
                                      </p:cBhvr>
                                      <p:to>
                                        <p:strVal val="visible"/>
                                      </p:to>
                                    </p:set>
                                    <p:animEffect transition="in" filter="wipe(down)">
                                      <p:cBhvr>
                                        <p:cTn id="86" dur="500"/>
                                        <p:tgtEl>
                                          <p:spTgt spid="4">
                                            <p:graphicEl>
                                              <a:chart seriesIdx="1" categoryIdx="6" bldStep="ptInCategory"/>
                                            </p:graphicEl>
                                          </p:spTgt>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
                                            <p:graphicEl>
                                              <a:chart seriesIdx="2" categoryIdx="6" bldStep="ptInCategory"/>
                                            </p:graphicEl>
                                          </p:spTgt>
                                        </p:tgtEl>
                                        <p:attrNameLst>
                                          <p:attrName>style.visibility</p:attrName>
                                        </p:attrNameLst>
                                      </p:cBhvr>
                                      <p:to>
                                        <p:strVal val="visible"/>
                                      </p:to>
                                    </p:set>
                                    <p:animEffect transition="in" filter="wipe(down)">
                                      <p:cBhvr>
                                        <p:cTn id="89" dur="500"/>
                                        <p:tgtEl>
                                          <p:spTgt spid="4">
                                            <p:graphicEl>
                                              <a:chart seriesIdx="2" categoryIdx="6" bldStep="ptInCategory"/>
                                            </p:graphicEl>
                                          </p:spTgt>
                                        </p:tgtEl>
                                      </p:cBhvr>
                                    </p:animEffect>
                                  </p:childTnLst>
                                </p:cTn>
                              </p:par>
                            </p:childTnLst>
                          </p:cTn>
                        </p:par>
                        <p:par>
                          <p:cTn id="90" fill="hold">
                            <p:stCondLst>
                              <p:cond delay="500"/>
                            </p:stCondLst>
                            <p:childTnLst>
                              <p:par>
                                <p:cTn id="91" presetID="1" presetClass="entr" presetSubtype="0" fill="hold" grpId="0" nodeType="afterEffect">
                                  <p:stCondLst>
                                    <p:cond delay="0"/>
                                  </p:stCondLst>
                                  <p:childTnLst>
                                    <p:set>
                                      <p:cBhvr>
                                        <p:cTn id="92" dur="1" fill="hold">
                                          <p:stCondLst>
                                            <p:cond delay="0"/>
                                          </p:stCondLst>
                                        </p:cTn>
                                        <p:tgtEl>
                                          <p:spTgt spid="15"/>
                                        </p:tgtEl>
                                        <p:attrNameLst>
                                          <p:attrName>style.visibility</p:attrName>
                                        </p:attrNameLst>
                                      </p:cBhvr>
                                      <p:to>
                                        <p:strVal val="visible"/>
                                      </p:to>
                                    </p:set>
                                  </p:childTnLst>
                                </p:cTn>
                              </p:par>
                            </p:childTnLst>
                          </p:cTn>
                        </p:par>
                        <p:par>
                          <p:cTn id="93" fill="hold">
                            <p:stCondLst>
                              <p:cond delay="500"/>
                            </p:stCondLst>
                            <p:childTnLst>
                              <p:par>
                                <p:cTn id="94" presetID="1" presetClass="entr" presetSubtype="0" fill="hold" nodeType="after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childTnLst>
                          </p:cTn>
                        </p:par>
                        <p:par>
                          <p:cTn id="96" fill="hold">
                            <p:stCondLst>
                              <p:cond delay="500"/>
                            </p:stCondLst>
                            <p:childTnLst>
                              <p:par>
                                <p:cTn id="97" presetID="1" presetClass="entr" presetSubtype="0"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El"/>
        </p:bldSub>
      </p:bldGraphic>
      <p:bldP spid="15" grpId="0" animBg="1"/>
      <p:bldP spid="15" grpId="1" animBg="1"/>
      <p:bldP spid="21" grpId="0" animBg="1"/>
      <p:bldP spid="25" grpId="0" animBg="1"/>
      <p:bldP spid="25" grpId="1" animBg="1"/>
      <p:bldP spid="26" grpId="0" animBg="1"/>
      <p:bldP spid="26" grpId="1" animBg="1"/>
      <p:bldP spid="27" grpId="0" animBg="1"/>
      <p:bldP spid="27" grpId="1" animBg="1"/>
      <p:bldP spid="29" grpId="0" animBg="1"/>
      <p:bldP spid="29" grpId="1"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lide Number Placeholder 4"/>
          <p:cNvSpPr>
            <a:spLocks noGrp="1"/>
          </p:cNvSpPr>
          <p:nvPr>
            <p:ph type="sldNum" sz="quarter" idx="11"/>
          </p:nvPr>
        </p:nvSpPr>
        <p:spPr/>
        <p:txBody>
          <a:bodyPr/>
          <a:lstStyle/>
          <a:p>
            <a:fld id="{B3871C0D-4ABB-D841-BBC8-8B4B956E4089}" type="slidenum">
              <a:rPr lang="en-US"/>
              <a:pPr/>
              <a:t>182</a:t>
            </a:fld>
            <a:endParaRPr lang="en-US"/>
          </a:p>
        </p:txBody>
      </p:sp>
      <p:sp>
        <p:nvSpPr>
          <p:cNvPr id="504834" name="Rectangle 2"/>
          <p:cNvSpPr>
            <a:spLocks noGrp="1" noChangeArrowheads="1"/>
          </p:cNvSpPr>
          <p:nvPr>
            <p:ph type="title"/>
          </p:nvPr>
        </p:nvSpPr>
        <p:spPr/>
        <p:txBody>
          <a:bodyPr/>
          <a:lstStyle/>
          <a:p>
            <a:r>
              <a:rPr lang="en-US" sz="3400" dirty="0"/>
              <a:t>Sensitivity to system parameters</a:t>
            </a:r>
          </a:p>
        </p:txBody>
      </p:sp>
      <p:sp>
        <p:nvSpPr>
          <p:cNvPr id="504861" name="Rectangle 29"/>
          <p:cNvSpPr>
            <a:spLocks noChangeArrowheads="1"/>
          </p:cNvSpPr>
          <p:nvPr/>
        </p:nvSpPr>
        <p:spPr bwMode="auto">
          <a:xfrm>
            <a:off x="6349998" y="3090068"/>
            <a:ext cx="1155700"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-10.5%</a:t>
            </a:r>
          </a:p>
        </p:txBody>
      </p:sp>
      <p:sp>
        <p:nvSpPr>
          <p:cNvPr id="504859" name="Rectangle 27"/>
          <p:cNvSpPr>
            <a:spLocks noChangeArrowheads="1"/>
          </p:cNvSpPr>
          <p:nvPr/>
        </p:nvSpPr>
        <p:spPr bwMode="auto">
          <a:xfrm>
            <a:off x="3983843" y="3090068"/>
            <a:ext cx="1154113"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-15.9%</a:t>
            </a:r>
          </a:p>
        </p:txBody>
      </p:sp>
      <p:sp>
        <p:nvSpPr>
          <p:cNvPr id="504857" name="Rectangle 25"/>
          <p:cNvSpPr>
            <a:spLocks noChangeArrowheads="1"/>
          </p:cNvSpPr>
          <p:nvPr/>
        </p:nvSpPr>
        <p:spPr bwMode="auto">
          <a:xfrm>
            <a:off x="1697832" y="3078162"/>
            <a:ext cx="1154112"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856" name="Rectangle 24"/>
          <p:cNvSpPr>
            <a:spLocks noChangeArrowheads="1"/>
          </p:cNvSpPr>
          <p:nvPr/>
        </p:nvSpPr>
        <p:spPr bwMode="auto">
          <a:xfrm>
            <a:off x="692229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5" name="Rectangle 23"/>
          <p:cNvSpPr>
            <a:spLocks noChangeArrowheads="1"/>
          </p:cNvSpPr>
          <p:nvPr/>
        </p:nvSpPr>
        <p:spPr bwMode="auto">
          <a:xfrm>
            <a:off x="5766595" y="2686845"/>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4" name="Rectangle 22"/>
          <p:cNvSpPr>
            <a:spLocks noChangeArrowheads="1"/>
          </p:cNvSpPr>
          <p:nvPr/>
        </p:nvSpPr>
        <p:spPr bwMode="auto">
          <a:xfrm>
            <a:off x="4614081" y="2686845"/>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3" name="Rectangle 21"/>
          <p:cNvSpPr>
            <a:spLocks noChangeArrowheads="1"/>
          </p:cNvSpPr>
          <p:nvPr/>
        </p:nvSpPr>
        <p:spPr bwMode="auto">
          <a:xfrm>
            <a:off x="3459968" y="2686845"/>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2" name="Rectangle 20"/>
          <p:cNvSpPr>
            <a:spLocks noChangeArrowheads="1"/>
          </p:cNvSpPr>
          <p:nvPr/>
        </p:nvSpPr>
        <p:spPr bwMode="auto">
          <a:xfrm>
            <a:off x="2266168" y="2751943"/>
            <a:ext cx="1427163" cy="40163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1500" i="1" dirty="0">
              <a:solidFill>
                <a:srgbClr val="000000"/>
              </a:solidFill>
              <a:latin typeface="Arial" charset="0"/>
              <a:ea typeface="ヒラギノ角ゴ ProN W3" charset="-128"/>
              <a:cs typeface="ヒラギノ角ゴ ProN W3" charset="-128"/>
              <a:sym typeface="Gill Sans" charset="0"/>
            </a:endParaRPr>
          </a:p>
        </p:txBody>
      </p:sp>
      <p:sp>
        <p:nvSpPr>
          <p:cNvPr id="504851" name="Rectangle 19"/>
          <p:cNvSpPr>
            <a:spLocks noChangeArrowheads="1"/>
          </p:cNvSpPr>
          <p:nvPr/>
        </p:nvSpPr>
        <p:spPr bwMode="auto">
          <a:xfrm>
            <a:off x="115014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0" name="Rectangle 18"/>
          <p:cNvSpPr>
            <a:spLocks noChangeArrowheads="1"/>
          </p:cNvSpPr>
          <p:nvPr/>
        </p:nvSpPr>
        <p:spPr bwMode="auto">
          <a:xfrm>
            <a:off x="692229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9" name="Rectangle 17"/>
          <p:cNvSpPr>
            <a:spLocks noChangeArrowheads="1"/>
          </p:cNvSpPr>
          <p:nvPr/>
        </p:nvSpPr>
        <p:spPr bwMode="auto">
          <a:xfrm>
            <a:off x="5766595"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8" name="Rectangle 16"/>
          <p:cNvSpPr>
            <a:spLocks noChangeArrowheads="1"/>
          </p:cNvSpPr>
          <p:nvPr/>
        </p:nvSpPr>
        <p:spPr bwMode="auto">
          <a:xfrm>
            <a:off x="4614081" y="2286794"/>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7" name="Rectangle 15"/>
          <p:cNvSpPr>
            <a:spLocks noChangeArrowheads="1"/>
          </p:cNvSpPr>
          <p:nvPr/>
        </p:nvSpPr>
        <p:spPr bwMode="auto">
          <a:xfrm>
            <a:off x="3459968" y="2286794"/>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6" name="Rectangle 14"/>
          <p:cNvSpPr>
            <a:spLocks noChangeArrowheads="1"/>
          </p:cNvSpPr>
          <p:nvPr/>
        </p:nvSpPr>
        <p:spPr bwMode="auto">
          <a:xfrm>
            <a:off x="2304257"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5" name="Rectangle 13"/>
          <p:cNvSpPr>
            <a:spLocks noChangeArrowheads="1"/>
          </p:cNvSpPr>
          <p:nvPr/>
        </p:nvSpPr>
        <p:spPr bwMode="auto">
          <a:xfrm>
            <a:off x="115014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4" name="Rectangle 12"/>
          <p:cNvSpPr>
            <a:spLocks noChangeArrowheads="1"/>
          </p:cNvSpPr>
          <p:nvPr/>
        </p:nvSpPr>
        <p:spPr bwMode="auto">
          <a:xfrm>
            <a:off x="692229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3" name="Rectangle 11"/>
          <p:cNvSpPr>
            <a:spLocks noChangeArrowheads="1"/>
          </p:cNvSpPr>
          <p:nvPr/>
        </p:nvSpPr>
        <p:spPr bwMode="auto">
          <a:xfrm>
            <a:off x="5766595"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2" name="Rectangle 10"/>
          <p:cNvSpPr>
            <a:spLocks noChangeArrowheads="1"/>
          </p:cNvSpPr>
          <p:nvPr/>
        </p:nvSpPr>
        <p:spPr bwMode="auto">
          <a:xfrm>
            <a:off x="4614081" y="1893096"/>
            <a:ext cx="1152525"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1" name="Rectangle 9"/>
          <p:cNvSpPr>
            <a:spLocks noChangeArrowheads="1"/>
          </p:cNvSpPr>
          <p:nvPr/>
        </p:nvSpPr>
        <p:spPr bwMode="auto">
          <a:xfrm>
            <a:off x="3459968" y="1893096"/>
            <a:ext cx="1154113"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0" name="Rectangle 8"/>
          <p:cNvSpPr>
            <a:spLocks noChangeArrowheads="1"/>
          </p:cNvSpPr>
          <p:nvPr/>
        </p:nvSpPr>
        <p:spPr bwMode="auto">
          <a:xfrm>
            <a:off x="2304257"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39" name="Rectangle 7"/>
          <p:cNvSpPr>
            <a:spLocks noChangeArrowheads="1"/>
          </p:cNvSpPr>
          <p:nvPr/>
        </p:nvSpPr>
        <p:spPr bwMode="auto">
          <a:xfrm>
            <a:off x="115014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63" name="Line 31"/>
          <p:cNvSpPr>
            <a:spLocks noChangeShapeType="1"/>
          </p:cNvSpPr>
          <p:nvPr/>
        </p:nvSpPr>
        <p:spPr bwMode="auto">
          <a:xfrm>
            <a:off x="1150145" y="189309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4" name="Line 32"/>
          <p:cNvSpPr>
            <a:spLocks noChangeShapeType="1"/>
          </p:cNvSpPr>
          <p:nvPr/>
        </p:nvSpPr>
        <p:spPr bwMode="auto">
          <a:xfrm>
            <a:off x="1150145" y="2286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5" name="Line 33"/>
          <p:cNvSpPr>
            <a:spLocks noChangeShapeType="1"/>
          </p:cNvSpPr>
          <p:nvPr/>
        </p:nvSpPr>
        <p:spPr bwMode="auto">
          <a:xfrm>
            <a:off x="1150145" y="268684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6" name="Line 34"/>
          <p:cNvSpPr>
            <a:spLocks noChangeShapeType="1"/>
          </p:cNvSpPr>
          <p:nvPr/>
        </p:nvSpPr>
        <p:spPr bwMode="auto">
          <a:xfrm>
            <a:off x="1150145" y="30900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7" name="Line 35"/>
          <p:cNvSpPr>
            <a:spLocks noChangeShapeType="1"/>
          </p:cNvSpPr>
          <p:nvPr/>
        </p:nvSpPr>
        <p:spPr bwMode="auto">
          <a:xfrm>
            <a:off x="1150145" y="3491707"/>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8" name="Line 36"/>
          <p:cNvSpPr>
            <a:spLocks noChangeShapeType="1"/>
          </p:cNvSpPr>
          <p:nvPr/>
        </p:nvSpPr>
        <p:spPr bwMode="auto">
          <a:xfrm>
            <a:off x="1150144"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0" name="Line 38"/>
          <p:cNvSpPr>
            <a:spLocks noChangeShapeType="1"/>
          </p:cNvSpPr>
          <p:nvPr/>
        </p:nvSpPr>
        <p:spPr bwMode="auto">
          <a:xfrm flipH="1">
            <a:off x="3459956" y="2293155"/>
            <a:ext cx="7938" cy="1198563"/>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2" name="Line 40"/>
          <p:cNvSpPr>
            <a:spLocks noChangeShapeType="1"/>
          </p:cNvSpPr>
          <p:nvPr/>
        </p:nvSpPr>
        <p:spPr bwMode="auto">
          <a:xfrm>
            <a:off x="5766594" y="2277270"/>
            <a:ext cx="0" cy="1214438"/>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4" name="Line 42"/>
          <p:cNvSpPr>
            <a:spLocks noChangeShapeType="1"/>
          </p:cNvSpPr>
          <p:nvPr/>
        </p:nvSpPr>
        <p:spPr bwMode="auto">
          <a:xfrm>
            <a:off x="8076406"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8" name="Text Box 46"/>
          <p:cNvSpPr txBox="1">
            <a:spLocks noChangeArrowheads="1"/>
          </p:cNvSpPr>
          <p:nvPr/>
        </p:nvSpPr>
        <p:spPr bwMode="auto">
          <a:xfrm>
            <a:off x="3741747" y="1884366"/>
            <a:ext cx="1639131" cy="400105"/>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L2 Cache Size</a:t>
            </a:r>
          </a:p>
        </p:txBody>
      </p:sp>
      <p:sp>
        <p:nvSpPr>
          <p:cNvPr id="504879" name="Text Box 47"/>
          <p:cNvSpPr txBox="1">
            <a:spLocks noChangeArrowheads="1"/>
          </p:cNvSpPr>
          <p:nvPr/>
        </p:nvSpPr>
        <p:spPr bwMode="auto">
          <a:xfrm>
            <a:off x="1896269"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MB</a:t>
            </a:r>
          </a:p>
        </p:txBody>
      </p:sp>
      <p:sp>
        <p:nvSpPr>
          <p:cNvPr id="504880" name="Text Box 48"/>
          <p:cNvSpPr txBox="1">
            <a:spLocks noChangeArrowheads="1"/>
          </p:cNvSpPr>
          <p:nvPr/>
        </p:nvSpPr>
        <p:spPr bwMode="auto">
          <a:xfrm>
            <a:off x="4191795"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8 MB</a:t>
            </a:r>
          </a:p>
        </p:txBody>
      </p:sp>
      <p:sp>
        <p:nvSpPr>
          <p:cNvPr id="504881" name="Text Box 49"/>
          <p:cNvSpPr txBox="1">
            <a:spLocks noChangeArrowheads="1"/>
          </p:cNvSpPr>
          <p:nvPr/>
        </p:nvSpPr>
        <p:spPr bwMode="auto">
          <a:xfrm>
            <a:off x="6496844" y="2312195"/>
            <a:ext cx="85698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16 MB</a:t>
            </a:r>
          </a:p>
        </p:txBody>
      </p:sp>
      <p:sp>
        <p:nvSpPr>
          <p:cNvPr id="504882" name="Text Box 50"/>
          <p:cNvSpPr txBox="1">
            <a:spLocks noChangeArrowheads="1"/>
          </p:cNvSpPr>
          <p:nvPr/>
        </p:nvSpPr>
        <p:spPr bwMode="auto">
          <a:xfrm>
            <a:off x="1616084" y="2700340"/>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3" name="Text Box 51"/>
          <p:cNvSpPr txBox="1">
            <a:spLocks noChangeArrowheads="1"/>
          </p:cNvSpPr>
          <p:nvPr/>
        </p:nvSpPr>
        <p:spPr bwMode="auto">
          <a:xfrm>
            <a:off x="3885410" y="270430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4" name="Text Box 52"/>
          <p:cNvSpPr txBox="1">
            <a:spLocks noChangeArrowheads="1"/>
          </p:cNvSpPr>
          <p:nvPr/>
        </p:nvSpPr>
        <p:spPr bwMode="auto">
          <a:xfrm>
            <a:off x="6263485" y="270192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908" name="Rectangle 76"/>
          <p:cNvSpPr>
            <a:spLocks noChangeArrowheads="1"/>
          </p:cNvSpPr>
          <p:nvPr/>
        </p:nvSpPr>
        <p:spPr bwMode="auto">
          <a:xfrm>
            <a:off x="696753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09" name="Rectangle 77"/>
          <p:cNvSpPr>
            <a:spLocks noChangeArrowheads="1"/>
          </p:cNvSpPr>
          <p:nvPr/>
        </p:nvSpPr>
        <p:spPr bwMode="auto">
          <a:xfrm>
            <a:off x="5811838"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0" name="Rectangle 78"/>
          <p:cNvSpPr>
            <a:spLocks noChangeArrowheads="1"/>
          </p:cNvSpPr>
          <p:nvPr/>
        </p:nvSpPr>
        <p:spPr bwMode="auto">
          <a:xfrm>
            <a:off x="4659325" y="304006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1" name="Rectangle 79"/>
          <p:cNvSpPr>
            <a:spLocks noChangeArrowheads="1"/>
          </p:cNvSpPr>
          <p:nvPr/>
        </p:nvSpPr>
        <p:spPr bwMode="auto">
          <a:xfrm>
            <a:off x="3505212" y="304006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2" name="Rectangle 80"/>
          <p:cNvSpPr>
            <a:spLocks noChangeArrowheads="1"/>
          </p:cNvSpPr>
          <p:nvPr/>
        </p:nvSpPr>
        <p:spPr bwMode="auto">
          <a:xfrm>
            <a:off x="2349500"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3" name="Rectangle 81"/>
          <p:cNvSpPr>
            <a:spLocks noChangeArrowheads="1"/>
          </p:cNvSpPr>
          <p:nvPr/>
        </p:nvSpPr>
        <p:spPr bwMode="auto">
          <a:xfrm>
            <a:off x="119538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4" name="Line 82"/>
          <p:cNvSpPr>
            <a:spLocks noChangeShapeType="1"/>
          </p:cNvSpPr>
          <p:nvPr/>
        </p:nvSpPr>
        <p:spPr bwMode="auto">
          <a:xfrm>
            <a:off x="1147763" y="3992562"/>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984" name="Rectangle 152"/>
          <p:cNvSpPr>
            <a:spLocks noChangeArrowheads="1"/>
          </p:cNvSpPr>
          <p:nvPr/>
        </p:nvSpPr>
        <p:spPr bwMode="auto">
          <a:xfrm>
            <a:off x="6352381" y="5219700"/>
            <a:ext cx="1155700"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-10.4%</a:t>
            </a:r>
          </a:p>
        </p:txBody>
      </p:sp>
      <p:sp>
        <p:nvSpPr>
          <p:cNvPr id="504986" name="Rectangle 154"/>
          <p:cNvSpPr>
            <a:spLocks noChangeArrowheads="1"/>
          </p:cNvSpPr>
          <p:nvPr/>
        </p:nvSpPr>
        <p:spPr bwMode="auto">
          <a:xfrm>
            <a:off x="4033849" y="5195887"/>
            <a:ext cx="1154113"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-11.6%</a:t>
            </a:r>
          </a:p>
        </p:txBody>
      </p:sp>
      <p:sp>
        <p:nvSpPr>
          <p:cNvPr id="504988" name="Rectangle 156"/>
          <p:cNvSpPr>
            <a:spLocks noChangeArrowheads="1"/>
          </p:cNvSpPr>
          <p:nvPr/>
        </p:nvSpPr>
        <p:spPr bwMode="auto">
          <a:xfrm>
            <a:off x="1735931" y="5207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989" name="Rectangle 157"/>
          <p:cNvSpPr>
            <a:spLocks noChangeArrowheads="1"/>
          </p:cNvSpPr>
          <p:nvPr/>
        </p:nvSpPr>
        <p:spPr bwMode="auto">
          <a:xfrm>
            <a:off x="691276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0" name="Rectangle 158"/>
          <p:cNvSpPr>
            <a:spLocks noChangeArrowheads="1"/>
          </p:cNvSpPr>
          <p:nvPr/>
        </p:nvSpPr>
        <p:spPr bwMode="auto">
          <a:xfrm>
            <a:off x="5757069" y="4804571"/>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1" name="Rectangle 159"/>
          <p:cNvSpPr>
            <a:spLocks noChangeArrowheads="1"/>
          </p:cNvSpPr>
          <p:nvPr/>
        </p:nvSpPr>
        <p:spPr bwMode="auto">
          <a:xfrm>
            <a:off x="4604556" y="4804571"/>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2" name="Rectangle 160"/>
          <p:cNvSpPr>
            <a:spLocks noChangeArrowheads="1"/>
          </p:cNvSpPr>
          <p:nvPr/>
        </p:nvSpPr>
        <p:spPr bwMode="auto">
          <a:xfrm>
            <a:off x="3450443" y="4804571"/>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4" name="Rectangle 162"/>
          <p:cNvSpPr>
            <a:spLocks noChangeArrowheads="1"/>
          </p:cNvSpPr>
          <p:nvPr/>
        </p:nvSpPr>
        <p:spPr bwMode="auto">
          <a:xfrm>
            <a:off x="114061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5" name="Rectangle 163"/>
          <p:cNvSpPr>
            <a:spLocks noChangeArrowheads="1"/>
          </p:cNvSpPr>
          <p:nvPr/>
        </p:nvSpPr>
        <p:spPr bwMode="auto">
          <a:xfrm>
            <a:off x="691276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6" name="Rectangle 164"/>
          <p:cNvSpPr>
            <a:spLocks noChangeArrowheads="1"/>
          </p:cNvSpPr>
          <p:nvPr/>
        </p:nvSpPr>
        <p:spPr bwMode="auto">
          <a:xfrm>
            <a:off x="5757069"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7" name="Rectangle 165"/>
          <p:cNvSpPr>
            <a:spLocks noChangeArrowheads="1"/>
          </p:cNvSpPr>
          <p:nvPr/>
        </p:nvSpPr>
        <p:spPr bwMode="auto">
          <a:xfrm>
            <a:off x="4604556" y="4404518"/>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8" name="Rectangle 166"/>
          <p:cNvSpPr>
            <a:spLocks noChangeArrowheads="1"/>
          </p:cNvSpPr>
          <p:nvPr/>
        </p:nvSpPr>
        <p:spPr bwMode="auto">
          <a:xfrm>
            <a:off x="3450443" y="4404518"/>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9" name="Rectangle 167"/>
          <p:cNvSpPr>
            <a:spLocks noChangeArrowheads="1"/>
          </p:cNvSpPr>
          <p:nvPr/>
        </p:nvSpPr>
        <p:spPr bwMode="auto">
          <a:xfrm>
            <a:off x="2294731"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0" name="Rectangle 168"/>
          <p:cNvSpPr>
            <a:spLocks noChangeArrowheads="1"/>
          </p:cNvSpPr>
          <p:nvPr/>
        </p:nvSpPr>
        <p:spPr bwMode="auto">
          <a:xfrm>
            <a:off x="114061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1" name="Rectangle 169"/>
          <p:cNvSpPr>
            <a:spLocks noChangeArrowheads="1"/>
          </p:cNvSpPr>
          <p:nvPr/>
        </p:nvSpPr>
        <p:spPr bwMode="auto">
          <a:xfrm>
            <a:off x="691276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2" name="Rectangle 170"/>
          <p:cNvSpPr>
            <a:spLocks noChangeArrowheads="1"/>
          </p:cNvSpPr>
          <p:nvPr/>
        </p:nvSpPr>
        <p:spPr bwMode="auto">
          <a:xfrm>
            <a:off x="5757069"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3" name="Rectangle 171"/>
          <p:cNvSpPr>
            <a:spLocks noChangeArrowheads="1"/>
          </p:cNvSpPr>
          <p:nvPr/>
        </p:nvSpPr>
        <p:spPr bwMode="auto">
          <a:xfrm>
            <a:off x="4604556" y="400923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4" name="Rectangle 172"/>
          <p:cNvSpPr>
            <a:spLocks noChangeArrowheads="1"/>
          </p:cNvSpPr>
          <p:nvPr/>
        </p:nvSpPr>
        <p:spPr bwMode="auto">
          <a:xfrm>
            <a:off x="3450443" y="400923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5" name="Rectangle 173"/>
          <p:cNvSpPr>
            <a:spLocks noChangeArrowheads="1"/>
          </p:cNvSpPr>
          <p:nvPr/>
        </p:nvSpPr>
        <p:spPr bwMode="auto">
          <a:xfrm>
            <a:off x="2294731"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6" name="Rectangle 174"/>
          <p:cNvSpPr>
            <a:spLocks noChangeArrowheads="1"/>
          </p:cNvSpPr>
          <p:nvPr/>
        </p:nvSpPr>
        <p:spPr bwMode="auto">
          <a:xfrm>
            <a:off x="114061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8" name="Line 176"/>
          <p:cNvSpPr>
            <a:spLocks noChangeShapeType="1"/>
          </p:cNvSpPr>
          <p:nvPr/>
        </p:nvSpPr>
        <p:spPr bwMode="auto">
          <a:xfrm>
            <a:off x="1140619" y="440451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09" name="Line 177"/>
          <p:cNvSpPr>
            <a:spLocks noChangeShapeType="1"/>
          </p:cNvSpPr>
          <p:nvPr/>
        </p:nvSpPr>
        <p:spPr bwMode="auto">
          <a:xfrm>
            <a:off x="1140619" y="48045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0" name="Line 178"/>
          <p:cNvSpPr>
            <a:spLocks noChangeShapeType="1"/>
          </p:cNvSpPr>
          <p:nvPr/>
        </p:nvSpPr>
        <p:spPr bwMode="auto">
          <a:xfrm>
            <a:off x="1140619" y="5207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1" name="Line 179"/>
          <p:cNvSpPr>
            <a:spLocks noChangeShapeType="1"/>
          </p:cNvSpPr>
          <p:nvPr/>
        </p:nvSpPr>
        <p:spPr bwMode="auto">
          <a:xfrm>
            <a:off x="1140619" y="560784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2" name="Line 180"/>
          <p:cNvSpPr>
            <a:spLocks noChangeShapeType="1"/>
          </p:cNvSpPr>
          <p:nvPr/>
        </p:nvSpPr>
        <p:spPr bwMode="auto">
          <a:xfrm>
            <a:off x="1140619"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4" name="Line 182"/>
          <p:cNvSpPr>
            <a:spLocks noChangeShapeType="1"/>
          </p:cNvSpPr>
          <p:nvPr/>
        </p:nvSpPr>
        <p:spPr bwMode="auto">
          <a:xfrm flipH="1">
            <a:off x="3450431" y="4410870"/>
            <a:ext cx="7938" cy="1196975"/>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6" name="Line 184"/>
          <p:cNvSpPr>
            <a:spLocks noChangeShapeType="1"/>
          </p:cNvSpPr>
          <p:nvPr/>
        </p:nvSpPr>
        <p:spPr bwMode="auto">
          <a:xfrm>
            <a:off x="5757069" y="4393419"/>
            <a:ext cx="0" cy="1214437"/>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8" name="Line 186"/>
          <p:cNvSpPr>
            <a:spLocks noChangeShapeType="1"/>
          </p:cNvSpPr>
          <p:nvPr/>
        </p:nvSpPr>
        <p:spPr bwMode="auto">
          <a:xfrm>
            <a:off x="8066881"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9" name="Text Box 187"/>
          <p:cNvSpPr txBox="1">
            <a:spLocks noChangeArrowheads="1"/>
          </p:cNvSpPr>
          <p:nvPr/>
        </p:nvSpPr>
        <p:spPr bwMode="auto">
          <a:xfrm>
            <a:off x="2929731" y="4004473"/>
            <a:ext cx="3320348"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Number of Memory Channels</a:t>
            </a:r>
          </a:p>
        </p:txBody>
      </p:sp>
      <p:sp>
        <p:nvSpPr>
          <p:cNvPr id="505020" name="Text Box 188"/>
          <p:cNvSpPr txBox="1">
            <a:spLocks noChangeArrowheads="1"/>
          </p:cNvSpPr>
          <p:nvPr/>
        </p:nvSpPr>
        <p:spPr bwMode="auto">
          <a:xfrm>
            <a:off x="1734350" y="4426748"/>
            <a:ext cx="1238949"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 Channel</a:t>
            </a:r>
          </a:p>
        </p:txBody>
      </p:sp>
      <p:sp>
        <p:nvSpPr>
          <p:cNvPr id="505021" name="Text Box 189"/>
          <p:cNvSpPr txBox="1">
            <a:spLocks noChangeArrowheads="1"/>
          </p:cNvSpPr>
          <p:nvPr/>
        </p:nvSpPr>
        <p:spPr bwMode="auto">
          <a:xfrm>
            <a:off x="4001294" y="4436271"/>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2 Channels</a:t>
            </a:r>
          </a:p>
        </p:txBody>
      </p:sp>
      <p:sp>
        <p:nvSpPr>
          <p:cNvPr id="505022" name="Text Box 190"/>
          <p:cNvSpPr txBox="1">
            <a:spLocks noChangeArrowheads="1"/>
          </p:cNvSpPr>
          <p:nvPr/>
        </p:nvSpPr>
        <p:spPr bwMode="auto">
          <a:xfrm>
            <a:off x="6258719" y="4410872"/>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Channels</a:t>
            </a:r>
          </a:p>
        </p:txBody>
      </p:sp>
      <p:sp>
        <p:nvSpPr>
          <p:cNvPr id="505023" name="Text Box 191"/>
          <p:cNvSpPr txBox="1">
            <a:spLocks noChangeArrowheads="1"/>
          </p:cNvSpPr>
          <p:nvPr/>
        </p:nvSpPr>
        <p:spPr bwMode="auto">
          <a:xfrm>
            <a:off x="1630368" y="4829972"/>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4" name="Text Box 192"/>
          <p:cNvSpPr txBox="1">
            <a:spLocks noChangeArrowheads="1"/>
          </p:cNvSpPr>
          <p:nvPr/>
        </p:nvSpPr>
        <p:spPr bwMode="auto">
          <a:xfrm>
            <a:off x="3875887" y="4820446"/>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5" name="Text Box 193"/>
          <p:cNvSpPr txBox="1">
            <a:spLocks noChangeArrowheads="1"/>
          </p:cNvSpPr>
          <p:nvPr/>
        </p:nvSpPr>
        <p:spPr bwMode="auto">
          <a:xfrm>
            <a:off x="6206337" y="4819654"/>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Tree>
    <p:extLst>
      <p:ext uri="{BB962C8B-B14F-4D97-AF65-F5344CB8AC3E}">
        <p14:creationId xmlns:p14="http://schemas.microsoft.com/office/powerpoint/2010/main" val="243210008"/>
      </p:ext>
    </p:extLst>
  </p:cSld>
  <p:clrMapOvr>
    <a:masterClrMapping/>
  </p:clrMapOvr>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Conclusion</a:t>
            </a:r>
          </a:p>
        </p:txBody>
      </p:sp>
      <p:sp>
        <p:nvSpPr>
          <p:cNvPr id="6" name="Content Placeholder 5"/>
          <p:cNvSpPr>
            <a:spLocks noGrp="1"/>
          </p:cNvSpPr>
          <p:nvPr>
            <p:ph idx="1"/>
          </p:nvPr>
        </p:nvSpPr>
        <p:spPr>
          <a:xfrm>
            <a:off x="567036" y="1447731"/>
            <a:ext cx="8576965" cy="4876725"/>
          </a:xfrm>
        </p:spPr>
        <p:txBody>
          <a:bodyPr/>
          <a:lstStyle/>
          <a:p>
            <a:r>
              <a:rPr lang="en-US" sz="2100" dirty="0"/>
              <a:t>Inter-thread main memory interference within a </a:t>
            </a:r>
            <a:br>
              <a:rPr lang="en-US" sz="2100" dirty="0"/>
            </a:br>
            <a:r>
              <a:rPr lang="en-US" sz="2100" dirty="0"/>
              <a:t>multi-threaded application increases execution time</a:t>
            </a:r>
          </a:p>
          <a:p>
            <a:pPr>
              <a:buNone/>
            </a:pPr>
            <a:endParaRPr lang="en-US" sz="2100" dirty="0"/>
          </a:p>
          <a:p>
            <a:r>
              <a:rPr lang="en-US" sz="2100" dirty="0"/>
              <a:t>Parallel Application Memory Scheduling (PAMS) improves a single multi-threaded application’s performance by</a:t>
            </a:r>
          </a:p>
          <a:p>
            <a:pPr lvl="1"/>
            <a:r>
              <a:rPr lang="en-US" sz="1800" dirty="0"/>
              <a:t>Identifying a set of threads likely to be on the critical path and prioritizing requests from them</a:t>
            </a:r>
          </a:p>
          <a:p>
            <a:pPr lvl="1"/>
            <a:r>
              <a:rPr lang="en-US" sz="1800" dirty="0"/>
              <a:t>Periodically shuffling priorities of non-likely critical threads to reduce inter-thread interference among them</a:t>
            </a:r>
          </a:p>
          <a:p>
            <a:pPr lvl="1">
              <a:buNone/>
            </a:pPr>
            <a:endParaRPr lang="en-US" sz="1700" dirty="0"/>
          </a:p>
          <a:p>
            <a:r>
              <a:rPr lang="en-US" sz="2100" dirty="0"/>
              <a:t>PAMS significantly outperforms </a:t>
            </a:r>
          </a:p>
          <a:p>
            <a:pPr lvl="1"/>
            <a:r>
              <a:rPr lang="en-US" sz="1700" dirty="0"/>
              <a:t>Best previous memory scheduler designed for </a:t>
            </a:r>
            <a:br>
              <a:rPr lang="en-US" sz="1700" dirty="0"/>
            </a:br>
            <a:r>
              <a:rPr lang="en-US" sz="1700" dirty="0"/>
              <a:t>multi-programmed workloads</a:t>
            </a:r>
          </a:p>
          <a:p>
            <a:pPr lvl="1"/>
            <a:r>
              <a:rPr lang="en-US" sz="1700" dirty="0"/>
              <a:t>A memory scheduler that uses a state-of-the-art </a:t>
            </a:r>
            <a:br>
              <a:rPr lang="en-US" sz="1700" dirty="0"/>
            </a:br>
            <a:r>
              <a:rPr lang="en-US" sz="1700" dirty="0"/>
              <a:t>thread criticality predictor (TCP) </a:t>
            </a:r>
          </a:p>
          <a:p>
            <a:pPr lvl="1"/>
            <a:endParaRPr lang="en-US" sz="1700" dirty="0"/>
          </a:p>
          <a:p>
            <a:endParaRPr lang="en-US" sz="2100" dirty="0"/>
          </a:p>
          <a:p>
            <a:endParaRPr lang="en-US" sz="2100" dirty="0"/>
          </a:p>
          <a:p>
            <a:pPr lvl="1"/>
            <a:endParaRPr lang="en-US" sz="1700" dirty="0"/>
          </a:p>
          <a:p>
            <a:endParaRPr lang="en-US" sz="21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183</a:t>
            </a:fld>
            <a:endParaRPr lang="en-US" dirty="0"/>
          </a:p>
        </p:txBody>
      </p:sp>
    </p:spTree>
    <p:extLst>
      <p:ext uri="{BB962C8B-B14F-4D97-AF65-F5344CB8AC3E}">
        <p14:creationId xmlns:p14="http://schemas.microsoft.com/office/powerpoint/2010/main" val="16011824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1071562"/>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915"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915"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915"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915"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915"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593065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Related Works</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30077793"/>
      </p:ext>
    </p:extLst>
  </p:cSld>
  <p:clrMapOvr>
    <a:masterClrMapping/>
  </p:clrMapOvr>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Related Past Work</a:t>
            </a:r>
            <a:endParaRPr lang="en-US" dirty="0"/>
          </a:p>
        </p:txBody>
      </p:sp>
      <p:sp>
        <p:nvSpPr>
          <p:cNvPr id="3" name="Content Placeholder 2"/>
          <p:cNvSpPr>
            <a:spLocks noGrp="1"/>
          </p:cNvSpPr>
          <p:nvPr>
            <p:ph idx="1"/>
          </p:nvPr>
        </p:nvSpPr>
        <p:spPr>
          <a:xfrm>
            <a:off x="228600" y="1041648"/>
            <a:ext cx="8807896" cy="5195664"/>
          </a:xfrm>
        </p:spPr>
        <p:txBody>
          <a:bodyPr/>
          <a:lstStyle/>
          <a:p>
            <a:r>
              <a:rPr lang="en-US" dirty="0" smtClean="0"/>
              <a:t>That I could not cover…</a:t>
            </a:r>
          </a:p>
          <a:p>
            <a:endParaRPr lang="en-US" sz="600" dirty="0"/>
          </a:p>
          <a:p>
            <a:r>
              <a:rPr lang="en-US" dirty="0" smtClean="0">
                <a:solidFill>
                  <a:srgbClr val="0000FF"/>
                </a:solidFill>
              </a:rPr>
              <a:t>How to handle prefetch requests in a QoS-aware multi-core memory system?</a:t>
            </a:r>
          </a:p>
          <a:p>
            <a:pPr lvl="1"/>
            <a:r>
              <a:rPr lang="en-US" sz="1900" dirty="0"/>
              <a:t>Prefetch-aware shared resource management, ISCA’11.</a:t>
            </a:r>
          </a:p>
          <a:p>
            <a:pPr lvl="1"/>
            <a:r>
              <a:rPr lang="en-US" sz="1900" dirty="0"/>
              <a:t>Prefetch-aware memory controllers, MICRO’08, IEEE-TC’11.</a:t>
            </a:r>
          </a:p>
          <a:p>
            <a:pPr lvl="1"/>
            <a:r>
              <a:rPr lang="en-US" sz="1900" dirty="0"/>
              <a:t>Coordinated control of multiple prefetchers, MICRO’09.</a:t>
            </a:r>
          </a:p>
          <a:p>
            <a:pPr lvl="1"/>
            <a:endParaRPr lang="en-US" sz="1000" dirty="0"/>
          </a:p>
          <a:p>
            <a:pPr lvl="1"/>
            <a:endParaRPr lang="en-US" sz="1000" dirty="0"/>
          </a:p>
          <a:p>
            <a:r>
              <a:rPr lang="en-US" dirty="0" smtClean="0">
                <a:solidFill>
                  <a:srgbClr val="0000FF"/>
                </a:solidFill>
              </a:rPr>
              <a:t>How to design QoS mechanisms in the interconnect?</a:t>
            </a:r>
          </a:p>
          <a:p>
            <a:pPr lvl="1"/>
            <a:r>
              <a:rPr lang="en-US" sz="1900" dirty="0"/>
              <a:t>Topology-aware, scalable QoS, ISCA’11, IEEE Micro’12.</a:t>
            </a:r>
          </a:p>
          <a:p>
            <a:pPr lvl="1"/>
            <a:r>
              <a:rPr lang="en-US" sz="1900" dirty="0"/>
              <a:t>Slack-based packet scheduling, ISCA’10, IEEE Micro’11.</a:t>
            </a:r>
          </a:p>
          <a:p>
            <a:pPr lvl="1"/>
            <a:r>
              <a:rPr lang="en-US" sz="1900" dirty="0"/>
              <a:t>Efficient bandwidth guarantees, MICRO’09.</a:t>
            </a:r>
          </a:p>
          <a:p>
            <a:pPr lvl="1"/>
            <a:r>
              <a:rPr lang="en-US" sz="1900" dirty="0"/>
              <a:t>Application-aware request prioritization, MICRO’09.</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186</a:t>
            </a:fld>
            <a:endParaRPr lang="en-US" altLang="en-US">
              <a:solidFill>
                <a:srgbClr val="000000"/>
              </a:solidFill>
            </a:endParaRPr>
          </a:p>
        </p:txBody>
      </p:sp>
      <p:sp>
        <p:nvSpPr>
          <p:cNvPr id="5" name="TextBox 4"/>
          <p:cNvSpPr txBox="1"/>
          <p:nvPr/>
        </p:nvSpPr>
        <p:spPr>
          <a:xfrm>
            <a:off x="6876257" y="2348880"/>
            <a:ext cx="1753602"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ISCA 2011 Talk</a:t>
            </a:r>
            <a:endParaRPr lang="en-US" dirty="0"/>
          </a:p>
        </p:txBody>
      </p:sp>
      <p:sp>
        <p:nvSpPr>
          <p:cNvPr id="6" name="TextBox 5"/>
          <p:cNvSpPr txBox="1"/>
          <p:nvPr/>
        </p:nvSpPr>
        <p:spPr>
          <a:xfrm>
            <a:off x="6804252" y="3068961"/>
            <a:ext cx="1807703" cy="373659"/>
          </a:xfrm>
          <a:prstGeom prst="rect">
            <a:avLst/>
          </a:prstGeom>
          <a:noFill/>
        </p:spPr>
        <p:txBody>
          <a:bodyPr wrap="none" lIns="91416" tIns="45709" rIns="91416" bIns="45709" rtlCol="0">
            <a:spAutoFit/>
          </a:bodyPr>
          <a:lstStyle/>
          <a:p>
            <a:r>
              <a:rPr lang="en-US" dirty="0" smtClean="0">
                <a:hlinkClick r:id="rId3" action="ppaction://hlinkpres?slideindex=1&amp;slidetitle="/>
              </a:rPr>
              <a:t>Micro 2009 Talk</a:t>
            </a:r>
            <a:endParaRPr lang="en-US" dirty="0"/>
          </a:p>
        </p:txBody>
      </p:sp>
      <p:sp>
        <p:nvSpPr>
          <p:cNvPr id="7" name="TextBox 6"/>
          <p:cNvSpPr txBox="1"/>
          <p:nvPr/>
        </p:nvSpPr>
        <p:spPr>
          <a:xfrm>
            <a:off x="7359427" y="2708921"/>
            <a:ext cx="1807703" cy="373659"/>
          </a:xfrm>
          <a:prstGeom prst="rect">
            <a:avLst/>
          </a:prstGeom>
          <a:noFill/>
        </p:spPr>
        <p:txBody>
          <a:bodyPr wrap="none" lIns="91416" tIns="45709" rIns="91416" bIns="45709" rtlCol="0">
            <a:spAutoFit/>
          </a:bodyPr>
          <a:lstStyle/>
          <a:p>
            <a:r>
              <a:rPr lang="en-US" dirty="0" smtClean="0">
                <a:hlinkClick r:id="rId4" action="ppaction://hlinkpres?slideindex=1&amp;slidetitle="/>
              </a:rPr>
              <a:t>Micro 2008 Talk</a:t>
            </a:r>
            <a:endParaRPr lang="en-US" dirty="0"/>
          </a:p>
        </p:txBody>
      </p:sp>
    </p:spTree>
    <p:extLst>
      <p:ext uri="{BB962C8B-B14F-4D97-AF65-F5344CB8AC3E}">
        <p14:creationId xmlns:p14="http://schemas.microsoft.com/office/powerpoint/2010/main" val="589225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Some Issues in Cache Design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3468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LLC </a:t>
            </a:r>
            <a:r>
              <a:rPr lang="en-US" dirty="0" err="1" smtClean="0"/>
              <a:t>Writeback</a:t>
            </a:r>
            <a:endParaRPr lang="en-US" dirty="0"/>
          </a:p>
        </p:txBody>
      </p:sp>
      <p:sp>
        <p:nvSpPr>
          <p:cNvPr id="3" name="Content Placeholder 2"/>
          <p:cNvSpPr>
            <a:spLocks noGrp="1"/>
          </p:cNvSpPr>
          <p:nvPr>
            <p:ph idx="1"/>
          </p:nvPr>
        </p:nvSpPr>
        <p:spPr/>
        <p:txBody>
          <a:bodyPr/>
          <a:lstStyle/>
          <a:p>
            <a:r>
              <a:rPr lang="en-US" dirty="0" smtClean="0"/>
              <a:t>Problem 1: </a:t>
            </a:r>
            <a:r>
              <a:rPr lang="en-US" dirty="0" err="1" smtClean="0"/>
              <a:t>Writebacks</a:t>
            </a:r>
            <a:r>
              <a:rPr lang="en-US" dirty="0" smtClean="0"/>
              <a:t> to DRAM interfere with reads and cause additional performance penalty</a:t>
            </a:r>
          </a:p>
          <a:p>
            <a:pPr lvl="1"/>
            <a:r>
              <a:rPr lang="en-US" sz="1800" dirty="0"/>
              <a:t>Write-to-read turnaround time in DRAM bus</a:t>
            </a:r>
          </a:p>
          <a:p>
            <a:pPr lvl="1"/>
            <a:r>
              <a:rPr lang="en-US" sz="1800" dirty="0"/>
              <a:t>Write-recovery latency in DRAM bank</a:t>
            </a:r>
          </a:p>
          <a:p>
            <a:pPr lvl="1"/>
            <a:r>
              <a:rPr lang="en-US" sz="1800" dirty="0"/>
              <a:t>Change of row buffer </a:t>
            </a:r>
            <a:r>
              <a:rPr lang="en-US" sz="1800" dirty="0">
                <a:sym typeface="Wingdings"/>
              </a:rPr>
              <a:t> reduced row-buffer locality for read requests</a:t>
            </a:r>
            <a:endParaRPr lang="en-US" sz="1800" dirty="0"/>
          </a:p>
          <a:p>
            <a:pPr lvl="1"/>
            <a:endParaRPr lang="en-US" sz="1800" dirty="0"/>
          </a:p>
          <a:p>
            <a:r>
              <a:rPr lang="en-US" dirty="0" smtClean="0"/>
              <a:t>Problem 2: </a:t>
            </a:r>
            <a:r>
              <a:rPr lang="en-US" dirty="0" err="1" smtClean="0"/>
              <a:t>Writebacks</a:t>
            </a:r>
            <a:r>
              <a:rPr lang="en-US" dirty="0" smtClean="0"/>
              <a:t> that occur once in a while have low row buffer locality</a:t>
            </a:r>
          </a:p>
          <a:p>
            <a:pPr lvl="1"/>
            <a:endParaRPr lang="en-US" dirty="0"/>
          </a:p>
          <a:p>
            <a:r>
              <a:rPr lang="en-US" dirty="0" smtClean="0"/>
              <a:t>Idea: </a:t>
            </a:r>
            <a:r>
              <a:rPr lang="en-US" dirty="0" smtClean="0">
                <a:solidFill>
                  <a:srgbClr val="0000FF"/>
                </a:solidFill>
              </a:rPr>
              <a:t>When evicting a dirty cache block to a row, proactively search the cache for other dirty blocks to the same row </a:t>
            </a:r>
            <a:r>
              <a:rPr lang="en-US" dirty="0" smtClean="0">
                <a:solidFill>
                  <a:srgbClr val="0000FF"/>
                </a:solidFill>
                <a:sym typeface="Wingdings"/>
              </a:rPr>
              <a:t> </a:t>
            </a:r>
            <a:r>
              <a:rPr lang="en-US" dirty="0" smtClean="0">
                <a:solidFill>
                  <a:srgbClr val="0000FF"/>
                </a:solidFill>
              </a:rPr>
              <a:t>evict them </a:t>
            </a:r>
            <a:r>
              <a:rPr lang="en-US" dirty="0" smtClean="0">
                <a:solidFill>
                  <a:srgbClr val="0000FF"/>
                </a:solidFill>
                <a:sym typeface="Wingdings"/>
              </a:rPr>
              <a:t> write to DRAM in a batch</a:t>
            </a:r>
            <a:endParaRPr lang="en-US" dirty="0" smtClean="0">
              <a:solidFill>
                <a:srgbClr val="0000FF"/>
              </a:solidFill>
            </a:endParaRPr>
          </a:p>
          <a:p>
            <a:pPr lvl="1"/>
            <a:r>
              <a:rPr lang="en-US" sz="1800" dirty="0"/>
              <a:t>Improves row buffer locality</a:t>
            </a:r>
          </a:p>
          <a:p>
            <a:pPr lvl="1"/>
            <a:r>
              <a:rPr lang="en-US" sz="1800" dirty="0"/>
              <a:t>Reduces write-to-read switching penalties on DRAM bus</a:t>
            </a:r>
          </a:p>
          <a:p>
            <a:pPr lvl="1"/>
            <a:r>
              <a:rPr lang="en-US" sz="1800" dirty="0"/>
              <a:t>Improves performance on both single-core and multi-core systems</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188</a:t>
            </a:fld>
            <a:endParaRPr lang="en-US"/>
          </a:p>
        </p:txBody>
      </p:sp>
    </p:spTree>
    <p:extLst>
      <p:ext uri="{BB962C8B-B14F-4D97-AF65-F5344CB8AC3E}">
        <p14:creationId xmlns:p14="http://schemas.microsoft.com/office/powerpoint/2010/main" val="4137380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539552" y="2688456"/>
            <a:ext cx="8013700" cy="1244600"/>
          </a:xfrm>
          <a:prstGeom prst="rect">
            <a:avLst/>
          </a:prstGeom>
        </p:spPr>
      </p:pic>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a:xfrm>
            <a:off x="228600" y="997532"/>
            <a:ext cx="8610600" cy="1783401"/>
          </a:xfrm>
        </p:spPr>
        <p:txBody>
          <a:bodyPr/>
          <a:lstStyle/>
          <a:p>
            <a:pPr marL="342813" lvl="1" indent="-342813">
              <a:buClr>
                <a:schemeClr val="accent1"/>
              </a:buClr>
              <a:buSzPct val="65000"/>
              <a:buFont typeface="Wingdings" charset="0"/>
              <a:buChar char="n"/>
            </a:pPr>
            <a:r>
              <a:rPr lang="en-US" sz="1800" dirty="0"/>
              <a:t>Chang </a:t>
            </a:r>
            <a:r>
              <a:rPr lang="en-US" sz="1800" dirty="0" err="1"/>
              <a:t>Joo</a:t>
            </a:r>
            <a:r>
              <a:rPr lang="en-US" sz="1800" dirty="0"/>
              <a:t> Lee, </a:t>
            </a:r>
            <a:r>
              <a:rPr lang="en-US" sz="1800" dirty="0" err="1"/>
              <a:t>Veynu</a:t>
            </a:r>
            <a:r>
              <a:rPr lang="en-US" sz="1800" dirty="0"/>
              <a:t> </a:t>
            </a:r>
            <a:r>
              <a:rPr lang="en-US" sz="1800" dirty="0" err="1"/>
              <a:t>Narasiman</a:t>
            </a:r>
            <a:r>
              <a:rPr lang="en-US" sz="1800" dirty="0"/>
              <a:t>, Eiman Ebrahimi, </a:t>
            </a:r>
            <a:r>
              <a:rPr lang="en-US" sz="1800" u="sng" dirty="0"/>
              <a:t>Onur Mutlu</a:t>
            </a:r>
            <a:r>
              <a:rPr lang="en-US" sz="1800" dirty="0"/>
              <a:t>, and Yale N. </a:t>
            </a:r>
            <a:r>
              <a:rPr lang="en-US" sz="1800" dirty="0" err="1"/>
              <a:t>Patt</a:t>
            </a:r>
            <a:r>
              <a:rPr lang="en-US" sz="1800" dirty="0"/>
              <a:t>, </a:t>
            </a:r>
            <a:br>
              <a:rPr lang="en-US" sz="1800" dirty="0"/>
            </a:br>
            <a:r>
              <a:rPr lang="en-US" sz="1800" b="1" dirty="0">
                <a:hlinkClick r:id="rId3"/>
              </a:rPr>
              <a:t>"DRAM-Aware Last-Level Cache Writeback: Reducing Write-Caused Interference in Memory Systems"</a:t>
            </a:r>
            <a:r>
              <a:rPr lang="en-US" sz="1800" dirty="0"/>
              <a:t/>
            </a:r>
            <a:br>
              <a:rPr lang="en-US" sz="1800" dirty="0"/>
            </a:br>
            <a:r>
              <a:rPr lang="en-US" sz="1800" dirty="0"/>
              <a:t>HPS Technical Report, TR-HPS-2010-002, April 2010. </a:t>
            </a:r>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189</a:t>
            </a:fld>
            <a:endParaRPr lang="en-US"/>
          </a:p>
        </p:txBody>
      </p:sp>
      <p:pic>
        <p:nvPicPr>
          <p:cNvPr id="8" name="Picture 7"/>
          <p:cNvPicPr>
            <a:picLocks noChangeAspect="1"/>
          </p:cNvPicPr>
          <p:nvPr/>
        </p:nvPicPr>
        <p:blipFill>
          <a:blip r:embed="rId4"/>
          <a:stretch>
            <a:fillRect/>
          </a:stretch>
        </p:blipFill>
        <p:spPr>
          <a:xfrm>
            <a:off x="0" y="3717033"/>
            <a:ext cx="9144000" cy="2715737"/>
          </a:xfrm>
          <a:prstGeom prst="rect">
            <a:avLst/>
          </a:prstGeom>
        </p:spPr>
      </p:pic>
    </p:spTree>
    <p:extLst>
      <p:ext uri="{BB962C8B-B14F-4D97-AF65-F5344CB8AC3E}">
        <p14:creationId xmlns:p14="http://schemas.microsoft.com/office/powerpoint/2010/main" val="21085769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PAR-BS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Identifies the problem of bank parallelism destruction across multiple threads</a:t>
            </a:r>
          </a:p>
          <a:p>
            <a:pPr lvl="1"/>
            <a:r>
              <a:rPr lang="en-US" dirty="0" smtClean="0"/>
              <a:t>Simple mechanism</a:t>
            </a:r>
          </a:p>
          <a:p>
            <a:endParaRPr lang="en-US" dirty="0" smtClean="0"/>
          </a:p>
          <a:p>
            <a:r>
              <a:rPr lang="en-US" dirty="0" smtClean="0"/>
              <a:t>Downsides:</a:t>
            </a:r>
          </a:p>
          <a:p>
            <a:pPr lvl="1"/>
            <a:r>
              <a:rPr lang="en-US" dirty="0" smtClean="0">
                <a:sym typeface="Wingdings"/>
              </a:rPr>
              <a:t>Does not always prioritize the latency-sensitive applications  lower overall throughput</a:t>
            </a:r>
            <a:endParaRPr lang="en-US" dirty="0" smtClean="0"/>
          </a:p>
          <a:p>
            <a:pPr lvl="1"/>
            <a:r>
              <a:rPr lang="en-US" dirty="0"/>
              <a:t>Implementation in multiple controllers needs coordination for best performance </a:t>
            </a:r>
            <a:r>
              <a:rPr lang="en-US" dirty="0">
                <a:sym typeface="Wingdings"/>
              </a:rPr>
              <a:t> too frequent coordination since batching is done frequently</a:t>
            </a:r>
          </a:p>
          <a:p>
            <a:pPr lvl="1"/>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19</a:t>
            </a:fld>
            <a:endParaRPr lang="en-US"/>
          </a:p>
        </p:txBody>
      </p:sp>
    </p:spTree>
    <p:extLst>
      <p:ext uri="{BB962C8B-B14F-4D97-AF65-F5344CB8AC3E}">
        <p14:creationId xmlns:p14="http://schemas.microsoft.com/office/powerpoint/2010/main" val="7399615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DRAM-Aware Cache Design:</a:t>
            </a:r>
            <a:br>
              <a:rPr lang="en-US" sz="4000" dirty="0">
                <a:latin typeface="Garamond" charset="0"/>
              </a:rPr>
            </a:br>
            <a:r>
              <a:rPr lang="en-US" sz="4000" dirty="0">
                <a:latin typeface="Garamond" charset="0"/>
              </a:rPr>
              <a:t>An Example of Resource Coordination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422959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Cache Design</a:t>
            </a:r>
            <a:endParaRPr lang="en-US" dirty="0"/>
          </a:p>
        </p:txBody>
      </p:sp>
      <p:sp>
        <p:nvSpPr>
          <p:cNvPr id="3" name="Content Placeholder 2"/>
          <p:cNvSpPr>
            <a:spLocks noGrp="1"/>
          </p:cNvSpPr>
          <p:nvPr>
            <p:ph idx="1"/>
          </p:nvPr>
        </p:nvSpPr>
        <p:spPr/>
        <p:txBody>
          <a:bodyPr/>
          <a:lstStyle/>
          <a:p>
            <a:r>
              <a:rPr lang="en-US" dirty="0">
                <a:solidFill>
                  <a:srgbClr val="0000FF"/>
                </a:solidFill>
              </a:rPr>
              <a:t>Coordination of cache policies with memory controllers</a:t>
            </a:r>
          </a:p>
          <a:p>
            <a:pPr lvl="1"/>
            <a:endParaRPr lang="en-US" sz="1800" dirty="0"/>
          </a:p>
          <a:p>
            <a:r>
              <a:rPr lang="en-US" sz="2000" dirty="0"/>
              <a:t>Chang </a:t>
            </a:r>
            <a:r>
              <a:rPr lang="en-US" sz="2000" dirty="0" err="1"/>
              <a:t>Joo</a:t>
            </a:r>
            <a:r>
              <a:rPr lang="en-US" sz="2000" dirty="0"/>
              <a:t> Lee, </a:t>
            </a:r>
            <a:r>
              <a:rPr lang="en-US" sz="2000" dirty="0" err="1"/>
              <a:t>Veynu</a:t>
            </a:r>
            <a:r>
              <a:rPr lang="en-US" sz="2000" dirty="0"/>
              <a:t> </a:t>
            </a:r>
            <a:r>
              <a:rPr lang="en-US" sz="2000" dirty="0" err="1"/>
              <a:t>Narasiman</a:t>
            </a:r>
            <a:r>
              <a:rPr lang="en-US" sz="2000" dirty="0"/>
              <a:t>, Eiman Ebrahimi,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2"/>
              </a:rPr>
              <a:t>"DRAM-Aware Last-Level Cache Writeback: Reducing Write-Caused Interference in Memory Systems"</a:t>
            </a:r>
            <a:r>
              <a:rPr lang="en-US" sz="2000" dirty="0"/>
              <a:t/>
            </a:r>
            <a:br>
              <a:rPr lang="en-US" sz="2000" dirty="0"/>
            </a:br>
            <a:r>
              <a:rPr lang="en-US" sz="2000" dirty="0"/>
              <a:t>HPS Technical Report, TR-HPS-2010-002, April 2010. </a:t>
            </a:r>
          </a:p>
          <a:p>
            <a:endParaRPr lang="en-US" dirty="0" smtClean="0"/>
          </a:p>
          <a:p>
            <a:r>
              <a:rPr lang="en-US" sz="2000" dirty="0"/>
              <a:t>Chang </a:t>
            </a:r>
            <a:r>
              <a:rPr lang="en-US" sz="2000" dirty="0" err="1"/>
              <a:t>Joo</a:t>
            </a:r>
            <a:r>
              <a:rPr lang="en-US" sz="2000" dirty="0"/>
              <a:t> Lee, Eiman Ebrahimi, </a:t>
            </a:r>
            <a:r>
              <a:rPr lang="en-US" sz="2000" dirty="0" err="1"/>
              <a:t>Veynu</a:t>
            </a:r>
            <a:r>
              <a:rPr lang="en-US" sz="2000" dirty="0"/>
              <a:t> </a:t>
            </a:r>
            <a:r>
              <a:rPr lang="en-US" sz="2000" dirty="0" err="1"/>
              <a:t>Narasiman</a:t>
            </a:r>
            <a:r>
              <a:rPr lang="en-US" sz="2000" dirty="0"/>
              <a:t>,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3"/>
              </a:rPr>
              <a:t>"DRAM-Aware Last-Level Cache Replacement"</a:t>
            </a:r>
            <a:r>
              <a:rPr lang="en-US" sz="2000" dirty="0"/>
              <a:t/>
            </a:r>
            <a:br>
              <a:rPr lang="en-US" sz="2000" dirty="0"/>
            </a:br>
            <a:r>
              <a:rPr lang="en-US" sz="2000" dirty="0"/>
              <a:t>HPS Technical Report, TR-HPS-2010-007, December 2010.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191</a:t>
            </a:fld>
            <a:endParaRPr lang="en-US" altLang="en-US">
              <a:solidFill>
                <a:srgbClr val="000000"/>
              </a:solidFill>
            </a:endParaRPr>
          </a:p>
        </p:txBody>
      </p:sp>
    </p:spTree>
    <p:extLst>
      <p:ext uri="{BB962C8B-B14F-4D97-AF65-F5344CB8AC3E}">
        <p14:creationId xmlns:p14="http://schemas.microsoft.com/office/powerpoint/2010/main" val="303554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Date Placeholder 3"/>
          <p:cNvSpPr>
            <a:spLocks noGrp="1"/>
          </p:cNvSpPr>
          <p:nvPr>
            <p:ph type="dt" sz="half" idx="10"/>
          </p:nvPr>
        </p:nvSpPr>
        <p:spPr/>
        <p:txBody>
          <a:bodyPr/>
          <a:lstStyle/>
          <a:p>
            <a:endParaRPr lang="en-US" altLang="ko-KR">
              <a:solidFill>
                <a:srgbClr val="000000"/>
              </a:solidFill>
            </a:endParaRPr>
          </a:p>
          <a:p>
            <a:fld id="{5AE9D9A3-9DFF-1E42-A952-8FB98AE9AD2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4" name="Slide Number Placeholder 5"/>
          <p:cNvSpPr>
            <a:spLocks noGrp="1"/>
          </p:cNvSpPr>
          <p:nvPr>
            <p:ph type="sldNum" sz="quarter" idx="12"/>
          </p:nvPr>
        </p:nvSpPr>
        <p:spPr/>
        <p:txBody>
          <a:bodyPr/>
          <a:lstStyle/>
          <a:p>
            <a:endParaRPr lang="en-US" altLang="ko-KR">
              <a:solidFill>
                <a:srgbClr val="000000"/>
              </a:solidFill>
            </a:endParaRPr>
          </a:p>
          <a:p>
            <a:fld id="{CC5612E5-03C6-EF4C-B580-0E42736D9C68}" type="slidenum">
              <a:rPr lang="en-US" altLang="ko-KR">
                <a:solidFill>
                  <a:srgbClr val="000000"/>
                </a:solidFill>
              </a:rPr>
              <a:pPr/>
              <a:t>192</a:t>
            </a:fld>
            <a:endParaRPr lang="en-US" altLang="ko-KR">
              <a:solidFill>
                <a:srgbClr val="000000"/>
              </a:solidFill>
            </a:endParaRPr>
          </a:p>
        </p:txBody>
      </p:sp>
      <p:sp>
        <p:nvSpPr>
          <p:cNvPr id="396380" name="Rectangle 92"/>
          <p:cNvSpPr>
            <a:spLocks noChangeArrowheads="1"/>
          </p:cNvSpPr>
          <p:nvPr/>
        </p:nvSpPr>
        <p:spPr bwMode="auto">
          <a:xfrm>
            <a:off x="4067175" y="4724400"/>
            <a:ext cx="288925"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9" name="Rectangle 91"/>
          <p:cNvSpPr>
            <a:spLocks noChangeArrowheads="1"/>
          </p:cNvSpPr>
          <p:nvPr/>
        </p:nvSpPr>
        <p:spPr bwMode="auto">
          <a:xfrm>
            <a:off x="4932368" y="4724400"/>
            <a:ext cx="2376487"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0" name="Rectangle 2"/>
          <p:cNvSpPr>
            <a:spLocks noGrp="1" noChangeArrowheads="1"/>
          </p:cNvSpPr>
          <p:nvPr>
            <p:ph type="title"/>
          </p:nvPr>
        </p:nvSpPr>
        <p:spPr/>
        <p:txBody>
          <a:bodyPr/>
          <a:lstStyle/>
          <a:p>
            <a:r>
              <a:rPr lang="en-US" altLang="ko-KR" sz="4000"/>
              <a:t>Write-Caused Interference: </a:t>
            </a:r>
            <a:br>
              <a:rPr lang="en-US" altLang="ko-KR" sz="4000"/>
            </a:br>
            <a:r>
              <a:rPr lang="en-US" altLang="ko-KR" sz="4000"/>
              <a:t>Read-Write Switching</a:t>
            </a:r>
          </a:p>
        </p:txBody>
      </p:sp>
      <p:sp>
        <p:nvSpPr>
          <p:cNvPr id="4" name="Rectangle 3"/>
          <p:cNvSpPr>
            <a:spLocks noChangeArrowheads="1"/>
          </p:cNvSpPr>
          <p:nvPr/>
        </p:nvSpPr>
        <p:spPr bwMode="auto">
          <a:xfrm>
            <a:off x="1042988" y="3716343"/>
            <a:ext cx="727392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Read-write switching penalty for requests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p>
        </p:txBody>
      </p:sp>
      <p:sp>
        <p:nvSpPr>
          <p:cNvPr id="396292" name="Text Box 4"/>
          <p:cNvSpPr txBox="1">
            <a:spLocks noChangeArrowheads="1"/>
          </p:cNvSpPr>
          <p:nvPr/>
        </p:nvSpPr>
        <p:spPr bwMode="auto">
          <a:xfrm>
            <a:off x="393701" y="4711700"/>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293" name="Line 5"/>
          <p:cNvSpPr>
            <a:spLocks noChangeShapeType="1"/>
          </p:cNvSpPr>
          <p:nvPr/>
        </p:nvSpPr>
        <p:spPr bwMode="auto">
          <a:xfrm>
            <a:off x="1690693" y="4935538"/>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4" name="Line 51"/>
          <p:cNvSpPr>
            <a:spLocks noChangeShapeType="1"/>
          </p:cNvSpPr>
          <p:nvPr/>
        </p:nvSpPr>
        <p:spPr bwMode="auto">
          <a:xfrm>
            <a:off x="4067175" y="5583238"/>
            <a:ext cx="28733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5" name="Line 7"/>
          <p:cNvSpPr>
            <a:spLocks noChangeShapeType="1"/>
          </p:cNvSpPr>
          <p:nvPr/>
        </p:nvSpPr>
        <p:spPr bwMode="auto">
          <a:xfrm flipV="1">
            <a:off x="40671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6" name="Line 8"/>
          <p:cNvSpPr>
            <a:spLocks noChangeShapeType="1"/>
          </p:cNvSpPr>
          <p:nvPr/>
        </p:nvSpPr>
        <p:spPr bwMode="auto">
          <a:xfrm flipV="1">
            <a:off x="49307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7" name="Line 9"/>
          <p:cNvSpPr>
            <a:spLocks noChangeShapeType="1"/>
          </p:cNvSpPr>
          <p:nvPr/>
        </p:nvSpPr>
        <p:spPr bwMode="auto">
          <a:xfrm>
            <a:off x="6154743" y="4935538"/>
            <a:ext cx="1152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8" name="Text Box 10"/>
          <p:cNvSpPr txBox="1">
            <a:spLocks noChangeArrowheads="1"/>
          </p:cNvSpPr>
          <p:nvPr/>
        </p:nvSpPr>
        <p:spPr bwMode="auto">
          <a:xfrm>
            <a:off x="1762125" y="5654675"/>
            <a:ext cx="3240088"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(~10 processor cycles)</a:t>
            </a:r>
          </a:p>
        </p:txBody>
      </p:sp>
      <p:sp>
        <p:nvSpPr>
          <p:cNvPr id="396299" name="Line 11"/>
          <p:cNvSpPr>
            <a:spLocks noChangeShapeType="1"/>
          </p:cNvSpPr>
          <p:nvPr/>
        </p:nvSpPr>
        <p:spPr bwMode="auto">
          <a:xfrm>
            <a:off x="4354514" y="4935538"/>
            <a:ext cx="1800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6300" name="Group 12"/>
          <p:cNvGrpSpPr>
            <a:grpSpLocks/>
          </p:cNvGrpSpPr>
          <p:nvPr/>
        </p:nvGrpSpPr>
        <p:grpSpPr bwMode="auto">
          <a:xfrm>
            <a:off x="3492500" y="4787902"/>
            <a:ext cx="577850" cy="290513"/>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09" name="Text Box 21"/>
          <p:cNvSpPr txBox="1">
            <a:spLocks noChangeArrowheads="1"/>
          </p:cNvSpPr>
          <p:nvPr/>
        </p:nvSpPr>
        <p:spPr bwMode="auto">
          <a:xfrm>
            <a:off x="3059113" y="5035550"/>
            <a:ext cx="1296987"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10" name="Line 22"/>
          <p:cNvSpPr>
            <a:spLocks noChangeShapeType="1"/>
          </p:cNvSpPr>
          <p:nvPr/>
        </p:nvSpPr>
        <p:spPr bwMode="auto">
          <a:xfrm flipV="1">
            <a:off x="435451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1" name="Line 51"/>
          <p:cNvSpPr>
            <a:spLocks noChangeShapeType="1"/>
          </p:cNvSpPr>
          <p:nvPr/>
        </p:nvSpPr>
        <p:spPr bwMode="auto">
          <a:xfrm>
            <a:off x="4930775" y="5583238"/>
            <a:ext cx="237648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2" name="Line 24"/>
          <p:cNvSpPr>
            <a:spLocks noChangeShapeType="1"/>
          </p:cNvSpPr>
          <p:nvPr/>
        </p:nvSpPr>
        <p:spPr bwMode="auto">
          <a:xfrm flipV="1">
            <a:off x="730726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3" name="Text Box 25"/>
          <p:cNvSpPr txBox="1">
            <a:spLocks noChangeArrowheads="1"/>
          </p:cNvSpPr>
          <p:nvPr/>
        </p:nvSpPr>
        <p:spPr bwMode="auto">
          <a:xfrm>
            <a:off x="4859338" y="5654675"/>
            <a:ext cx="331311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(~85 processor cycles)</a:t>
            </a:r>
          </a:p>
        </p:txBody>
      </p:sp>
      <p:sp>
        <p:nvSpPr>
          <p:cNvPr id="396314" name="Text Box 26"/>
          <p:cNvSpPr txBox="1">
            <a:spLocks noChangeArrowheads="1"/>
          </p:cNvSpPr>
          <p:nvPr/>
        </p:nvSpPr>
        <p:spPr bwMode="auto">
          <a:xfrm>
            <a:off x="3995738" y="5037139"/>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C</a:t>
            </a:r>
          </a:p>
        </p:txBody>
      </p:sp>
      <p:sp>
        <p:nvSpPr>
          <p:cNvPr id="396315" name="Rectangle 27"/>
          <p:cNvSpPr>
            <a:spLocks noChangeArrowheads="1"/>
          </p:cNvSpPr>
          <p:nvPr/>
        </p:nvSpPr>
        <p:spPr bwMode="auto">
          <a:xfrm>
            <a:off x="144464" y="5995988"/>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Frequent read-write switching incurs many idle cycles</a:t>
            </a:r>
          </a:p>
        </p:txBody>
      </p:sp>
      <p:sp>
        <p:nvSpPr>
          <p:cNvPr id="396316" name="Text Box 28"/>
          <p:cNvSpPr txBox="1">
            <a:spLocks noChangeArrowheads="1"/>
          </p:cNvSpPr>
          <p:nvPr/>
        </p:nvSpPr>
        <p:spPr bwMode="auto">
          <a:xfrm>
            <a:off x="7164389" y="5037139"/>
            <a:ext cx="10096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grpSp>
        <p:nvGrpSpPr>
          <p:cNvPr id="396317" name="Group 29"/>
          <p:cNvGrpSpPr>
            <a:grpSpLocks/>
          </p:cNvGrpSpPr>
          <p:nvPr/>
        </p:nvGrpSpPr>
        <p:grpSpPr bwMode="auto">
          <a:xfrm>
            <a:off x="4356101" y="4797426"/>
            <a:ext cx="576263" cy="288925"/>
            <a:chOff x="1474" y="1842"/>
            <a:chExt cx="363" cy="182"/>
          </a:xfrm>
        </p:grpSpPr>
        <p:sp>
          <p:nvSpPr>
            <p:cNvPr id="11"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26" name="Group 38"/>
          <p:cNvGrpSpPr>
            <a:grpSpLocks/>
          </p:cNvGrpSpPr>
          <p:nvPr/>
        </p:nvGrpSpPr>
        <p:grpSpPr bwMode="auto">
          <a:xfrm>
            <a:off x="7307263" y="4795838"/>
            <a:ext cx="577850" cy="290512"/>
            <a:chOff x="1881" y="1751"/>
            <a:chExt cx="364" cy="183"/>
          </a:xfrm>
        </p:grpSpPr>
        <p:sp>
          <p:nvSpPr>
            <p:cNvPr id="19"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35" name="Text Box 47"/>
          <p:cNvSpPr txBox="1">
            <a:spLocks noChangeArrowheads="1"/>
          </p:cNvSpPr>
          <p:nvPr/>
        </p:nvSpPr>
        <p:spPr bwMode="auto">
          <a:xfrm>
            <a:off x="395288" y="4279901"/>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396336" name="Line 48"/>
          <p:cNvSpPr>
            <a:spLocks noChangeShapeType="1"/>
          </p:cNvSpPr>
          <p:nvPr/>
        </p:nvSpPr>
        <p:spPr bwMode="auto">
          <a:xfrm>
            <a:off x="2052643" y="4495800"/>
            <a:ext cx="36718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3384" name="AutoShape 72"/>
          <p:cNvSpPr>
            <a:spLocks noChangeArrowheads="1"/>
          </p:cNvSpPr>
          <p:nvPr/>
        </p:nvSpPr>
        <p:spPr bwMode="auto">
          <a:xfrm>
            <a:off x="5722939" y="4364038"/>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38" name="Line 50"/>
          <p:cNvSpPr>
            <a:spLocks noChangeShapeType="1"/>
          </p:cNvSpPr>
          <p:nvPr/>
        </p:nvSpPr>
        <p:spPr bwMode="auto">
          <a:xfrm>
            <a:off x="1692275" y="44958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39" name="Text Box 51"/>
          <p:cNvSpPr txBox="1">
            <a:spLocks noChangeArrowheads="1"/>
          </p:cNvSpPr>
          <p:nvPr/>
        </p:nvSpPr>
        <p:spPr bwMode="auto">
          <a:xfrm>
            <a:off x="1258888"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40" name="Text Box 52"/>
          <p:cNvSpPr txBox="1">
            <a:spLocks noChangeArrowheads="1"/>
          </p:cNvSpPr>
          <p:nvPr/>
        </p:nvSpPr>
        <p:spPr bwMode="auto">
          <a:xfrm>
            <a:off x="2195513"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C</a:t>
            </a:r>
          </a:p>
        </p:txBody>
      </p:sp>
      <p:sp>
        <p:nvSpPr>
          <p:cNvPr id="396341" name="Text Box 53"/>
          <p:cNvSpPr txBox="1">
            <a:spLocks noChangeArrowheads="1"/>
          </p:cNvSpPr>
          <p:nvPr/>
        </p:nvSpPr>
        <p:spPr bwMode="auto">
          <a:xfrm>
            <a:off x="5148264"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27" name="AutoShape 72"/>
          <p:cNvSpPr>
            <a:spLocks noChangeArrowheads="1"/>
          </p:cNvSpPr>
          <p:nvPr/>
        </p:nvSpPr>
        <p:spPr bwMode="auto">
          <a:xfrm>
            <a:off x="1908176" y="4364038"/>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771776" y="4364038"/>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44" name="Text Box 56"/>
          <p:cNvSpPr txBox="1">
            <a:spLocks noChangeArrowheads="1"/>
          </p:cNvSpPr>
          <p:nvPr/>
        </p:nvSpPr>
        <p:spPr bwMode="auto">
          <a:xfrm>
            <a:off x="393701" y="28622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345" name="Line 57"/>
          <p:cNvSpPr>
            <a:spLocks noChangeShapeType="1"/>
          </p:cNvSpPr>
          <p:nvPr/>
        </p:nvSpPr>
        <p:spPr bwMode="auto">
          <a:xfrm>
            <a:off x="1690693" y="30861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46" name="Text Box 58"/>
          <p:cNvSpPr txBox="1">
            <a:spLocks noChangeArrowheads="1"/>
          </p:cNvSpPr>
          <p:nvPr/>
        </p:nvSpPr>
        <p:spPr bwMode="auto">
          <a:xfrm>
            <a:off x="3132138" y="3379789"/>
            <a:ext cx="12255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47" name="Text Box 59"/>
          <p:cNvSpPr txBox="1">
            <a:spLocks noChangeArrowheads="1"/>
          </p:cNvSpPr>
          <p:nvPr/>
        </p:nvSpPr>
        <p:spPr bwMode="auto">
          <a:xfrm>
            <a:off x="3708401" y="242093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6348" name="Text Box 60"/>
          <p:cNvSpPr txBox="1">
            <a:spLocks noChangeArrowheads="1"/>
          </p:cNvSpPr>
          <p:nvPr/>
        </p:nvSpPr>
        <p:spPr bwMode="auto">
          <a:xfrm>
            <a:off x="395288" y="2430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9" name="AutoShape 72"/>
          <p:cNvSpPr>
            <a:spLocks noChangeArrowheads="1"/>
          </p:cNvSpPr>
          <p:nvPr/>
        </p:nvSpPr>
        <p:spPr bwMode="auto">
          <a:xfrm>
            <a:off x="2482850"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50" name="Line 62"/>
          <p:cNvSpPr>
            <a:spLocks noChangeShapeType="1"/>
          </p:cNvSpPr>
          <p:nvPr/>
        </p:nvSpPr>
        <p:spPr bwMode="auto">
          <a:xfrm>
            <a:off x="1692275" y="2636838"/>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51" name="Text Box 63"/>
          <p:cNvSpPr txBox="1">
            <a:spLocks noChangeArrowheads="1"/>
          </p:cNvSpPr>
          <p:nvPr/>
        </p:nvSpPr>
        <p:spPr bwMode="auto">
          <a:xfrm>
            <a:off x="1258888"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52" name="Text Box 64"/>
          <p:cNvSpPr txBox="1">
            <a:spLocks noChangeArrowheads="1"/>
          </p:cNvSpPr>
          <p:nvPr/>
        </p:nvSpPr>
        <p:spPr bwMode="auto">
          <a:xfrm>
            <a:off x="2051051"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30" name="AutoShape 72"/>
          <p:cNvSpPr>
            <a:spLocks noChangeArrowheads="1"/>
          </p:cNvSpPr>
          <p:nvPr/>
        </p:nvSpPr>
        <p:spPr bwMode="auto">
          <a:xfrm>
            <a:off x="1908176"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6354" name="Group 66"/>
          <p:cNvGrpSpPr>
            <a:grpSpLocks/>
          </p:cNvGrpSpPr>
          <p:nvPr/>
        </p:nvGrpSpPr>
        <p:grpSpPr bwMode="auto">
          <a:xfrm>
            <a:off x="4067176" y="2924175"/>
            <a:ext cx="577850" cy="290513"/>
            <a:chOff x="1881" y="1751"/>
            <a:chExt cx="364" cy="183"/>
          </a:xfrm>
        </p:grpSpPr>
        <p:sp>
          <p:nvSpPr>
            <p:cNvPr id="3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8"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91"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1"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2"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3"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4"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63" name="Group 75"/>
          <p:cNvGrpSpPr>
            <a:grpSpLocks/>
          </p:cNvGrpSpPr>
          <p:nvPr/>
        </p:nvGrpSpPr>
        <p:grpSpPr bwMode="auto">
          <a:xfrm>
            <a:off x="3492500" y="2924175"/>
            <a:ext cx="577850" cy="290513"/>
            <a:chOff x="1881" y="1751"/>
            <a:chExt cx="364" cy="183"/>
          </a:xfrm>
        </p:grpSpPr>
        <p:sp>
          <p:nvSpPr>
            <p:cNvPr id="396305"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6"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7"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8"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72" name="Line 84"/>
          <p:cNvSpPr>
            <a:spLocks noChangeShapeType="1"/>
          </p:cNvSpPr>
          <p:nvPr/>
        </p:nvSpPr>
        <p:spPr bwMode="auto">
          <a:xfrm>
            <a:off x="2052638" y="2636838"/>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3" name="Line 85"/>
          <p:cNvSpPr>
            <a:spLocks noChangeShapeType="1"/>
          </p:cNvSpPr>
          <p:nvPr/>
        </p:nvSpPr>
        <p:spPr bwMode="auto">
          <a:xfrm flipV="1">
            <a:off x="3492500" y="3068638"/>
            <a:ext cx="0" cy="3603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4" name="Line 86"/>
          <p:cNvSpPr>
            <a:spLocks noChangeShapeType="1"/>
          </p:cNvSpPr>
          <p:nvPr/>
        </p:nvSpPr>
        <p:spPr bwMode="auto">
          <a:xfrm flipV="1">
            <a:off x="4067175" y="270828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5" name="Line 87"/>
          <p:cNvSpPr>
            <a:spLocks noChangeShapeType="1"/>
          </p:cNvSpPr>
          <p:nvPr/>
        </p:nvSpPr>
        <p:spPr bwMode="auto">
          <a:xfrm flipV="1">
            <a:off x="4643438" y="2708276"/>
            <a:ext cx="0" cy="3603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6" name="Line 88"/>
          <p:cNvSpPr>
            <a:spLocks noChangeShapeType="1"/>
          </p:cNvSpPr>
          <p:nvPr/>
        </p:nvSpPr>
        <p:spPr bwMode="auto">
          <a:xfrm>
            <a:off x="4067175" y="2779713"/>
            <a:ext cx="576263"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22" name="Rectangle 3"/>
          <p:cNvSpPr>
            <a:spLocks noChangeArrowheads="1"/>
          </p:cNvSpPr>
          <p:nvPr/>
        </p:nvSpPr>
        <p:spPr bwMode="auto">
          <a:xfrm>
            <a:off x="1189038" y="1484318"/>
            <a:ext cx="6838950"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Row-hit read-to-read (write-to-write)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br>
              <a:rPr kumimoji="1" lang="en-US" altLang="ko-KR" sz="2000">
                <a:solidFill>
                  <a:srgbClr val="000000"/>
                </a:solidFill>
                <a:latin typeface="Arial" charset="0"/>
                <a:ea typeface="굴림" charset="0"/>
                <a:cs typeface="굴림" charset="0"/>
              </a:rPr>
            </a:br>
            <a:r>
              <a:rPr kumimoji="1" lang="en-US" altLang="ko-KR" sz="2000">
                <a:solidFill>
                  <a:srgbClr val="000000"/>
                </a:solidFill>
                <a:latin typeface="Arial" charset="0"/>
                <a:ea typeface="굴림" charset="0"/>
                <a:cs typeface="굴림" charset="0"/>
              </a:rPr>
              <a:t>back-to-back data transfer  </a:t>
            </a:r>
          </a:p>
        </p:txBody>
      </p:sp>
      <p:sp>
        <p:nvSpPr>
          <p:cNvPr id="396378" name="Line 90"/>
          <p:cNvSpPr>
            <a:spLocks noChangeShapeType="1"/>
          </p:cNvSpPr>
          <p:nvPr/>
        </p:nvSpPr>
        <p:spPr bwMode="auto">
          <a:xfrm>
            <a:off x="3490913" y="3367088"/>
            <a:ext cx="576262"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288188387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62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62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629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62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962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629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62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629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963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630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63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63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631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3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963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631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63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63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63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63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63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63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63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63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9638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9637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6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80" grpId="0" animBg="1"/>
      <p:bldP spid="396379" grpId="0" animBg="1"/>
      <p:bldP spid="4" grpId="0" build="allAtOnce"/>
      <p:bldP spid="396292" grpId="0"/>
      <p:bldP spid="396293" grpId="0" animBg="1"/>
      <p:bldP spid="396294" grpId="0" animBg="1"/>
      <p:bldP spid="396295" grpId="0" animBg="1"/>
      <p:bldP spid="396296" grpId="0" animBg="1"/>
      <p:bldP spid="396297" grpId="0" animBg="1"/>
      <p:bldP spid="396298" grpId="0"/>
      <p:bldP spid="396299" grpId="0" animBg="1"/>
      <p:bldP spid="396309" grpId="0"/>
      <p:bldP spid="396310" grpId="0" animBg="1"/>
      <p:bldP spid="396311" grpId="0" animBg="1"/>
      <p:bldP spid="396312" grpId="0" animBg="1"/>
      <p:bldP spid="396313" grpId="0"/>
      <p:bldP spid="396314" grpId="0"/>
      <p:bldP spid="396315" grpId="0" animBg="1"/>
      <p:bldP spid="396316" grpId="0"/>
      <p:bldP spid="396335" grpId="0"/>
      <p:bldP spid="396336" grpId="0" animBg="1"/>
      <p:bldP spid="13384" grpId="0" animBg="1"/>
      <p:bldP spid="396338" grpId="0" animBg="1"/>
      <p:bldP spid="396339" grpId="0"/>
      <p:bldP spid="396340" grpId="0"/>
      <p:bldP spid="396341" grpId="0"/>
      <p:bldP spid="27" grpId="0" animBg="1"/>
      <p:bldP spid="28"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FD265852-A539-6543-9685-1473F903B3DC}"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7D84CD7D-CA60-9D45-A777-3B54704FBE20}" type="slidenum">
              <a:rPr lang="en-US" altLang="ko-KR">
                <a:solidFill>
                  <a:srgbClr val="000000"/>
                </a:solidFill>
              </a:rPr>
              <a:pPr/>
              <a:t>193</a:t>
            </a:fld>
            <a:endParaRPr lang="en-US" altLang="ko-KR">
              <a:solidFill>
                <a:srgbClr val="000000"/>
              </a:solidFill>
            </a:endParaRPr>
          </a:p>
        </p:txBody>
      </p:sp>
      <p:sp>
        <p:nvSpPr>
          <p:cNvPr id="398409" name="Text Box 73"/>
          <p:cNvSpPr txBox="1">
            <a:spLocks noChangeArrowheads="1"/>
          </p:cNvSpPr>
          <p:nvPr/>
        </p:nvSpPr>
        <p:spPr bwMode="auto">
          <a:xfrm>
            <a:off x="1258889" y="5595938"/>
            <a:ext cx="4464050" cy="654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No precharge </a:t>
            </a:r>
            <a:br>
              <a:rPr kumimoji="1" lang="en-US" altLang="ko-KR" smtClean="0">
                <a:solidFill>
                  <a:srgbClr val="000000"/>
                </a:solidFill>
                <a:latin typeface="Arial" charset="0"/>
                <a:ea typeface="굴림" charset="0"/>
                <a:cs typeface="굴림" charset="0"/>
              </a:rPr>
            </a:br>
            <a:r>
              <a:rPr kumimoji="1" lang="en-US" altLang="ko-KR" smtClean="0">
                <a:solidFill>
                  <a:srgbClr val="000000"/>
                </a:solidFill>
                <a:latin typeface="Arial" charset="0"/>
                <a:ea typeface="굴림" charset="0"/>
                <a:cs typeface="굴림" charset="0"/>
              </a:rPr>
              <a:t>(~60 processor cycles)</a:t>
            </a:r>
          </a:p>
        </p:txBody>
      </p:sp>
      <p:sp>
        <p:nvSpPr>
          <p:cNvPr id="398428" name="Rectangle 92"/>
          <p:cNvSpPr>
            <a:spLocks noChangeArrowheads="1"/>
          </p:cNvSpPr>
          <p:nvPr/>
        </p:nvSpPr>
        <p:spPr bwMode="auto">
          <a:xfrm>
            <a:off x="2916238" y="4868868"/>
            <a:ext cx="4176712"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7" name="Rectangle 91" descr="밝은 상향 대각선"/>
          <p:cNvSpPr>
            <a:spLocks noChangeArrowheads="1"/>
          </p:cNvSpPr>
          <p:nvPr/>
        </p:nvSpPr>
        <p:spPr bwMode="auto">
          <a:xfrm>
            <a:off x="3203575" y="2563818"/>
            <a:ext cx="2232025"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38" name="Rectangle 2"/>
          <p:cNvSpPr>
            <a:spLocks noGrp="1" noChangeArrowheads="1"/>
          </p:cNvSpPr>
          <p:nvPr>
            <p:ph type="title"/>
          </p:nvPr>
        </p:nvSpPr>
        <p:spPr/>
        <p:txBody>
          <a:bodyPr/>
          <a:lstStyle/>
          <a:p>
            <a:r>
              <a:rPr lang="en-US" altLang="ko-KR" sz="4000"/>
              <a:t>Write-Caused Interference:</a:t>
            </a:r>
            <a:br>
              <a:rPr lang="en-US" altLang="ko-KR" sz="4000"/>
            </a:br>
            <a:r>
              <a:rPr lang="en-US" altLang="ko-KR" sz="4000"/>
              <a:t>Write-to-Row-Conflict</a:t>
            </a:r>
          </a:p>
        </p:txBody>
      </p:sp>
      <p:sp>
        <p:nvSpPr>
          <p:cNvPr id="4" name="Rectangle 3"/>
          <p:cNvSpPr>
            <a:spLocks noChangeArrowheads="1"/>
          </p:cNvSpPr>
          <p:nvPr/>
        </p:nvSpPr>
        <p:spPr bwMode="auto">
          <a:xfrm>
            <a:off x="1547814" y="1557343"/>
            <a:ext cx="6624637"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read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340" name="Rectangle 4"/>
          <p:cNvSpPr>
            <a:spLocks noChangeArrowheads="1"/>
          </p:cNvSpPr>
          <p:nvPr/>
        </p:nvSpPr>
        <p:spPr bwMode="auto">
          <a:xfrm>
            <a:off x="215900" y="5924550"/>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Row-conflict after a write causes more idle cycles</a:t>
            </a:r>
          </a:p>
        </p:txBody>
      </p:sp>
      <p:sp>
        <p:nvSpPr>
          <p:cNvPr id="398341" name="Text Box 5"/>
          <p:cNvSpPr txBox="1">
            <a:spLocks noChangeArrowheads="1"/>
          </p:cNvSpPr>
          <p:nvPr/>
        </p:nvSpPr>
        <p:spPr bwMode="auto">
          <a:xfrm>
            <a:off x="107951" y="21320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13384" name="AutoShape 72"/>
          <p:cNvSpPr>
            <a:spLocks noChangeArrowheads="1"/>
          </p:cNvSpPr>
          <p:nvPr/>
        </p:nvSpPr>
        <p:spPr bwMode="auto">
          <a:xfrm>
            <a:off x="1620838" y="220345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3" name="Line 7"/>
          <p:cNvSpPr>
            <a:spLocks noChangeShapeType="1"/>
          </p:cNvSpPr>
          <p:nvPr/>
        </p:nvSpPr>
        <p:spPr bwMode="auto">
          <a:xfrm>
            <a:off x="1404938" y="23495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4" name="Text Box 8"/>
          <p:cNvSpPr txBox="1">
            <a:spLocks noChangeArrowheads="1"/>
          </p:cNvSpPr>
          <p:nvPr/>
        </p:nvSpPr>
        <p:spPr bwMode="auto">
          <a:xfrm>
            <a:off x="973138" y="19161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8345" name="Text Box 9"/>
          <p:cNvSpPr txBox="1">
            <a:spLocks noChangeArrowheads="1"/>
          </p:cNvSpPr>
          <p:nvPr/>
        </p:nvSpPr>
        <p:spPr bwMode="auto">
          <a:xfrm>
            <a:off x="1765301" y="1916114"/>
            <a:ext cx="165417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46" name="Text Box 10"/>
          <p:cNvSpPr txBox="1">
            <a:spLocks noChangeArrowheads="1"/>
          </p:cNvSpPr>
          <p:nvPr/>
        </p:nvSpPr>
        <p:spPr bwMode="auto">
          <a:xfrm>
            <a:off x="107951" y="2557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47" name="Line 11"/>
          <p:cNvSpPr>
            <a:spLocks noChangeShapeType="1"/>
          </p:cNvSpPr>
          <p:nvPr/>
        </p:nvSpPr>
        <p:spPr bwMode="auto">
          <a:xfrm flipV="1">
            <a:off x="3203575"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8" name="Line 12"/>
          <p:cNvSpPr>
            <a:spLocks noChangeShapeType="1"/>
          </p:cNvSpPr>
          <p:nvPr/>
        </p:nvSpPr>
        <p:spPr bwMode="auto">
          <a:xfrm flipV="1">
            <a:off x="5435600"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49" name="Group 13"/>
          <p:cNvGrpSpPr>
            <a:grpSpLocks/>
          </p:cNvGrpSpPr>
          <p:nvPr/>
        </p:nvGrpSpPr>
        <p:grpSpPr bwMode="auto">
          <a:xfrm>
            <a:off x="2625725" y="2633663"/>
            <a:ext cx="577850" cy="290512"/>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58" name="Text Box 22"/>
          <p:cNvSpPr txBox="1">
            <a:spLocks noChangeArrowheads="1"/>
          </p:cNvSpPr>
          <p:nvPr/>
        </p:nvSpPr>
        <p:spPr bwMode="auto">
          <a:xfrm>
            <a:off x="2195513" y="28511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359" name="Text Box 23"/>
          <p:cNvSpPr txBox="1">
            <a:spLocks noChangeArrowheads="1"/>
          </p:cNvSpPr>
          <p:nvPr/>
        </p:nvSpPr>
        <p:spPr bwMode="auto">
          <a:xfrm>
            <a:off x="2987680" y="3068639"/>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(~120 processor cycles)</a:t>
            </a:r>
          </a:p>
        </p:txBody>
      </p:sp>
      <p:sp>
        <p:nvSpPr>
          <p:cNvPr id="398360" name="Text Box 24"/>
          <p:cNvSpPr txBox="1">
            <a:spLocks noChangeArrowheads="1"/>
          </p:cNvSpPr>
          <p:nvPr/>
        </p:nvSpPr>
        <p:spPr bwMode="auto">
          <a:xfrm>
            <a:off x="5075238" y="28765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361" name="Line 25"/>
          <p:cNvSpPr>
            <a:spLocks noChangeShapeType="1"/>
          </p:cNvSpPr>
          <p:nvPr/>
        </p:nvSpPr>
        <p:spPr bwMode="auto">
          <a:xfrm flipV="1">
            <a:off x="1763718" y="23495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2" name="Text Box 26"/>
          <p:cNvSpPr txBox="1">
            <a:spLocks noChangeArrowheads="1"/>
          </p:cNvSpPr>
          <p:nvPr/>
        </p:nvSpPr>
        <p:spPr bwMode="auto">
          <a:xfrm>
            <a:off x="2843213" y="1916114"/>
            <a:ext cx="14398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 </a:t>
            </a:r>
          </a:p>
        </p:txBody>
      </p:sp>
      <p:sp>
        <p:nvSpPr>
          <p:cNvPr id="398363" name="Text Box 27"/>
          <p:cNvSpPr txBox="1">
            <a:spLocks noChangeArrowheads="1"/>
          </p:cNvSpPr>
          <p:nvPr/>
        </p:nvSpPr>
        <p:spPr bwMode="auto">
          <a:xfrm>
            <a:off x="3924300" y="1916114"/>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364" name="Line 28"/>
          <p:cNvSpPr>
            <a:spLocks noChangeShapeType="1"/>
          </p:cNvSpPr>
          <p:nvPr/>
        </p:nvSpPr>
        <p:spPr bwMode="auto">
          <a:xfrm flipV="1">
            <a:off x="1403355" y="2781300"/>
            <a:ext cx="12239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5" name="Line 51"/>
          <p:cNvSpPr>
            <a:spLocks noChangeShapeType="1"/>
          </p:cNvSpPr>
          <p:nvPr/>
        </p:nvSpPr>
        <p:spPr bwMode="auto">
          <a:xfrm flipV="1">
            <a:off x="3203575" y="3068638"/>
            <a:ext cx="2232025"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2339975" y="220504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33480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44275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8369" name="Group 33"/>
          <p:cNvGrpSpPr>
            <a:grpSpLocks/>
          </p:cNvGrpSpPr>
          <p:nvPr/>
        </p:nvGrpSpPr>
        <p:grpSpPr bwMode="auto">
          <a:xfrm>
            <a:off x="5435600" y="2636838"/>
            <a:ext cx="577850" cy="290512"/>
            <a:chOff x="1881" y="1751"/>
            <a:chExt cx="364" cy="183"/>
          </a:xfrm>
        </p:grpSpPr>
        <p:sp>
          <p:nvSpPr>
            <p:cNvPr id="14"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78" name="Line 42"/>
          <p:cNvSpPr>
            <a:spLocks noChangeShapeType="1"/>
          </p:cNvSpPr>
          <p:nvPr/>
        </p:nvSpPr>
        <p:spPr bwMode="auto">
          <a:xfrm flipV="1">
            <a:off x="3203575" y="2781300"/>
            <a:ext cx="2232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0" name="Text Box 44"/>
          <p:cNvSpPr txBox="1">
            <a:spLocks noChangeArrowheads="1"/>
          </p:cNvSpPr>
          <p:nvPr/>
        </p:nvSpPr>
        <p:spPr bwMode="auto">
          <a:xfrm>
            <a:off x="107951" y="44307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2" name="AutoShape 72"/>
          <p:cNvSpPr>
            <a:spLocks noChangeArrowheads="1"/>
          </p:cNvSpPr>
          <p:nvPr/>
        </p:nvSpPr>
        <p:spPr bwMode="auto">
          <a:xfrm>
            <a:off x="4067176" y="450215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2" name="Line 46"/>
          <p:cNvSpPr>
            <a:spLocks noChangeShapeType="1"/>
          </p:cNvSpPr>
          <p:nvPr/>
        </p:nvSpPr>
        <p:spPr bwMode="auto">
          <a:xfrm>
            <a:off x="1404938" y="4646613"/>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619250" y="4500563"/>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4" name="Text Box 48"/>
          <p:cNvSpPr txBox="1">
            <a:spLocks noChangeArrowheads="1"/>
          </p:cNvSpPr>
          <p:nvPr/>
        </p:nvSpPr>
        <p:spPr bwMode="auto">
          <a:xfrm>
            <a:off x="973138" y="42148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A</a:t>
            </a:r>
          </a:p>
        </p:txBody>
      </p:sp>
      <p:sp>
        <p:nvSpPr>
          <p:cNvPr id="398385" name="Text Box 49"/>
          <p:cNvSpPr txBox="1">
            <a:spLocks noChangeArrowheads="1"/>
          </p:cNvSpPr>
          <p:nvPr/>
        </p:nvSpPr>
        <p:spPr bwMode="auto">
          <a:xfrm>
            <a:off x="3276600" y="4214813"/>
            <a:ext cx="1582738"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86" name="Text Box 50"/>
          <p:cNvSpPr txBox="1">
            <a:spLocks noChangeArrowheads="1"/>
          </p:cNvSpPr>
          <p:nvPr/>
        </p:nvSpPr>
        <p:spPr bwMode="auto">
          <a:xfrm>
            <a:off x="107951" y="48561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87" name="Line 51"/>
          <p:cNvSpPr>
            <a:spLocks noChangeShapeType="1"/>
          </p:cNvSpPr>
          <p:nvPr/>
        </p:nvSpPr>
        <p:spPr bwMode="auto">
          <a:xfrm flipV="1">
            <a:off x="2916243" y="5080000"/>
            <a:ext cx="1587" cy="5095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8" name="Line 52"/>
          <p:cNvSpPr>
            <a:spLocks noChangeShapeType="1"/>
          </p:cNvSpPr>
          <p:nvPr/>
        </p:nvSpPr>
        <p:spPr bwMode="auto">
          <a:xfrm flipV="1">
            <a:off x="4067175" y="4654550"/>
            <a:ext cx="0" cy="9350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89" name="Group 53"/>
          <p:cNvGrpSpPr>
            <a:grpSpLocks/>
          </p:cNvGrpSpPr>
          <p:nvPr/>
        </p:nvGrpSpPr>
        <p:grpSpPr bwMode="auto">
          <a:xfrm>
            <a:off x="2339975" y="4941888"/>
            <a:ext cx="576263" cy="288925"/>
            <a:chOff x="1474" y="1842"/>
            <a:chExt cx="363" cy="182"/>
          </a:xfrm>
        </p:grpSpPr>
        <p:sp>
          <p:nvSpPr>
            <p:cNvPr id="2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9"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8398" name="Group 62"/>
          <p:cNvGrpSpPr>
            <a:grpSpLocks/>
          </p:cNvGrpSpPr>
          <p:nvPr/>
        </p:nvGrpSpPr>
        <p:grpSpPr bwMode="auto">
          <a:xfrm>
            <a:off x="7089776" y="4938713"/>
            <a:ext cx="577850" cy="290512"/>
            <a:chOff x="1881" y="1751"/>
            <a:chExt cx="364" cy="183"/>
          </a:xfrm>
        </p:grpSpPr>
        <p:sp>
          <p:nvSpPr>
            <p:cNvPr id="398336"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7"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0"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1"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2"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3"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407" name="Text Box 71"/>
          <p:cNvSpPr txBox="1">
            <a:spLocks noChangeArrowheads="1"/>
          </p:cNvSpPr>
          <p:nvPr/>
        </p:nvSpPr>
        <p:spPr bwMode="auto">
          <a:xfrm>
            <a:off x="1909763" y="51498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408" name="Line 51"/>
          <p:cNvSpPr>
            <a:spLocks noChangeShapeType="1"/>
          </p:cNvSpPr>
          <p:nvPr/>
        </p:nvSpPr>
        <p:spPr bwMode="auto">
          <a:xfrm>
            <a:off x="2917826" y="5589588"/>
            <a:ext cx="1149350"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0" name="Text Box 74"/>
          <p:cNvSpPr txBox="1">
            <a:spLocks noChangeArrowheads="1"/>
          </p:cNvSpPr>
          <p:nvPr/>
        </p:nvSpPr>
        <p:spPr bwMode="auto">
          <a:xfrm>
            <a:off x="6804025" y="515778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411" name="Line 75"/>
          <p:cNvSpPr>
            <a:spLocks noChangeShapeType="1"/>
          </p:cNvSpPr>
          <p:nvPr/>
        </p:nvSpPr>
        <p:spPr bwMode="auto">
          <a:xfrm>
            <a:off x="1765300" y="4654550"/>
            <a:ext cx="23018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2" name="Text Box 76"/>
          <p:cNvSpPr txBox="1">
            <a:spLocks noChangeArrowheads="1"/>
          </p:cNvSpPr>
          <p:nvPr/>
        </p:nvSpPr>
        <p:spPr bwMode="auto">
          <a:xfrm>
            <a:off x="4211639"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a:t>
            </a:r>
          </a:p>
        </p:txBody>
      </p:sp>
      <p:sp>
        <p:nvSpPr>
          <p:cNvPr id="398413" name="Text Box 77"/>
          <p:cNvSpPr txBox="1">
            <a:spLocks noChangeArrowheads="1"/>
          </p:cNvSpPr>
          <p:nvPr/>
        </p:nvSpPr>
        <p:spPr bwMode="auto">
          <a:xfrm>
            <a:off x="5724525"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414" name="Line 78"/>
          <p:cNvSpPr>
            <a:spLocks noChangeShapeType="1"/>
          </p:cNvSpPr>
          <p:nvPr/>
        </p:nvSpPr>
        <p:spPr bwMode="auto">
          <a:xfrm>
            <a:off x="1403355" y="5086350"/>
            <a:ext cx="936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5" name="Line 79"/>
          <p:cNvSpPr>
            <a:spLocks noChangeShapeType="1"/>
          </p:cNvSpPr>
          <p:nvPr/>
        </p:nvSpPr>
        <p:spPr bwMode="auto">
          <a:xfrm>
            <a:off x="2916238" y="5086350"/>
            <a:ext cx="4176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6" name="Line 51"/>
          <p:cNvSpPr>
            <a:spLocks noChangeShapeType="1"/>
          </p:cNvSpPr>
          <p:nvPr/>
        </p:nvSpPr>
        <p:spPr bwMode="auto">
          <a:xfrm>
            <a:off x="2916238" y="5373688"/>
            <a:ext cx="4176712"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4" name="Rectangle 3"/>
          <p:cNvSpPr>
            <a:spLocks noChangeArrowheads="1"/>
          </p:cNvSpPr>
          <p:nvPr/>
        </p:nvSpPr>
        <p:spPr bwMode="auto">
          <a:xfrm>
            <a:off x="1619250" y="3789368"/>
            <a:ext cx="540067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write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418" name="Line 82"/>
          <p:cNvSpPr>
            <a:spLocks noChangeShapeType="1"/>
          </p:cNvSpPr>
          <p:nvPr/>
        </p:nvSpPr>
        <p:spPr bwMode="auto">
          <a:xfrm>
            <a:off x="4213225"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5" name="AutoShape 72"/>
          <p:cNvSpPr>
            <a:spLocks noChangeArrowheads="1"/>
          </p:cNvSpPr>
          <p:nvPr/>
        </p:nvSpPr>
        <p:spPr bwMode="auto">
          <a:xfrm>
            <a:off x="507523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6" name="AutoShape 72"/>
          <p:cNvSpPr>
            <a:spLocks noChangeArrowheads="1"/>
          </p:cNvSpPr>
          <p:nvPr/>
        </p:nvSpPr>
        <p:spPr bwMode="auto">
          <a:xfrm>
            <a:off x="608488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421" name="Line 85"/>
          <p:cNvSpPr>
            <a:spLocks noChangeShapeType="1"/>
          </p:cNvSpPr>
          <p:nvPr/>
        </p:nvSpPr>
        <p:spPr bwMode="auto">
          <a:xfrm>
            <a:off x="5221288"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2" name="Text Box 86"/>
          <p:cNvSpPr txBox="1">
            <a:spLocks noChangeArrowheads="1"/>
          </p:cNvSpPr>
          <p:nvPr/>
        </p:nvSpPr>
        <p:spPr bwMode="auto">
          <a:xfrm>
            <a:off x="4067180" y="5367338"/>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(~225 processor cycles)</a:t>
            </a:r>
          </a:p>
        </p:txBody>
      </p:sp>
      <p:sp>
        <p:nvSpPr>
          <p:cNvPr id="398423" name="Rectangle 87"/>
          <p:cNvSpPr>
            <a:spLocks noChangeArrowheads="1"/>
          </p:cNvSpPr>
          <p:nvPr/>
        </p:nvSpPr>
        <p:spPr bwMode="auto">
          <a:xfrm>
            <a:off x="2122488" y="1916113"/>
            <a:ext cx="4681537" cy="576262"/>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4" name="Text Box 88"/>
          <p:cNvSpPr txBox="1">
            <a:spLocks noChangeArrowheads="1"/>
          </p:cNvSpPr>
          <p:nvPr/>
        </p:nvSpPr>
        <p:spPr bwMode="auto">
          <a:xfrm>
            <a:off x="5496122" y="2205038"/>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
        <p:nvSpPr>
          <p:cNvPr id="398425" name="Rectangle 89"/>
          <p:cNvSpPr>
            <a:spLocks noChangeArrowheads="1"/>
          </p:cNvSpPr>
          <p:nvPr/>
        </p:nvSpPr>
        <p:spPr bwMode="auto">
          <a:xfrm>
            <a:off x="3562350" y="4219575"/>
            <a:ext cx="4033838" cy="577850"/>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6" name="Text Box 90"/>
          <p:cNvSpPr txBox="1">
            <a:spLocks noChangeArrowheads="1"/>
          </p:cNvSpPr>
          <p:nvPr/>
        </p:nvSpPr>
        <p:spPr bwMode="auto">
          <a:xfrm>
            <a:off x="6294635" y="4532313"/>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Tree>
    <p:extLst>
      <p:ext uri="{BB962C8B-B14F-4D97-AF65-F5344CB8AC3E}">
        <p14:creationId xmlns:p14="http://schemas.microsoft.com/office/powerpoint/2010/main" val="42170758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84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842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84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8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84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83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83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838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838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83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840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841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984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84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841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84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84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835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841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83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835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9842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98422"/>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398425"/>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39842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8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9838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838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9840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984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9838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9842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983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409" grpId="0"/>
      <p:bldP spid="398428" grpId="0" animBg="1"/>
      <p:bldP spid="398427" grpId="0" animBg="1"/>
      <p:bldP spid="398340" grpId="0" animBg="1"/>
      <p:bldP spid="398380" grpId="0"/>
      <p:bldP spid="22" grpId="0" animBg="1"/>
      <p:bldP spid="398382" grpId="0" animBg="1"/>
      <p:bldP spid="23" grpId="0" animBg="1"/>
      <p:bldP spid="398384" grpId="0"/>
      <p:bldP spid="398385" grpId="0"/>
      <p:bldP spid="398386" grpId="0"/>
      <p:bldP spid="398387" grpId="0" animBg="1"/>
      <p:bldP spid="398388" grpId="0" animBg="1"/>
      <p:bldP spid="398407" grpId="0"/>
      <p:bldP spid="398408" grpId="0" animBg="1"/>
      <p:bldP spid="398411" grpId="0" animBg="1"/>
      <p:bldP spid="398412" grpId="0"/>
      <p:bldP spid="398413" grpId="0"/>
      <p:bldP spid="398414" grpId="0" animBg="1"/>
      <p:bldP spid="398415" grpId="0" animBg="1"/>
      <p:bldP spid="398416" grpId="0" animBg="1"/>
      <p:bldP spid="398354" grpId="0"/>
      <p:bldP spid="398418" grpId="0" animBg="1"/>
      <p:bldP spid="398355" grpId="0" animBg="1"/>
      <p:bldP spid="398356" grpId="0" animBg="1"/>
      <p:bldP spid="398421" grpId="0" animBg="1"/>
      <p:bldP spid="398422" grpId="0"/>
      <p:bldP spid="398423" grpId="0" animBg="1"/>
      <p:bldP spid="398424" grpId="0"/>
      <p:bldP spid="398425" grpId="0" animBg="1"/>
      <p:bldP spid="398425" grpId="1" animBg="1"/>
      <p:bldP spid="398426" grpId="0"/>
      <p:bldP spid="398426" grpId="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3"/>
          <p:cNvSpPr>
            <a:spLocks noGrp="1"/>
          </p:cNvSpPr>
          <p:nvPr>
            <p:ph type="dt" sz="half" idx="10"/>
          </p:nvPr>
        </p:nvSpPr>
        <p:spPr/>
        <p:txBody>
          <a:bodyPr/>
          <a:lstStyle/>
          <a:p>
            <a:endParaRPr lang="en-US" altLang="ko-KR">
              <a:solidFill>
                <a:srgbClr val="000000"/>
              </a:solidFill>
            </a:endParaRPr>
          </a:p>
          <a:p>
            <a:fld id="{9A7EAEAD-2A51-F142-908C-D77814FC0E77}"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Slide Number Placeholder 5"/>
          <p:cNvSpPr>
            <a:spLocks noGrp="1"/>
          </p:cNvSpPr>
          <p:nvPr>
            <p:ph type="sldNum" sz="quarter" idx="12"/>
          </p:nvPr>
        </p:nvSpPr>
        <p:spPr/>
        <p:txBody>
          <a:bodyPr/>
          <a:lstStyle/>
          <a:p>
            <a:endParaRPr lang="en-US" altLang="ko-KR">
              <a:solidFill>
                <a:srgbClr val="000000"/>
              </a:solidFill>
            </a:endParaRPr>
          </a:p>
          <a:p>
            <a:fld id="{37E110F9-EE1C-3B45-9C2F-1B37D21621C9}" type="slidenum">
              <a:rPr lang="en-US" altLang="ko-KR">
                <a:solidFill>
                  <a:srgbClr val="000000"/>
                </a:solidFill>
              </a:rPr>
              <a:pPr/>
              <a:t>194</a:t>
            </a:fld>
            <a:endParaRPr lang="en-US" altLang="ko-KR">
              <a:solidFill>
                <a:srgbClr val="000000"/>
              </a:solidFill>
            </a:endParaRPr>
          </a:p>
        </p:txBody>
      </p:sp>
      <p:sp>
        <p:nvSpPr>
          <p:cNvPr id="479234" name="Rectangle 2"/>
          <p:cNvSpPr>
            <a:spLocks noGrp="1" noChangeArrowheads="1"/>
          </p:cNvSpPr>
          <p:nvPr>
            <p:ph type="title"/>
          </p:nvPr>
        </p:nvSpPr>
        <p:spPr/>
        <p:txBody>
          <a:bodyPr/>
          <a:lstStyle/>
          <a:p>
            <a:r>
              <a:rPr lang="en-US" altLang="ko-KR"/>
              <a:t>Write-Caused Interference</a:t>
            </a:r>
          </a:p>
        </p:txBody>
      </p:sp>
      <p:sp>
        <p:nvSpPr>
          <p:cNvPr id="479235" name="Rectangle 3"/>
          <p:cNvSpPr>
            <a:spLocks noGrp="1" noChangeArrowheads="1"/>
          </p:cNvSpPr>
          <p:nvPr>
            <p:ph type="body" idx="1"/>
          </p:nvPr>
        </p:nvSpPr>
        <p:spPr/>
        <p:txBody>
          <a:bodyPr/>
          <a:lstStyle/>
          <a:p>
            <a:r>
              <a:rPr lang="en-US" altLang="ko-KR" b="1"/>
              <a:t>Read-Write Switching</a:t>
            </a:r>
          </a:p>
          <a:p>
            <a:pPr lvl="1"/>
            <a:r>
              <a:rPr lang="en-US" altLang="ko-KR" b="1"/>
              <a:t>Frequent read-write switching incurs many idle cycles</a:t>
            </a:r>
          </a:p>
          <a:p>
            <a:pPr lvl="1"/>
            <a:endParaRPr lang="en-US" altLang="ko-KR" b="1"/>
          </a:p>
          <a:p>
            <a:r>
              <a:rPr lang="en-US" altLang="ko-KR" b="1"/>
              <a:t>Write-to-Row-Conflict</a:t>
            </a:r>
          </a:p>
          <a:p>
            <a:pPr lvl="1"/>
            <a:r>
              <a:rPr lang="en-US" altLang="ko-KR" b="1"/>
              <a:t>A row-conflict after a write causes more idle cycles</a:t>
            </a:r>
          </a:p>
        </p:txBody>
      </p:sp>
      <p:sp>
        <p:nvSpPr>
          <p:cNvPr id="479236" name="Rectangle 4"/>
          <p:cNvSpPr>
            <a:spLocks noChangeArrowheads="1"/>
          </p:cNvSpPr>
          <p:nvPr/>
        </p:nvSpPr>
        <p:spPr bwMode="auto">
          <a:xfrm>
            <a:off x="755651" y="5414968"/>
            <a:ext cx="7777163" cy="830993"/>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Generating many row-hit writes rather than </a:t>
            </a:r>
            <a:br>
              <a:rPr kumimoji="1" lang="en-US" altLang="ko-KR" sz="2400" b="1">
                <a:solidFill>
                  <a:srgbClr val="000000"/>
                </a:solidFill>
                <a:latin typeface="Arial" charset="0"/>
                <a:ea typeface="굴림" charset="0"/>
                <a:cs typeface="굴림" charset="0"/>
              </a:rPr>
            </a:br>
            <a:r>
              <a:rPr kumimoji="1" lang="en-US" altLang="ko-KR" sz="2400" b="1">
                <a:solidFill>
                  <a:srgbClr val="000000"/>
                </a:solidFill>
                <a:latin typeface="Arial" charset="0"/>
                <a:ea typeface="굴림" charset="0"/>
                <a:cs typeface="굴림" charset="0"/>
              </a:rPr>
              <a:t>row-conflict writes is preferred</a:t>
            </a:r>
          </a:p>
        </p:txBody>
      </p:sp>
    </p:spTree>
    <p:extLst>
      <p:ext uri="{BB962C8B-B14F-4D97-AF65-F5344CB8AC3E}">
        <p14:creationId xmlns:p14="http://schemas.microsoft.com/office/powerpoint/2010/main" val="40836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92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D0E928F3-26FB-6A4E-BA38-B7FE9C26899F}"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84548434-6975-C64A-BF25-5782195D8FBB}" type="slidenum">
              <a:rPr lang="en-US" altLang="ko-KR">
                <a:solidFill>
                  <a:srgbClr val="000000"/>
                </a:solidFill>
              </a:rPr>
              <a:pPr/>
              <a:t>195</a:t>
            </a:fld>
            <a:endParaRPr lang="en-US" altLang="ko-KR">
              <a:solidFill>
                <a:srgbClr val="000000"/>
              </a:solidFill>
            </a:endParaRPr>
          </a:p>
        </p:txBody>
      </p:sp>
      <p:sp>
        <p:nvSpPr>
          <p:cNvPr id="430246" name="Rectangle 166"/>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082" name="Rectangle 2"/>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0100" name="Text Box 20"/>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1" name="Line 21"/>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2" name="Line 22"/>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3" name="Line 23"/>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4" name="Line 24"/>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5" name="Text Box 25"/>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6" name="Line 26"/>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7" name="Line 27"/>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8" name="Text Box 28"/>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0109" name="Text Box 29"/>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0" name="Line 30"/>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1" name="Line 31"/>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2" name="Line 32"/>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3" name="Line 33"/>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4" name="Text Box 34"/>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5" name="Line 35"/>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6" name="Line 36"/>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7" name="Text Box 37"/>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0126"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0127"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0128"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in Bank 0</a:t>
            </a:r>
          </a:p>
        </p:txBody>
      </p:sp>
      <p:sp>
        <p:nvSpPr>
          <p:cNvPr id="430129"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0130"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0131"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2"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0133"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4"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5" name="Rectangle 55"/>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6" name="Rectangle 56"/>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7" name="Rectangle 57"/>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8" name="Text Box 58"/>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0142" name="Line 62"/>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3" name="Line 63"/>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4" name="Text Box 64"/>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0145" name="Oval 65"/>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6" name="Oval 66"/>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7" name="Oval 67"/>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8" name="Oval 68"/>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0154" name="Line 74"/>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155" name="Group 75"/>
          <p:cNvGrpSpPr>
            <a:grpSpLocks/>
          </p:cNvGrpSpPr>
          <p:nvPr/>
        </p:nvGrpSpPr>
        <p:grpSpPr bwMode="auto">
          <a:xfrm>
            <a:off x="4500564" y="2995614"/>
            <a:ext cx="576262" cy="288925"/>
            <a:chOff x="1474" y="1842"/>
            <a:chExt cx="363" cy="182"/>
          </a:xfrm>
        </p:grpSpPr>
        <p:sp>
          <p:nvSpPr>
            <p:cNvPr id="3"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73" name="Text Box 93"/>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0175" name="Line 95"/>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78" name="Text Box 9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0179" name="Group 99"/>
          <p:cNvGrpSpPr>
            <a:grpSpLocks/>
          </p:cNvGrpSpPr>
          <p:nvPr/>
        </p:nvGrpSpPr>
        <p:grpSpPr bwMode="auto">
          <a:xfrm>
            <a:off x="3633788" y="2997200"/>
            <a:ext cx="577850" cy="290513"/>
            <a:chOff x="1881" y="1751"/>
            <a:chExt cx="364" cy="183"/>
          </a:xfrm>
        </p:grpSpPr>
        <p:sp>
          <p:nvSpPr>
            <p:cNvPr id="1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89" name="Text Box 109"/>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0199" name="Text Box 11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0200" name="Line 12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01" name="Line 12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202" name="Group 122"/>
          <p:cNvGrpSpPr>
            <a:grpSpLocks/>
          </p:cNvGrpSpPr>
          <p:nvPr/>
        </p:nvGrpSpPr>
        <p:grpSpPr bwMode="auto">
          <a:xfrm>
            <a:off x="8172451" y="2997201"/>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242" name="Line 162"/>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3" name="Line 163"/>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7" name="Line 167"/>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8"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0249" name="Rectangle 169"/>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0250" name="Text Box 170"/>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2" name="Text Box 172"/>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0253" name="Text Box 173"/>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4" name="Text Box 174"/>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0255" name="Text Box 175"/>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C</a:t>
            </a:r>
          </a:p>
        </p:txBody>
      </p:sp>
      <p:sp>
        <p:nvSpPr>
          <p:cNvPr id="430258" name="Oval 178"/>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59" name="Text Box 179"/>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0260" name="Text Box 180"/>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0261" name="Line 181"/>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3011444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01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017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0108"/>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0248"/>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024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0247"/>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0108"/>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025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0250"/>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0253"/>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1.94444E-6 -0.00254 L 0.07083 -0.00254 " pathEditMode="relative" rAng="0" ptsTypes="AA">
                                      <p:cBhvr>
                                        <p:cTn id="33" dur="2000" fill="hold"/>
                                        <p:tgtEl>
                                          <p:spTgt spid="430254"/>
                                        </p:tgtEl>
                                        <p:attrNameLst>
                                          <p:attrName>ppt_x</p:attrName>
                                          <p:attrName>ppt_y</p:attrName>
                                        </p:attrNameLst>
                                      </p:cBhvr>
                                      <p:rCtr x="3542" y="0"/>
                                    </p:animMotion>
                                  </p:childTnLst>
                                </p:cTn>
                              </p:par>
                              <p:par>
                                <p:cTn id="34" presetID="64" presetClass="path" presetSubtype="0" accel="50000" decel="50000" fill="hold" grpId="0" nodeType="withEffect">
                                  <p:stCondLst>
                                    <p:cond delay="0"/>
                                  </p:stCondLst>
                                  <p:childTnLst>
                                    <p:animMotion origin="layout" path="M -0.00764 0.00231 L -0.0783 -0.29421 " pathEditMode="relative" rAng="0" ptsTypes="AA">
                                      <p:cBhvr>
                                        <p:cTn id="35" dur="2000" fill="hold"/>
                                        <p:tgtEl>
                                          <p:spTgt spid="430138"/>
                                        </p:tgtEl>
                                        <p:attrNameLst>
                                          <p:attrName>ppt_x</p:attrName>
                                          <p:attrName>ppt_y</p:attrName>
                                        </p:attrNameLst>
                                      </p:cBhvr>
                                      <p:rCtr x="-3542" y="-14838"/>
                                    </p:animMotion>
                                  </p:childTnLst>
                                </p:cTn>
                              </p:par>
                            </p:childTnLst>
                          </p:cTn>
                        </p:par>
                        <p:par>
                          <p:cTn id="36" fill="hold" nodeType="afterGroup">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430138"/>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43025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path" presetSubtype="0" accel="50000" decel="50000" fill="hold" grpId="1" nodeType="clickEffect">
                                  <p:stCondLst>
                                    <p:cond delay="0"/>
                                  </p:stCondLst>
                                  <p:childTnLst>
                                    <p:animMotion origin="layout" path="M 4.72222E-6 0.00833 L 4.72222E-6 0.10255 " pathEditMode="relative" rAng="0" ptsTypes="AA">
                                      <p:cBhvr>
                                        <p:cTn id="44" dur="2000" fill="hold"/>
                                        <p:tgtEl>
                                          <p:spTgt spid="430252"/>
                                        </p:tgtEl>
                                        <p:attrNameLst>
                                          <p:attrName>ppt_x</p:attrName>
                                          <p:attrName>ppt_y</p:attrName>
                                        </p:attrNameLst>
                                      </p:cBhvr>
                                      <p:rCtr x="0" y="4699"/>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024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025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301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3017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020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3020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1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0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301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020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301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302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246" grpId="0" animBg="1"/>
      <p:bldP spid="430108" grpId="0"/>
      <p:bldP spid="430108" grpId="1"/>
      <p:bldP spid="430138" grpId="0"/>
      <p:bldP spid="430138" grpId="1"/>
      <p:bldP spid="2" grpId="0"/>
      <p:bldP spid="430154" grpId="0" animBg="1"/>
      <p:bldP spid="430173" grpId="0"/>
      <p:bldP spid="430175" grpId="0" animBg="1"/>
      <p:bldP spid="430178" grpId="0"/>
      <p:bldP spid="430189" grpId="0"/>
      <p:bldP spid="430199" grpId="0"/>
      <p:bldP spid="430200" grpId="0" animBg="1"/>
      <p:bldP spid="430201" grpId="0" animBg="1"/>
      <p:bldP spid="430242" grpId="0" animBg="1"/>
      <p:bldP spid="430247" grpId="0" animBg="1"/>
      <p:bldP spid="430248" grpId="0"/>
      <p:bldP spid="430249" grpId="0"/>
      <p:bldP spid="430250" grpId="0"/>
      <p:bldP spid="430252" grpId="0"/>
      <p:bldP spid="430252" grpId="1"/>
      <p:bldP spid="430253" grpId="0"/>
      <p:bldP spid="430254" grpId="0"/>
      <p:bldP spid="430255" grpId="0"/>
      <p:bldP spid="430258"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Date Placeholder 3"/>
          <p:cNvSpPr>
            <a:spLocks noGrp="1"/>
          </p:cNvSpPr>
          <p:nvPr>
            <p:ph type="dt" sz="half" idx="10"/>
          </p:nvPr>
        </p:nvSpPr>
        <p:spPr/>
        <p:txBody>
          <a:bodyPr/>
          <a:lstStyle/>
          <a:p>
            <a:endParaRPr lang="en-US" altLang="ko-KR">
              <a:solidFill>
                <a:srgbClr val="000000"/>
              </a:solidFill>
            </a:endParaRPr>
          </a:p>
          <a:p>
            <a:fld id="{D6F54FC1-200F-9D47-B001-E720FC172879}"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33" name="Slide Number Placeholder 5"/>
          <p:cNvSpPr>
            <a:spLocks noGrp="1"/>
          </p:cNvSpPr>
          <p:nvPr>
            <p:ph type="sldNum" sz="quarter" idx="12"/>
          </p:nvPr>
        </p:nvSpPr>
        <p:spPr/>
        <p:txBody>
          <a:bodyPr/>
          <a:lstStyle/>
          <a:p>
            <a:endParaRPr lang="en-US" altLang="ko-KR">
              <a:solidFill>
                <a:srgbClr val="000000"/>
              </a:solidFill>
            </a:endParaRPr>
          </a:p>
          <a:p>
            <a:fld id="{69A6EE4D-B87A-C343-B311-C973C63BE8DB}" type="slidenum">
              <a:rPr lang="en-US" altLang="ko-KR">
                <a:solidFill>
                  <a:srgbClr val="000000"/>
                </a:solidFill>
              </a:rPr>
              <a:pPr/>
              <a:t>196</a:t>
            </a:fld>
            <a:endParaRPr lang="en-US" altLang="ko-KR">
              <a:solidFill>
                <a:srgbClr val="000000"/>
              </a:solidFill>
            </a:endParaRPr>
          </a:p>
        </p:txBody>
      </p:sp>
      <p:sp>
        <p:nvSpPr>
          <p:cNvPr id="432130" name="Rectangle 2"/>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1" name="Rectangle 3"/>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2132" name="Text Box 4"/>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3" name="Line 5"/>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4" name="Line 6"/>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5" name="Line 7"/>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6" name="Line 8"/>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7" name="Text Box 9"/>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8" name="Line 10"/>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9" name="Line 11"/>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0" name="Text Box 12"/>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2141" name="Text Box 13"/>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2" name="Line 14"/>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3" name="Line 15"/>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4" name="Line 16"/>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5" name="Line 17"/>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6" name="Text Box 18"/>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7" name="Line 19"/>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8" name="Line 20"/>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9" name="Text Box 21"/>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150"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2151"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2152"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for writes</a:t>
            </a:r>
          </a:p>
        </p:txBody>
      </p:sp>
      <p:sp>
        <p:nvSpPr>
          <p:cNvPr id="432153"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2154"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2155"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56"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2157"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8"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9" name="Rectangle 31"/>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0" name="Rectangle 32"/>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1" name="Rectangle 33"/>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2" name="Text Box 34"/>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2163" name="Text Box 35"/>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2164" name="Line 36"/>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5" name="Line 37"/>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6" name="Text Box 38"/>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2167" name="Oval 39"/>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8" name="Oval 40"/>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9" name="Oval 41"/>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70" name="Oval 42"/>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2172" name="Text Box 44"/>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2173" name="Line 45"/>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 name="Rectangle 3"/>
          <p:cNvSpPr>
            <a:spLocks noChangeArrowheads="1"/>
          </p:cNvSpPr>
          <p:nvPr/>
        </p:nvSpPr>
        <p:spPr bwMode="auto">
          <a:xfrm>
            <a:off x="3132143" y="4149726"/>
            <a:ext cx="57610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Interference-aware: </a:t>
            </a:r>
            <a:endParaRPr kumimoji="1" lang="en-US" altLang="ko-KR" smtClean="0">
              <a:solidFill>
                <a:srgbClr val="000000"/>
              </a:solidFill>
              <a:latin typeface="Arial" charset="0"/>
              <a:ea typeface="굴림" charset="0"/>
              <a:cs typeface="굴림" charset="0"/>
            </a:endParaRPr>
          </a:p>
        </p:txBody>
      </p:sp>
      <p:sp>
        <p:nvSpPr>
          <p:cNvPr id="432175" name="Line 47"/>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176" name="Group 48"/>
          <p:cNvGrpSpPr>
            <a:grpSpLocks/>
          </p:cNvGrpSpPr>
          <p:nvPr/>
        </p:nvGrpSpPr>
        <p:grpSpPr bwMode="auto">
          <a:xfrm>
            <a:off x="4500564" y="2995614"/>
            <a:ext cx="576262" cy="288925"/>
            <a:chOff x="1474" y="1842"/>
            <a:chExt cx="363" cy="182"/>
          </a:xfrm>
        </p:grpSpPr>
        <p:sp>
          <p:nvSpPr>
            <p:cNvPr id="5"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432185" name="Group 57"/>
          <p:cNvGrpSpPr>
            <a:grpSpLocks/>
          </p:cNvGrpSpPr>
          <p:nvPr/>
        </p:nvGrpSpPr>
        <p:grpSpPr bwMode="auto">
          <a:xfrm>
            <a:off x="3635375" y="5081588"/>
            <a:ext cx="577850" cy="290512"/>
            <a:chOff x="1881" y="1751"/>
            <a:chExt cx="364" cy="183"/>
          </a:xfrm>
        </p:grpSpPr>
        <p:sp>
          <p:nvSpPr>
            <p:cNvPr id="13"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194" name="Text Box 66"/>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2195" name="Line 67"/>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96" name="Text Box 6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2197" name="Group 69"/>
          <p:cNvGrpSpPr>
            <a:grpSpLocks/>
          </p:cNvGrpSpPr>
          <p:nvPr/>
        </p:nvGrpSpPr>
        <p:grpSpPr bwMode="auto">
          <a:xfrm>
            <a:off x="3633788" y="2997200"/>
            <a:ext cx="577850" cy="290513"/>
            <a:chOff x="1881" y="1751"/>
            <a:chExt cx="364" cy="183"/>
          </a:xfrm>
        </p:grpSpPr>
        <p:sp>
          <p:nvSpPr>
            <p:cNvPr id="2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06" name="Text Box 78"/>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07" name="Text Box 7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2208" name="Line 8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09" name="Line 8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10" name="Group 82"/>
          <p:cNvGrpSpPr>
            <a:grpSpLocks/>
          </p:cNvGrpSpPr>
          <p:nvPr/>
        </p:nvGrpSpPr>
        <p:grpSpPr bwMode="auto">
          <a:xfrm>
            <a:off x="8172451" y="2997201"/>
            <a:ext cx="576263" cy="288925"/>
            <a:chOff x="1474" y="1842"/>
            <a:chExt cx="363" cy="182"/>
          </a:xfrm>
        </p:grpSpPr>
        <p:sp>
          <p:nvSpPr>
            <p:cNvPr id="29"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7"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19" name="Text Box 91"/>
          <p:cNvSpPr txBox="1">
            <a:spLocks noChangeArrowheads="1"/>
          </p:cNvSpPr>
          <p:nvPr/>
        </p:nvSpPr>
        <p:spPr bwMode="auto">
          <a:xfrm>
            <a:off x="4140205" y="4652964"/>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20" name="Text Box 92"/>
          <p:cNvSpPr txBox="1">
            <a:spLocks noChangeArrowheads="1"/>
          </p:cNvSpPr>
          <p:nvPr/>
        </p:nvSpPr>
        <p:spPr bwMode="auto">
          <a:xfrm>
            <a:off x="3348039" y="53006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grpSp>
        <p:nvGrpSpPr>
          <p:cNvPr id="432221" name="Group 93"/>
          <p:cNvGrpSpPr>
            <a:grpSpLocks/>
          </p:cNvGrpSpPr>
          <p:nvPr/>
        </p:nvGrpSpPr>
        <p:grpSpPr bwMode="auto">
          <a:xfrm>
            <a:off x="4500564" y="5083176"/>
            <a:ext cx="576262" cy="288925"/>
            <a:chOff x="1474" y="1842"/>
            <a:chExt cx="363" cy="182"/>
          </a:xfrm>
        </p:grpSpPr>
        <p:sp>
          <p:nvSpPr>
            <p:cNvPr id="432178"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6"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30" name="Line 102"/>
          <p:cNvSpPr>
            <a:spLocks noChangeShapeType="1"/>
          </p:cNvSpPr>
          <p:nvPr/>
        </p:nvSpPr>
        <p:spPr bwMode="auto">
          <a:xfrm>
            <a:off x="4211639" y="5227638"/>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31" name="Group 103"/>
          <p:cNvGrpSpPr>
            <a:grpSpLocks/>
          </p:cNvGrpSpPr>
          <p:nvPr/>
        </p:nvGrpSpPr>
        <p:grpSpPr bwMode="auto">
          <a:xfrm>
            <a:off x="5076825" y="5084763"/>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7"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8"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9"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0"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2"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3"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40" name="Line 112"/>
          <p:cNvSpPr>
            <a:spLocks noChangeShapeType="1"/>
          </p:cNvSpPr>
          <p:nvPr/>
        </p:nvSpPr>
        <p:spPr bwMode="auto">
          <a:xfrm flipV="1">
            <a:off x="4498975" y="4941888"/>
            <a:ext cx="1588" cy="2857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1" name="Line 113"/>
          <p:cNvSpPr>
            <a:spLocks noChangeShapeType="1"/>
          </p:cNvSpPr>
          <p:nvPr/>
        </p:nvSpPr>
        <p:spPr bwMode="auto">
          <a:xfrm flipV="1">
            <a:off x="5076825" y="494188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2" name="Line 114"/>
          <p:cNvSpPr>
            <a:spLocks noChangeShapeType="1"/>
          </p:cNvSpPr>
          <p:nvPr/>
        </p:nvSpPr>
        <p:spPr bwMode="auto">
          <a:xfrm flipV="1">
            <a:off x="5651500" y="5229226"/>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3" name="Text Box 115"/>
          <p:cNvSpPr txBox="1">
            <a:spLocks noChangeArrowheads="1"/>
          </p:cNvSpPr>
          <p:nvPr/>
        </p:nvSpPr>
        <p:spPr bwMode="auto">
          <a:xfrm>
            <a:off x="4716468" y="5540376"/>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44" name="Text Box 116"/>
          <p:cNvSpPr txBox="1">
            <a:spLocks noChangeArrowheads="1"/>
          </p:cNvSpPr>
          <p:nvPr/>
        </p:nvSpPr>
        <p:spPr bwMode="auto">
          <a:xfrm>
            <a:off x="6227764" y="5249864"/>
            <a:ext cx="2269661"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spAutoFit/>
          </a:bodyPr>
          <a:lstStyle/>
          <a:p>
            <a:pPr defTabSz="914165" fontAlgn="base" latinLnBrk="1">
              <a:spcBef>
                <a:spcPct val="0"/>
              </a:spcBef>
              <a:spcAft>
                <a:spcPct val="0"/>
              </a:spcAft>
            </a:pPr>
            <a:r>
              <a:rPr kumimoji="1" lang="en-US" altLang="ko-KR" smtClean="0">
                <a:solidFill>
                  <a:srgbClr val="000000"/>
                </a:solidFill>
                <a:latin typeface="Arial" charset="0"/>
                <a:ea typeface="굴림" charset="0"/>
                <a:cs typeface="굴림" charset="0"/>
              </a:rPr>
              <a:t>Reduced idle cycles</a:t>
            </a:r>
            <a:endParaRPr kumimoji="1" lang="en-US" altLang="ko-KR" b="1" smtClean="0">
              <a:solidFill>
                <a:srgbClr val="000000"/>
              </a:solidFill>
              <a:latin typeface="Arial" charset="0"/>
              <a:ea typeface="굴림" charset="0"/>
              <a:cs typeface="굴림" charset="0"/>
            </a:endParaRPr>
          </a:p>
        </p:txBody>
      </p:sp>
      <p:sp>
        <p:nvSpPr>
          <p:cNvPr id="432245" name="Line 117"/>
          <p:cNvSpPr>
            <a:spLocks noChangeShapeType="1"/>
          </p:cNvSpPr>
          <p:nvPr/>
        </p:nvSpPr>
        <p:spPr bwMode="auto">
          <a:xfrm>
            <a:off x="5651505" y="5227638"/>
            <a:ext cx="3097213"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6" name="Line 118"/>
          <p:cNvSpPr>
            <a:spLocks noChangeShapeType="1"/>
          </p:cNvSpPr>
          <p:nvPr/>
        </p:nvSpPr>
        <p:spPr bwMode="auto">
          <a:xfrm flipV="1">
            <a:off x="8748713" y="3141663"/>
            <a:ext cx="0" cy="20875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7" name="Line 119"/>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8" name="Line 120"/>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9" name="Line 121"/>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50"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2251" name="Rectangle 123"/>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2252" name="Text Box 124"/>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3" name="Text Box 125"/>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2254" name="Text Box 126"/>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5" name="Text Box 127"/>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2256" name="Text Box 128"/>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257" name="Rectangle 129"/>
          <p:cNvSpPr>
            <a:spLocks noChangeArrowheads="1"/>
          </p:cNvSpPr>
          <p:nvPr/>
        </p:nvSpPr>
        <p:spPr bwMode="auto">
          <a:xfrm>
            <a:off x="3635379" y="4460876"/>
            <a:ext cx="3517867"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B (row-hit)</a:t>
            </a:r>
          </a:p>
        </p:txBody>
      </p:sp>
      <p:sp>
        <p:nvSpPr>
          <p:cNvPr id="432258" name="Oval 130"/>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 name="Rectangle 3"/>
          <p:cNvSpPr>
            <a:spLocks noChangeArrowheads="1"/>
          </p:cNvSpPr>
          <p:nvPr/>
        </p:nvSpPr>
        <p:spPr bwMode="auto">
          <a:xfrm>
            <a:off x="2124075" y="6092830"/>
            <a:ext cx="6838950" cy="50482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algn="ctr" defTabSz="914165" fontAlgn="base" latinLnBrk="1">
              <a:spcBef>
                <a:spcPct val="20000"/>
              </a:spcBef>
              <a:spcAft>
                <a:spcPct val="0"/>
              </a:spcAft>
              <a:buClr>
                <a:srgbClr val="009999"/>
              </a:buClr>
              <a:buSzPct val="70000"/>
            </a:pPr>
            <a:r>
              <a:rPr kumimoji="1" lang="en-US" altLang="ko-KR" sz="2400" b="1">
                <a:solidFill>
                  <a:srgbClr val="000000"/>
                </a:solidFill>
                <a:latin typeface="Arial" charset="0"/>
                <a:ea typeface="굴림" charset="0"/>
                <a:cs typeface="굴림" charset="0"/>
              </a:rPr>
              <a:t>A simple policy can reduce write service time</a:t>
            </a:r>
          </a:p>
        </p:txBody>
      </p:sp>
    </p:spTree>
    <p:extLst>
      <p:ext uri="{BB962C8B-B14F-4D97-AF65-F5344CB8AC3E}">
        <p14:creationId xmlns:p14="http://schemas.microsoft.com/office/powerpoint/2010/main" val="3073990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21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22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2140"/>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2250"/>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213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2249"/>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2140"/>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225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2252"/>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2254"/>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0.00798 -0.00255 L -0.00017 -0.28843 " pathEditMode="relative" rAng="0" ptsTypes="AA">
                                      <p:cBhvr>
                                        <p:cTn id="33" dur="2000" fill="hold"/>
                                        <p:tgtEl>
                                          <p:spTgt spid="432255"/>
                                        </p:tgtEl>
                                        <p:attrNameLst>
                                          <p:attrName>ppt_x</p:attrName>
                                          <p:attrName>ppt_y</p:attrName>
                                        </p:attrNameLst>
                                      </p:cBhvr>
                                      <p:rCtr x="382" y="-14306"/>
                                    </p:animMotion>
                                  </p:childTnLst>
                                </p:cTn>
                              </p:par>
                            </p:childTnLst>
                          </p:cTn>
                        </p:par>
                        <p:par>
                          <p:cTn id="34" fill="hold" nodeType="afterGroup">
                            <p:stCondLst>
                              <p:cond delay="2000"/>
                            </p:stCondLst>
                            <p:childTnLst>
                              <p:par>
                                <p:cTn id="35" presetID="1" presetClass="entr" presetSubtype="0" fill="hold" grpId="0" nodeType="afterEffect">
                                  <p:stCondLst>
                                    <p:cond delay="0"/>
                                  </p:stCondLst>
                                  <p:childTnLst>
                                    <p:set>
                                      <p:cBhvr>
                                        <p:cTn id="36" dur="1" fill="hold">
                                          <p:stCondLst>
                                            <p:cond delay="0"/>
                                          </p:stCondLst>
                                        </p:cTn>
                                        <p:tgtEl>
                                          <p:spTgt spid="432256"/>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432255"/>
                                        </p:tgtEl>
                                        <p:attrNameLst>
                                          <p:attrName>style.visibility</p:attrName>
                                        </p:attrNameLst>
                                      </p:cBhvr>
                                      <p:to>
                                        <p:strVal val="hidden"/>
                                      </p:to>
                                    </p:set>
                                  </p:childTnLst>
                                </p:cTn>
                              </p:par>
                            </p:childTnLst>
                          </p:cTn>
                        </p:par>
                        <p:par>
                          <p:cTn id="39" fill="hold" nodeType="afterGroup">
                            <p:stCondLst>
                              <p:cond delay="2000"/>
                            </p:stCondLst>
                            <p:childTnLst>
                              <p:par>
                                <p:cTn id="40" presetID="42" presetClass="path" presetSubtype="0" accel="50000" decel="50000" fill="hold" grpId="1" nodeType="afterEffect">
                                  <p:stCondLst>
                                    <p:cond delay="0"/>
                                  </p:stCondLst>
                                  <p:childTnLst>
                                    <p:animMotion origin="layout" path="M 4.72222E-6 0.00833 L 4.72222E-6 0.10255 " pathEditMode="relative" rAng="0" ptsTypes="AA">
                                      <p:cBhvr>
                                        <p:cTn id="41" dur="2000" fill="hold"/>
                                        <p:tgtEl>
                                          <p:spTgt spid="432253"/>
                                        </p:tgtEl>
                                        <p:attrNameLst>
                                          <p:attrName>ppt_x</p:attrName>
                                          <p:attrName>ppt_y</p:attrName>
                                        </p:attrNameLst>
                                      </p:cBhvr>
                                      <p:rCtr x="0" y="4699"/>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3225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32258"/>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0"/>
                                          </p:stCondLst>
                                        </p:cTn>
                                        <p:tgtEl>
                                          <p:spTgt spid="43222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223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43223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43224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322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3224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43221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43224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32244"/>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3224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3224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0" grpId="0" animBg="1"/>
      <p:bldP spid="432140" grpId="0"/>
      <p:bldP spid="432140" grpId="1"/>
      <p:bldP spid="3" grpId="0"/>
      <p:bldP spid="432219" grpId="0"/>
      <p:bldP spid="432220" grpId="0"/>
      <p:bldP spid="432230" grpId="0" animBg="1"/>
      <p:bldP spid="432240" grpId="0" animBg="1"/>
      <p:bldP spid="432241" grpId="0" animBg="1"/>
      <p:bldP spid="432242" grpId="0" animBg="1"/>
      <p:bldP spid="432243" grpId="0"/>
      <p:bldP spid="432244" grpId="0"/>
      <p:bldP spid="432245" grpId="0" animBg="1"/>
      <p:bldP spid="432246" grpId="0" animBg="1"/>
      <p:bldP spid="432249" grpId="0" animBg="1"/>
      <p:bldP spid="432250" grpId="0"/>
      <p:bldP spid="432252" grpId="0"/>
      <p:bldP spid="432253" grpId="0"/>
      <p:bldP spid="432253" grpId="1"/>
      <p:bldP spid="432254" grpId="0"/>
      <p:bldP spid="432255" grpId="0"/>
      <p:bldP spid="432255" grpId="1"/>
      <p:bldP spid="432256" grpId="0"/>
      <p:bldP spid="432257" grpId="0"/>
      <p:bldP spid="432258" grpId="0" animBg="1"/>
      <p:bldP spid="4"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FA8C681A-68B3-6F41-941F-48EF071E023D}"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B3993407-3A35-BC41-9871-D805F132A548}" type="slidenum">
              <a:rPr lang="en-US" altLang="ko-KR">
                <a:solidFill>
                  <a:srgbClr val="000000"/>
                </a:solidFill>
              </a:rPr>
              <a:pPr/>
              <a:t>197</a:t>
            </a:fld>
            <a:endParaRPr lang="en-US" altLang="ko-KR">
              <a:solidFill>
                <a:srgbClr val="000000"/>
              </a:solidFill>
            </a:endParaRPr>
          </a:p>
        </p:txBody>
      </p:sp>
      <p:sp>
        <p:nvSpPr>
          <p:cNvPr id="404482"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Replacement</a:t>
            </a:r>
          </a:p>
        </p:txBody>
      </p:sp>
      <p:pic>
        <p:nvPicPr>
          <p:cNvPr id="404494" name="Picture 1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04483" name="Line 3"/>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12.3%</a:t>
            </a:r>
          </a:p>
        </p:txBody>
      </p:sp>
      <p:sp>
        <p:nvSpPr>
          <p:cNvPr id="404487" name="Text Box 7"/>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04490" name="Text Box 10"/>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11.4%</a:t>
            </a:r>
          </a:p>
        </p:txBody>
      </p:sp>
      <p:sp>
        <p:nvSpPr>
          <p:cNvPr id="404492" name="Line 12"/>
          <p:cNvSpPr>
            <a:spLocks noChangeShapeType="1"/>
          </p:cNvSpPr>
          <p:nvPr/>
        </p:nvSpPr>
        <p:spPr bwMode="auto">
          <a:xfrm flipV="1">
            <a:off x="2268538" y="2062164"/>
            <a:ext cx="0" cy="358775"/>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04496" name="Picture 16"/>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9449981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4483"/>
                                        </p:tgtEl>
                                        <p:attrNameLst>
                                          <p:attrName>style.visibility</p:attrName>
                                        </p:attrNameLst>
                                      </p:cBhvr>
                                      <p:to>
                                        <p:strVal val="visible"/>
                                      </p:to>
                                    </p:set>
                                    <p:animEffect transition="in" filter="wipe(down)">
                                      <p:cBhvr>
                                        <p:cTn id="7" dur="1000"/>
                                        <p:tgtEl>
                                          <p:spTgt spid="40448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04492"/>
                                        </p:tgtEl>
                                        <p:attrNameLst>
                                          <p:attrName>style.visibility</p:attrName>
                                        </p:attrNameLst>
                                      </p:cBhvr>
                                      <p:to>
                                        <p:strVal val="visible"/>
                                      </p:to>
                                    </p:set>
                                    <p:animEffect transition="in" filter="wipe(down)">
                                      <p:cBhvr>
                                        <p:cTn id="14" dur="1000"/>
                                        <p:tgtEl>
                                          <p:spTgt spid="404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animBg="1"/>
      <p:bldP spid="6" grpId="0" animBg="1"/>
      <p:bldP spid="2" grpId="0" animBg="1"/>
      <p:bldP spid="40449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half" idx="10"/>
          </p:nvPr>
        </p:nvSpPr>
        <p:spPr/>
        <p:txBody>
          <a:bodyPr/>
          <a:lstStyle/>
          <a:p>
            <a:endParaRPr lang="en-US" altLang="ko-KR">
              <a:solidFill>
                <a:srgbClr val="000000"/>
              </a:solidFill>
            </a:endParaRPr>
          </a:p>
          <a:p>
            <a:fld id="{CBB25E23-9AA2-714A-AC64-4E63193A300D}"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3"/>
          <p:cNvSpPr>
            <a:spLocks noGrp="1"/>
          </p:cNvSpPr>
          <p:nvPr>
            <p:ph type="sldNum" sz="quarter" idx="12"/>
          </p:nvPr>
        </p:nvSpPr>
        <p:spPr/>
        <p:txBody>
          <a:bodyPr/>
          <a:lstStyle/>
          <a:p>
            <a:endParaRPr lang="en-US" altLang="ko-KR">
              <a:solidFill>
                <a:srgbClr val="000000"/>
              </a:solidFill>
            </a:endParaRPr>
          </a:p>
          <a:p>
            <a:fld id="{1412FA54-AE2F-074C-A922-880A2119A61D}" type="slidenum">
              <a:rPr lang="en-US" altLang="ko-KR">
                <a:solidFill>
                  <a:srgbClr val="000000"/>
                </a:solidFill>
              </a:rPr>
              <a:pPr/>
              <a:t>198</a:t>
            </a:fld>
            <a:endParaRPr lang="en-US" altLang="ko-KR">
              <a:solidFill>
                <a:srgbClr val="000000"/>
              </a:solidFill>
            </a:endParaRPr>
          </a:p>
        </p:txBody>
      </p:sp>
      <p:sp>
        <p:nvSpPr>
          <p:cNvPr id="11266" name="Rectangle 2"/>
          <p:cNvSpPr>
            <a:spLocks noRot="1" noChangeArrowheads="1"/>
          </p:cNvSpPr>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nchor="ctr"/>
          <a:lstStyle/>
          <a:p>
            <a:pPr algn="ctr" defTabSz="914165" fontAlgn="base" latinLnBrk="1">
              <a:spcBef>
                <a:spcPct val="0"/>
              </a:spcBef>
              <a:spcAft>
                <a:spcPct val="0"/>
              </a:spcAft>
            </a:pPr>
            <a:r>
              <a:rPr kumimoji="1" lang="en-US" altLang="ko-KR" sz="4400">
                <a:solidFill>
                  <a:srgbClr val="000000"/>
                </a:solidFill>
                <a:latin typeface="Arial" charset="0"/>
                <a:ea typeface="굴림" charset="0"/>
                <a:cs typeface="굴림" charset="0"/>
              </a:rPr>
              <a:t>Outline</a:t>
            </a:r>
          </a:p>
        </p:txBody>
      </p:sp>
      <p:sp>
        <p:nvSpPr>
          <p:cNvPr id="11267" name="Rectangle 3"/>
          <p:cNvSpPr>
            <a:spLocks noChangeArrowheads="1"/>
          </p:cNvSpPr>
          <p:nvPr/>
        </p:nvSpPr>
        <p:spPr bwMode="auto">
          <a:xfrm>
            <a:off x="395288" y="1557338"/>
            <a:ext cx="8229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Problem</a:t>
            </a:r>
          </a:p>
          <a:p>
            <a:pPr marL="342813" indent="-342813" defTabSz="914165" fontAlgn="base" latinLnBrk="1">
              <a:spcBef>
                <a:spcPct val="20000"/>
              </a:spcBef>
              <a:spcAft>
                <a:spcPct val="0"/>
              </a:spcAft>
              <a:buFontTx/>
              <a:buChar char="•"/>
            </a:pPr>
            <a:r>
              <a:rPr kumimoji="1" lang="en-US" altLang="ko-KR" sz="2800" b="1">
                <a:solidFill>
                  <a:srgbClr val="000000"/>
                </a:solidFill>
                <a:latin typeface="Arial" charset="0"/>
                <a:ea typeface="굴림" charset="0"/>
                <a:cs typeface="굴림" charset="0"/>
              </a:rPr>
              <a:t>Solutions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Prefetch-Aware DRAM Controller</a:t>
            </a:r>
            <a:r>
              <a:rPr kumimoji="1" lang="en-US" altLang="ko-KR" sz="2400">
                <a:solidFill>
                  <a:srgbClr val="000000"/>
                </a:solidFill>
                <a:latin typeface="Arial" charset="0"/>
                <a:ea typeface="굴림" charset="0"/>
                <a:cs typeface="굴림" charset="0"/>
              </a:rPr>
              <a:t> </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BLP-Aware Request Issue Policies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DRAM-Aware Cache Replacement</a:t>
            </a:r>
          </a:p>
          <a:p>
            <a:pPr marL="742760" lvl="1" indent="-285677" defTabSz="914165" fontAlgn="base" latinLnBrk="1">
              <a:spcBef>
                <a:spcPct val="20000"/>
              </a:spcBef>
              <a:spcAft>
                <a:spcPct val="0"/>
              </a:spcAft>
              <a:buFontTx/>
              <a:buChar char="–"/>
            </a:pPr>
            <a:r>
              <a:rPr kumimoji="1" lang="en-US" altLang="ko-KR" sz="2400" b="1">
                <a:solidFill>
                  <a:srgbClr val="000000"/>
                </a:solidFill>
                <a:latin typeface="Arial" charset="0"/>
                <a:ea typeface="굴림" charset="0"/>
                <a:cs typeface="굴림" charset="0"/>
              </a:rPr>
              <a:t>DRAM-Aware Writeback</a:t>
            </a:r>
            <a:r>
              <a:rPr kumimoji="1" lang="en-US" altLang="ko-KR" sz="2400">
                <a:solidFill>
                  <a:srgbClr val="808080"/>
                </a:solidFill>
                <a:latin typeface="Arial" charset="0"/>
                <a:ea typeface="굴림" charset="0"/>
                <a:cs typeface="굴림" charset="0"/>
              </a:rPr>
              <a:t> </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Combination of Solutions</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Related Work</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Conclusion</a:t>
            </a:r>
          </a:p>
          <a:p>
            <a:pPr marL="342813" indent="-342813" defTabSz="914165" fontAlgn="base" latinLnBrk="1">
              <a:spcBef>
                <a:spcPct val="20000"/>
              </a:spcBef>
              <a:spcAft>
                <a:spcPct val="0"/>
              </a:spcAft>
              <a:buFontTx/>
              <a:buChar char="•"/>
            </a:pPr>
            <a:endParaRPr kumimoji="1" lang="en-US" altLang="ko-KR" sz="2800">
              <a:solidFill>
                <a:srgbClr val="808080"/>
              </a:solidFill>
              <a:latin typeface="Arial" charset="0"/>
              <a:ea typeface="굴림" charset="0"/>
              <a:cs typeface="굴림" charset="0"/>
            </a:endParaRPr>
          </a:p>
        </p:txBody>
      </p:sp>
    </p:spTree>
    <p:extLst>
      <p:ext uri="{BB962C8B-B14F-4D97-AF65-F5344CB8AC3E}">
        <p14:creationId xmlns:p14="http://schemas.microsoft.com/office/powerpoint/2010/main" val="350417236"/>
      </p:ext>
    </p:extLst>
  </p:cSld>
  <p:clrMapOvr>
    <a:masterClrMapping/>
  </p:clrMapOvr>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FD7896A1-AA6E-AB4F-9997-8976A1B768BE}"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86A8C1B2-C7B1-1442-B582-614349386A7A}" type="slidenum">
              <a:rPr lang="en-US" altLang="ko-KR">
                <a:solidFill>
                  <a:srgbClr val="000000"/>
                </a:solidFill>
              </a:rPr>
              <a:pPr/>
              <a:t>199</a:t>
            </a:fld>
            <a:endParaRPr lang="en-US" altLang="ko-KR">
              <a:solidFill>
                <a:srgbClr val="000000"/>
              </a:solidFill>
            </a:endParaRPr>
          </a:p>
        </p:txBody>
      </p:sp>
      <p:sp>
        <p:nvSpPr>
          <p:cNvPr id="424962" name="Rectangle 2"/>
          <p:cNvSpPr>
            <a:spLocks noGrp="1" noChangeArrowheads="1"/>
          </p:cNvSpPr>
          <p:nvPr>
            <p:ph type="title"/>
          </p:nvPr>
        </p:nvSpPr>
        <p:spPr/>
        <p:txBody>
          <a:bodyPr/>
          <a:lstStyle/>
          <a:p>
            <a:r>
              <a:rPr lang="en-US" altLang="ko-KR" dirty="0"/>
              <a:t>DRAM-Aware </a:t>
            </a:r>
            <a:r>
              <a:rPr lang="en-US" altLang="ko-KR" dirty="0" err="1" smtClean="0"/>
              <a:t>Writeback</a:t>
            </a:r>
            <a:endParaRPr lang="en-US" altLang="ko-KR" sz="2000" dirty="0"/>
          </a:p>
        </p:txBody>
      </p:sp>
      <p:sp>
        <p:nvSpPr>
          <p:cNvPr id="424963" name="Rectangle 3"/>
          <p:cNvSpPr>
            <a:spLocks noGrp="1" noChangeArrowheads="1"/>
          </p:cNvSpPr>
          <p:nvPr>
            <p:ph type="body" idx="1"/>
          </p:nvPr>
        </p:nvSpPr>
        <p:spPr/>
        <p:txBody>
          <a:bodyPr/>
          <a:lstStyle/>
          <a:p>
            <a:pPr>
              <a:lnSpc>
                <a:spcPct val="90000"/>
              </a:lnSpc>
            </a:pPr>
            <a:r>
              <a:rPr lang="en-US" altLang="ko-KR"/>
              <a:t>Write-caused interference-aware replacement is not enough</a:t>
            </a:r>
          </a:p>
          <a:p>
            <a:pPr lvl="1">
              <a:lnSpc>
                <a:spcPct val="90000"/>
              </a:lnSpc>
            </a:pPr>
            <a:r>
              <a:rPr lang="en-US" altLang="ko-KR"/>
              <a:t> Row-hit writebacks are sent only when a replacement occurs</a:t>
            </a:r>
          </a:p>
          <a:p>
            <a:pPr lvl="2">
              <a:lnSpc>
                <a:spcPct val="90000"/>
              </a:lnSpc>
            </a:pPr>
            <a:r>
              <a:rPr lang="en-US" altLang="ko-KR"/>
              <a:t>Lose opportunities to service more writes quickly</a:t>
            </a:r>
          </a:p>
          <a:p>
            <a:pPr>
              <a:lnSpc>
                <a:spcPct val="90000"/>
              </a:lnSpc>
            </a:pPr>
            <a:r>
              <a:rPr lang="en-US" altLang="ko-KR" b="1">
                <a:solidFill>
                  <a:srgbClr val="FF6600"/>
                </a:solidFill>
              </a:rPr>
              <a:t>To minimize write-caused interference,</a:t>
            </a:r>
            <a:br>
              <a:rPr lang="en-US" altLang="ko-KR" b="1">
                <a:solidFill>
                  <a:srgbClr val="FF6600"/>
                </a:solidFill>
              </a:rPr>
            </a:br>
            <a:r>
              <a:rPr lang="en-US" altLang="ko-KR" b="1" i="1">
                <a:solidFill>
                  <a:srgbClr val="FF6600"/>
                </a:solidFill>
              </a:rPr>
              <a:t>proactively</a:t>
            </a:r>
            <a:r>
              <a:rPr lang="en-US" altLang="ko-KR" b="1">
                <a:solidFill>
                  <a:srgbClr val="FF6600"/>
                </a:solidFill>
              </a:rPr>
              <a:t> clean row-hit dirty lines</a:t>
            </a:r>
            <a:r>
              <a:rPr lang="en-US" altLang="ko-KR" b="1"/>
              <a:t/>
            </a:r>
            <a:br>
              <a:rPr lang="en-US" altLang="ko-KR" b="1"/>
            </a:br>
            <a:r>
              <a:rPr lang="en-US" altLang="ko-KR" sz="2800"/>
              <a:t>→ Reads are serviced without write-caused interference for a longer period</a:t>
            </a:r>
            <a:endParaRPr lang="en-US" altLang="ko-KR" sz="2800" b="1"/>
          </a:p>
          <a:p>
            <a:pPr>
              <a:lnSpc>
                <a:spcPct val="90000"/>
              </a:lnSpc>
              <a:buFontTx/>
              <a:buNone/>
            </a:pPr>
            <a:r>
              <a:rPr lang="en-US" altLang="ko-KR"/>
              <a:t>	</a:t>
            </a:r>
          </a:p>
        </p:txBody>
      </p:sp>
    </p:spTree>
    <p:extLst>
      <p:ext uri="{BB962C8B-B14F-4D97-AF65-F5344CB8AC3E}">
        <p14:creationId xmlns:p14="http://schemas.microsoft.com/office/powerpoint/2010/main" val="2687089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49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"Parallelism-Aware Batch Scheduling: Enhancing both </a:t>
            </a:r>
            <a:endParaRPr lang="en-US" b="1" dirty="0" smtClean="0">
              <a:hlinkClick r:id="rId3"/>
            </a:endParaRPr>
          </a:p>
          <a:p>
            <a:pPr algn="ctr"/>
            <a:r>
              <a:rPr lang="en-US" b="1" dirty="0" smtClean="0">
                <a:hlinkClick r:id="rId3"/>
              </a:rPr>
              <a:t>Performance </a:t>
            </a:r>
            <a:r>
              <a:rPr lang="en-US" b="1" dirty="0">
                <a:hlinkClick r:id="rId3"/>
              </a:rPr>
              <a:t>and Fairness of Shared DRAM </a:t>
            </a:r>
            <a:r>
              <a:rPr lang="en-US" b="1" dirty="0" smtClean="0">
                <a:hlinkClick r:id="rId3"/>
              </a:rPr>
              <a:t>Systems</a:t>
            </a:r>
            <a:r>
              <a:rPr lang="en-US" b="1" dirty="0" smtClean="0">
                <a:hlinkClick r:id="rId4"/>
              </a:rPr>
              <a:t>”</a:t>
            </a:r>
            <a:r>
              <a:rPr lang="en-US" dirty="0"/>
              <a:t/>
            </a:r>
            <a:br>
              <a:rPr lang="en-US" dirty="0"/>
            </a:br>
            <a:r>
              <a:rPr lang="en-US" i="1" dirty="0" smtClean="0">
                <a:hlinkClick r:id="rId4"/>
              </a:rPr>
              <a:t>35th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pages </a:t>
            </a:r>
            <a:r>
              <a:rPr lang="en-US" dirty="0"/>
              <a:t>63-74, Beijing, China, June 2008. </a:t>
            </a:r>
            <a:r>
              <a:rPr lang="en-US" dirty="0">
                <a:hlinkClick r:id="rId5"/>
              </a:rPr>
              <a:t>Slides (ppt)</a:t>
            </a:r>
            <a:endParaRPr lang="en-US" dirty="0"/>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PAR-BS ISCA 2008 Talk</a:t>
            </a:r>
            <a:endParaRPr lang="en-US" dirty="0"/>
          </a:p>
        </p:txBody>
      </p:sp>
    </p:spTree>
    <p:extLst>
      <p:ext uri="{BB962C8B-B14F-4D97-AF65-F5344CB8AC3E}">
        <p14:creationId xmlns:p14="http://schemas.microsoft.com/office/powerpoint/2010/main" val="16213816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solidFill>
                  <a:srgbClr val="000000"/>
                </a:solidFill>
                <a:latin typeface="Tahoma"/>
              </a:rPr>
              <a:t>Yoongu</a:t>
            </a:r>
            <a:r>
              <a:rPr lang="en-US" dirty="0">
                <a:solidFill>
                  <a:srgbClr val="000000"/>
                </a:solidFill>
                <a:latin typeface="Tahoma"/>
              </a:rPr>
              <a:t> Kim, </a:t>
            </a:r>
            <a:r>
              <a:rPr lang="en-US" dirty="0" err="1">
                <a:solidFill>
                  <a:srgbClr val="000000"/>
                </a:solidFill>
                <a:latin typeface="Tahoma"/>
              </a:rPr>
              <a:t>Dongsu</a:t>
            </a:r>
            <a:r>
              <a:rPr lang="en-US" dirty="0">
                <a:solidFill>
                  <a:srgbClr val="000000"/>
                </a:solidFill>
                <a:latin typeface="Tahoma"/>
              </a:rPr>
              <a:t> Han, </a:t>
            </a:r>
            <a:r>
              <a:rPr lang="en-US" u="sng" dirty="0">
                <a:solidFill>
                  <a:srgbClr val="000000"/>
                </a:solidFill>
                <a:latin typeface="Tahoma"/>
              </a:rPr>
              <a:t>Onur Mutlu</a:t>
            </a:r>
            <a:r>
              <a:rPr lang="en-US" dirty="0">
                <a:solidFill>
                  <a:srgbClr val="000000"/>
                </a:solidFill>
                <a:latin typeface="Tahoma"/>
              </a:rPr>
              <a:t>, and </a:t>
            </a:r>
            <a:r>
              <a:rPr lang="en-US" dirty="0" err="1">
                <a:solidFill>
                  <a:srgbClr val="000000"/>
                </a:solidFill>
                <a:latin typeface="Tahoma"/>
              </a:rPr>
              <a:t>Mor</a:t>
            </a:r>
            <a:r>
              <a:rPr lang="en-US" dirty="0">
                <a:solidFill>
                  <a:srgbClr val="000000"/>
                </a:solidFill>
                <a:latin typeface="Tahoma"/>
              </a:rPr>
              <a:t> </a:t>
            </a:r>
            <a:r>
              <a:rPr lang="en-US" dirty="0" err="1">
                <a:solidFill>
                  <a:srgbClr val="000000"/>
                </a:solidFill>
                <a:latin typeface="Tahoma"/>
              </a:rPr>
              <a:t>Harchol-Balter</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"ATLAS: A Scalable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Scheduling </a:t>
            </a:r>
            <a:r>
              <a:rPr lang="en-US" b="1" dirty="0">
                <a:solidFill>
                  <a:srgbClr val="000000"/>
                </a:solidFill>
                <a:latin typeface="Tahoma"/>
                <a:hlinkClick r:id="rId3"/>
              </a:rPr>
              <a:t>Algorithm for Multiple Memory Controllers"</a:t>
            </a:r>
            <a:r>
              <a:rPr lang="en-US" dirty="0">
                <a:solidFill>
                  <a:srgbClr val="000000"/>
                </a:solidFill>
                <a:latin typeface="Tahoma"/>
              </a:rPr>
              <a:t> </a:t>
            </a:r>
            <a:br>
              <a:rPr lang="en-US" dirty="0">
                <a:solidFill>
                  <a:srgbClr val="000000"/>
                </a:solidFill>
                <a:latin typeface="Tahoma"/>
              </a:rPr>
            </a:br>
            <a:r>
              <a:rPr lang="en-US" i="1" dirty="0" smtClean="0">
                <a:solidFill>
                  <a:srgbClr val="000000"/>
                </a:solidFill>
                <a:latin typeface="Tahoma"/>
                <a:hlinkClick r:id="rId4"/>
              </a:rPr>
              <a:t>16th </a:t>
            </a:r>
            <a:r>
              <a:rPr lang="en-US" i="1" dirty="0">
                <a:solidFill>
                  <a:srgbClr val="000000"/>
                </a:solidFill>
                <a:latin typeface="Tahoma"/>
                <a:hlinkClick r:id="rId4"/>
              </a:rPr>
              <a:t>International Symposium on High-Performance Computer Architecture</a:t>
            </a:r>
            <a:r>
              <a:rPr lang="en-US" i="1" dirty="0">
                <a:solidFill>
                  <a:srgbClr val="000000"/>
                </a:solidFill>
                <a:latin typeface="Tahoma"/>
              </a:rPr>
              <a:t> (</a:t>
            </a:r>
            <a:r>
              <a:rPr lang="en-US" b="1" i="1" dirty="0">
                <a:solidFill>
                  <a:srgbClr val="000000"/>
                </a:solidFill>
                <a:latin typeface="Tahoma"/>
              </a:rPr>
              <a:t>HPCA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Bangalore</a:t>
            </a:r>
            <a:r>
              <a:rPr lang="en-US" dirty="0">
                <a:solidFill>
                  <a:srgbClr val="000000"/>
                </a:solidFill>
                <a:latin typeface="Tahoma"/>
              </a:rPr>
              <a:t>, India, January 2010.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ATLAS HPCA 2010 Talk</a:t>
            </a:r>
            <a:endParaRPr lang="en-US" dirty="0">
              <a:solidFill>
                <a:srgbClr val="000000"/>
              </a:solidFill>
              <a:latin typeface="Tahoma"/>
            </a:endParaRPr>
          </a:p>
        </p:txBody>
      </p:sp>
    </p:spTree>
    <p:extLst>
      <p:ext uri="{BB962C8B-B14F-4D97-AF65-F5344CB8AC3E}">
        <p14:creationId xmlns:p14="http://schemas.microsoft.com/office/powerpoint/2010/main" val="42657672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83C96C76-45DE-0945-8177-F0B75C7490C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BADB83AB-67BB-4A4E-A478-CA21A8861F92}" type="slidenum">
              <a:rPr lang="en-US" altLang="ko-KR">
                <a:solidFill>
                  <a:srgbClr val="000000"/>
                </a:solidFill>
              </a:rPr>
              <a:pPr/>
              <a:t>200</a:t>
            </a:fld>
            <a:endParaRPr lang="en-US" altLang="ko-KR">
              <a:solidFill>
                <a:srgbClr val="000000"/>
              </a:solidFill>
            </a:endParaRPr>
          </a:p>
        </p:txBody>
      </p:sp>
      <p:sp>
        <p:nvSpPr>
          <p:cNvPr id="427010" name="Rectangle 2"/>
          <p:cNvSpPr>
            <a:spLocks noGrp="1" noChangeArrowheads="1"/>
          </p:cNvSpPr>
          <p:nvPr>
            <p:ph type="title"/>
          </p:nvPr>
        </p:nvSpPr>
        <p:spPr/>
        <p:txBody>
          <a:bodyPr/>
          <a:lstStyle/>
          <a:p>
            <a:r>
              <a:rPr lang="en-US" altLang="ko-KR"/>
              <a:t>DRAM-Aware Writeback</a:t>
            </a:r>
          </a:p>
        </p:txBody>
      </p:sp>
      <p:sp>
        <p:nvSpPr>
          <p:cNvPr id="427011" name="Rectangle 3"/>
          <p:cNvSpPr>
            <a:spLocks noGrp="1" noChangeArrowheads="1"/>
          </p:cNvSpPr>
          <p:nvPr>
            <p:ph type="body" idx="1"/>
          </p:nvPr>
        </p:nvSpPr>
        <p:spPr/>
        <p:txBody>
          <a:bodyPr/>
          <a:lstStyle/>
          <a:p>
            <a:pPr>
              <a:buFontTx/>
              <a:buNone/>
            </a:pPr>
            <a:r>
              <a:rPr lang="en-US" altLang="ko-KR" sz="2800" dirty="0"/>
              <a:t>1. When a dirty line is evicted for the last-level       cache, store its address </a:t>
            </a:r>
          </a:p>
          <a:p>
            <a:pPr>
              <a:buFontTx/>
              <a:buNone/>
            </a:pPr>
            <a:r>
              <a:rPr lang="en-US" altLang="ko-KR" sz="2800" dirty="0"/>
              <a:t>2. Using the stored address, search all possible     sets for row-hit dirty lines and clean them           whenever the cache bank is idle</a:t>
            </a:r>
            <a:br>
              <a:rPr lang="en-US" altLang="ko-KR" sz="2800" dirty="0"/>
            </a:br>
            <a:endParaRPr lang="en-US" altLang="ko-KR" sz="2800" dirty="0"/>
          </a:p>
          <a:p>
            <a:r>
              <a:rPr lang="en-US" altLang="ko-KR" sz="2800" dirty="0"/>
              <a:t>Many row-hit writes (up to the row size) are m    serviced quickly</a:t>
            </a:r>
          </a:p>
          <a:p>
            <a:pPr lvl="1"/>
            <a:r>
              <a:rPr lang="en-US" altLang="ko-KR" sz="2400" dirty="0"/>
              <a:t>Reads can be serviced for a longer time without being interfered with by writes</a:t>
            </a:r>
          </a:p>
        </p:txBody>
      </p:sp>
    </p:spTree>
    <p:extLst>
      <p:ext uri="{BB962C8B-B14F-4D97-AF65-F5344CB8AC3E}">
        <p14:creationId xmlns:p14="http://schemas.microsoft.com/office/powerpoint/2010/main" val="16586215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70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7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3FE8B6B6-0E65-1B42-8ABA-DAA5B1638B6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421A75D2-CB0C-7840-9EA9-5260EE06E1B6}" type="slidenum">
              <a:rPr lang="en-US" altLang="ko-KR">
                <a:solidFill>
                  <a:srgbClr val="000000"/>
                </a:solidFill>
              </a:rPr>
              <a:pPr/>
              <a:t>201</a:t>
            </a:fld>
            <a:endParaRPr lang="en-US" altLang="ko-KR">
              <a:solidFill>
                <a:srgbClr val="000000"/>
              </a:solidFill>
            </a:endParaRPr>
          </a:p>
        </p:txBody>
      </p:sp>
      <p:sp>
        <p:nvSpPr>
          <p:cNvPr id="442370"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Writeback</a:t>
            </a:r>
          </a:p>
        </p:txBody>
      </p:sp>
      <p:pic>
        <p:nvPicPr>
          <p:cNvPr id="442371"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42372" name="Line 4"/>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12.8%</a:t>
            </a:r>
          </a:p>
        </p:txBody>
      </p:sp>
      <p:sp>
        <p:nvSpPr>
          <p:cNvPr id="442374" name="Text Box 6"/>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42375" name="Text Box 7"/>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7.1%</a:t>
            </a:r>
          </a:p>
        </p:txBody>
      </p:sp>
      <p:sp>
        <p:nvSpPr>
          <p:cNvPr id="442377" name="Line 9"/>
          <p:cNvSpPr>
            <a:spLocks noChangeShapeType="1"/>
          </p:cNvSpPr>
          <p:nvPr/>
        </p:nvSpPr>
        <p:spPr bwMode="auto">
          <a:xfrm flipV="1">
            <a:off x="2268538" y="2133600"/>
            <a:ext cx="0" cy="287338"/>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42378" name="Picture 10"/>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750587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42372"/>
                                        </p:tgtEl>
                                        <p:attrNameLst>
                                          <p:attrName>style.visibility</p:attrName>
                                        </p:attrNameLst>
                                      </p:cBhvr>
                                      <p:to>
                                        <p:strVal val="visible"/>
                                      </p:to>
                                    </p:set>
                                    <p:animEffect transition="in" filter="wipe(down)">
                                      <p:cBhvr>
                                        <p:cTn id="7" dur="1000"/>
                                        <p:tgtEl>
                                          <p:spTgt spid="4423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42377"/>
                                        </p:tgtEl>
                                        <p:attrNameLst>
                                          <p:attrName>style.visibility</p:attrName>
                                        </p:attrNameLst>
                                      </p:cBhvr>
                                      <p:to>
                                        <p:strVal val="visible"/>
                                      </p:to>
                                    </p:set>
                                    <p:animEffect transition="in" filter="wipe(down)">
                                      <p:cBhvr>
                                        <p:cTn id="14" dur="1000"/>
                                        <p:tgtEl>
                                          <p:spTgt spid="442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2" grpId="0" animBg="1"/>
      <p:bldP spid="6" grpId="0" animBg="1"/>
      <p:bldP spid="2" grpId="0" animBg="1"/>
      <p:bldP spid="44237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833563"/>
            <a:ext cx="8428037" cy="822325"/>
          </a:xfrm>
        </p:spPr>
        <p:txBody>
          <a:bodyPr/>
          <a:lstStyle/>
          <a:p>
            <a:pPr algn="ctr" eaLnBrk="1" hangingPunct="1"/>
            <a:r>
              <a:rPr lang="en-US" sz="4000" dirty="0" smtClean="0">
                <a:latin typeface="Garamond" charset="0"/>
              </a:rPr>
              <a:t>Readings and Videos</a:t>
            </a:r>
            <a:endParaRPr lang="en-US" sz="4000" dirty="0">
              <a:latin typeface="Garamond" charset="0"/>
            </a:endParaRP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48537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Lecture Videos</a:t>
            </a:r>
            <a:endParaRPr lang="en-US" dirty="0"/>
          </a:p>
        </p:txBody>
      </p:sp>
      <p:sp>
        <p:nvSpPr>
          <p:cNvPr id="3" name="Content Placeholder 2"/>
          <p:cNvSpPr>
            <a:spLocks noGrp="1"/>
          </p:cNvSpPr>
          <p:nvPr>
            <p:ph idx="1"/>
          </p:nvPr>
        </p:nvSpPr>
        <p:spPr/>
        <p:txBody>
          <a:bodyPr/>
          <a:lstStyle/>
          <a:p>
            <a:r>
              <a:rPr lang="en-US" sz="2000" dirty="0" smtClean="0"/>
              <a:t>Memory Hierarchy (and Introduction to Caches)</a:t>
            </a:r>
          </a:p>
          <a:p>
            <a:pPr lvl="1"/>
            <a:r>
              <a:rPr lang="en-US" sz="1800" dirty="0">
                <a:hlinkClick r:id="rId2"/>
              </a:rPr>
              <a:t>http://www.youtube.com/watch?v=JBdfZ5i21cs&amp;list=PL5PHm2jkkXmidJOd59REog9jDnPDTG6IJ&amp;index=</a:t>
            </a:r>
            <a:r>
              <a:rPr lang="en-US" sz="1800" dirty="0" smtClean="0">
                <a:hlinkClick r:id="rId2"/>
              </a:rPr>
              <a:t>22</a:t>
            </a:r>
            <a:endParaRPr lang="en-US" sz="600" dirty="0"/>
          </a:p>
          <a:p>
            <a:r>
              <a:rPr lang="en-US" sz="2000" dirty="0" smtClean="0"/>
              <a:t>Main Memory</a:t>
            </a:r>
          </a:p>
          <a:p>
            <a:pPr lvl="1"/>
            <a:r>
              <a:rPr lang="en-US" sz="1800" dirty="0">
                <a:hlinkClick r:id="rId3"/>
              </a:rPr>
              <a:t>http://www.youtube.com/watch?v=ZLCy3pG7Rc0&amp;list=PL5PHm2jkkXmidJOd59REog9jDnPDTG6IJ&amp;index=</a:t>
            </a:r>
            <a:r>
              <a:rPr lang="en-US" sz="1800" dirty="0" smtClean="0">
                <a:hlinkClick r:id="rId3"/>
              </a:rPr>
              <a:t>25</a:t>
            </a:r>
            <a:endParaRPr lang="en-US" sz="600" dirty="0"/>
          </a:p>
          <a:p>
            <a:r>
              <a:rPr lang="en-US" sz="2000" dirty="0" smtClean="0"/>
              <a:t>Memory Controllers, Memory Scheduling, Memory QoS</a:t>
            </a:r>
          </a:p>
          <a:p>
            <a:pPr lvl="1"/>
            <a:r>
              <a:rPr lang="en-US" sz="1800" dirty="0">
                <a:hlinkClick r:id="rId4"/>
              </a:rPr>
              <a:t>http://www.youtube.com/watch?v=ZSotvL3WXmA&amp;list=PL5PHm2jkkXmidJOd59REog9jDnPDTG6IJ&amp;index=</a:t>
            </a:r>
            <a:r>
              <a:rPr lang="en-US" sz="1800" dirty="0" smtClean="0">
                <a:hlinkClick r:id="rId4"/>
              </a:rPr>
              <a:t>26</a:t>
            </a:r>
            <a:endParaRPr lang="en-US" sz="1800" dirty="0" smtClean="0"/>
          </a:p>
          <a:p>
            <a:pPr lvl="1"/>
            <a:r>
              <a:rPr lang="en-US" sz="1800" dirty="0">
                <a:hlinkClick r:id="rId5"/>
              </a:rPr>
              <a:t>http://www.youtube.com/watch?v=1xe2w3_NzmI&amp;list=PL5PHm2jkkXmidJOd59REog9jDnPDTG6IJ&amp;index=</a:t>
            </a:r>
            <a:r>
              <a:rPr lang="en-US" sz="1800" dirty="0" smtClean="0">
                <a:hlinkClick r:id="rId5"/>
              </a:rPr>
              <a:t>27</a:t>
            </a:r>
            <a:endParaRPr lang="en-US" sz="600" dirty="0"/>
          </a:p>
          <a:p>
            <a:r>
              <a:rPr lang="en-US" sz="2000" dirty="0" smtClean="0"/>
              <a:t>Emerging Memory Technologies</a:t>
            </a:r>
          </a:p>
          <a:p>
            <a:pPr lvl="1"/>
            <a:r>
              <a:rPr lang="en-US" sz="1800" dirty="0">
                <a:hlinkClick r:id="rId6"/>
              </a:rPr>
              <a:t>http://www.youtube.com/watch?v=LzfOghMKyA0&amp;list=PL5PHm2jkkXmidJOd59REog9jDnPDTG6IJ&amp;index=</a:t>
            </a:r>
            <a:r>
              <a:rPr lang="en-US" sz="1800" dirty="0" smtClean="0">
                <a:hlinkClick r:id="rId6"/>
              </a:rPr>
              <a:t>35</a:t>
            </a:r>
            <a:endParaRPr lang="en-US" sz="1800" dirty="0" smtClean="0"/>
          </a:p>
          <a:p>
            <a:r>
              <a:rPr lang="en-US" sz="2000" dirty="0" smtClean="0"/>
              <a:t>Multiprocessor Correctness and Cache Coherence</a:t>
            </a:r>
          </a:p>
          <a:p>
            <a:pPr lvl="1"/>
            <a:r>
              <a:rPr lang="en-US" sz="1800" dirty="0">
                <a:hlinkClick r:id="rId7"/>
              </a:rPr>
              <a:t>http://www.youtube.com/watch?v=U-VZKMgItDM&amp;list=PL5PHm2jkkXmidJOd59REog9jDnPDTG6IJ&amp;index=</a:t>
            </a:r>
            <a:r>
              <a:rPr lang="en-US" sz="1800" dirty="0" smtClean="0">
                <a:hlinkClick r:id="rId7"/>
              </a:rPr>
              <a:t>32</a:t>
            </a:r>
            <a:endParaRPr lang="en-US" sz="1800" dirty="0" smtClean="0"/>
          </a:p>
          <a:p>
            <a:pPr lvl="1"/>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203</a:t>
            </a:fld>
            <a:endParaRPr lang="en-US"/>
          </a:p>
        </p:txBody>
      </p:sp>
    </p:spTree>
    <p:extLst>
      <p:ext uri="{BB962C8B-B14F-4D97-AF65-F5344CB8AC3E}">
        <p14:creationId xmlns:p14="http://schemas.microsoft.com/office/powerpoint/2010/main" val="1247345765"/>
      </p:ext>
    </p:extLst>
  </p:cSld>
  <p:clrMapOvr>
    <a:masterClrMapping/>
  </p:clrMapOvr>
  <p:transition xmlns:p14="http://schemas.microsoft.com/office/powerpoint/2010/mai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1 (DRAM Scaling)</a:t>
            </a:r>
            <a:endParaRPr lang="en-US" dirty="0"/>
          </a:p>
        </p:txBody>
      </p:sp>
      <p:sp>
        <p:nvSpPr>
          <p:cNvPr id="3" name="Content Placeholder 2"/>
          <p:cNvSpPr>
            <a:spLocks noGrp="1"/>
          </p:cNvSpPr>
          <p:nvPr>
            <p:ph idx="1"/>
          </p:nvPr>
        </p:nvSpPr>
        <p:spPr/>
        <p:txBody>
          <a:bodyPr/>
          <a:lstStyle/>
          <a:p>
            <a:pPr eaLnBrk="1" hangingPunct="1"/>
            <a:r>
              <a:rPr lang="en-US" sz="2000" dirty="0">
                <a:solidFill>
                  <a:srgbClr val="000000"/>
                </a:solidFill>
                <a:latin typeface="Tahoma" charset="0"/>
              </a:rPr>
              <a:t>Lee et al., “</a:t>
            </a:r>
            <a:r>
              <a:rPr lang="en-US" sz="2000" dirty="0">
                <a:solidFill>
                  <a:srgbClr val="0000FF"/>
                </a:solidFill>
                <a:latin typeface="Tahoma" charset="0"/>
              </a:rPr>
              <a:t>Tiered-Latency DRAM: A Low Latency and Low Cost DRAM Architecture</a:t>
            </a:r>
            <a:r>
              <a:rPr lang="en-US" sz="2000" dirty="0">
                <a:solidFill>
                  <a:srgbClr val="000000"/>
                </a:solidFill>
                <a:latin typeface="Tahoma" charset="0"/>
              </a:rPr>
              <a:t>,” HPCA 2013.</a:t>
            </a:r>
          </a:p>
          <a:p>
            <a:pPr eaLnBrk="1" hangingPunct="1"/>
            <a:r>
              <a:rPr lang="en-US" sz="2000" dirty="0" smtClean="0">
                <a:solidFill>
                  <a:srgbClr val="000000"/>
                </a:solidFill>
                <a:latin typeface="Tahoma" charset="0"/>
              </a:rPr>
              <a:t>Liu et al., </a:t>
            </a:r>
            <a:r>
              <a:rPr lang="en-US" sz="2000" dirty="0">
                <a:solidFill>
                  <a:srgbClr val="000000"/>
                </a:solidFill>
                <a:latin typeface="Tahoma" charset="0"/>
              </a:rPr>
              <a:t>“</a:t>
            </a:r>
            <a:r>
              <a:rPr lang="en-US" sz="2000" dirty="0">
                <a:solidFill>
                  <a:srgbClr val="0000FF"/>
                </a:solidFill>
                <a:latin typeface="Tahoma" charset="0"/>
              </a:rPr>
              <a:t>RAIDR: Retention-Aware Intelligent DRAM Refresh</a:t>
            </a:r>
            <a:r>
              <a:rPr lang="en-US" sz="2000" dirty="0">
                <a:solidFill>
                  <a:srgbClr val="000000"/>
                </a:solidFill>
                <a:latin typeface="Tahoma" charset="0"/>
              </a:rPr>
              <a:t>,” ISCA 2012.</a:t>
            </a:r>
          </a:p>
          <a:p>
            <a:pPr eaLnBrk="1" hangingPunct="1"/>
            <a:r>
              <a:rPr lang="en-US" sz="2000" dirty="0" smtClean="0">
                <a:solidFill>
                  <a:srgbClr val="000000"/>
                </a:solidFill>
                <a:latin typeface="Tahoma" charset="0"/>
              </a:rPr>
              <a:t>Kim et al., </a:t>
            </a:r>
            <a:r>
              <a:rPr lang="en-US" sz="2000" dirty="0">
                <a:solidFill>
                  <a:srgbClr val="000000"/>
                </a:solidFill>
                <a:latin typeface="Tahoma" charset="0"/>
              </a:rPr>
              <a:t>“</a:t>
            </a:r>
            <a:r>
              <a:rPr lang="en-US" sz="2000" dirty="0">
                <a:solidFill>
                  <a:srgbClr val="0000FF"/>
                </a:solidFill>
                <a:latin typeface="Tahoma" charset="0"/>
              </a:rPr>
              <a:t>A Case for Exploiting Subarray-Level Parallelism in DRAM</a:t>
            </a:r>
            <a:r>
              <a:rPr lang="en-US" sz="2000" dirty="0">
                <a:solidFill>
                  <a:srgbClr val="000000"/>
                </a:solidFill>
                <a:latin typeface="Tahoma" charset="0"/>
              </a:rPr>
              <a:t>,” ISCA 2012.</a:t>
            </a:r>
          </a:p>
          <a:p>
            <a:pPr eaLnBrk="1" hangingPunct="1"/>
            <a:r>
              <a:rPr lang="en-US" sz="2000" dirty="0" smtClean="0">
                <a:solidFill>
                  <a:srgbClr val="000000"/>
                </a:solidFill>
                <a:latin typeface="Tahoma" charset="0"/>
              </a:rPr>
              <a:t>Liu et al., </a:t>
            </a:r>
            <a:r>
              <a:rPr lang="en-US" sz="2000" dirty="0">
                <a:solidFill>
                  <a:srgbClr val="000000"/>
                </a:solidFill>
                <a:latin typeface="Tahoma" charset="0"/>
              </a:rPr>
              <a:t>“</a:t>
            </a:r>
            <a:r>
              <a:rPr lang="en-US" sz="2000" dirty="0">
                <a:solidFill>
                  <a:srgbClr val="0000FF"/>
                </a:solidFill>
                <a:latin typeface="Tahoma" charset="0"/>
              </a:rPr>
              <a:t>An Experimental Study of Data Retention Behavior in Modern DRAM </a:t>
            </a:r>
            <a:r>
              <a:rPr lang="en-US" sz="2000" dirty="0" smtClean="0">
                <a:solidFill>
                  <a:srgbClr val="0000FF"/>
                </a:solidFill>
                <a:latin typeface="Tahoma" charset="0"/>
              </a:rPr>
              <a:t>Devices</a:t>
            </a:r>
            <a:r>
              <a:rPr lang="en-US" sz="2000" dirty="0" smtClean="0">
                <a:solidFill>
                  <a:srgbClr val="000000"/>
                </a:solidFill>
                <a:latin typeface="Tahoma" charset="0"/>
              </a:rPr>
              <a:t>,” ISCA 2013</a:t>
            </a:r>
            <a:r>
              <a:rPr lang="en-US" sz="2000" dirty="0">
                <a:solidFill>
                  <a:srgbClr val="000000"/>
                </a:solidFill>
                <a:latin typeface="Tahoma" charset="0"/>
              </a:rPr>
              <a:t>.</a:t>
            </a:r>
          </a:p>
          <a:p>
            <a:r>
              <a:rPr lang="en-US" sz="2000" dirty="0" smtClean="0"/>
              <a:t>Seshadri et al., “</a:t>
            </a:r>
            <a:r>
              <a:rPr lang="en-US" sz="2000" dirty="0">
                <a:solidFill>
                  <a:srgbClr val="0000FF"/>
                </a:solidFill>
              </a:rPr>
              <a:t>RowClone: Fast and Efficient In-DRAM Copy and Initialization of Bulk </a:t>
            </a:r>
            <a:r>
              <a:rPr lang="en-US" sz="2000" dirty="0" smtClean="0">
                <a:solidFill>
                  <a:srgbClr val="0000FF"/>
                </a:solidFill>
              </a:rPr>
              <a:t>Data</a:t>
            </a:r>
            <a:r>
              <a:rPr lang="en-US" sz="2000" dirty="0" smtClean="0"/>
              <a:t>,” CMU CS Tech Report 2013.</a:t>
            </a:r>
          </a:p>
          <a:p>
            <a:r>
              <a:rPr lang="en-US" sz="2000" dirty="0" smtClean="0"/>
              <a:t>David et al., “</a:t>
            </a:r>
            <a:r>
              <a:rPr lang="en-US" sz="2000" dirty="0">
                <a:solidFill>
                  <a:srgbClr val="0000FF"/>
                </a:solidFill>
              </a:rPr>
              <a:t>Memory Power Management via Dynamic Voltage/Frequency </a:t>
            </a:r>
            <a:r>
              <a:rPr lang="en-US" sz="2000" dirty="0" smtClean="0">
                <a:solidFill>
                  <a:srgbClr val="0000FF"/>
                </a:solidFill>
              </a:rPr>
              <a:t>Scaling</a:t>
            </a:r>
            <a:r>
              <a:rPr lang="en-US" sz="2000" dirty="0" smtClean="0"/>
              <a:t>,” ICAC 2011. </a:t>
            </a:r>
          </a:p>
          <a:p>
            <a:r>
              <a:rPr lang="en-US" sz="2000" dirty="0" err="1"/>
              <a:t>Ipek</a:t>
            </a:r>
            <a:r>
              <a:rPr lang="en-US" sz="2000" dirty="0"/>
              <a:t> et al., “</a:t>
            </a:r>
            <a:r>
              <a:rPr lang="en-US" sz="2000" dirty="0">
                <a:solidFill>
                  <a:srgbClr val="0000FF"/>
                </a:solidFill>
              </a:rPr>
              <a:t>Self Optimizing Memory Controllers: A Reinforcement Learning Approach</a:t>
            </a:r>
            <a:r>
              <a:rPr lang="en-US" sz="2000" dirty="0"/>
              <a:t>,” ISCA 2008.</a:t>
            </a:r>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204</a:t>
            </a:fld>
            <a:endParaRPr lang="en-US"/>
          </a:p>
        </p:txBody>
      </p:sp>
    </p:spTree>
    <p:extLst>
      <p:ext uri="{BB962C8B-B14F-4D97-AF65-F5344CB8AC3E}">
        <p14:creationId xmlns:p14="http://schemas.microsoft.com/office/powerpoint/2010/main" val="829103167"/>
      </p:ext>
    </p:extLst>
  </p:cSld>
  <p:clrMapOvr>
    <a:masterClrMapping/>
  </p:clrMapOvr>
  <p:transition xmlns:p14="http://schemas.microsoft.com/office/powerpoint/2010/mai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Readings for Topic 2 (Emerging Technologies) </a:t>
            </a:r>
            <a:endParaRPr lang="en-US" sz="3400" dirty="0"/>
          </a:p>
        </p:txBody>
      </p:sp>
      <p:sp>
        <p:nvSpPr>
          <p:cNvPr id="3" name="Content Placeholder 2"/>
          <p:cNvSpPr>
            <a:spLocks noGrp="1"/>
          </p:cNvSpPr>
          <p:nvPr>
            <p:ph idx="1"/>
          </p:nvPr>
        </p:nvSpPr>
        <p:spPr/>
        <p:txBody>
          <a:bodyPr/>
          <a:lstStyle/>
          <a:p>
            <a:pPr lvl="0">
              <a:buClr>
                <a:srgbClr val="CC9900"/>
              </a:buClr>
            </a:pPr>
            <a:r>
              <a:rPr lang="en-US" sz="2000" dirty="0">
                <a:solidFill>
                  <a:srgbClr val="000000"/>
                </a:solidFill>
                <a:latin typeface="Tahoma" charset="0"/>
              </a:rPr>
              <a:t>Lee, </a:t>
            </a:r>
            <a:r>
              <a:rPr lang="en-US" sz="2000" dirty="0" err="1">
                <a:solidFill>
                  <a:srgbClr val="000000"/>
                </a:solidFill>
                <a:latin typeface="Tahoma" charset="0"/>
              </a:rPr>
              <a:t>Ipek</a:t>
            </a:r>
            <a:r>
              <a:rPr lang="en-US" sz="2000" dirty="0">
                <a:solidFill>
                  <a:srgbClr val="000000"/>
                </a:solidFill>
                <a:latin typeface="Tahoma" charset="0"/>
              </a:rPr>
              <a:t>, Mutlu, Burger, </a:t>
            </a:r>
            <a:r>
              <a:rPr lang="ja-JP" altLang="en-US" sz="2000" dirty="0">
                <a:solidFill>
                  <a:srgbClr val="000000"/>
                </a:solidFill>
                <a:latin typeface="Tahoma" charset="0"/>
              </a:rPr>
              <a:t>“</a:t>
            </a:r>
            <a:r>
              <a:rPr lang="en-US" sz="2000" dirty="0">
                <a:solidFill>
                  <a:srgbClr val="0000FF"/>
                </a:solidFill>
                <a:latin typeface="Tahoma" charset="0"/>
              </a:rPr>
              <a:t>Architecting Phase Change Memory as a Scalable DRAM Alternative</a:t>
            </a:r>
            <a:r>
              <a:rPr lang="en-US" sz="2000" dirty="0">
                <a:solidFill>
                  <a:srgbClr val="000000"/>
                </a:solidFill>
                <a:latin typeface="Tahoma" charset="0"/>
              </a:rPr>
              <a:t>,</a:t>
            </a:r>
            <a:r>
              <a:rPr lang="ja-JP" altLang="en-US" sz="2000" dirty="0">
                <a:solidFill>
                  <a:srgbClr val="000000"/>
                </a:solidFill>
                <a:latin typeface="Tahoma" charset="0"/>
              </a:rPr>
              <a:t>”</a:t>
            </a:r>
            <a:r>
              <a:rPr lang="en-US" sz="2000" dirty="0">
                <a:solidFill>
                  <a:srgbClr val="000000"/>
                </a:solidFill>
                <a:latin typeface="Tahoma" charset="0"/>
              </a:rPr>
              <a:t> ISCA 2009, CACM 2010, Top Picks 2010</a:t>
            </a:r>
            <a:r>
              <a:rPr lang="en-US" sz="2000" dirty="0" smtClean="0">
                <a:solidFill>
                  <a:srgbClr val="000000"/>
                </a:solidFill>
                <a:latin typeface="Tahoma" charset="0"/>
              </a:rPr>
              <a:t>.</a:t>
            </a:r>
          </a:p>
          <a:p>
            <a:pPr lvl="0">
              <a:buClr>
                <a:srgbClr val="CC9900"/>
              </a:buClr>
            </a:pPr>
            <a:r>
              <a:rPr lang="en-US" sz="2000" dirty="0" err="1" smtClean="0">
                <a:solidFill>
                  <a:srgbClr val="000000"/>
                </a:solidFill>
                <a:latin typeface="Tahoma" charset="0"/>
              </a:rPr>
              <a:t>Qureshi</a:t>
            </a:r>
            <a:r>
              <a:rPr lang="en-US" sz="2000" dirty="0" smtClean="0">
                <a:solidFill>
                  <a:srgbClr val="000000"/>
                </a:solidFill>
                <a:latin typeface="Tahoma" charset="0"/>
              </a:rPr>
              <a:t> et al., “</a:t>
            </a:r>
            <a:r>
              <a:rPr lang="en-US" sz="2000" dirty="0">
                <a:solidFill>
                  <a:srgbClr val="0000FF"/>
                </a:solidFill>
              </a:rPr>
              <a:t>Scalable high performance main memory system using phase-change memory </a:t>
            </a:r>
            <a:r>
              <a:rPr lang="en-US" sz="2000" dirty="0" smtClean="0">
                <a:solidFill>
                  <a:srgbClr val="0000FF"/>
                </a:solidFill>
              </a:rPr>
              <a:t>technology</a:t>
            </a:r>
            <a:r>
              <a:rPr lang="en-US" sz="2000" dirty="0" smtClean="0"/>
              <a:t>,” ISCA 2009.</a:t>
            </a:r>
            <a:endParaRPr lang="en-US" sz="2000" dirty="0">
              <a:solidFill>
                <a:srgbClr val="000000"/>
              </a:solidFill>
              <a:latin typeface="Tahoma" charset="0"/>
            </a:endParaRPr>
          </a:p>
          <a:p>
            <a:pPr>
              <a:buClr>
                <a:srgbClr val="CC9900"/>
              </a:buClr>
            </a:pPr>
            <a:r>
              <a:rPr lang="en-US" sz="2000" dirty="0" smtClean="0"/>
              <a:t>Meza</a:t>
            </a:r>
            <a:r>
              <a:rPr lang="en-US" sz="2000" dirty="0"/>
              <a:t> </a:t>
            </a:r>
            <a:r>
              <a:rPr lang="en-US" sz="2000" dirty="0" smtClean="0"/>
              <a:t>et al., </a:t>
            </a:r>
            <a:r>
              <a:rPr lang="en-US" sz="2000" dirty="0"/>
              <a:t>“</a:t>
            </a:r>
            <a:r>
              <a:rPr lang="en-US" sz="2000" dirty="0">
                <a:solidFill>
                  <a:srgbClr val="0000FF"/>
                </a:solidFill>
              </a:rPr>
              <a:t>Enabling Efficient and Scalable Hybrid Memories</a:t>
            </a:r>
            <a:r>
              <a:rPr lang="en-US" sz="2000" dirty="0"/>
              <a:t>,” IEEE Comp. Arch. Letters 2012.</a:t>
            </a:r>
          </a:p>
          <a:p>
            <a:pPr>
              <a:buClr>
                <a:srgbClr val="CC9900"/>
              </a:buClr>
            </a:pPr>
            <a:r>
              <a:rPr lang="en-US" sz="2000" dirty="0" smtClean="0"/>
              <a:t>Yoon</a:t>
            </a:r>
            <a:r>
              <a:rPr lang="en-US" sz="2000" dirty="0"/>
              <a:t> </a:t>
            </a:r>
            <a:r>
              <a:rPr lang="en-US" sz="2000" dirty="0" smtClean="0"/>
              <a:t>et </a:t>
            </a:r>
            <a:r>
              <a:rPr lang="en-US" sz="2000" dirty="0"/>
              <a:t>al., “</a:t>
            </a:r>
            <a:r>
              <a:rPr lang="en-US" sz="2000" dirty="0">
                <a:solidFill>
                  <a:srgbClr val="0000FF"/>
                </a:solidFill>
              </a:rPr>
              <a:t>Row Buffer Locality Aware Caching Policies for Hybrid Memories</a:t>
            </a:r>
            <a:r>
              <a:rPr lang="en-US" sz="2000" dirty="0"/>
              <a:t>,” ICCD 2012 Best Paper Award.</a:t>
            </a:r>
          </a:p>
          <a:p>
            <a:r>
              <a:rPr lang="en-US" sz="2000" dirty="0"/>
              <a:t>Meza et al., “</a:t>
            </a:r>
            <a:r>
              <a:rPr lang="en-US" sz="2000" dirty="0">
                <a:solidFill>
                  <a:srgbClr val="0000FF"/>
                </a:solidFill>
              </a:rPr>
              <a:t>A Case for Efficient Hardware-Software Cooperative Management of Storage and </a:t>
            </a:r>
            <a:r>
              <a:rPr lang="en-US" sz="2000" dirty="0" smtClean="0">
                <a:solidFill>
                  <a:srgbClr val="0000FF"/>
                </a:solidFill>
              </a:rPr>
              <a:t>Memory</a:t>
            </a:r>
            <a:r>
              <a:rPr lang="en-US" sz="2000" dirty="0" smtClean="0"/>
              <a:t>,” WEED 2013.</a:t>
            </a:r>
          </a:p>
          <a:p>
            <a:r>
              <a:rPr lang="en-US" sz="2000" dirty="0" err="1" smtClean="0"/>
              <a:t>Kultursay</a:t>
            </a:r>
            <a:r>
              <a:rPr lang="en-US" sz="2000" dirty="0" smtClean="0"/>
              <a:t> et al., “</a:t>
            </a:r>
            <a:r>
              <a:rPr lang="en-US" sz="2000" dirty="0">
                <a:solidFill>
                  <a:srgbClr val="0000FF"/>
                </a:solidFill>
              </a:rPr>
              <a:t>Evaluating STT-RAM as an Energy-Efficient Main Memory </a:t>
            </a:r>
            <a:r>
              <a:rPr lang="en-US" sz="2000" dirty="0" smtClean="0">
                <a:solidFill>
                  <a:srgbClr val="0000FF"/>
                </a:solidFill>
              </a:rPr>
              <a:t>Alternative</a:t>
            </a:r>
            <a:r>
              <a:rPr lang="en-US" sz="2000" dirty="0" smtClean="0"/>
              <a:t>,” ISPASS 2013.</a:t>
            </a:r>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205</a:t>
            </a:fld>
            <a:endParaRPr lang="en-US"/>
          </a:p>
        </p:txBody>
      </p:sp>
    </p:spTree>
    <p:extLst>
      <p:ext uri="{BB962C8B-B14F-4D97-AF65-F5344CB8AC3E}">
        <p14:creationId xmlns:p14="http://schemas.microsoft.com/office/powerpoint/2010/main" val="2405848571"/>
      </p:ext>
    </p:extLst>
  </p:cSld>
  <p:clrMapOvr>
    <a:masterClrMapping/>
  </p:clrMapOvr>
  <p:transition xmlns:p14="http://schemas.microsoft.com/office/powerpoint/2010/mai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206</a:t>
            </a:fld>
            <a:endParaRPr lang="en-US"/>
          </a:p>
        </p:txBody>
      </p:sp>
    </p:spTree>
    <p:extLst>
      <p:ext uri="{BB962C8B-B14F-4D97-AF65-F5344CB8AC3E}">
        <p14:creationId xmlns:p14="http://schemas.microsoft.com/office/powerpoint/2010/main" val="16297698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207</a:t>
            </a:fld>
            <a:endParaRPr lang="en-US"/>
          </a:p>
        </p:txBody>
      </p:sp>
    </p:spTree>
    <p:extLst>
      <p:ext uri="{BB962C8B-B14F-4D97-AF65-F5344CB8AC3E}">
        <p14:creationId xmlns:p14="http://schemas.microsoft.com/office/powerpoint/2010/main" val="16569766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in Flash Memory</a:t>
            </a:r>
            <a:endParaRPr lang="en-US" dirty="0"/>
          </a:p>
        </p:txBody>
      </p:sp>
      <p:sp>
        <p:nvSpPr>
          <p:cNvPr id="3" name="Content Placeholder 2"/>
          <p:cNvSpPr>
            <a:spLocks noGrp="1"/>
          </p:cNvSpPr>
          <p:nvPr>
            <p:ph idx="1"/>
          </p:nvPr>
        </p:nvSpPr>
        <p:spPr>
          <a:xfrm>
            <a:off x="228600" y="908720"/>
            <a:ext cx="8610600" cy="5193723"/>
          </a:xfrm>
        </p:spPr>
        <p:txBody>
          <a:bodyPr/>
          <a:lstStyle/>
          <a:p>
            <a:r>
              <a:rPr lang="en-US" sz="1500" dirty="0"/>
              <a:t>Yu </a:t>
            </a:r>
            <a:r>
              <a:rPr lang="en-US" sz="1500" dirty="0" err="1"/>
              <a:t>Cai</a:t>
            </a:r>
            <a:r>
              <a:rPr lang="en-US" sz="1500" dirty="0"/>
              <a:t>, </a:t>
            </a:r>
            <a:r>
              <a:rPr lang="en-US" sz="1500" dirty="0" err="1"/>
              <a:t>Gulay</a:t>
            </a:r>
            <a:r>
              <a:rPr lang="en-US" sz="1500" dirty="0"/>
              <a:t> </a:t>
            </a:r>
            <a:r>
              <a:rPr lang="en-US" sz="1500" dirty="0" err="1"/>
              <a:t>Yalcin</a:t>
            </a:r>
            <a:r>
              <a:rPr lang="en-US" sz="1500" dirty="0"/>
              <a:t>, </a:t>
            </a:r>
            <a:r>
              <a:rPr lang="en-US" sz="1500" u="sng" dirty="0"/>
              <a:t>Onur Mutlu</a:t>
            </a:r>
            <a:r>
              <a:rPr lang="en-US" sz="1500" dirty="0"/>
              <a:t>, Erich F. </a:t>
            </a:r>
            <a:r>
              <a:rPr lang="en-US" sz="1500" dirty="0" err="1"/>
              <a:t>Haratsch</a:t>
            </a:r>
            <a:r>
              <a:rPr lang="en-US" sz="1500" dirty="0"/>
              <a:t>, Adrian Cristal, Osman </a:t>
            </a:r>
            <a:r>
              <a:rPr lang="en-US" sz="1500" dirty="0" err="1"/>
              <a:t>Unsal</a:t>
            </a:r>
            <a:r>
              <a:rPr lang="en-US" sz="1500" dirty="0"/>
              <a:t>, and Ken Mai,</a:t>
            </a:r>
            <a:br>
              <a:rPr lang="en-US" sz="1500" dirty="0"/>
            </a:br>
            <a:r>
              <a:rPr lang="en-US" sz="1500" b="1" dirty="0">
                <a:hlinkClick r:id="rId2"/>
              </a:rPr>
              <a:t>"Error Analysis and Retention-Aware Error Management for NAND Flash Memory"</a:t>
            </a:r>
            <a:r>
              <a:rPr lang="en-US" sz="1500" dirty="0"/>
              <a:t/>
            </a:r>
            <a:br>
              <a:rPr lang="en-US" sz="1500" dirty="0"/>
            </a:br>
            <a:r>
              <a:rPr lang="en-US" sz="1500" i="1" dirty="0">
                <a:hlinkClick r:id="rId3"/>
              </a:rPr>
              <a:t>Intel Technology Journal</a:t>
            </a:r>
            <a:r>
              <a:rPr lang="en-US" sz="1500" i="1" dirty="0"/>
              <a:t> (</a:t>
            </a:r>
            <a:r>
              <a:rPr lang="en-US" sz="1500" b="1" i="1" dirty="0"/>
              <a:t>ITJ</a:t>
            </a:r>
            <a:r>
              <a:rPr lang="en-US" sz="1500" i="1" dirty="0"/>
              <a:t>) Special Issue on Memory Resiliency</a:t>
            </a:r>
            <a:r>
              <a:rPr lang="en-US" sz="1500" dirty="0"/>
              <a:t>, Vol. 17, No. 1, May 2013. </a:t>
            </a:r>
            <a:endParaRPr lang="en-US" sz="1500" dirty="0" smtClean="0"/>
          </a:p>
          <a:p>
            <a:endParaRPr lang="en-US" sz="1500" dirty="0" smtClean="0"/>
          </a:p>
          <a:p>
            <a:r>
              <a:rPr lang="en-US" sz="1500" dirty="0" smtClean="0"/>
              <a:t>Yu </a:t>
            </a:r>
            <a:r>
              <a:rPr lang="en-US" sz="1500" dirty="0" err="1"/>
              <a:t>Cai</a:t>
            </a:r>
            <a:r>
              <a:rPr lang="en-US" sz="1500" dirty="0"/>
              <a:t>, Erich F. </a:t>
            </a:r>
            <a:r>
              <a:rPr lang="en-US" sz="1500" dirty="0" err="1"/>
              <a:t>Haratsch</a:t>
            </a:r>
            <a:r>
              <a:rPr lang="en-US" sz="1500" dirty="0"/>
              <a:t>, </a:t>
            </a:r>
            <a:r>
              <a:rPr lang="en-US" sz="1500" u="sng" dirty="0"/>
              <a:t>Onur Mutlu</a:t>
            </a:r>
            <a:r>
              <a:rPr lang="en-US" sz="1500" dirty="0"/>
              <a:t>, and Ken Mai,</a:t>
            </a:r>
            <a:br>
              <a:rPr lang="en-US" sz="1500" dirty="0"/>
            </a:br>
            <a:r>
              <a:rPr lang="en-US" sz="1500" b="1" dirty="0">
                <a:hlinkClick r:id="rId4"/>
              </a:rPr>
              <a:t>"Threshold Voltage Distribution in MLC NAND Flash Memory: Characterization, Analysis and Modeling"</a:t>
            </a:r>
            <a:r>
              <a:rPr lang="en-US" sz="1500" dirty="0"/>
              <a:t> </a:t>
            </a:r>
            <a:br>
              <a:rPr lang="en-US" sz="1500" dirty="0"/>
            </a:br>
            <a:r>
              <a:rPr lang="en-US" sz="1500" i="1" dirty="0"/>
              <a:t>Proceedings of the </a:t>
            </a:r>
            <a:r>
              <a:rPr lang="en-US" sz="1500" i="1" dirty="0">
                <a:hlinkClick r:id="rId5"/>
              </a:rPr>
              <a:t>Design, Automation, and Test in Europe Conference</a:t>
            </a:r>
            <a:r>
              <a:rPr lang="en-US" sz="1500" i="1" dirty="0"/>
              <a:t> (</a:t>
            </a:r>
            <a:r>
              <a:rPr lang="en-US" sz="1500" b="1" i="1" dirty="0"/>
              <a:t>DATE</a:t>
            </a:r>
            <a:r>
              <a:rPr lang="en-US" sz="1500" i="1" dirty="0"/>
              <a:t>)</a:t>
            </a:r>
            <a:r>
              <a:rPr lang="en-US" sz="1500" dirty="0"/>
              <a:t>, Grenoble, France, March 2013. </a:t>
            </a:r>
            <a:r>
              <a:rPr lang="en-US" sz="1500" dirty="0">
                <a:hlinkClick r:id="rId6"/>
              </a:rPr>
              <a:t>Slides (ppt</a:t>
            </a:r>
            <a:r>
              <a:rPr lang="en-US" sz="1500" dirty="0" smtClean="0">
                <a:hlinkClick r:id="rId6"/>
              </a:rPr>
              <a:t>)</a:t>
            </a:r>
            <a:endParaRPr lang="en-US" sz="1500" dirty="0" smtClean="0"/>
          </a:p>
          <a:p>
            <a:endParaRPr lang="en-US" sz="1600" dirty="0" smtClean="0"/>
          </a:p>
          <a:p>
            <a:r>
              <a:rPr lang="en-US" sz="1600" dirty="0" smtClean="0"/>
              <a:t>Yu </a:t>
            </a:r>
            <a:r>
              <a:rPr lang="en-US" sz="1600" dirty="0" err="1"/>
              <a:t>Cai</a:t>
            </a:r>
            <a:r>
              <a:rPr lang="en-US" sz="1600" dirty="0"/>
              <a:t>, </a:t>
            </a:r>
            <a:r>
              <a:rPr lang="en-US" sz="1600" dirty="0" err="1"/>
              <a:t>Gulay</a:t>
            </a:r>
            <a:r>
              <a:rPr lang="en-US" sz="1600" dirty="0"/>
              <a:t> </a:t>
            </a:r>
            <a:r>
              <a:rPr lang="en-US" sz="1600" dirty="0" err="1"/>
              <a:t>Yalcin</a:t>
            </a:r>
            <a:r>
              <a:rPr lang="en-US" sz="1600" dirty="0"/>
              <a:t>, </a:t>
            </a:r>
            <a:r>
              <a:rPr lang="en-US" sz="1600" u="sng" dirty="0"/>
              <a:t>Onur Mutlu</a:t>
            </a:r>
            <a:r>
              <a:rPr lang="en-US" sz="1600" dirty="0"/>
              <a:t>, Erich F. </a:t>
            </a:r>
            <a:r>
              <a:rPr lang="en-US" sz="1600" dirty="0" err="1"/>
              <a:t>Haratsch</a:t>
            </a:r>
            <a:r>
              <a:rPr lang="en-US" sz="1600" dirty="0"/>
              <a:t>, Adrian Cristal, Osman </a:t>
            </a:r>
            <a:r>
              <a:rPr lang="en-US" sz="1600" dirty="0" err="1"/>
              <a:t>Unsal</a:t>
            </a:r>
            <a:r>
              <a:rPr lang="en-US" sz="1600" dirty="0"/>
              <a:t>, and Ken Mai,</a:t>
            </a:r>
            <a:br>
              <a:rPr lang="en-US" sz="1600" dirty="0"/>
            </a:br>
            <a:r>
              <a:rPr lang="en-US" sz="1600" b="1" dirty="0">
                <a:hlinkClick r:id="rId7"/>
              </a:rPr>
              <a:t>"Flash Correct-and-Refresh: Retention-Aware Error Management for Increased Flash Memory Lifetime"</a:t>
            </a:r>
            <a:r>
              <a:rPr lang="en-US" sz="1600" dirty="0"/>
              <a:t/>
            </a:r>
            <a:br>
              <a:rPr lang="en-US" sz="1600" dirty="0"/>
            </a:br>
            <a:r>
              <a:rPr lang="en-US" sz="1600" i="1" dirty="0"/>
              <a:t>Proceedings of the </a:t>
            </a:r>
            <a:r>
              <a:rPr lang="en-US" sz="1600" i="1" dirty="0">
                <a:hlinkClick r:id="rId8"/>
              </a:rPr>
              <a:t>30th IEEE International Conference on Computer Design</a:t>
            </a:r>
            <a:r>
              <a:rPr lang="en-US" sz="1600" i="1" dirty="0"/>
              <a:t> (</a:t>
            </a:r>
            <a:r>
              <a:rPr lang="en-US" sz="1600" b="1" i="1" dirty="0"/>
              <a:t>ICCD</a:t>
            </a:r>
            <a:r>
              <a:rPr lang="en-US" sz="1600" i="1" dirty="0"/>
              <a:t>)</a:t>
            </a:r>
            <a:r>
              <a:rPr lang="en-US" sz="1600" dirty="0"/>
              <a:t>, Montreal, Quebec, Canada, September 2012. </a:t>
            </a:r>
            <a:r>
              <a:rPr lang="en-US" sz="1600" dirty="0">
                <a:hlinkClick r:id="rId9"/>
              </a:rPr>
              <a:t>Slides (ppt)</a:t>
            </a:r>
            <a:r>
              <a:rPr lang="en-US" sz="1600" dirty="0"/>
              <a:t> </a:t>
            </a:r>
            <a:r>
              <a:rPr lang="en-US" sz="1600" dirty="0">
                <a:hlinkClick r:id="rId10"/>
              </a:rPr>
              <a:t>(pdf)</a:t>
            </a:r>
            <a:r>
              <a:rPr lang="en-US" sz="1600" dirty="0"/>
              <a:t> </a:t>
            </a:r>
            <a:endParaRPr lang="en-US" sz="1600" dirty="0" smtClean="0"/>
          </a:p>
          <a:p>
            <a:endParaRPr lang="en-US" sz="1600" dirty="0" smtClean="0"/>
          </a:p>
          <a:p>
            <a:r>
              <a:rPr lang="en-US" sz="1600" dirty="0"/>
              <a:t>Yu </a:t>
            </a:r>
            <a:r>
              <a:rPr lang="en-US" sz="1600" dirty="0" err="1"/>
              <a:t>Cai</a:t>
            </a:r>
            <a:r>
              <a:rPr lang="en-US" sz="1600" dirty="0"/>
              <a:t>, Erich F. </a:t>
            </a:r>
            <a:r>
              <a:rPr lang="en-US" sz="1600" dirty="0" err="1"/>
              <a:t>Haratsch</a:t>
            </a:r>
            <a:r>
              <a:rPr lang="en-US" sz="1600" dirty="0"/>
              <a:t>, </a:t>
            </a:r>
            <a:r>
              <a:rPr lang="en-US" sz="1600" u="sng" dirty="0"/>
              <a:t>Onur Mutlu</a:t>
            </a:r>
            <a:r>
              <a:rPr lang="en-US" sz="1600" dirty="0"/>
              <a:t>, and Ken Mai,</a:t>
            </a:r>
            <a:br>
              <a:rPr lang="en-US" sz="1600" dirty="0"/>
            </a:br>
            <a:r>
              <a:rPr lang="en-US" sz="1600" b="1" dirty="0">
                <a:hlinkClick r:id="rId11"/>
              </a:rPr>
              <a:t>"Error Patterns in MLC NAND Flash Memory: Measurement, Characterization, and Analysis"</a:t>
            </a:r>
            <a:r>
              <a:rPr lang="en-US" sz="1600" dirty="0"/>
              <a:t> </a:t>
            </a:r>
            <a:br>
              <a:rPr lang="en-US" sz="1600" dirty="0"/>
            </a:br>
            <a:r>
              <a:rPr lang="en-US" sz="1600" i="1" dirty="0"/>
              <a:t>Proceedings of the </a:t>
            </a:r>
            <a:r>
              <a:rPr lang="en-US" sz="1600" i="1" dirty="0">
                <a:hlinkClick r:id="rId5"/>
              </a:rPr>
              <a:t>Design, Automation, and Test in Europe Conference</a:t>
            </a:r>
            <a:r>
              <a:rPr lang="en-US" sz="1600" i="1" dirty="0"/>
              <a:t> (</a:t>
            </a:r>
            <a:r>
              <a:rPr lang="en-US" sz="1600" b="1" i="1" dirty="0"/>
              <a:t>DATE</a:t>
            </a:r>
            <a:r>
              <a:rPr lang="en-US" sz="1600" i="1" dirty="0"/>
              <a:t>)</a:t>
            </a:r>
            <a:r>
              <a:rPr lang="en-US" sz="1600" dirty="0"/>
              <a:t>, Dresden, Germany, March 2012. </a:t>
            </a:r>
            <a:r>
              <a:rPr lang="en-US" sz="1600" dirty="0">
                <a:hlinkClick r:id="rId12"/>
              </a:rPr>
              <a:t>Slides (ppt)</a:t>
            </a:r>
            <a:endParaRPr lang="en-US" sz="15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208</a:t>
            </a:fld>
            <a:endParaRPr lang="en-US"/>
          </a:p>
        </p:txBody>
      </p:sp>
    </p:spTree>
    <p:extLst>
      <p:ext uri="{BB962C8B-B14F-4D97-AF65-F5344CB8AC3E}">
        <p14:creationId xmlns:p14="http://schemas.microsoft.com/office/powerpoint/2010/main" val="582365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Lectures and More Information</a:t>
            </a:r>
            <a:endParaRPr lang="en-US" dirty="0"/>
          </a:p>
        </p:txBody>
      </p:sp>
      <p:sp>
        <p:nvSpPr>
          <p:cNvPr id="3" name="Content Placeholder 2"/>
          <p:cNvSpPr>
            <a:spLocks noGrp="1"/>
          </p:cNvSpPr>
          <p:nvPr>
            <p:ph idx="1"/>
          </p:nvPr>
        </p:nvSpPr>
        <p:spPr>
          <a:xfrm>
            <a:off x="228600" y="997527"/>
            <a:ext cx="8839200" cy="5193723"/>
          </a:xfrm>
        </p:spPr>
        <p:txBody>
          <a:bodyPr/>
          <a:lstStyle/>
          <a:p>
            <a:r>
              <a:rPr lang="en-US" dirty="0" smtClean="0"/>
              <a:t>Online Computer Architecture Lectures</a:t>
            </a:r>
          </a:p>
          <a:p>
            <a:pPr lvl="1"/>
            <a:r>
              <a:rPr lang="en-US" dirty="0" smtClean="0">
                <a:hlinkClick r:id="rId2"/>
              </a:rPr>
              <a:t>http://www.youtube.com/playlist?list=PL5PHm2jkkXmidJOd59REog9jDnPDTG6IJ</a:t>
            </a:r>
            <a:r>
              <a:rPr lang="en-US" dirty="0" smtClean="0"/>
              <a:t> </a:t>
            </a:r>
          </a:p>
          <a:p>
            <a:endParaRPr lang="en-US" dirty="0"/>
          </a:p>
          <a:p>
            <a:r>
              <a:rPr lang="en-US" dirty="0" smtClean="0"/>
              <a:t>Online Computer Architecture Courses</a:t>
            </a:r>
          </a:p>
          <a:p>
            <a:pPr lvl="1"/>
            <a:r>
              <a:rPr lang="en-US" dirty="0" smtClean="0"/>
              <a:t>Intro:</a:t>
            </a:r>
            <a:r>
              <a:rPr lang="en-US" dirty="0"/>
              <a:t> </a:t>
            </a:r>
            <a:r>
              <a:rPr lang="en-US" dirty="0" smtClean="0">
                <a:hlinkClick r:id="rId3"/>
              </a:rPr>
              <a:t>http://www.ece.cmu.edu/~ece447/s13/doku.php</a:t>
            </a:r>
            <a:endParaRPr lang="en-US" dirty="0" smtClean="0"/>
          </a:p>
          <a:p>
            <a:pPr lvl="1"/>
            <a:r>
              <a:rPr lang="en-US" dirty="0" smtClean="0"/>
              <a:t>Advanced: </a:t>
            </a:r>
            <a:r>
              <a:rPr lang="en-US" dirty="0" smtClean="0">
                <a:hlinkClick r:id="rId4"/>
              </a:rPr>
              <a:t>http://www.ece.cmu.edu/~ece740/f11/doku.php</a:t>
            </a:r>
            <a:r>
              <a:rPr lang="en-US" dirty="0" smtClean="0"/>
              <a:t> </a:t>
            </a:r>
          </a:p>
          <a:p>
            <a:pPr lvl="1"/>
            <a:r>
              <a:rPr lang="en-US" dirty="0" smtClean="0"/>
              <a:t>Advanced: </a:t>
            </a:r>
            <a:r>
              <a:rPr lang="en-US" dirty="0" smtClean="0">
                <a:hlinkClick r:id="rId5"/>
              </a:rPr>
              <a:t>http://www.ece.cmu.edu/~ece742/doku.php</a:t>
            </a:r>
            <a:r>
              <a:rPr lang="en-US" dirty="0" smtClean="0"/>
              <a:t> </a:t>
            </a:r>
          </a:p>
          <a:p>
            <a:pPr marL="0" indent="0">
              <a:buNone/>
            </a:pPr>
            <a:endParaRPr lang="en-US" dirty="0"/>
          </a:p>
          <a:p>
            <a:r>
              <a:rPr lang="en-US" dirty="0" smtClean="0"/>
              <a:t>Recent Research Papers</a:t>
            </a:r>
          </a:p>
          <a:p>
            <a:pPr lvl="1"/>
            <a:r>
              <a:rPr lang="en-US" dirty="0" smtClean="0">
                <a:hlinkClick r:id="rId6"/>
              </a:rPr>
              <a:t>http://users.ece.cmu.edu/~omutlu/projects.htm</a:t>
            </a:r>
            <a:endParaRPr lang="en-US" dirty="0" smtClean="0"/>
          </a:p>
          <a:p>
            <a:pPr lvl="1"/>
            <a:r>
              <a:rPr lang="en-US" dirty="0" smtClean="0">
                <a:hlinkClick r:id="rId7"/>
              </a:rPr>
              <a:t>http://scholar.google.com/citations?user=7XyGUGkAAAAJ&amp;hl=en</a:t>
            </a:r>
            <a:endParaRPr lang="en-US" dirty="0" smtClean="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209</a:t>
            </a:fld>
            <a:endParaRPr lang="en-US"/>
          </a:p>
        </p:txBody>
      </p:sp>
    </p:spTree>
    <p:extLst>
      <p:ext uri="{BB962C8B-B14F-4D97-AF65-F5344CB8AC3E}">
        <p14:creationId xmlns:p14="http://schemas.microsoft.com/office/powerpoint/2010/main" val="11584238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Summary</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t>Goal: To maximize system performance</a:t>
            </a:r>
          </a:p>
          <a:p>
            <a:endParaRPr lang="en-US" dirty="0"/>
          </a:p>
          <a:p>
            <a:r>
              <a:rPr lang="en-US" dirty="0" smtClean="0"/>
              <a:t>Main idea: </a:t>
            </a:r>
            <a:r>
              <a:rPr lang="en-US" dirty="0" smtClean="0">
                <a:solidFill>
                  <a:srgbClr val="0000FF"/>
                </a:solidFill>
              </a:rPr>
              <a:t>Prioritize the thread that has attained the least service from the memory controllers </a:t>
            </a:r>
            <a:r>
              <a:rPr lang="en-US" dirty="0" smtClean="0"/>
              <a:t>(Adaptive per-Thread Least Attained Service Scheduling)</a:t>
            </a:r>
          </a:p>
          <a:p>
            <a:pPr lvl="1"/>
            <a:r>
              <a:rPr lang="en-US" dirty="0" smtClean="0"/>
              <a:t>Rank threads based on attained service in the past time interval(s)</a:t>
            </a:r>
          </a:p>
          <a:p>
            <a:pPr lvl="1"/>
            <a:r>
              <a:rPr lang="en-US" dirty="0" smtClean="0"/>
              <a:t>Enforce thread ranking in the memory scheduler during the current interval</a:t>
            </a:r>
          </a:p>
          <a:p>
            <a:endParaRPr lang="en-US" dirty="0"/>
          </a:p>
          <a:p>
            <a:r>
              <a:rPr lang="en-US" dirty="0" smtClean="0"/>
              <a:t>Why it works: </a:t>
            </a:r>
            <a:r>
              <a:rPr lang="en-US" dirty="0" smtClean="0">
                <a:solidFill>
                  <a:srgbClr val="FF0000"/>
                </a:solidFill>
              </a:rPr>
              <a:t>Prioritizes “light” (memory non-intensive) threads that are more likely to keep their cores busy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F018A9BF-27BD-E54A-B2B9-7514B3A3E451}" type="slidenum">
              <a:rPr lang="en-US" smtClean="0">
                <a:solidFill>
                  <a:srgbClr val="000000"/>
                </a:solidFill>
              </a:rPr>
              <a:pPr/>
              <a:t>21</a:t>
            </a:fld>
            <a:endParaRPr lang="en-US">
              <a:solidFill>
                <a:srgbClr val="000000"/>
              </a:solidFill>
            </a:endParaRPr>
          </a:p>
        </p:txBody>
      </p:sp>
    </p:spTree>
    <p:extLst>
      <p:ext uri="{BB962C8B-B14F-4D97-AF65-F5344CB8AC3E}">
        <p14:creationId xmlns:p14="http://schemas.microsoft.com/office/powerpoint/2010/main" val="15639232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210</a:t>
            </a:fld>
            <a:endParaRPr lang="en-US" altLang="en-US">
              <a:solidFill>
                <a:srgbClr val="000000"/>
              </a:solidFill>
            </a:endParaRPr>
          </a:p>
        </p:txBody>
      </p:sp>
    </p:spTree>
    <p:extLst>
      <p:ext uri="{BB962C8B-B14F-4D97-AF65-F5344CB8AC3E}">
        <p14:creationId xmlns:p14="http://schemas.microsoft.com/office/powerpoint/2010/main" val="3936789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211</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1280221339"/>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212</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426633453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solidFill>
                  <a:srgbClr val="000000"/>
                </a:solidFill>
                <a:latin typeface="Tahoma"/>
              </a:rPr>
              <a:t>Yoongu</a:t>
            </a:r>
            <a:r>
              <a:rPr lang="en-US" dirty="0">
                <a:solidFill>
                  <a:srgbClr val="000000"/>
                </a:solidFill>
                <a:latin typeface="Tahoma"/>
              </a:rPr>
              <a:t> Kim, </a:t>
            </a:r>
            <a:r>
              <a:rPr lang="en-US" dirty="0" err="1">
                <a:solidFill>
                  <a:srgbClr val="000000"/>
                </a:solidFill>
                <a:latin typeface="Tahoma"/>
              </a:rPr>
              <a:t>Dongsu</a:t>
            </a:r>
            <a:r>
              <a:rPr lang="en-US" dirty="0">
                <a:solidFill>
                  <a:srgbClr val="000000"/>
                </a:solidFill>
                <a:latin typeface="Tahoma"/>
              </a:rPr>
              <a:t> Han, </a:t>
            </a:r>
            <a:r>
              <a:rPr lang="en-US" u="sng" dirty="0">
                <a:solidFill>
                  <a:srgbClr val="000000"/>
                </a:solidFill>
                <a:latin typeface="Tahoma"/>
              </a:rPr>
              <a:t>Onur Mutlu</a:t>
            </a:r>
            <a:r>
              <a:rPr lang="en-US" dirty="0">
                <a:solidFill>
                  <a:srgbClr val="000000"/>
                </a:solidFill>
                <a:latin typeface="Tahoma"/>
              </a:rPr>
              <a:t>, and </a:t>
            </a:r>
            <a:r>
              <a:rPr lang="en-US" dirty="0" err="1">
                <a:solidFill>
                  <a:srgbClr val="000000"/>
                </a:solidFill>
                <a:latin typeface="Tahoma"/>
              </a:rPr>
              <a:t>Mor</a:t>
            </a:r>
            <a:r>
              <a:rPr lang="en-US" dirty="0">
                <a:solidFill>
                  <a:srgbClr val="000000"/>
                </a:solidFill>
                <a:latin typeface="Tahoma"/>
              </a:rPr>
              <a:t> </a:t>
            </a:r>
            <a:r>
              <a:rPr lang="en-US" dirty="0" err="1">
                <a:solidFill>
                  <a:srgbClr val="000000"/>
                </a:solidFill>
                <a:latin typeface="Tahoma"/>
              </a:rPr>
              <a:t>Harchol-Balter</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"ATLAS: A Scalable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Scheduling </a:t>
            </a:r>
            <a:r>
              <a:rPr lang="en-US" b="1" dirty="0">
                <a:solidFill>
                  <a:srgbClr val="000000"/>
                </a:solidFill>
                <a:latin typeface="Tahoma"/>
                <a:hlinkClick r:id="rId3"/>
              </a:rPr>
              <a:t>Algorithm for Multiple Memory Controllers"</a:t>
            </a:r>
            <a:r>
              <a:rPr lang="en-US" dirty="0">
                <a:solidFill>
                  <a:srgbClr val="000000"/>
                </a:solidFill>
                <a:latin typeface="Tahoma"/>
              </a:rPr>
              <a:t> </a:t>
            </a:r>
            <a:br>
              <a:rPr lang="en-US" dirty="0">
                <a:solidFill>
                  <a:srgbClr val="000000"/>
                </a:solidFill>
                <a:latin typeface="Tahoma"/>
              </a:rPr>
            </a:br>
            <a:r>
              <a:rPr lang="en-US" i="1" dirty="0" smtClean="0">
                <a:solidFill>
                  <a:srgbClr val="000000"/>
                </a:solidFill>
                <a:latin typeface="Tahoma"/>
                <a:hlinkClick r:id="rId4"/>
              </a:rPr>
              <a:t>16th </a:t>
            </a:r>
            <a:r>
              <a:rPr lang="en-US" i="1" dirty="0">
                <a:solidFill>
                  <a:srgbClr val="000000"/>
                </a:solidFill>
                <a:latin typeface="Tahoma"/>
                <a:hlinkClick r:id="rId4"/>
              </a:rPr>
              <a:t>International Symposium on High-Performance Computer Architecture</a:t>
            </a:r>
            <a:r>
              <a:rPr lang="en-US" i="1" dirty="0">
                <a:solidFill>
                  <a:srgbClr val="000000"/>
                </a:solidFill>
                <a:latin typeface="Tahoma"/>
              </a:rPr>
              <a:t> (</a:t>
            </a:r>
            <a:r>
              <a:rPr lang="en-US" b="1" i="1" dirty="0">
                <a:solidFill>
                  <a:srgbClr val="000000"/>
                </a:solidFill>
                <a:latin typeface="Tahoma"/>
              </a:rPr>
              <a:t>HPCA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Bangalore</a:t>
            </a:r>
            <a:r>
              <a:rPr lang="en-US" dirty="0">
                <a:solidFill>
                  <a:srgbClr val="000000"/>
                </a:solidFill>
                <a:latin typeface="Tahoma"/>
              </a:rPr>
              <a:t>, India, January 2010.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ATLAS HPCA 2010 Talk</a:t>
            </a:r>
            <a:endParaRPr lang="en-US" dirty="0">
              <a:solidFill>
                <a:srgbClr val="000000"/>
              </a:solidFill>
              <a:latin typeface="Tahoma"/>
            </a:endParaRPr>
          </a:p>
        </p:txBody>
      </p:sp>
    </p:spTree>
    <p:extLst>
      <p:ext uri="{BB962C8B-B14F-4D97-AF65-F5344CB8AC3E}">
        <p14:creationId xmlns:p14="http://schemas.microsoft.com/office/powerpoint/2010/main" val="16297671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Rethinking Memory Scheduling</a:t>
            </a:r>
            <a:endParaRPr lang="en-US"/>
          </a:p>
        </p:txBody>
      </p:sp>
      <p:sp>
        <p:nvSpPr>
          <p:cNvPr id="3" name="Content Placeholder 2"/>
          <p:cNvSpPr>
            <a:spLocks noGrp="1"/>
          </p:cNvSpPr>
          <p:nvPr>
            <p:ph idx="1"/>
          </p:nvPr>
        </p:nvSpPr>
        <p:spPr>
          <a:xfrm>
            <a:off x="228600" y="1071547"/>
            <a:ext cx="8610600" cy="4876800"/>
          </a:xfrm>
        </p:spPr>
        <p:txBody>
          <a:bodyPr/>
          <a:lstStyle/>
          <a:p>
            <a:pPr>
              <a:buNone/>
            </a:pPr>
            <a:r>
              <a:rPr lang="en-US" smtClean="0"/>
              <a:t>A thread alternates between two states (episodes)</a:t>
            </a:r>
          </a:p>
          <a:p>
            <a:pPr marL="457082" lvl="1" indent="-174580">
              <a:buClr>
                <a:schemeClr val="tx1"/>
              </a:buClr>
              <a:buSzPct val="100000"/>
              <a:buFont typeface="Wingdings" pitchFamily="2" charset="2"/>
              <a:buChar char="§"/>
            </a:pPr>
            <a:r>
              <a:rPr lang="en-US" sz="2000" b="1"/>
              <a:t>Compute episode</a:t>
            </a:r>
            <a:r>
              <a:rPr lang="en-US" sz="2000"/>
              <a:t>: </a:t>
            </a:r>
            <a:r>
              <a:rPr lang="en-US" sz="1900"/>
              <a:t>Zero outstanding memory requests </a:t>
            </a:r>
            <a:r>
              <a:rPr lang="en-US" sz="1900">
                <a:sym typeface="Wingdings" pitchFamily="2" charset="2"/>
              </a:rPr>
              <a:t> </a:t>
            </a:r>
            <a:r>
              <a:rPr lang="en-US" sz="1900" b="1">
                <a:solidFill>
                  <a:srgbClr val="FF0000"/>
                </a:solidFill>
                <a:sym typeface="Wingdings" pitchFamily="2" charset="2"/>
              </a:rPr>
              <a:t>High IPC</a:t>
            </a:r>
            <a:endParaRPr lang="en-US" sz="1900"/>
          </a:p>
          <a:p>
            <a:pPr marL="457082" lvl="1" indent="-174580">
              <a:buClr>
                <a:schemeClr val="tx1"/>
              </a:buClr>
              <a:buSzPct val="100000"/>
              <a:buFont typeface="Wingdings" pitchFamily="2" charset="2"/>
              <a:buChar char="§"/>
            </a:pPr>
            <a:r>
              <a:rPr lang="en-US" sz="2000" b="1"/>
              <a:t>Memory episode</a:t>
            </a:r>
            <a:r>
              <a:rPr lang="en-US" sz="1800"/>
              <a:t>: </a:t>
            </a:r>
            <a:r>
              <a:rPr lang="en-US" sz="1900"/>
              <a:t>Non-zero outstanding memory requests </a:t>
            </a:r>
            <a:r>
              <a:rPr lang="en-US" sz="1900">
                <a:sym typeface="Wingdings" pitchFamily="2" charset="2"/>
              </a:rPr>
              <a:t> </a:t>
            </a:r>
            <a:r>
              <a:rPr lang="en-US" sz="1900" b="1">
                <a:solidFill>
                  <a:srgbClr val="FF0000"/>
                </a:solidFill>
                <a:sym typeface="Wingdings" pitchFamily="2" charset="2"/>
              </a:rPr>
              <a:t>Low IPC</a:t>
            </a:r>
            <a:endParaRPr lang="en-US" sz="190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214</a:t>
            </a:fld>
            <a:endParaRPr lang="en-US">
              <a:solidFill>
                <a:srgbClr val="000000"/>
              </a:solidFill>
            </a:endParaRPr>
          </a:p>
        </p:txBody>
      </p:sp>
      <p:sp>
        <p:nvSpPr>
          <p:cNvPr id="5" name="Rectangle 4"/>
          <p:cNvSpPr/>
          <p:nvPr/>
        </p:nvSpPr>
        <p:spPr>
          <a:xfrm>
            <a:off x="642910" y="5429264"/>
            <a:ext cx="7858180" cy="64294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400" b="1" u="sng">
                <a:solidFill>
                  <a:srgbClr val="000000"/>
                </a:solidFill>
                <a:latin typeface="Tahoma"/>
              </a:rPr>
              <a:t>Goal</a:t>
            </a:r>
            <a:r>
              <a:rPr lang="en-US" sz="2400">
                <a:solidFill>
                  <a:srgbClr val="000000"/>
                </a:solidFill>
                <a:latin typeface="Tahoma"/>
              </a:rPr>
              <a:t>: Minimize </a:t>
            </a:r>
            <a:r>
              <a:rPr lang="en-US" sz="2400" dirty="0">
                <a:solidFill>
                  <a:srgbClr val="000000"/>
                </a:solidFill>
                <a:latin typeface="Tahoma"/>
              </a:rPr>
              <a:t>time spent in </a:t>
            </a:r>
            <a:r>
              <a:rPr lang="en-US" sz="2400">
                <a:solidFill>
                  <a:srgbClr val="000000"/>
                </a:solidFill>
                <a:latin typeface="Tahoma"/>
              </a:rPr>
              <a:t>memory episodes</a:t>
            </a:r>
            <a:endParaRPr lang="en-US" sz="2400" dirty="0">
              <a:solidFill>
                <a:srgbClr val="000000"/>
              </a:solidFill>
              <a:latin typeface="Tahoma"/>
            </a:endParaRPr>
          </a:p>
        </p:txBody>
      </p:sp>
      <p:grpSp>
        <p:nvGrpSpPr>
          <p:cNvPr id="67" name="Group 66"/>
          <p:cNvGrpSpPr/>
          <p:nvPr/>
        </p:nvGrpSpPr>
        <p:grpSpPr>
          <a:xfrm>
            <a:off x="571476" y="2500305"/>
            <a:ext cx="7858179" cy="2500331"/>
            <a:chOff x="357159" y="2357428"/>
            <a:chExt cx="7858179" cy="2500332"/>
          </a:xfrm>
        </p:grpSpPr>
        <p:cxnSp>
          <p:nvCxnSpPr>
            <p:cNvPr id="12" name="Straight Arrow Connector 11"/>
            <p:cNvCxnSpPr/>
            <p:nvPr/>
          </p:nvCxnSpPr>
          <p:spPr>
            <a:xfrm rot="16200000" flipV="1">
              <a:off x="428599" y="3428999"/>
              <a:ext cx="1571634" cy="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1461841" y="4074325"/>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1708211" y="3793808"/>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1952944" y="351391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H="1" flipV="1">
              <a:off x="2374798" y="3486546"/>
              <a:ext cx="223915"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2690417"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2986501"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3280396"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flipH="1" flipV="1">
              <a:off x="3477056"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flipH="1" flipV="1">
              <a:off x="3694891" y="3765819"/>
              <a:ext cx="335874"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flipH="1" flipV="1">
              <a:off x="3969798" y="40737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01787"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847612" y="3653162"/>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093437" y="3373269"/>
              <a:ext cx="39331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486757" y="3598429"/>
              <a:ext cx="344155"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830910" y="3318534"/>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25901" y="3038640"/>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420889" y="3317291"/>
              <a:ext cx="196660"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17549" y="359842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863375"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H="1" flipV="1">
              <a:off x="6217706" y="40753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flipH="1" flipV="1">
              <a:off x="6451376" y="3794786"/>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57652" y="393527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578076" y="3654426"/>
              <a:ext cx="338678"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6773058" y="3797912"/>
              <a:ext cx="261991"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7003275" y="4081009"/>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96852" y="3941607"/>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6200000">
              <a:off x="-396187" y="3110774"/>
              <a:ext cx="2214577" cy="707886"/>
            </a:xfrm>
            <a:prstGeom prst="rect">
              <a:avLst/>
            </a:prstGeom>
            <a:noFill/>
          </p:spPr>
          <p:txBody>
            <a:bodyPr wrap="square" rtlCol="0">
              <a:spAutoFit/>
            </a:bodyPr>
            <a:lstStyle/>
            <a:p>
              <a:pPr algn="ctr" defTabSz="914165"/>
              <a:r>
                <a:rPr lang="en-US" sz="2000">
                  <a:solidFill>
                    <a:srgbClr val="000000"/>
                  </a:solidFill>
                  <a:latin typeface="Tahoma"/>
                </a:rPr>
                <a:t>Outstanding memory requests</a:t>
              </a:r>
            </a:p>
          </p:txBody>
        </p:sp>
        <p:sp>
          <p:nvSpPr>
            <p:cNvPr id="47" name="TextBox 46"/>
            <p:cNvSpPr txBox="1"/>
            <p:nvPr/>
          </p:nvSpPr>
          <p:spPr>
            <a:xfrm>
              <a:off x="7429520" y="4029022"/>
              <a:ext cx="78581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55" name="Straight Arrow Connector 54"/>
            <p:cNvCxnSpPr>
              <a:endCxn id="47" idx="1"/>
            </p:cNvCxnSpPr>
            <p:nvPr/>
          </p:nvCxnSpPr>
          <p:spPr>
            <a:xfrm>
              <a:off x="1214414" y="4224347"/>
              <a:ext cx="6215106" cy="473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1571604" y="4429132"/>
              <a:ext cx="257176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Memory episode</a:t>
              </a:r>
              <a:endParaRPr lang="en-US" b="1">
                <a:solidFill>
                  <a:srgbClr val="000000"/>
                </a:solidFill>
                <a:latin typeface="Tahoma"/>
              </a:endParaRPr>
            </a:p>
          </p:txBody>
        </p:sp>
        <p:sp>
          <p:nvSpPr>
            <p:cNvPr id="62" name="Rounded Rectangle 61"/>
            <p:cNvSpPr/>
            <p:nvPr/>
          </p:nvSpPr>
          <p:spPr>
            <a:xfrm>
              <a:off x="4143372" y="4429132"/>
              <a:ext cx="2214578"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Compute episode</a:t>
              </a:r>
              <a:endParaRPr lang="en-US" b="1">
                <a:solidFill>
                  <a:srgbClr val="000000"/>
                </a:solidFill>
                <a:latin typeface="Tahoma"/>
              </a:endParaRPr>
            </a:p>
          </p:txBody>
        </p:sp>
        <p:sp>
          <p:nvSpPr>
            <p:cNvPr id="65" name="Rounded Rectangle 64"/>
            <p:cNvSpPr/>
            <p:nvPr/>
          </p:nvSpPr>
          <p:spPr>
            <a:xfrm>
              <a:off x="6357950" y="4429132"/>
              <a:ext cx="78581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sp>
          <p:nvSpPr>
            <p:cNvPr id="66" name="Rounded Rectangle 65"/>
            <p:cNvSpPr/>
            <p:nvPr/>
          </p:nvSpPr>
          <p:spPr>
            <a:xfrm>
              <a:off x="1223938" y="4429132"/>
              <a:ext cx="347666"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grpSp>
    </p:spTree>
    <p:extLst>
      <p:ext uri="{BB962C8B-B14F-4D97-AF65-F5344CB8AC3E}">
        <p14:creationId xmlns:p14="http://schemas.microsoft.com/office/powerpoint/2010/main" val="34300411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9144000" cy="1143000"/>
          </a:xfrm>
        </p:spPr>
        <p:txBody>
          <a:bodyPr>
            <a:normAutofit/>
          </a:bodyPr>
          <a:lstStyle/>
          <a:p>
            <a:pPr algn="ctr"/>
            <a:r>
              <a:rPr lang="en-US" dirty="0" smtClean="0"/>
              <a:t>How </a:t>
            </a:r>
            <a:r>
              <a:rPr lang="en-US" smtClean="0"/>
              <a:t>to Minimize Memory Episode Time</a:t>
            </a:r>
            <a:endParaRPr lang="en-US" dirty="0"/>
          </a:p>
        </p:txBody>
      </p:sp>
      <p:sp>
        <p:nvSpPr>
          <p:cNvPr id="5" name="Content Placeholder 2"/>
          <p:cNvSpPr>
            <a:spLocks noGrp="1"/>
          </p:cNvSpPr>
          <p:nvPr>
            <p:ph idx="1"/>
          </p:nvPr>
        </p:nvSpPr>
        <p:spPr>
          <a:xfrm>
            <a:off x="1285852" y="1785926"/>
            <a:ext cx="7858180" cy="1428760"/>
          </a:xfrm>
        </p:spPr>
        <p:txBody>
          <a:bodyPr>
            <a:noAutofit/>
          </a:bodyPr>
          <a:lstStyle/>
          <a:p>
            <a:pPr marL="0" indent="0">
              <a:buClr>
                <a:schemeClr val="tx1"/>
              </a:buClr>
              <a:buSzPct val="100000"/>
              <a:buFont typeface="Wingdings" pitchFamily="2" charset="2"/>
              <a:buChar char="§"/>
            </a:pPr>
            <a:r>
              <a:rPr lang="en-US" sz="2000" dirty="0"/>
              <a:t>  Minimizes time spent in memory episodes across </a:t>
            </a:r>
            <a:r>
              <a:rPr lang="en-US" sz="2000"/>
              <a:t>all threads</a:t>
            </a:r>
            <a:endParaRPr lang="en-US" sz="2000" dirty="0"/>
          </a:p>
          <a:p>
            <a:pPr marL="0" indent="0">
              <a:buClr>
                <a:schemeClr val="tx1"/>
              </a:buClr>
              <a:buSzPct val="100000"/>
              <a:buFont typeface="Wingdings" pitchFamily="2" charset="2"/>
              <a:buChar char="§"/>
            </a:pPr>
            <a:r>
              <a:rPr lang="en-US" sz="2000" dirty="0"/>
              <a:t>  Supported by </a:t>
            </a:r>
            <a:r>
              <a:rPr lang="en-US" sz="2000" err="1"/>
              <a:t>queueing</a:t>
            </a:r>
            <a:r>
              <a:rPr lang="en-US" sz="2000"/>
              <a:t> theory:</a:t>
            </a:r>
          </a:p>
          <a:p>
            <a:pPr marL="326942" lvl="1" indent="0">
              <a:buClr>
                <a:schemeClr val="tx1"/>
              </a:buClr>
              <a:buSzPct val="100000"/>
              <a:buFont typeface="Wingdings" pitchFamily="2" charset="2"/>
              <a:buChar char="§"/>
            </a:pPr>
            <a:r>
              <a:rPr lang="en-US" sz="2000">
                <a:solidFill>
                  <a:srgbClr val="FF0000"/>
                </a:solidFill>
              </a:rPr>
              <a:t> Shortest-Remaining-Processing-Time</a:t>
            </a:r>
            <a:r>
              <a:rPr lang="en-US" sz="2000"/>
              <a:t> scheduling is optimal in single-server queue</a:t>
            </a:r>
            <a:endParaRPr lang="en-US" sz="2000" dirty="0"/>
          </a:p>
        </p:txBody>
      </p:sp>
      <p:sp>
        <p:nvSpPr>
          <p:cNvPr id="4" name="Rectangle 3"/>
          <p:cNvSpPr/>
          <p:nvPr/>
        </p:nvSpPr>
        <p:spPr>
          <a:xfrm>
            <a:off x="428596" y="3429000"/>
            <a:ext cx="8215370"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000">
                <a:solidFill>
                  <a:srgbClr val="000000"/>
                </a:solidFill>
                <a:latin typeface="Tahoma"/>
              </a:rPr>
              <a:t>Remaining length of a memory episode?</a:t>
            </a:r>
          </a:p>
        </p:txBody>
      </p:sp>
      <p:pic>
        <p:nvPicPr>
          <p:cNvPr id="12" name="Picture 11" descr="light_bulb.png"/>
          <p:cNvPicPr>
            <a:picLocks noChangeAspect="1"/>
          </p:cNvPicPr>
          <p:nvPr/>
        </p:nvPicPr>
        <p:blipFill>
          <a:blip r:embed="rId3" cstate="print"/>
          <a:stretch>
            <a:fillRect/>
          </a:stretch>
        </p:blipFill>
        <p:spPr>
          <a:xfrm>
            <a:off x="357159" y="857232"/>
            <a:ext cx="928693" cy="931820"/>
          </a:xfrm>
          <a:prstGeom prst="rect">
            <a:avLst/>
          </a:prstGeom>
        </p:spPr>
      </p:pic>
      <p:sp>
        <p:nvSpPr>
          <p:cNvPr id="13" name="Rectangle 12"/>
          <p:cNvSpPr/>
          <p:nvPr/>
        </p:nvSpPr>
        <p:spPr>
          <a:xfrm>
            <a:off x="1357291" y="1071547"/>
            <a:ext cx="728667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000">
                <a:solidFill>
                  <a:srgbClr val="000000"/>
                </a:solidFill>
                <a:latin typeface="Tahoma"/>
              </a:rPr>
              <a:t> Prioritize thread whose memory episode will end the soonest </a:t>
            </a:r>
          </a:p>
        </p:txBody>
      </p:sp>
      <p:grpSp>
        <p:nvGrpSpPr>
          <p:cNvPr id="128" name="Group 127"/>
          <p:cNvGrpSpPr/>
          <p:nvPr/>
        </p:nvGrpSpPr>
        <p:grpSpPr>
          <a:xfrm>
            <a:off x="1142977" y="4071942"/>
            <a:ext cx="6854658" cy="2286016"/>
            <a:chOff x="1142977" y="4071942"/>
            <a:chExt cx="6854658" cy="2286016"/>
          </a:xfrm>
        </p:grpSpPr>
        <p:sp>
          <p:nvSpPr>
            <p:cNvPr id="91" name="TextBox 90"/>
            <p:cNvSpPr txBox="1"/>
            <p:nvPr/>
          </p:nvSpPr>
          <p:spPr>
            <a:xfrm>
              <a:off x="7215207" y="5857892"/>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92" name="Straight Arrow Connector 91"/>
            <p:cNvCxnSpPr/>
            <p:nvPr/>
          </p:nvCxnSpPr>
          <p:spPr>
            <a:xfrm rot="5400000" flipH="1" flipV="1">
              <a:off x="1002697" y="5143512"/>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1932185" y="6072206"/>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flipH="1" flipV="1">
              <a:off x="2325094" y="589361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5" name="Straight Connector 94"/>
            <p:cNvCxnSpPr/>
            <p:nvPr/>
          </p:nvCxnSpPr>
          <p:spPr>
            <a:xfrm rot="5400000" flipH="1" flipV="1">
              <a:off x="2683078" y="553562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rot="5400000" flipH="1" flipV="1">
              <a:off x="3038680" y="517843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7" name="Straight Connector 96"/>
            <p:cNvCxnSpPr/>
            <p:nvPr/>
          </p:nvCxnSpPr>
          <p:spPr>
            <a:xfrm rot="5400000" flipH="1" flipV="1">
              <a:off x="3611772" y="5179231"/>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p:nvPr/>
          </p:nvCxnSpPr>
          <p:spPr>
            <a:xfrm>
              <a:off x="2503689" y="571501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60879" y="5356238"/>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6" name="Straight Connector 105"/>
            <p:cNvCxnSpPr/>
            <p:nvPr/>
          </p:nvCxnSpPr>
          <p:spPr>
            <a:xfrm>
              <a:off x="3218069" y="4999048"/>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p:nvPr/>
          </p:nvCxnSpPr>
          <p:spPr>
            <a:xfrm>
              <a:off x="3789573" y="5356238"/>
              <a:ext cx="278972"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13" name="TextBox 112"/>
            <p:cNvSpPr txBox="1"/>
            <p:nvPr/>
          </p:nvSpPr>
          <p:spPr>
            <a:xfrm rot="16200000">
              <a:off x="430293" y="4784626"/>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120" name="Straight Connector 119"/>
            <p:cNvCxnSpPr/>
            <p:nvPr/>
          </p:nvCxnSpPr>
          <p:spPr>
            <a:xfrm rot="5400000">
              <a:off x="2962050" y="5249875"/>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a:off x="4068545" y="5357826"/>
              <a:ext cx="3143272" cy="1588"/>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a:off x="4211421" y="4857760"/>
              <a:ext cx="2643206" cy="430887"/>
            </a:xfrm>
            <a:prstGeom prst="rect">
              <a:avLst/>
            </a:prstGeom>
            <a:noFill/>
          </p:spPr>
          <p:txBody>
            <a:bodyPr wrap="square" rtlCol="0">
              <a:spAutoFit/>
            </a:bodyPr>
            <a:lstStyle/>
            <a:p>
              <a:pPr algn="ctr" defTabSz="914165"/>
              <a:r>
                <a:rPr lang="en-US" sz="2200">
                  <a:solidFill>
                    <a:srgbClr val="FF0000"/>
                  </a:solidFill>
                  <a:latin typeface="Tahoma"/>
                </a:rPr>
                <a:t>How much longer?</a:t>
              </a:r>
            </a:p>
          </p:txBody>
        </p:sp>
      </p:grpSp>
      <p:sp>
        <p:nvSpPr>
          <p:cNvPr id="129" name="Slide Number Placeholder 128"/>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spTree>
    <p:extLst>
      <p:ext uri="{BB962C8B-B14F-4D97-AF65-F5344CB8AC3E}">
        <p14:creationId xmlns:p14="http://schemas.microsoft.com/office/powerpoint/2010/main" val="19203547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Predicting Memory Episode Lengths</a:t>
            </a:r>
            <a:endParaRPr lang="en-US"/>
          </a:p>
        </p:txBody>
      </p:sp>
      <p:sp>
        <p:nvSpPr>
          <p:cNvPr id="3" name="Content Placeholder 2"/>
          <p:cNvSpPr>
            <a:spLocks noGrp="1"/>
          </p:cNvSpPr>
          <p:nvPr>
            <p:ph idx="1"/>
          </p:nvPr>
        </p:nvSpPr>
        <p:spPr>
          <a:xfrm>
            <a:off x="457200" y="4572008"/>
            <a:ext cx="8229600" cy="1643074"/>
          </a:xfrm>
        </p:spPr>
        <p:txBody>
          <a:bodyPr>
            <a:noAutofit/>
          </a:bodyPr>
          <a:lstStyle/>
          <a:p>
            <a:pPr marL="0" indent="0">
              <a:buNone/>
            </a:pPr>
            <a:r>
              <a:rPr lang="en-US" sz="2200"/>
              <a:t>Large </a:t>
            </a:r>
            <a:r>
              <a:rPr lang="en-US" sz="2200" b="1"/>
              <a:t>attained service </a:t>
            </a:r>
            <a:r>
              <a:rPr lang="en-US" sz="2200">
                <a:sym typeface="Wingdings" pitchFamily="2" charset="2"/>
              </a:rPr>
              <a:t></a:t>
            </a:r>
            <a:r>
              <a:rPr lang="en-US" sz="2200"/>
              <a:t> Large expected </a:t>
            </a:r>
            <a:r>
              <a:rPr lang="en-US" sz="2200" b="1"/>
              <a:t>remaining service</a:t>
            </a:r>
          </a:p>
          <a:p>
            <a:pPr marL="0" indent="0">
              <a:buNone/>
            </a:pPr>
            <a:endParaRPr lang="en-US" sz="1800" b="1">
              <a:solidFill>
                <a:srgbClr val="FF0000"/>
              </a:solidFill>
            </a:endParaRPr>
          </a:p>
          <a:p>
            <a:pPr marL="0" indent="0">
              <a:buNone/>
            </a:pPr>
            <a:r>
              <a:rPr lang="en-US" sz="2200"/>
              <a:t>Q: Why?</a:t>
            </a:r>
          </a:p>
          <a:p>
            <a:pPr marL="0" indent="0">
              <a:buNone/>
            </a:pPr>
            <a:r>
              <a:rPr lang="en-US" sz="2200"/>
              <a:t>A: Memory episode lengths are </a:t>
            </a:r>
            <a:r>
              <a:rPr lang="en-US" sz="2200" b="1"/>
              <a:t>Pareto distributed…</a:t>
            </a:r>
            <a:endParaRPr lang="en-US" sz="2200"/>
          </a:p>
        </p:txBody>
      </p:sp>
      <p:sp>
        <p:nvSpPr>
          <p:cNvPr id="34" name="Slide Number Placeholder 33"/>
          <p:cNvSpPr>
            <a:spLocks noGrp="1"/>
          </p:cNvSpPr>
          <p:nvPr>
            <p:ph type="sldNum" sz="quarter" idx="11"/>
          </p:nvPr>
        </p:nvSpPr>
        <p:spPr>
          <a:xfrm>
            <a:off x="6553200" y="6215082"/>
            <a:ext cx="2133600" cy="457200"/>
          </a:xfrm>
        </p:spPr>
        <p:txBody>
          <a:bodyPr/>
          <a:lstStyle/>
          <a:p>
            <a:fld id="{4C76AC29-6A0F-4B9E-B956-3C9EFFA38962}" type="slidenum">
              <a:rPr lang="en-US" smtClean="0">
                <a:solidFill>
                  <a:srgbClr val="000000"/>
                </a:solidFill>
              </a:rPr>
              <a:pPr/>
              <a:t>216</a:t>
            </a:fld>
            <a:endParaRPr lang="en-US">
              <a:solidFill>
                <a:srgbClr val="000000"/>
              </a:solidFill>
            </a:endParaRPr>
          </a:p>
        </p:txBody>
      </p:sp>
      <p:sp>
        <p:nvSpPr>
          <p:cNvPr id="4" name="Rectangle 3"/>
          <p:cNvSpPr/>
          <p:nvPr/>
        </p:nvSpPr>
        <p:spPr>
          <a:xfrm>
            <a:off x="500034" y="1071547"/>
            <a:ext cx="800105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We discovered: past is excellent </a:t>
            </a:r>
            <a:r>
              <a:rPr lang="en-US" sz="2200" dirty="0">
                <a:solidFill>
                  <a:srgbClr val="000000"/>
                </a:solidFill>
                <a:latin typeface="Tahoma"/>
              </a:rPr>
              <a:t>predictor </a:t>
            </a:r>
            <a:r>
              <a:rPr lang="en-US" sz="2200">
                <a:solidFill>
                  <a:srgbClr val="000000"/>
                </a:solidFill>
                <a:latin typeface="Tahoma"/>
              </a:rPr>
              <a:t>for future</a:t>
            </a:r>
          </a:p>
        </p:txBody>
      </p:sp>
      <p:grpSp>
        <p:nvGrpSpPr>
          <p:cNvPr id="44" name="Group 43"/>
          <p:cNvGrpSpPr/>
          <p:nvPr/>
        </p:nvGrpSpPr>
        <p:grpSpPr>
          <a:xfrm>
            <a:off x="1142976" y="1643050"/>
            <a:ext cx="6858048" cy="2891686"/>
            <a:chOff x="1428728" y="1785927"/>
            <a:chExt cx="6858048" cy="2891686"/>
          </a:xfrm>
        </p:grpSpPr>
        <p:sp>
          <p:nvSpPr>
            <p:cNvPr id="42" name="TextBox 41"/>
            <p:cNvSpPr txBox="1"/>
            <p:nvPr/>
          </p:nvSpPr>
          <p:spPr>
            <a:xfrm>
              <a:off x="7504348" y="3571876"/>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8" name="Straight Arrow Connector 7"/>
            <p:cNvCxnSpPr/>
            <p:nvPr/>
          </p:nvCxnSpPr>
          <p:spPr>
            <a:xfrm rot="5400000" flipH="1" flipV="1">
              <a:off x="1288448" y="2857497"/>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2217936" y="3786191"/>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2610845" y="360759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4" name="Straight Connector 13"/>
            <p:cNvCxnSpPr/>
            <p:nvPr/>
          </p:nvCxnSpPr>
          <p:spPr>
            <a:xfrm rot="5400000" flipH="1" flipV="1">
              <a:off x="296882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5" name="Straight Connector 14"/>
            <p:cNvCxnSpPr/>
            <p:nvPr/>
          </p:nvCxnSpPr>
          <p:spPr>
            <a:xfrm rot="5400000" flipH="1" flipV="1">
              <a:off x="332443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6" name="Straight Connector 15"/>
            <p:cNvCxnSpPr/>
            <p:nvPr/>
          </p:nvCxnSpPr>
          <p:spPr>
            <a:xfrm rot="5400000" flipH="1" flipV="1">
              <a:off x="3897523" y="2893216"/>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7" name="Straight Connector 16"/>
            <p:cNvCxnSpPr/>
            <p:nvPr/>
          </p:nvCxnSpPr>
          <p:spPr>
            <a:xfrm rot="5400000" flipH="1" flipV="1">
              <a:off x="439600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8" name="Straight Connector 17"/>
            <p:cNvCxnSpPr/>
            <p:nvPr/>
          </p:nvCxnSpPr>
          <p:spPr>
            <a:xfrm rot="5400000" flipH="1" flipV="1">
              <a:off x="482621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9" name="Straight Connector 18"/>
            <p:cNvCxnSpPr/>
            <p:nvPr/>
          </p:nvCxnSpPr>
          <p:spPr>
            <a:xfrm rot="5400000" flipH="1" flipV="1">
              <a:off x="525325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0" name="Straight Connector 19"/>
            <p:cNvCxnSpPr/>
            <p:nvPr/>
          </p:nvCxnSpPr>
          <p:spPr>
            <a:xfrm rot="5400000" flipH="1" flipV="1">
              <a:off x="5539009" y="2893216"/>
              <a:ext cx="357984"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1" name="Straight Connector 20"/>
            <p:cNvCxnSpPr/>
            <p:nvPr/>
          </p:nvCxnSpPr>
          <p:spPr>
            <a:xfrm rot="5400000" flipH="1" flipV="1">
              <a:off x="589619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2" name="Straight Connector 21"/>
            <p:cNvCxnSpPr/>
            <p:nvPr/>
          </p:nvCxnSpPr>
          <p:spPr>
            <a:xfrm rot="5400000" flipH="1" flipV="1">
              <a:off x="6254977" y="360680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789440"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5" name="Straight Connector 24"/>
            <p:cNvCxnSpPr/>
            <p:nvPr/>
          </p:nvCxnSpPr>
          <p:spPr>
            <a:xfrm>
              <a:off x="3146630"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6" name="Straight Connector 25"/>
            <p:cNvCxnSpPr/>
            <p:nvPr/>
          </p:nvCxnSpPr>
          <p:spPr>
            <a:xfrm>
              <a:off x="3503820" y="2713033"/>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7" name="Straight Connector 26"/>
            <p:cNvCxnSpPr/>
            <p:nvPr/>
          </p:nvCxnSpPr>
          <p:spPr>
            <a:xfrm>
              <a:off x="4075324" y="3070223"/>
              <a:ext cx="500066"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8" name="Straight Connector 27"/>
            <p:cNvCxnSpPr/>
            <p:nvPr/>
          </p:nvCxnSpPr>
          <p:spPr>
            <a:xfrm>
              <a:off x="4575390" y="271303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004018" y="235584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5432646" y="2713033"/>
              <a:ext cx="285752"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1" name="Straight Connector 30"/>
            <p:cNvCxnSpPr/>
            <p:nvPr/>
          </p:nvCxnSpPr>
          <p:spPr>
            <a:xfrm>
              <a:off x="5718398"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6075588"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43" name="TextBox 42"/>
            <p:cNvSpPr txBox="1"/>
            <p:nvPr/>
          </p:nvSpPr>
          <p:spPr>
            <a:xfrm rot="16200000">
              <a:off x="716044" y="2498611"/>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45" name="Straight Connector 44"/>
            <p:cNvCxnSpPr/>
            <p:nvPr/>
          </p:nvCxnSpPr>
          <p:spPr>
            <a:xfrm rot="5400000">
              <a:off x="3182349" y="3036092"/>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2789440" y="3929067"/>
              <a:ext cx="1500198"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4289638" y="3929067"/>
              <a:ext cx="2143140"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289638" y="3987234"/>
              <a:ext cx="2639816" cy="677108"/>
            </a:xfrm>
            <a:prstGeom prst="rect">
              <a:avLst/>
            </a:prstGeom>
            <a:noFill/>
          </p:spPr>
          <p:txBody>
            <a:bodyPr wrap="square" rtlCol="0">
              <a:spAutoFit/>
            </a:bodyPr>
            <a:lstStyle/>
            <a:p>
              <a:pPr algn="ctr" defTabSz="914165"/>
              <a:r>
                <a:rPr lang="en-US" sz="2000" b="1">
                  <a:solidFill>
                    <a:srgbClr val="FF0000"/>
                  </a:solidFill>
                  <a:latin typeface="Tahoma"/>
                </a:rPr>
                <a:t>Remaining service</a:t>
              </a:r>
            </a:p>
            <a:p>
              <a:pPr algn="ctr" defTabSz="914165"/>
              <a:r>
                <a:rPr lang="en-US" smtClean="0">
                  <a:solidFill>
                    <a:srgbClr val="000000"/>
                  </a:solidFill>
                  <a:latin typeface="Tahoma"/>
                </a:rPr>
                <a:t>FUTURE</a:t>
              </a:r>
              <a:endParaRPr lang="en-US">
                <a:solidFill>
                  <a:srgbClr val="000000"/>
                </a:solidFill>
                <a:latin typeface="Tahoma"/>
              </a:endParaRPr>
            </a:p>
          </p:txBody>
        </p:sp>
        <p:sp>
          <p:nvSpPr>
            <p:cNvPr id="51" name="TextBox 50"/>
            <p:cNvSpPr txBox="1"/>
            <p:nvPr/>
          </p:nvSpPr>
          <p:spPr>
            <a:xfrm>
              <a:off x="1928794" y="4000505"/>
              <a:ext cx="2357454" cy="677108"/>
            </a:xfrm>
            <a:prstGeom prst="rect">
              <a:avLst/>
            </a:prstGeom>
            <a:noFill/>
          </p:spPr>
          <p:txBody>
            <a:bodyPr wrap="square" rtlCol="0">
              <a:spAutoFit/>
            </a:bodyPr>
            <a:lstStyle/>
            <a:p>
              <a:pPr algn="ctr" defTabSz="914165"/>
              <a:r>
                <a:rPr lang="en-US" sz="2000" b="1">
                  <a:solidFill>
                    <a:srgbClr val="FF0000"/>
                  </a:solidFill>
                  <a:latin typeface="Tahoma"/>
                </a:rPr>
                <a:t>Attained service</a:t>
              </a:r>
            </a:p>
            <a:p>
              <a:pPr algn="ctr" defTabSz="914165"/>
              <a:r>
                <a:rPr lang="en-US" smtClean="0">
                  <a:solidFill>
                    <a:srgbClr val="000000"/>
                  </a:solidFill>
                  <a:latin typeface="Tahoma"/>
                </a:rPr>
                <a:t>PAST</a:t>
              </a:r>
              <a:endParaRPr lang="en-US">
                <a:solidFill>
                  <a:srgbClr val="000000"/>
                </a:solidFill>
                <a:latin typeface="Tahoma"/>
              </a:endParaRPr>
            </a:p>
          </p:txBody>
        </p:sp>
        <p:cxnSp>
          <p:nvCxnSpPr>
            <p:cNvPr id="36" name="Straight Connector 35"/>
            <p:cNvCxnSpPr/>
            <p:nvPr/>
          </p:nvCxnSpPr>
          <p:spPr>
            <a:xfrm rot="5400000">
              <a:off x="3181554" y="3035298"/>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46" name="Rectangle 45"/>
          <p:cNvSpPr/>
          <p:nvPr/>
        </p:nvSpPr>
        <p:spPr>
          <a:xfrm>
            <a:off x="4033834" y="1785926"/>
            <a:ext cx="3929090" cy="2643206"/>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0147925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Pareto Distribution </a:t>
            </a:r>
            <a:r>
              <a:rPr lang="en-US" sz="3200"/>
              <a:t>of Memory </a:t>
            </a:r>
            <a:r>
              <a:rPr lang="en-US" sz="3200" dirty="0"/>
              <a:t>Episode Lengths</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217</a:t>
            </a:fld>
            <a:endParaRPr lang="en-US">
              <a:solidFill>
                <a:srgbClr val="000000"/>
              </a:solidFill>
            </a:endParaRPr>
          </a:p>
        </p:txBody>
      </p:sp>
      <p:pic>
        <p:nvPicPr>
          <p:cNvPr id="5" name="Picture 2"/>
          <p:cNvPicPr>
            <a:picLocks noChangeAspect="1" noChangeArrowheads="1"/>
          </p:cNvPicPr>
          <p:nvPr/>
        </p:nvPicPr>
        <p:blipFill>
          <a:blip r:embed="rId3" cstate="print"/>
          <a:srcRect/>
          <a:stretch>
            <a:fillRect/>
          </a:stretch>
        </p:blipFill>
        <p:spPr bwMode="auto">
          <a:xfrm>
            <a:off x="500035" y="1652933"/>
            <a:ext cx="3878662" cy="2786082"/>
          </a:xfrm>
          <a:prstGeom prst="rect">
            <a:avLst/>
          </a:prstGeom>
          <a:noFill/>
          <a:ln w="9525">
            <a:noFill/>
            <a:miter lim="800000"/>
            <a:headEnd/>
            <a:tailEnd/>
          </a:ln>
        </p:spPr>
      </p:pic>
      <p:sp>
        <p:nvSpPr>
          <p:cNvPr id="8" name="Content Placeholder 2"/>
          <p:cNvSpPr txBox="1">
            <a:spLocks/>
          </p:cNvSpPr>
          <p:nvPr/>
        </p:nvSpPr>
        <p:spPr bwMode="auto">
          <a:xfrm>
            <a:off x="1785918" y="1255083"/>
            <a:ext cx="1714512" cy="4286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noAutofit/>
          </a:bodyPr>
          <a:lstStyle/>
          <a:p>
            <a:pPr algn="ctr" defTabSz="914165" eaLnBrk="0" fontAlgn="base" hangingPunct="0">
              <a:spcBef>
                <a:spcPct val="20000"/>
              </a:spcBef>
              <a:spcAft>
                <a:spcPct val="0"/>
              </a:spcAft>
              <a:buClr>
                <a:srgbClr val="CC9900"/>
              </a:buClr>
              <a:buSzPct val="65000"/>
              <a:defRPr/>
            </a:pPr>
            <a:r>
              <a:rPr lang="en-US" sz="2400" kern="0">
                <a:solidFill>
                  <a:srgbClr val="000000"/>
                </a:solidFill>
                <a:latin typeface="Times New Roman" pitchFamily="18" charset="0"/>
                <a:cs typeface="Times New Roman" pitchFamily="18" charset="0"/>
              </a:rPr>
              <a:t>401.bzip2</a:t>
            </a:r>
          </a:p>
        </p:txBody>
      </p:sp>
      <p:sp>
        <p:nvSpPr>
          <p:cNvPr id="7" name="Rectangle 6"/>
          <p:cNvSpPr/>
          <p:nvPr/>
        </p:nvSpPr>
        <p:spPr>
          <a:xfrm>
            <a:off x="571472" y="5072074"/>
            <a:ext cx="8001056"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200">
                <a:solidFill>
                  <a:srgbClr val="000000"/>
                </a:solidFill>
                <a:latin typeface="Tahoma"/>
              </a:rPr>
              <a:t>Favoring </a:t>
            </a:r>
            <a:r>
              <a:rPr lang="en-US" sz="2200" b="1">
                <a:solidFill>
                  <a:srgbClr val="000000"/>
                </a:solidFill>
                <a:latin typeface="Tahoma"/>
              </a:rPr>
              <a:t>least-attained-service</a:t>
            </a:r>
            <a:r>
              <a:rPr lang="en-US" sz="2200">
                <a:solidFill>
                  <a:srgbClr val="000000"/>
                </a:solidFill>
                <a:latin typeface="Tahoma"/>
              </a:rPr>
              <a:t> memory episode </a:t>
            </a:r>
          </a:p>
          <a:p>
            <a:pPr defTabSz="914165"/>
            <a:r>
              <a:rPr lang="en-US" sz="2200">
                <a:solidFill>
                  <a:srgbClr val="000000"/>
                </a:solidFill>
                <a:latin typeface="Tahoma"/>
              </a:rPr>
              <a:t> </a:t>
            </a:r>
            <a:r>
              <a:rPr lang="en-US" sz="2800" b="1">
                <a:solidFill>
                  <a:srgbClr val="000000"/>
                </a:solidFill>
                <a:latin typeface="Tahoma"/>
              </a:rPr>
              <a:t>=</a:t>
            </a:r>
            <a:r>
              <a:rPr lang="en-US" sz="2200">
                <a:solidFill>
                  <a:srgbClr val="000000"/>
                </a:solidFill>
                <a:latin typeface="Tahoma"/>
              </a:rPr>
              <a:t> </a:t>
            </a:r>
            <a:r>
              <a:rPr lang="en-US" sz="2200">
                <a:solidFill>
                  <a:srgbClr val="000000"/>
                </a:solidFill>
                <a:latin typeface="Tahoma"/>
                <a:sym typeface="Wingdings" pitchFamily="2" charset="2"/>
              </a:rPr>
              <a:t>Favoring memory episode which will </a:t>
            </a:r>
            <a:r>
              <a:rPr lang="en-US" sz="2200" b="1">
                <a:solidFill>
                  <a:srgbClr val="000000"/>
                </a:solidFill>
                <a:latin typeface="Tahoma"/>
                <a:sym typeface="Wingdings" pitchFamily="2" charset="2"/>
              </a:rPr>
              <a:t>end the soonest</a:t>
            </a:r>
            <a:endParaRPr lang="en-US" sz="2200" b="1">
              <a:solidFill>
                <a:srgbClr val="000000"/>
              </a:solidFill>
              <a:latin typeface="Tahoma"/>
            </a:endParaRPr>
          </a:p>
        </p:txBody>
      </p:sp>
      <p:sp>
        <p:nvSpPr>
          <p:cNvPr id="9" name="TextBox 8"/>
          <p:cNvSpPr txBox="1"/>
          <p:nvPr/>
        </p:nvSpPr>
        <p:spPr>
          <a:xfrm rot="16200000">
            <a:off x="-822699" y="2687660"/>
            <a:ext cx="2786082"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imes New Roman" pitchFamily="18" charset="0"/>
                <a:cs typeface="Times New Roman" pitchFamily="18" charset="0"/>
              </a:rPr>
              <a:t>Pr{Mem</a:t>
            </a:r>
            <a:r>
              <a:rPr lang="en-US" sz="2000">
                <a:solidFill>
                  <a:srgbClr val="000000"/>
                </a:solidFill>
                <a:latin typeface="Times New Roman" pitchFamily="18" charset="0"/>
                <a:cs typeface="Times New Roman" pitchFamily="18" charset="0"/>
              </a:rPr>
              <a:t>. episode &gt; x}</a:t>
            </a:r>
          </a:p>
        </p:txBody>
      </p:sp>
      <p:sp>
        <p:nvSpPr>
          <p:cNvPr id="10" name="TextBox 9"/>
          <p:cNvSpPr txBox="1"/>
          <p:nvPr/>
        </p:nvSpPr>
        <p:spPr>
          <a:xfrm>
            <a:off x="2000232" y="4141126"/>
            <a:ext cx="1285884" cy="430887"/>
          </a:xfrm>
          <a:prstGeom prst="rect">
            <a:avLst/>
          </a:prstGeom>
          <a:solidFill>
            <a:schemeClr val="bg1"/>
          </a:solidFill>
        </p:spPr>
        <p:txBody>
          <a:bodyPr wrap="square" lIns="91416" tIns="45709" rIns="91416" bIns="45709" rtlCol="0">
            <a:spAutoFit/>
          </a:bodyPr>
          <a:lstStyle/>
          <a:p>
            <a:pPr defTabSz="914165"/>
            <a:r>
              <a:rPr lang="en-US" sz="2200">
                <a:solidFill>
                  <a:srgbClr val="000000"/>
                </a:solidFill>
                <a:latin typeface="Times New Roman" pitchFamily="18" charset="0"/>
                <a:cs typeface="Times New Roman" pitchFamily="18" charset="0"/>
              </a:rPr>
              <a:t>x (cycles)</a:t>
            </a:r>
          </a:p>
        </p:txBody>
      </p:sp>
      <p:sp>
        <p:nvSpPr>
          <p:cNvPr id="11" name="Rectangle 10"/>
          <p:cNvSpPr/>
          <p:nvPr/>
        </p:nvSpPr>
        <p:spPr>
          <a:xfrm>
            <a:off x="2714613" y="2010123"/>
            <a:ext cx="1000132" cy="642942"/>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12" name="Right Arrow 11"/>
          <p:cNvSpPr/>
          <p:nvPr/>
        </p:nvSpPr>
        <p:spPr>
          <a:xfrm rot="5400000">
            <a:off x="6536545" y="1464455"/>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Rectangle 12"/>
          <p:cNvSpPr/>
          <p:nvPr/>
        </p:nvSpPr>
        <p:spPr>
          <a:xfrm>
            <a:off x="4786314" y="1000108"/>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Memory episode lengths of </a:t>
            </a:r>
          </a:p>
          <a:p>
            <a:pPr algn="ctr" defTabSz="914165"/>
            <a:r>
              <a:rPr lang="en-US" sz="2000">
                <a:solidFill>
                  <a:srgbClr val="000000"/>
                </a:solidFill>
                <a:latin typeface="Tahoma"/>
              </a:rPr>
              <a:t>SPEC benchmarks</a:t>
            </a:r>
            <a:endParaRPr lang="en-US" sz="2000" dirty="0">
              <a:solidFill>
                <a:srgbClr val="000000"/>
              </a:solidFill>
              <a:latin typeface="Tahoma"/>
            </a:endParaRPr>
          </a:p>
        </p:txBody>
      </p:sp>
      <p:sp>
        <p:nvSpPr>
          <p:cNvPr id="14" name="Rectangle 13"/>
          <p:cNvSpPr/>
          <p:nvPr/>
        </p:nvSpPr>
        <p:spPr>
          <a:xfrm>
            <a:off x="4714876" y="2143116"/>
            <a:ext cx="4000528" cy="50006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200">
                <a:solidFill>
                  <a:srgbClr val="000000"/>
                </a:solidFill>
                <a:latin typeface="Tahoma"/>
              </a:rPr>
              <a:t>Pareto distribution</a:t>
            </a:r>
            <a:endParaRPr lang="en-US" sz="2200" dirty="0">
              <a:solidFill>
                <a:srgbClr val="000000"/>
              </a:solidFill>
              <a:latin typeface="Tahoma"/>
            </a:endParaRPr>
          </a:p>
        </p:txBody>
      </p:sp>
      <p:sp>
        <p:nvSpPr>
          <p:cNvPr id="18" name="Rectangle 17"/>
          <p:cNvSpPr/>
          <p:nvPr/>
        </p:nvSpPr>
        <p:spPr>
          <a:xfrm>
            <a:off x="4714876" y="4143380"/>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Attained service correlates with remaining service</a:t>
            </a:r>
            <a:endParaRPr lang="en-US" sz="2000" dirty="0">
              <a:solidFill>
                <a:srgbClr val="000000"/>
              </a:solidFill>
              <a:latin typeface="Tahoma"/>
            </a:endParaRPr>
          </a:p>
        </p:txBody>
      </p:sp>
      <p:sp>
        <p:nvSpPr>
          <p:cNvPr id="19" name="Rectangle 18"/>
          <p:cNvSpPr/>
          <p:nvPr/>
        </p:nvSpPr>
        <p:spPr>
          <a:xfrm>
            <a:off x="4714876" y="3000373"/>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The longer an episode has lasted </a:t>
            </a:r>
            <a:r>
              <a:rPr lang="en-US" sz="2000">
                <a:solidFill>
                  <a:srgbClr val="000000"/>
                </a:solidFill>
                <a:latin typeface="Tahoma"/>
                <a:sym typeface="Wingdings" pitchFamily="2" charset="2"/>
              </a:rPr>
              <a:t> The longer it will last further</a:t>
            </a:r>
            <a:endParaRPr lang="en-US" sz="2000" dirty="0">
              <a:solidFill>
                <a:srgbClr val="000000"/>
              </a:solidFill>
              <a:latin typeface="Tahoma"/>
            </a:endParaRPr>
          </a:p>
        </p:txBody>
      </p:sp>
      <p:sp>
        <p:nvSpPr>
          <p:cNvPr id="21" name="Right Arrow 20"/>
          <p:cNvSpPr/>
          <p:nvPr/>
        </p:nvSpPr>
        <p:spPr>
          <a:xfrm rot="5400000">
            <a:off x="6536545" y="2321711"/>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ight Arrow 21"/>
          <p:cNvSpPr/>
          <p:nvPr/>
        </p:nvSpPr>
        <p:spPr>
          <a:xfrm rot="5400000">
            <a:off x="6536545" y="3464719"/>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23328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animBg="1"/>
      <p:bldP spid="19" grpId="0" animBg="1"/>
      <p:bldP spid="21" grpId="0" animBg="1"/>
      <p:bldP spid="22"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500726" y="1571612"/>
            <a:ext cx="3500430" cy="1285884"/>
          </a:xfrm>
          <a:prstGeom prst="rect">
            <a:avLst/>
          </a:prstGeom>
          <a:solidFill>
            <a:schemeClr val="accent6">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1600">
                <a:solidFill>
                  <a:srgbClr val="000000"/>
                </a:solidFill>
                <a:latin typeface="Tahoma"/>
              </a:rPr>
              <a:t>Prioritize the job with </a:t>
            </a:r>
          </a:p>
          <a:p>
            <a:pPr algn="ctr" defTabSz="914165"/>
            <a:r>
              <a:rPr lang="en-US" sz="1600">
                <a:solidFill>
                  <a:srgbClr val="000000"/>
                </a:solidFill>
                <a:latin typeface="Tahoma"/>
              </a:rPr>
              <a:t>shortest-remaining-processing-time</a:t>
            </a:r>
          </a:p>
          <a:p>
            <a:pPr defTabSz="914165"/>
            <a:endParaRPr lang="en-US" sz="1600">
              <a:solidFill>
                <a:srgbClr val="000000"/>
              </a:solidFill>
              <a:latin typeface="Tahoma"/>
            </a:endParaRPr>
          </a:p>
          <a:p>
            <a:pPr algn="ctr" defTabSz="914165"/>
            <a:r>
              <a:rPr lang="en-US" sz="1600" u="sng">
                <a:solidFill>
                  <a:srgbClr val="000000"/>
                </a:solidFill>
                <a:latin typeface="Tahoma"/>
              </a:rPr>
              <a:t>Provably optimal</a:t>
            </a:r>
          </a:p>
        </p:txBody>
      </p:sp>
      <p:sp>
        <p:nvSpPr>
          <p:cNvPr id="39" name="Right Arrow 38"/>
          <p:cNvSpPr/>
          <p:nvPr/>
        </p:nvSpPr>
        <p:spPr>
          <a:xfrm rot="5400000">
            <a:off x="1821638" y="4179099"/>
            <a:ext cx="92869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ight Arrow 34"/>
          <p:cNvSpPr/>
          <p:nvPr/>
        </p:nvSpPr>
        <p:spPr>
          <a:xfrm rot="5400000">
            <a:off x="1643043" y="2500306"/>
            <a:ext cx="128588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2" y="2500306"/>
            <a:ext cx="5786478" cy="928694"/>
          </a:xfrm>
          <a:prstGeom prst="rect">
            <a:avLst/>
          </a:prstGeom>
          <a:no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defTabSz="914165">
              <a:buFont typeface="Wingdings" pitchFamily="2" charset="2"/>
              <a:buChar char="§"/>
            </a:pPr>
            <a:r>
              <a:rPr lang="en-US" smtClean="0">
                <a:solidFill>
                  <a:srgbClr val="000000"/>
                </a:solidFill>
                <a:latin typeface="Tahoma"/>
              </a:rPr>
              <a:t> Remaining service: Correlates with attained service</a:t>
            </a:r>
          </a:p>
          <a:p>
            <a:pPr defTabSz="914165">
              <a:buFont typeface="Wingdings" pitchFamily="2" charset="2"/>
              <a:buChar char="§"/>
            </a:pPr>
            <a:endParaRPr lang="en-US" smtClean="0">
              <a:solidFill>
                <a:srgbClr val="000000"/>
              </a:solidFill>
              <a:latin typeface="Tahoma"/>
            </a:endParaRPr>
          </a:p>
          <a:p>
            <a:pPr defTabSz="914165">
              <a:buFont typeface="Wingdings" pitchFamily="2" charset="2"/>
              <a:buChar char="§"/>
            </a:pPr>
            <a:r>
              <a:rPr lang="en-US" smtClean="0">
                <a:solidFill>
                  <a:srgbClr val="000000"/>
                </a:solidFill>
                <a:latin typeface="Tahoma"/>
              </a:rPr>
              <a:t> Attained service: Tracked by per-thread counter</a:t>
            </a:r>
            <a:endParaRPr lang="en-US" dirty="0">
              <a:solidFill>
                <a:srgbClr val="000000"/>
              </a:solidFill>
              <a:latin typeface="Tahoma"/>
            </a:endParaRPr>
          </a:p>
        </p:txBody>
      </p:sp>
      <p:sp>
        <p:nvSpPr>
          <p:cNvPr id="2" name="Title 1"/>
          <p:cNvSpPr>
            <a:spLocks noGrp="1"/>
          </p:cNvSpPr>
          <p:nvPr>
            <p:ph type="title"/>
          </p:nvPr>
        </p:nvSpPr>
        <p:spPr/>
        <p:txBody>
          <a:bodyPr>
            <a:normAutofit/>
          </a:bodyPr>
          <a:lstStyle/>
          <a:p>
            <a:r>
              <a:rPr lang="en-US" sz="3000" dirty="0"/>
              <a:t>Least Attained Service (</a:t>
            </a:r>
            <a:r>
              <a:rPr lang="en-US" sz="3000"/>
              <a:t>LAS) Memory </a:t>
            </a:r>
            <a:r>
              <a:rPr lang="en-US" sz="3000" dirty="0"/>
              <a:t>Scheduling</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218</a:t>
            </a:fld>
            <a:endParaRPr lang="en-US">
              <a:solidFill>
                <a:srgbClr val="000000"/>
              </a:solidFill>
            </a:endParaRPr>
          </a:p>
        </p:txBody>
      </p:sp>
      <p:sp>
        <p:nvSpPr>
          <p:cNvPr id="7" name="Rectangle 6"/>
          <p:cNvSpPr/>
          <p:nvPr/>
        </p:nvSpPr>
        <p:spPr>
          <a:xfrm>
            <a:off x="357158" y="1571612"/>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remaining</a:t>
            </a:r>
            <a:r>
              <a:rPr lang="en-US" smtClean="0">
                <a:solidFill>
                  <a:srgbClr val="000000"/>
                </a:solidFill>
                <a:latin typeface="Tahoma"/>
              </a:rPr>
              <a:t>-service</a:t>
            </a:r>
            <a:endParaRPr lang="en-US" dirty="0" smtClean="0">
              <a:solidFill>
                <a:srgbClr val="000000"/>
              </a:solidFill>
              <a:latin typeface="Tahoma"/>
            </a:endParaRPr>
          </a:p>
        </p:txBody>
      </p:sp>
      <p:sp>
        <p:nvSpPr>
          <p:cNvPr id="9" name="Rectangle 8"/>
          <p:cNvSpPr/>
          <p:nvPr/>
        </p:nvSpPr>
        <p:spPr>
          <a:xfrm>
            <a:off x="357158" y="1000108"/>
            <a:ext cx="4000528" cy="571504"/>
          </a:xfrm>
          <a:prstGeom prst="rect">
            <a:avLst/>
          </a:prstGeom>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Our Approach</a:t>
            </a:r>
            <a:endParaRPr lang="en-US" b="1">
              <a:solidFill>
                <a:srgbClr val="FFFFFF"/>
              </a:solidFill>
              <a:latin typeface="Tahoma"/>
            </a:endParaRPr>
          </a:p>
        </p:txBody>
      </p:sp>
      <p:sp>
        <p:nvSpPr>
          <p:cNvPr id="10" name="Rectangle 9"/>
          <p:cNvSpPr/>
          <p:nvPr/>
        </p:nvSpPr>
        <p:spPr>
          <a:xfrm>
            <a:off x="5500694" y="1000108"/>
            <a:ext cx="3500462" cy="571504"/>
          </a:xfrm>
          <a:prstGeom prst="rect">
            <a:avLst/>
          </a:prstGeom>
          <a:solidFill>
            <a:schemeClr val="accent6"/>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Queueing Theory</a:t>
            </a:r>
            <a:endParaRPr lang="en-US" b="1">
              <a:solidFill>
                <a:srgbClr val="FFFFFF"/>
              </a:solidFill>
              <a:latin typeface="Tahoma"/>
            </a:endParaRPr>
          </a:p>
        </p:txBody>
      </p:sp>
      <p:sp>
        <p:nvSpPr>
          <p:cNvPr id="33" name="Rectangle 32"/>
          <p:cNvSpPr/>
          <p:nvPr/>
        </p:nvSpPr>
        <p:spPr>
          <a:xfrm>
            <a:off x="142844" y="5143512"/>
            <a:ext cx="4500594" cy="857256"/>
          </a:xfrm>
          <a:prstGeom prst="rect">
            <a:avLst/>
          </a:prstGeom>
          <a:solidFill>
            <a:schemeClr val="bg2">
              <a:lumMod val="20000"/>
              <a:lumOff val="80000"/>
            </a:schemeClr>
          </a:solid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lnSpc>
                <a:spcPct val="150000"/>
              </a:lnSpc>
            </a:pPr>
            <a:r>
              <a:rPr lang="en-US" smtClean="0">
                <a:solidFill>
                  <a:srgbClr val="000000"/>
                </a:solidFill>
                <a:latin typeface="Tahoma"/>
              </a:rPr>
              <a:t>Least-attained-service (LAS) scheduling: Minimize memory episode time</a:t>
            </a:r>
            <a:endParaRPr lang="en-US" dirty="0">
              <a:solidFill>
                <a:srgbClr val="000000"/>
              </a:solidFill>
              <a:latin typeface="Tahoma"/>
            </a:endParaRPr>
          </a:p>
        </p:txBody>
      </p:sp>
      <p:sp>
        <p:nvSpPr>
          <p:cNvPr id="34" name="Rectangle 33"/>
          <p:cNvSpPr/>
          <p:nvPr/>
        </p:nvSpPr>
        <p:spPr>
          <a:xfrm>
            <a:off x="4857752" y="5072074"/>
            <a:ext cx="4143372"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However, LAS does </a:t>
            </a:r>
            <a:r>
              <a:rPr lang="en-US" sz="2200">
                <a:solidFill>
                  <a:srgbClr val="000000"/>
                </a:solidFill>
                <a:latin typeface="Tahoma"/>
              </a:rPr>
              <a:t>not consider </a:t>
            </a:r>
            <a:endParaRPr lang="en-US" sz="2200" dirty="0">
              <a:solidFill>
                <a:srgbClr val="000000"/>
              </a:solidFill>
              <a:latin typeface="Tahoma"/>
            </a:endParaRPr>
          </a:p>
          <a:p>
            <a:pPr algn="ctr" defTabSz="914165"/>
            <a:r>
              <a:rPr lang="en-US" sz="2200" dirty="0">
                <a:solidFill>
                  <a:srgbClr val="000000"/>
                </a:solidFill>
                <a:latin typeface="Tahoma"/>
              </a:rPr>
              <a:t>long-term </a:t>
            </a:r>
            <a:r>
              <a:rPr lang="en-US" sz="2200">
                <a:solidFill>
                  <a:srgbClr val="000000"/>
                </a:solidFill>
                <a:latin typeface="Tahoma"/>
              </a:rPr>
              <a:t>thread behavior</a:t>
            </a:r>
            <a:endParaRPr lang="en-US" sz="2200" dirty="0">
              <a:solidFill>
                <a:srgbClr val="000000"/>
              </a:solidFill>
              <a:latin typeface="Tahoma"/>
            </a:endParaRPr>
          </a:p>
        </p:txBody>
      </p:sp>
      <p:sp>
        <p:nvSpPr>
          <p:cNvPr id="32" name="Rectangle 31"/>
          <p:cNvSpPr/>
          <p:nvPr/>
        </p:nvSpPr>
        <p:spPr>
          <a:xfrm>
            <a:off x="357158" y="3643314"/>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attained</a:t>
            </a:r>
            <a:r>
              <a:rPr lang="en-US" smtClean="0">
                <a:solidFill>
                  <a:srgbClr val="000000"/>
                </a:solidFill>
                <a:latin typeface="Tahoma"/>
              </a:rPr>
              <a:t>-service</a:t>
            </a:r>
            <a:endParaRPr lang="en-US" dirty="0" smtClean="0">
              <a:solidFill>
                <a:srgbClr val="000000"/>
              </a:solidFill>
              <a:latin typeface="Tahoma"/>
            </a:endParaRPr>
          </a:p>
        </p:txBody>
      </p:sp>
      <p:sp>
        <p:nvSpPr>
          <p:cNvPr id="40" name="Right Arrow 39"/>
          <p:cNvSpPr/>
          <p:nvPr/>
        </p:nvSpPr>
        <p:spPr>
          <a:xfrm rot="10800000">
            <a:off x="4357686" y="1500174"/>
            <a:ext cx="1143008" cy="1000132"/>
          </a:xfrm>
          <a:prstGeom prst="rightArrow">
            <a:avLst/>
          </a:prstGeom>
          <a:solidFill>
            <a:schemeClr val="accent6">
              <a:lumMod val="20000"/>
              <a:lumOff val="80000"/>
            </a:schemeClr>
          </a:solidFill>
          <a:ln>
            <a:solidFill>
              <a:schemeClr val="accent6">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0840294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5" grpId="0" animBg="1"/>
      <p:bldP spid="10" grpId="0" animBg="1"/>
      <p:bldP spid="33" grpId="0" animBg="1"/>
      <p:bldP spid="34" grpId="0" animBg="1"/>
      <p:bldP spid="32" grpId="0" animBg="1"/>
      <p:bldP spid="40"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Long-Term </a:t>
            </a:r>
            <a:r>
              <a:rPr lang="en-US" dirty="0" smtClean="0"/>
              <a:t>Thread Behavior</a:t>
            </a:r>
            <a:endParaRPr lang="en-US" dirty="0"/>
          </a:p>
        </p:txBody>
      </p:sp>
      <p:sp>
        <p:nvSpPr>
          <p:cNvPr id="36" name="Slide Number Placeholder 35"/>
          <p:cNvSpPr>
            <a:spLocks noGrp="1"/>
          </p:cNvSpPr>
          <p:nvPr>
            <p:ph type="sldNum" sz="quarter" idx="11"/>
          </p:nvPr>
        </p:nvSpPr>
        <p:spPr/>
        <p:txBody>
          <a:bodyPr/>
          <a:lstStyle/>
          <a:p>
            <a:fld id="{4C76AC29-6A0F-4B9E-B956-3C9EFFA38962}" type="slidenum">
              <a:rPr lang="en-US" smtClean="0">
                <a:solidFill>
                  <a:srgbClr val="000000"/>
                </a:solidFill>
              </a:rPr>
              <a:pPr/>
              <a:t>219</a:t>
            </a:fld>
            <a:endParaRPr lang="en-US">
              <a:solidFill>
                <a:srgbClr val="000000"/>
              </a:solidFill>
            </a:endParaRPr>
          </a:p>
        </p:txBody>
      </p:sp>
      <p:sp>
        <p:nvSpPr>
          <p:cNvPr id="4" name="Rectangle 3"/>
          <p:cNvSpPr/>
          <p:nvPr/>
        </p:nvSpPr>
        <p:spPr>
          <a:xfrm>
            <a:off x="3143241" y="2643182"/>
            <a:ext cx="285752"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5" name="Rectangle 4"/>
          <p:cNvSpPr/>
          <p:nvPr/>
        </p:nvSpPr>
        <p:spPr>
          <a:xfrm>
            <a:off x="6786578" y="2643182"/>
            <a:ext cx="85725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6" name="TextBox 5"/>
          <p:cNvSpPr txBox="1"/>
          <p:nvPr/>
        </p:nvSpPr>
        <p:spPr>
          <a:xfrm>
            <a:off x="2581260"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1</a:t>
            </a:r>
            <a:endParaRPr lang="en-US">
              <a:solidFill>
                <a:srgbClr val="000000"/>
              </a:solidFill>
              <a:latin typeface="Tahoma"/>
            </a:endParaRPr>
          </a:p>
        </p:txBody>
      </p:sp>
      <p:sp>
        <p:nvSpPr>
          <p:cNvPr id="7" name="TextBox 6"/>
          <p:cNvSpPr txBox="1"/>
          <p:nvPr/>
        </p:nvSpPr>
        <p:spPr>
          <a:xfrm>
            <a:off x="6643703"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2</a:t>
            </a:r>
            <a:endParaRPr lang="en-US">
              <a:solidFill>
                <a:srgbClr val="000000"/>
              </a:solidFill>
              <a:latin typeface="Tahoma"/>
            </a:endParaRPr>
          </a:p>
        </p:txBody>
      </p:sp>
      <p:sp>
        <p:nvSpPr>
          <p:cNvPr id="8" name="TextBox 7"/>
          <p:cNvSpPr txBox="1"/>
          <p:nvPr/>
        </p:nvSpPr>
        <p:spPr>
          <a:xfrm>
            <a:off x="-31" y="2354042"/>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Short-term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9" name="Rectangle 8"/>
          <p:cNvSpPr/>
          <p:nvPr/>
        </p:nvSpPr>
        <p:spPr>
          <a:xfrm>
            <a:off x="2143109" y="4030165"/>
            <a:ext cx="228601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10" name="Rectangle 9"/>
          <p:cNvSpPr/>
          <p:nvPr/>
        </p:nvSpPr>
        <p:spPr>
          <a:xfrm>
            <a:off x="6786578" y="4052175"/>
            <a:ext cx="857256" cy="43201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11" name="TextBox 10"/>
          <p:cNvSpPr txBox="1"/>
          <p:nvPr/>
        </p:nvSpPr>
        <p:spPr>
          <a:xfrm>
            <a:off x="-31" y="3912690"/>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Long-term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16" name="Rectangle 15"/>
          <p:cNvSpPr/>
          <p:nvPr/>
        </p:nvSpPr>
        <p:spPr>
          <a:xfrm>
            <a:off x="7643834" y="4055565"/>
            <a:ext cx="1285884"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a:t>
            </a:r>
          </a:p>
          <a:p>
            <a:pPr algn="ctr" defTabSz="914165"/>
            <a:r>
              <a:rPr lang="en-US" sz="1200">
                <a:solidFill>
                  <a:srgbClr val="000000"/>
                </a:solidFill>
                <a:latin typeface="Tahoma"/>
              </a:rPr>
              <a:t>episode</a:t>
            </a:r>
          </a:p>
        </p:txBody>
      </p:sp>
      <p:sp>
        <p:nvSpPr>
          <p:cNvPr id="17" name="Rectangle 16"/>
          <p:cNvSpPr/>
          <p:nvPr/>
        </p:nvSpPr>
        <p:spPr>
          <a:xfrm>
            <a:off x="5572132" y="4055565"/>
            <a:ext cx="121444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episode</a:t>
            </a:r>
          </a:p>
        </p:txBody>
      </p:sp>
      <p:sp>
        <p:nvSpPr>
          <p:cNvPr id="19" name="Rectangle 18"/>
          <p:cNvSpPr/>
          <p:nvPr/>
        </p:nvSpPr>
        <p:spPr>
          <a:xfrm>
            <a:off x="3867144" y="4030165"/>
            <a:ext cx="14287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0" name="Rectangle 19"/>
          <p:cNvSpPr/>
          <p:nvPr/>
        </p:nvSpPr>
        <p:spPr>
          <a:xfrm>
            <a:off x="343851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1" name="Rectangle 20"/>
          <p:cNvSpPr/>
          <p:nvPr/>
        </p:nvSpPr>
        <p:spPr>
          <a:xfrm>
            <a:off x="3000364"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2" name="Rectangle 21"/>
          <p:cNvSpPr/>
          <p:nvPr/>
        </p:nvSpPr>
        <p:spPr>
          <a:xfrm>
            <a:off x="257173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3" name="Rectangle 22"/>
          <p:cNvSpPr/>
          <p:nvPr/>
        </p:nvSpPr>
        <p:spPr>
          <a:xfrm>
            <a:off x="4295772"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4" name="Rectangle 23"/>
          <p:cNvSpPr/>
          <p:nvPr/>
        </p:nvSpPr>
        <p:spPr>
          <a:xfrm>
            <a:off x="2143108"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6" name="Oval 25"/>
          <p:cNvSpPr/>
          <p:nvPr/>
        </p:nvSpPr>
        <p:spPr>
          <a:xfrm>
            <a:off x="2971788" y="3912689"/>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28" name="Straight Connector 27"/>
          <p:cNvCxnSpPr>
            <a:stCxn id="40" idx="6"/>
            <a:endCxn id="26" idx="6"/>
          </p:cNvCxnSpPr>
          <p:nvPr/>
        </p:nvCxnSpPr>
        <p:spPr>
          <a:xfrm flipH="1">
            <a:off x="3605206"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0" idx="2"/>
            <a:endCxn id="26" idx="2"/>
          </p:cNvCxnSpPr>
          <p:nvPr/>
        </p:nvCxnSpPr>
        <p:spPr>
          <a:xfrm rot="10800000" flipV="1">
            <a:off x="2971788"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2" idx="2"/>
            <a:endCxn id="63" idx="2"/>
          </p:cNvCxnSpPr>
          <p:nvPr/>
        </p:nvCxnSpPr>
        <p:spPr>
          <a:xfrm rot="10800000" flipV="1">
            <a:off x="6643702"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357687" y="2500307"/>
            <a:ext cx="1285884" cy="830997"/>
          </a:xfrm>
          <a:prstGeom prst="rect">
            <a:avLst/>
          </a:prstGeom>
          <a:noFill/>
        </p:spPr>
        <p:txBody>
          <a:bodyPr wrap="square" lIns="91416" tIns="45709" rIns="91416" bIns="45709" rtlCol="0">
            <a:spAutoFit/>
          </a:bodyPr>
          <a:lstStyle/>
          <a:p>
            <a:pPr algn="ctr" defTabSz="914165"/>
            <a:r>
              <a:rPr lang="en-US" sz="3000" b="1">
                <a:solidFill>
                  <a:srgbClr val="000000"/>
                </a:solidFill>
                <a:latin typeface="Tahoma"/>
              </a:rPr>
              <a:t>&gt;</a:t>
            </a:r>
          </a:p>
          <a:p>
            <a:pPr algn="ctr" defTabSz="914165"/>
            <a:r>
              <a:rPr lang="en-US" smtClean="0">
                <a:solidFill>
                  <a:srgbClr val="000000"/>
                </a:solidFill>
                <a:latin typeface="Tahoma"/>
              </a:rPr>
              <a:t>priority</a:t>
            </a:r>
            <a:endParaRPr lang="en-US">
              <a:solidFill>
                <a:srgbClr val="000000"/>
              </a:solidFill>
              <a:latin typeface="Tahoma"/>
            </a:endParaRPr>
          </a:p>
        </p:txBody>
      </p:sp>
      <p:sp>
        <p:nvSpPr>
          <p:cNvPr id="42" name="TextBox 41"/>
          <p:cNvSpPr txBox="1"/>
          <p:nvPr/>
        </p:nvSpPr>
        <p:spPr>
          <a:xfrm>
            <a:off x="4357687" y="3874006"/>
            <a:ext cx="1285884" cy="830997"/>
          </a:xfrm>
          <a:prstGeom prst="rect">
            <a:avLst/>
          </a:prstGeom>
          <a:noFill/>
        </p:spPr>
        <p:txBody>
          <a:bodyPr wrap="square" lIns="91416" tIns="45709" rIns="91416" bIns="45709" rtlCol="0">
            <a:spAutoFit/>
          </a:bodyPr>
          <a:lstStyle/>
          <a:p>
            <a:pPr algn="ctr" defTabSz="914165"/>
            <a:r>
              <a:rPr lang="en-US" sz="3000" b="1">
                <a:solidFill>
                  <a:srgbClr val="FF0000"/>
                </a:solidFill>
                <a:latin typeface="Tahoma"/>
              </a:rPr>
              <a:t>&lt;</a:t>
            </a:r>
          </a:p>
          <a:p>
            <a:pPr algn="ctr" defTabSz="914165"/>
            <a:r>
              <a:rPr lang="en-US" smtClean="0">
                <a:solidFill>
                  <a:srgbClr val="FF0000"/>
                </a:solidFill>
                <a:latin typeface="Tahoma"/>
              </a:rPr>
              <a:t>priority</a:t>
            </a:r>
            <a:endParaRPr lang="en-US">
              <a:solidFill>
                <a:srgbClr val="FF0000"/>
              </a:solidFill>
              <a:latin typeface="Tahoma"/>
            </a:endParaRPr>
          </a:p>
        </p:txBody>
      </p:sp>
      <p:sp>
        <p:nvSpPr>
          <p:cNvPr id="43" name="Rectangle 42"/>
          <p:cNvSpPr/>
          <p:nvPr/>
        </p:nvSpPr>
        <p:spPr>
          <a:xfrm>
            <a:off x="714348" y="5214951"/>
            <a:ext cx="7643866" cy="85725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Prioritizing Thread 2 is </a:t>
            </a:r>
            <a:r>
              <a:rPr lang="en-US" sz="2200">
                <a:solidFill>
                  <a:srgbClr val="000000"/>
                </a:solidFill>
                <a:latin typeface="Tahoma"/>
              </a:rPr>
              <a:t>more beneficial: </a:t>
            </a:r>
          </a:p>
          <a:p>
            <a:pPr algn="ctr" defTabSz="914165"/>
            <a:r>
              <a:rPr lang="en-US" sz="2200">
                <a:solidFill>
                  <a:srgbClr val="000000"/>
                </a:solidFill>
                <a:latin typeface="Tahoma"/>
              </a:rPr>
              <a:t>results </a:t>
            </a:r>
            <a:r>
              <a:rPr lang="en-US" sz="2200" dirty="0">
                <a:solidFill>
                  <a:srgbClr val="000000"/>
                </a:solidFill>
                <a:latin typeface="Tahoma"/>
              </a:rPr>
              <a:t>in very long stretches of </a:t>
            </a:r>
            <a:r>
              <a:rPr lang="en-US" sz="2200">
                <a:solidFill>
                  <a:srgbClr val="000000"/>
                </a:solidFill>
                <a:latin typeface="Tahoma"/>
              </a:rPr>
              <a:t>compute episodes</a:t>
            </a:r>
            <a:endParaRPr lang="en-US" sz="2200" dirty="0">
              <a:solidFill>
                <a:srgbClr val="000000"/>
              </a:solidFill>
              <a:latin typeface="Tahoma"/>
            </a:endParaRPr>
          </a:p>
        </p:txBody>
      </p:sp>
      <p:sp>
        <p:nvSpPr>
          <p:cNvPr id="38" name="TextBox 37"/>
          <p:cNvSpPr txBox="1"/>
          <p:nvPr/>
        </p:nvSpPr>
        <p:spPr>
          <a:xfrm>
            <a:off x="2071670" y="2018876"/>
            <a:ext cx="2571768"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Short memory episode</a:t>
            </a:r>
          </a:p>
        </p:txBody>
      </p:sp>
      <p:sp>
        <p:nvSpPr>
          <p:cNvPr id="39" name="TextBox 38"/>
          <p:cNvSpPr txBox="1"/>
          <p:nvPr/>
        </p:nvSpPr>
        <p:spPr>
          <a:xfrm>
            <a:off x="6072198" y="2000241"/>
            <a:ext cx="2500330"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Long memory episode</a:t>
            </a:r>
          </a:p>
        </p:txBody>
      </p:sp>
      <p:cxnSp>
        <p:nvCxnSpPr>
          <p:cNvPr id="44" name="Straight Connector 43"/>
          <p:cNvCxnSpPr/>
          <p:nvPr/>
        </p:nvCxnSpPr>
        <p:spPr>
          <a:xfrm>
            <a:off x="214282" y="1857364"/>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5" name="Straight Connector 44"/>
          <p:cNvCxnSpPr/>
          <p:nvPr/>
        </p:nvCxnSpPr>
        <p:spPr>
          <a:xfrm>
            <a:off x="214282" y="3429000"/>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6" name="Straight Connector 45"/>
          <p:cNvCxnSpPr/>
          <p:nvPr/>
        </p:nvCxnSpPr>
        <p:spPr>
          <a:xfrm>
            <a:off x="214282" y="4929198"/>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40" name="Oval 39"/>
          <p:cNvSpPr/>
          <p:nvPr/>
        </p:nvSpPr>
        <p:spPr>
          <a:xfrm>
            <a:off x="2974964" y="2533644"/>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57" name="Straight Connector 56"/>
          <p:cNvCxnSpPr/>
          <p:nvPr/>
        </p:nvCxnSpPr>
        <p:spPr>
          <a:xfrm rot="5400000">
            <a:off x="143639" y="3071809"/>
            <a:ext cx="3713985" cy="796"/>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62" name="Oval 61"/>
          <p:cNvSpPr/>
          <p:nvPr/>
        </p:nvSpPr>
        <p:spPr>
          <a:xfrm>
            <a:off x="6643702" y="2500306"/>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63" name="Oval 62"/>
          <p:cNvSpPr/>
          <p:nvPr/>
        </p:nvSpPr>
        <p:spPr>
          <a:xfrm>
            <a:off x="6643702" y="3912689"/>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66" name="Straight Connector 65"/>
          <p:cNvCxnSpPr>
            <a:stCxn id="62" idx="6"/>
            <a:endCxn id="63" idx="6"/>
          </p:cNvCxnSpPr>
          <p:nvPr/>
        </p:nvCxnSpPr>
        <p:spPr>
          <a:xfrm>
            <a:off x="7786710"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32" y="3429000"/>
            <a:ext cx="9144000" cy="1643074"/>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5633453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7" grpId="0" animBg="1"/>
      <p:bldP spid="19" grpId="0" animBg="1"/>
      <p:bldP spid="20" grpId="0" animBg="1"/>
      <p:bldP spid="21" grpId="0" animBg="1"/>
      <p:bldP spid="22" grpId="0" animBg="1"/>
      <p:bldP spid="23" grpId="0" animBg="1"/>
      <p:bldP spid="24" grpId="0" animBg="1"/>
      <p:bldP spid="26" grpId="0" animBg="1"/>
      <p:bldP spid="42" grpId="0"/>
      <p:bldP spid="43" grpId="0" animBg="1"/>
      <p:bldP spid="40" grpId="0" animBg="1"/>
      <p:bldP spid="62" grpId="0" animBg="1"/>
      <p:bldP spid="63" grpId="0" animBg="1"/>
      <p:bldP spid="5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22</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469545"/>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393592017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a:t>Quantum-Based Attained Service of </a:t>
            </a:r>
            <a:r>
              <a:rPr lang="en-US" sz="3600" dirty="0"/>
              <a:t>a Thread</a:t>
            </a:r>
          </a:p>
        </p:txBody>
      </p:sp>
      <p:sp>
        <p:nvSpPr>
          <p:cNvPr id="100" name="Slide Number Placeholder 99"/>
          <p:cNvSpPr>
            <a:spLocks noGrp="1"/>
          </p:cNvSpPr>
          <p:nvPr>
            <p:ph type="sldNum" sz="quarter" idx="11"/>
          </p:nvPr>
        </p:nvSpPr>
        <p:spPr/>
        <p:txBody>
          <a:bodyPr/>
          <a:lstStyle/>
          <a:p>
            <a:fld id="{4C76AC29-6A0F-4B9E-B956-3C9EFFA38962}" type="slidenum">
              <a:rPr lang="en-US" smtClean="0">
                <a:solidFill>
                  <a:srgbClr val="000000"/>
                </a:solidFill>
              </a:rPr>
              <a:pPr/>
              <a:t>220</a:t>
            </a:fld>
            <a:endParaRPr lang="en-US">
              <a:solidFill>
                <a:srgbClr val="000000"/>
              </a:solidFill>
            </a:endParaRPr>
          </a:p>
        </p:txBody>
      </p:sp>
      <p:cxnSp>
        <p:nvCxnSpPr>
          <p:cNvPr id="4" name="Straight Arrow Connector 3"/>
          <p:cNvCxnSpPr/>
          <p:nvPr/>
        </p:nvCxnSpPr>
        <p:spPr>
          <a:xfrm rot="5400000" flipH="1" flipV="1">
            <a:off x="2605400" y="175019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110567" y="2255378"/>
            <a:ext cx="2306080" cy="68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flipH="1" flipV="1">
            <a:off x="3283338" y="217882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flipH="1" flipV="1">
            <a:off x="3439500" y="202540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H="1" flipV="1">
            <a:off x="3594624" y="187232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H="1" flipV="1">
            <a:off x="3859580" y="185735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flipH="1" flipV="1">
            <a:off x="4062072"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H="1" flipV="1">
            <a:off x="4249745"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flipH="1" flipV="1">
            <a:off x="4436031"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4560684"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4701187" y="201009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4873009" y="21784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5987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15689" y="194853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671506" y="1795453"/>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20814" y="1918599"/>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38955" y="1765517"/>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325934" y="1612436"/>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512914" y="1764837"/>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637566" y="191859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79338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042694" y="2255374"/>
            <a:ext cx="685591" cy="341198"/>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Time</a:t>
            </a:r>
          </a:p>
        </p:txBody>
      </p:sp>
      <p:sp>
        <p:nvSpPr>
          <p:cNvPr id="26" name="TextBox 25"/>
          <p:cNvSpPr txBox="1"/>
          <p:nvPr/>
        </p:nvSpPr>
        <p:spPr>
          <a:xfrm rot="16200000">
            <a:off x="1756835" y="1529258"/>
            <a:ext cx="1928826" cy="584775"/>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Outstanding memory requests</a:t>
            </a:r>
          </a:p>
        </p:txBody>
      </p:sp>
      <p:cxnSp>
        <p:nvCxnSpPr>
          <p:cNvPr id="27" name="Straight Connector 26"/>
          <p:cNvCxnSpPr/>
          <p:nvPr/>
        </p:nvCxnSpPr>
        <p:spPr>
          <a:xfrm rot="5400000">
            <a:off x="3444474" y="1984769"/>
            <a:ext cx="1112055"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3359873" y="2428873"/>
            <a:ext cx="654428" cy="681"/>
          </a:xfrm>
          <a:prstGeom prst="straightConnector1">
            <a:avLst/>
          </a:prstGeom>
          <a:ln w="19050">
            <a:headEnd type="arrow" w="lg" len="lg"/>
            <a:tailEnd type="arrow" w="lg" len="lg"/>
          </a:ln>
          <a:effectLst/>
        </p:spPr>
        <p:style>
          <a:lnRef idx="1">
            <a:schemeClr val="dk1"/>
          </a:lnRef>
          <a:fillRef idx="0">
            <a:schemeClr val="dk1"/>
          </a:fillRef>
          <a:effectRef idx="0">
            <a:schemeClr val="dk1"/>
          </a:effectRef>
          <a:fontRef idx="minor">
            <a:schemeClr val="tx1"/>
          </a:fontRef>
        </p:style>
      </p:cxnSp>
      <p:sp>
        <p:nvSpPr>
          <p:cNvPr id="31" name="TextBox 30"/>
          <p:cNvSpPr txBox="1"/>
          <p:nvPr/>
        </p:nvSpPr>
        <p:spPr>
          <a:xfrm>
            <a:off x="2656448" y="2559603"/>
            <a:ext cx="2058428"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Attained service</a:t>
            </a:r>
            <a:endParaRPr lang="en-US">
              <a:solidFill>
                <a:srgbClr val="000000"/>
              </a:solidFill>
              <a:latin typeface="Tahoma"/>
            </a:endParaRPr>
          </a:p>
        </p:txBody>
      </p:sp>
      <p:sp>
        <p:nvSpPr>
          <p:cNvPr id="34" name="TextBox 33"/>
          <p:cNvSpPr txBox="1"/>
          <p:nvPr/>
        </p:nvSpPr>
        <p:spPr>
          <a:xfrm>
            <a:off x="152368" y="1500175"/>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Short-term</a:t>
            </a:r>
            <a:br>
              <a:rPr lang="en-US" sz="2000">
                <a:solidFill>
                  <a:srgbClr val="000000"/>
                </a:solidFill>
                <a:latin typeface="Tahoma"/>
              </a:rPr>
            </a:br>
            <a:r>
              <a:rPr lang="en-US" sz="2000">
                <a:solidFill>
                  <a:srgbClr val="000000"/>
                </a:solidFill>
                <a:latin typeface="Tahoma"/>
              </a:rPr>
              <a:t>thread behavior</a:t>
            </a:r>
          </a:p>
        </p:txBody>
      </p:sp>
      <p:sp>
        <p:nvSpPr>
          <p:cNvPr id="102" name="Rectangle 101"/>
          <p:cNvSpPr/>
          <p:nvPr/>
        </p:nvSpPr>
        <p:spPr>
          <a:xfrm>
            <a:off x="571472" y="5143512"/>
            <a:ext cx="8001056" cy="87628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t" anchorCtr="0"/>
          <a:lstStyle/>
          <a:p>
            <a:pPr algn="ctr" defTabSz="914165"/>
            <a:r>
              <a:rPr lang="en-US" sz="2400" dirty="0">
                <a:solidFill>
                  <a:srgbClr val="000000"/>
                </a:solidFill>
                <a:latin typeface="Tahoma"/>
              </a:rPr>
              <a:t>We divide time into large, fixed-length intervals</a:t>
            </a:r>
            <a:r>
              <a:rPr lang="en-US" sz="2400">
                <a:solidFill>
                  <a:srgbClr val="000000"/>
                </a:solidFill>
                <a:latin typeface="Tahoma"/>
              </a:rPr>
              <a:t>: </a:t>
            </a:r>
          </a:p>
          <a:p>
            <a:pPr algn="ctr" defTabSz="914165"/>
            <a:r>
              <a:rPr lang="en-US" sz="2400" b="1">
                <a:solidFill>
                  <a:srgbClr val="000000"/>
                </a:solidFill>
                <a:latin typeface="Tahoma"/>
              </a:rPr>
              <a:t>quanta</a:t>
            </a:r>
            <a:r>
              <a:rPr lang="en-US" sz="2400">
                <a:solidFill>
                  <a:srgbClr val="000000"/>
                </a:solidFill>
                <a:latin typeface="Tahoma"/>
              </a:rPr>
              <a:t> </a:t>
            </a:r>
            <a:r>
              <a:rPr lang="en-US" sz="2400" dirty="0">
                <a:solidFill>
                  <a:srgbClr val="000000"/>
                </a:solidFill>
                <a:latin typeface="Tahoma"/>
              </a:rPr>
              <a:t>(millions of </a:t>
            </a:r>
            <a:r>
              <a:rPr lang="en-US" sz="2400">
                <a:solidFill>
                  <a:srgbClr val="000000"/>
                </a:solidFill>
                <a:latin typeface="Tahoma"/>
              </a:rPr>
              <a:t>cycles) </a:t>
            </a:r>
            <a:endParaRPr lang="en-US" sz="2400" dirty="0">
              <a:solidFill>
                <a:srgbClr val="000000"/>
              </a:solidFill>
              <a:latin typeface="Tahoma"/>
            </a:endParaRPr>
          </a:p>
        </p:txBody>
      </p:sp>
      <p:grpSp>
        <p:nvGrpSpPr>
          <p:cNvPr id="107" name="Group 106"/>
          <p:cNvGrpSpPr/>
          <p:nvPr/>
        </p:nvGrpSpPr>
        <p:grpSpPr>
          <a:xfrm>
            <a:off x="3786182" y="4527484"/>
            <a:ext cx="3714776" cy="473136"/>
            <a:chOff x="3428992" y="4427544"/>
            <a:chExt cx="3714776" cy="473135"/>
          </a:xfrm>
        </p:grpSpPr>
        <p:cxnSp>
          <p:nvCxnSpPr>
            <p:cNvPr id="61" name="Straight Arrow Connector 60"/>
            <p:cNvCxnSpPr/>
            <p:nvPr/>
          </p:nvCxnSpPr>
          <p:spPr>
            <a:xfrm>
              <a:off x="3428992" y="4427544"/>
              <a:ext cx="3714776"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799456" y="4500570"/>
              <a:ext cx="2344180" cy="400109"/>
            </a:xfrm>
            <a:prstGeom prst="rect">
              <a:avLst/>
            </a:prstGeom>
            <a:noFill/>
          </p:spPr>
          <p:txBody>
            <a:bodyPr wrap="square" rtlCol="0">
              <a:spAutoFit/>
            </a:bodyPr>
            <a:lstStyle/>
            <a:p>
              <a:pPr algn="ctr" defTabSz="914165"/>
              <a:r>
                <a:rPr lang="en-US" sz="2000" b="1">
                  <a:solidFill>
                    <a:srgbClr val="FF0000"/>
                  </a:solidFill>
                  <a:latin typeface="Tahoma"/>
                </a:rPr>
                <a:t>Attained service</a:t>
              </a:r>
            </a:p>
          </p:txBody>
        </p:sp>
      </p:grpSp>
      <p:sp>
        <p:nvSpPr>
          <p:cNvPr id="35" name="TextBox 34"/>
          <p:cNvSpPr txBox="1"/>
          <p:nvPr/>
        </p:nvSpPr>
        <p:spPr>
          <a:xfrm>
            <a:off x="152368" y="3668443"/>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Long-term</a:t>
            </a:r>
            <a:br>
              <a:rPr lang="en-US" sz="2000">
                <a:solidFill>
                  <a:srgbClr val="000000"/>
                </a:solidFill>
                <a:latin typeface="Tahoma"/>
              </a:rPr>
            </a:br>
            <a:r>
              <a:rPr lang="en-US" sz="2000">
                <a:solidFill>
                  <a:srgbClr val="000000"/>
                </a:solidFill>
                <a:latin typeface="Tahoma"/>
              </a:rPr>
              <a:t>thread behavior</a:t>
            </a:r>
          </a:p>
        </p:txBody>
      </p:sp>
      <p:grpSp>
        <p:nvGrpSpPr>
          <p:cNvPr id="118" name="Group 117"/>
          <p:cNvGrpSpPr/>
          <p:nvPr/>
        </p:nvGrpSpPr>
        <p:grpSpPr>
          <a:xfrm>
            <a:off x="2428860" y="2946404"/>
            <a:ext cx="6400631" cy="1928826"/>
            <a:chOff x="2428860" y="2946404"/>
            <a:chExt cx="6400631" cy="1928826"/>
          </a:xfrm>
        </p:grpSpPr>
        <p:cxnSp>
          <p:nvCxnSpPr>
            <p:cNvPr id="69" name="Straight Connector 68"/>
            <p:cNvCxnSpPr/>
            <p:nvPr/>
          </p:nvCxnSpPr>
          <p:spPr>
            <a:xfrm rot="5400000">
              <a:off x="63484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64198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63841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65008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5400000">
              <a:off x="65722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6200000">
              <a:off x="1756835" y="3618429"/>
              <a:ext cx="1928826" cy="584775"/>
            </a:xfrm>
            <a:prstGeom prst="rect">
              <a:avLst/>
            </a:prstGeom>
            <a:noFill/>
          </p:spPr>
          <p:txBody>
            <a:bodyPr wrap="square" rtlCol="0">
              <a:spAutoFit/>
            </a:bodyPr>
            <a:lstStyle/>
            <a:p>
              <a:pPr algn="ctr" defTabSz="914165"/>
              <a:r>
                <a:rPr lang="en-US" sz="1600">
                  <a:solidFill>
                    <a:srgbClr val="000000"/>
                  </a:solidFill>
                  <a:latin typeface="Tahoma"/>
                </a:rPr>
                <a:t>Outstanding memory requests</a:t>
              </a:r>
            </a:p>
          </p:txBody>
        </p:sp>
        <p:cxnSp>
          <p:nvCxnSpPr>
            <p:cNvPr id="37" name="Straight Arrow Connector 36"/>
            <p:cNvCxnSpPr/>
            <p:nvPr/>
          </p:nvCxnSpPr>
          <p:spPr>
            <a:xfrm rot="5400000" flipH="1" flipV="1">
              <a:off x="2605399" y="383936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114664" y="4330650"/>
              <a:ext cx="5441988"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flipV="1">
              <a:off x="3283333" y="426799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flipH="1" flipV="1">
              <a:off x="3439495" y="411457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3594619" y="396149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3859579" y="394652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flipH="1" flipV="1">
              <a:off x="4062067"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flipH="1" flipV="1">
              <a:off x="4249740"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flipH="1" flipV="1">
              <a:off x="4436026"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flipH="1" flipV="1">
              <a:off x="4560679"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flipH="1" flipV="1">
              <a:off x="4701187" y="409926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5400000" flipH="1" flipV="1">
              <a:off x="4873004" y="426765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35987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515689" y="403770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671506" y="388461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920812" y="4007765"/>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138954" y="3854683"/>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325934" y="3701602"/>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512913" y="3854003"/>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637566" y="4007765"/>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9338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143900" y="4344544"/>
              <a:ext cx="685591" cy="338554"/>
            </a:xfrm>
            <a:prstGeom prst="rect">
              <a:avLst/>
            </a:prstGeom>
            <a:noFill/>
          </p:spPr>
          <p:txBody>
            <a:bodyPr wrap="square" rtlCol="0">
              <a:spAutoFit/>
            </a:bodyPr>
            <a:lstStyle/>
            <a:p>
              <a:pPr algn="ctr" defTabSz="914165"/>
              <a:r>
                <a:rPr lang="en-US" sz="1600">
                  <a:solidFill>
                    <a:srgbClr val="000000"/>
                  </a:solidFill>
                  <a:latin typeface="Tahoma"/>
                </a:rPr>
                <a:t>Time</a:t>
              </a:r>
            </a:p>
          </p:txBody>
        </p:sp>
        <p:cxnSp>
          <p:nvCxnSpPr>
            <p:cNvPr id="60" name="Straight Connector 59"/>
            <p:cNvCxnSpPr/>
            <p:nvPr/>
          </p:nvCxnSpPr>
          <p:spPr>
            <a:xfrm rot="16200000" flipH="1">
              <a:off x="6858017"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6215074" y="3457518"/>
              <a:ext cx="685591" cy="523220"/>
            </a:xfrm>
            <a:prstGeom prst="rect">
              <a:avLst/>
            </a:prstGeom>
            <a:noFill/>
          </p:spPr>
          <p:txBody>
            <a:bodyPr wrap="square" rtlCol="0">
              <a:spAutoFit/>
            </a:bodyPr>
            <a:lstStyle/>
            <a:p>
              <a:pPr algn="ctr" defTabSz="914165"/>
              <a:r>
                <a:rPr lang="en-US" sz="2800" b="1">
                  <a:solidFill>
                    <a:srgbClr val="000000"/>
                  </a:solidFill>
                  <a:latin typeface="Tahoma"/>
                </a:rPr>
                <a:t>…</a:t>
              </a:r>
            </a:p>
          </p:txBody>
        </p:sp>
        <p:cxnSp>
          <p:nvCxnSpPr>
            <p:cNvPr id="77" name="Straight Connector 76"/>
            <p:cNvCxnSpPr/>
            <p:nvPr/>
          </p:nvCxnSpPr>
          <p:spPr>
            <a:xfrm rot="16200000" flipH="1">
              <a:off x="65365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5400000" flipH="1" flipV="1">
              <a:off x="5148621" y="426158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flipH="1" flipV="1">
              <a:off x="5304783" y="410816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flipH="1" flipV="1">
              <a:off x="5459907" y="3955083"/>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5724867" y="394011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5225161" y="418505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380977" y="403128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536794" y="3878208"/>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flipH="1" flipV="1">
              <a:off x="5850067" y="4082425"/>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flipH="1" flipV="1">
              <a:off x="6021884" y="425081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786446" y="3990923"/>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942263" y="417462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flipH="1" flipV="1">
              <a:off x="6979436" y="42378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rot="5400000" flipH="1" flipV="1">
              <a:off x="7135598" y="408446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flipH="1" flipV="1">
              <a:off x="7290722" y="393138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flipH="1" flipV="1">
              <a:off x="7555682" y="391641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055976" y="416135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211792" y="400759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367609" y="385450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5400000" flipH="1" flipV="1">
              <a:off x="7680882" y="4058726"/>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flipH="1" flipV="1">
              <a:off x="7852699" y="422711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617261" y="396722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773078" y="415092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16200000" flipH="1">
              <a:off x="3143241"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3786182" y="3528956"/>
              <a:ext cx="3714776" cy="1588"/>
            </a:xfrm>
            <a:prstGeom prst="straightConnector1">
              <a:avLst/>
            </a:prstGeom>
            <a:ln w="19050">
              <a:solidFill>
                <a:srgbClr val="0070C0"/>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3857620" y="3100328"/>
              <a:ext cx="3571900" cy="400110"/>
            </a:xfrm>
            <a:prstGeom prst="rect">
              <a:avLst/>
            </a:prstGeom>
            <a:noFill/>
          </p:spPr>
          <p:txBody>
            <a:bodyPr wrap="square" rtlCol="0">
              <a:spAutoFit/>
            </a:bodyPr>
            <a:lstStyle/>
            <a:p>
              <a:pPr algn="ctr" defTabSz="914165"/>
              <a:r>
                <a:rPr lang="en-US" sz="2000" b="1">
                  <a:solidFill>
                    <a:srgbClr val="0070C0"/>
                  </a:solidFill>
                  <a:latin typeface="Tahoma"/>
                </a:rPr>
                <a:t>Quantum</a:t>
              </a:r>
              <a:r>
                <a:rPr lang="en-US" sz="1600">
                  <a:solidFill>
                    <a:srgbClr val="000000"/>
                  </a:solidFill>
                  <a:latin typeface="Tahoma"/>
                </a:rPr>
                <a:t> </a:t>
              </a:r>
              <a:r>
                <a:rPr lang="en-US" smtClean="0">
                  <a:solidFill>
                    <a:srgbClr val="000000"/>
                  </a:solidFill>
                  <a:latin typeface="Tahoma"/>
                </a:rPr>
                <a:t>(millions of cycles)</a:t>
              </a:r>
              <a:endParaRPr lang="en-US">
                <a:solidFill>
                  <a:srgbClr val="000000"/>
                </a:solidFill>
                <a:latin typeface="Tahoma"/>
              </a:endParaRPr>
            </a:p>
          </p:txBody>
        </p:sp>
      </p:grpSp>
    </p:spTree>
    <p:extLst>
      <p:ext uri="{BB962C8B-B14F-4D97-AF65-F5344CB8AC3E}">
        <p14:creationId xmlns:p14="http://schemas.microsoft.com/office/powerpoint/2010/main" val="9910377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35"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LAS Thread Ranking</a:t>
            </a:r>
            <a:endParaRPr lang="en-US"/>
          </a:p>
        </p:txBody>
      </p:sp>
      <p:sp>
        <p:nvSpPr>
          <p:cNvPr id="22" name="Rectangle 21"/>
          <p:cNvSpPr/>
          <p:nvPr/>
        </p:nvSpPr>
        <p:spPr>
          <a:xfrm>
            <a:off x="952448" y="1428736"/>
            <a:ext cx="7429552" cy="928694"/>
          </a:xfrm>
          <a:prstGeom prst="rect">
            <a:avLst/>
          </a:prstGeom>
          <a:solidFill>
            <a:schemeClr val="bg2">
              <a:lumMod val="20000"/>
              <a:lumOff val="80000"/>
            </a:schemeClr>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a:t>
            </a:r>
            <a:r>
              <a:rPr lang="en-US" sz="2000" dirty="0">
                <a:solidFill>
                  <a:srgbClr val="000000"/>
                </a:solidFill>
                <a:latin typeface="Tahoma"/>
              </a:rPr>
              <a:t>thread’s attained service (AS) is tracked </a:t>
            </a:r>
            <a:r>
              <a:rPr lang="en-US" sz="2000">
                <a:solidFill>
                  <a:srgbClr val="000000"/>
                </a:solidFill>
                <a:latin typeface="Tahoma"/>
              </a:rPr>
              <a:t>by MCs</a:t>
            </a:r>
            <a:endParaRPr lang="en-US" sz="2000" dirty="0">
              <a:solidFill>
                <a:srgbClr val="000000"/>
              </a:solidFill>
              <a:latin typeface="Tahoma"/>
            </a:endParaRPr>
          </a:p>
          <a:p>
            <a:pPr defTabSz="914165"/>
            <a:endParaRPr lang="en-US" sz="10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 A </a:t>
            </a:r>
            <a:r>
              <a:rPr lang="en-US" sz="2000" i="1">
                <a:solidFill>
                  <a:srgbClr val="000000"/>
                </a:solidFill>
                <a:latin typeface="Times New Roman" pitchFamily="18" charset="0"/>
                <a:cs typeface="Times New Roman" pitchFamily="18" charset="0"/>
              </a:rPr>
              <a:t>thread’s AS during </a:t>
            </a:r>
            <a:r>
              <a:rPr lang="en-US" sz="2000" i="1" dirty="0">
                <a:solidFill>
                  <a:srgbClr val="000000"/>
                </a:solidFill>
                <a:latin typeface="Times New Roman" pitchFamily="18" charset="0"/>
                <a:cs typeface="Times New Roman" pitchFamily="18" charset="0"/>
              </a:rPr>
              <a:t>only the </a:t>
            </a:r>
            <a:r>
              <a:rPr lang="en-US" sz="2000" i="1" err="1">
                <a:solidFill>
                  <a:srgbClr val="000000"/>
                </a:solidFill>
                <a:latin typeface="Times New Roman" pitchFamily="18" charset="0"/>
                <a:cs typeface="Times New Roman" pitchFamily="18" charset="0"/>
              </a:rPr>
              <a:t>i-th</a:t>
            </a:r>
            <a:r>
              <a:rPr lang="en-US" sz="2000" i="1">
                <a:solidFill>
                  <a:srgbClr val="000000"/>
                </a:solidFill>
                <a:latin typeface="Times New Roman" pitchFamily="18" charset="0"/>
                <a:cs typeface="Times New Roman" pitchFamily="18" charset="0"/>
              </a:rPr>
              <a:t> quantum</a:t>
            </a:r>
            <a:endParaRPr lang="en-US" sz="2000" dirty="0">
              <a:solidFill>
                <a:srgbClr val="000000"/>
              </a:solidFill>
              <a:latin typeface="Tahoma"/>
            </a:endParaRPr>
          </a:p>
        </p:txBody>
      </p:sp>
      <p:sp>
        <p:nvSpPr>
          <p:cNvPr id="25" name="Rectangle 24"/>
          <p:cNvSpPr/>
          <p:nvPr/>
        </p:nvSpPr>
        <p:spPr>
          <a:xfrm>
            <a:off x="952448" y="3071810"/>
            <a:ext cx="7429552" cy="171451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thread’s </a:t>
            </a:r>
            <a:r>
              <a:rPr lang="en-US" sz="2000" b="1">
                <a:solidFill>
                  <a:srgbClr val="000000"/>
                </a:solidFill>
                <a:latin typeface="Tahoma"/>
              </a:rPr>
              <a:t>TotalAS</a:t>
            </a:r>
            <a:r>
              <a:rPr lang="en-US" sz="2000">
                <a:solidFill>
                  <a:srgbClr val="000000"/>
                </a:solidFill>
                <a:latin typeface="Tahoma"/>
              </a:rPr>
              <a:t> </a:t>
            </a:r>
            <a:r>
              <a:rPr lang="en-US" sz="2000" dirty="0">
                <a:solidFill>
                  <a:srgbClr val="000000"/>
                </a:solidFill>
                <a:latin typeface="Tahoma"/>
              </a:rPr>
              <a:t>computed as:</a:t>
            </a:r>
          </a:p>
          <a:p>
            <a:pPr defTabSz="914165"/>
            <a:endParaRPr lang="en-US" sz="9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TotalAS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a:t>
            </a:r>
            <a:r>
              <a:rPr lang="en-US" sz="2000" i="1">
                <a:solidFill>
                  <a:srgbClr val="000000"/>
                </a:solidFill>
                <a:latin typeface="Times New Roman" pitchFamily="18" charset="0"/>
                <a:cs typeface="Times New Roman" pitchFamily="18" charset="0"/>
              </a:rPr>
              <a:t> TotalAS</a:t>
            </a:r>
            <a:r>
              <a:rPr lang="en-US" sz="2000" i="1" baseline="-25000">
                <a:solidFill>
                  <a:srgbClr val="000000"/>
                </a:solidFill>
                <a:latin typeface="Times New Roman" pitchFamily="18" charset="0"/>
                <a:cs typeface="Times New Roman" pitchFamily="18" charset="0"/>
              </a:rPr>
              <a:t>i-1</a:t>
            </a:r>
            <a:r>
              <a:rPr lang="en-US" sz="2000" i="1">
                <a:solidFill>
                  <a:srgbClr val="000000"/>
                </a:solidFill>
                <a:latin typeface="Times New Roman" pitchFamily="18" charset="0"/>
                <a:cs typeface="Times New Roman" pitchFamily="18" charset="0"/>
              </a:rPr>
              <a:t> </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(1-</a:t>
            </a:r>
            <a:r>
              <a:rPr lang="el-GR" sz="2000" i="1">
                <a:solidFill>
                  <a:srgbClr val="000000"/>
                </a:solidFill>
                <a:latin typeface="Times New Roman" pitchFamily="18" charset="0"/>
                <a:cs typeface="Times New Roman" pitchFamily="18" charset="0"/>
              </a:rPr>
              <a:t> α</a:t>
            </a:r>
            <a:r>
              <a:rPr lang="en-US" sz="2000" i="1">
                <a:solidFill>
                  <a:srgbClr val="000000"/>
                </a:solidFill>
                <a:latin typeface="Times New Roman" pitchFamily="18" charset="0"/>
                <a:cs typeface="Times New Roman" pitchFamily="18" charset="0"/>
              </a:rPr>
              <a:t>)</a:t>
            </a:r>
            <a:r>
              <a:rPr lang="el-GR"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AS</a:t>
            </a:r>
            <a:r>
              <a:rPr lang="en-US" sz="2000" i="1" baseline="-25000">
                <a:solidFill>
                  <a:srgbClr val="000000"/>
                </a:solidFill>
                <a:latin typeface="Times New Roman" pitchFamily="18" charset="0"/>
                <a:cs typeface="Times New Roman" pitchFamily="18" charset="0"/>
              </a:rPr>
              <a:t>i</a:t>
            </a:r>
            <a:endParaRPr lang="en-US" sz="2000" i="1" baseline="-25000" dirty="0">
              <a:solidFill>
                <a:srgbClr val="000000"/>
              </a:solidFill>
              <a:latin typeface="Times New Roman" pitchFamily="18" charset="0"/>
              <a:cs typeface="Times New Roman" pitchFamily="18" charset="0"/>
            </a:endParaRPr>
          </a:p>
          <a:p>
            <a:pPr algn="ctr" defTabSz="914165"/>
            <a:r>
              <a:rPr lang="en-US" sz="2000">
                <a:solidFill>
                  <a:srgbClr val="000000"/>
                </a:solidFill>
                <a:latin typeface="Tahoma"/>
              </a:rPr>
              <a:t>High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sym typeface="Wingdings" pitchFamily="2" charset="2"/>
              </a:rPr>
              <a:t> More bias towards history</a:t>
            </a:r>
            <a:endParaRPr lang="en-US" sz="2000">
              <a:solidFill>
                <a:srgbClr val="000000"/>
              </a:solidFill>
              <a:latin typeface="Times New Roman" pitchFamily="18" charset="0"/>
              <a:cs typeface="Times New Roman" pitchFamily="18" charset="0"/>
            </a:endParaRPr>
          </a:p>
          <a:p>
            <a:pPr defTabSz="914165"/>
            <a:endParaRPr sz="1600" dirty="0">
              <a:solidFill>
                <a:srgbClr val="000000"/>
              </a:solidFill>
              <a:latin typeface="Tahoma"/>
            </a:endParaRPr>
          </a:p>
          <a:p>
            <a:pPr defTabSz="914165"/>
            <a:r>
              <a:rPr lang="en-US" sz="2000" dirty="0">
                <a:solidFill>
                  <a:srgbClr val="000000"/>
                </a:solidFill>
                <a:latin typeface="Tahoma"/>
              </a:rPr>
              <a:t>Threads are ranked</a:t>
            </a:r>
            <a:r>
              <a:rPr lang="en-US" sz="2000">
                <a:solidFill>
                  <a:srgbClr val="000000"/>
                </a:solidFill>
                <a:latin typeface="Tahoma"/>
              </a:rPr>
              <a:t>, favoring threads with lower TotalAS</a:t>
            </a:r>
            <a:endParaRPr lang="en-US" sz="2000" dirty="0">
              <a:solidFill>
                <a:srgbClr val="000000"/>
              </a:solidFill>
              <a:latin typeface="Tahoma"/>
            </a:endParaRPr>
          </a:p>
        </p:txBody>
      </p:sp>
      <p:sp>
        <p:nvSpPr>
          <p:cNvPr id="26" name="Rectangle 25"/>
          <p:cNvSpPr/>
          <p:nvPr/>
        </p:nvSpPr>
        <p:spPr>
          <a:xfrm>
            <a:off x="952448" y="5500702"/>
            <a:ext cx="7429552" cy="571504"/>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lstStyle/>
          <a:p>
            <a:pPr defTabSz="914165"/>
            <a:r>
              <a:rPr lang="en-US" sz="2000">
                <a:solidFill>
                  <a:srgbClr val="000000"/>
                </a:solidFill>
                <a:latin typeface="Tahoma"/>
              </a:rPr>
              <a:t>Threads are serviced according to their ranking</a:t>
            </a:r>
          </a:p>
        </p:txBody>
      </p:sp>
      <p:sp>
        <p:nvSpPr>
          <p:cNvPr id="27" name="Down Arrow 26"/>
          <p:cNvSpPr/>
          <p:nvPr/>
        </p:nvSpPr>
        <p:spPr>
          <a:xfrm>
            <a:off x="3929059" y="4786323"/>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
        <p:nvSpPr>
          <p:cNvPr id="8" name="Rectangle 7"/>
          <p:cNvSpPr/>
          <p:nvPr/>
        </p:nvSpPr>
        <p:spPr>
          <a:xfrm>
            <a:off x="428596" y="1071546"/>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During a quantum</a:t>
            </a:r>
          </a:p>
        </p:txBody>
      </p:sp>
      <p:sp>
        <p:nvSpPr>
          <p:cNvPr id="9" name="Rectangle 8"/>
          <p:cNvSpPr/>
          <p:nvPr/>
        </p:nvSpPr>
        <p:spPr>
          <a:xfrm>
            <a:off x="428596" y="2714620"/>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End of a quantum</a:t>
            </a:r>
          </a:p>
        </p:txBody>
      </p:sp>
      <p:sp>
        <p:nvSpPr>
          <p:cNvPr id="10" name="Rectangle 9"/>
          <p:cNvSpPr/>
          <p:nvPr/>
        </p:nvSpPr>
        <p:spPr>
          <a:xfrm>
            <a:off x="461906" y="5143512"/>
            <a:ext cx="2357454"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Next quantum</a:t>
            </a:r>
          </a:p>
        </p:txBody>
      </p:sp>
      <p:sp>
        <p:nvSpPr>
          <p:cNvPr id="11" name="Slide Number Placeholder 10"/>
          <p:cNvSpPr>
            <a:spLocks noGrp="1"/>
          </p:cNvSpPr>
          <p:nvPr>
            <p:ph type="sldNum" sz="quarter" idx="11"/>
          </p:nvPr>
        </p:nvSpPr>
        <p:spPr/>
        <p:txBody>
          <a:bodyPr/>
          <a:lstStyle/>
          <a:p>
            <a:fld id="{323594FA-E141-4234-AE05-360401972BE7}" type="slidenum">
              <a:rPr lang="en-US" altLang="en-US" smtClean="0">
                <a:solidFill>
                  <a:srgbClr val="000000"/>
                </a:solidFill>
              </a:rPr>
              <a:pPr/>
              <a:t>221</a:t>
            </a:fld>
            <a:endParaRPr lang="en-US" altLang="en-US">
              <a:solidFill>
                <a:srgbClr val="000000"/>
              </a:solidFill>
            </a:endParaRPr>
          </a:p>
        </p:txBody>
      </p:sp>
      <p:sp>
        <p:nvSpPr>
          <p:cNvPr id="23" name="Down Arrow 22"/>
          <p:cNvSpPr/>
          <p:nvPr/>
        </p:nvSpPr>
        <p:spPr>
          <a:xfrm>
            <a:off x="3929059" y="2357430"/>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Tree>
    <p:extLst>
      <p:ext uri="{BB962C8B-B14F-4D97-AF65-F5344CB8AC3E}">
        <p14:creationId xmlns:p14="http://schemas.microsoft.com/office/powerpoint/2010/main" val="25389589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5">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allAtOnce" animBg="1"/>
      <p:bldP spid="26" grpId="0" animBg="1"/>
      <p:bldP spid="27" grpId="0" animBg="1"/>
      <p:bldP spid="9" grpId="0" animBg="1"/>
      <p:bldP spid="10" grpId="0" animBg="1"/>
      <p:bldP spid="2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Scheduling Algorithm</a:t>
            </a:r>
            <a:endParaRPr lang="en-US" dirty="0"/>
          </a:p>
        </p:txBody>
      </p:sp>
      <p:sp>
        <p:nvSpPr>
          <p:cNvPr id="3" name="Content Placeholder 2"/>
          <p:cNvSpPr>
            <a:spLocks noGrp="1"/>
          </p:cNvSpPr>
          <p:nvPr>
            <p:ph idx="1"/>
          </p:nvPr>
        </p:nvSpPr>
        <p:spPr>
          <a:xfrm>
            <a:off x="500034" y="1000113"/>
            <a:ext cx="8258172" cy="4525963"/>
          </a:xfrm>
        </p:spPr>
        <p:txBody>
          <a:bodyPr>
            <a:normAutofit/>
          </a:bodyPr>
          <a:lstStyle/>
          <a:p>
            <a:pPr marL="0" indent="0">
              <a:buClr>
                <a:schemeClr val="tx1"/>
              </a:buClr>
              <a:buSzPct val="100000"/>
              <a:buNone/>
            </a:pPr>
            <a:r>
              <a:rPr lang="en-US" sz="3400" b="1"/>
              <a:t>ATLAS</a:t>
            </a:r>
          </a:p>
          <a:p>
            <a:pPr marL="0" indent="0">
              <a:buClr>
                <a:schemeClr val="tx1"/>
              </a:buClr>
              <a:buSzPct val="100000"/>
              <a:buFont typeface="Wingdings" pitchFamily="2" charset="2"/>
              <a:buChar char="§"/>
            </a:pPr>
            <a:r>
              <a:rPr lang="en-US" b="1" smtClean="0">
                <a:solidFill>
                  <a:srgbClr val="FF0000"/>
                </a:solidFill>
              </a:rPr>
              <a:t> A</a:t>
            </a:r>
            <a:r>
              <a:rPr lang="en-US" smtClean="0"/>
              <a:t>daptive </a:t>
            </a:r>
            <a:r>
              <a:rPr lang="en-US" dirty="0" smtClean="0"/>
              <a:t>per-</a:t>
            </a:r>
            <a:r>
              <a:rPr lang="en-US" b="1" dirty="0" smtClean="0">
                <a:solidFill>
                  <a:srgbClr val="FF0000"/>
                </a:solidFill>
              </a:rPr>
              <a:t>T</a:t>
            </a:r>
            <a:r>
              <a:rPr lang="en-US" dirty="0" smtClean="0"/>
              <a:t>hread </a:t>
            </a:r>
            <a:r>
              <a:rPr lang="en-US" b="1" dirty="0" smtClean="0">
                <a:solidFill>
                  <a:srgbClr val="FF0000"/>
                </a:solidFill>
              </a:rPr>
              <a:t>L</a:t>
            </a:r>
            <a:r>
              <a:rPr lang="en-US" dirty="0" smtClean="0"/>
              <a:t>east </a:t>
            </a:r>
            <a:r>
              <a:rPr lang="en-US" b="1" dirty="0" smtClean="0">
                <a:solidFill>
                  <a:srgbClr val="FF0000"/>
                </a:solidFill>
              </a:rPr>
              <a:t>A</a:t>
            </a:r>
            <a:r>
              <a:rPr lang="en-US" dirty="0" smtClean="0"/>
              <a:t>ttained </a:t>
            </a:r>
            <a:r>
              <a:rPr lang="en-US" b="1" dirty="0" smtClean="0">
                <a:solidFill>
                  <a:srgbClr val="FF0000"/>
                </a:solidFill>
              </a:rPr>
              <a:t>S</a:t>
            </a:r>
            <a:r>
              <a:rPr lang="en-US" dirty="0" smtClean="0"/>
              <a:t>ervice</a:t>
            </a:r>
          </a:p>
          <a:p>
            <a:pPr marL="0" indent="0">
              <a:buNone/>
            </a:pPr>
            <a:endParaRPr lang="en-US" dirty="0" smtClean="0"/>
          </a:p>
          <a:p>
            <a:pPr marL="0" indent="0">
              <a:buClr>
                <a:schemeClr val="tx1"/>
              </a:buClr>
              <a:buSzPct val="100000"/>
              <a:buFont typeface="Wingdings" pitchFamily="2" charset="2"/>
              <a:buChar char="§"/>
            </a:pPr>
            <a:r>
              <a:rPr lang="en-US" smtClean="0"/>
              <a:t> Request prioritization order</a:t>
            </a:r>
          </a:p>
          <a:p>
            <a:pPr marL="514220" indent="-514220">
              <a:buNone/>
            </a:pPr>
            <a:r>
              <a:rPr lang="en-US" smtClean="0"/>
              <a:t> 1. </a:t>
            </a:r>
            <a:r>
              <a:rPr lang="en-US" b="1" smtClean="0"/>
              <a:t>Prevent starvation</a:t>
            </a:r>
            <a:r>
              <a:rPr lang="en-US" smtClean="0"/>
              <a:t>: Over threshold request</a:t>
            </a:r>
            <a:endParaRPr lang="en-US" dirty="0" smtClean="0"/>
          </a:p>
          <a:p>
            <a:pPr marL="514220" indent="-514220">
              <a:buNone/>
            </a:pPr>
            <a:r>
              <a:rPr lang="en-US" smtClean="0">
                <a:solidFill>
                  <a:srgbClr val="FF0000"/>
                </a:solidFill>
              </a:rPr>
              <a:t> 2. </a:t>
            </a:r>
            <a:r>
              <a:rPr lang="en-US" b="1" smtClean="0">
                <a:solidFill>
                  <a:srgbClr val="FF0000"/>
                </a:solidFill>
              </a:rPr>
              <a:t>Maximize performance</a:t>
            </a:r>
            <a:r>
              <a:rPr lang="en-US" smtClean="0">
                <a:solidFill>
                  <a:srgbClr val="FF0000"/>
                </a:solidFill>
              </a:rPr>
              <a:t>: Higher LAS rank</a:t>
            </a:r>
            <a:endParaRPr lang="en-US" dirty="0" smtClean="0">
              <a:solidFill>
                <a:srgbClr val="FF0000"/>
              </a:solidFill>
            </a:endParaRPr>
          </a:p>
          <a:p>
            <a:pPr marL="514220" indent="-514220">
              <a:buNone/>
            </a:pPr>
            <a:r>
              <a:rPr lang="en-US" smtClean="0"/>
              <a:t> 3. </a:t>
            </a:r>
            <a:r>
              <a:rPr lang="en-US" b="1" smtClean="0"/>
              <a:t>Exploit locality</a:t>
            </a:r>
            <a:r>
              <a:rPr lang="en-US" smtClean="0"/>
              <a:t>: Row-hit request</a:t>
            </a:r>
            <a:endParaRPr lang="en-US" dirty="0" smtClean="0"/>
          </a:p>
          <a:p>
            <a:pPr marL="514220" indent="-514220">
              <a:buNone/>
            </a:pPr>
            <a:r>
              <a:rPr lang="en-US" smtClean="0"/>
              <a:t> 4. </a:t>
            </a:r>
            <a:r>
              <a:rPr lang="en-US" b="1" smtClean="0"/>
              <a:t>Tie-breaker</a:t>
            </a:r>
            <a:r>
              <a:rPr lang="en-US" smtClean="0"/>
              <a:t>: Oldest request</a:t>
            </a:r>
            <a:endParaRPr lang="en-US" dirty="0" smtClean="0"/>
          </a:p>
          <a:p>
            <a:pPr marL="0" indent="0">
              <a:buNone/>
            </a:pPr>
            <a:endParaRPr lang="en-US" dirty="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222</a:t>
            </a:fld>
            <a:endParaRPr lang="en-US">
              <a:solidFill>
                <a:srgbClr val="000000"/>
              </a:solidFill>
            </a:endParaRPr>
          </a:p>
        </p:txBody>
      </p:sp>
      <p:sp>
        <p:nvSpPr>
          <p:cNvPr id="7" name="Rectangle 6"/>
          <p:cNvSpPr/>
          <p:nvPr/>
        </p:nvSpPr>
        <p:spPr>
          <a:xfrm>
            <a:off x="500034" y="2928934"/>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Rectangle 7"/>
          <p:cNvSpPr/>
          <p:nvPr/>
        </p:nvSpPr>
        <p:spPr>
          <a:xfrm>
            <a:off x="500034" y="3357562"/>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500034" y="3786190"/>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Rectangle 9"/>
          <p:cNvSpPr/>
          <p:nvPr/>
        </p:nvSpPr>
        <p:spPr>
          <a:xfrm>
            <a:off x="500034" y="4214818"/>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 name="Rectangle 10"/>
          <p:cNvSpPr/>
          <p:nvPr/>
        </p:nvSpPr>
        <p:spPr>
          <a:xfrm>
            <a:off x="500034" y="3357562"/>
            <a:ext cx="8072494" cy="4286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571472" y="5553108"/>
            <a:ext cx="8001056" cy="51909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How to coordinate MCs to agree upon a consistent ranking?</a:t>
            </a:r>
            <a:endParaRPr lang="en-US" sz="2200" dirty="0">
              <a:solidFill>
                <a:srgbClr val="000000"/>
              </a:solidFill>
              <a:latin typeface="Tahoma"/>
            </a:endParaRPr>
          </a:p>
        </p:txBody>
      </p:sp>
    </p:spTree>
    <p:extLst>
      <p:ext uri="{BB962C8B-B14F-4D97-AF65-F5344CB8AC3E}">
        <p14:creationId xmlns:p14="http://schemas.microsoft.com/office/powerpoint/2010/main" val="23032462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0"/>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animBg="1"/>
      <p:bldP spid="12"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223</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286393"/>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26262754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224</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7467158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Properties of ATLAS</a:t>
            </a:r>
            <a:endParaRPr lang="en-US" dirty="0"/>
          </a:p>
        </p:txBody>
      </p:sp>
      <p:sp>
        <p:nvSpPr>
          <p:cNvPr id="3" name="Content Placeholder 2"/>
          <p:cNvSpPr>
            <a:spLocks noGrp="1"/>
          </p:cNvSpPr>
          <p:nvPr>
            <p:ph idx="1"/>
          </p:nvPr>
        </p:nvSpPr>
        <p:spPr>
          <a:xfrm>
            <a:off x="5357818" y="1500175"/>
            <a:ext cx="3643338" cy="4643470"/>
          </a:xfrm>
          <a:prstGeom prst="rect">
            <a:avLst/>
          </a:prstGeom>
          <a:solidFill>
            <a:schemeClr val="accent6">
              <a:lumMod val="20000"/>
              <a:lumOff val="80000"/>
            </a:schemeClr>
          </a:solidFill>
        </p:spPr>
        <p:style>
          <a:lnRef idx="1">
            <a:schemeClr val="accent3"/>
          </a:lnRef>
          <a:fillRef idx="3">
            <a:schemeClr val="accent3"/>
          </a:fillRef>
          <a:effectRef idx="2">
            <a:schemeClr val="accent3"/>
          </a:effectRef>
          <a:fontRef idx="minor">
            <a:schemeClr val="lt1"/>
          </a:fontRef>
        </p:style>
        <p:txBody>
          <a:bodyPr>
            <a:noAutofit/>
          </a:bodyPr>
          <a:lstStyle/>
          <a:p>
            <a:pPr marL="228541" indent="-228541">
              <a:buClrTx/>
              <a:buSzPct val="100000"/>
              <a:buFont typeface="Wingdings" pitchFamily="2" charset="2"/>
              <a:buChar char="§"/>
            </a:pPr>
            <a:r>
              <a:rPr lang="en-US" sz="2000">
                <a:solidFill>
                  <a:schemeClr val="tx1"/>
                </a:solidFill>
              </a:rPr>
              <a:t>LAS-ranking</a:t>
            </a:r>
          </a:p>
          <a:p>
            <a:pPr marL="228541" indent="-228541">
              <a:buClrTx/>
              <a:buSzPct val="100000"/>
              <a:buFont typeface="Wingdings" pitchFamily="2" charset="2"/>
              <a:buChar char="§"/>
            </a:pPr>
            <a:r>
              <a:rPr lang="en-US" sz="2000">
                <a:solidFill>
                  <a:schemeClr val="tx1"/>
                </a:solidFill>
              </a:rPr>
              <a:t>Bank-level parallelism</a:t>
            </a:r>
          </a:p>
          <a:p>
            <a:pPr marL="228541" indent="-228541">
              <a:buClrTx/>
              <a:buSzPct val="100000"/>
              <a:buFont typeface="Wingdings" pitchFamily="2" charset="2"/>
              <a:buChar char="§"/>
            </a:pPr>
            <a:r>
              <a:rPr lang="en-US" sz="2000">
                <a:solidFill>
                  <a:schemeClr val="tx1"/>
                </a:solidFill>
              </a:rPr>
              <a:t>Row-buffer </a:t>
            </a:r>
            <a:r>
              <a:rPr lang="en-US" sz="2000" dirty="0">
                <a:solidFill>
                  <a:schemeClr val="tx1"/>
                </a:solidFill>
              </a:rPr>
              <a:t>locality</a:t>
            </a:r>
          </a:p>
          <a:p>
            <a:pPr marL="228541" lvl="1" indent="-228541">
              <a:buNone/>
            </a:pPr>
            <a:endParaRPr lang="en-US" sz="2000" dirty="0">
              <a:solidFill>
                <a:schemeClr val="tx1"/>
              </a:solidFill>
            </a:endParaRPr>
          </a:p>
          <a:p>
            <a:pPr marL="228541" indent="-228541">
              <a:buClrTx/>
              <a:buSzPct val="100000"/>
              <a:buFont typeface="Wingdings" pitchFamily="2" charset="2"/>
              <a:buChar char="§"/>
            </a:pPr>
            <a:r>
              <a:rPr lang="en-US" sz="2000">
                <a:solidFill>
                  <a:schemeClr val="tx1"/>
                </a:solidFill>
              </a:rPr>
              <a:t>Very infrequent coordination</a:t>
            </a: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r>
              <a:rPr lang="en-US" sz="2000">
                <a:solidFill>
                  <a:schemeClr val="tx1"/>
                </a:solidFill>
              </a:rPr>
              <a:t>Scale attained </a:t>
            </a:r>
            <a:r>
              <a:rPr lang="en-US" sz="2000" dirty="0">
                <a:solidFill>
                  <a:schemeClr val="tx1"/>
                </a:solidFill>
              </a:rPr>
              <a:t>service with </a:t>
            </a:r>
            <a:r>
              <a:rPr lang="en-US" sz="2000">
                <a:solidFill>
                  <a:schemeClr val="tx1"/>
                </a:solidFill>
              </a:rPr>
              <a:t>thread weight (in paper)</a:t>
            </a:r>
          </a:p>
          <a:p>
            <a:pPr marL="228541" indent="-228541">
              <a:buClrTx/>
              <a:buSzPct val="100000"/>
              <a:buNone/>
            </a:pPr>
            <a:endParaRPr lang="en-US" sz="1800" dirty="0">
              <a:solidFill>
                <a:schemeClr val="tx1"/>
              </a:solidFill>
            </a:endParaRPr>
          </a:p>
          <a:p>
            <a:pPr marL="228541" indent="-228541">
              <a:buClrTx/>
              <a:buSzPct val="100000"/>
              <a:buFont typeface="Wingdings" pitchFamily="2" charset="2"/>
              <a:buChar char="§"/>
            </a:pPr>
            <a:r>
              <a:rPr lang="en-US" sz="1800" b="1" dirty="0">
                <a:solidFill>
                  <a:schemeClr val="tx1"/>
                </a:solidFill>
              </a:rPr>
              <a:t>Low complexity</a:t>
            </a:r>
            <a:r>
              <a:rPr lang="en-US" sz="1800" dirty="0">
                <a:solidFill>
                  <a:schemeClr val="tx1"/>
                </a:solidFill>
              </a:rPr>
              <a:t>: Attained service requires a single </a:t>
            </a:r>
            <a:r>
              <a:rPr lang="en-US" sz="1800">
                <a:solidFill>
                  <a:schemeClr val="tx1"/>
                </a:solidFill>
              </a:rPr>
              <a:t>counter per thread </a:t>
            </a:r>
            <a:r>
              <a:rPr lang="en-US" sz="1800" dirty="0">
                <a:solidFill>
                  <a:schemeClr val="tx1"/>
                </a:solidFill>
              </a:rPr>
              <a:t>in </a:t>
            </a:r>
            <a:r>
              <a:rPr lang="en-US" sz="1800">
                <a:solidFill>
                  <a:schemeClr val="tx1"/>
                </a:solidFill>
              </a:rPr>
              <a:t>each MC</a:t>
            </a:r>
            <a:endParaRPr lang="en-US" sz="18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225</a:t>
            </a:fld>
            <a:endParaRPr lang="en-US">
              <a:solidFill>
                <a:srgbClr val="000000"/>
              </a:solidFill>
            </a:endParaRPr>
          </a:p>
        </p:txBody>
      </p:sp>
      <p:sp>
        <p:nvSpPr>
          <p:cNvPr id="5" name="Rectangle 4"/>
          <p:cNvSpPr/>
          <p:nvPr/>
        </p:nvSpPr>
        <p:spPr>
          <a:xfrm>
            <a:off x="214282" y="1512878"/>
            <a:ext cx="4857784" cy="3630634"/>
          </a:xfrm>
          <a:prstGeom prst="rect">
            <a:avLst/>
          </a:prstGeom>
          <a:solidFill>
            <a:schemeClr val="bg2">
              <a:lumMod val="20000"/>
              <a:lumOff val="80000"/>
            </a:schemeClr>
          </a:solidFill>
        </p:spPr>
        <p:style>
          <a:lnRef idx="1">
            <a:schemeClr val="accent3"/>
          </a:lnRef>
          <a:fillRef idx="3">
            <a:schemeClr val="accent3"/>
          </a:fillRef>
          <a:effectRef idx="2">
            <a:schemeClr val="accent3"/>
          </a:effectRef>
          <a:fontRef idx="minor">
            <a:schemeClr val="lt1"/>
          </a:fontRef>
        </p:style>
        <p:txBody>
          <a:bodyPr wrap="square" lIns="91416" tIns="45709" rIns="91416" bIns="45709">
            <a:noAutofit/>
          </a:bodyPr>
          <a:lstStyle/>
          <a:p>
            <a:pPr defTabSz="914165"/>
            <a:endParaRPr lang="en-US" sz="2000">
              <a:solidFill>
                <a:srgbClr val="000000"/>
              </a:solidFill>
              <a:latin typeface="Tahoma"/>
            </a:endParaRPr>
          </a:p>
          <a:p>
            <a:pPr defTabSz="914165">
              <a:buFont typeface="Wingdings" pitchFamily="2" charset="2"/>
              <a:buChar char="§"/>
            </a:pPr>
            <a:r>
              <a:rPr lang="en-US" sz="2000">
                <a:solidFill>
                  <a:srgbClr val="000000"/>
                </a:solidFill>
                <a:latin typeface="Tahoma"/>
              </a:rPr>
              <a:t> Maximize system performance</a:t>
            </a:r>
            <a:endParaRPr lang="en-US" sz="2000" dirty="0">
              <a:solidFill>
                <a:srgbClr val="000000"/>
              </a:solidFill>
              <a:latin typeface="Tahoma"/>
            </a:endParaRPr>
          </a:p>
          <a:p>
            <a:pPr defTabSz="914165"/>
            <a:endParaRPr lang="en-US" sz="2000" dirty="0">
              <a:solidFill>
                <a:srgbClr val="000000"/>
              </a:solidFill>
              <a:latin typeface="Tahoma"/>
            </a:endParaRPr>
          </a:p>
          <a:p>
            <a:pPr defTabSz="914165"/>
            <a:endParaRPr lang="en-US" sz="2000">
              <a:solidFill>
                <a:srgbClr val="000000"/>
              </a:solidFill>
              <a:latin typeface="Tahoma"/>
            </a:endParaRPr>
          </a:p>
          <a:p>
            <a:pPr defTabSz="914165"/>
            <a:endParaRPr lang="en-US" sz="1600" dirty="0">
              <a:solidFill>
                <a:srgbClr val="000000"/>
              </a:solidFill>
              <a:latin typeface="Tahoma"/>
            </a:endParaRPr>
          </a:p>
          <a:p>
            <a:pPr defTabSz="914165">
              <a:buFont typeface="Wingdings" pitchFamily="2" charset="2"/>
              <a:buChar char="§"/>
            </a:pPr>
            <a:r>
              <a:rPr lang="en-US" sz="2000">
                <a:solidFill>
                  <a:srgbClr val="000000"/>
                </a:solidFill>
                <a:latin typeface="Tahoma"/>
              </a:rPr>
              <a:t> Scalable to large </a:t>
            </a:r>
            <a:r>
              <a:rPr lang="en-US" sz="2000" dirty="0">
                <a:solidFill>
                  <a:srgbClr val="000000"/>
                </a:solidFill>
                <a:latin typeface="Tahoma"/>
              </a:rPr>
              <a:t>number </a:t>
            </a:r>
            <a:r>
              <a:rPr lang="en-US" sz="2000">
                <a:solidFill>
                  <a:srgbClr val="000000"/>
                </a:solidFill>
                <a:latin typeface="Tahoma"/>
              </a:rPr>
              <a:t>of controllers</a:t>
            </a:r>
          </a:p>
          <a:p>
            <a:pPr defTabSz="914165"/>
            <a:endParaRPr lang="en-US" sz="2000">
              <a:solidFill>
                <a:srgbClr val="000000"/>
              </a:solidFill>
              <a:latin typeface="Tahoma"/>
            </a:endParaRPr>
          </a:p>
          <a:p>
            <a:pPr defTabSz="914165"/>
            <a:endParaRPr lang="en-US" sz="2000">
              <a:solidFill>
                <a:srgbClr val="000000"/>
              </a:solidFill>
              <a:latin typeface="Tahoma"/>
            </a:endParaRPr>
          </a:p>
          <a:p>
            <a:pPr defTabSz="914165"/>
            <a:endParaRPr lang="en-US" sz="1400">
              <a:solidFill>
                <a:srgbClr val="000000"/>
              </a:solidFill>
              <a:latin typeface="Tahoma"/>
            </a:endParaRPr>
          </a:p>
          <a:p>
            <a:pPr defTabSz="914165">
              <a:buFont typeface="Wingdings" pitchFamily="2" charset="2"/>
              <a:buChar char="§"/>
            </a:pPr>
            <a:r>
              <a:rPr lang="en-US" sz="2000">
                <a:solidFill>
                  <a:srgbClr val="000000"/>
                </a:solidFill>
                <a:latin typeface="Tahoma"/>
              </a:rPr>
              <a:t> Configurable by system software</a:t>
            </a:r>
            <a:endParaRPr lang="en-US" sz="2000" dirty="0">
              <a:solidFill>
                <a:srgbClr val="000000"/>
              </a:solidFill>
              <a:latin typeface="Tahoma"/>
            </a:endParaRPr>
          </a:p>
        </p:txBody>
      </p:sp>
      <p:sp>
        <p:nvSpPr>
          <p:cNvPr id="7" name="Rectangle 6"/>
          <p:cNvSpPr/>
          <p:nvPr/>
        </p:nvSpPr>
        <p:spPr>
          <a:xfrm>
            <a:off x="214282" y="1071546"/>
            <a:ext cx="4857784" cy="428628"/>
          </a:xfrm>
          <a:prstGeom prst="rect">
            <a:avLst/>
          </a:prstGeom>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Goals</a:t>
            </a:r>
          </a:p>
        </p:txBody>
      </p:sp>
      <p:sp>
        <p:nvSpPr>
          <p:cNvPr id="8" name="Rectangle 7"/>
          <p:cNvSpPr/>
          <p:nvPr/>
        </p:nvSpPr>
        <p:spPr>
          <a:xfrm>
            <a:off x="5357818" y="1071546"/>
            <a:ext cx="3643338" cy="428628"/>
          </a:xfrm>
          <a:prstGeom prst="rect">
            <a:avLst/>
          </a:prstGeom>
          <a:solidFill>
            <a:schemeClr val="accent6"/>
          </a:solidFill>
          <a:ln>
            <a:solidFill>
              <a:schemeClr val="accent6"/>
            </a:solid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Properties of ATLAS</a:t>
            </a:r>
          </a:p>
        </p:txBody>
      </p:sp>
      <p:sp>
        <p:nvSpPr>
          <p:cNvPr id="12" name="Rectangle 11"/>
          <p:cNvSpPr/>
          <p:nvPr/>
        </p:nvSpPr>
        <p:spPr>
          <a:xfrm>
            <a:off x="5286380" y="5000636"/>
            <a:ext cx="3714776" cy="10715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 name="Left Brace 17"/>
          <p:cNvSpPr/>
          <p:nvPr/>
        </p:nvSpPr>
        <p:spPr>
          <a:xfrm>
            <a:off x="5000628" y="1571612"/>
            <a:ext cx="428628" cy="100013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0" name="Left Brace 19"/>
          <p:cNvSpPr/>
          <p:nvPr/>
        </p:nvSpPr>
        <p:spPr>
          <a:xfrm>
            <a:off x="5000628" y="3000372"/>
            <a:ext cx="428628" cy="357190"/>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1" name="Left Brace 20"/>
          <p:cNvSpPr/>
          <p:nvPr/>
        </p:nvSpPr>
        <p:spPr>
          <a:xfrm>
            <a:off x="5000628" y="4071942"/>
            <a:ext cx="428628" cy="64294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310206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226</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15299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4"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grpId="4"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par>
                                <p:cTn id="43" presetID="1" presetClass="entr" presetSubtype="0" fill="hold" grpId="4" nodeType="withEffect">
                                  <p:stCondLst>
                                    <p:cond delay="0"/>
                                  </p:stCondLst>
                                  <p:childTnLst>
                                    <p:set>
                                      <p:cBhvr>
                                        <p:cTn id="44" dur="1" fill="hold">
                                          <p:stCondLst>
                                            <p:cond delay="0"/>
                                          </p:stCondLst>
                                        </p:cTn>
                                        <p:tgtEl>
                                          <p:spTgt spid="114"/>
                                        </p:tgtEl>
                                        <p:attrNameLst>
                                          <p:attrName>style.visibility</p:attrName>
                                        </p:attrNameLst>
                                      </p:cBhvr>
                                      <p:to>
                                        <p:strVal val="visible"/>
                                      </p:to>
                                    </p:set>
                                  </p:childTnLst>
                                </p:cTn>
                              </p:par>
                              <p:par>
                                <p:cTn id="45" presetID="1" presetClass="entr" presetSubtype="0" fill="hold" grpId="4"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41"/>
                                        </p:tgtEl>
                                        <p:attrNameLst>
                                          <p:attrName>style.visibility</p:attrName>
                                        </p:attrNameLst>
                                      </p:cBhvr>
                                      <p:to>
                                        <p:strVal val="hidden"/>
                                      </p:to>
                                    </p:set>
                                  </p:childTnLst>
                                </p:cTn>
                              </p:par>
                            </p:childTnLst>
                          </p:cTn>
                        </p:par>
                        <p:par>
                          <p:cTn id="64" fill="hold">
                            <p:stCondLst>
                              <p:cond delay="0"/>
                            </p:stCondLst>
                            <p:childTnLst>
                              <p:par>
                                <p:cTn id="65" presetID="63" presetClass="path" presetSubtype="0" accel="50000" decel="50000" fill="hold" grpId="0" nodeType="afterEffect">
                                  <p:stCondLst>
                                    <p:cond delay="0"/>
                                  </p:stCondLst>
                                  <p:childTnLst>
                                    <p:animMotion origin="layout" path="M -4.16667E-6 -2.96296E-6 L 0.10834 -0.16782 " pathEditMode="relative" rAng="0" ptsTypes="AA">
                                      <p:cBhvr>
                                        <p:cTn id="66" dur="500" fill="hold"/>
                                        <p:tgtEl>
                                          <p:spTgt spid="53"/>
                                        </p:tgtEl>
                                        <p:attrNameLst>
                                          <p:attrName>ppt_x</p:attrName>
                                          <p:attrName>ppt_y</p:attrName>
                                        </p:attrNameLst>
                                      </p:cBhvr>
                                      <p:rCtr x="5400" y="-8400"/>
                                    </p:animMotion>
                                  </p:childTnLst>
                                </p:cTn>
                              </p:par>
                            </p:childTnLst>
                          </p:cTn>
                        </p:par>
                        <p:par>
                          <p:cTn id="67" fill="hold">
                            <p:stCondLst>
                              <p:cond delay="500"/>
                            </p:stCondLst>
                            <p:childTnLst>
                              <p:par>
                                <p:cTn id="68" presetID="63" presetClass="path" presetSubtype="0" accel="50000" decel="50000" fill="hold" grpId="0" nodeType="afterEffect">
                                  <p:stCondLst>
                                    <p:cond delay="0"/>
                                  </p:stCondLst>
                                  <p:childTnLst>
                                    <p:animMotion origin="layout" path="M -4.16667E-6 2.22045E-16 L 0.10834 0.05671 " pathEditMode="relative" rAng="0" ptsTypes="AA">
                                      <p:cBhvr>
                                        <p:cTn id="69" dur="500" fill="hold"/>
                                        <p:tgtEl>
                                          <p:spTgt spid="113"/>
                                        </p:tgtEl>
                                        <p:attrNameLst>
                                          <p:attrName>ppt_x</p:attrName>
                                          <p:attrName>ppt_y</p:attrName>
                                        </p:attrNameLst>
                                      </p:cBhvr>
                                      <p:rCtr x="5400" y="2800"/>
                                    </p:animMotion>
                                  </p:childTnLst>
                                </p:cTn>
                              </p:par>
                            </p:childTnLst>
                          </p:cTn>
                        </p:par>
                        <p:par>
                          <p:cTn id="70" fill="hold">
                            <p:stCondLst>
                              <p:cond delay="1000"/>
                            </p:stCondLst>
                            <p:childTnLst>
                              <p:par>
                                <p:cTn id="71" presetID="63" presetClass="path" presetSubtype="0" accel="50000" decel="50000" fill="hold" grpId="0" nodeType="afterEffect">
                                  <p:stCondLst>
                                    <p:cond delay="0"/>
                                  </p:stCondLst>
                                  <p:childTnLst>
                                    <p:animMotion origin="layout" path="M -4.16667E-6 -4.44444E-6 L 0.10834 0.05787 " pathEditMode="relative" rAng="0" ptsTypes="AA">
                                      <p:cBhvr>
                                        <p:cTn id="72" dur="500" fill="hold"/>
                                        <p:tgtEl>
                                          <p:spTgt spid="114"/>
                                        </p:tgtEl>
                                        <p:attrNameLst>
                                          <p:attrName>ppt_x</p:attrName>
                                          <p:attrName>ppt_y</p:attrName>
                                        </p:attrNameLst>
                                      </p:cBhvr>
                                      <p:rCtr x="5400" y="2900"/>
                                    </p:animMotion>
                                  </p:childTnLst>
                                </p:cTn>
                              </p:par>
                            </p:childTnLst>
                          </p:cTn>
                        </p:par>
                        <p:par>
                          <p:cTn id="73" fill="hold">
                            <p:stCondLst>
                              <p:cond delay="1500"/>
                            </p:stCondLst>
                            <p:childTnLst>
                              <p:par>
                                <p:cTn id="74" presetID="63" presetClass="path" presetSubtype="0" accel="50000" decel="50000" fill="hold" grpId="0" nodeType="afterEffect">
                                  <p:stCondLst>
                                    <p:cond delay="0"/>
                                  </p:stCondLst>
                                  <p:childTnLst>
                                    <p:animMotion origin="layout" path="M -4.16667E-6 1.11111E-6 L 0.10834 0.05671 " pathEditMode="relative" rAng="0" ptsTypes="AA">
                                      <p:cBhvr>
                                        <p:cTn id="75" dur="500" fill="hold"/>
                                        <p:tgtEl>
                                          <p:spTgt spid="115"/>
                                        </p:tgtEl>
                                        <p:attrNameLst>
                                          <p:attrName>ppt_x</p:attrName>
                                          <p:attrName>ppt_y</p:attrName>
                                        </p:attrNameLst>
                                      </p:cBhvr>
                                      <p:rCtr x="5400" y="2800"/>
                                    </p:animMotion>
                                  </p:childTnLst>
                                </p:cTn>
                              </p:par>
                            </p:childTnLst>
                          </p:cTn>
                        </p:par>
                        <p:par>
                          <p:cTn id="76" fill="hold">
                            <p:stCondLst>
                              <p:cond delay="2000"/>
                            </p:stCondLst>
                            <p:childTnLst>
                              <p:par>
                                <p:cTn id="77" presetID="1" presetClass="entr" presetSubtype="0" fill="hold" nodeType="afterEffect">
                                  <p:stCondLst>
                                    <p:cond delay="0"/>
                                  </p:stCondLst>
                                  <p:childTnLst>
                                    <p:set>
                                      <p:cBhvr>
                                        <p:cTn id="78" dur="1" fill="hold">
                                          <p:stCondLst>
                                            <p:cond delay="0"/>
                                          </p:stCondLst>
                                        </p:cTn>
                                        <p:tgtEl>
                                          <p:spTgt spid="1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6"/>
                                        </p:tgtEl>
                                        <p:attrNameLst>
                                          <p:attrName>style.visibility</p:attrName>
                                        </p:attrNameLst>
                                      </p:cBhvr>
                                      <p:to>
                                        <p:strVal val="visible"/>
                                      </p:to>
                                    </p:set>
                                  </p:childTnLst>
                                </p:cTn>
                              </p:par>
                            </p:childTnLst>
                          </p:cTn>
                        </p:par>
                        <p:par>
                          <p:cTn id="81" fill="hold">
                            <p:stCondLst>
                              <p:cond delay="2000"/>
                            </p:stCondLst>
                            <p:childTnLst>
                              <p:par>
                                <p:cTn id="82" presetID="1" presetClass="exit" presetSubtype="0" fill="hold" nodeType="afterEffect">
                                  <p:stCondLst>
                                    <p:cond delay="500"/>
                                  </p:stCondLst>
                                  <p:childTnLst>
                                    <p:set>
                                      <p:cBhvr>
                                        <p:cTn id="83" dur="1" fill="hold">
                                          <p:stCondLst>
                                            <p:cond delay="0"/>
                                          </p:stCondLst>
                                        </p:cTn>
                                        <p:tgtEl>
                                          <p:spTgt spid="142"/>
                                        </p:tgtEl>
                                        <p:attrNameLst>
                                          <p:attrName>style.visibility</p:attrName>
                                        </p:attrNameLst>
                                      </p:cBhvr>
                                      <p:to>
                                        <p:strVal val="hidden"/>
                                      </p:to>
                                    </p:set>
                                  </p:childTnLst>
                                </p:cTn>
                              </p:par>
                            </p:childTnLst>
                          </p:cTn>
                        </p:par>
                        <p:par>
                          <p:cTn id="84" fill="hold">
                            <p:stCondLst>
                              <p:cond delay="2500"/>
                            </p:stCondLst>
                            <p:childTnLst>
                              <p:par>
                                <p:cTn id="85" presetID="63" presetClass="path" presetSubtype="0" accel="50000" decel="50000" fill="hold" grpId="1" nodeType="afterEffect">
                                  <p:stCondLst>
                                    <p:cond delay="0"/>
                                  </p:stCondLst>
                                  <p:childTnLst>
                                    <p:animMotion origin="layout" path="M 0.10834 -0.16782 L 0.21667 -0.11111 " pathEditMode="relative" rAng="0" ptsTypes="AA">
                                      <p:cBhvr>
                                        <p:cTn id="86" dur="500" fill="hold"/>
                                        <p:tgtEl>
                                          <p:spTgt spid="53"/>
                                        </p:tgtEl>
                                        <p:attrNameLst>
                                          <p:attrName>ppt_x</p:attrName>
                                          <p:attrName>ppt_y</p:attrName>
                                        </p:attrNameLst>
                                      </p:cBhvr>
                                      <p:rCtr x="5400" y="2800"/>
                                    </p:animMotion>
                                  </p:childTnLst>
                                </p:cTn>
                              </p:par>
                            </p:childTnLst>
                          </p:cTn>
                        </p:par>
                        <p:par>
                          <p:cTn id="87" fill="hold">
                            <p:stCondLst>
                              <p:cond delay="3000"/>
                            </p:stCondLst>
                            <p:childTnLst>
                              <p:par>
                                <p:cTn id="88" presetID="63" presetClass="path" presetSubtype="0" accel="50000" decel="50000" fill="hold" grpId="1" nodeType="afterEffect">
                                  <p:stCondLst>
                                    <p:cond delay="0"/>
                                  </p:stCondLst>
                                  <p:childTnLst>
                                    <p:animMotion origin="layout" path="M 0.10834 0.05672 L 0.21667 -0.1118 " pathEditMode="relative" rAng="0" ptsTypes="AA">
                                      <p:cBhvr>
                                        <p:cTn id="89" dur="500" fill="hold"/>
                                        <p:tgtEl>
                                          <p:spTgt spid="113"/>
                                        </p:tgtEl>
                                        <p:attrNameLst>
                                          <p:attrName>ppt_x</p:attrName>
                                          <p:attrName>ppt_y</p:attrName>
                                        </p:attrNameLst>
                                      </p:cBhvr>
                                      <p:rCtr x="5400" y="-8400"/>
                                    </p:animMotion>
                                  </p:childTnLst>
                                </p:cTn>
                              </p:par>
                            </p:childTnLst>
                          </p:cTn>
                        </p:par>
                        <p:par>
                          <p:cTn id="90" fill="hold">
                            <p:stCondLst>
                              <p:cond delay="3500"/>
                            </p:stCondLst>
                            <p:childTnLst>
                              <p:par>
                                <p:cTn id="91" presetID="63" presetClass="path" presetSubtype="0" accel="50000" decel="50000" fill="hold" grpId="1" nodeType="afterEffect">
                                  <p:stCondLst>
                                    <p:cond delay="0"/>
                                  </p:stCondLst>
                                  <p:childTnLst>
                                    <p:animMotion origin="layout" path="M 0.10834 0.05787 L 0.21667 0.11297 " pathEditMode="relative" rAng="0" ptsTypes="AA">
                                      <p:cBhvr>
                                        <p:cTn id="92" dur="500" fill="hold"/>
                                        <p:tgtEl>
                                          <p:spTgt spid="114"/>
                                        </p:tgtEl>
                                        <p:attrNameLst>
                                          <p:attrName>ppt_x</p:attrName>
                                          <p:attrName>ppt_y</p:attrName>
                                        </p:attrNameLst>
                                      </p:cBhvr>
                                      <p:rCtr x="5400" y="2800"/>
                                    </p:animMotion>
                                  </p:childTnLst>
                                </p:cTn>
                              </p:par>
                            </p:childTnLst>
                          </p:cTn>
                        </p:par>
                        <p:par>
                          <p:cTn id="93" fill="hold">
                            <p:stCondLst>
                              <p:cond delay="4000"/>
                            </p:stCondLst>
                            <p:childTnLst>
                              <p:par>
                                <p:cTn id="94" presetID="63" presetClass="path" presetSubtype="0" accel="50000" decel="50000" fill="hold" grpId="1" nodeType="afterEffect">
                                  <p:stCondLst>
                                    <p:cond delay="0"/>
                                  </p:stCondLst>
                                  <p:childTnLst>
                                    <p:animMotion origin="layout" path="M 0.10834 0.05671 L 0.21667 0.11342 " pathEditMode="relative" rAng="0" ptsTypes="AA">
                                      <p:cBhvr>
                                        <p:cTn id="95" dur="500" fill="hold"/>
                                        <p:tgtEl>
                                          <p:spTgt spid="115"/>
                                        </p:tgtEl>
                                        <p:attrNameLst>
                                          <p:attrName>ppt_x</p:attrName>
                                          <p:attrName>ppt_y</p:attrName>
                                        </p:attrNameLst>
                                      </p:cBhvr>
                                      <p:rCtr x="5400" y="2800"/>
                                    </p:animMotion>
                                  </p:childTnLst>
                                </p:cTn>
                              </p:par>
                            </p:childTnLst>
                          </p:cTn>
                        </p:par>
                        <p:par>
                          <p:cTn id="96" fill="hold">
                            <p:stCondLst>
                              <p:cond delay="4500"/>
                            </p:stCondLst>
                            <p:childTnLst>
                              <p:par>
                                <p:cTn id="97" presetID="1" presetClass="entr" presetSubtype="0" fill="hold" nodeType="afterEffect">
                                  <p:stCondLst>
                                    <p:cond delay="0"/>
                                  </p:stCondLst>
                                  <p:childTnLst>
                                    <p:set>
                                      <p:cBhvr>
                                        <p:cTn id="98" dur="1" fill="hold">
                                          <p:stCondLst>
                                            <p:cond delay="0"/>
                                          </p:stCondLst>
                                        </p:cTn>
                                        <p:tgtEl>
                                          <p:spTgt spid="1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par>
                          <p:cTn id="101" fill="hold">
                            <p:stCondLst>
                              <p:cond delay="4500"/>
                            </p:stCondLst>
                            <p:childTnLst>
                              <p:par>
                                <p:cTn id="102" presetID="1" presetClass="exit" presetSubtype="0" fill="hold" nodeType="afterEffect">
                                  <p:stCondLst>
                                    <p:cond delay="500"/>
                                  </p:stCondLst>
                                  <p:childTnLst>
                                    <p:set>
                                      <p:cBhvr>
                                        <p:cTn id="103" dur="1" fill="hold">
                                          <p:stCondLst>
                                            <p:cond delay="0"/>
                                          </p:stCondLst>
                                        </p:cTn>
                                        <p:tgtEl>
                                          <p:spTgt spid="143"/>
                                        </p:tgtEl>
                                        <p:attrNameLst>
                                          <p:attrName>style.visibility</p:attrName>
                                        </p:attrNameLst>
                                      </p:cBhvr>
                                      <p:to>
                                        <p:strVal val="hidden"/>
                                      </p:to>
                                    </p:set>
                                  </p:childTnLst>
                                </p:cTn>
                              </p:par>
                            </p:childTnLst>
                          </p:cTn>
                        </p:par>
                        <p:par>
                          <p:cTn id="104" fill="hold">
                            <p:stCondLst>
                              <p:cond delay="5000"/>
                            </p:stCondLst>
                            <p:childTnLst>
                              <p:par>
                                <p:cTn id="105" presetID="63" presetClass="path" presetSubtype="0" accel="50000" decel="50000" fill="hold" grpId="2" nodeType="afterEffect">
                                  <p:stCondLst>
                                    <p:cond delay="0"/>
                                  </p:stCondLst>
                                  <p:childTnLst>
                                    <p:animMotion origin="layout" path="M 0.21667 -0.11111 L 0.325 -0.05602 " pathEditMode="relative" rAng="0" ptsTypes="AA">
                                      <p:cBhvr>
                                        <p:cTn id="106" dur="500" fill="hold"/>
                                        <p:tgtEl>
                                          <p:spTgt spid="53"/>
                                        </p:tgtEl>
                                        <p:attrNameLst>
                                          <p:attrName>ppt_x</p:attrName>
                                          <p:attrName>ppt_y</p:attrName>
                                        </p:attrNameLst>
                                      </p:cBhvr>
                                      <p:rCtr x="5400" y="2800"/>
                                    </p:animMotion>
                                  </p:childTnLst>
                                </p:cTn>
                              </p:par>
                            </p:childTnLst>
                          </p:cTn>
                        </p:par>
                        <p:par>
                          <p:cTn id="107" fill="hold">
                            <p:stCondLst>
                              <p:cond delay="5500"/>
                            </p:stCondLst>
                            <p:childTnLst>
                              <p:par>
                                <p:cTn id="108" presetID="63" presetClass="path" presetSubtype="0" accel="50000" decel="50000" fill="hold" grpId="2" nodeType="afterEffect">
                                  <p:stCondLst>
                                    <p:cond delay="0"/>
                                  </p:stCondLst>
                                  <p:childTnLst>
                                    <p:animMotion origin="layout" path="M 0.21667 -0.11111 L 0.325 -0.05602 " pathEditMode="relative" rAng="0" ptsTypes="AA">
                                      <p:cBhvr>
                                        <p:cTn id="109" dur="500" fill="hold"/>
                                        <p:tgtEl>
                                          <p:spTgt spid="113"/>
                                        </p:tgtEl>
                                        <p:attrNameLst>
                                          <p:attrName>ppt_x</p:attrName>
                                          <p:attrName>ppt_y</p:attrName>
                                        </p:attrNameLst>
                                      </p:cBhvr>
                                      <p:rCtr x="5400" y="2800"/>
                                    </p:animMotion>
                                  </p:childTnLst>
                                </p:cTn>
                              </p:par>
                            </p:childTnLst>
                          </p:cTn>
                        </p:par>
                        <p:par>
                          <p:cTn id="110" fill="hold">
                            <p:stCondLst>
                              <p:cond delay="6000"/>
                            </p:stCondLst>
                            <p:childTnLst>
                              <p:par>
                                <p:cTn id="111" presetID="63" presetClass="path" presetSubtype="0" accel="50000" decel="50000" fill="hold" grpId="2" nodeType="afterEffect">
                                  <p:stCondLst>
                                    <p:cond delay="0"/>
                                  </p:stCondLst>
                                  <p:childTnLst>
                                    <p:animMotion origin="layout" path="M 0.21667 0.11297 L 0.325 -0.05601 " pathEditMode="relative" rAng="0" ptsTypes="AA">
                                      <p:cBhvr>
                                        <p:cTn id="112" dur="500" fill="hold"/>
                                        <p:tgtEl>
                                          <p:spTgt spid="114"/>
                                        </p:tgtEl>
                                        <p:attrNameLst>
                                          <p:attrName>ppt_x</p:attrName>
                                          <p:attrName>ppt_y</p:attrName>
                                        </p:attrNameLst>
                                      </p:cBhvr>
                                      <p:rCtr x="5400" y="-8400"/>
                                    </p:animMotion>
                                  </p:childTnLst>
                                </p:cTn>
                              </p:par>
                            </p:childTnLst>
                          </p:cTn>
                        </p:par>
                        <p:par>
                          <p:cTn id="113" fill="hold">
                            <p:stCondLst>
                              <p:cond delay="6500"/>
                            </p:stCondLst>
                            <p:childTnLst>
                              <p:par>
                                <p:cTn id="114" presetID="63" presetClass="path" presetSubtype="0" accel="50000" decel="50000" fill="hold" grpId="2" nodeType="afterEffect">
                                  <p:stCondLst>
                                    <p:cond delay="0"/>
                                  </p:stCondLst>
                                  <p:childTnLst>
                                    <p:animMotion origin="layout" path="M 0.21667 0.11342 L 0.325 0.16852 " pathEditMode="relative" rAng="0" ptsTypes="AA">
                                      <p:cBhvr>
                                        <p:cTn id="115" dur="500" fill="hold"/>
                                        <p:tgtEl>
                                          <p:spTgt spid="115"/>
                                        </p:tgtEl>
                                        <p:attrNameLst>
                                          <p:attrName>ppt_x</p:attrName>
                                          <p:attrName>ppt_y</p:attrName>
                                        </p:attrNameLst>
                                      </p:cBhvr>
                                      <p:rCtr x="5400" y="2800"/>
                                    </p:animMotion>
                                  </p:childTnLst>
                                </p:cTn>
                              </p:par>
                            </p:childTnLst>
                          </p:cTn>
                        </p:par>
                        <p:par>
                          <p:cTn id="116" fill="hold">
                            <p:stCondLst>
                              <p:cond delay="7000"/>
                            </p:stCondLst>
                            <p:childTnLst>
                              <p:par>
                                <p:cTn id="117" presetID="1" presetClass="entr" presetSubtype="0" fill="hold" nodeType="afterEffect">
                                  <p:stCondLst>
                                    <p:cond delay="0"/>
                                  </p:stCondLst>
                                  <p:childTnLst>
                                    <p:set>
                                      <p:cBhvr>
                                        <p:cTn id="118" dur="1" fill="hold">
                                          <p:stCondLst>
                                            <p:cond delay="0"/>
                                          </p:stCondLst>
                                        </p:cTn>
                                        <p:tgtEl>
                                          <p:spTgt spid="1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8"/>
                                        </p:tgtEl>
                                        <p:attrNameLst>
                                          <p:attrName>style.visibility</p:attrName>
                                        </p:attrNameLst>
                                      </p:cBhvr>
                                      <p:to>
                                        <p:strVal val="visible"/>
                                      </p:to>
                                    </p:set>
                                  </p:childTnLst>
                                </p:cTn>
                              </p:par>
                            </p:childTnLst>
                          </p:cTn>
                        </p:par>
                        <p:par>
                          <p:cTn id="121" fill="hold">
                            <p:stCondLst>
                              <p:cond delay="7000"/>
                            </p:stCondLst>
                            <p:childTnLst>
                              <p:par>
                                <p:cTn id="122" presetID="1" presetClass="exit" presetSubtype="0" fill="hold" nodeType="afterEffect">
                                  <p:stCondLst>
                                    <p:cond delay="500"/>
                                  </p:stCondLst>
                                  <p:childTnLst>
                                    <p:set>
                                      <p:cBhvr>
                                        <p:cTn id="123" dur="1" fill="hold">
                                          <p:stCondLst>
                                            <p:cond delay="0"/>
                                          </p:stCondLst>
                                        </p:cTn>
                                        <p:tgtEl>
                                          <p:spTgt spid="144"/>
                                        </p:tgtEl>
                                        <p:attrNameLst>
                                          <p:attrName>style.visibility</p:attrName>
                                        </p:attrNameLst>
                                      </p:cBhvr>
                                      <p:to>
                                        <p:strVal val="hidden"/>
                                      </p:to>
                                    </p:set>
                                  </p:childTnLst>
                                </p:cTn>
                              </p:par>
                            </p:childTnLst>
                          </p:cTn>
                        </p:par>
                        <p:par>
                          <p:cTn id="124" fill="hold">
                            <p:stCondLst>
                              <p:cond delay="7500"/>
                            </p:stCondLst>
                            <p:childTnLst>
                              <p:par>
                                <p:cTn id="125" presetID="63" presetClass="path" presetSubtype="0" accel="50000" decel="50000" fill="hold" grpId="3" nodeType="afterEffect">
                                  <p:stCondLst>
                                    <p:cond delay="0"/>
                                  </p:stCondLst>
                                  <p:childTnLst>
                                    <p:animMotion origin="layout" path="M 0.325 -0.05602 L 0.43334 -2.96296E-6 " pathEditMode="relative" rAng="0" ptsTypes="AA">
                                      <p:cBhvr>
                                        <p:cTn id="126" dur="500" fill="hold"/>
                                        <p:tgtEl>
                                          <p:spTgt spid="53"/>
                                        </p:tgtEl>
                                        <p:attrNameLst>
                                          <p:attrName>ppt_x</p:attrName>
                                          <p:attrName>ppt_y</p:attrName>
                                        </p:attrNameLst>
                                      </p:cBhvr>
                                      <p:rCtr x="5400" y="2800"/>
                                    </p:animMotion>
                                  </p:childTnLst>
                                </p:cTn>
                              </p:par>
                            </p:childTnLst>
                          </p:cTn>
                        </p:par>
                        <p:par>
                          <p:cTn id="127" fill="hold">
                            <p:stCondLst>
                              <p:cond delay="8000"/>
                            </p:stCondLst>
                            <p:childTnLst>
                              <p:par>
                                <p:cTn id="128" presetID="63" presetClass="path" presetSubtype="0" accel="50000" decel="50000" fill="hold" grpId="3" nodeType="afterEffect">
                                  <p:stCondLst>
                                    <p:cond delay="0"/>
                                  </p:stCondLst>
                                  <p:childTnLst>
                                    <p:animMotion origin="layout" path="M 0.325 -0.05602 L 0.43334 -2.96296E-6 " pathEditMode="relative" rAng="0" ptsTypes="AA">
                                      <p:cBhvr>
                                        <p:cTn id="129" dur="500" fill="hold"/>
                                        <p:tgtEl>
                                          <p:spTgt spid="113"/>
                                        </p:tgtEl>
                                        <p:attrNameLst>
                                          <p:attrName>ppt_x</p:attrName>
                                          <p:attrName>ppt_y</p:attrName>
                                        </p:attrNameLst>
                                      </p:cBhvr>
                                      <p:rCtr x="5400" y="2800"/>
                                    </p:animMotion>
                                  </p:childTnLst>
                                </p:cTn>
                              </p:par>
                            </p:childTnLst>
                          </p:cTn>
                        </p:par>
                        <p:par>
                          <p:cTn id="130" fill="hold">
                            <p:stCondLst>
                              <p:cond delay="8500"/>
                            </p:stCondLst>
                            <p:childTnLst>
                              <p:par>
                                <p:cTn id="131" presetID="63" presetClass="path" presetSubtype="0" accel="50000" decel="50000" fill="hold" grpId="3" nodeType="afterEffect">
                                  <p:stCondLst>
                                    <p:cond delay="0"/>
                                  </p:stCondLst>
                                  <p:childTnLst>
                                    <p:animMotion origin="layout" path="M 0.325 -0.05602 L 0.43334 -2.96296E-6 " pathEditMode="relative" rAng="0" ptsTypes="AA">
                                      <p:cBhvr>
                                        <p:cTn id="132" dur="500" fill="hold"/>
                                        <p:tgtEl>
                                          <p:spTgt spid="114"/>
                                        </p:tgtEl>
                                        <p:attrNameLst>
                                          <p:attrName>ppt_x</p:attrName>
                                          <p:attrName>ppt_y</p:attrName>
                                        </p:attrNameLst>
                                      </p:cBhvr>
                                      <p:rCtr x="5400" y="2800"/>
                                    </p:animMotion>
                                  </p:childTnLst>
                                </p:cTn>
                              </p:par>
                            </p:childTnLst>
                          </p:cTn>
                        </p:par>
                        <p:par>
                          <p:cTn id="133" fill="hold">
                            <p:stCondLst>
                              <p:cond delay="9000"/>
                            </p:stCondLst>
                            <p:childTnLst>
                              <p:par>
                                <p:cTn id="134" presetID="63" presetClass="path" presetSubtype="0" accel="50000" decel="50000" fill="hold" grpId="3" nodeType="afterEffect">
                                  <p:stCondLst>
                                    <p:cond delay="0"/>
                                  </p:stCondLst>
                                  <p:childTnLst>
                                    <p:animMotion origin="layout" path="M 0.325 0.16852 L 0.43334 -0.00046 " pathEditMode="relative" rAng="0" ptsTypes="AA">
                                      <p:cBhvr>
                                        <p:cTn id="135" dur="500" fill="hold"/>
                                        <p:tgtEl>
                                          <p:spTgt spid="115"/>
                                        </p:tgtEl>
                                        <p:attrNameLst>
                                          <p:attrName>ppt_x</p:attrName>
                                          <p:attrName>ppt_y</p:attrName>
                                        </p:attrNameLst>
                                      </p:cBhvr>
                                      <p:rCtr x="5400" y="-8400"/>
                                    </p:animMotion>
                                  </p:childTnLst>
                                </p:cTn>
                              </p:par>
                            </p:childTnLst>
                          </p:cTn>
                        </p:par>
                        <p:par>
                          <p:cTn id="136" fill="hold">
                            <p:stCondLst>
                              <p:cond delay="9500"/>
                            </p:stCondLst>
                            <p:childTnLst>
                              <p:par>
                                <p:cTn id="137" presetID="1" presetClass="entr" presetSubtype="0" fill="hold" nodeType="afterEffect">
                                  <p:stCondLst>
                                    <p:cond delay="0"/>
                                  </p:stCondLst>
                                  <p:childTnLst>
                                    <p:set>
                                      <p:cBhvr>
                                        <p:cTn id="138" dur="1" fill="hold">
                                          <p:stCondLst>
                                            <p:cond delay="0"/>
                                          </p:stCondLst>
                                        </p:cTn>
                                        <p:tgtEl>
                                          <p:spTgt spid="14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9"/>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4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11" grpId="0"/>
      <p:bldP spid="12" grpId="0"/>
      <p:bldP spid="13" grpId="0"/>
      <p:bldP spid="15" grpId="0" animBg="1"/>
      <p:bldP spid="21" grpId="0" animBg="1"/>
      <p:bldP spid="37" grpId="0"/>
      <p:bldP spid="46" grpId="0"/>
      <p:bldP spid="48" grpId="0"/>
      <p:bldP spid="47" grpId="0" animBg="1"/>
      <p:bldP spid="53" grpId="0" animBg="1"/>
      <p:bldP spid="53" grpId="1" animBg="1"/>
      <p:bldP spid="53" grpId="2" animBg="1"/>
      <p:bldP spid="53" grpId="3" animBg="1"/>
      <p:bldP spid="53" grpId="4" animBg="1"/>
      <p:bldP spid="113" grpId="0" animBg="1"/>
      <p:bldP spid="113" grpId="1" animBg="1"/>
      <p:bldP spid="113" grpId="2" animBg="1"/>
      <p:bldP spid="113" grpId="3" animBg="1"/>
      <p:bldP spid="113" grpId="4" animBg="1"/>
      <p:bldP spid="114" grpId="0" animBg="1"/>
      <p:bldP spid="114" grpId="1" animBg="1"/>
      <p:bldP spid="114" grpId="2" animBg="1"/>
      <p:bldP spid="114" grpId="3" animBg="1"/>
      <p:bldP spid="114" grpId="4" animBg="1"/>
      <p:bldP spid="115" grpId="0" animBg="1"/>
      <p:bldP spid="115" grpId="1" animBg="1"/>
      <p:bldP spid="115" grpId="2" animBg="1"/>
      <p:bldP spid="115" grpId="3" animBg="1"/>
      <p:bldP spid="115" grpId="4" animBg="1"/>
      <p:bldP spid="135" grpId="0" animBg="1"/>
      <p:bldP spid="136" grpId="0" animBg="1"/>
      <p:bldP spid="137" grpId="0" animBg="1"/>
      <p:bldP spid="138" grpId="0" animBg="1"/>
      <p:bldP spid="139"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5400000" flipH="1" flipV="1">
            <a:off x="1831489" y="3999496"/>
            <a:ext cx="1150322"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204906" y="3615428"/>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H="1">
            <a:off x="4195505" y="3998870"/>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5186104" y="4382310"/>
            <a:ext cx="383440"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227</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49" name="Rectangle 48"/>
          <p:cNvSpPr/>
          <p:nvPr/>
        </p:nvSpPr>
        <p:spPr>
          <a:xfrm>
            <a:off x="26213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5" name="Rectangle 54"/>
          <p:cNvSpPr/>
          <p:nvPr/>
        </p:nvSpPr>
        <p:spPr>
          <a:xfrm>
            <a:off x="3611903" y="4183916"/>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87" name="Rectangle 86"/>
          <p:cNvSpPr/>
          <p:nvPr/>
        </p:nvSpPr>
        <p:spPr>
          <a:xfrm>
            <a:off x="2514600" y="4092575"/>
            <a:ext cx="762000" cy="11557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8" name="TextBox 87"/>
          <p:cNvSpPr txBox="1"/>
          <p:nvPr/>
        </p:nvSpPr>
        <p:spPr>
          <a:xfrm>
            <a:off x="2971800" y="5615226"/>
            <a:ext cx="4495800" cy="861774"/>
          </a:xfrm>
          <a:prstGeom prst="rect">
            <a:avLst/>
          </a:prstGeom>
          <a:noFill/>
        </p:spPr>
        <p:txBody>
          <a:bodyPr wrap="square" lIns="0" tIns="0" rIns="0" bIns="0" rtlCol="0">
            <a:spAutoFit/>
          </a:bodyPr>
          <a:lstStyle/>
          <a:p>
            <a:pPr algn="ctr" defTabSz="914165"/>
            <a:r>
              <a:rPr lang="en-US" sz="2800" b="1" i="1" dirty="0">
                <a:solidFill>
                  <a:srgbClr val="FF0000"/>
                </a:solidFill>
                <a:latin typeface="Calibri"/>
              </a:rPr>
              <a:t>BAD: </a:t>
            </a:r>
            <a:r>
              <a:rPr lang="en-US" sz="2800" i="1" dirty="0">
                <a:solidFill>
                  <a:srgbClr val="FF0000"/>
                </a:solidFill>
                <a:latin typeface="Calibri"/>
              </a:rPr>
              <a:t>Nice threads receive </a:t>
            </a:r>
            <a:br>
              <a:rPr lang="en-US" sz="2800" i="1" dirty="0">
                <a:solidFill>
                  <a:srgbClr val="FF0000"/>
                </a:solidFill>
                <a:latin typeface="Calibri"/>
              </a:rPr>
            </a:br>
            <a:r>
              <a:rPr lang="en-US" sz="2800" i="1" dirty="0">
                <a:solidFill>
                  <a:srgbClr val="FF0000"/>
                </a:solidFill>
                <a:latin typeface="Calibri"/>
              </a:rPr>
              <a:t>lots of interference</a:t>
            </a:r>
          </a:p>
        </p:txBody>
      </p:sp>
      <p:cxnSp>
        <p:nvCxnSpPr>
          <p:cNvPr id="89" name="Curved Connector 105"/>
          <p:cNvCxnSpPr>
            <a:stCxn id="98" idx="2"/>
            <a:endCxn id="88" idx="0"/>
          </p:cNvCxnSpPr>
          <p:nvPr/>
        </p:nvCxnSpPr>
        <p:spPr>
          <a:xfrm rot="16200000" flipH="1">
            <a:off x="4864776" y="5260300"/>
            <a:ext cx="366951" cy="3429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0" name="Curved Connector 105"/>
          <p:cNvCxnSpPr>
            <a:stCxn id="97" idx="2"/>
            <a:endCxn id="88" idx="0"/>
          </p:cNvCxnSpPr>
          <p:nvPr/>
        </p:nvCxnSpPr>
        <p:spPr>
          <a:xfrm rot="16200000" flipH="1">
            <a:off x="4369475" y="4765000"/>
            <a:ext cx="366951" cy="13335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1" name="Curved Connector 105"/>
          <p:cNvCxnSpPr>
            <a:stCxn id="87" idx="2"/>
            <a:endCxn id="88" idx="0"/>
          </p:cNvCxnSpPr>
          <p:nvPr/>
        </p:nvCxnSpPr>
        <p:spPr>
          <a:xfrm rot="16200000" flipH="1">
            <a:off x="3874175" y="4269700"/>
            <a:ext cx="366951" cy="23241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505201" y="4486275"/>
            <a:ext cx="762000" cy="762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98" name="Rectangle 97"/>
          <p:cNvSpPr/>
          <p:nvPr/>
        </p:nvSpPr>
        <p:spPr>
          <a:xfrm>
            <a:off x="4495800" y="4867276"/>
            <a:ext cx="762000" cy="381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Tree>
    <p:extLst>
      <p:ext uri="{BB962C8B-B14F-4D97-AF65-F5344CB8AC3E}">
        <p14:creationId xmlns:p14="http://schemas.microsoft.com/office/powerpoint/2010/main" val="3316428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97" grpId="0" animBg="1"/>
      <p:bldP spid="98"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228</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7" name="Rectangle 46"/>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774304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4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141"/>
                                        </p:tgtEl>
                                        <p:attrNameLst>
                                          <p:attrName>style.visibility</p:attrName>
                                        </p:attrNameLst>
                                      </p:cBhvr>
                                      <p:to>
                                        <p:strVal val="hidden"/>
                                      </p:to>
                                    </p:set>
                                  </p:childTnLst>
                                </p:cTn>
                              </p:par>
                            </p:childTnLst>
                          </p:cTn>
                        </p:par>
                        <p:par>
                          <p:cTn id="24" fill="hold">
                            <p:stCondLst>
                              <p:cond delay="0"/>
                            </p:stCondLst>
                            <p:childTnLst>
                              <p:par>
                                <p:cTn id="25" presetID="63" presetClass="path" presetSubtype="0" accel="50000" decel="50000" fill="hold" grpId="0" nodeType="afterEffect">
                                  <p:stCondLst>
                                    <p:cond delay="0"/>
                                  </p:stCondLst>
                                  <p:childTnLst>
                                    <p:animMotion origin="layout" path="M 2.22222E-6 -1.85185E-6 L 0.10833 -1.85185E-6 " pathEditMode="relative" rAng="0" ptsTypes="AA">
                                      <p:cBhvr>
                                        <p:cTn id="26" dur="500" fill="hold"/>
                                        <p:tgtEl>
                                          <p:spTgt spid="53"/>
                                        </p:tgtEl>
                                        <p:attrNameLst>
                                          <p:attrName>ppt_x</p:attrName>
                                          <p:attrName>ppt_y</p:attrName>
                                        </p:attrNameLst>
                                      </p:cBhvr>
                                      <p:rCtr x="54" y="0"/>
                                    </p:animMotion>
                                  </p:childTnLst>
                                </p:cTn>
                              </p:par>
                            </p:childTnLst>
                          </p:cTn>
                        </p:par>
                        <p:par>
                          <p:cTn id="27" fill="hold">
                            <p:stCondLst>
                              <p:cond delay="500"/>
                            </p:stCondLst>
                            <p:childTnLst>
                              <p:par>
                                <p:cTn id="28" presetID="63" presetClass="path" presetSubtype="0" accel="50000" decel="50000" fill="hold" grpId="0" nodeType="afterEffect">
                                  <p:stCondLst>
                                    <p:cond delay="0"/>
                                  </p:stCondLst>
                                  <p:childTnLst>
                                    <p:animMotion origin="layout" path="M 2.22222E-6 0.00232 L 0.10833 0.00232 " pathEditMode="relative" rAng="0" ptsTypes="AA">
                                      <p:cBhvr>
                                        <p:cTn id="29" dur="500" fill="hold"/>
                                        <p:tgtEl>
                                          <p:spTgt spid="113"/>
                                        </p:tgtEl>
                                        <p:attrNameLst>
                                          <p:attrName>ppt_x</p:attrName>
                                          <p:attrName>ppt_y</p:attrName>
                                        </p:attrNameLst>
                                      </p:cBhvr>
                                      <p:rCtr x="54" y="0"/>
                                    </p:animMotion>
                                  </p:childTnLst>
                                </p:cTn>
                              </p:par>
                            </p:childTnLst>
                          </p:cTn>
                        </p:par>
                        <p:par>
                          <p:cTn id="30" fill="hold">
                            <p:stCondLst>
                              <p:cond delay="1000"/>
                            </p:stCondLst>
                            <p:childTnLst>
                              <p:par>
                                <p:cTn id="31" presetID="63" presetClass="path" presetSubtype="0" accel="50000" decel="50000" fill="hold" grpId="0" nodeType="afterEffect">
                                  <p:stCondLst>
                                    <p:cond delay="0"/>
                                  </p:stCondLst>
                                  <p:childTnLst>
                                    <p:animMotion origin="layout" path="M 2.22222E-6 -3.33333E-6 L 0.10833 -0.05555 " pathEditMode="relative" rAng="0" ptsTypes="AA">
                                      <p:cBhvr>
                                        <p:cTn id="32" dur="500" fill="hold"/>
                                        <p:tgtEl>
                                          <p:spTgt spid="114"/>
                                        </p:tgtEl>
                                        <p:attrNameLst>
                                          <p:attrName>ppt_x</p:attrName>
                                          <p:attrName>ppt_y</p:attrName>
                                        </p:attrNameLst>
                                      </p:cBhvr>
                                      <p:rCtr x="54" y="-28"/>
                                    </p:animMotion>
                                  </p:childTnLst>
                                </p:cTn>
                              </p:par>
                            </p:childTnLst>
                          </p:cTn>
                        </p:par>
                        <p:par>
                          <p:cTn id="33" fill="hold">
                            <p:stCondLst>
                              <p:cond delay="1500"/>
                            </p:stCondLst>
                            <p:childTnLst>
                              <p:par>
                                <p:cTn id="34" presetID="63" presetClass="path" presetSubtype="0" accel="50000" decel="50000" fill="hold" grpId="0" nodeType="afterEffect">
                                  <p:stCondLst>
                                    <p:cond delay="0"/>
                                  </p:stCondLst>
                                  <p:childTnLst>
                                    <p:animMotion origin="layout" path="M -4.16667E-6 1.11111E-6 L 0.10834 0.05671 " pathEditMode="relative" rAng="0" ptsTypes="AA">
                                      <p:cBhvr>
                                        <p:cTn id="35" dur="500" fill="hold"/>
                                        <p:tgtEl>
                                          <p:spTgt spid="115"/>
                                        </p:tgtEl>
                                        <p:attrNameLst>
                                          <p:attrName>ppt_x</p:attrName>
                                          <p:attrName>ppt_y</p:attrName>
                                        </p:attrNameLst>
                                      </p:cBhvr>
                                      <p:rCtr x="54" y="28"/>
                                    </p:animMotion>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par>
                          <p:cTn id="41" fill="hold">
                            <p:stCondLst>
                              <p:cond delay="2000"/>
                            </p:stCondLst>
                            <p:childTnLst>
                              <p:par>
                                <p:cTn id="42" presetID="1" presetClass="exit" presetSubtype="0" fill="hold" nodeType="afterEffect">
                                  <p:stCondLst>
                                    <p:cond delay="500"/>
                                  </p:stCondLst>
                                  <p:childTnLst>
                                    <p:set>
                                      <p:cBhvr>
                                        <p:cTn id="43" dur="1" fill="hold">
                                          <p:stCondLst>
                                            <p:cond delay="0"/>
                                          </p:stCondLst>
                                        </p:cTn>
                                        <p:tgtEl>
                                          <p:spTgt spid="142"/>
                                        </p:tgtEl>
                                        <p:attrNameLst>
                                          <p:attrName>style.visibility</p:attrName>
                                        </p:attrNameLst>
                                      </p:cBhvr>
                                      <p:to>
                                        <p:strVal val="hidden"/>
                                      </p:to>
                                    </p:set>
                                  </p:childTnLst>
                                </p:cTn>
                              </p:par>
                            </p:childTnLst>
                          </p:cTn>
                        </p:par>
                        <p:par>
                          <p:cTn id="44" fill="hold">
                            <p:stCondLst>
                              <p:cond delay="2500"/>
                            </p:stCondLst>
                            <p:childTnLst>
                              <p:par>
                                <p:cTn id="45" presetID="63" presetClass="path" presetSubtype="0" accel="50000" decel="50000" fill="hold" grpId="1" nodeType="afterEffect">
                                  <p:stCondLst>
                                    <p:cond delay="0"/>
                                  </p:stCondLst>
                                  <p:childTnLst>
                                    <p:animMotion origin="layout" path="M 0.10833 -1.85185E-6 L 0.21666 -1.85185E-6 " pathEditMode="relative" rAng="0" ptsTypes="AA">
                                      <p:cBhvr>
                                        <p:cTn id="46" dur="500" fill="hold"/>
                                        <p:tgtEl>
                                          <p:spTgt spid="53"/>
                                        </p:tgtEl>
                                        <p:attrNameLst>
                                          <p:attrName>ppt_x</p:attrName>
                                          <p:attrName>ppt_y</p:attrName>
                                        </p:attrNameLst>
                                      </p:cBhvr>
                                      <p:rCtr x="54" y="0"/>
                                    </p:animMotion>
                                  </p:childTnLst>
                                </p:cTn>
                              </p:par>
                            </p:childTnLst>
                          </p:cTn>
                        </p:par>
                        <p:par>
                          <p:cTn id="47" fill="hold">
                            <p:stCondLst>
                              <p:cond delay="3000"/>
                            </p:stCondLst>
                            <p:childTnLst>
                              <p:par>
                                <p:cTn id="48" presetID="63" presetClass="path" presetSubtype="0" accel="50000" decel="50000" fill="hold" grpId="1" nodeType="afterEffect">
                                  <p:stCondLst>
                                    <p:cond delay="0"/>
                                  </p:stCondLst>
                                  <p:childTnLst>
                                    <p:animMotion origin="layout" path="M 0.10833 0.00231 L 0.21666 -0.11181 " pathEditMode="relative" rAng="0" ptsTypes="AA">
                                      <p:cBhvr>
                                        <p:cTn id="49" dur="500" fill="hold"/>
                                        <p:tgtEl>
                                          <p:spTgt spid="113"/>
                                        </p:tgtEl>
                                        <p:attrNameLst>
                                          <p:attrName>ppt_x</p:attrName>
                                          <p:attrName>ppt_y</p:attrName>
                                        </p:attrNameLst>
                                      </p:cBhvr>
                                      <p:rCtr x="54" y="-57"/>
                                    </p:animMotion>
                                  </p:childTnLst>
                                </p:cTn>
                              </p:par>
                            </p:childTnLst>
                          </p:cTn>
                        </p:par>
                        <p:par>
                          <p:cTn id="50" fill="hold">
                            <p:stCondLst>
                              <p:cond delay="3500"/>
                            </p:stCondLst>
                            <p:childTnLst>
                              <p:par>
                                <p:cTn id="51" presetID="63" presetClass="path" presetSubtype="0" accel="50000" decel="50000" fill="hold" grpId="1" nodeType="afterEffect">
                                  <p:stCondLst>
                                    <p:cond delay="0"/>
                                  </p:stCondLst>
                                  <p:childTnLst>
                                    <p:animMotion origin="layout" path="M 0.10833 -0.05555 L 0.21666 0.00116 " pathEditMode="relative" rAng="0" ptsTypes="AA">
                                      <p:cBhvr>
                                        <p:cTn id="52" dur="500" fill="hold"/>
                                        <p:tgtEl>
                                          <p:spTgt spid="114"/>
                                        </p:tgtEl>
                                        <p:attrNameLst>
                                          <p:attrName>ppt_x</p:attrName>
                                          <p:attrName>ppt_y</p:attrName>
                                        </p:attrNameLst>
                                      </p:cBhvr>
                                      <p:rCtr x="54" y="28"/>
                                    </p:animMotion>
                                  </p:childTnLst>
                                </p:cTn>
                              </p:par>
                            </p:childTnLst>
                          </p:cTn>
                        </p:par>
                        <p:par>
                          <p:cTn id="53" fill="hold">
                            <p:stCondLst>
                              <p:cond delay="4000"/>
                            </p:stCondLst>
                            <p:childTnLst>
                              <p:par>
                                <p:cTn id="54" presetID="63" presetClass="path" presetSubtype="0" accel="50000" decel="50000" fill="hold" grpId="1" nodeType="afterEffect">
                                  <p:stCondLst>
                                    <p:cond delay="0"/>
                                  </p:stCondLst>
                                  <p:childTnLst>
                                    <p:animMotion origin="layout" path="M 0.10833 0.05671 L 0.21666 0.11342 " pathEditMode="relative" rAng="0" ptsTypes="AA">
                                      <p:cBhvr>
                                        <p:cTn id="55" dur="500" fill="hold"/>
                                        <p:tgtEl>
                                          <p:spTgt spid="115"/>
                                        </p:tgtEl>
                                        <p:attrNameLst>
                                          <p:attrName>ppt_x</p:attrName>
                                          <p:attrName>ppt_y</p:attrName>
                                        </p:attrNameLst>
                                      </p:cBhvr>
                                      <p:rCtr x="54" y="28"/>
                                    </p:animMotion>
                                  </p:childTnLst>
                                </p:cTn>
                              </p:par>
                            </p:childTnLst>
                          </p:cTn>
                        </p:par>
                        <p:par>
                          <p:cTn id="56" fill="hold">
                            <p:stCondLst>
                              <p:cond delay="4500"/>
                            </p:stCondLst>
                            <p:childTnLst>
                              <p:par>
                                <p:cTn id="57" presetID="1" presetClass="entr" presetSubtype="0"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childTnLst>
                                </p:cTn>
                              </p:par>
                            </p:childTnLst>
                          </p:cTn>
                        </p:par>
                        <p:par>
                          <p:cTn id="61" fill="hold">
                            <p:stCondLst>
                              <p:cond delay="4500"/>
                            </p:stCondLst>
                            <p:childTnLst>
                              <p:par>
                                <p:cTn id="62" presetID="1" presetClass="exit" presetSubtype="0" fill="hold" nodeType="afterEffect">
                                  <p:stCondLst>
                                    <p:cond delay="500"/>
                                  </p:stCondLst>
                                  <p:childTnLst>
                                    <p:set>
                                      <p:cBhvr>
                                        <p:cTn id="63" dur="1" fill="hold">
                                          <p:stCondLst>
                                            <p:cond delay="0"/>
                                          </p:stCondLst>
                                        </p:cTn>
                                        <p:tgtEl>
                                          <p:spTgt spid="143"/>
                                        </p:tgtEl>
                                        <p:attrNameLst>
                                          <p:attrName>style.visibility</p:attrName>
                                        </p:attrNameLst>
                                      </p:cBhvr>
                                      <p:to>
                                        <p:strVal val="hidden"/>
                                      </p:to>
                                    </p:set>
                                  </p:childTnLst>
                                </p:cTn>
                              </p:par>
                            </p:childTnLst>
                          </p:cTn>
                        </p:par>
                        <p:par>
                          <p:cTn id="64" fill="hold">
                            <p:stCondLst>
                              <p:cond delay="5000"/>
                            </p:stCondLst>
                            <p:childTnLst>
                              <p:par>
                                <p:cTn id="65" presetID="63" presetClass="path" presetSubtype="0" accel="50000" decel="50000" fill="hold" grpId="2" nodeType="afterEffect">
                                  <p:stCondLst>
                                    <p:cond delay="0"/>
                                  </p:stCondLst>
                                  <p:childTnLst>
                                    <p:animMotion origin="layout" path="M 0.21666 -1.85185E-6 L 0.325 -0.16782 " pathEditMode="relative" rAng="0" ptsTypes="AA">
                                      <p:cBhvr>
                                        <p:cTn id="66" dur="500" fill="hold"/>
                                        <p:tgtEl>
                                          <p:spTgt spid="53"/>
                                        </p:tgtEl>
                                        <p:attrNameLst>
                                          <p:attrName>ppt_x</p:attrName>
                                          <p:attrName>ppt_y</p:attrName>
                                        </p:attrNameLst>
                                      </p:cBhvr>
                                      <p:rCtr x="54" y="-84"/>
                                    </p:animMotion>
                                  </p:childTnLst>
                                </p:cTn>
                              </p:par>
                            </p:childTnLst>
                          </p:cTn>
                        </p:par>
                        <p:par>
                          <p:cTn id="67" fill="hold">
                            <p:stCondLst>
                              <p:cond delay="5500"/>
                            </p:stCondLst>
                            <p:childTnLst>
                              <p:par>
                                <p:cTn id="68" presetID="63" presetClass="path" presetSubtype="0" accel="50000" decel="50000" fill="hold" grpId="2" nodeType="afterEffect">
                                  <p:stCondLst>
                                    <p:cond delay="0"/>
                                  </p:stCondLst>
                                  <p:childTnLst>
                                    <p:animMotion origin="layout" path="M 0.21666 -0.11181 L 0.325 -0.05556 " pathEditMode="relative" rAng="0" ptsTypes="AA">
                                      <p:cBhvr>
                                        <p:cTn id="69" dur="500" fill="hold"/>
                                        <p:tgtEl>
                                          <p:spTgt spid="113"/>
                                        </p:tgtEl>
                                        <p:attrNameLst>
                                          <p:attrName>ppt_x</p:attrName>
                                          <p:attrName>ppt_y</p:attrName>
                                        </p:attrNameLst>
                                      </p:cBhvr>
                                      <p:rCtr x="54" y="28"/>
                                    </p:animMotion>
                                  </p:childTnLst>
                                </p:cTn>
                              </p:par>
                            </p:childTnLst>
                          </p:cTn>
                        </p:par>
                        <p:par>
                          <p:cTn id="70" fill="hold">
                            <p:stCondLst>
                              <p:cond delay="6000"/>
                            </p:stCondLst>
                            <p:childTnLst>
                              <p:par>
                                <p:cTn id="71" presetID="63" presetClass="path" presetSubtype="0" accel="50000" decel="50000" fill="hold" grpId="2" nodeType="afterEffect">
                                  <p:stCondLst>
                                    <p:cond delay="0"/>
                                  </p:stCondLst>
                                  <p:childTnLst>
                                    <p:animMotion origin="layout" path="M 0.21666 0.00116 L 0.325 0.05787 " pathEditMode="relative" rAng="0" ptsTypes="AA">
                                      <p:cBhvr>
                                        <p:cTn id="72" dur="500" fill="hold"/>
                                        <p:tgtEl>
                                          <p:spTgt spid="114"/>
                                        </p:tgtEl>
                                        <p:attrNameLst>
                                          <p:attrName>ppt_x</p:attrName>
                                          <p:attrName>ppt_y</p:attrName>
                                        </p:attrNameLst>
                                      </p:cBhvr>
                                      <p:rCtr x="54" y="28"/>
                                    </p:animMotion>
                                  </p:childTnLst>
                                </p:cTn>
                              </p:par>
                            </p:childTnLst>
                          </p:cTn>
                        </p:par>
                        <p:par>
                          <p:cTn id="73" fill="hold">
                            <p:stCondLst>
                              <p:cond delay="6500"/>
                            </p:stCondLst>
                            <p:childTnLst>
                              <p:par>
                                <p:cTn id="74" presetID="63" presetClass="path" presetSubtype="0" accel="50000" decel="50000" fill="hold" grpId="2" nodeType="afterEffect">
                                  <p:stCondLst>
                                    <p:cond delay="0"/>
                                  </p:stCondLst>
                                  <p:childTnLst>
                                    <p:animMotion origin="layout" path="M 0.21667 0.11342 L 0.325 0.16852 " pathEditMode="relative" rAng="0" ptsTypes="AA">
                                      <p:cBhvr>
                                        <p:cTn id="75" dur="500" fill="hold"/>
                                        <p:tgtEl>
                                          <p:spTgt spid="115"/>
                                        </p:tgtEl>
                                        <p:attrNameLst>
                                          <p:attrName>ppt_x</p:attrName>
                                          <p:attrName>ppt_y</p:attrName>
                                        </p:attrNameLst>
                                      </p:cBhvr>
                                      <p:rCtr x="54" y="28"/>
                                    </p:animMotion>
                                  </p:childTnLst>
                                </p:cTn>
                              </p:par>
                            </p:childTnLst>
                          </p:cTn>
                        </p:par>
                        <p:par>
                          <p:cTn id="76" fill="hold">
                            <p:stCondLst>
                              <p:cond delay="7000"/>
                            </p:stCondLst>
                            <p:childTnLst>
                              <p:par>
                                <p:cTn id="77" presetID="1" presetClass="entr" presetSubtype="0" fill="hold" nodeType="afterEffect">
                                  <p:stCondLst>
                                    <p:cond delay="0"/>
                                  </p:stCondLst>
                                  <p:childTnLst>
                                    <p:set>
                                      <p:cBhvr>
                                        <p:cTn id="78" dur="1" fill="hold">
                                          <p:stCondLst>
                                            <p:cond delay="0"/>
                                          </p:stCondLst>
                                        </p:cTn>
                                        <p:tgtEl>
                                          <p:spTgt spid="1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8"/>
                                        </p:tgtEl>
                                        <p:attrNameLst>
                                          <p:attrName>style.visibility</p:attrName>
                                        </p:attrNameLst>
                                      </p:cBhvr>
                                      <p:to>
                                        <p:strVal val="visible"/>
                                      </p:to>
                                    </p:set>
                                  </p:childTnLst>
                                </p:cTn>
                              </p:par>
                            </p:childTnLst>
                          </p:cTn>
                        </p:par>
                        <p:par>
                          <p:cTn id="81" fill="hold">
                            <p:stCondLst>
                              <p:cond delay="7000"/>
                            </p:stCondLst>
                            <p:childTnLst>
                              <p:par>
                                <p:cTn id="82" presetID="1" presetClass="exit" presetSubtype="0" fill="hold" nodeType="afterEffect">
                                  <p:stCondLst>
                                    <p:cond delay="500"/>
                                  </p:stCondLst>
                                  <p:childTnLst>
                                    <p:set>
                                      <p:cBhvr>
                                        <p:cTn id="83" dur="1" fill="hold">
                                          <p:stCondLst>
                                            <p:cond delay="0"/>
                                          </p:stCondLst>
                                        </p:cTn>
                                        <p:tgtEl>
                                          <p:spTgt spid="144"/>
                                        </p:tgtEl>
                                        <p:attrNameLst>
                                          <p:attrName>style.visibility</p:attrName>
                                        </p:attrNameLst>
                                      </p:cBhvr>
                                      <p:to>
                                        <p:strVal val="hidden"/>
                                      </p:to>
                                    </p:set>
                                  </p:childTnLst>
                                </p:cTn>
                              </p:par>
                            </p:childTnLst>
                          </p:cTn>
                        </p:par>
                        <p:par>
                          <p:cTn id="84" fill="hold">
                            <p:stCondLst>
                              <p:cond delay="7500"/>
                            </p:stCondLst>
                            <p:childTnLst>
                              <p:par>
                                <p:cTn id="85" presetID="63" presetClass="path" presetSubtype="0" accel="50000" decel="50000" fill="hold" grpId="3" nodeType="afterEffect">
                                  <p:stCondLst>
                                    <p:cond delay="0"/>
                                  </p:stCondLst>
                                  <p:childTnLst>
                                    <p:animMotion origin="layout" path="M 0.325 -0.16783 L 0.43333 0.00046 " pathEditMode="relative" rAng="0" ptsTypes="AA">
                                      <p:cBhvr>
                                        <p:cTn id="86" dur="500" fill="hold"/>
                                        <p:tgtEl>
                                          <p:spTgt spid="53"/>
                                        </p:tgtEl>
                                        <p:attrNameLst>
                                          <p:attrName>ppt_x</p:attrName>
                                          <p:attrName>ppt_y</p:attrName>
                                        </p:attrNameLst>
                                      </p:cBhvr>
                                      <p:rCtr x="54" y="84"/>
                                    </p:animMotion>
                                  </p:childTnLst>
                                </p:cTn>
                              </p:par>
                            </p:childTnLst>
                          </p:cTn>
                        </p:par>
                        <p:par>
                          <p:cTn id="87" fill="hold">
                            <p:stCondLst>
                              <p:cond delay="8000"/>
                            </p:stCondLst>
                            <p:childTnLst>
                              <p:par>
                                <p:cTn id="88" presetID="63" presetClass="path" presetSubtype="0" accel="50000" decel="50000" fill="hold" grpId="3" nodeType="afterEffect">
                                  <p:stCondLst>
                                    <p:cond delay="0"/>
                                  </p:stCondLst>
                                  <p:childTnLst>
                                    <p:animMotion origin="layout" path="M 0.325 -0.05556 L 0.43333 0.00231 " pathEditMode="relative" rAng="0" ptsTypes="AA">
                                      <p:cBhvr>
                                        <p:cTn id="89" dur="500" fill="hold"/>
                                        <p:tgtEl>
                                          <p:spTgt spid="113"/>
                                        </p:tgtEl>
                                        <p:attrNameLst>
                                          <p:attrName>ppt_x</p:attrName>
                                          <p:attrName>ppt_y</p:attrName>
                                        </p:attrNameLst>
                                      </p:cBhvr>
                                      <p:rCtr x="54" y="29"/>
                                    </p:animMotion>
                                  </p:childTnLst>
                                </p:cTn>
                              </p:par>
                            </p:childTnLst>
                          </p:cTn>
                        </p:par>
                        <p:par>
                          <p:cTn id="90" fill="hold">
                            <p:stCondLst>
                              <p:cond delay="8500"/>
                            </p:stCondLst>
                            <p:childTnLst>
                              <p:par>
                                <p:cTn id="91" presetID="63" presetClass="path" presetSubtype="0" accel="50000" decel="50000" fill="hold" grpId="3" nodeType="afterEffect">
                                  <p:stCondLst>
                                    <p:cond delay="0"/>
                                  </p:stCondLst>
                                  <p:childTnLst>
                                    <p:animMotion origin="layout" path="M 0.325 0.05787 L 0.43333 -3.33333E-6 " pathEditMode="relative" rAng="0" ptsTypes="AA">
                                      <p:cBhvr>
                                        <p:cTn id="92" dur="500" fill="hold"/>
                                        <p:tgtEl>
                                          <p:spTgt spid="114"/>
                                        </p:tgtEl>
                                        <p:attrNameLst>
                                          <p:attrName>ppt_x</p:attrName>
                                          <p:attrName>ppt_y</p:attrName>
                                        </p:attrNameLst>
                                      </p:cBhvr>
                                      <p:rCtr x="54" y="-29"/>
                                    </p:animMotion>
                                  </p:childTnLst>
                                </p:cTn>
                              </p:par>
                            </p:childTnLst>
                          </p:cTn>
                        </p:par>
                        <p:par>
                          <p:cTn id="93" fill="hold">
                            <p:stCondLst>
                              <p:cond delay="9000"/>
                            </p:stCondLst>
                            <p:childTnLst>
                              <p:par>
                                <p:cTn id="94" presetID="63" presetClass="path" presetSubtype="0" accel="50000" decel="50000" fill="hold" grpId="3" nodeType="afterEffect">
                                  <p:stCondLst>
                                    <p:cond delay="0"/>
                                  </p:stCondLst>
                                  <p:childTnLst>
                                    <p:animMotion origin="layout" path="M 0.325 0.16852 L 0.43334 -0.00046 " pathEditMode="relative" rAng="0" ptsTypes="AA">
                                      <p:cBhvr>
                                        <p:cTn id="95" dur="500" fill="hold"/>
                                        <p:tgtEl>
                                          <p:spTgt spid="115"/>
                                        </p:tgtEl>
                                        <p:attrNameLst>
                                          <p:attrName>ppt_x</p:attrName>
                                          <p:attrName>ppt_y</p:attrName>
                                        </p:attrNameLst>
                                      </p:cBhvr>
                                      <p:rCtr x="54" y="-84"/>
                                    </p:animMotion>
                                  </p:childTnLst>
                                </p:cTn>
                              </p:par>
                            </p:childTnLst>
                          </p:cTn>
                        </p:par>
                        <p:par>
                          <p:cTn id="96" fill="hold">
                            <p:stCondLst>
                              <p:cond delay="9500"/>
                            </p:stCondLst>
                            <p:childTnLst>
                              <p:par>
                                <p:cTn id="97" presetID="1" presetClass="entr" presetSubtype="0" fill="hold" nodeType="afterEffect">
                                  <p:stCondLst>
                                    <p:cond delay="0"/>
                                  </p:stCondLst>
                                  <p:childTnLst>
                                    <p:set>
                                      <p:cBhvr>
                                        <p:cTn id="98" dur="1" fill="hold">
                                          <p:stCondLst>
                                            <p:cond delay="0"/>
                                          </p:stCondLst>
                                        </p:cTn>
                                        <p:tgtEl>
                                          <p:spTgt spid="14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9"/>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46" grpId="0"/>
      <p:bldP spid="47" grpId="0" animBg="1"/>
      <p:bldP spid="53" grpId="0" animBg="1"/>
      <p:bldP spid="53" grpId="1" animBg="1"/>
      <p:bldP spid="53" grpId="2" animBg="1"/>
      <p:bldP spid="53" grpId="3" animBg="1"/>
      <p:bldP spid="113" grpId="0" animBg="1"/>
      <p:bldP spid="113" grpId="1" animBg="1"/>
      <p:bldP spid="113" grpId="2" animBg="1"/>
      <p:bldP spid="113" grpId="3" animBg="1"/>
      <p:bldP spid="114" grpId="0" animBg="1"/>
      <p:bldP spid="114" grpId="1" animBg="1"/>
      <p:bldP spid="114" grpId="2" animBg="1"/>
      <p:bldP spid="114" grpId="3" animBg="1"/>
      <p:bldP spid="115" grpId="0" animBg="1"/>
      <p:bldP spid="115" grpId="1" animBg="1"/>
      <p:bldP spid="115" grpId="2" animBg="1"/>
      <p:bldP spid="115" grpId="3" animBg="1"/>
      <p:bldP spid="135" grpId="0" animBg="1"/>
      <p:bldP spid="136" grpId="0" animBg="1"/>
      <p:bldP spid="137" grpId="0" animBg="1"/>
      <p:bldP spid="138" grpId="0" animBg="1"/>
      <p:bldP spid="139"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16200000" flipH="1">
            <a:off x="2406650" y="4579949"/>
            <a:ext cx="1588"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396624" y="4579323"/>
            <a:ext cx="1588"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38120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48026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229</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49" name="Rectangle 48"/>
          <p:cNvSpPr/>
          <p:nvPr/>
        </p:nvSpPr>
        <p:spPr>
          <a:xfrm>
            <a:off x="26213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5" name="Rectangle 54"/>
          <p:cNvSpPr/>
          <p:nvPr/>
        </p:nvSpPr>
        <p:spPr>
          <a:xfrm>
            <a:off x="3611903" y="4183916"/>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65" name="Rectangle 64"/>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74" name="Curved Connector 105"/>
          <p:cNvCxnSpPr>
            <a:stCxn id="54" idx="2"/>
            <a:endCxn id="76" idx="0"/>
          </p:cNvCxnSpPr>
          <p:nvPr/>
        </p:nvCxnSpPr>
        <p:spPr>
          <a:xfrm rot="16200000" flipH="1">
            <a:off x="4396239" y="4667765"/>
            <a:ext cx="443151" cy="14517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3143588" y="5615226"/>
            <a:ext cx="4400212"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Least nice thread stays </a:t>
            </a:r>
          </a:p>
          <a:p>
            <a:pPr algn="ctr" defTabSz="914165"/>
            <a:r>
              <a:rPr lang="en-US" sz="2800" i="1" dirty="0">
                <a:solidFill>
                  <a:srgbClr val="1F497D"/>
                </a:solidFill>
                <a:latin typeface="Calibri"/>
              </a:rPr>
              <a:t>mostly </a:t>
            </a:r>
            <a:r>
              <a:rPr lang="en-US" sz="2800" i="1" dirty="0" err="1">
                <a:solidFill>
                  <a:srgbClr val="1F497D"/>
                </a:solidFill>
                <a:latin typeface="Calibri"/>
              </a:rPr>
              <a:t>deprioritized</a:t>
            </a:r>
            <a:endParaRPr lang="en-US" sz="2800" i="1" dirty="0">
              <a:solidFill>
                <a:srgbClr val="1F497D"/>
              </a:solidFill>
              <a:latin typeface="Calibri"/>
            </a:endParaRPr>
          </a:p>
        </p:txBody>
      </p:sp>
      <p:cxnSp>
        <p:nvCxnSpPr>
          <p:cNvPr id="77" name="Curved Connector 105"/>
          <p:cNvCxnSpPr>
            <a:stCxn id="49" idx="2"/>
            <a:endCxn id="76" idx="0"/>
          </p:cNvCxnSpPr>
          <p:nvPr/>
        </p:nvCxnSpPr>
        <p:spPr>
          <a:xfrm rot="16200000" flipH="1">
            <a:off x="3900939" y="4172465"/>
            <a:ext cx="443151" cy="24423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79" name="Curved Connector 105"/>
          <p:cNvCxnSpPr>
            <a:stCxn id="53" idx="2"/>
            <a:endCxn id="76" idx="0"/>
          </p:cNvCxnSpPr>
          <p:nvPr/>
        </p:nvCxnSpPr>
        <p:spPr>
          <a:xfrm rot="16200000" flipH="1">
            <a:off x="3406265" y="3677791"/>
            <a:ext cx="443151" cy="3431718"/>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0" name="Curved Connector 105"/>
          <p:cNvCxnSpPr>
            <a:stCxn id="62" idx="2"/>
            <a:endCxn id="76" idx="0"/>
          </p:cNvCxnSpPr>
          <p:nvPr/>
        </p:nvCxnSpPr>
        <p:spPr>
          <a:xfrm rot="5400000">
            <a:off x="5386839" y="5128935"/>
            <a:ext cx="443151" cy="52943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6011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23</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11872937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230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lumMod val="85000"/>
                </a:prstClr>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4. 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84" name="Right Arrow 83"/>
          <p:cNvSpPr/>
          <p:nvPr/>
        </p:nvSpPr>
        <p:spPr>
          <a:xfrm rot="18900000">
            <a:off x="3410510" y="314269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5" name="Right Arrow 84"/>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6" name="Rectangle 85"/>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1. Clustering</a:t>
            </a:r>
          </a:p>
        </p:txBody>
      </p:sp>
      <p:sp>
        <p:nvSpPr>
          <p:cNvPr id="87" name="Rectangle 86"/>
          <p:cNvSpPr/>
          <p:nvPr/>
        </p:nvSpPr>
        <p:spPr>
          <a:xfrm>
            <a:off x="4329829" y="3429001"/>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2. Between </a:t>
            </a:r>
          </a:p>
          <a:p>
            <a:pPr algn="ctr" defTabSz="914165">
              <a:lnSpc>
                <a:spcPct val="80000"/>
              </a:lnSpc>
              <a:defRPr/>
            </a:pPr>
            <a:r>
              <a:rPr lang="en-US" sz="2800" b="1" kern="0" dirty="0">
                <a:solidFill>
                  <a:srgbClr val="FF0000"/>
                </a:solidFill>
                <a:latin typeface="Calibri"/>
              </a:rPr>
              <a:t>Clusters</a:t>
            </a:r>
          </a:p>
        </p:txBody>
      </p:sp>
      <p:sp>
        <p:nvSpPr>
          <p:cNvPr id="88" name="Rectangle 87"/>
          <p:cNvSpPr/>
          <p:nvPr/>
        </p:nvSpPr>
        <p:spPr>
          <a:xfrm>
            <a:off x="6285052" y="1267056"/>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3. Non-Intensive </a:t>
            </a:r>
          </a:p>
          <a:p>
            <a:pPr algn="ctr" defTabSz="914165">
              <a:lnSpc>
                <a:spcPct val="80000"/>
              </a:lnSpc>
              <a:defRPr/>
            </a:pPr>
            <a:r>
              <a:rPr lang="en-US" sz="2800" b="1" kern="0" dirty="0">
                <a:solidFill>
                  <a:srgbClr val="FF0000"/>
                </a:solidFill>
                <a:latin typeface="Calibri"/>
              </a:rPr>
              <a:t>Cluster</a:t>
            </a:r>
          </a:p>
        </p:txBody>
      </p:sp>
      <p:sp>
        <p:nvSpPr>
          <p:cNvPr id="89" name="Rounded Rectangle 8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0" name="Rounded Rectangle 89"/>
          <p:cNvSpPr/>
          <p:nvPr/>
        </p:nvSpPr>
        <p:spPr>
          <a:xfrm>
            <a:off x="7586589" y="2268535"/>
            <a:ext cx="232117" cy="57155"/>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91" name="Rounded Rectangle 90"/>
          <p:cNvSpPr/>
          <p:nvPr/>
        </p:nvSpPr>
        <p:spPr>
          <a:xfrm>
            <a:off x="7563148" y="2441133"/>
            <a:ext cx="279009" cy="93528"/>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92" name="Rounded Rectangle 9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93" name="Rounded Rectangle 9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94" name="Straight Arrow Connector 9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6" name="Rounded Rectangle 95"/>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7" name="Rounded Rectangle 96"/>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98" name="Straight Arrow Connector 97"/>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9" name="Rounded Rectangle 98"/>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00" name="Oval 99"/>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101" name="Straight Arrow Connector 10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102" name="Rectangle 101"/>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cxnSp>
        <p:nvCxnSpPr>
          <p:cNvPr id="103" name="Straight Arrow Connector 102"/>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66" name="Wave 65"/>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67" name="Wave 66"/>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38250891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84"/>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5"/>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xit"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87"/>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4"/>
                                        </p:tgtEl>
                                        <p:attrNameLst>
                                          <p:attrName>style.visibility</p:attrName>
                                        </p:attrNameLst>
                                      </p:cBhvr>
                                      <p:to>
                                        <p:strVal val="visible"/>
                                      </p:to>
                                    </p:set>
                                  </p:childTnLst>
                                </p:cTn>
                              </p:par>
                              <p:par>
                                <p:cTn id="59" presetID="1" presetClass="exit" presetSubtype="0" fill="hold" nodeType="withEffect">
                                  <p:stCondLst>
                                    <p:cond delay="0"/>
                                  </p:stCondLst>
                                  <p:childTnLst>
                                    <p:set>
                                      <p:cBhvr>
                                        <p:cTn id="60" dur="1" fill="hold">
                                          <p:stCondLst>
                                            <p:cond delay="0"/>
                                          </p:stCondLst>
                                        </p:cTn>
                                        <p:tgtEl>
                                          <p:spTgt spid="48"/>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9"/>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2"/>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5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4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88"/>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89"/>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90"/>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91"/>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9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93"/>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9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52"/>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0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0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2"/>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5"/>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36"/>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7"/>
                                        </p:tgtEl>
                                        <p:attrNameLst>
                                          <p:attrName>style.visibility</p:attrName>
                                        </p:attrNameLst>
                                      </p:cBhvr>
                                      <p:to>
                                        <p:strVal val="hidden"/>
                                      </p:to>
                                    </p:set>
                                  </p:childTnLst>
                                </p:cTn>
                              </p:par>
                              <p:par>
                                <p:cTn id="131" presetID="1" presetClass="exit"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40"/>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41"/>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54"/>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96"/>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97"/>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98"/>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99"/>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00"/>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1"/>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02"/>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03"/>
                                        </p:tgtEl>
                                        <p:attrNameLst>
                                          <p:attrName>style.visibility</p:attrName>
                                        </p:attrNameLst>
                                      </p:cBhvr>
                                      <p:to>
                                        <p:strVal val="hidden"/>
                                      </p:to>
                                    </p:set>
                                  </p:childTnLst>
                                </p:cTn>
                              </p:par>
                              <p:par>
                                <p:cTn id="161" presetID="1" presetClass="entr" presetSubtype="0" fill="hold" grpId="1" nodeType="withEffect">
                                  <p:stCondLst>
                                    <p:cond delay="0"/>
                                  </p:stCondLst>
                                  <p:childTnLst>
                                    <p:set>
                                      <p:cBhvr>
                                        <p:cTn id="162" dur="1" fill="hold">
                                          <p:stCondLst>
                                            <p:cond delay="0"/>
                                          </p:stCondLst>
                                        </p:cTn>
                                        <p:tgtEl>
                                          <p:spTgt spid="5"/>
                                        </p:tgtEl>
                                        <p:attrNameLst>
                                          <p:attrName>style.visibility</p:attrName>
                                        </p:attrNameLst>
                                      </p:cBhvr>
                                      <p:to>
                                        <p:strVal val="visible"/>
                                      </p:to>
                                    </p:set>
                                  </p:childTnLst>
                                </p:cTn>
                              </p:par>
                              <p:par>
                                <p:cTn id="163" presetID="1" presetClass="entr" presetSubtype="0" fill="hold" grpId="1" nodeType="with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36"/>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7"/>
                                        </p:tgtEl>
                                        <p:attrNameLst>
                                          <p:attrName>style.visibility</p:attrName>
                                        </p:attrNameLst>
                                      </p:cBhvr>
                                      <p:to>
                                        <p:strVal val="visible"/>
                                      </p:to>
                                    </p:set>
                                  </p:childTnLst>
                                </p:cTn>
                              </p:par>
                              <p:par>
                                <p:cTn id="169" presetID="1" presetClass="entr" presetSubtype="0" fill="hold" grpId="1" nodeType="withEffect">
                                  <p:stCondLst>
                                    <p:cond delay="0"/>
                                  </p:stCondLst>
                                  <p:childTnLst>
                                    <p:set>
                                      <p:cBhvr>
                                        <p:cTn id="170" dur="1" fill="hold">
                                          <p:stCondLst>
                                            <p:cond delay="0"/>
                                          </p:stCondLst>
                                        </p:cTn>
                                        <p:tgtEl>
                                          <p:spTgt spid="38"/>
                                        </p:tgtEl>
                                        <p:attrNameLst>
                                          <p:attrName>style.visibility</p:attrName>
                                        </p:attrNameLst>
                                      </p:cBhvr>
                                      <p:to>
                                        <p:strVal val="visible"/>
                                      </p:to>
                                    </p:set>
                                  </p:childTnLst>
                                </p:cTn>
                              </p:par>
                              <p:par>
                                <p:cTn id="171" presetID="1" presetClass="entr" presetSubtype="0" fill="hold" grpId="1" nodeType="withEffect">
                                  <p:stCondLst>
                                    <p:cond delay="0"/>
                                  </p:stCondLst>
                                  <p:childTnLst>
                                    <p:set>
                                      <p:cBhvr>
                                        <p:cTn id="172" dur="1" fill="hold">
                                          <p:stCondLst>
                                            <p:cond delay="0"/>
                                          </p:stCondLst>
                                        </p:cTn>
                                        <p:tgtEl>
                                          <p:spTgt spid="3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40"/>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41"/>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9" grpId="0" animBg="1"/>
      <p:bldP spid="19" grpId="1" animBg="1"/>
      <p:bldP spid="20" grpId="0" animBg="1"/>
      <p:bldP spid="20" grpId="1" animBg="1"/>
      <p:bldP spid="27" grpId="0"/>
      <p:bldP spid="27" grpId="1"/>
      <p:bldP spid="35" grpId="0" animBg="1"/>
      <p:bldP spid="35" grpId="1" animBg="1"/>
      <p:bldP spid="36" grpId="0" animBg="1"/>
      <p:bldP spid="36" grpId="1" animBg="1"/>
      <p:bldP spid="38" grpId="0" animBg="1"/>
      <p:bldP spid="38" grpId="1" animBg="1"/>
      <p:bldP spid="39" grpId="0" animBg="1"/>
      <p:bldP spid="39" grpId="1" animBg="1"/>
      <p:bldP spid="44" grpId="0"/>
      <p:bldP spid="44" grpId="1"/>
      <p:bldP spid="46" grpId="0"/>
      <p:bldP spid="48" grpId="0" animBg="1"/>
      <p:bldP spid="49" grpId="0" animBg="1"/>
      <p:bldP spid="50" grpId="0" animBg="1"/>
      <p:bldP spid="51" grpId="0" animBg="1"/>
      <p:bldP spid="52" grpId="0" animBg="1"/>
      <p:bldP spid="54" grpId="0"/>
      <p:bldP spid="54" grpId="1"/>
      <p:bldP spid="84" grpId="0" animBg="1"/>
      <p:bldP spid="84" grpId="1" animBg="1"/>
      <p:bldP spid="85" grpId="0" animBg="1"/>
      <p:bldP spid="85" grpId="1" animBg="1"/>
      <p:bldP spid="86" grpId="0"/>
      <p:bldP spid="86" grpId="1"/>
      <p:bldP spid="87" grpId="0"/>
      <p:bldP spid="87" grpId="1"/>
      <p:bldP spid="88" grpId="0"/>
      <p:bldP spid="95" grpId="0" animBg="1"/>
      <p:bldP spid="96" grpId="0" animBg="1"/>
      <p:bldP spid="97" grpId="0" animBg="1"/>
      <p:bldP spid="99" grpId="0" animBg="1"/>
      <p:bldP spid="100" grpId="0" animBg="1"/>
      <p:bldP spid="102" grpId="0"/>
      <p:bldP spid="102" grpId="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solidFill>
                  <a:srgbClr val="000000"/>
                </a:solidFill>
                <a:latin typeface="Tahoma"/>
              </a:rPr>
              <a:t>Rachata</a:t>
            </a:r>
            <a:r>
              <a:rPr lang="en-US" sz="1600" dirty="0">
                <a:solidFill>
                  <a:srgbClr val="000000"/>
                </a:solidFill>
                <a:latin typeface="Tahoma"/>
              </a:rPr>
              <a:t> </a:t>
            </a:r>
            <a:r>
              <a:rPr lang="en-US" sz="1600" dirty="0" err="1">
                <a:solidFill>
                  <a:srgbClr val="000000"/>
                </a:solidFill>
                <a:latin typeface="Tahoma"/>
              </a:rPr>
              <a:t>Ausavarungnirun</a:t>
            </a:r>
            <a:r>
              <a:rPr lang="en-US" sz="1600" dirty="0">
                <a:solidFill>
                  <a:srgbClr val="000000"/>
                </a:solidFill>
                <a:latin typeface="Tahoma"/>
              </a:rPr>
              <a:t>, Kevin Chang, Lavanya Subramanian, Gabriel </a:t>
            </a:r>
            <a:r>
              <a:rPr lang="en-US" sz="1600" dirty="0" err="1">
                <a:solidFill>
                  <a:srgbClr val="000000"/>
                </a:solidFill>
                <a:latin typeface="Tahoma"/>
              </a:rPr>
              <a:t>Loh</a:t>
            </a:r>
            <a:r>
              <a:rPr lang="en-US" sz="1600" dirty="0">
                <a:solidFill>
                  <a:srgbClr val="000000"/>
                </a:solidFill>
                <a:latin typeface="Tahoma"/>
              </a:rPr>
              <a:t>, and </a:t>
            </a:r>
            <a:r>
              <a:rPr lang="en-US" sz="1600" u="sng" dirty="0">
                <a:solidFill>
                  <a:srgbClr val="000000"/>
                </a:solidFill>
                <a:latin typeface="Tahoma"/>
              </a:rPr>
              <a:t>Onur Mutlu</a:t>
            </a:r>
            <a:r>
              <a:rPr lang="en-US" sz="1600" dirty="0">
                <a:solidFill>
                  <a:srgbClr val="000000"/>
                </a:solidFill>
                <a:latin typeface="Tahoma"/>
              </a:rPr>
              <a:t>,</a:t>
            </a:r>
            <a:br>
              <a:rPr lang="en-US" sz="1600" dirty="0">
                <a:solidFill>
                  <a:srgbClr val="000000"/>
                </a:solidFill>
                <a:latin typeface="Tahoma"/>
              </a:rPr>
            </a:br>
            <a:r>
              <a:rPr lang="en-US" b="1" dirty="0">
                <a:solidFill>
                  <a:srgbClr val="000000"/>
                </a:solidFill>
                <a:latin typeface="Tahoma"/>
                <a:hlinkClick r:id="rId3"/>
              </a:rPr>
              <a:t>"Staged Memory Scheduling: Achieving High 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and </a:t>
            </a:r>
            <a:r>
              <a:rPr lang="en-US" b="1" dirty="0">
                <a:solidFill>
                  <a:srgbClr val="000000"/>
                </a:solidFill>
                <a:latin typeface="Tahoma"/>
                <a:hlinkClick r:id="rId3"/>
              </a:rPr>
              <a:t>Scalability in Heterogeneous </a:t>
            </a:r>
            <a:r>
              <a:rPr lang="en-US" b="1" dirty="0" smtClean="0">
                <a:solidFill>
                  <a:srgbClr val="000000"/>
                </a:solidFill>
                <a:latin typeface="Tahoma"/>
                <a:hlinkClick r:id="rId3"/>
              </a:rPr>
              <a:t>Systems</a:t>
            </a:r>
            <a:r>
              <a:rPr lang="en-US" b="1" dirty="0" smtClean="0">
                <a:solidFill>
                  <a:srgbClr val="000000"/>
                </a:solidFill>
                <a:latin typeface="Tahoma"/>
                <a:hlinkClick r:id="rId4"/>
              </a:rPr>
              <a:t>”</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hlinkClick r:id="rId4"/>
              </a:rPr>
              <a:t>39th </a:t>
            </a:r>
            <a:r>
              <a:rPr lang="en-US" i="1" dirty="0">
                <a:solidFill>
                  <a:srgbClr val="000000"/>
                </a:solidFill>
                <a:latin typeface="Tahoma"/>
                <a:hlinkClick r:id="rId4"/>
              </a:rPr>
              <a:t>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Portland</a:t>
            </a:r>
            <a:r>
              <a:rPr lang="en-US" dirty="0">
                <a:solidFill>
                  <a:srgbClr val="000000"/>
                </a:solidFill>
                <a:latin typeface="Tahoma"/>
              </a:rPr>
              <a:t>, OR, June 2012. </a:t>
            </a: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22658523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a:solidFill>
                <a:srgbClr val="000000"/>
              </a:solidFill>
            </a:endParaRPr>
          </a:p>
        </p:txBody>
      </p:sp>
    </p:spTree>
    <p:extLst>
      <p:ext uri="{BB962C8B-B14F-4D97-AF65-F5344CB8AC3E}">
        <p14:creationId xmlns:p14="http://schemas.microsoft.com/office/powerpoint/2010/main" val="26304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Background</a:t>
            </a:r>
          </a:p>
          <a:p>
            <a:r>
              <a:rPr lang="en-US" dirty="0" smtClean="0">
                <a:solidFill>
                  <a:schemeClr val="tx1">
                    <a:lumMod val="50000"/>
                    <a:lumOff val="50000"/>
                  </a:schemeClr>
                </a:solidFill>
              </a:rPr>
              <a:t>Motivation</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Tree>
    <p:extLst>
      <p:ext uri="{BB962C8B-B14F-4D97-AF65-F5344CB8AC3E}">
        <p14:creationId xmlns:p14="http://schemas.microsoft.com/office/powerpoint/2010/main" val="3946591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Content Placeholder 2"/>
          <p:cNvSpPr>
            <a:spLocks noGrp="1"/>
          </p:cNvSpPr>
          <p:nvPr>
            <p:ph idx="1"/>
          </p:nvPr>
        </p:nvSpPr>
        <p:spPr>
          <a:xfrm>
            <a:off x="228600" y="908720"/>
            <a:ext cx="8610600" cy="5339680"/>
          </a:xfrm>
        </p:spPr>
        <p:txBody>
          <a:bodyPr/>
          <a:lstStyle/>
          <a:p>
            <a:endParaRPr lang="en-US" dirty="0" smtClean="0"/>
          </a:p>
          <a:p>
            <a:pPr marL="0" indent="0">
              <a:buNone/>
            </a:pPr>
            <a:endParaRPr lang="en-US" dirty="0" smtClean="0"/>
          </a:p>
          <a:p>
            <a:endParaRPr lang="en-US" dirty="0" smtClean="0"/>
          </a:p>
          <a:p>
            <a:endParaRPr lang="en-US" dirty="0" smtClean="0"/>
          </a:p>
          <a:p>
            <a:endParaRPr lang="en-US" dirty="0" smtClean="0"/>
          </a:p>
          <a:p>
            <a:pPr marL="0" indent="0">
              <a:buNone/>
            </a:pPr>
            <a:endParaRPr lang="en-US" dirty="0" smtClean="0"/>
          </a:p>
          <a:p>
            <a:endParaRPr lang="en-US" dirty="0" smtClean="0"/>
          </a:p>
          <a:p>
            <a:r>
              <a:rPr lang="en-US" dirty="0" smtClean="0"/>
              <a:t>All cores contend for limited off-chip bandwidth</a:t>
            </a:r>
          </a:p>
          <a:p>
            <a:pPr lvl="1"/>
            <a:r>
              <a:rPr lang="en-US" dirty="0" smtClean="0"/>
              <a:t>Inter-application interference </a:t>
            </a:r>
            <a:r>
              <a:rPr lang="en-US" dirty="0" smtClean="0">
                <a:solidFill>
                  <a:srgbClr val="FF0000"/>
                </a:solidFill>
              </a:rPr>
              <a:t>degrades system performance</a:t>
            </a:r>
          </a:p>
          <a:p>
            <a:pPr lvl="1"/>
            <a:r>
              <a:rPr lang="en-US" dirty="0" smtClean="0"/>
              <a:t>The memory scheduler can help mitigate the problem</a:t>
            </a:r>
          </a:p>
          <a:p>
            <a:r>
              <a:rPr lang="en-US" dirty="0" smtClean="0"/>
              <a:t>How does the memory scheduler deliver good performance and fairness?</a:t>
            </a:r>
          </a:p>
        </p:txBody>
      </p:sp>
      <p:sp>
        <p:nvSpPr>
          <p:cNvPr id="2" name="Title 1"/>
          <p:cNvSpPr>
            <a:spLocks noGrp="1"/>
          </p:cNvSpPr>
          <p:nvPr>
            <p:ph type="title"/>
          </p:nvPr>
        </p:nvSpPr>
        <p:spPr/>
        <p:txBody>
          <a:bodyPr/>
          <a:lstStyle/>
          <a:p>
            <a:r>
              <a:rPr lang="en-US" dirty="0" smtClean="0"/>
              <a:t>Main Memory is a Bottleneck</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
        <p:nvSpPr>
          <p:cNvPr id="3" name="Rectangle 2"/>
          <p:cNvSpPr/>
          <p:nvPr/>
        </p:nvSpPr>
        <p:spPr>
          <a:xfrm>
            <a:off x="755576" y="1772817"/>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TextBox 21"/>
          <p:cNvSpPr txBox="1"/>
          <p:nvPr/>
        </p:nvSpPr>
        <p:spPr>
          <a:xfrm>
            <a:off x="755581" y="2996953"/>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3" name="TextBox 22"/>
          <p:cNvSpPr txBox="1"/>
          <p:nvPr/>
        </p:nvSpPr>
        <p:spPr>
          <a:xfrm>
            <a:off x="1687011" y="889556"/>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4" name="TextBox 23"/>
          <p:cNvSpPr txBox="1"/>
          <p:nvPr/>
        </p:nvSpPr>
        <p:spPr>
          <a:xfrm>
            <a:off x="3168474" y="889556"/>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5" name="TextBox 24"/>
          <p:cNvSpPr txBox="1"/>
          <p:nvPr/>
        </p:nvSpPr>
        <p:spPr>
          <a:xfrm>
            <a:off x="4649936" y="889556"/>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26" name="TextBox 25"/>
          <p:cNvSpPr txBox="1"/>
          <p:nvPr/>
        </p:nvSpPr>
        <p:spPr>
          <a:xfrm>
            <a:off x="6064061" y="889556"/>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27" name="Down Arrow 26"/>
          <p:cNvSpPr/>
          <p:nvPr/>
        </p:nvSpPr>
        <p:spPr>
          <a:xfrm>
            <a:off x="2051720"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Down Arrow 27"/>
          <p:cNvSpPr/>
          <p:nvPr/>
        </p:nvSpPr>
        <p:spPr>
          <a:xfrm>
            <a:off x="356388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Down Arrow 28"/>
          <p:cNvSpPr/>
          <p:nvPr/>
        </p:nvSpPr>
        <p:spPr>
          <a:xfrm>
            <a:off x="500404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Down Arrow 29"/>
          <p:cNvSpPr/>
          <p:nvPr/>
        </p:nvSpPr>
        <p:spPr>
          <a:xfrm>
            <a:off x="644420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Down Arrow 30"/>
          <p:cNvSpPr/>
          <p:nvPr/>
        </p:nvSpPr>
        <p:spPr>
          <a:xfrm>
            <a:off x="3719947" y="3573016"/>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TextBox 31"/>
          <p:cNvSpPr txBox="1"/>
          <p:nvPr/>
        </p:nvSpPr>
        <p:spPr>
          <a:xfrm>
            <a:off x="2627784" y="4365105"/>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 name="Rectangle 12"/>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Rectangle 64"/>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TextBox 68"/>
          <p:cNvSpPr txBox="1"/>
          <p:nvPr/>
        </p:nvSpPr>
        <p:spPr>
          <a:xfrm rot="16200000">
            <a:off x="-1225224" y="2097438"/>
            <a:ext cx="3384377"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Memory Request Buffer</a:t>
            </a:r>
          </a:p>
        </p:txBody>
      </p:sp>
      <p:sp>
        <p:nvSpPr>
          <p:cNvPr id="74" name="TextBox 73"/>
          <p:cNvSpPr txBox="1"/>
          <p:nvPr/>
        </p:nvSpPr>
        <p:spPr>
          <a:xfrm>
            <a:off x="3635896"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8" name="TextBox 77"/>
          <p:cNvSpPr txBox="1"/>
          <p:nvPr/>
        </p:nvSpPr>
        <p:spPr>
          <a:xfrm>
            <a:off x="2699792"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5508104" y="1844824"/>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1" name="TextBox 80"/>
          <p:cNvSpPr txBox="1"/>
          <p:nvPr/>
        </p:nvSpPr>
        <p:spPr>
          <a:xfrm>
            <a:off x="7380312" y="184482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5" name="TextBox 74"/>
          <p:cNvSpPr txBox="1"/>
          <p:nvPr/>
        </p:nvSpPr>
        <p:spPr>
          <a:xfrm>
            <a:off x="4572000"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6" name="TextBox 75"/>
          <p:cNvSpPr txBox="1"/>
          <p:nvPr/>
        </p:nvSpPr>
        <p:spPr>
          <a:xfrm>
            <a:off x="644420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3" name="TextBox 72"/>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2" name="Rectangle 41"/>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Rectangle 61"/>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Rectangle 62"/>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2" name="TextBox 81"/>
          <p:cNvSpPr txBox="1"/>
          <p:nvPr/>
        </p:nvSpPr>
        <p:spPr>
          <a:xfrm>
            <a:off x="3896721" y="3933056"/>
            <a:ext cx="936104" cy="373659"/>
          </a:xfrm>
          <a:prstGeom prst="rect">
            <a:avLst/>
          </a:prstGeom>
          <a:solidFill>
            <a:srgbClr val="FFCC0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84" name="TextBox 83"/>
          <p:cNvSpPr txBox="1"/>
          <p:nvPr/>
        </p:nvSpPr>
        <p:spPr>
          <a:xfrm>
            <a:off x="3923928" y="400506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33" name="TextBox 32"/>
          <p:cNvSpPr txBox="1"/>
          <p:nvPr/>
        </p:nvSpPr>
        <p:spPr>
          <a:xfrm>
            <a:off x="827584"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2" name="TextBox 71"/>
          <p:cNvSpPr txBox="1"/>
          <p:nvPr/>
        </p:nvSpPr>
        <p:spPr>
          <a:xfrm>
            <a:off x="176368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Tree>
    <p:extLst>
      <p:ext uri="{BB962C8B-B14F-4D97-AF65-F5344CB8AC3E}">
        <p14:creationId xmlns:p14="http://schemas.microsoft.com/office/powerpoint/2010/main" val="42488383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9062 -0.13185 L 3.33333E-6 1.76729E-6 " pathEditMode="relative" rAng="0" ptsTypes="AA">
                                      <p:cBhvr>
                                        <p:cTn id="8" dur="1000" fill="hold"/>
                                        <p:tgtEl>
                                          <p:spTgt spid="33"/>
                                        </p:tgtEl>
                                        <p:attrNameLst>
                                          <p:attrName>ppt_x</p:attrName>
                                          <p:attrName>ppt_y</p:attrName>
                                        </p:attrNameLst>
                                      </p:cBhvr>
                                      <p:rCtr x="-4531" y="6593"/>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par>
                                <p:cTn id="13" presetID="42" presetClass="path" presetSubtype="0" accel="50000" decel="50000" fill="hold" grpId="4" nodeType="withEffect">
                                  <p:stCondLst>
                                    <p:cond delay="0"/>
                                  </p:stCondLst>
                                  <p:childTnLst>
                                    <p:animMotion origin="layout" path="M 0.15347 -0.14074 L 2.77778E-6 0.00162 " pathEditMode="relative" rAng="0" ptsTypes="AA">
                                      <p:cBhvr>
                                        <p:cTn id="14" dur="1000" fill="hold"/>
                                        <p:tgtEl>
                                          <p:spTgt spid="72"/>
                                        </p:tgtEl>
                                        <p:attrNameLst>
                                          <p:attrName>ppt_x</p:attrName>
                                          <p:attrName>ppt_y</p:attrName>
                                        </p:attrNameLst>
                                      </p:cBhvr>
                                      <p:rCtr x="-77" y="71"/>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6"/>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par>
                                <p:cTn id="31" presetID="42" presetClass="path" presetSubtype="0" accel="50000" decel="50000" fill="hold" grpId="1" nodeType="withEffect">
                                  <p:stCondLst>
                                    <p:cond delay="0"/>
                                  </p:stCondLst>
                                  <p:childTnLst>
                                    <p:animMotion origin="layout" path="M 0.06701 -0.16343 L 3.33333E-6 3.7037E-7 " pathEditMode="relative" rAng="0" ptsTypes="AA">
                                      <p:cBhvr>
                                        <p:cTn id="32" dur="1000" fill="hold"/>
                                        <p:tgtEl>
                                          <p:spTgt spid="73"/>
                                        </p:tgtEl>
                                        <p:attrNameLst>
                                          <p:attrName>ppt_x</p:attrName>
                                          <p:attrName>ppt_y</p:attrName>
                                        </p:attrNameLst>
                                      </p:cBhvr>
                                      <p:rCtr x="-34" y="82"/>
                                    </p:animMotion>
                                  </p:childTnLst>
                                </p:cTn>
                              </p:par>
                              <p:par>
                                <p:cTn id="33" presetID="42" presetClass="path" presetSubtype="0" accel="50000" decel="50000" fill="hold" grpId="1" nodeType="withEffect">
                                  <p:stCondLst>
                                    <p:cond delay="0"/>
                                  </p:stCondLst>
                                  <p:childTnLst>
                                    <p:animMotion origin="layout" path="M -0.32673 -0.12129 L -2.77778E-6 -3.33333E-6 " pathEditMode="relative" rAng="0" ptsTypes="AA">
                                      <p:cBhvr>
                                        <p:cTn id="34" dur="1000" fill="hold"/>
                                        <p:tgtEl>
                                          <p:spTgt spid="76"/>
                                        </p:tgtEl>
                                        <p:attrNameLst>
                                          <p:attrName>ppt_x</p:attrName>
                                          <p:attrName>ppt_y</p:attrName>
                                        </p:attrNameLst>
                                      </p:cBhvr>
                                      <p:rCtr x="163" y="61"/>
                                    </p:animMotion>
                                  </p:childTnLst>
                                </p:cTn>
                              </p:par>
                              <p:par>
                                <p:cTn id="35" presetID="42" presetClass="path" presetSubtype="0" accel="50000" decel="50000" fill="hold" grpId="1" nodeType="withEffect">
                                  <p:stCondLst>
                                    <p:cond delay="0"/>
                                  </p:stCondLst>
                                  <p:childTnLst>
                                    <p:animMotion origin="layout" path="M 0.05122 -0.14074 L -4.16667E-6 0.00162 " pathEditMode="relative" rAng="0" ptsTypes="AA">
                                      <p:cBhvr>
                                        <p:cTn id="36" dur="1000" fill="hold"/>
                                        <p:tgtEl>
                                          <p:spTgt spid="78"/>
                                        </p:tgtEl>
                                        <p:attrNameLst>
                                          <p:attrName>ppt_x</p:attrName>
                                          <p:attrName>ppt_y</p:attrName>
                                        </p:attrNameLst>
                                      </p:cBhvr>
                                      <p:rCtr x="-26" y="71"/>
                                    </p:animMotion>
                                  </p:childTnLst>
                                </p:cTn>
                              </p:par>
                              <p:par>
                                <p:cTn id="37" presetID="42" presetClass="path" presetSubtype="0" accel="50000" decel="50000" fill="hold" grpId="0" nodeType="withEffect">
                                  <p:stCondLst>
                                    <p:cond delay="0"/>
                                  </p:stCondLst>
                                  <p:childTnLst>
                                    <p:animMotion origin="layout" path="M -0.05121 -0.14074 L -4.72222E-6 0.00162 " pathEditMode="relative" rAng="0" ptsTypes="AA">
                                      <p:cBhvr>
                                        <p:cTn id="38" dur="1000" fill="hold"/>
                                        <p:tgtEl>
                                          <p:spTgt spid="74"/>
                                        </p:tgtEl>
                                        <p:attrNameLst>
                                          <p:attrName>ppt_x</p:attrName>
                                          <p:attrName>ppt_y</p:attrName>
                                        </p:attrNameLst>
                                      </p:cBhvr>
                                      <p:rCtr x="26" y="71"/>
                                    </p:animMotion>
                                  </p:childTnLst>
                                </p:cTn>
                              </p:par>
                              <p:par>
                                <p:cTn id="39" presetID="42" presetClass="path" presetSubtype="0" accel="50000" decel="50000" fill="hold" grpId="0" nodeType="withEffect">
                                  <p:stCondLst>
                                    <p:cond delay="0"/>
                                  </p:stCondLst>
                                  <p:childTnLst>
                                    <p:animMotion origin="layout" path="M -0.09826 -0.12121 L -2.22222E-6 1.96391E-6 " pathEditMode="relative" rAng="0" ptsTypes="AA">
                                      <p:cBhvr>
                                        <p:cTn id="40" dur="1000" fill="hold"/>
                                        <p:tgtEl>
                                          <p:spTgt spid="79"/>
                                        </p:tgtEl>
                                        <p:attrNameLst>
                                          <p:attrName>ppt_x</p:attrName>
                                          <p:attrName>ppt_y</p:attrName>
                                        </p:attrNameLst>
                                      </p:cBhvr>
                                      <p:rCtr x="4913" y="6061"/>
                                    </p:animMotion>
                                  </p:childTnLst>
                                </p:cTn>
                              </p:par>
                              <p:par>
                                <p:cTn id="41" presetID="42" presetClass="path" presetSubtype="0" accel="50000" decel="50000" fill="hold" grpId="0" nodeType="withEffect">
                                  <p:stCondLst>
                                    <p:cond delay="0"/>
                                  </p:stCondLst>
                                  <p:childTnLst>
                                    <p:animMotion origin="layout" path="M -0.13784 -0.12121 L -3.33333E-6 1.96391E-6 " pathEditMode="relative" rAng="0" ptsTypes="AA">
                                      <p:cBhvr>
                                        <p:cTn id="42" dur="1000" fill="hold"/>
                                        <p:tgtEl>
                                          <p:spTgt spid="81"/>
                                        </p:tgtEl>
                                        <p:attrNameLst>
                                          <p:attrName>ppt_x</p:attrName>
                                          <p:attrName>ppt_y</p:attrName>
                                        </p:attrNameLst>
                                      </p:cBhvr>
                                      <p:rCtr x="6892" y="6061"/>
                                    </p:animMotion>
                                  </p:childTnLst>
                                </p:cTn>
                              </p:par>
                              <p:par>
                                <p:cTn id="43" presetID="42" presetClass="path" presetSubtype="0" accel="50000" decel="50000" fill="hold" grpId="0" nodeType="withEffect">
                                  <p:stCondLst>
                                    <p:cond delay="0"/>
                                  </p:stCondLst>
                                  <p:childTnLst>
                                    <p:animMotion origin="layout" path="M -0.32691 -0.13185 L 4.72222E-6 1.76729E-6 " pathEditMode="relative" rAng="0" ptsTypes="AA">
                                      <p:cBhvr>
                                        <p:cTn id="44" dur="1000" fill="hold"/>
                                        <p:tgtEl>
                                          <p:spTgt spid="75"/>
                                        </p:tgtEl>
                                        <p:attrNameLst>
                                          <p:attrName>ppt_x</p:attrName>
                                          <p:attrName>ppt_y</p:attrName>
                                        </p:attrNameLst>
                                      </p:cBhvr>
                                      <p:rCtr x="16337" y="6593"/>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2" nodeType="clickEffect">
                                  <p:stCondLst>
                                    <p:cond delay="0"/>
                                  </p:stCondLst>
                                  <p:childTnLst>
                                    <p:animMotion origin="layout" path="M 3.33333E-6 1.76729E-6 L 0.33472 0.23548 " pathEditMode="relative" rAng="0" ptsTypes="AA">
                                      <p:cBhvr>
                                        <p:cTn id="48" dur="1000" fill="hold"/>
                                        <p:tgtEl>
                                          <p:spTgt spid="33"/>
                                        </p:tgtEl>
                                        <p:attrNameLst>
                                          <p:attrName>ppt_x</p:attrName>
                                          <p:attrName>ppt_y</p:attrName>
                                        </p:attrNameLst>
                                      </p:cBhvr>
                                      <p:rCtr x="16736" y="11774"/>
                                    </p:animMotion>
                                  </p:childTnLst>
                                </p:cTn>
                              </p:par>
                            </p:childTnLst>
                          </p:cTn>
                        </p:par>
                        <p:par>
                          <p:cTn id="49" fill="hold">
                            <p:stCondLst>
                              <p:cond delay="1000"/>
                            </p:stCondLst>
                            <p:childTnLst>
                              <p:par>
                                <p:cTn id="50" presetID="42" presetClass="path" presetSubtype="0" accel="50000" decel="50000" fill="hold" grpId="3" nodeType="afterEffect">
                                  <p:stCondLst>
                                    <p:cond delay="0"/>
                                  </p:stCondLst>
                                  <p:childTnLst>
                                    <p:animMotion origin="layout" path="M 0.33472 0.23541 L 0.33472 0.33009 " pathEditMode="relative" rAng="0" ptsTypes="AA">
                                      <p:cBhvr>
                                        <p:cTn id="51" dur="1000" fill="hold"/>
                                        <p:tgtEl>
                                          <p:spTgt spid="33"/>
                                        </p:tgtEl>
                                        <p:attrNameLst>
                                          <p:attrName>ppt_x</p:attrName>
                                          <p:attrName>ppt_y</p:attrName>
                                        </p:attrNameLst>
                                      </p:cBhvr>
                                      <p:rCtr x="0" y="4722"/>
                                    </p:animMotion>
                                  </p:childTnLst>
                                </p:cTn>
                              </p:par>
                            </p:childTnLst>
                          </p:cTn>
                        </p:par>
                        <p:par>
                          <p:cTn id="52" fill="hold">
                            <p:stCondLst>
                              <p:cond delay="2000"/>
                            </p:stCondLst>
                            <p:childTnLst>
                              <p:par>
                                <p:cTn id="53" presetID="10" presetClass="exit" presetSubtype="0" fill="hold" grpId="4" nodeType="afterEffect">
                                  <p:stCondLst>
                                    <p:cond delay="0"/>
                                  </p:stCondLst>
                                  <p:childTnLst>
                                    <p:animEffect transition="out" filter="fade">
                                      <p:cBhvr>
                                        <p:cTn id="54" dur="500"/>
                                        <p:tgtEl>
                                          <p:spTgt spid="33"/>
                                        </p:tgtEl>
                                      </p:cBhvr>
                                    </p:animEffect>
                                    <p:set>
                                      <p:cBhvr>
                                        <p:cTn id="55" dur="1" fill="hold">
                                          <p:stCondLst>
                                            <p:cond delay="499"/>
                                          </p:stCondLst>
                                        </p:cTn>
                                        <p:tgtEl>
                                          <p:spTgt spid="33"/>
                                        </p:tgtEl>
                                        <p:attrNameLst>
                                          <p:attrName>style.visibility</p:attrName>
                                        </p:attrNameLst>
                                      </p:cBhvr>
                                      <p:to>
                                        <p:strVal val="hidden"/>
                                      </p:to>
                                    </p:set>
                                  </p:childTnLst>
                                </p:cTn>
                              </p:par>
                            </p:childTnLst>
                          </p:cTn>
                        </p:par>
                        <p:par>
                          <p:cTn id="56" fill="hold">
                            <p:stCondLst>
                              <p:cond delay="2500"/>
                            </p:stCondLst>
                            <p:childTnLst>
                              <p:par>
                                <p:cTn id="57" presetID="1" presetClass="entr" presetSubtype="0" fill="hold" grpId="1" nodeType="after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3.05556E-6 3.7037E-6 L -0.24497 -0.4257 " pathEditMode="relative" rAng="0" ptsTypes="AA">
                                      <p:cBhvr>
                                        <p:cTn id="60" dur="1000" fill="hold"/>
                                        <p:tgtEl>
                                          <p:spTgt spid="82"/>
                                        </p:tgtEl>
                                        <p:attrNameLst>
                                          <p:attrName>ppt_x</p:attrName>
                                          <p:attrName>ppt_y</p:attrName>
                                        </p:attrNameLst>
                                      </p:cBhvr>
                                      <p:rCtr x="-12257" y="-21296"/>
                                    </p:animMotion>
                                  </p:childTnLst>
                                </p:cTn>
                              </p:par>
                            </p:childTnLst>
                          </p:cTn>
                        </p:par>
                        <p:par>
                          <p:cTn id="61" fill="hold">
                            <p:stCondLst>
                              <p:cond delay="3500"/>
                            </p:stCondLst>
                            <p:childTnLst>
                              <p:par>
                                <p:cTn id="62" presetID="10" presetClass="exit" presetSubtype="0" fill="hold" grpId="2" nodeType="afterEffect">
                                  <p:stCondLst>
                                    <p:cond delay="0"/>
                                  </p:stCondLst>
                                  <p:childTnLst>
                                    <p:animEffect transition="out" filter="fade">
                                      <p:cBhvr>
                                        <p:cTn id="63" dur="500"/>
                                        <p:tgtEl>
                                          <p:spTgt spid="82"/>
                                        </p:tgtEl>
                                      </p:cBhvr>
                                    </p:animEffect>
                                    <p:set>
                                      <p:cBhvr>
                                        <p:cTn id="64" dur="1" fill="hold">
                                          <p:stCondLst>
                                            <p:cond delay="499"/>
                                          </p:stCondLst>
                                        </p:cTn>
                                        <p:tgtEl>
                                          <p:spTgt spid="8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1" nodeType="clickEffect">
                                  <p:stCondLst>
                                    <p:cond delay="0"/>
                                  </p:stCondLst>
                                  <p:childTnLst>
                                    <p:animMotion origin="layout" path="M 2.77778E-6 1.96391E-6 L 0.23229 0.23548 " pathEditMode="relative" rAng="0" ptsTypes="AA">
                                      <p:cBhvr>
                                        <p:cTn id="68" dur="1000" fill="hold"/>
                                        <p:tgtEl>
                                          <p:spTgt spid="72"/>
                                        </p:tgtEl>
                                        <p:attrNameLst>
                                          <p:attrName>ppt_x</p:attrName>
                                          <p:attrName>ppt_y</p:attrName>
                                        </p:attrNameLst>
                                      </p:cBhvr>
                                      <p:rCtr x="11615" y="11774"/>
                                    </p:animMotion>
                                  </p:childTnLst>
                                </p:cTn>
                              </p:par>
                            </p:childTnLst>
                          </p:cTn>
                        </p:par>
                        <p:par>
                          <p:cTn id="69" fill="hold">
                            <p:stCondLst>
                              <p:cond delay="1000"/>
                            </p:stCondLst>
                            <p:childTnLst>
                              <p:par>
                                <p:cTn id="70" presetID="42" presetClass="path" presetSubtype="0" accel="50000" decel="50000" fill="hold" grpId="2" nodeType="afterEffect">
                                  <p:stCondLst>
                                    <p:cond delay="0"/>
                                  </p:stCondLst>
                                  <p:childTnLst>
                                    <p:animMotion origin="layout" path="M 0.23229 0.23525 L 0.23229 0.32986 " pathEditMode="relative" rAng="0" ptsTypes="AA">
                                      <p:cBhvr>
                                        <p:cTn id="71" dur="1000" fill="hold"/>
                                        <p:tgtEl>
                                          <p:spTgt spid="72"/>
                                        </p:tgtEl>
                                        <p:attrNameLst>
                                          <p:attrName>ppt_x</p:attrName>
                                          <p:attrName>ppt_y</p:attrName>
                                        </p:attrNameLst>
                                      </p:cBhvr>
                                      <p:rCtr x="0" y="4719"/>
                                    </p:animMotion>
                                  </p:childTnLst>
                                </p:cTn>
                              </p:par>
                            </p:childTnLst>
                          </p:cTn>
                        </p:par>
                        <p:par>
                          <p:cTn id="72" fill="hold">
                            <p:stCondLst>
                              <p:cond delay="2000"/>
                            </p:stCondLst>
                            <p:childTnLst>
                              <p:par>
                                <p:cTn id="73" presetID="10" presetClass="exit" presetSubtype="0" fill="hold" grpId="3" nodeType="after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par>
                          <p:cTn id="76" fill="hold">
                            <p:stCondLst>
                              <p:cond delay="2500"/>
                            </p:stCondLst>
                            <p:childTnLst>
                              <p:par>
                                <p:cTn id="77" presetID="1" presetClass="entr" presetSubtype="0" fill="hold" grpId="1" nodeType="after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0798 -0.01042 L -0.08263 -0.45579 " pathEditMode="relative" rAng="0" ptsTypes="AA">
                                      <p:cBhvr>
                                        <p:cTn id="80" dur="1000" fill="hold"/>
                                        <p:tgtEl>
                                          <p:spTgt spid="84"/>
                                        </p:tgtEl>
                                        <p:attrNameLst>
                                          <p:attrName>ppt_x</p:attrName>
                                          <p:attrName>ppt_y</p:attrName>
                                        </p:attrNameLst>
                                      </p:cBhvr>
                                      <p:rCtr x="-3733" y="-22269"/>
                                    </p:animMotion>
                                  </p:childTnLst>
                                </p:cTn>
                              </p:par>
                            </p:childTnLst>
                          </p:cTn>
                        </p:par>
                        <p:par>
                          <p:cTn id="81" fill="hold">
                            <p:stCondLst>
                              <p:cond delay="3500"/>
                            </p:stCondLst>
                            <p:childTnLst>
                              <p:par>
                                <p:cTn id="82" presetID="10" presetClass="exit" presetSubtype="0" fill="hold" grpId="2" nodeType="afterEffect">
                                  <p:stCondLst>
                                    <p:cond delay="0"/>
                                  </p:stCondLst>
                                  <p:childTnLst>
                                    <p:animEffect transition="out" filter="fade">
                                      <p:cBhvr>
                                        <p:cTn id="83" dur="500"/>
                                        <p:tgtEl>
                                          <p:spTgt spid="84"/>
                                        </p:tgtEl>
                                      </p:cBhvr>
                                    </p:animEffect>
                                    <p:set>
                                      <p:cBhvr>
                                        <p:cTn id="84" dur="1" fill="hold">
                                          <p:stCondLst>
                                            <p:cond delay="499"/>
                                          </p:stCondLst>
                                        </p:cTn>
                                        <p:tgtEl>
                                          <p:spTgt spid="84"/>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32"/>
                                        </p:tgtEl>
                                      </p:cBhvr>
                                    </p:animEffect>
                                    <p:set>
                                      <p:cBhvr>
                                        <p:cTn id="90" dur="1" fill="hold">
                                          <p:stCondLst>
                                            <p:cond delay="499"/>
                                          </p:stCondLst>
                                        </p:cTn>
                                        <p:tgtEl>
                                          <p:spTgt spid="32"/>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85">
                                            <p:txEl>
                                              <p:pRg st="7" end="7"/>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85">
                                            <p:txEl>
                                              <p:pRg st="8" end="8"/>
                                            </p:txEl>
                                          </p:spTgt>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85">
                                            <p:txEl>
                                              <p:pRg st="9" end="9"/>
                                            </p:txEl>
                                          </p:spTgt>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8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build="p"/>
      <p:bldP spid="31" grpId="0" animBg="1"/>
      <p:bldP spid="32" grpId="0"/>
      <p:bldP spid="74" grpId="0" animBg="1"/>
      <p:bldP spid="74" grpId="1" animBg="1"/>
      <p:bldP spid="78" grpId="0" animBg="1"/>
      <p:bldP spid="78" grpId="1" animBg="1"/>
      <p:bldP spid="79" grpId="0" animBg="1"/>
      <p:bldP spid="79" grpId="1" animBg="1"/>
      <p:bldP spid="81" grpId="0" animBg="1"/>
      <p:bldP spid="81" grpId="1" animBg="1"/>
      <p:bldP spid="75" grpId="0" animBg="1"/>
      <p:bldP spid="75" grpId="1" animBg="1"/>
      <p:bldP spid="76" grpId="0" animBg="1"/>
      <p:bldP spid="76" grpId="1" animBg="1"/>
      <p:bldP spid="73" grpId="0" animBg="1"/>
      <p:bldP spid="73" grpId="1" animBg="1"/>
      <p:bldP spid="82" grpId="0" animBg="1"/>
      <p:bldP spid="82" grpId="1" animBg="1"/>
      <p:bldP spid="82" grpId="2" animBg="1"/>
      <p:bldP spid="84" grpId="0" animBg="1"/>
      <p:bldP spid="84" grpId="1" animBg="1"/>
      <p:bldP spid="84" grpId="2" animBg="1"/>
      <p:bldP spid="33" grpId="0" animBg="1"/>
      <p:bldP spid="33" grpId="1" animBg="1"/>
      <p:bldP spid="33" grpId="2" animBg="1"/>
      <p:bldP spid="33" grpId="3" animBg="1"/>
      <p:bldP spid="33" grpId="4" animBg="1"/>
      <p:bldP spid="72" grpId="0" animBg="1"/>
      <p:bldP spid="72" grpId="1" animBg="1"/>
      <p:bldP spid="72" grpId="2" animBg="1"/>
      <p:bldP spid="72" grpId="3" animBg="1"/>
      <p:bldP spid="72" grpId="4"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364088" y="4077072"/>
          <a:ext cx="2520280" cy="792480"/>
        </p:xfrm>
        <a:graphic>
          <a:graphicData uri="http://schemas.openxmlformats.org/drawingml/2006/table">
            <a:tbl>
              <a:tblPr firstRow="1" bandRow="1">
                <a:tableStyleId>{5C22544A-7EE6-4342-B048-85BDC9FD1C3A}</a:tableStyleId>
              </a:tblPr>
              <a:tblGrid>
                <a:gridCol w="2520280"/>
              </a:tblGrid>
              <a:tr h="396240">
                <a:tc>
                  <a:txBody>
                    <a:bodyPr/>
                    <a:lstStyle/>
                    <a:p>
                      <a:pPr algn="ctr"/>
                      <a:r>
                        <a:rPr lang="en-US" sz="2000" b="0" dirty="0" smtClean="0">
                          <a:solidFill>
                            <a:schemeClr val="tx1"/>
                          </a:solidFill>
                        </a:rPr>
                        <a:t>Currently open row</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96240">
                <a:tc>
                  <a:txBody>
                    <a:bodyPr/>
                    <a:lstStyle/>
                    <a:p>
                      <a:pPr algn="ctr"/>
                      <a:r>
                        <a:rPr lang="en-US" sz="2000" b="0" dirty="0" smtClean="0">
                          <a:solidFill>
                            <a:schemeClr val="tx1"/>
                          </a:solidFill>
                        </a:rPr>
                        <a:t>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Content Placeholder 2"/>
          <p:cNvSpPr>
            <a:spLocks noGrp="1"/>
          </p:cNvSpPr>
          <p:nvPr>
            <p:ph idx="1"/>
          </p:nvPr>
        </p:nvSpPr>
        <p:spPr>
          <a:xfrm>
            <a:off x="228600" y="897632"/>
            <a:ext cx="8610600" cy="5339680"/>
          </a:xfrm>
        </p:spPr>
        <p:txBody>
          <a:bodyPr/>
          <a:lstStyle/>
          <a:p>
            <a:r>
              <a:rPr lang="en-US" dirty="0" smtClean="0"/>
              <a:t>Prioritize row-buffer-hit requests </a:t>
            </a:r>
            <a:r>
              <a:rPr lang="en-US" sz="2000" dirty="0">
                <a:solidFill>
                  <a:schemeClr val="accent2"/>
                </a:solidFill>
              </a:rPr>
              <a:t>[</a:t>
            </a:r>
            <a:r>
              <a:rPr lang="en-US" sz="2000" dirty="0" err="1">
                <a:solidFill>
                  <a:schemeClr val="accent2"/>
                </a:solidFill>
              </a:rPr>
              <a:t>Rixner</a:t>
            </a:r>
            <a:r>
              <a:rPr lang="en-US" sz="2000" dirty="0">
                <a:solidFill>
                  <a:schemeClr val="accent2"/>
                </a:solidFill>
              </a:rPr>
              <a:t>+, ISCA’00]</a:t>
            </a:r>
          </a:p>
          <a:p>
            <a:pPr lvl="1"/>
            <a:r>
              <a:rPr lang="en-US" dirty="0" smtClean="0"/>
              <a:t>To maximize memory bandwidth</a:t>
            </a:r>
          </a:p>
          <a:p>
            <a:pPr lvl="1"/>
            <a:endParaRPr lang="en-US" dirty="0" smtClean="0"/>
          </a:p>
          <a:p>
            <a:r>
              <a:rPr lang="en-US" dirty="0" smtClean="0"/>
              <a:t>Prioritize latency-sensitive applications </a:t>
            </a:r>
            <a:r>
              <a:rPr lang="en-US" sz="2000" dirty="0">
                <a:solidFill>
                  <a:schemeClr val="accent2"/>
                </a:solidFill>
              </a:rPr>
              <a:t>[Kim+, HPCA’10]</a:t>
            </a:r>
          </a:p>
          <a:p>
            <a:pPr lvl="1"/>
            <a:r>
              <a:rPr lang="en-US" dirty="0" smtClean="0"/>
              <a:t>To maximize system throughput</a:t>
            </a:r>
          </a:p>
          <a:p>
            <a:pPr lvl="1"/>
            <a:endParaRPr lang="en-US" dirty="0" smtClean="0"/>
          </a:p>
          <a:p>
            <a:r>
              <a:rPr lang="en-US" dirty="0" smtClean="0"/>
              <a:t>Ensure that no application is starved </a:t>
            </a:r>
            <a:r>
              <a:rPr lang="en-US" sz="2000" dirty="0">
                <a:solidFill>
                  <a:schemeClr val="accent2"/>
                </a:solidFill>
              </a:rPr>
              <a:t>[</a:t>
            </a:r>
            <a:r>
              <a:rPr lang="en-US" sz="2000" dirty="0" err="1">
                <a:solidFill>
                  <a:schemeClr val="accent2"/>
                </a:solidFill>
              </a:rPr>
              <a:t>Mutlu</a:t>
            </a:r>
            <a:r>
              <a:rPr lang="en-US" sz="2000" dirty="0">
                <a:solidFill>
                  <a:schemeClr val="accent2"/>
                </a:solidFill>
              </a:rPr>
              <a:t> and </a:t>
            </a:r>
            <a:r>
              <a:rPr lang="en-US" sz="2000" dirty="0" err="1">
                <a:solidFill>
                  <a:schemeClr val="accent2"/>
                </a:solidFill>
              </a:rPr>
              <a:t>Moscibroda</a:t>
            </a:r>
            <a:r>
              <a:rPr lang="en-US" sz="2000" dirty="0">
                <a:solidFill>
                  <a:schemeClr val="accent2"/>
                </a:solidFill>
              </a:rPr>
              <a:t>, MICRO’07]</a:t>
            </a:r>
          </a:p>
          <a:p>
            <a:pPr lvl="1"/>
            <a:r>
              <a:rPr lang="en-US" dirty="0" smtClean="0"/>
              <a:t>To minimize unfairness</a:t>
            </a:r>
          </a:p>
          <a:p>
            <a:pPr lvl="1"/>
            <a:endParaRPr lang="en-US" dirty="0" smtClean="0"/>
          </a:p>
          <a:p>
            <a:endParaRPr lang="en-US" dirty="0"/>
          </a:p>
        </p:txBody>
      </p:sp>
      <p:sp>
        <p:nvSpPr>
          <p:cNvPr id="2" name="Title 1"/>
          <p:cNvSpPr>
            <a:spLocks noGrp="1"/>
          </p:cNvSpPr>
          <p:nvPr>
            <p:ph type="title"/>
          </p:nvPr>
        </p:nvSpPr>
        <p:spPr/>
        <p:txBody>
          <a:bodyPr/>
          <a:lstStyle/>
          <a:p>
            <a:r>
              <a:rPr lang="en-US" dirty="0" smtClean="0"/>
              <a:t>Three Principles of Memory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graphicFrame>
        <p:nvGraphicFramePr>
          <p:cNvPr id="5" name="Table 4"/>
          <p:cNvGraphicFramePr>
            <a:graphicFrameLocks noGrp="1"/>
          </p:cNvGraphicFramePr>
          <p:nvPr/>
        </p:nvGraphicFramePr>
        <p:xfrm>
          <a:off x="1907704" y="3645024"/>
          <a:ext cx="2520280" cy="1981200"/>
        </p:xfrm>
        <a:graphic>
          <a:graphicData uri="http://schemas.openxmlformats.org/drawingml/2006/table">
            <a:tbl>
              <a:tblPr firstRow="1" bandRow="1">
                <a:tableStyleId>{5C22544A-7EE6-4342-B048-85BDC9FD1C3A}</a:tableStyleId>
              </a:tblPr>
              <a:tblGrid>
                <a:gridCol w="1260140"/>
                <a:gridCol w="1260140"/>
              </a:tblGrid>
              <a:tr h="396240">
                <a:tc>
                  <a:txBody>
                    <a:bodyPr/>
                    <a:lstStyle/>
                    <a:p>
                      <a:r>
                        <a:rPr lang="en-US" sz="2000" b="0" dirty="0" err="1" smtClean="0">
                          <a:solidFill>
                            <a:schemeClr val="tx1"/>
                          </a:solidFill>
                        </a:rPr>
                        <a:t>Req</a:t>
                      </a:r>
                      <a:r>
                        <a:rPr lang="en-US" sz="2000" b="0" dirty="0" smtClean="0">
                          <a:solidFill>
                            <a:schemeClr val="tx1"/>
                          </a:solidFill>
                        </a:rPr>
                        <a:t> 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C</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 name="Oval 6"/>
          <p:cNvSpPr/>
          <p:nvPr/>
        </p:nvSpPr>
        <p:spPr>
          <a:xfrm>
            <a:off x="1619672" y="3933057"/>
            <a:ext cx="3024336"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9" name="Table 8"/>
          <p:cNvGraphicFramePr>
            <a:graphicFrameLocks noGrp="1"/>
          </p:cNvGraphicFramePr>
          <p:nvPr/>
        </p:nvGraphicFramePr>
        <p:xfrm>
          <a:off x="1763688" y="4112096"/>
          <a:ext cx="5472608" cy="1981200"/>
        </p:xfrm>
        <a:graphic>
          <a:graphicData uri="http://schemas.openxmlformats.org/drawingml/2006/table">
            <a:tbl>
              <a:tblPr firstRow="1" bandRow="1">
                <a:tableStyleId>{5C22544A-7EE6-4342-B048-85BDC9FD1C3A}</a:tableStyleId>
              </a:tblPr>
              <a:tblGrid>
                <a:gridCol w="2088232"/>
                <a:gridCol w="3384376"/>
              </a:tblGrid>
              <a:tr h="396240">
                <a:tc>
                  <a:txBody>
                    <a:bodyPr/>
                    <a:lstStyle/>
                    <a:p>
                      <a:pPr algn="ctr"/>
                      <a:r>
                        <a:rPr lang="en-US" sz="2000" b="0" dirty="0" smtClean="0">
                          <a:solidFill>
                            <a:schemeClr val="tx1"/>
                          </a:solidFill>
                        </a:rPr>
                        <a:t>Application</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2000" b="0" dirty="0" smtClean="0">
                          <a:solidFill>
                            <a:schemeClr val="tx1"/>
                          </a:solidFill>
                        </a:rPr>
                        <a:t>Memory Intensity </a:t>
                      </a:r>
                      <a:r>
                        <a:rPr lang="en-US" sz="2000" b="0" baseline="0" dirty="0" smtClean="0">
                          <a:solidFill>
                            <a:schemeClr val="tx1"/>
                          </a:solidFill>
                        </a:rPr>
                        <a:t> (MPKI)</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10</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0" name="Oval 9"/>
          <p:cNvSpPr/>
          <p:nvPr/>
        </p:nvSpPr>
        <p:spPr>
          <a:xfrm>
            <a:off x="1259632" y="4797152"/>
            <a:ext cx="6480720"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14" name="Group 13"/>
          <p:cNvGrpSpPr/>
          <p:nvPr/>
        </p:nvGrpSpPr>
        <p:grpSpPr>
          <a:xfrm>
            <a:off x="827584" y="3212976"/>
            <a:ext cx="1656184" cy="2880320"/>
            <a:chOff x="827584" y="3212976"/>
            <a:chExt cx="1656184" cy="2880320"/>
          </a:xfrm>
        </p:grpSpPr>
        <p:sp>
          <p:nvSpPr>
            <p:cNvPr id="11" name="Down Arrow 10"/>
            <p:cNvSpPr/>
            <p:nvPr/>
          </p:nvSpPr>
          <p:spPr>
            <a:xfrm>
              <a:off x="1043608" y="3645024"/>
              <a:ext cx="360040" cy="20162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 name="TextBox 11"/>
            <p:cNvSpPr txBox="1"/>
            <p:nvPr/>
          </p:nvSpPr>
          <p:spPr>
            <a:xfrm>
              <a:off x="827584" y="3212976"/>
              <a:ext cx="1656184" cy="400110"/>
            </a:xfrm>
            <a:prstGeom prst="rect">
              <a:avLst/>
            </a:prstGeom>
            <a:noFill/>
          </p:spPr>
          <p:txBody>
            <a:bodyPr wrap="square" rtlCol="0">
              <a:spAutoFit/>
            </a:bodyPr>
            <a:lstStyle/>
            <a:p>
              <a:pPr defTabSz="914165"/>
              <a:r>
                <a:rPr lang="en-US" sz="2000" dirty="0">
                  <a:solidFill>
                    <a:srgbClr val="000000"/>
                  </a:solidFill>
                  <a:latin typeface="Tahoma"/>
                </a:rPr>
                <a:t>Older</a:t>
              </a:r>
            </a:p>
          </p:txBody>
        </p:sp>
        <p:sp>
          <p:nvSpPr>
            <p:cNvPr id="13" name="TextBox 12"/>
            <p:cNvSpPr txBox="1"/>
            <p:nvPr/>
          </p:nvSpPr>
          <p:spPr>
            <a:xfrm>
              <a:off x="827584" y="5693186"/>
              <a:ext cx="1656184" cy="400110"/>
            </a:xfrm>
            <a:prstGeom prst="rect">
              <a:avLst/>
            </a:prstGeom>
            <a:noFill/>
          </p:spPr>
          <p:txBody>
            <a:bodyPr wrap="square" rtlCol="0">
              <a:spAutoFit/>
            </a:bodyPr>
            <a:lstStyle/>
            <a:p>
              <a:pPr defTabSz="914165"/>
              <a:r>
                <a:rPr lang="en-US" sz="2000" dirty="0">
                  <a:solidFill>
                    <a:srgbClr val="000000"/>
                  </a:solidFill>
                  <a:latin typeface="Tahoma"/>
                </a:rPr>
                <a:t>Newer</a:t>
              </a:r>
            </a:p>
          </p:txBody>
        </p:sp>
      </p:grpSp>
    </p:spTree>
    <p:extLst>
      <p:ext uri="{BB962C8B-B14F-4D97-AF65-F5344CB8AC3E}">
        <p14:creationId xmlns:p14="http://schemas.microsoft.com/office/powerpoint/2010/main" val="626967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3" presetClass="exit" presetSubtype="10" fill="hold" nodeType="withEffect">
                                  <p:stCondLst>
                                    <p:cond delay="0"/>
                                  </p:stCondLst>
                                  <p:childTnLst>
                                    <p:animEffect transition="out" filter="blinds(horizontal)">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3" presetClass="exit" presetSubtype="10" fill="hold" grpId="1" nodeType="withEffect">
                                  <p:stCondLst>
                                    <p:cond delay="0"/>
                                  </p:stCondLst>
                                  <p:childTnLst>
                                    <p:animEffect transition="out" filter="blinds(horizontal)">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 presetClass="exit" presetSubtype="10" fill="hold" nodeType="withEffect">
                                  <p:stCondLst>
                                    <p:cond delay="0"/>
                                  </p:stCondLst>
                                  <p:childTnLst>
                                    <p:animEffect transition="out" filter="blinds(horizontal)">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3" presetClass="exit" presetSubtype="10" fill="hold" nodeType="withEffect">
                                  <p:stCondLst>
                                    <p:cond delay="0"/>
                                  </p:stCondLst>
                                  <p:childTnLst>
                                    <p:animEffect transition="out" filter="blinds(horizontal)">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childTnLst>
                                </p:cTn>
                              </p:par>
                              <p:par>
                                <p:cTn id="55" presetID="3" presetClass="exit" presetSubtype="10" fill="hold" nodeType="withEffect">
                                  <p:stCondLst>
                                    <p:cond delay="0"/>
                                  </p:stCondLst>
                                  <p:childTnLst>
                                    <p:animEffect transition="out" filter="blinds(horizontal)">
                                      <p:cBhvr>
                                        <p:cTn id="56" dur="500"/>
                                        <p:tgtEl>
                                          <p:spTgt spid="9"/>
                                        </p:tgtEl>
                                      </p:cBhvr>
                                    </p:animEffect>
                                    <p:set>
                                      <p:cBhvr>
                                        <p:cTn id="57" dur="1" fill="hold">
                                          <p:stCondLst>
                                            <p:cond delay="499"/>
                                          </p:stCondLst>
                                        </p:cTn>
                                        <p:tgtEl>
                                          <p:spTgt spid="9"/>
                                        </p:tgtEl>
                                        <p:attrNameLst>
                                          <p:attrName>style.visibility</p:attrName>
                                        </p:attrNameLst>
                                      </p:cBhvr>
                                      <p:to>
                                        <p:strVal val="hidden"/>
                                      </p:to>
                                    </p:set>
                                  </p:childTnLst>
                                </p:cTn>
                              </p:par>
                              <p:par>
                                <p:cTn id="58" presetID="3" presetClass="exit" presetSubtype="10" fill="hold" grpId="1" nodeType="withEffect">
                                  <p:stCondLst>
                                    <p:cond delay="0"/>
                                  </p:stCondLst>
                                  <p:childTnLst>
                                    <p:animEffect transition="out" filter="blinds(horizontal)">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7" grpId="1" animBg="1"/>
      <p:bldP spid="10" grpId="0" animBg="1"/>
      <p:bldP spid="10" grpId="1"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t>Motivation: CPU-GPU Systems</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Tree>
    <p:extLst>
      <p:ext uri="{BB962C8B-B14F-4D97-AF65-F5344CB8AC3E}">
        <p14:creationId xmlns:p14="http://schemas.microsoft.com/office/powerpoint/2010/main" val="1564770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Memory Scheduling for CPU-GPU Systems</a:t>
            </a:r>
          </a:p>
        </p:txBody>
      </p:sp>
      <p:sp>
        <p:nvSpPr>
          <p:cNvPr id="3" name="Content Placeholder 2"/>
          <p:cNvSpPr>
            <a:spLocks noGrp="1"/>
          </p:cNvSpPr>
          <p:nvPr>
            <p:ph idx="1"/>
          </p:nvPr>
        </p:nvSpPr>
        <p:spPr/>
        <p:txBody>
          <a:bodyPr/>
          <a:lstStyle/>
          <a:p>
            <a:r>
              <a:rPr lang="en-US" dirty="0" smtClean="0"/>
              <a:t>Current and future systems integrate a GPU along with multiple cores</a:t>
            </a:r>
          </a:p>
          <a:p>
            <a:endParaRPr lang="en-US" dirty="0" smtClean="0"/>
          </a:p>
          <a:p>
            <a:r>
              <a:rPr lang="en-US" dirty="0" smtClean="0"/>
              <a:t>GPU shares the main memory with the CPU cores</a:t>
            </a:r>
          </a:p>
          <a:p>
            <a:pPr lvl="1"/>
            <a:endParaRPr lang="en-US" dirty="0" smtClean="0"/>
          </a:p>
          <a:p>
            <a:r>
              <a:rPr lang="en-US" dirty="0" smtClean="0"/>
              <a:t>GPU is </a:t>
            </a:r>
            <a:r>
              <a:rPr lang="en-US" dirty="0" smtClean="0">
                <a:solidFill>
                  <a:srgbClr val="FF0000"/>
                </a:solidFill>
              </a:rPr>
              <a:t>much more (4x-20x) memory-intensive</a:t>
            </a:r>
            <a:r>
              <a:rPr lang="en-US" dirty="0" smtClean="0"/>
              <a:t> than CPU</a:t>
            </a:r>
          </a:p>
          <a:p>
            <a:endParaRPr lang="en-US" dirty="0" smtClean="0"/>
          </a:p>
          <a:p>
            <a:r>
              <a:rPr lang="en-US" dirty="0" smtClean="0"/>
              <a:t>How should memory scheduling be done when GPU is integrated on-chip?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spTree>
    <p:extLst>
      <p:ext uri="{BB962C8B-B14F-4D97-AF65-F5344CB8AC3E}">
        <p14:creationId xmlns:p14="http://schemas.microsoft.com/office/powerpoint/2010/main" val="14399374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73"/>
          <p:cNvSpPr>
            <a:spLocks noGrp="1"/>
          </p:cNvSpPr>
          <p:nvPr>
            <p:ph idx="1"/>
          </p:nvPr>
        </p:nvSpPr>
        <p:spPr>
          <a:xfrm>
            <a:off x="228600" y="908720"/>
            <a:ext cx="8610600" cy="533968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pPr marL="0" indent="0">
              <a:buNone/>
            </a:pPr>
            <a:endParaRPr lang="en-US" dirty="0"/>
          </a:p>
          <a:p>
            <a:r>
              <a:rPr lang="en-US" dirty="0" smtClean="0"/>
              <a:t>GPU occupies a significant portion of the request buffers</a:t>
            </a:r>
          </a:p>
          <a:p>
            <a:pPr lvl="1"/>
            <a:r>
              <a:rPr lang="en-US" dirty="0" smtClean="0"/>
              <a:t>Limits </a:t>
            </a:r>
            <a:r>
              <a:rPr lang="en-US" dirty="0"/>
              <a:t>the MC’s visibility of the </a:t>
            </a:r>
            <a:r>
              <a:rPr lang="en-US" dirty="0" smtClean="0"/>
              <a:t>CPU applications</a:t>
            </a:r>
            <a:r>
              <a:rPr lang="en-US" dirty="0"/>
              <a:t>’ differing memory </a:t>
            </a:r>
            <a:r>
              <a:rPr lang="en-US" dirty="0" smtClean="0"/>
              <a:t>behavior </a:t>
            </a:r>
            <a:r>
              <a:rPr lang="en-US" dirty="0" smtClean="0">
                <a:sym typeface="Wingdings" pitchFamily="2" charset="2"/>
              </a:rPr>
              <a:t> can lead to a </a:t>
            </a:r>
            <a:r>
              <a:rPr lang="en-US" dirty="0" smtClean="0">
                <a:solidFill>
                  <a:srgbClr val="FF0000"/>
                </a:solidFill>
                <a:sym typeface="Wingdings" pitchFamily="2" charset="2"/>
              </a:rPr>
              <a:t>poor scheduling decision</a:t>
            </a:r>
            <a:endParaRPr lang="en-US" dirty="0">
              <a:solidFill>
                <a:srgbClr val="FF0000"/>
              </a:solidFill>
            </a:endParaRPr>
          </a:p>
        </p:txBody>
      </p:sp>
      <p:sp>
        <p:nvSpPr>
          <p:cNvPr id="2" name="Title 1"/>
          <p:cNvSpPr>
            <a:spLocks noGrp="1"/>
          </p:cNvSpPr>
          <p:nvPr>
            <p:ph type="title"/>
          </p:nvPr>
        </p:nvSpPr>
        <p:spPr/>
        <p:txBody>
          <a:bodyPr/>
          <a:lstStyle/>
          <a:p>
            <a:r>
              <a:rPr lang="en-US" dirty="0" smtClean="0"/>
              <a:t>Introducing the GPU into the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sp>
        <p:nvSpPr>
          <p:cNvPr id="25" name="Rectangle 24"/>
          <p:cNvSpPr/>
          <p:nvPr/>
        </p:nvSpPr>
        <p:spPr>
          <a:xfrm>
            <a:off x="755576" y="1916832"/>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755581" y="3140969"/>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7" name="TextBox 26"/>
          <p:cNvSpPr txBox="1"/>
          <p:nvPr/>
        </p:nvSpPr>
        <p:spPr>
          <a:xfrm>
            <a:off x="1115617" y="908721"/>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8" name="TextBox 27"/>
          <p:cNvSpPr txBox="1"/>
          <p:nvPr/>
        </p:nvSpPr>
        <p:spPr>
          <a:xfrm>
            <a:off x="2597078" y="908721"/>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9" name="TextBox 28"/>
          <p:cNvSpPr txBox="1"/>
          <p:nvPr/>
        </p:nvSpPr>
        <p:spPr>
          <a:xfrm>
            <a:off x="4078542" y="908721"/>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30" name="TextBox 29"/>
          <p:cNvSpPr txBox="1"/>
          <p:nvPr/>
        </p:nvSpPr>
        <p:spPr>
          <a:xfrm>
            <a:off x="5492665" y="908721"/>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31" name="Down Arrow 30"/>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Down Arrow 31"/>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Down Arrow 32"/>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Down Arrow 33"/>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Down Arrow 34"/>
          <p:cNvSpPr/>
          <p:nvPr/>
        </p:nvSpPr>
        <p:spPr>
          <a:xfrm>
            <a:off x="3719947" y="3861048"/>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TextBox 35"/>
          <p:cNvSpPr txBox="1"/>
          <p:nvPr/>
        </p:nvSpPr>
        <p:spPr>
          <a:xfrm>
            <a:off x="2627784" y="428380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37" name="Rectangle 36"/>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Rectangle 47"/>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Rectangle 59"/>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7" name="TextBox 66"/>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4" name="TextBox 73"/>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
        <p:nvSpPr>
          <p:cNvPr id="75" name="Down Arrow 74"/>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TextBox 77"/>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6" name="TextBox 85"/>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7" name="TextBox 86"/>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8" name="TextBox 87"/>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2" name="TextBox 71"/>
          <p:cNvSpPr txBox="1"/>
          <p:nvPr/>
        </p:nvSpPr>
        <p:spPr>
          <a:xfrm>
            <a:off x="2699792" y="19866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5" name="TextBox 64"/>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TextBox 79"/>
          <p:cNvSpPr txBox="1"/>
          <p:nvPr/>
        </p:nvSpPr>
        <p:spPr>
          <a:xfrm>
            <a:off x="2699792" y="269939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1" name="TextBox 80"/>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5" name="TextBox 84"/>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1" name="TextBox 90"/>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4" name="TextBox 63"/>
          <p:cNvSpPr txBox="1"/>
          <p:nvPr/>
        </p:nvSpPr>
        <p:spPr>
          <a:xfrm>
            <a:off x="1763688"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6" name="TextBox 65"/>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9" name="TextBox 68"/>
          <p:cNvSpPr txBox="1"/>
          <p:nvPr/>
        </p:nvSpPr>
        <p:spPr>
          <a:xfrm>
            <a:off x="2699792"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0" name="TextBox 69"/>
          <p:cNvSpPr txBox="1"/>
          <p:nvPr/>
        </p:nvSpPr>
        <p:spPr>
          <a:xfrm>
            <a:off x="5508104" y="234435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1" name="TextBox 70"/>
          <p:cNvSpPr txBox="1"/>
          <p:nvPr/>
        </p:nvSpPr>
        <p:spPr>
          <a:xfrm>
            <a:off x="7380312" y="234435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2" name="TextBox 81"/>
          <p:cNvSpPr txBox="1"/>
          <p:nvPr/>
        </p:nvSpPr>
        <p:spPr>
          <a:xfrm>
            <a:off x="827584" y="2341737"/>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9" name="TextBox 88"/>
          <p:cNvSpPr txBox="1"/>
          <p:nvPr/>
        </p:nvSpPr>
        <p:spPr>
          <a:xfrm>
            <a:off x="6444208" y="234553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4" name="TextBox 83"/>
          <p:cNvSpPr txBox="1"/>
          <p:nvPr/>
        </p:nvSpPr>
        <p:spPr>
          <a:xfrm>
            <a:off x="4572000" y="270271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3" name="TextBox 82"/>
          <p:cNvSpPr txBox="1"/>
          <p:nvPr/>
        </p:nvSpPr>
        <p:spPr>
          <a:xfrm>
            <a:off x="4572000" y="234077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Tree>
    <p:extLst>
      <p:ext uri="{BB962C8B-B14F-4D97-AF65-F5344CB8AC3E}">
        <p14:creationId xmlns:p14="http://schemas.microsoft.com/office/powerpoint/2010/main" val="12533582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541 -0.13185 L 3.33333E-6 1.76729E-6 " pathEditMode="relative" rAng="0" ptsTypes="AA">
                                      <p:cBhvr>
                                        <p:cTn id="14" dur="1000" fill="hold"/>
                                        <p:tgtEl>
                                          <p:spTgt spid="63"/>
                                        </p:tgtEl>
                                        <p:attrNameLst>
                                          <p:attrName>ppt_x</p:attrName>
                                          <p:attrName>ppt_y</p:attrName>
                                        </p:attrNameLst>
                                      </p:cBhvr>
                                      <p:rCtr x="-1771" y="6593"/>
                                    </p:animMotion>
                                  </p:childTnLst>
                                </p:cTn>
                              </p:par>
                              <p:par>
                                <p:cTn id="15" presetID="1" presetClass="entr" presetSubtype="0" fill="hold" grpId="1" nodeType="with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42" presetClass="path" presetSubtype="0" accel="50000" decel="50000" fill="hold" grpId="0" nodeType="withEffect">
                                  <p:stCondLst>
                                    <p:cond delay="0"/>
                                  </p:stCondLst>
                                  <p:childTnLst>
                                    <p:animMotion origin="layout" path="M 0.09843 -0.19338 L 2.77778E-6 -1.38793E-7 " pathEditMode="relative" rAng="0" ptsTypes="AA">
                                      <p:cBhvr>
                                        <p:cTn id="18" dur="1000" fill="hold"/>
                                        <p:tgtEl>
                                          <p:spTgt spid="64"/>
                                        </p:tgtEl>
                                        <p:attrNameLst>
                                          <p:attrName>ppt_x</p:attrName>
                                          <p:attrName>ppt_y</p:attrName>
                                        </p:attrNameLst>
                                      </p:cBhvr>
                                      <p:rCtr x="-4931" y="9669"/>
                                    </p:animMotion>
                                  </p:childTnLst>
                                </p:cTn>
                              </p:par>
                              <p:par>
                                <p:cTn id="19" presetID="1" presetClass="entr" presetSubtype="0" fill="hold" grpId="1"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70"/>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42" presetClass="path" presetSubtype="0" accel="50000" decel="50000" fill="hold" grpId="0" nodeType="withEffect">
                                  <p:stCondLst>
                                    <p:cond delay="0"/>
                                  </p:stCondLst>
                                  <p:childTnLst>
                                    <p:animMotion origin="layout" path="M 0.35053 -0.16204 L -4.72222E-6 4.44444E-6 " pathEditMode="relative" rAng="0" ptsTypes="AA">
                                      <p:cBhvr>
                                        <p:cTn id="30" dur="1000" fill="hold"/>
                                        <p:tgtEl>
                                          <p:spTgt spid="66"/>
                                        </p:tgtEl>
                                        <p:attrNameLst>
                                          <p:attrName>ppt_x</p:attrName>
                                          <p:attrName>ppt_y</p:attrName>
                                        </p:attrNameLst>
                                      </p:cBhvr>
                                      <p:rCtr x="-17535" y="8102"/>
                                    </p:animMotion>
                                  </p:childTnLst>
                                </p:cTn>
                              </p:par>
                              <p:par>
                                <p:cTn id="31" presetID="42" presetClass="path" presetSubtype="0" accel="50000" decel="50000" fill="hold" grpId="0" nodeType="withEffect">
                                  <p:stCondLst>
                                    <p:cond delay="0"/>
                                  </p:stCondLst>
                                  <p:childTnLst>
                                    <p:animMotion origin="layout" path="M -0.16128 -0.18297 L -2.22222E-6 -1.38793E-7 " pathEditMode="relative" rAng="0" ptsTypes="AA">
                                      <p:cBhvr>
                                        <p:cTn id="32" dur="1000" fill="hold"/>
                                        <p:tgtEl>
                                          <p:spTgt spid="70"/>
                                        </p:tgtEl>
                                        <p:attrNameLst>
                                          <p:attrName>ppt_x</p:attrName>
                                          <p:attrName>ppt_y</p:attrName>
                                        </p:attrNameLst>
                                      </p:cBhvr>
                                      <p:rCtr x="8056" y="9137"/>
                                    </p:animMotion>
                                  </p:childTnLst>
                                </p:cTn>
                              </p:par>
                              <p:par>
                                <p:cTn id="33" presetID="42" presetClass="path" presetSubtype="0" accel="50000" decel="50000" fill="hold" grpId="0" nodeType="withEffect">
                                  <p:stCondLst>
                                    <p:cond delay="0"/>
                                  </p:stCondLst>
                                  <p:childTnLst>
                                    <p:animMotion origin="layout" path="M -0.20868 -0.18297 L -3.33333E-6 -1.38793E-7 " pathEditMode="relative" rAng="0" ptsTypes="AA">
                                      <p:cBhvr>
                                        <p:cTn id="34" dur="1000" fill="hold"/>
                                        <p:tgtEl>
                                          <p:spTgt spid="71"/>
                                        </p:tgtEl>
                                        <p:attrNameLst>
                                          <p:attrName>ppt_x</p:attrName>
                                          <p:attrName>ppt_y</p:attrName>
                                        </p:attrNameLst>
                                      </p:cBhvr>
                                      <p:rCtr x="10434" y="9137"/>
                                    </p:animMotion>
                                  </p:childTnLst>
                                </p:cTn>
                              </p:par>
                              <p:par>
                                <p:cTn id="35" presetID="42" presetClass="path" presetSubtype="0" accel="50000" decel="50000" fill="hold" grpId="0" nodeType="withEffect">
                                  <p:stCondLst>
                                    <p:cond delay="0"/>
                                  </p:stCondLst>
                                  <p:childTnLst>
                                    <p:animMotion origin="layout" path="M -0.37414 -0.13185 L 4.72222E-6 1.76729E-6 " pathEditMode="relative" rAng="0" ptsTypes="AA">
                                      <p:cBhvr>
                                        <p:cTn id="36" dur="1000" fill="hold"/>
                                        <p:tgtEl>
                                          <p:spTgt spid="67"/>
                                        </p:tgtEl>
                                        <p:attrNameLst>
                                          <p:attrName>ppt_x</p:attrName>
                                          <p:attrName>ppt_y</p:attrName>
                                        </p:attrNameLst>
                                      </p:cBhvr>
                                      <p:rCtr x="18698" y="6593"/>
                                    </p:animMotion>
                                  </p:childTnLst>
                                </p:cTn>
                              </p:par>
                              <p:par>
                                <p:cTn id="37" presetID="42" presetClass="path" presetSubtype="0" accel="50000" decel="50000" fill="hold" grpId="0" nodeType="withEffect">
                                  <p:stCondLst>
                                    <p:cond delay="0"/>
                                  </p:stCondLst>
                                  <p:childTnLst>
                                    <p:animMotion origin="layout" path="M 0.03541 -0.23548 L 3.33333E-6 3.00717E-8 " pathEditMode="relative" rAng="0" ptsTypes="AA">
                                      <p:cBhvr>
                                        <p:cTn id="38" dur="1000" fill="hold"/>
                                        <p:tgtEl>
                                          <p:spTgt spid="65"/>
                                        </p:tgtEl>
                                        <p:attrNameLst>
                                          <p:attrName>ppt_x</p:attrName>
                                          <p:attrName>ppt_y</p:attrName>
                                        </p:attrNameLst>
                                      </p:cBhvr>
                                      <p:rCtr x="-1771" y="11774"/>
                                    </p:animMotion>
                                  </p:childTnLst>
                                </p:cTn>
                              </p:par>
                              <p:par>
                                <p:cTn id="39" presetID="1" presetClass="entr" presetSubtype="0" fill="hold" grpId="1"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42" presetClass="path" presetSubtype="0" accel="50000" decel="50000" fill="hold" grpId="0" nodeType="withEffect">
                                  <p:stCondLst>
                                    <p:cond delay="0"/>
                                  </p:stCondLst>
                                  <p:childTnLst>
                                    <p:animMotion origin="layout" path="M -0.00382 -0.19338 L -4.16667E-6 -1.38793E-7 " pathEditMode="relative" rAng="0" ptsTypes="AA">
                                      <p:cBhvr>
                                        <p:cTn id="42" dur="1000" fill="hold"/>
                                        <p:tgtEl>
                                          <p:spTgt spid="69"/>
                                        </p:tgtEl>
                                        <p:attrNameLst>
                                          <p:attrName>ppt_x</p:attrName>
                                          <p:attrName>ppt_y</p:attrName>
                                        </p:attrNameLst>
                                      </p:cBhvr>
                                      <p:rCtr x="191" y="9669"/>
                                    </p:animMotion>
                                  </p:childTnLst>
                                </p:cTn>
                              </p:par>
                              <p:par>
                                <p:cTn id="43" presetID="1" presetClass="entr" presetSubtype="0" fill="hold" grpId="1" nodeType="with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42" presetClass="path" presetSubtype="0" accel="50000" decel="50000" fill="hold" grpId="0" nodeType="withEffect">
                                  <p:stCondLst>
                                    <p:cond delay="0"/>
                                  </p:stCondLst>
                                  <p:childTnLst>
                                    <p:animMotion origin="layout" path="M 0.55521 -0.13185 L 2.77778E-6 1.76729E-6 " pathEditMode="relative" rAng="0" ptsTypes="AA">
                                      <p:cBhvr>
                                        <p:cTn id="46" dur="1000" fill="hold"/>
                                        <p:tgtEl>
                                          <p:spTgt spid="76"/>
                                        </p:tgtEl>
                                        <p:attrNameLst>
                                          <p:attrName>ppt_x</p:attrName>
                                          <p:attrName>ppt_y</p:attrName>
                                        </p:attrNameLst>
                                      </p:cBhvr>
                                      <p:rCtr x="-27760" y="6593"/>
                                    </p:animMotion>
                                  </p:childTnLst>
                                </p:cTn>
                              </p:par>
                              <p:par>
                                <p:cTn id="47" presetID="1" presetClass="entr" presetSubtype="0" fill="hold" grpId="1" nodeType="withEffect">
                                  <p:stCondLst>
                                    <p:cond delay="0"/>
                                  </p:stCondLst>
                                  <p:childTnLst>
                                    <p:set>
                                      <p:cBhvr>
                                        <p:cTn id="48" dur="1" fill="hold">
                                          <p:stCondLst>
                                            <p:cond delay="0"/>
                                          </p:stCondLst>
                                        </p:cTn>
                                        <p:tgtEl>
                                          <p:spTgt spid="77"/>
                                        </p:tgtEl>
                                        <p:attrNameLst>
                                          <p:attrName>style.visibility</p:attrName>
                                        </p:attrNameLst>
                                      </p:cBhvr>
                                      <p:to>
                                        <p:strVal val="visible"/>
                                      </p:to>
                                    </p:set>
                                  </p:childTnLst>
                                </p:cTn>
                              </p:par>
                              <p:par>
                                <p:cTn id="49" presetID="42" presetClass="path" presetSubtype="0" accel="50000" decel="50000" fill="hold" grpId="0" nodeType="withEffect">
                                  <p:stCondLst>
                                    <p:cond delay="0"/>
                                  </p:stCondLst>
                                  <p:childTnLst>
                                    <p:animMotion origin="layout" path="M 0.45296 -0.13185 L -4.16667E-6 1.76729E-6 " pathEditMode="relative" rAng="0" ptsTypes="AA">
                                      <p:cBhvr>
                                        <p:cTn id="50" dur="1000" fill="hold"/>
                                        <p:tgtEl>
                                          <p:spTgt spid="77"/>
                                        </p:tgtEl>
                                        <p:attrNameLst>
                                          <p:attrName>ppt_x</p:attrName>
                                          <p:attrName>ppt_y</p:attrName>
                                        </p:attrNameLst>
                                      </p:cBhvr>
                                      <p:rCtr x="-22656" y="6593"/>
                                    </p:animMotion>
                                  </p:childTnLst>
                                </p:cTn>
                              </p:par>
                              <p:par>
                                <p:cTn id="51" presetID="1" presetClass="entr" presetSubtype="0" fill="hold" grpId="1"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42" presetClass="path" presetSubtype="0" accel="50000" decel="50000" fill="hold" grpId="0" nodeType="withEffect">
                                  <p:stCondLst>
                                    <p:cond delay="0"/>
                                  </p:stCondLst>
                                  <p:childTnLst>
                                    <p:animMotion origin="layout" path="M -0.10625 -0.13185 L -4.72222E-6 1.76729E-6 " pathEditMode="relative" rAng="0" ptsTypes="AA">
                                      <p:cBhvr>
                                        <p:cTn id="54" dur="1000" fill="hold"/>
                                        <p:tgtEl>
                                          <p:spTgt spid="78"/>
                                        </p:tgtEl>
                                        <p:attrNameLst>
                                          <p:attrName>ppt_x</p:attrName>
                                          <p:attrName>ppt_y</p:attrName>
                                        </p:attrNameLst>
                                      </p:cBhvr>
                                      <p:rCtr x="5313" y="6593"/>
                                    </p:animMotion>
                                  </p:childTnLst>
                                </p:cTn>
                              </p:par>
                              <p:par>
                                <p:cTn id="55" presetID="1" presetClass="entr" presetSubtype="0" fill="hold" grpId="1"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0.35053 -0.22484 L -4.72222E-6 3.00717E-8 " pathEditMode="relative" rAng="0" ptsTypes="AA">
                                      <p:cBhvr>
                                        <p:cTn id="58" dur="1000" fill="hold"/>
                                        <p:tgtEl>
                                          <p:spTgt spid="79"/>
                                        </p:tgtEl>
                                        <p:attrNameLst>
                                          <p:attrName>ppt_x</p:attrName>
                                          <p:attrName>ppt_y</p:attrName>
                                        </p:attrNameLst>
                                      </p:cBhvr>
                                      <p:rCtr x="-17535" y="11242"/>
                                    </p:animMotion>
                                  </p:childTnLst>
                                </p:cTn>
                              </p:par>
                              <p:par>
                                <p:cTn id="59" presetID="1" presetClass="entr" presetSubtype="0" fill="hold" grpId="1" nodeType="withEffect">
                                  <p:stCondLst>
                                    <p:cond delay="0"/>
                                  </p:stCondLst>
                                  <p:childTnLst>
                                    <p:set>
                                      <p:cBhvr>
                                        <p:cTn id="60" dur="1" fill="hold">
                                          <p:stCondLst>
                                            <p:cond delay="0"/>
                                          </p:stCondLst>
                                        </p:cTn>
                                        <p:tgtEl>
                                          <p:spTgt spid="80"/>
                                        </p:tgtEl>
                                        <p:attrNameLst>
                                          <p:attrName>style.visibility</p:attrName>
                                        </p:attrNameLst>
                                      </p:cBhvr>
                                      <p:to>
                                        <p:strVal val="visible"/>
                                      </p:to>
                                    </p:set>
                                  </p:childTnLst>
                                </p:cTn>
                              </p:par>
                              <p:par>
                                <p:cTn id="61" presetID="42" presetClass="path" presetSubtype="0" accel="50000" decel="50000" fill="hold" grpId="0" nodeType="withEffect">
                                  <p:stCondLst>
                                    <p:cond delay="0"/>
                                  </p:stCondLst>
                                  <p:childTnLst>
                                    <p:animMotion origin="layout" path="M 0.45296 -0.23548 L -4.16667E-6 3.00717E-8 " pathEditMode="relative" rAng="0" ptsTypes="AA">
                                      <p:cBhvr>
                                        <p:cTn id="62" dur="1000" fill="hold"/>
                                        <p:tgtEl>
                                          <p:spTgt spid="80"/>
                                        </p:tgtEl>
                                        <p:attrNameLst>
                                          <p:attrName>ppt_x</p:attrName>
                                          <p:attrName>ppt_y</p:attrName>
                                        </p:attrNameLst>
                                      </p:cBhvr>
                                      <p:rCtr x="-22656" y="11774"/>
                                    </p:animMotion>
                                  </p:childTnLst>
                                </p:cTn>
                              </p:par>
                              <p:par>
                                <p:cTn id="63" presetID="1" presetClass="entr" presetSubtype="0" fill="hold" grpId="1"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42" presetClass="path" presetSubtype="0" accel="50000" decel="50000" fill="hold" grpId="0" nodeType="withEffect">
                                  <p:stCondLst>
                                    <p:cond delay="0"/>
                                  </p:stCondLst>
                                  <p:childTnLst>
                                    <p:animMotion origin="layout" path="M 0.55521 -0.23548 L 2.77778E-6 3.00717E-8 " pathEditMode="relative" rAng="0" ptsTypes="AA">
                                      <p:cBhvr>
                                        <p:cTn id="66" dur="1000" fill="hold"/>
                                        <p:tgtEl>
                                          <p:spTgt spid="81"/>
                                        </p:tgtEl>
                                        <p:attrNameLst>
                                          <p:attrName>ppt_x</p:attrName>
                                          <p:attrName>ppt_y</p:attrName>
                                        </p:attrNameLst>
                                      </p:cBhvr>
                                      <p:rCtr x="-27760" y="11774"/>
                                    </p:animMotion>
                                  </p:childTnLst>
                                </p:cTn>
                              </p:par>
                              <p:par>
                                <p:cTn id="67" presetID="1" presetClass="entr" presetSubtype="0" fill="hold" grpId="1"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par>
                                <p:cTn id="69" presetID="42" presetClass="path" presetSubtype="0" accel="50000" decel="50000" fill="hold" grpId="0" nodeType="withEffect">
                                  <p:stCondLst>
                                    <p:cond delay="0"/>
                                  </p:stCondLst>
                                  <p:childTnLst>
                                    <p:animMotion origin="layout" path="M 0.65764 -0.18436 L 3.33333E-6 1.93616E-6 " pathEditMode="relative" rAng="0" ptsTypes="AA">
                                      <p:cBhvr>
                                        <p:cTn id="70" dur="1000" fill="hold"/>
                                        <p:tgtEl>
                                          <p:spTgt spid="82"/>
                                        </p:tgtEl>
                                        <p:attrNameLst>
                                          <p:attrName>ppt_x</p:attrName>
                                          <p:attrName>ppt_y</p:attrName>
                                        </p:attrNameLst>
                                      </p:cBhvr>
                                      <p:rCtr x="-32882" y="9207"/>
                                    </p:animMotion>
                                  </p:childTnLst>
                                </p:cTn>
                              </p:par>
                              <p:par>
                                <p:cTn id="71" presetID="1" presetClass="entr" presetSubtype="0" fill="hold" grpId="1" nodeType="withEffect">
                                  <p:stCondLst>
                                    <p:cond delay="0"/>
                                  </p:stCondLst>
                                  <p:childTnLst>
                                    <p:set>
                                      <p:cBhvr>
                                        <p:cTn id="72" dur="1" fill="hold">
                                          <p:stCondLst>
                                            <p:cond delay="0"/>
                                          </p:stCondLst>
                                        </p:cTn>
                                        <p:tgtEl>
                                          <p:spTgt spid="83"/>
                                        </p:tgtEl>
                                        <p:attrNameLst>
                                          <p:attrName>style.visibility</p:attrName>
                                        </p:attrNameLst>
                                      </p:cBhvr>
                                      <p:to>
                                        <p:strVal val="visible"/>
                                      </p:to>
                                    </p:set>
                                  </p:childTnLst>
                                </p:cTn>
                              </p:par>
                              <p:par>
                                <p:cTn id="73" presetID="42" presetClass="path" presetSubtype="0" accel="50000" decel="50000" fill="hold" grpId="0" nodeType="withEffect">
                                  <p:stCondLst>
                                    <p:cond delay="0"/>
                                  </p:stCondLst>
                                  <p:childTnLst>
                                    <p:animMotion origin="layout" path="M 0.24809 -0.17372 L 4.72222E-6 1.93616E-6 " pathEditMode="relative" rAng="0" ptsTypes="AA">
                                      <p:cBhvr>
                                        <p:cTn id="74" dur="1000" fill="hold"/>
                                        <p:tgtEl>
                                          <p:spTgt spid="83"/>
                                        </p:tgtEl>
                                        <p:attrNameLst>
                                          <p:attrName>ppt_x</p:attrName>
                                          <p:attrName>ppt_y</p:attrName>
                                        </p:attrNameLst>
                                      </p:cBhvr>
                                      <p:rCtr x="-12413" y="8675"/>
                                    </p:animMotion>
                                  </p:childTnLst>
                                </p:cTn>
                              </p:par>
                              <p:par>
                                <p:cTn id="75" presetID="1" presetClass="entr"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visible"/>
                                      </p:to>
                                    </p:set>
                                  </p:childTnLst>
                                </p:cTn>
                              </p:par>
                              <p:par>
                                <p:cTn id="77" presetID="42" presetClass="path" presetSubtype="0" accel="50000" decel="50000" fill="hold" grpId="0" nodeType="withEffect">
                                  <p:stCondLst>
                                    <p:cond delay="0"/>
                                  </p:stCondLst>
                                  <p:childTnLst>
                                    <p:animMotion origin="layout" path="M 0.2401 -0.22484 L 4.72222E-6 3.00717E-8 " pathEditMode="relative" rAng="0" ptsTypes="AA">
                                      <p:cBhvr>
                                        <p:cTn id="78" dur="1000" fill="hold"/>
                                        <p:tgtEl>
                                          <p:spTgt spid="84"/>
                                        </p:tgtEl>
                                        <p:attrNameLst>
                                          <p:attrName>ppt_x</p:attrName>
                                          <p:attrName>ppt_y</p:attrName>
                                        </p:attrNameLst>
                                      </p:cBhvr>
                                      <p:rCtr x="-12014" y="11242"/>
                                    </p:animMotion>
                                  </p:childTnLst>
                                </p:cTn>
                              </p:par>
                              <p:par>
                                <p:cTn id="79" presetID="1" presetClass="entr" presetSubtype="0" fill="hold" grpId="1" nodeType="withEffect">
                                  <p:stCondLst>
                                    <p:cond delay="0"/>
                                  </p:stCondLst>
                                  <p:childTnLst>
                                    <p:set>
                                      <p:cBhvr>
                                        <p:cTn id="80" dur="1" fill="hold">
                                          <p:stCondLst>
                                            <p:cond delay="0"/>
                                          </p:stCondLst>
                                        </p:cTn>
                                        <p:tgtEl>
                                          <p:spTgt spid="85"/>
                                        </p:tgtEl>
                                        <p:attrNameLst>
                                          <p:attrName>style.visibility</p:attrName>
                                        </p:attrNameLst>
                                      </p:cBhvr>
                                      <p:to>
                                        <p:strVal val="visible"/>
                                      </p:to>
                                    </p:set>
                                  </p:childTnLst>
                                </p:cTn>
                              </p:par>
                              <p:par>
                                <p:cTn id="81" presetID="42" presetClass="path" presetSubtype="0" accel="50000" decel="50000" fill="hold" grpId="0" nodeType="withEffect">
                                  <p:stCondLst>
                                    <p:cond delay="0"/>
                                  </p:stCondLst>
                                  <p:childTnLst>
                                    <p:animMotion origin="layout" path="M 0.14584 -0.22484 L -2.22222E-6 3.00717E-8 " pathEditMode="relative" rAng="0" ptsTypes="AA">
                                      <p:cBhvr>
                                        <p:cTn id="82" dur="1000" fill="hold"/>
                                        <p:tgtEl>
                                          <p:spTgt spid="85"/>
                                        </p:tgtEl>
                                        <p:attrNameLst>
                                          <p:attrName>ppt_x</p:attrName>
                                          <p:attrName>ppt_y</p:attrName>
                                        </p:attrNameLst>
                                      </p:cBhvr>
                                      <p:rCtr x="-7292" y="11242"/>
                                    </p:animMotion>
                                  </p:childTnLst>
                                </p:cTn>
                              </p:par>
                              <p:par>
                                <p:cTn id="83" presetID="1" presetClass="entr" presetSubtype="0" fill="hold" grpId="1" nodeType="withEffect">
                                  <p:stCondLst>
                                    <p:cond delay="0"/>
                                  </p:stCondLst>
                                  <p:childTnLst>
                                    <p:set>
                                      <p:cBhvr>
                                        <p:cTn id="84" dur="1" fill="hold">
                                          <p:stCondLst>
                                            <p:cond delay="0"/>
                                          </p:stCondLst>
                                        </p:cTn>
                                        <p:tgtEl>
                                          <p:spTgt spid="86"/>
                                        </p:tgtEl>
                                        <p:attrNameLst>
                                          <p:attrName>style.visibility</p:attrName>
                                        </p:attrNameLst>
                                      </p:cBhvr>
                                      <p:to>
                                        <p:strVal val="visible"/>
                                      </p:to>
                                    </p:set>
                                  </p:childTnLst>
                                </p:cTn>
                              </p:par>
                              <p:par>
                                <p:cTn id="85" presetID="42" presetClass="path" presetSubtype="0" accel="50000" decel="50000" fill="hold" grpId="0" nodeType="withEffect">
                                  <p:stCondLst>
                                    <p:cond delay="0"/>
                                  </p:stCondLst>
                                  <p:childTnLst>
                                    <p:animMotion origin="layout" path="M 0.14584 -0.12121 L -2.22222E-6 1.76729E-6 " pathEditMode="relative" rAng="0" ptsTypes="AA">
                                      <p:cBhvr>
                                        <p:cTn id="86" dur="1000" fill="hold"/>
                                        <p:tgtEl>
                                          <p:spTgt spid="86"/>
                                        </p:tgtEl>
                                        <p:attrNameLst>
                                          <p:attrName>ppt_x</p:attrName>
                                          <p:attrName>ppt_y</p:attrName>
                                        </p:attrNameLst>
                                      </p:cBhvr>
                                      <p:rCtr x="-7292" y="6061"/>
                                    </p:animMotion>
                                  </p:childTnLst>
                                </p:cTn>
                              </p:par>
                              <p:par>
                                <p:cTn id="87" presetID="1" presetClass="entr" presetSubtype="0" fill="hold" grpId="1" nodeType="withEffect">
                                  <p:stCondLst>
                                    <p:cond delay="0"/>
                                  </p:stCondLst>
                                  <p:childTnLst>
                                    <p:set>
                                      <p:cBhvr>
                                        <p:cTn id="88" dur="1" fill="hold">
                                          <p:stCondLst>
                                            <p:cond delay="0"/>
                                          </p:stCondLst>
                                        </p:cTn>
                                        <p:tgtEl>
                                          <p:spTgt spid="87"/>
                                        </p:tgtEl>
                                        <p:attrNameLst>
                                          <p:attrName>style.visibility</p:attrName>
                                        </p:attrNameLst>
                                      </p:cBhvr>
                                      <p:to>
                                        <p:strVal val="visible"/>
                                      </p:to>
                                    </p:set>
                                  </p:childTnLst>
                                </p:cTn>
                              </p:par>
                              <p:par>
                                <p:cTn id="89" presetID="42" presetClass="path" presetSubtype="0" accel="50000" decel="50000" fill="hold" grpId="0" nodeType="withEffect">
                                  <p:stCondLst>
                                    <p:cond delay="0"/>
                                  </p:stCondLst>
                                  <p:childTnLst>
                                    <p:animMotion origin="layout" path="M 0.04341 -0.13185 L -2.77778E-6 1.76729E-6 " pathEditMode="relative" rAng="0" ptsTypes="AA">
                                      <p:cBhvr>
                                        <p:cTn id="90" dur="1000" fill="hold"/>
                                        <p:tgtEl>
                                          <p:spTgt spid="87"/>
                                        </p:tgtEl>
                                        <p:attrNameLst>
                                          <p:attrName>ppt_x</p:attrName>
                                          <p:attrName>ppt_y</p:attrName>
                                        </p:attrNameLst>
                                      </p:cBhvr>
                                      <p:rCtr x="-2170" y="6593"/>
                                    </p:animMotion>
                                  </p:childTnLst>
                                </p:cTn>
                              </p:par>
                              <p:par>
                                <p:cTn id="91" presetID="1" presetClass="entr" presetSubtype="0" fill="hold" grpId="1" nodeType="withEffect">
                                  <p:stCondLst>
                                    <p:cond delay="0"/>
                                  </p:stCondLst>
                                  <p:childTnLst>
                                    <p:set>
                                      <p:cBhvr>
                                        <p:cTn id="92" dur="1" fill="hold">
                                          <p:stCondLst>
                                            <p:cond delay="0"/>
                                          </p:stCondLst>
                                        </p:cTn>
                                        <p:tgtEl>
                                          <p:spTgt spid="88"/>
                                        </p:tgtEl>
                                        <p:attrNameLst>
                                          <p:attrName>style.visibility</p:attrName>
                                        </p:attrNameLst>
                                      </p:cBhvr>
                                      <p:to>
                                        <p:strVal val="visible"/>
                                      </p:to>
                                    </p:set>
                                  </p:childTnLst>
                                </p:cTn>
                              </p:par>
                              <p:par>
                                <p:cTn id="93" presetID="42" presetClass="path" presetSubtype="0" accel="50000" decel="50000" fill="hold" grpId="0" nodeType="withEffect">
                                  <p:stCondLst>
                                    <p:cond delay="0"/>
                                  </p:stCondLst>
                                  <p:childTnLst>
                                    <p:animMotion origin="layout" path="M -0.06701 -0.12121 L -3.33333E-6 1.76729E-6 " pathEditMode="relative" rAng="0" ptsTypes="AA">
                                      <p:cBhvr>
                                        <p:cTn id="94" dur="1000" fill="hold"/>
                                        <p:tgtEl>
                                          <p:spTgt spid="88"/>
                                        </p:tgtEl>
                                        <p:attrNameLst>
                                          <p:attrName>ppt_x</p:attrName>
                                          <p:attrName>ppt_y</p:attrName>
                                        </p:attrNameLst>
                                      </p:cBhvr>
                                      <p:rCtr x="3351" y="6061"/>
                                    </p:animMotion>
                                  </p:childTnLst>
                                </p:cTn>
                              </p:par>
                              <p:par>
                                <p:cTn id="95" presetID="1" presetClass="entr" presetSubtype="0" fill="hold" grpId="1" nodeType="withEffect">
                                  <p:stCondLst>
                                    <p:cond delay="0"/>
                                  </p:stCondLst>
                                  <p:childTnLst>
                                    <p:set>
                                      <p:cBhvr>
                                        <p:cTn id="96" dur="1" fill="hold">
                                          <p:stCondLst>
                                            <p:cond delay="0"/>
                                          </p:stCondLst>
                                        </p:cTn>
                                        <p:tgtEl>
                                          <p:spTgt spid="89"/>
                                        </p:tgtEl>
                                        <p:attrNameLst>
                                          <p:attrName>style.visibility</p:attrName>
                                        </p:attrNameLst>
                                      </p:cBhvr>
                                      <p:to>
                                        <p:strVal val="visible"/>
                                      </p:to>
                                    </p:set>
                                  </p:childTnLst>
                                </p:cTn>
                              </p:par>
                              <p:par>
                                <p:cTn id="97" presetID="42" presetClass="path" presetSubtype="0" accel="50000" decel="50000" fill="hold" grpId="0" nodeType="withEffect">
                                  <p:stCondLst>
                                    <p:cond delay="0"/>
                                  </p:stCondLst>
                                  <p:childTnLst>
                                    <p:animMotion origin="layout" path="M -0.41337 -0.18436 L -2.77778E-6 1.93616E-6 " pathEditMode="relative" rAng="0" ptsTypes="AA">
                                      <p:cBhvr>
                                        <p:cTn id="98" dur="1000" fill="hold"/>
                                        <p:tgtEl>
                                          <p:spTgt spid="89"/>
                                        </p:tgtEl>
                                        <p:attrNameLst>
                                          <p:attrName>ppt_x</p:attrName>
                                          <p:attrName>ppt_y</p:attrName>
                                        </p:attrNameLst>
                                      </p:cBhvr>
                                      <p:rCtr x="20660" y="9207"/>
                                    </p:animMotion>
                                  </p:childTnLst>
                                </p:cTn>
                              </p:par>
                              <p:par>
                                <p:cTn id="99" presetID="1" presetClass="entr" presetSubtype="0" fill="hold" grpId="1"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42" presetClass="path" presetSubtype="0" accel="50000" decel="50000" fill="hold" grpId="0" nodeType="withEffect">
                                  <p:stCondLst>
                                    <p:cond delay="0"/>
                                  </p:stCondLst>
                                  <p:childTnLst>
                                    <p:animMotion origin="layout" path="M 0.04341 -0.22484 L -2.77778E-6 3.00717E-8 " pathEditMode="relative" rAng="0" ptsTypes="AA">
                                      <p:cBhvr>
                                        <p:cTn id="102" dur="1000" fill="hold"/>
                                        <p:tgtEl>
                                          <p:spTgt spid="90"/>
                                        </p:tgtEl>
                                        <p:attrNameLst>
                                          <p:attrName>ppt_x</p:attrName>
                                          <p:attrName>ppt_y</p:attrName>
                                        </p:attrNameLst>
                                      </p:cBhvr>
                                      <p:rCtr x="-2170" y="11242"/>
                                    </p:animMotion>
                                  </p:childTnLst>
                                </p:cTn>
                              </p:par>
                              <p:par>
                                <p:cTn id="103" presetID="1" presetClass="entr" presetSubtype="0" fill="hold" grpId="1" nodeType="withEffect">
                                  <p:stCondLst>
                                    <p:cond delay="0"/>
                                  </p:stCondLst>
                                  <p:childTnLst>
                                    <p:set>
                                      <p:cBhvr>
                                        <p:cTn id="104" dur="1" fill="hold">
                                          <p:stCondLst>
                                            <p:cond delay="0"/>
                                          </p:stCondLst>
                                        </p:cTn>
                                        <p:tgtEl>
                                          <p:spTgt spid="91"/>
                                        </p:tgtEl>
                                        <p:attrNameLst>
                                          <p:attrName>style.visibility</p:attrName>
                                        </p:attrNameLst>
                                      </p:cBhvr>
                                      <p:to>
                                        <p:strVal val="visible"/>
                                      </p:to>
                                    </p:set>
                                  </p:childTnLst>
                                </p:cTn>
                              </p:par>
                              <p:par>
                                <p:cTn id="105" presetID="42" presetClass="path" presetSubtype="0" accel="50000" decel="50000" fill="hold" grpId="0" nodeType="withEffect">
                                  <p:stCondLst>
                                    <p:cond delay="0"/>
                                  </p:stCondLst>
                                  <p:childTnLst>
                                    <p:animMotion origin="layout" path="M -0.05902 -0.22484 L -3.33333E-6 3.00717E-8 " pathEditMode="relative" rAng="0" ptsTypes="AA">
                                      <p:cBhvr>
                                        <p:cTn id="106" dur="1000" fill="hold"/>
                                        <p:tgtEl>
                                          <p:spTgt spid="91"/>
                                        </p:tgtEl>
                                        <p:attrNameLst>
                                          <p:attrName>ppt_x</p:attrName>
                                          <p:attrName>ppt_y</p:attrName>
                                        </p:attrNameLst>
                                      </p:cBhvr>
                                      <p:rCtr x="2951" y="11242"/>
                                    </p:animMotion>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2">
                                            <p:txEl>
                                              <p:pRg st="9" end="9"/>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1"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00764 -0.13737 L -0.00382 -0.05828 " pathEditMode="relative" rAng="0" ptsTypes="AA">
                                      <p:cBhvr>
                                        <p:cTn id="116" dur="2000" fill="hold"/>
                                        <p:tgtEl>
                                          <p:spTgt spid="72"/>
                                        </p:tgtEl>
                                        <p:attrNameLst>
                                          <p:attrName>ppt_x</p:attrName>
                                          <p:attrName>ppt_y</p:attrName>
                                        </p:attrNameLst>
                                      </p:cBhvr>
                                      <p:rCtr x="191" y="3955"/>
                                    </p:animMotion>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build="p"/>
      <p:bldP spid="63" grpId="0" animBg="1"/>
      <p:bldP spid="63" grpId="1" animBg="1"/>
      <p:bldP spid="67" grpId="0" animBg="1"/>
      <p:bldP spid="67" grpId="1" animBg="1"/>
      <p:bldP spid="74" grpId="0" animBg="1"/>
      <p:bldP spid="75" grpId="0" animBg="1"/>
      <p:bldP spid="76" grpId="0" animBg="1"/>
      <p:bldP spid="76" grpId="1" animBg="1"/>
      <p:bldP spid="77" grpId="0" animBg="1"/>
      <p:bldP spid="77" grpId="1" animBg="1"/>
      <p:bldP spid="78" grpId="0" animBg="1"/>
      <p:bldP spid="78" grpId="1" animBg="1"/>
      <p:bldP spid="86" grpId="0" animBg="1"/>
      <p:bldP spid="86" grpId="1" animBg="1"/>
      <p:bldP spid="87" grpId="0" animBg="1"/>
      <p:bldP spid="87" grpId="1" animBg="1"/>
      <p:bldP spid="88" grpId="0" animBg="1"/>
      <p:bldP spid="88" grpId="1" animBg="1"/>
      <p:bldP spid="72" grpId="0" animBg="1"/>
      <p:bldP spid="72" grpId="1" animBg="1"/>
      <p:bldP spid="65" grpId="0" animBg="1"/>
      <p:bldP spid="65" grpId="1" animBg="1"/>
      <p:bldP spid="79" grpId="0" animBg="1"/>
      <p:bldP spid="79" grpId="1" animBg="1"/>
      <p:bldP spid="80" grpId="0" animBg="1"/>
      <p:bldP spid="80" grpId="1" animBg="1"/>
      <p:bldP spid="81" grpId="0" animBg="1"/>
      <p:bldP spid="81" grpId="1" animBg="1"/>
      <p:bldP spid="85" grpId="0" animBg="1"/>
      <p:bldP spid="85" grpId="1" animBg="1"/>
      <p:bldP spid="90" grpId="0" animBg="1"/>
      <p:bldP spid="90" grpId="1" animBg="1"/>
      <p:bldP spid="91" grpId="0" animBg="1"/>
      <p:bldP spid="91" grpId="1" animBg="1"/>
      <p:bldP spid="64" grpId="0" animBg="1"/>
      <p:bldP spid="64" grpId="1" animBg="1"/>
      <p:bldP spid="66" grpId="0" animBg="1"/>
      <p:bldP spid="66" grpId="1" animBg="1"/>
      <p:bldP spid="69" grpId="0" animBg="1"/>
      <p:bldP spid="69" grpId="1" animBg="1"/>
      <p:bldP spid="70" grpId="0" animBg="1"/>
      <p:bldP spid="70" grpId="1" animBg="1"/>
      <p:bldP spid="71" grpId="0" animBg="1"/>
      <p:bldP spid="71" grpId="1" animBg="1"/>
      <p:bldP spid="82" grpId="0" animBg="1"/>
      <p:bldP spid="82" grpId="1" animBg="1"/>
      <p:bldP spid="89" grpId="0" animBg="1"/>
      <p:bldP spid="89" grpId="1" animBg="1"/>
      <p:bldP spid="84" grpId="0" animBg="1"/>
      <p:bldP spid="84" grpId="1" animBg="1"/>
      <p:bldP spid="83" grpId="0" animBg="1"/>
      <p:bldP spid="83" grpId="1"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Naïve Solution: Large Monolithic Buffer</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9" name="TextBox 118"/>
          <p:cNvSpPr txBox="1"/>
          <p:nvPr/>
        </p:nvSpPr>
        <p:spPr>
          <a:xfrm>
            <a:off x="745700" y="4273932"/>
            <a:ext cx="7642729"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124" name="Down Arrow 123"/>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4941168"/>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44522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6" name="Down Arrow 165"/>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8" name="TextBox 107"/>
          <p:cNvSpPr txBox="1"/>
          <p:nvPr/>
        </p:nvSpPr>
        <p:spPr>
          <a:xfrm>
            <a:off x="1115617" y="879104"/>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109" name="TextBox 108"/>
          <p:cNvSpPr txBox="1"/>
          <p:nvPr/>
        </p:nvSpPr>
        <p:spPr>
          <a:xfrm>
            <a:off x="2597078" y="879104"/>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110" name="TextBox 109"/>
          <p:cNvSpPr txBox="1"/>
          <p:nvPr/>
        </p:nvSpPr>
        <p:spPr>
          <a:xfrm>
            <a:off x="4078542" y="879104"/>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111" name="TextBox 110"/>
          <p:cNvSpPr txBox="1"/>
          <p:nvPr/>
        </p:nvSpPr>
        <p:spPr>
          <a:xfrm>
            <a:off x="5492665" y="879104"/>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156" name="TextBox 155"/>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0" name="TextBox 159"/>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7" name="TextBox 176"/>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9" name="TextBox 158"/>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3" name="TextBox 162"/>
          <p:cNvSpPr txBox="1"/>
          <p:nvPr/>
        </p:nvSpPr>
        <p:spPr>
          <a:xfrm>
            <a:off x="5508104" y="2339589"/>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9"/>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3" name="TextBox 172"/>
          <p:cNvSpPr txBox="1"/>
          <p:nvPr/>
        </p:nvSpPr>
        <p:spPr>
          <a:xfrm>
            <a:off x="827584"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3150"/>
            <a:ext cx="936104" cy="375062"/>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38388"/>
            <a:ext cx="936104" cy="379824"/>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7" name="TextBox 216"/>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7" name="TextBox 156"/>
          <p:cNvSpPr txBox="1"/>
          <p:nvPr/>
        </p:nvSpPr>
        <p:spPr>
          <a:xfrm>
            <a:off x="1763688" y="234791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1" name="TextBox 180"/>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068961"/>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0" name="TextBox 219"/>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4" name="TextBox 213"/>
          <p:cNvSpPr txBox="1"/>
          <p:nvPr/>
        </p:nvSpPr>
        <p:spPr>
          <a:xfrm>
            <a:off x="5508104" y="3429000"/>
            <a:ext cx="936104" cy="371712"/>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269979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0" name="TextBox 229"/>
          <p:cNvSpPr txBox="1"/>
          <p:nvPr/>
        </p:nvSpPr>
        <p:spPr>
          <a:xfrm>
            <a:off x="644420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5" name="TextBox 224"/>
          <p:cNvSpPr txBox="1"/>
          <p:nvPr/>
        </p:nvSpPr>
        <p:spPr>
          <a:xfrm>
            <a:off x="1763688" y="377974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91" name="Rectangle 190"/>
          <p:cNvSpPr/>
          <p:nvPr/>
        </p:nvSpPr>
        <p:spPr>
          <a:xfrm>
            <a:off x="2699792"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Tree>
    <p:extLst>
      <p:ext uri="{BB962C8B-B14F-4D97-AF65-F5344CB8AC3E}">
        <p14:creationId xmlns:p14="http://schemas.microsoft.com/office/powerpoint/2010/main" val="13158918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3541 -0.13185 L 3.33333E-6 1.76729E-6 " pathEditMode="relative" rAng="0" ptsTypes="AA">
                                      <p:cBhvr>
                                        <p:cTn id="8" dur="1000" fill="hold"/>
                                        <p:tgtEl>
                                          <p:spTgt spid="156"/>
                                        </p:tgtEl>
                                        <p:attrNameLst>
                                          <p:attrName>ppt_x</p:attrName>
                                          <p:attrName>ppt_y</p:attrName>
                                        </p:attrNameLst>
                                      </p:cBhvr>
                                      <p:rCtr x="-1771" y="6593"/>
                                    </p:animMotion>
                                  </p:childTnLst>
                                </p:cTn>
                              </p:par>
                              <p:par>
                                <p:cTn id="9" presetID="1" presetClass="entr" presetSubtype="0" fill="hold" grpId="1" nodeType="withEffect">
                                  <p:stCondLst>
                                    <p:cond delay="0"/>
                                  </p:stCondLst>
                                  <p:childTnLst>
                                    <p:set>
                                      <p:cBhvr>
                                        <p:cTn id="10" dur="1" fill="hold">
                                          <p:stCondLst>
                                            <p:cond delay="0"/>
                                          </p:stCondLst>
                                        </p:cTn>
                                        <p:tgtEl>
                                          <p:spTgt spid="157"/>
                                        </p:tgtEl>
                                        <p:attrNameLst>
                                          <p:attrName>style.visibility</p:attrName>
                                        </p:attrNameLst>
                                      </p:cBhvr>
                                      <p:to>
                                        <p:strVal val="visible"/>
                                      </p:to>
                                    </p:set>
                                  </p:childTnLst>
                                </p:cTn>
                              </p:par>
                              <p:par>
                                <p:cTn id="11" presetID="42" presetClass="path" presetSubtype="0" accel="50000" decel="50000" fill="hold" grpId="0" nodeType="withEffect">
                                  <p:stCondLst>
                                    <p:cond delay="0"/>
                                  </p:stCondLst>
                                  <p:childTnLst>
                                    <p:animMotion origin="layout" path="M 0.09843 -0.19338 L 2.77778E-6 -1.38793E-7 " pathEditMode="relative" rAng="0" ptsTypes="AA">
                                      <p:cBhvr>
                                        <p:cTn id="12" dur="1000" fill="hold"/>
                                        <p:tgtEl>
                                          <p:spTgt spid="157"/>
                                        </p:tgtEl>
                                        <p:attrNameLst>
                                          <p:attrName>ppt_x</p:attrName>
                                          <p:attrName>ppt_y</p:attrName>
                                        </p:attrNameLst>
                                      </p:cBhvr>
                                      <p:rCtr x="-4931" y="9669"/>
                                    </p:animMotion>
                                  </p:childTnLst>
                                </p:cTn>
                              </p:par>
                              <p:par>
                                <p:cTn id="13" presetID="1" presetClass="entr" presetSubtype="0" fill="hold" grpId="1" nodeType="withEffect">
                                  <p:stCondLst>
                                    <p:cond delay="0"/>
                                  </p:stCondLst>
                                  <p:childTnLst>
                                    <p:set>
                                      <p:cBhvr>
                                        <p:cTn id="14" dur="1" fill="hold">
                                          <p:stCondLst>
                                            <p:cond delay="0"/>
                                          </p:stCondLst>
                                        </p:cTn>
                                        <p:tgtEl>
                                          <p:spTgt spid="15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63"/>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64"/>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60"/>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58"/>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0.35053 -0.18311 L -4.72222E-6 4.44444E-6 " pathEditMode="relative" rAng="0" ptsTypes="AA">
                                      <p:cBhvr>
                                        <p:cTn id="24" dur="1000" fill="hold"/>
                                        <p:tgtEl>
                                          <p:spTgt spid="159"/>
                                        </p:tgtEl>
                                        <p:attrNameLst>
                                          <p:attrName>ppt_x</p:attrName>
                                          <p:attrName>ppt_y</p:attrName>
                                        </p:attrNameLst>
                                      </p:cBhvr>
                                      <p:rCtr x="-17535" y="9144"/>
                                    </p:animMotion>
                                  </p:childTnLst>
                                </p:cTn>
                              </p:par>
                              <p:par>
                                <p:cTn id="25" presetID="42" presetClass="path" presetSubtype="0" accel="50000" decel="50000" fill="hold" grpId="0" nodeType="withEffect">
                                  <p:stCondLst>
                                    <p:cond delay="0"/>
                                  </p:stCondLst>
                                  <p:childTnLst>
                                    <p:animMotion origin="layout" path="M -0.16128 -0.18297 L -2.22222E-6 -1.38793E-7 " pathEditMode="relative" rAng="0" ptsTypes="AA">
                                      <p:cBhvr>
                                        <p:cTn id="26" dur="1000" fill="hold"/>
                                        <p:tgtEl>
                                          <p:spTgt spid="163"/>
                                        </p:tgtEl>
                                        <p:attrNameLst>
                                          <p:attrName>ppt_x</p:attrName>
                                          <p:attrName>ppt_y</p:attrName>
                                        </p:attrNameLst>
                                      </p:cBhvr>
                                      <p:rCtr x="8056" y="9137"/>
                                    </p:animMotion>
                                  </p:childTnLst>
                                </p:cTn>
                              </p:par>
                              <p:par>
                                <p:cTn id="27" presetID="42" presetClass="path" presetSubtype="0" accel="50000" decel="50000" fill="hold" grpId="0" nodeType="withEffect">
                                  <p:stCondLst>
                                    <p:cond delay="0"/>
                                  </p:stCondLst>
                                  <p:childTnLst>
                                    <p:animMotion origin="layout" path="M -0.20868 -0.18297 L -3.33333E-6 -1.38793E-7 " pathEditMode="relative" rAng="0" ptsTypes="AA">
                                      <p:cBhvr>
                                        <p:cTn id="28" dur="1000" fill="hold"/>
                                        <p:tgtEl>
                                          <p:spTgt spid="164"/>
                                        </p:tgtEl>
                                        <p:attrNameLst>
                                          <p:attrName>ppt_x</p:attrName>
                                          <p:attrName>ppt_y</p:attrName>
                                        </p:attrNameLst>
                                      </p:cBhvr>
                                      <p:rCtr x="10434" y="9137"/>
                                    </p:animMotion>
                                  </p:childTnLst>
                                </p:cTn>
                              </p:par>
                              <p:par>
                                <p:cTn id="29" presetID="42" presetClass="path" presetSubtype="0" accel="50000" decel="50000" fill="hold" grpId="0" nodeType="withEffect">
                                  <p:stCondLst>
                                    <p:cond delay="0"/>
                                  </p:stCondLst>
                                  <p:childTnLst>
                                    <p:animMotion origin="layout" path="M -0.37414 -0.13185 L 4.72222E-6 1.76729E-6 " pathEditMode="relative" rAng="0" ptsTypes="AA">
                                      <p:cBhvr>
                                        <p:cTn id="30" dur="1000" fill="hold"/>
                                        <p:tgtEl>
                                          <p:spTgt spid="160"/>
                                        </p:tgtEl>
                                        <p:attrNameLst>
                                          <p:attrName>ppt_x</p:attrName>
                                          <p:attrName>ppt_y</p:attrName>
                                        </p:attrNameLst>
                                      </p:cBhvr>
                                      <p:rCtr x="18698" y="6593"/>
                                    </p:animMotion>
                                  </p:childTnLst>
                                </p:cTn>
                              </p:par>
                              <p:par>
                                <p:cTn id="31" presetID="42" presetClass="path" presetSubtype="0" accel="50000" decel="50000" fill="hold" grpId="0" nodeType="withEffect">
                                  <p:stCondLst>
                                    <p:cond delay="0"/>
                                  </p:stCondLst>
                                  <p:childTnLst>
                                    <p:animMotion origin="layout" path="M 0.03541 -0.23548 L 3.33333E-6 3.00717E-8 " pathEditMode="relative" rAng="0" ptsTypes="AA">
                                      <p:cBhvr>
                                        <p:cTn id="32" dur="1000" fill="hold"/>
                                        <p:tgtEl>
                                          <p:spTgt spid="158"/>
                                        </p:tgtEl>
                                        <p:attrNameLst>
                                          <p:attrName>ppt_x</p:attrName>
                                          <p:attrName>ppt_y</p:attrName>
                                        </p:attrNameLst>
                                      </p:cBhvr>
                                      <p:rCtr x="-1771" y="11774"/>
                                    </p:animMotion>
                                  </p:childTnLst>
                                </p:cTn>
                              </p:par>
                              <p:par>
                                <p:cTn id="33" presetID="1" presetClass="entr" presetSubtype="0" fill="hold" grpId="1" nodeType="withEffect">
                                  <p:stCondLst>
                                    <p:cond delay="0"/>
                                  </p:stCondLst>
                                  <p:childTnLst>
                                    <p:set>
                                      <p:cBhvr>
                                        <p:cTn id="34" dur="1" fill="hold">
                                          <p:stCondLst>
                                            <p:cond delay="0"/>
                                          </p:stCondLst>
                                        </p:cTn>
                                        <p:tgtEl>
                                          <p:spTgt spid="167"/>
                                        </p:tgtEl>
                                        <p:attrNameLst>
                                          <p:attrName>style.visibility</p:attrName>
                                        </p:attrNameLst>
                                      </p:cBhvr>
                                      <p:to>
                                        <p:strVal val="visible"/>
                                      </p:to>
                                    </p:set>
                                  </p:childTnLst>
                                </p:cTn>
                              </p:par>
                              <p:par>
                                <p:cTn id="35" presetID="42" presetClass="path" presetSubtype="0" accel="50000" decel="50000" fill="hold" grpId="0" nodeType="withEffect">
                                  <p:stCondLst>
                                    <p:cond delay="0"/>
                                  </p:stCondLst>
                                  <p:childTnLst>
                                    <p:animMotion origin="layout" path="M 0.55521 -0.13185 L 2.77778E-6 1.76729E-6 " pathEditMode="relative" rAng="0" ptsTypes="AA">
                                      <p:cBhvr>
                                        <p:cTn id="36" dur="1000" fill="hold"/>
                                        <p:tgtEl>
                                          <p:spTgt spid="167"/>
                                        </p:tgtEl>
                                        <p:attrNameLst>
                                          <p:attrName>ppt_x</p:attrName>
                                          <p:attrName>ppt_y</p:attrName>
                                        </p:attrNameLst>
                                      </p:cBhvr>
                                      <p:rCtr x="-27760" y="6593"/>
                                    </p:animMotion>
                                  </p:childTnLst>
                                </p:cTn>
                              </p:par>
                              <p:par>
                                <p:cTn id="37" presetID="1" presetClass="entr" presetSubtype="0" fill="hold" grpId="1" nodeType="withEffect">
                                  <p:stCondLst>
                                    <p:cond delay="0"/>
                                  </p:stCondLst>
                                  <p:childTnLst>
                                    <p:set>
                                      <p:cBhvr>
                                        <p:cTn id="38" dur="1" fill="hold">
                                          <p:stCondLst>
                                            <p:cond delay="0"/>
                                          </p:stCondLst>
                                        </p:cTn>
                                        <p:tgtEl>
                                          <p:spTgt spid="168"/>
                                        </p:tgtEl>
                                        <p:attrNameLst>
                                          <p:attrName>style.visibility</p:attrName>
                                        </p:attrNameLst>
                                      </p:cBhvr>
                                      <p:to>
                                        <p:strVal val="visible"/>
                                      </p:to>
                                    </p:set>
                                  </p:childTnLst>
                                </p:cTn>
                              </p:par>
                              <p:par>
                                <p:cTn id="39" presetID="42" presetClass="path" presetSubtype="0" accel="50000" decel="50000" fill="hold" grpId="0" nodeType="withEffect">
                                  <p:stCondLst>
                                    <p:cond delay="0"/>
                                  </p:stCondLst>
                                  <p:childTnLst>
                                    <p:animMotion origin="layout" path="M 0.45296 -0.13185 L -4.16667E-6 1.76729E-6 " pathEditMode="relative" rAng="0" ptsTypes="AA">
                                      <p:cBhvr>
                                        <p:cTn id="40" dur="1000" fill="hold"/>
                                        <p:tgtEl>
                                          <p:spTgt spid="168"/>
                                        </p:tgtEl>
                                        <p:attrNameLst>
                                          <p:attrName>ppt_x</p:attrName>
                                          <p:attrName>ppt_y</p:attrName>
                                        </p:attrNameLst>
                                      </p:cBhvr>
                                      <p:rCtr x="-22656" y="6593"/>
                                    </p:animMotion>
                                  </p:childTnLst>
                                </p:cTn>
                              </p:par>
                              <p:par>
                                <p:cTn id="41" presetID="1" presetClass="entr" presetSubtype="0" fill="hold" grpId="1" nodeType="withEffect">
                                  <p:stCondLst>
                                    <p:cond delay="0"/>
                                  </p:stCondLst>
                                  <p:childTnLst>
                                    <p:set>
                                      <p:cBhvr>
                                        <p:cTn id="42" dur="1" fill="hold">
                                          <p:stCondLst>
                                            <p:cond delay="0"/>
                                          </p:stCondLst>
                                        </p:cTn>
                                        <p:tgtEl>
                                          <p:spTgt spid="169"/>
                                        </p:tgtEl>
                                        <p:attrNameLst>
                                          <p:attrName>style.visibility</p:attrName>
                                        </p:attrNameLst>
                                      </p:cBhvr>
                                      <p:to>
                                        <p:strVal val="visible"/>
                                      </p:to>
                                    </p:set>
                                  </p:childTnLst>
                                </p:cTn>
                              </p:par>
                              <p:par>
                                <p:cTn id="43" presetID="42" presetClass="path" presetSubtype="0" accel="50000" decel="50000" fill="hold" grpId="0" nodeType="withEffect">
                                  <p:stCondLst>
                                    <p:cond delay="0"/>
                                  </p:stCondLst>
                                  <p:childTnLst>
                                    <p:animMotion origin="layout" path="M -0.10625 -0.14222 L -4.72222E-6 -4.99537E-6 " pathEditMode="relative" rAng="0" ptsTypes="AA">
                                      <p:cBhvr>
                                        <p:cTn id="44" dur="1000" fill="hold"/>
                                        <p:tgtEl>
                                          <p:spTgt spid="169"/>
                                        </p:tgtEl>
                                        <p:attrNameLst>
                                          <p:attrName>ppt_x</p:attrName>
                                          <p:attrName>ppt_y</p:attrName>
                                        </p:attrNameLst>
                                      </p:cBhvr>
                                      <p:rCtr x="5313" y="7100"/>
                                    </p:animMotion>
                                  </p:childTnLst>
                                </p:cTn>
                              </p:par>
                              <p:par>
                                <p:cTn id="45" presetID="1" presetClass="entr" presetSubtype="0" fill="hold" grpId="1" nodeType="withEffect">
                                  <p:stCondLst>
                                    <p:cond delay="0"/>
                                  </p:stCondLst>
                                  <p:childTnLst>
                                    <p:set>
                                      <p:cBhvr>
                                        <p:cTn id="46" dur="1" fill="hold">
                                          <p:stCondLst>
                                            <p:cond delay="0"/>
                                          </p:stCondLst>
                                        </p:cTn>
                                        <p:tgtEl>
                                          <p:spTgt spid="170"/>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0.35053 -0.22484 L -4.72222E-6 3.00717E-8 " pathEditMode="relative" rAng="0" ptsTypes="AA">
                                      <p:cBhvr>
                                        <p:cTn id="48" dur="1000" fill="hold"/>
                                        <p:tgtEl>
                                          <p:spTgt spid="170"/>
                                        </p:tgtEl>
                                        <p:attrNameLst>
                                          <p:attrName>ppt_x</p:attrName>
                                          <p:attrName>ppt_y</p:attrName>
                                        </p:attrNameLst>
                                      </p:cBhvr>
                                      <p:rCtr x="-17535" y="11242"/>
                                    </p:animMotion>
                                  </p:childTnLst>
                                </p:cTn>
                              </p:par>
                              <p:par>
                                <p:cTn id="49" presetID="1" presetClass="entr" presetSubtype="0" fill="hold" grpId="1" nodeType="withEffect">
                                  <p:stCondLst>
                                    <p:cond delay="0"/>
                                  </p:stCondLst>
                                  <p:childTnLst>
                                    <p:set>
                                      <p:cBhvr>
                                        <p:cTn id="50" dur="1" fill="hold">
                                          <p:stCondLst>
                                            <p:cond delay="0"/>
                                          </p:stCondLst>
                                        </p:cTn>
                                        <p:tgtEl>
                                          <p:spTgt spid="171"/>
                                        </p:tgtEl>
                                        <p:attrNameLst>
                                          <p:attrName>style.visibility</p:attrName>
                                        </p:attrNameLst>
                                      </p:cBhvr>
                                      <p:to>
                                        <p:strVal val="visible"/>
                                      </p:to>
                                    </p:set>
                                  </p:childTnLst>
                                </p:cTn>
                              </p:par>
                              <p:par>
                                <p:cTn id="51" presetID="42" presetClass="path" presetSubtype="0" accel="50000" decel="50000" fill="hold" grpId="0" nodeType="withEffect">
                                  <p:stCondLst>
                                    <p:cond delay="0"/>
                                  </p:stCondLst>
                                  <p:childTnLst>
                                    <p:animMotion origin="layout" path="M 0.45296 -0.23548 L -4.16667E-6 3.00717E-8 " pathEditMode="relative" rAng="0" ptsTypes="AA">
                                      <p:cBhvr>
                                        <p:cTn id="52" dur="1000" fill="hold"/>
                                        <p:tgtEl>
                                          <p:spTgt spid="171"/>
                                        </p:tgtEl>
                                        <p:attrNameLst>
                                          <p:attrName>ppt_x</p:attrName>
                                          <p:attrName>ppt_y</p:attrName>
                                        </p:attrNameLst>
                                      </p:cBhvr>
                                      <p:rCtr x="-22656" y="11774"/>
                                    </p:animMotion>
                                  </p:childTnLst>
                                </p:cTn>
                              </p:par>
                              <p:par>
                                <p:cTn id="53" presetID="1" presetClass="entr" presetSubtype="0" fill="hold" grpId="1" nodeType="withEffect">
                                  <p:stCondLst>
                                    <p:cond delay="0"/>
                                  </p:stCondLst>
                                  <p:childTnLst>
                                    <p:set>
                                      <p:cBhvr>
                                        <p:cTn id="54" dur="1" fill="hold">
                                          <p:stCondLst>
                                            <p:cond delay="0"/>
                                          </p:stCondLst>
                                        </p:cTn>
                                        <p:tgtEl>
                                          <p:spTgt spid="172"/>
                                        </p:tgtEl>
                                        <p:attrNameLst>
                                          <p:attrName>style.visibility</p:attrName>
                                        </p:attrNameLst>
                                      </p:cBhvr>
                                      <p:to>
                                        <p:strVal val="visible"/>
                                      </p:to>
                                    </p:set>
                                  </p:childTnLst>
                                </p:cTn>
                              </p:par>
                              <p:par>
                                <p:cTn id="55" presetID="42" presetClass="path" presetSubtype="0" accel="50000" decel="50000" fill="hold" grpId="0" nodeType="withEffect">
                                  <p:stCondLst>
                                    <p:cond delay="0"/>
                                  </p:stCondLst>
                                  <p:childTnLst>
                                    <p:animMotion origin="layout" path="M 0.55521 -0.23548 L 2.77778E-6 3.00717E-8 " pathEditMode="relative" rAng="0" ptsTypes="AA">
                                      <p:cBhvr>
                                        <p:cTn id="56" dur="1000" fill="hold"/>
                                        <p:tgtEl>
                                          <p:spTgt spid="172"/>
                                        </p:tgtEl>
                                        <p:attrNameLst>
                                          <p:attrName>ppt_x</p:attrName>
                                          <p:attrName>ppt_y</p:attrName>
                                        </p:attrNameLst>
                                      </p:cBhvr>
                                      <p:rCtr x="-27760" y="11774"/>
                                    </p:animMotion>
                                  </p:childTnLst>
                                </p:cTn>
                              </p:par>
                              <p:par>
                                <p:cTn id="57" presetID="1" presetClass="entr" presetSubtype="0" fill="hold" grpId="1" nodeType="withEffect">
                                  <p:stCondLst>
                                    <p:cond delay="0"/>
                                  </p:stCondLst>
                                  <p:childTnLst>
                                    <p:set>
                                      <p:cBhvr>
                                        <p:cTn id="58" dur="1" fill="hold">
                                          <p:stCondLst>
                                            <p:cond delay="0"/>
                                          </p:stCondLst>
                                        </p:cTn>
                                        <p:tgtEl>
                                          <p:spTgt spid="173"/>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0.65764 -0.18436 L 3.33333E-6 1.93616E-6 " pathEditMode="relative" rAng="0" ptsTypes="AA">
                                      <p:cBhvr>
                                        <p:cTn id="60" dur="1000" fill="hold"/>
                                        <p:tgtEl>
                                          <p:spTgt spid="173"/>
                                        </p:tgtEl>
                                        <p:attrNameLst>
                                          <p:attrName>ppt_x</p:attrName>
                                          <p:attrName>ppt_y</p:attrName>
                                        </p:attrNameLst>
                                      </p:cBhvr>
                                      <p:rCtr x="-32882" y="9207"/>
                                    </p:animMotion>
                                  </p:childTnLst>
                                </p:cTn>
                              </p:par>
                              <p:par>
                                <p:cTn id="61" presetID="1" presetClass="entr" presetSubtype="0" fill="hold" grpId="1" nodeType="withEffect">
                                  <p:stCondLst>
                                    <p:cond delay="0"/>
                                  </p:stCondLst>
                                  <p:childTnLst>
                                    <p:set>
                                      <p:cBhvr>
                                        <p:cTn id="62" dur="1" fill="hold">
                                          <p:stCondLst>
                                            <p:cond delay="0"/>
                                          </p:stCondLst>
                                        </p:cTn>
                                        <p:tgtEl>
                                          <p:spTgt spid="174"/>
                                        </p:tgtEl>
                                        <p:attrNameLst>
                                          <p:attrName>style.visibility</p:attrName>
                                        </p:attrNameLst>
                                      </p:cBhvr>
                                      <p:to>
                                        <p:strVal val="visible"/>
                                      </p:to>
                                    </p:set>
                                  </p:childTnLst>
                                </p:cTn>
                              </p:par>
                              <p:par>
                                <p:cTn id="63" presetID="42" presetClass="path" presetSubtype="0" accel="50000" decel="50000" fill="hold" grpId="0" nodeType="withEffect">
                                  <p:stCondLst>
                                    <p:cond delay="0"/>
                                  </p:stCondLst>
                                  <p:childTnLst>
                                    <p:animMotion origin="layout" path="M 0.24809 -0.17372 L 4.72222E-6 1.93616E-6 " pathEditMode="relative" rAng="0" ptsTypes="AA">
                                      <p:cBhvr>
                                        <p:cTn id="64" dur="1000" fill="hold"/>
                                        <p:tgtEl>
                                          <p:spTgt spid="174"/>
                                        </p:tgtEl>
                                        <p:attrNameLst>
                                          <p:attrName>ppt_x</p:attrName>
                                          <p:attrName>ppt_y</p:attrName>
                                        </p:attrNameLst>
                                      </p:cBhvr>
                                      <p:rCtr x="-12413" y="8675"/>
                                    </p:animMotion>
                                  </p:childTnLst>
                                </p:cTn>
                              </p:par>
                              <p:par>
                                <p:cTn id="65" presetID="1" presetClass="entr" presetSubtype="0" fill="hold" grpId="1" nodeType="withEffect">
                                  <p:stCondLst>
                                    <p:cond delay="0"/>
                                  </p:stCondLst>
                                  <p:childTnLst>
                                    <p:set>
                                      <p:cBhvr>
                                        <p:cTn id="66" dur="1" fill="hold">
                                          <p:stCondLst>
                                            <p:cond delay="0"/>
                                          </p:stCondLst>
                                        </p:cTn>
                                        <p:tgtEl>
                                          <p:spTgt spid="175"/>
                                        </p:tgtEl>
                                        <p:attrNameLst>
                                          <p:attrName>style.visibility</p:attrName>
                                        </p:attrNameLst>
                                      </p:cBhvr>
                                      <p:to>
                                        <p:strVal val="visible"/>
                                      </p:to>
                                    </p:set>
                                  </p:childTnLst>
                                </p:cTn>
                              </p:par>
                              <p:par>
                                <p:cTn id="67" presetID="42" presetClass="path" presetSubtype="0" accel="50000" decel="50000" fill="hold" grpId="0" nodeType="withEffect">
                                  <p:stCondLst>
                                    <p:cond delay="0"/>
                                  </p:stCondLst>
                                  <p:childTnLst>
                                    <p:animMotion origin="layout" path="M 0.2401 -0.22484 L 4.72222E-6 3.00717E-8 " pathEditMode="relative" rAng="0" ptsTypes="AA">
                                      <p:cBhvr>
                                        <p:cTn id="68" dur="1000" fill="hold"/>
                                        <p:tgtEl>
                                          <p:spTgt spid="175"/>
                                        </p:tgtEl>
                                        <p:attrNameLst>
                                          <p:attrName>ppt_x</p:attrName>
                                          <p:attrName>ppt_y</p:attrName>
                                        </p:attrNameLst>
                                      </p:cBhvr>
                                      <p:rCtr x="-12014" y="11242"/>
                                    </p:animMotion>
                                  </p:childTnLst>
                                </p:cTn>
                              </p:par>
                              <p:par>
                                <p:cTn id="69" presetID="1" presetClass="entr" presetSubtype="0" fill="hold" grpId="1" nodeType="withEffect">
                                  <p:stCondLst>
                                    <p:cond delay="0"/>
                                  </p:stCondLst>
                                  <p:childTnLst>
                                    <p:set>
                                      <p:cBhvr>
                                        <p:cTn id="70" dur="1" fill="hold">
                                          <p:stCondLst>
                                            <p:cond delay="0"/>
                                          </p:stCondLst>
                                        </p:cTn>
                                        <p:tgtEl>
                                          <p:spTgt spid="176"/>
                                        </p:tgtEl>
                                        <p:attrNameLst>
                                          <p:attrName>style.visibility</p:attrName>
                                        </p:attrNameLst>
                                      </p:cBhvr>
                                      <p:to>
                                        <p:strVal val="visible"/>
                                      </p:to>
                                    </p:set>
                                  </p:childTnLst>
                                </p:cTn>
                              </p:par>
                              <p:par>
                                <p:cTn id="71" presetID="42" presetClass="path" presetSubtype="0" accel="50000" decel="50000" fill="hold" grpId="0" nodeType="withEffect">
                                  <p:stCondLst>
                                    <p:cond delay="0"/>
                                  </p:stCondLst>
                                  <p:childTnLst>
                                    <p:animMotion origin="layout" path="M 0.14584 -0.22484 L -2.22222E-6 3.00717E-8 " pathEditMode="relative" rAng="0" ptsTypes="AA">
                                      <p:cBhvr>
                                        <p:cTn id="72" dur="1000" fill="hold"/>
                                        <p:tgtEl>
                                          <p:spTgt spid="176"/>
                                        </p:tgtEl>
                                        <p:attrNameLst>
                                          <p:attrName>ppt_x</p:attrName>
                                          <p:attrName>ppt_y</p:attrName>
                                        </p:attrNameLst>
                                      </p:cBhvr>
                                      <p:rCtr x="-7292" y="11242"/>
                                    </p:animMotion>
                                  </p:childTnLst>
                                </p:cTn>
                              </p:par>
                              <p:par>
                                <p:cTn id="73" presetID="1" presetClass="entr" presetSubtype="0" fill="hold" grpId="1" nodeType="withEffect">
                                  <p:stCondLst>
                                    <p:cond delay="0"/>
                                  </p:stCondLst>
                                  <p:childTnLst>
                                    <p:set>
                                      <p:cBhvr>
                                        <p:cTn id="74" dur="1" fill="hold">
                                          <p:stCondLst>
                                            <p:cond delay="0"/>
                                          </p:stCondLst>
                                        </p:cTn>
                                        <p:tgtEl>
                                          <p:spTgt spid="177"/>
                                        </p:tgtEl>
                                        <p:attrNameLst>
                                          <p:attrName>style.visibility</p:attrName>
                                        </p:attrNameLst>
                                      </p:cBhvr>
                                      <p:to>
                                        <p:strVal val="visible"/>
                                      </p:to>
                                    </p:set>
                                  </p:childTnLst>
                                </p:cTn>
                              </p:par>
                              <p:par>
                                <p:cTn id="75" presetID="42" presetClass="path" presetSubtype="0" accel="50000" decel="50000" fill="hold" grpId="0" nodeType="withEffect">
                                  <p:stCondLst>
                                    <p:cond delay="0"/>
                                  </p:stCondLst>
                                  <p:childTnLst>
                                    <p:animMotion origin="layout" path="M 0.14584 -0.12121 L -2.22222E-6 1.76729E-6 " pathEditMode="relative" rAng="0" ptsTypes="AA">
                                      <p:cBhvr>
                                        <p:cTn id="76" dur="1000" fill="hold"/>
                                        <p:tgtEl>
                                          <p:spTgt spid="177"/>
                                        </p:tgtEl>
                                        <p:attrNameLst>
                                          <p:attrName>ppt_x</p:attrName>
                                          <p:attrName>ppt_y</p:attrName>
                                        </p:attrNameLst>
                                      </p:cBhvr>
                                      <p:rCtr x="-7292" y="6061"/>
                                    </p:animMotion>
                                  </p:childTnLst>
                                </p:cTn>
                              </p:par>
                              <p:par>
                                <p:cTn id="77" presetID="1"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4341 -0.13185 L -2.77778E-6 1.76729E-6 " pathEditMode="relative" rAng="0" ptsTypes="AA">
                                      <p:cBhvr>
                                        <p:cTn id="80" dur="1000" fill="hold"/>
                                        <p:tgtEl>
                                          <p:spTgt spid="178"/>
                                        </p:tgtEl>
                                        <p:attrNameLst>
                                          <p:attrName>ppt_x</p:attrName>
                                          <p:attrName>ppt_y</p:attrName>
                                        </p:attrNameLst>
                                      </p:cBhvr>
                                      <p:rCtr x="-2170" y="6593"/>
                                    </p:animMotion>
                                  </p:childTnLst>
                                </p:cTn>
                              </p:par>
                              <p:par>
                                <p:cTn id="81" presetID="1" presetClass="entr" presetSubtype="0" fill="hold" grpId="1" nodeType="withEffect">
                                  <p:stCondLst>
                                    <p:cond delay="0"/>
                                  </p:stCondLst>
                                  <p:childTnLst>
                                    <p:set>
                                      <p:cBhvr>
                                        <p:cTn id="82" dur="1" fill="hold">
                                          <p:stCondLst>
                                            <p:cond delay="0"/>
                                          </p:stCondLst>
                                        </p:cTn>
                                        <p:tgtEl>
                                          <p:spTgt spid="217"/>
                                        </p:tgtEl>
                                        <p:attrNameLst>
                                          <p:attrName>style.visibility</p:attrName>
                                        </p:attrNameLst>
                                      </p:cBhvr>
                                      <p:to>
                                        <p:strVal val="visible"/>
                                      </p:to>
                                    </p:set>
                                  </p:childTnLst>
                                </p:cTn>
                              </p:par>
                              <p:par>
                                <p:cTn id="83" presetID="42" presetClass="path" presetSubtype="0" accel="50000" decel="50000" fill="hold" grpId="0" nodeType="withEffect">
                                  <p:stCondLst>
                                    <p:cond delay="0"/>
                                  </p:stCondLst>
                                  <p:childTnLst>
                                    <p:animMotion origin="layout" path="M 0.45296 -0.17368 L -4.16667E-6 -2.6827E-6 " pathEditMode="relative" rAng="0" ptsTypes="AA">
                                      <p:cBhvr>
                                        <p:cTn id="84" dur="1000" fill="hold"/>
                                        <p:tgtEl>
                                          <p:spTgt spid="217"/>
                                        </p:tgtEl>
                                        <p:attrNameLst>
                                          <p:attrName>ppt_x</p:attrName>
                                          <p:attrName>ppt_y</p:attrName>
                                        </p:attrNameLst>
                                      </p:cBhvr>
                                      <p:rCtr x="-22656" y="8673"/>
                                    </p:animMotion>
                                  </p:childTnLst>
                                </p:cTn>
                              </p:par>
                              <p:par>
                                <p:cTn id="85" presetID="1" presetClass="entr" presetSubtype="0" fill="hold" grpId="1" nodeType="withEffect">
                                  <p:stCondLst>
                                    <p:cond delay="0"/>
                                  </p:stCondLst>
                                  <p:childTnLst>
                                    <p:set>
                                      <p:cBhvr>
                                        <p:cTn id="86" dur="1" fill="hold">
                                          <p:stCondLst>
                                            <p:cond delay="0"/>
                                          </p:stCondLst>
                                        </p:cTn>
                                        <p:tgtEl>
                                          <p:spTgt spid="179"/>
                                        </p:tgtEl>
                                        <p:attrNameLst>
                                          <p:attrName>style.visibility</p:attrName>
                                        </p:attrNameLst>
                                      </p:cBhvr>
                                      <p:to>
                                        <p:strVal val="visible"/>
                                      </p:to>
                                    </p:set>
                                  </p:childTnLst>
                                </p:cTn>
                              </p:par>
                              <p:par>
                                <p:cTn id="87" presetID="42" presetClass="path" presetSubtype="0" accel="50000" decel="50000" fill="hold" grpId="0" nodeType="withEffect">
                                  <p:stCondLst>
                                    <p:cond delay="0"/>
                                  </p:stCondLst>
                                  <p:childTnLst>
                                    <p:animMotion origin="layout" path="M -0.06701 -0.12121 L -3.33333E-6 1.76729E-6 " pathEditMode="relative" rAng="0" ptsTypes="AA">
                                      <p:cBhvr>
                                        <p:cTn id="88" dur="1000" fill="hold"/>
                                        <p:tgtEl>
                                          <p:spTgt spid="179"/>
                                        </p:tgtEl>
                                        <p:attrNameLst>
                                          <p:attrName>ppt_x</p:attrName>
                                          <p:attrName>ppt_y</p:attrName>
                                        </p:attrNameLst>
                                      </p:cBhvr>
                                      <p:rCtr x="3351" y="6061"/>
                                    </p:animMotion>
                                  </p:childTnLst>
                                </p:cTn>
                              </p:par>
                              <p:par>
                                <p:cTn id="89" presetID="1" presetClass="entr" presetSubtype="0" fill="hold" grpId="1" nodeType="withEffect">
                                  <p:stCondLst>
                                    <p:cond delay="0"/>
                                  </p:stCondLst>
                                  <p:childTnLst>
                                    <p:set>
                                      <p:cBhvr>
                                        <p:cTn id="90" dur="1" fill="hold">
                                          <p:stCondLst>
                                            <p:cond delay="0"/>
                                          </p:stCondLst>
                                        </p:cTn>
                                        <p:tgtEl>
                                          <p:spTgt spid="180"/>
                                        </p:tgtEl>
                                        <p:attrNameLst>
                                          <p:attrName>style.visibility</p:attrName>
                                        </p:attrNameLst>
                                      </p:cBhvr>
                                      <p:to>
                                        <p:strVal val="visible"/>
                                      </p:to>
                                    </p:set>
                                  </p:childTnLst>
                                </p:cTn>
                              </p:par>
                              <p:par>
                                <p:cTn id="91" presetID="42" presetClass="path" presetSubtype="0" accel="50000" decel="50000" fill="hold" grpId="0" nodeType="withEffect">
                                  <p:stCondLst>
                                    <p:cond delay="0"/>
                                  </p:stCondLst>
                                  <p:childTnLst>
                                    <p:animMotion origin="layout" path="M -0.41337 -0.19472 L -2.77778E-6 -2.6827E-6 " pathEditMode="relative" rAng="0" ptsTypes="AA">
                                      <p:cBhvr>
                                        <p:cTn id="92" dur="1000" fill="hold"/>
                                        <p:tgtEl>
                                          <p:spTgt spid="180"/>
                                        </p:tgtEl>
                                        <p:attrNameLst>
                                          <p:attrName>ppt_x</p:attrName>
                                          <p:attrName>ppt_y</p:attrName>
                                        </p:attrNameLst>
                                      </p:cBhvr>
                                      <p:rCtr x="20660" y="9736"/>
                                    </p:animMotion>
                                  </p:childTnLst>
                                </p:cTn>
                              </p:par>
                              <p:par>
                                <p:cTn id="93" presetID="1" presetClass="entr" presetSubtype="0" fill="hold" grpId="1" nodeType="withEffect">
                                  <p:stCondLst>
                                    <p:cond delay="0"/>
                                  </p:stCondLst>
                                  <p:childTnLst>
                                    <p:set>
                                      <p:cBhvr>
                                        <p:cTn id="94" dur="1" fill="hold">
                                          <p:stCondLst>
                                            <p:cond delay="0"/>
                                          </p:stCondLst>
                                        </p:cTn>
                                        <p:tgtEl>
                                          <p:spTgt spid="181"/>
                                        </p:tgtEl>
                                        <p:attrNameLst>
                                          <p:attrName>style.visibility</p:attrName>
                                        </p:attrNameLst>
                                      </p:cBhvr>
                                      <p:to>
                                        <p:strVal val="visible"/>
                                      </p:to>
                                    </p:set>
                                  </p:childTnLst>
                                </p:cTn>
                              </p:par>
                              <p:par>
                                <p:cTn id="95" presetID="42" presetClass="path" presetSubtype="0" accel="50000" decel="50000" fill="hold" grpId="0" nodeType="withEffect">
                                  <p:stCondLst>
                                    <p:cond delay="0"/>
                                  </p:stCondLst>
                                  <p:childTnLst>
                                    <p:animMotion origin="layout" path="M 0.04341 -0.22484 L -2.77778E-6 3.00717E-8 " pathEditMode="relative" rAng="0" ptsTypes="AA">
                                      <p:cBhvr>
                                        <p:cTn id="96" dur="1000" fill="hold"/>
                                        <p:tgtEl>
                                          <p:spTgt spid="181"/>
                                        </p:tgtEl>
                                        <p:attrNameLst>
                                          <p:attrName>ppt_x</p:attrName>
                                          <p:attrName>ppt_y</p:attrName>
                                        </p:attrNameLst>
                                      </p:cBhvr>
                                      <p:rCtr x="-2170" y="11242"/>
                                    </p:animMotion>
                                  </p:childTnLst>
                                </p:cTn>
                              </p:par>
                              <p:par>
                                <p:cTn id="97" presetID="1" presetClass="entr" presetSubtype="0" fill="hold" grpId="1" nodeType="withEffect">
                                  <p:stCondLst>
                                    <p:cond delay="0"/>
                                  </p:stCondLst>
                                  <p:childTnLst>
                                    <p:set>
                                      <p:cBhvr>
                                        <p:cTn id="98" dur="1" fill="hold">
                                          <p:stCondLst>
                                            <p:cond delay="0"/>
                                          </p:stCondLst>
                                        </p:cTn>
                                        <p:tgtEl>
                                          <p:spTgt spid="182"/>
                                        </p:tgtEl>
                                        <p:attrNameLst>
                                          <p:attrName>style.visibility</p:attrName>
                                        </p:attrNameLst>
                                      </p:cBhvr>
                                      <p:to>
                                        <p:strVal val="visible"/>
                                      </p:to>
                                    </p:set>
                                  </p:childTnLst>
                                </p:cTn>
                              </p:par>
                              <p:par>
                                <p:cTn id="99" presetID="42" presetClass="path" presetSubtype="0" accel="50000" decel="50000" fill="hold" grpId="0" nodeType="withEffect">
                                  <p:stCondLst>
                                    <p:cond delay="0"/>
                                  </p:stCondLst>
                                  <p:childTnLst>
                                    <p:animMotion origin="layout" path="M -0.05902 -0.22484 L -3.33333E-6 3.00717E-8 " pathEditMode="relative" rAng="0" ptsTypes="AA">
                                      <p:cBhvr>
                                        <p:cTn id="100" dur="1000" fill="hold"/>
                                        <p:tgtEl>
                                          <p:spTgt spid="182"/>
                                        </p:tgtEl>
                                        <p:attrNameLst>
                                          <p:attrName>ppt_x</p:attrName>
                                          <p:attrName>ppt_y</p:attrName>
                                        </p:attrNameLst>
                                      </p:cBhvr>
                                      <p:rCtr x="2951" y="11242"/>
                                    </p:animMotion>
                                  </p:childTnLst>
                                </p:cTn>
                              </p:par>
                              <p:par>
                                <p:cTn id="101" presetID="1" presetClass="entr" presetSubtype="0" fill="hold" grpId="1" nodeType="withEffect">
                                  <p:stCondLst>
                                    <p:cond delay="0"/>
                                  </p:stCondLst>
                                  <p:childTnLst>
                                    <p:set>
                                      <p:cBhvr>
                                        <p:cTn id="102" dur="1" fill="hold">
                                          <p:stCondLst>
                                            <p:cond delay="0"/>
                                          </p:stCondLst>
                                        </p:cTn>
                                        <p:tgtEl>
                                          <p:spTgt spid="207"/>
                                        </p:tgtEl>
                                        <p:attrNameLst>
                                          <p:attrName>style.visibility</p:attrName>
                                        </p:attrNameLst>
                                      </p:cBhvr>
                                      <p:to>
                                        <p:strVal val="visible"/>
                                      </p:to>
                                    </p:set>
                                  </p:childTnLst>
                                </p:cTn>
                              </p:par>
                              <p:par>
                                <p:cTn id="103" presetID="42" presetClass="path" presetSubtype="0" accel="50000" decel="50000" fill="hold" grpId="0" nodeType="withEffect">
                                  <p:stCondLst>
                                    <p:cond delay="0"/>
                                  </p:stCondLst>
                                  <p:childTnLst>
                                    <p:animMotion origin="layout" path="M 0.03541 -0.28936 L 3.33333E-6 4.44444E-6 " pathEditMode="relative" rAng="0" ptsTypes="AA">
                                      <p:cBhvr>
                                        <p:cTn id="104" dur="1000" fill="hold"/>
                                        <p:tgtEl>
                                          <p:spTgt spid="207"/>
                                        </p:tgtEl>
                                        <p:attrNameLst>
                                          <p:attrName>ppt_x</p:attrName>
                                          <p:attrName>ppt_y</p:attrName>
                                        </p:attrNameLst>
                                      </p:cBhvr>
                                      <p:rCtr x="-1771" y="14468"/>
                                    </p:animMotion>
                                  </p:childTnLst>
                                </p:cTn>
                              </p:par>
                              <p:par>
                                <p:cTn id="105" presetID="1" presetClass="entr" presetSubtype="0" fill="hold" grpId="1" nodeType="withEffect">
                                  <p:stCondLst>
                                    <p:cond delay="0"/>
                                  </p:stCondLst>
                                  <p:childTnLst>
                                    <p:set>
                                      <p:cBhvr>
                                        <p:cTn id="106" dur="1" fill="hold">
                                          <p:stCondLst>
                                            <p:cond delay="0"/>
                                          </p:stCondLst>
                                        </p:cTn>
                                        <p:tgtEl>
                                          <p:spTgt spid="210"/>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14"/>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15"/>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211"/>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209"/>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34254 -0.32986 L -4.72222E-6 -2.96296E-6 " pathEditMode="relative" rAng="0" ptsTypes="AA">
                                      <p:cBhvr>
                                        <p:cTn id="116" dur="1000" fill="hold"/>
                                        <p:tgtEl>
                                          <p:spTgt spid="210"/>
                                        </p:tgtEl>
                                        <p:attrNameLst>
                                          <p:attrName>ppt_x</p:attrName>
                                          <p:attrName>ppt_y</p:attrName>
                                        </p:attrNameLst>
                                      </p:cBhvr>
                                      <p:rCtr x="-17135" y="16481"/>
                                    </p:animMotion>
                                  </p:childTnLst>
                                </p:cTn>
                              </p:par>
                              <p:par>
                                <p:cTn id="117" presetID="42" presetClass="path" presetSubtype="0" accel="50000" decel="50000" fill="hold" grpId="0" nodeType="withEffect">
                                  <p:stCondLst>
                                    <p:cond delay="0"/>
                                  </p:stCondLst>
                                  <p:childTnLst>
                                    <p:animMotion origin="layout" path="M -0.16128 -0.34027 L -2.22222E-6 1.68864E-6 " pathEditMode="relative" rAng="0" ptsTypes="AA">
                                      <p:cBhvr>
                                        <p:cTn id="118" dur="1000" fill="hold"/>
                                        <p:tgtEl>
                                          <p:spTgt spid="214"/>
                                        </p:tgtEl>
                                        <p:attrNameLst>
                                          <p:attrName>ppt_x</p:attrName>
                                          <p:attrName>ppt_y</p:attrName>
                                        </p:attrNameLst>
                                      </p:cBhvr>
                                      <p:rCtr x="8056" y="17002"/>
                                    </p:animMotion>
                                  </p:childTnLst>
                                </p:cTn>
                              </p:par>
                              <p:par>
                                <p:cTn id="119" presetID="42" presetClass="path" presetSubtype="0" accel="50000" decel="50000" fill="hold" grpId="0" nodeType="withEffect">
                                  <p:stCondLst>
                                    <p:cond delay="0"/>
                                  </p:stCondLst>
                                  <p:childTnLst>
                                    <p:animMotion origin="layout" path="M -0.20086 -0.28909 L -3.33333E-6 3.20999E-6 " pathEditMode="relative" rAng="0" ptsTypes="AA">
                                      <p:cBhvr>
                                        <p:cTn id="120" dur="1000" fill="hold"/>
                                        <p:tgtEl>
                                          <p:spTgt spid="215"/>
                                        </p:tgtEl>
                                        <p:attrNameLst>
                                          <p:attrName>ppt_x</p:attrName>
                                          <p:attrName>ppt_y</p:attrName>
                                        </p:attrNameLst>
                                      </p:cBhvr>
                                      <p:rCtr x="10035" y="14454"/>
                                    </p:animMotion>
                                  </p:childTnLst>
                                </p:cTn>
                              </p:par>
                              <p:par>
                                <p:cTn id="121" presetID="42" presetClass="path" presetSubtype="0" accel="50000" decel="50000" fill="hold" grpId="0" nodeType="withEffect">
                                  <p:stCondLst>
                                    <p:cond delay="0"/>
                                  </p:stCondLst>
                                  <p:childTnLst>
                                    <p:animMotion origin="layout" path="M -0.37414 -0.28936 L 4.72222E-6 4.44444E-6 " pathEditMode="relative" rAng="0" ptsTypes="AA">
                                      <p:cBhvr>
                                        <p:cTn id="122" dur="1000" fill="hold"/>
                                        <p:tgtEl>
                                          <p:spTgt spid="211"/>
                                        </p:tgtEl>
                                        <p:attrNameLst>
                                          <p:attrName>ppt_x</p:attrName>
                                          <p:attrName>ppt_y</p:attrName>
                                        </p:attrNameLst>
                                      </p:cBhvr>
                                      <p:rCtr x="18698" y="14468"/>
                                    </p:animMotion>
                                  </p:childTnLst>
                                </p:cTn>
                              </p:par>
                              <p:par>
                                <p:cTn id="123" presetID="42" presetClass="path" presetSubtype="0" accel="50000" decel="50000" fill="hold" grpId="0" nodeType="withEffect">
                                  <p:stCondLst>
                                    <p:cond delay="0"/>
                                  </p:stCondLst>
                                  <p:childTnLst>
                                    <p:animMotion origin="layout" path="M 0.03541 -0.39306 L 3.33333E-6 7.40741E-7 " pathEditMode="relative" rAng="0" ptsTypes="AA">
                                      <p:cBhvr>
                                        <p:cTn id="124" dur="1000" fill="hold"/>
                                        <p:tgtEl>
                                          <p:spTgt spid="209"/>
                                        </p:tgtEl>
                                        <p:attrNameLst>
                                          <p:attrName>ppt_x</p:attrName>
                                          <p:attrName>ppt_y</p:attrName>
                                        </p:attrNameLst>
                                      </p:cBhvr>
                                      <p:rCtr x="-1771" y="19653"/>
                                    </p:animMotion>
                                  </p:childTnLst>
                                </p:cTn>
                              </p:par>
                              <p:par>
                                <p:cTn id="125" presetID="1" presetClass="entr"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visible"/>
                                      </p:to>
                                    </p:set>
                                  </p:childTnLst>
                                </p:cTn>
                              </p:par>
                              <p:par>
                                <p:cTn id="127" presetID="42" presetClass="path" presetSubtype="0" accel="50000" decel="50000" fill="hold" grpId="0" nodeType="withEffect">
                                  <p:stCondLst>
                                    <p:cond delay="0"/>
                                  </p:stCondLst>
                                  <p:childTnLst>
                                    <p:animMotion origin="layout" path="M 0.55521 -0.27871 L 2.77778E-6 4.44444E-6 " pathEditMode="relative" rAng="0" ptsTypes="AA">
                                      <p:cBhvr>
                                        <p:cTn id="128" dur="1000" fill="hold"/>
                                        <p:tgtEl>
                                          <p:spTgt spid="216"/>
                                        </p:tgtEl>
                                        <p:attrNameLst>
                                          <p:attrName>ppt_x</p:attrName>
                                          <p:attrName>ppt_y</p:attrName>
                                        </p:attrNameLst>
                                      </p:cBhvr>
                                      <p:rCtr x="-27760" y="13935"/>
                                    </p:animMotion>
                                  </p:childTnLst>
                                </p:cTn>
                              </p:par>
                              <p:par>
                                <p:cTn id="129" presetID="1" presetClass="entr" presetSubtype="0" fill="hold" grpId="1" nodeType="withEffect">
                                  <p:stCondLst>
                                    <p:cond delay="0"/>
                                  </p:stCondLst>
                                  <p:childTnLst>
                                    <p:set>
                                      <p:cBhvr>
                                        <p:cTn id="130" dur="1" fill="hold">
                                          <p:stCondLst>
                                            <p:cond delay="0"/>
                                          </p:stCondLst>
                                        </p:cTn>
                                        <p:tgtEl>
                                          <p:spTgt spid="218"/>
                                        </p:tgtEl>
                                        <p:attrNameLst>
                                          <p:attrName>style.visibility</p:attrName>
                                        </p:attrNameLst>
                                      </p:cBhvr>
                                      <p:to>
                                        <p:strVal val="visible"/>
                                      </p:to>
                                    </p:set>
                                  </p:childTnLst>
                                </p:cTn>
                              </p:par>
                              <p:par>
                                <p:cTn id="131" presetID="42" presetClass="path" presetSubtype="0" accel="50000" decel="50000" fill="hold" grpId="0" nodeType="withEffect">
                                  <p:stCondLst>
                                    <p:cond delay="0"/>
                                  </p:stCondLst>
                                  <p:childTnLst>
                                    <p:animMotion origin="layout" path="M -0.11423 -0.3099 L -4.72222E-6 3.20999E-6 " pathEditMode="relative" rAng="0" ptsTypes="AA">
                                      <p:cBhvr>
                                        <p:cTn id="132" dur="1000" fill="hold"/>
                                        <p:tgtEl>
                                          <p:spTgt spid="218"/>
                                        </p:tgtEl>
                                        <p:attrNameLst>
                                          <p:attrName>ppt_x</p:attrName>
                                          <p:attrName>ppt_y</p:attrName>
                                        </p:attrNameLst>
                                      </p:cBhvr>
                                      <p:rCtr x="5712" y="15495"/>
                                    </p:animMotion>
                                  </p:childTnLst>
                                </p:cTn>
                              </p:par>
                              <p:par>
                                <p:cTn id="133" presetID="1" presetClass="entr" presetSubtype="0" fill="hold" grpId="1" nodeType="withEffect">
                                  <p:stCondLst>
                                    <p:cond delay="0"/>
                                  </p:stCondLst>
                                  <p:childTnLst>
                                    <p:set>
                                      <p:cBhvr>
                                        <p:cTn id="134" dur="1" fill="hold">
                                          <p:stCondLst>
                                            <p:cond delay="0"/>
                                          </p:stCondLst>
                                        </p:cTn>
                                        <p:tgtEl>
                                          <p:spTgt spid="219"/>
                                        </p:tgtEl>
                                        <p:attrNameLst>
                                          <p:attrName>style.visibility</p:attrName>
                                        </p:attrNameLst>
                                      </p:cBhvr>
                                      <p:to>
                                        <p:strVal val="visible"/>
                                      </p:to>
                                    </p:set>
                                  </p:childTnLst>
                                </p:cTn>
                              </p:par>
                              <p:par>
                                <p:cTn id="135" presetID="42" presetClass="path" presetSubtype="0" accel="50000" decel="50000" fill="hold" grpId="0" nodeType="withEffect">
                                  <p:stCondLst>
                                    <p:cond delay="0"/>
                                  </p:stCondLst>
                                  <p:childTnLst>
                                    <p:animMotion origin="layout" path="M 0.45296 -0.37303 L -4.16667E-6 -4.47734E-6 " pathEditMode="relative" rAng="0" ptsTypes="AA">
                                      <p:cBhvr>
                                        <p:cTn id="136" dur="1000" fill="hold"/>
                                        <p:tgtEl>
                                          <p:spTgt spid="219"/>
                                        </p:tgtEl>
                                        <p:attrNameLst>
                                          <p:attrName>ppt_x</p:attrName>
                                          <p:attrName>ppt_y</p:attrName>
                                        </p:attrNameLst>
                                      </p:cBhvr>
                                      <p:rCtr x="-22656" y="18640"/>
                                    </p:animMotion>
                                  </p:childTnLst>
                                </p:cTn>
                              </p:par>
                              <p:par>
                                <p:cTn id="137" presetID="1" presetClass="entr" presetSubtype="0" fill="hold" grpId="1" nodeType="withEffect">
                                  <p:stCondLst>
                                    <p:cond delay="0"/>
                                  </p:stCondLst>
                                  <p:childTnLst>
                                    <p:set>
                                      <p:cBhvr>
                                        <p:cTn id="138" dur="1" fill="hold">
                                          <p:stCondLst>
                                            <p:cond delay="0"/>
                                          </p:stCondLst>
                                        </p:cTn>
                                        <p:tgtEl>
                                          <p:spTgt spid="220"/>
                                        </p:tgtEl>
                                        <p:attrNameLst>
                                          <p:attrName>style.visibility</p:attrName>
                                        </p:attrNameLst>
                                      </p:cBhvr>
                                      <p:to>
                                        <p:strVal val="visible"/>
                                      </p:to>
                                    </p:set>
                                  </p:childTnLst>
                                </p:cTn>
                              </p:par>
                              <p:par>
                                <p:cTn id="139" presetID="42" presetClass="path" presetSubtype="0" accel="50000" decel="50000" fill="hold" grpId="0" nodeType="withEffect">
                                  <p:stCondLst>
                                    <p:cond delay="0"/>
                                  </p:stCondLst>
                                  <p:childTnLst>
                                    <p:animMotion origin="layout" path="M 0.45296 -0.27845 L -4.16667E-6 3.20999E-6 " pathEditMode="relative" rAng="0" ptsTypes="AA">
                                      <p:cBhvr>
                                        <p:cTn id="140" dur="1000" fill="hold"/>
                                        <p:tgtEl>
                                          <p:spTgt spid="220"/>
                                        </p:tgtEl>
                                        <p:attrNameLst>
                                          <p:attrName>ppt_x</p:attrName>
                                          <p:attrName>ppt_y</p:attrName>
                                        </p:attrNameLst>
                                      </p:cBhvr>
                                      <p:rCtr x="-22656" y="13922"/>
                                    </p:animMotion>
                                  </p:childTnLst>
                                </p:cTn>
                              </p:par>
                              <p:par>
                                <p:cTn id="141" presetID="1" presetClass="entr" presetSubtype="0" fill="hold" grpId="1"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42" presetClass="path" presetSubtype="0" accel="50000" decel="50000" fill="hold" grpId="0" nodeType="withEffect">
                                  <p:stCondLst>
                                    <p:cond delay="0"/>
                                  </p:stCondLst>
                                  <p:childTnLst>
                                    <p:animMotion origin="layout" path="M 0.55521 -0.34158 L 2.77778E-6 -4.47734E-6 " pathEditMode="relative" rAng="0" ptsTypes="AA">
                                      <p:cBhvr>
                                        <p:cTn id="144" dur="1000" fill="hold"/>
                                        <p:tgtEl>
                                          <p:spTgt spid="221"/>
                                        </p:tgtEl>
                                        <p:attrNameLst>
                                          <p:attrName>ppt_x</p:attrName>
                                          <p:attrName>ppt_y</p:attrName>
                                        </p:attrNameLst>
                                      </p:cBhvr>
                                      <p:rCtr x="-27760" y="17068"/>
                                    </p:animMotion>
                                  </p:childTnLst>
                                </p:cTn>
                              </p:par>
                              <p:par>
                                <p:cTn id="145" presetID="1" presetClass="entr" presetSubtype="0" fill="hold" grpId="1" nodeType="withEffect">
                                  <p:stCondLst>
                                    <p:cond delay="0"/>
                                  </p:stCondLst>
                                  <p:childTnLst>
                                    <p:set>
                                      <p:cBhvr>
                                        <p:cTn id="146" dur="1" fill="hold">
                                          <p:stCondLst>
                                            <p:cond delay="0"/>
                                          </p:stCondLst>
                                        </p:cTn>
                                        <p:tgtEl>
                                          <p:spTgt spid="222"/>
                                        </p:tgtEl>
                                        <p:attrNameLst>
                                          <p:attrName>style.visibility</p:attrName>
                                        </p:attrNameLst>
                                      </p:cBhvr>
                                      <p:to>
                                        <p:strVal val="visible"/>
                                      </p:to>
                                    </p:set>
                                  </p:childTnLst>
                                </p:cTn>
                              </p:par>
                              <p:par>
                                <p:cTn id="147" presetID="42" presetClass="path" presetSubtype="0" accel="50000" decel="50000" fill="hold" grpId="0" nodeType="withEffect">
                                  <p:stCondLst>
                                    <p:cond delay="0"/>
                                  </p:stCondLst>
                                  <p:childTnLst>
                                    <p:animMotion origin="layout" path="M 0.65764 -0.33102 L 3.33333E-6 3.76359E-6 " pathEditMode="relative" rAng="0" ptsTypes="AA">
                                      <p:cBhvr>
                                        <p:cTn id="148" dur="1000" fill="hold"/>
                                        <p:tgtEl>
                                          <p:spTgt spid="222"/>
                                        </p:tgtEl>
                                        <p:attrNameLst>
                                          <p:attrName>ppt_x</p:attrName>
                                          <p:attrName>ppt_y</p:attrName>
                                        </p:attrNameLst>
                                      </p:cBhvr>
                                      <p:rCtr x="-32882" y="16539"/>
                                    </p:animMotion>
                                  </p:childTnLst>
                                </p:cTn>
                              </p:par>
                              <p:par>
                                <p:cTn id="149" presetID="1" presetClass="entr" presetSubtype="0" fill="hold" grpId="1" nodeType="withEffect">
                                  <p:stCondLst>
                                    <p:cond delay="0"/>
                                  </p:stCondLst>
                                  <p:childTnLst>
                                    <p:set>
                                      <p:cBhvr>
                                        <p:cTn id="150" dur="1" fill="hold">
                                          <p:stCondLst>
                                            <p:cond delay="0"/>
                                          </p:stCondLst>
                                        </p:cTn>
                                        <p:tgtEl>
                                          <p:spTgt spid="223"/>
                                        </p:tgtEl>
                                        <p:attrNameLst>
                                          <p:attrName>style.visibility</p:attrName>
                                        </p:attrNameLst>
                                      </p:cBhvr>
                                      <p:to>
                                        <p:strVal val="visible"/>
                                      </p:to>
                                    </p:set>
                                  </p:childTnLst>
                                </p:cTn>
                              </p:par>
                              <p:par>
                                <p:cTn id="151" presetID="42" presetClass="path" presetSubtype="0" accel="50000" decel="50000" fill="hold" grpId="0" nodeType="withEffect">
                                  <p:stCondLst>
                                    <p:cond delay="0"/>
                                  </p:stCondLst>
                                  <p:childTnLst>
                                    <p:animMotion origin="layout" path="M 0.24809 -0.33125 L 4.72222E-6 -1.85185E-6 " pathEditMode="relative" rAng="0" ptsTypes="AA">
                                      <p:cBhvr>
                                        <p:cTn id="152" dur="1000" fill="hold"/>
                                        <p:tgtEl>
                                          <p:spTgt spid="223"/>
                                        </p:tgtEl>
                                        <p:attrNameLst>
                                          <p:attrName>ppt_x</p:attrName>
                                          <p:attrName>ppt_y</p:attrName>
                                        </p:attrNameLst>
                                      </p:cBhvr>
                                      <p:rCtr x="-12413" y="16551"/>
                                    </p:animMotion>
                                  </p:childTnLst>
                                </p:cTn>
                              </p:par>
                              <p:par>
                                <p:cTn id="153" presetID="1" presetClass="entr" presetSubtype="0" fill="hold" grpId="1" nodeType="withEffect">
                                  <p:stCondLst>
                                    <p:cond delay="0"/>
                                  </p:stCondLst>
                                  <p:childTnLst>
                                    <p:set>
                                      <p:cBhvr>
                                        <p:cTn id="154" dur="1" fill="hold">
                                          <p:stCondLst>
                                            <p:cond delay="0"/>
                                          </p:stCondLst>
                                        </p:cTn>
                                        <p:tgtEl>
                                          <p:spTgt spid="225"/>
                                        </p:tgtEl>
                                        <p:attrNameLst>
                                          <p:attrName>style.visibility</p:attrName>
                                        </p:attrNameLst>
                                      </p:cBhvr>
                                      <p:to>
                                        <p:strVal val="visible"/>
                                      </p:to>
                                    </p:set>
                                  </p:childTnLst>
                                </p:cTn>
                              </p:par>
                              <p:par>
                                <p:cTn id="155" presetID="42" presetClass="path" presetSubtype="0" accel="50000" decel="50000" fill="hold" grpId="0" nodeType="withEffect">
                                  <p:stCondLst>
                                    <p:cond delay="0"/>
                                  </p:stCondLst>
                                  <p:childTnLst>
                                    <p:animMotion origin="layout" path="M 0.55521 -0.38205 L 2.77778E-6 -4.56059E-6 " pathEditMode="relative" rAng="0" ptsTypes="AA">
                                      <p:cBhvr>
                                        <p:cTn id="156" dur="1000" fill="hold"/>
                                        <p:tgtEl>
                                          <p:spTgt spid="225"/>
                                        </p:tgtEl>
                                        <p:attrNameLst>
                                          <p:attrName>ppt_x</p:attrName>
                                          <p:attrName>ppt_y</p:attrName>
                                        </p:attrNameLst>
                                      </p:cBhvr>
                                      <p:rCtr x="-27760" y="19103"/>
                                    </p:animMotion>
                                  </p:childTnLst>
                                </p:cTn>
                              </p:par>
                              <p:par>
                                <p:cTn id="157" presetID="1" presetClass="entr" presetSubtype="0" fill="hold" grpId="1" nodeType="withEffect">
                                  <p:stCondLst>
                                    <p:cond delay="0"/>
                                  </p:stCondLst>
                                  <p:childTnLst>
                                    <p:set>
                                      <p:cBhvr>
                                        <p:cTn id="158" dur="1" fill="hold">
                                          <p:stCondLst>
                                            <p:cond delay="0"/>
                                          </p:stCondLst>
                                        </p:cTn>
                                        <p:tgtEl>
                                          <p:spTgt spid="226"/>
                                        </p:tgtEl>
                                        <p:attrNameLst>
                                          <p:attrName>style.visibility</p:attrName>
                                        </p:attrNameLst>
                                      </p:cBhvr>
                                      <p:to>
                                        <p:strVal val="visible"/>
                                      </p:to>
                                    </p:set>
                                  </p:childTnLst>
                                </p:cTn>
                              </p:par>
                              <p:par>
                                <p:cTn id="159" presetID="42" presetClass="path" presetSubtype="0" accel="50000" decel="50000" fill="hold" grpId="0" nodeType="withEffect">
                                  <p:stCondLst>
                                    <p:cond delay="0"/>
                                  </p:stCondLst>
                                  <p:childTnLst>
                                    <p:animMotion origin="layout" path="M 0.14584 -0.27871 L -2.22222E-6 4.44444E-6 " pathEditMode="relative" rAng="0" ptsTypes="AA">
                                      <p:cBhvr>
                                        <p:cTn id="160" dur="1000" fill="hold"/>
                                        <p:tgtEl>
                                          <p:spTgt spid="226"/>
                                        </p:tgtEl>
                                        <p:attrNameLst>
                                          <p:attrName>ppt_x</p:attrName>
                                          <p:attrName>ppt_y</p:attrName>
                                        </p:attrNameLst>
                                      </p:cBhvr>
                                      <p:rCtr x="-7292" y="13935"/>
                                    </p:animMotion>
                                  </p:childTnLst>
                                </p:cTn>
                              </p:par>
                              <p:par>
                                <p:cTn id="161" presetID="1" presetClass="entr" presetSubtype="0" fill="hold" grpId="1" nodeType="withEffect">
                                  <p:stCondLst>
                                    <p:cond delay="0"/>
                                  </p:stCondLst>
                                  <p:childTnLst>
                                    <p:set>
                                      <p:cBhvr>
                                        <p:cTn id="162" dur="1" fill="hold">
                                          <p:stCondLst>
                                            <p:cond delay="0"/>
                                          </p:stCondLst>
                                        </p:cTn>
                                        <p:tgtEl>
                                          <p:spTgt spid="229"/>
                                        </p:tgtEl>
                                        <p:attrNameLst>
                                          <p:attrName>style.visibility</p:attrName>
                                        </p:attrNameLst>
                                      </p:cBhvr>
                                      <p:to>
                                        <p:strVal val="visible"/>
                                      </p:to>
                                    </p:set>
                                  </p:childTnLst>
                                </p:cTn>
                              </p:par>
                              <p:par>
                                <p:cTn id="163" presetID="42" presetClass="path" presetSubtype="0" accel="50000" decel="50000" fill="hold" grpId="0" nodeType="withEffect">
                                  <p:stCondLst>
                                    <p:cond delay="0"/>
                                  </p:stCondLst>
                                  <p:childTnLst>
                                    <p:animMotion origin="layout" path="M -0.42135 -0.3099 L -2.77778E-6 3.20999E-6 " pathEditMode="relative" rAng="0" ptsTypes="AA">
                                      <p:cBhvr>
                                        <p:cTn id="164" dur="1000" fill="hold"/>
                                        <p:tgtEl>
                                          <p:spTgt spid="229"/>
                                        </p:tgtEl>
                                        <p:attrNameLst>
                                          <p:attrName>ppt_x</p:attrName>
                                          <p:attrName>ppt_y</p:attrName>
                                        </p:attrNameLst>
                                      </p:cBhvr>
                                      <p:rCtr x="21059" y="15495"/>
                                    </p:animMotion>
                                  </p:childTnLst>
                                </p:cTn>
                              </p:par>
                              <p:par>
                                <p:cTn id="165" presetID="1" presetClass="entr" presetSubtype="0" fill="hold" grpId="1" nodeType="withEffect">
                                  <p:stCondLst>
                                    <p:cond delay="0"/>
                                  </p:stCondLst>
                                  <p:childTnLst>
                                    <p:set>
                                      <p:cBhvr>
                                        <p:cTn id="166" dur="1" fill="hold">
                                          <p:stCondLst>
                                            <p:cond delay="0"/>
                                          </p:stCondLst>
                                        </p:cTn>
                                        <p:tgtEl>
                                          <p:spTgt spid="230"/>
                                        </p:tgtEl>
                                        <p:attrNameLst>
                                          <p:attrName>style.visibility</p:attrName>
                                        </p:attrNameLst>
                                      </p:cBhvr>
                                      <p:to>
                                        <p:strVal val="visible"/>
                                      </p:to>
                                    </p:set>
                                  </p:childTnLst>
                                </p:cTn>
                              </p:par>
                              <p:par>
                                <p:cTn id="167" presetID="42" presetClass="path" presetSubtype="0" accel="50000" decel="50000" fill="hold" grpId="0" nodeType="withEffect">
                                  <p:stCondLst>
                                    <p:cond delay="0"/>
                                  </p:stCondLst>
                                  <p:childTnLst>
                                    <p:animMotion origin="layout" path="M 0.04341 -0.34158 L -2.77778E-6 -4.47734E-6 " pathEditMode="relative" rAng="0" ptsTypes="AA">
                                      <p:cBhvr>
                                        <p:cTn id="168" dur="1000" fill="hold"/>
                                        <p:tgtEl>
                                          <p:spTgt spid="230"/>
                                        </p:tgtEl>
                                        <p:attrNameLst>
                                          <p:attrName>ppt_x</p:attrName>
                                          <p:attrName>ppt_y</p:attrName>
                                        </p:attrNameLst>
                                      </p:cBhvr>
                                      <p:rCtr x="-2170" y="17068"/>
                                    </p:animMotion>
                                  </p:childTnLst>
                                </p:cTn>
                              </p:par>
                              <p:par>
                                <p:cTn id="169" presetID="1" presetClass="entr" presetSubtype="0" fill="hold" grpId="1" nodeType="withEffect">
                                  <p:stCondLst>
                                    <p:cond delay="0"/>
                                  </p:stCondLst>
                                  <p:childTnLst>
                                    <p:set>
                                      <p:cBhvr>
                                        <p:cTn id="170" dur="1" fill="hold">
                                          <p:stCondLst>
                                            <p:cond delay="0"/>
                                          </p:stCondLst>
                                        </p:cTn>
                                        <p:tgtEl>
                                          <p:spTgt spid="231"/>
                                        </p:tgtEl>
                                        <p:attrNameLst>
                                          <p:attrName>style.visibility</p:attrName>
                                        </p:attrNameLst>
                                      </p:cBhvr>
                                      <p:to>
                                        <p:strVal val="visible"/>
                                      </p:to>
                                    </p:set>
                                  </p:childTnLst>
                                </p:cTn>
                              </p:par>
                              <p:par>
                                <p:cTn id="171" presetID="42" presetClass="path" presetSubtype="0" accel="50000" decel="50000" fill="hold" grpId="0" nodeType="withEffect">
                                  <p:stCondLst>
                                    <p:cond delay="0"/>
                                  </p:stCondLst>
                                  <p:childTnLst>
                                    <p:animMotion origin="layout" path="M -0.05902 -0.34158 L -3.33333E-6 -4.47734E-6 " pathEditMode="relative" rAng="0" ptsTypes="AA">
                                      <p:cBhvr>
                                        <p:cTn id="172" dur="1000" fill="hold"/>
                                        <p:tgtEl>
                                          <p:spTgt spid="231"/>
                                        </p:tgtEl>
                                        <p:attrNameLst>
                                          <p:attrName>ppt_x</p:attrName>
                                          <p:attrName>ppt_y</p:attrName>
                                        </p:attrNameLst>
                                      </p:cBhvr>
                                      <p:rCtr x="2951" y="170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6" grpId="1" animBg="1"/>
      <p:bldP spid="160" grpId="0" animBg="1"/>
      <p:bldP spid="160" grpId="1" animBg="1"/>
      <p:bldP spid="167" grpId="0" animBg="1"/>
      <p:bldP spid="167" grpId="1" animBg="1"/>
      <p:bldP spid="168" grpId="0" animBg="1"/>
      <p:bldP spid="168" grpId="1" animBg="1"/>
      <p:bldP spid="169" grpId="0" animBg="1"/>
      <p:bldP spid="169" grpId="1" animBg="1"/>
      <p:bldP spid="177" grpId="0" animBg="1"/>
      <p:bldP spid="177" grpId="1" animBg="1"/>
      <p:bldP spid="178" grpId="0" animBg="1"/>
      <p:bldP spid="178" grpId="1" animBg="1"/>
      <p:bldP spid="179" grpId="0" animBg="1"/>
      <p:bldP spid="179" grpId="1" animBg="1"/>
      <p:bldP spid="159" grpId="0" animBg="1"/>
      <p:bldP spid="159" grpId="1" animBg="1"/>
      <p:bldP spid="163" grpId="0" animBg="1"/>
      <p:bldP spid="163" grpId="1" animBg="1"/>
      <p:bldP spid="164" grpId="0" animBg="1"/>
      <p:bldP spid="164" grpId="1" animBg="1"/>
      <p:bldP spid="173" grpId="0" animBg="1"/>
      <p:bldP spid="173" grpId="1" animBg="1"/>
      <p:bldP spid="174" grpId="0" animBg="1"/>
      <p:bldP spid="174" grpId="1" animBg="1"/>
      <p:bldP spid="180" grpId="0" animBg="1"/>
      <p:bldP spid="180" grpId="1" animBg="1"/>
      <p:bldP spid="217" grpId="0" animBg="1"/>
      <p:bldP spid="217" grpId="1" animBg="1"/>
      <p:bldP spid="157" grpId="0" animBg="1"/>
      <p:bldP spid="157" grpId="1" animBg="1"/>
      <p:bldP spid="158" grpId="0" animBg="1"/>
      <p:bldP spid="158" grpId="1" animBg="1"/>
      <p:bldP spid="170" grpId="0" animBg="1"/>
      <p:bldP spid="170" grpId="1" animBg="1"/>
      <p:bldP spid="171" grpId="0" animBg="1"/>
      <p:bldP spid="171" grpId="1" animBg="1"/>
      <p:bldP spid="172" grpId="0" animBg="1"/>
      <p:bldP spid="172" grpId="1" animBg="1"/>
      <p:bldP spid="175" grpId="0" animBg="1"/>
      <p:bldP spid="175" grpId="1" animBg="1"/>
      <p:bldP spid="176" grpId="0" animBg="1"/>
      <p:bldP spid="176" grpId="1" animBg="1"/>
      <p:bldP spid="181" grpId="0" animBg="1"/>
      <p:bldP spid="181" grpId="1" animBg="1"/>
      <p:bldP spid="182" grpId="0" animBg="1"/>
      <p:bldP spid="182" grpId="1" animBg="1"/>
      <p:bldP spid="207" grpId="0" animBg="1"/>
      <p:bldP spid="207" grpId="1" animBg="1"/>
      <p:bldP spid="211" grpId="0" animBg="1"/>
      <p:bldP spid="211" grpId="1" animBg="1"/>
      <p:bldP spid="215" grpId="0" animBg="1"/>
      <p:bldP spid="215" grpId="1" animBg="1"/>
      <p:bldP spid="216" grpId="0" animBg="1"/>
      <p:bldP spid="216" grpId="1" animBg="1"/>
      <p:bldP spid="218" grpId="0" animBg="1"/>
      <p:bldP spid="218" grpId="1" animBg="1"/>
      <p:bldP spid="220" grpId="0" animBg="1"/>
      <p:bldP spid="220" grpId="1" animBg="1"/>
      <p:bldP spid="226" grpId="0" animBg="1"/>
      <p:bldP spid="226" grpId="1" animBg="1"/>
      <p:bldP spid="229" grpId="0" animBg="1"/>
      <p:bldP spid="229" grpId="1" animBg="1"/>
      <p:bldP spid="210" grpId="0" animBg="1"/>
      <p:bldP spid="210" grpId="1" animBg="1"/>
      <p:bldP spid="214" grpId="0" animBg="1"/>
      <p:bldP spid="214" grpId="1" animBg="1"/>
      <p:bldP spid="219" grpId="0" animBg="1"/>
      <p:bldP spid="219" grpId="1" animBg="1"/>
      <p:bldP spid="221" grpId="0" animBg="1"/>
      <p:bldP spid="221" grpId="1" animBg="1"/>
      <p:bldP spid="222" grpId="0" animBg="1"/>
      <p:bldP spid="222" grpId="1" animBg="1"/>
      <p:bldP spid="223" grpId="0" animBg="1"/>
      <p:bldP spid="223" grpId="1" animBg="1"/>
      <p:bldP spid="230" grpId="0" animBg="1"/>
      <p:bldP spid="230" grpId="1" animBg="1"/>
      <p:bldP spid="231" grpId="0" animBg="1"/>
      <p:bldP spid="231" grpId="1" animBg="1"/>
      <p:bldP spid="209" grpId="0" animBg="1"/>
      <p:bldP spid="209" grpId="1" animBg="1"/>
      <p:bldP spid="225" grpId="0" animBg="1"/>
      <p:bldP spid="225"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Good at improving overall throughput (compute-intensive threads are prioritized) </a:t>
            </a:r>
          </a:p>
          <a:p>
            <a:pPr lvl="1"/>
            <a:r>
              <a:rPr lang="en-US" dirty="0" smtClean="0"/>
              <a:t>Low complexity</a:t>
            </a:r>
          </a:p>
          <a:p>
            <a:pPr lvl="1"/>
            <a:r>
              <a:rPr lang="en-US" dirty="0" smtClean="0"/>
              <a:t>Coordination among controllers happens infrequently</a:t>
            </a:r>
          </a:p>
          <a:p>
            <a:pPr lvl="1"/>
            <a:endParaRPr lang="en-US" dirty="0"/>
          </a:p>
          <a:p>
            <a:r>
              <a:rPr lang="en-US" dirty="0" smtClean="0"/>
              <a:t>Downsides:</a:t>
            </a:r>
          </a:p>
          <a:p>
            <a:pPr lvl="1"/>
            <a:r>
              <a:rPr lang="en-US" dirty="0" smtClean="0"/>
              <a:t>Lowest/medium ranked threads get delayed significantly </a:t>
            </a:r>
            <a:r>
              <a:rPr lang="en-US" dirty="0" smtClean="0">
                <a:sym typeface="Wingdings"/>
              </a:rPr>
              <a:t> high unfairness</a:t>
            </a:r>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24</a:t>
            </a:fld>
            <a:endParaRPr lang="en-US"/>
          </a:p>
        </p:txBody>
      </p:sp>
    </p:spTree>
    <p:extLst>
      <p:ext uri="{BB962C8B-B14F-4D97-AF65-F5344CB8AC3E}">
        <p14:creationId xmlns:p14="http://schemas.microsoft.com/office/powerpoint/2010/main" val="39067888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r>
              <a:rPr lang="en-US" dirty="0" smtClean="0"/>
              <a:t>A large buffer requires more complicated logic to:</a:t>
            </a:r>
          </a:p>
          <a:p>
            <a:pPr lvl="1"/>
            <a:r>
              <a:rPr lang="en-US" dirty="0" smtClean="0"/>
              <a:t>Analyze memory requests (e.g., determine row buffer hits)</a:t>
            </a:r>
          </a:p>
          <a:p>
            <a:pPr lvl="1"/>
            <a:r>
              <a:rPr lang="en-US" dirty="0" smtClean="0"/>
              <a:t>Analyze application characteristics</a:t>
            </a:r>
          </a:p>
          <a:p>
            <a:pPr lvl="1"/>
            <a:r>
              <a:rPr lang="en-US" dirty="0" smtClean="0"/>
              <a:t>Assign and enforce priorities </a:t>
            </a:r>
          </a:p>
          <a:p>
            <a:r>
              <a:rPr lang="en-US" dirty="0" smtClean="0"/>
              <a:t>This leads to high complexity, high power, large die area</a:t>
            </a:r>
          </a:p>
        </p:txBody>
      </p:sp>
      <p:sp>
        <p:nvSpPr>
          <p:cNvPr id="2" name="Title 1"/>
          <p:cNvSpPr>
            <a:spLocks noGrp="1"/>
          </p:cNvSpPr>
          <p:nvPr>
            <p:ph type="title"/>
          </p:nvPr>
        </p:nvSpPr>
        <p:spPr/>
        <p:txBody>
          <a:bodyPr/>
          <a:lstStyle/>
          <a:p>
            <a:r>
              <a:rPr lang="en-US" dirty="0" smtClean="0"/>
              <a:t>Problems with Large Monolithic Buffer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
        <p:nvSpPr>
          <p:cNvPr id="33" name="Rectangle 32"/>
          <p:cNvSpPr/>
          <p:nvPr/>
        </p:nvSpPr>
        <p:spPr>
          <a:xfrm>
            <a:off x="755576" y="1052737"/>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TextBox 33"/>
          <p:cNvSpPr txBox="1"/>
          <p:nvPr/>
        </p:nvSpPr>
        <p:spPr>
          <a:xfrm>
            <a:off x="755576" y="3409837"/>
            <a:ext cx="7632848"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35" name="Rectangle 34"/>
          <p:cNvSpPr/>
          <p:nvPr/>
        </p:nvSpPr>
        <p:spPr>
          <a:xfrm>
            <a:off x="82758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82758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176368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176368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269979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269979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3635896"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3635896"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4572000"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550810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644420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Rectangle 7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Rectangle 71"/>
          <p:cNvSpPr/>
          <p:nvPr/>
        </p:nvSpPr>
        <p:spPr>
          <a:xfrm>
            <a:off x="738031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738031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827584"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7" name="TextBox 86"/>
          <p:cNvSpPr txBox="1"/>
          <p:nvPr/>
        </p:nvSpPr>
        <p:spPr>
          <a:xfrm>
            <a:off x="1763688" y="14754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8" name="TextBox 87"/>
          <p:cNvSpPr txBox="1"/>
          <p:nvPr/>
        </p:nvSpPr>
        <p:spPr>
          <a:xfrm>
            <a:off x="827584" y="1835532"/>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9" name="TextBox 88"/>
          <p:cNvSpPr txBox="1"/>
          <p:nvPr/>
        </p:nvSpPr>
        <p:spPr>
          <a:xfrm>
            <a:off x="3635896" y="147549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4572000"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1" name="TextBox 90"/>
          <p:cNvSpPr txBox="1"/>
          <p:nvPr/>
        </p:nvSpPr>
        <p:spPr>
          <a:xfrm>
            <a:off x="5508104" y="147549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2" name="TextBox 91"/>
          <p:cNvSpPr txBox="1"/>
          <p:nvPr/>
        </p:nvSpPr>
        <p:spPr>
          <a:xfrm>
            <a:off x="7380312" y="147549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3" name="TextBox 92"/>
          <p:cNvSpPr txBox="1"/>
          <p:nvPr/>
        </p:nvSpPr>
        <p:spPr>
          <a:xfrm>
            <a:off x="176368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4" name="TextBox 93"/>
          <p:cNvSpPr txBox="1"/>
          <p:nvPr/>
        </p:nvSpPr>
        <p:spPr>
          <a:xfrm>
            <a:off x="269979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7" name="TextBox 96"/>
          <p:cNvSpPr txBox="1"/>
          <p:nvPr/>
        </p:nvSpPr>
        <p:spPr>
          <a:xfrm>
            <a:off x="3635896" y="112474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8" name="TextBox 97"/>
          <p:cNvSpPr txBox="1"/>
          <p:nvPr/>
        </p:nvSpPr>
        <p:spPr>
          <a:xfrm>
            <a:off x="3635896"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9" name="TextBox 98"/>
          <p:cNvSpPr txBox="1"/>
          <p:nvPr/>
        </p:nvSpPr>
        <p:spPr>
          <a:xfrm>
            <a:off x="2699792"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0" name="TextBox 99"/>
          <p:cNvSpPr txBox="1"/>
          <p:nvPr/>
        </p:nvSpPr>
        <p:spPr>
          <a:xfrm>
            <a:off x="176368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1" name="TextBox 100"/>
          <p:cNvSpPr txBox="1"/>
          <p:nvPr/>
        </p:nvSpPr>
        <p:spPr>
          <a:xfrm>
            <a:off x="827584"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2" name="TextBox 101"/>
          <p:cNvSpPr txBox="1"/>
          <p:nvPr/>
        </p:nvSpPr>
        <p:spPr>
          <a:xfrm>
            <a:off x="4572000"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3" name="TextBox 102"/>
          <p:cNvSpPr txBox="1"/>
          <p:nvPr/>
        </p:nvSpPr>
        <p:spPr>
          <a:xfrm>
            <a:off x="4572000"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4" name="TextBox 103"/>
          <p:cNvSpPr txBox="1"/>
          <p:nvPr/>
        </p:nvSpPr>
        <p:spPr>
          <a:xfrm>
            <a:off x="5508104"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5" name="TextBox 104"/>
          <p:cNvSpPr txBox="1"/>
          <p:nvPr/>
        </p:nvSpPr>
        <p:spPr>
          <a:xfrm>
            <a:off x="5508104"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6" name="TextBox 105"/>
          <p:cNvSpPr txBox="1"/>
          <p:nvPr/>
        </p:nvSpPr>
        <p:spPr>
          <a:xfrm>
            <a:off x="644420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7" name="TextBox 106"/>
          <p:cNvSpPr txBox="1"/>
          <p:nvPr/>
        </p:nvSpPr>
        <p:spPr>
          <a:xfrm>
            <a:off x="738031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8" name="TextBox 107"/>
          <p:cNvSpPr txBox="1"/>
          <p:nvPr/>
        </p:nvSpPr>
        <p:spPr>
          <a:xfrm>
            <a:off x="6444208" y="1484786"/>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09" name="TextBox 108"/>
          <p:cNvSpPr txBox="1"/>
          <p:nvPr/>
        </p:nvSpPr>
        <p:spPr>
          <a:xfrm>
            <a:off x="644420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0" name="TextBox 109"/>
          <p:cNvSpPr txBox="1"/>
          <p:nvPr/>
        </p:nvSpPr>
        <p:spPr>
          <a:xfrm>
            <a:off x="7380312"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1" name="Rectangle 110"/>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2" name="Rectangle 111"/>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Rectangle 112"/>
          <p:cNvSpPr/>
          <p:nvPr/>
        </p:nvSpPr>
        <p:spPr>
          <a:xfrm>
            <a:off x="82758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4" name="Rectangle 113"/>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5" name="Rectangle 114"/>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6" name="Rectangle 115"/>
          <p:cNvSpPr/>
          <p:nvPr/>
        </p:nvSpPr>
        <p:spPr>
          <a:xfrm>
            <a:off x="176368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7" name="Rectangle 116"/>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8" name="Rectangle 117"/>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0" name="Rectangle 11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1" name="Rectangle 12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3" name="Rectangle 122"/>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4" name="Rectangle 123"/>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Rectangle 125"/>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Rectangle 126"/>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Rectangle 128"/>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0" name="Rectangle 129"/>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TextBox 134"/>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6" name="TextBox 135"/>
          <p:cNvSpPr txBox="1"/>
          <p:nvPr/>
        </p:nvSpPr>
        <p:spPr>
          <a:xfrm>
            <a:off x="827584" y="2915653"/>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7" name="TextBox 136"/>
          <p:cNvSpPr txBox="1"/>
          <p:nvPr/>
        </p:nvSpPr>
        <p:spPr>
          <a:xfrm>
            <a:off x="3635896"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38" name="TextBox 137"/>
          <p:cNvSpPr txBox="1"/>
          <p:nvPr/>
        </p:nvSpPr>
        <p:spPr>
          <a:xfrm>
            <a:off x="4572000"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9" name="TextBox 138"/>
          <p:cNvSpPr txBox="1"/>
          <p:nvPr/>
        </p:nvSpPr>
        <p:spPr>
          <a:xfrm>
            <a:off x="5508104" y="2555613"/>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0" name="TextBox 139"/>
          <p:cNvSpPr txBox="1"/>
          <p:nvPr/>
        </p:nvSpPr>
        <p:spPr>
          <a:xfrm>
            <a:off x="7380312" y="220486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1" name="TextBox 140"/>
          <p:cNvSpPr txBox="1"/>
          <p:nvPr/>
        </p:nvSpPr>
        <p:spPr>
          <a:xfrm>
            <a:off x="1763688"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2" name="TextBox 141"/>
          <p:cNvSpPr txBox="1"/>
          <p:nvPr/>
        </p:nvSpPr>
        <p:spPr>
          <a:xfrm>
            <a:off x="2699792" y="184482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3" name="TextBox 142"/>
          <p:cNvSpPr txBox="1"/>
          <p:nvPr/>
        </p:nvSpPr>
        <p:spPr>
          <a:xfrm>
            <a:off x="3635896"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4" name="TextBox 143"/>
          <p:cNvSpPr txBox="1"/>
          <p:nvPr/>
        </p:nvSpPr>
        <p:spPr>
          <a:xfrm>
            <a:off x="1763688" y="291565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5" name="TextBox 144"/>
          <p:cNvSpPr txBox="1"/>
          <p:nvPr/>
        </p:nvSpPr>
        <p:spPr>
          <a:xfrm>
            <a:off x="2699792"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6" name="TextBox 145"/>
          <p:cNvSpPr txBox="1"/>
          <p:nvPr/>
        </p:nvSpPr>
        <p:spPr>
          <a:xfrm>
            <a:off x="176368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7" name="TextBox 146"/>
          <p:cNvSpPr txBox="1"/>
          <p:nvPr/>
        </p:nvSpPr>
        <p:spPr>
          <a:xfrm>
            <a:off x="827584"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8" name="TextBox 147"/>
          <p:cNvSpPr txBox="1"/>
          <p:nvPr/>
        </p:nvSpPr>
        <p:spPr>
          <a:xfrm>
            <a:off x="4572000"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9" name="TextBox 148"/>
          <p:cNvSpPr txBox="1"/>
          <p:nvPr/>
        </p:nvSpPr>
        <p:spPr>
          <a:xfrm>
            <a:off x="2699792"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0" name="TextBox 149"/>
          <p:cNvSpPr txBox="1"/>
          <p:nvPr/>
        </p:nvSpPr>
        <p:spPr>
          <a:xfrm>
            <a:off x="5508104"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1" name="TextBox 150"/>
          <p:cNvSpPr txBox="1"/>
          <p:nvPr/>
        </p:nvSpPr>
        <p:spPr>
          <a:xfrm>
            <a:off x="6444208"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2" name="TextBox 151"/>
          <p:cNvSpPr txBox="1"/>
          <p:nvPr/>
        </p:nvSpPr>
        <p:spPr>
          <a:xfrm>
            <a:off x="644420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3" name="TextBox 152"/>
          <p:cNvSpPr txBox="1"/>
          <p:nvPr/>
        </p:nvSpPr>
        <p:spPr>
          <a:xfrm>
            <a:off x="7380312"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9" name="Rectangle 118"/>
          <p:cNvSpPr/>
          <p:nvPr/>
        </p:nvSpPr>
        <p:spPr>
          <a:xfrm>
            <a:off x="269979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2" name="Rectangle 121"/>
          <p:cNvSpPr/>
          <p:nvPr/>
        </p:nvSpPr>
        <p:spPr>
          <a:xfrm>
            <a:off x="3635896"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Rectangle 124"/>
          <p:cNvSpPr/>
          <p:nvPr/>
        </p:nvSpPr>
        <p:spPr>
          <a:xfrm>
            <a:off x="4572000"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Rectangle 127"/>
          <p:cNvSpPr/>
          <p:nvPr/>
        </p:nvSpPr>
        <p:spPr>
          <a:xfrm>
            <a:off x="550810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644420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738031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4" name="TextBox 153"/>
          <p:cNvSpPr txBox="1"/>
          <p:nvPr/>
        </p:nvSpPr>
        <p:spPr>
          <a:xfrm>
            <a:off x="748738" y="3413197"/>
            <a:ext cx="7645754" cy="2246769"/>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a:p>
            <a:pPr algn="ctr" defTabSz="914165"/>
            <a:r>
              <a:rPr lang="en-US" sz="2800" dirty="0">
                <a:solidFill>
                  <a:srgbClr val="000000"/>
                </a:solidFill>
                <a:latin typeface="Tahoma"/>
              </a:rPr>
              <a:t>More Complex Memory Scheduler</a:t>
            </a:r>
          </a:p>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p:txBody>
      </p:sp>
    </p:spTree>
    <p:extLst>
      <p:ext uri="{BB962C8B-B14F-4D97-AF65-F5344CB8AC3E}">
        <p14:creationId xmlns:p14="http://schemas.microsoft.com/office/powerpoint/2010/main" val="574850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xEl>
                                              <p:pRg st="9" end="9"/>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
                                            <p:txEl>
                                              <p:pRg st="10" end="1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
                                            <p:txEl>
                                              <p:pRg st="11" end="1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74">
                                            <p:txEl>
                                              <p:pRg st="7" end="7"/>
                                            </p:txEl>
                                          </p:spTgt>
                                        </p:tgtEl>
                                      </p:cBhvr>
                                    </p:animEffect>
                                    <p:set>
                                      <p:cBhvr>
                                        <p:cTn id="21" dur="1" fill="hold">
                                          <p:stCondLst>
                                            <p:cond delay="499"/>
                                          </p:stCondLst>
                                        </p:cTn>
                                        <p:tgtEl>
                                          <p:spTgt spid="74">
                                            <p:txEl>
                                              <p:pRg st="7" end="7"/>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74">
                                            <p:txEl>
                                              <p:pRg st="8" end="8"/>
                                            </p:txEl>
                                          </p:spTgt>
                                        </p:tgtEl>
                                      </p:cBhvr>
                                    </p:animEffect>
                                    <p:set>
                                      <p:cBhvr>
                                        <p:cTn id="24" dur="1" fill="hold">
                                          <p:stCondLst>
                                            <p:cond delay="499"/>
                                          </p:stCondLst>
                                        </p:cTn>
                                        <p:tgtEl>
                                          <p:spTgt spid="74">
                                            <p:txEl>
                                              <p:pRg st="8" end="8"/>
                                            </p:txEl>
                                          </p:spTgt>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74">
                                            <p:txEl>
                                              <p:pRg st="9" end="9"/>
                                            </p:txEl>
                                          </p:spTgt>
                                        </p:tgtEl>
                                      </p:cBhvr>
                                    </p:animEffect>
                                    <p:set>
                                      <p:cBhvr>
                                        <p:cTn id="27" dur="1" fill="hold">
                                          <p:stCondLst>
                                            <p:cond delay="499"/>
                                          </p:stCondLst>
                                        </p:cTn>
                                        <p:tgtEl>
                                          <p:spTgt spid="74">
                                            <p:txEl>
                                              <p:pRg st="9" end="9"/>
                                            </p:txEl>
                                          </p:spTgt>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74">
                                            <p:txEl>
                                              <p:pRg st="10" end="10"/>
                                            </p:txEl>
                                          </p:spTgt>
                                        </p:tgtEl>
                                      </p:cBhvr>
                                    </p:animEffect>
                                    <p:set>
                                      <p:cBhvr>
                                        <p:cTn id="30" dur="1" fill="hold">
                                          <p:stCondLst>
                                            <p:cond delay="499"/>
                                          </p:stCondLst>
                                        </p:cTn>
                                        <p:tgtEl>
                                          <p:spTgt spid="74">
                                            <p:txEl>
                                              <p:pRg st="10" end="10"/>
                                            </p:txEl>
                                          </p:spTgt>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74">
                                            <p:txEl>
                                              <p:pRg st="11" end="11"/>
                                            </p:txEl>
                                          </p:spTgt>
                                        </p:tgtEl>
                                      </p:cBhvr>
                                    </p:animEffect>
                                    <p:set>
                                      <p:cBhvr>
                                        <p:cTn id="33" dur="1" fill="hold">
                                          <p:stCondLst>
                                            <p:cond delay="499"/>
                                          </p:stCondLst>
                                        </p:cTn>
                                        <p:tgtEl>
                                          <p:spTgt spid="74">
                                            <p:txEl>
                                              <p:pRg st="11" end="11"/>
                                            </p:txEl>
                                          </p:spTgt>
                                        </p:tgtEl>
                                        <p:attrNameLst>
                                          <p:attrName>style.visibility</p:attrName>
                                        </p:attrNameLst>
                                      </p:cBhvr>
                                      <p:to>
                                        <p:strVal val="hidden"/>
                                      </p:to>
                                    </p:set>
                                  </p:childTnLst>
                                </p:cTn>
                              </p:par>
                              <p:par>
                                <p:cTn id="34" presetID="10" presetClass="entr" presetSubtype="0" fill="hold" grpId="0" nodeType="withEffect">
                                  <p:stCondLst>
                                    <p:cond delay="0"/>
                                  </p:stCondLst>
                                  <p:childTnLst>
                                    <p:set>
                                      <p:cBhvr>
                                        <p:cTn id="35" dur="1" fill="hold">
                                          <p:stCondLst>
                                            <p:cond delay="0"/>
                                          </p:stCondLst>
                                        </p:cTn>
                                        <p:tgtEl>
                                          <p:spTgt spid="154"/>
                                        </p:tgtEl>
                                        <p:attrNameLst>
                                          <p:attrName>style.visibility</p:attrName>
                                        </p:attrNameLst>
                                      </p:cBhvr>
                                      <p:to>
                                        <p:strVal val="visible"/>
                                      </p:to>
                                    </p:set>
                                    <p:animEffect transition="in" filter="fade">
                                      <p:cBhvr>
                                        <p:cTn id="3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P spid="15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241</a:t>
            </a:fld>
            <a:endParaRPr lang="en-US" altLang="en-US">
              <a:solidFill>
                <a:srgbClr val="000000"/>
              </a:solidFill>
            </a:endParaRPr>
          </a:p>
        </p:txBody>
      </p:sp>
    </p:spTree>
    <p:extLst>
      <p:ext uri="{BB962C8B-B14F-4D97-AF65-F5344CB8AC3E}">
        <p14:creationId xmlns:p14="http://schemas.microsoft.com/office/powerpoint/2010/main" val="36491486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spTree>
    <p:extLst>
      <p:ext uri="{BB962C8B-B14F-4D97-AF65-F5344CB8AC3E}">
        <p14:creationId xmlns:p14="http://schemas.microsoft.com/office/powerpoint/2010/main" val="923692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Functions of a Memory Controller</a:t>
            </a:r>
            <a:endParaRPr lang="en-US" dirty="0"/>
          </a:p>
        </p:txBody>
      </p:sp>
      <p:sp>
        <p:nvSpPr>
          <p:cNvPr id="3" name="Content Placeholder 2"/>
          <p:cNvSpPr>
            <a:spLocks noGrp="1"/>
          </p:cNvSpPr>
          <p:nvPr>
            <p:ph idx="1"/>
          </p:nvPr>
        </p:nvSpPr>
        <p:spPr/>
        <p:txBody>
          <a:bodyPr/>
          <a:lstStyle/>
          <a:p>
            <a:r>
              <a:rPr lang="en-US" dirty="0" smtClean="0"/>
              <a:t>Memory controller must consider three different things concurrently when choosing the next request:</a:t>
            </a:r>
          </a:p>
          <a:p>
            <a:pPr>
              <a:buNone/>
            </a:pPr>
            <a:endParaRPr lang="en-US" dirty="0" smtClean="0"/>
          </a:p>
          <a:p>
            <a:pPr>
              <a:buNone/>
            </a:pPr>
            <a:r>
              <a:rPr lang="en-US" dirty="0" smtClean="0">
                <a:solidFill>
                  <a:schemeClr val="accent2">
                    <a:lumMod val="75000"/>
                  </a:schemeClr>
                </a:solidFill>
              </a:rPr>
              <a:t>1) Maximize row buffer hits</a:t>
            </a:r>
          </a:p>
          <a:p>
            <a:pPr lvl="1"/>
            <a:r>
              <a:rPr lang="en-US" dirty="0" smtClean="0"/>
              <a:t>Maximize memory bandwidth</a:t>
            </a:r>
          </a:p>
          <a:p>
            <a:pPr>
              <a:buNone/>
            </a:pPr>
            <a:r>
              <a:rPr lang="en-US" dirty="0" smtClean="0">
                <a:solidFill>
                  <a:schemeClr val="accent2">
                    <a:lumMod val="75000"/>
                  </a:schemeClr>
                </a:solidFill>
              </a:rPr>
              <a:t>2) Manage contention between applications</a:t>
            </a:r>
          </a:p>
          <a:p>
            <a:pPr lvl="1"/>
            <a:r>
              <a:rPr lang="en-US" dirty="0" smtClean="0"/>
              <a:t>Maximize system throughput and fairness</a:t>
            </a:r>
          </a:p>
          <a:p>
            <a:pPr>
              <a:buNone/>
            </a:pPr>
            <a:r>
              <a:rPr lang="en-US" dirty="0" smtClean="0">
                <a:solidFill>
                  <a:schemeClr val="accent2">
                    <a:lumMod val="75000"/>
                  </a:schemeClr>
                </a:solidFill>
              </a:rPr>
              <a:t>3) Satisfy DRAM timing constraints</a:t>
            </a:r>
          </a:p>
          <a:p>
            <a:pPr marL="0" indent="0">
              <a:buNone/>
            </a:pPr>
            <a:endParaRPr lang="en-US" dirty="0"/>
          </a:p>
          <a:p>
            <a:r>
              <a:rPr lang="en-US" dirty="0" smtClean="0"/>
              <a:t>Current systems use a </a:t>
            </a:r>
            <a:r>
              <a:rPr lang="en-US" b="1" dirty="0" smtClean="0">
                <a:solidFill>
                  <a:srgbClr val="FF0000"/>
                </a:solidFill>
              </a:rPr>
              <a:t>centralized memory controller design </a:t>
            </a:r>
            <a:r>
              <a:rPr lang="en-US" dirty="0" smtClean="0"/>
              <a:t>to accomplish these functions </a:t>
            </a:r>
          </a:p>
          <a:p>
            <a:pPr lvl="1"/>
            <a:r>
              <a:rPr lang="en-US" b="1" dirty="0" smtClean="0">
                <a:solidFill>
                  <a:srgbClr val="FF0000"/>
                </a:solidFill>
                <a:sym typeface="Wingdings" pitchFamily="2" charset="2"/>
              </a:rPr>
              <a:t>Complex, especially with large request buffers</a:t>
            </a:r>
            <a:endParaRPr lang="en-US" b="1" dirty="0" smtClean="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spTree>
    <p:extLst>
      <p:ext uri="{BB962C8B-B14F-4D97-AF65-F5344CB8AC3E}">
        <p14:creationId xmlns:p14="http://schemas.microsoft.com/office/powerpoint/2010/main" val="39756126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Idea: Decouple Tasks into Stages</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Tree>
    <p:extLst>
      <p:ext uri="{BB962C8B-B14F-4D97-AF65-F5344CB8AC3E}">
        <p14:creationId xmlns:p14="http://schemas.microsoft.com/office/powerpoint/2010/main" val="12682355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t>Staged Memory Scheduling</a:t>
            </a:r>
          </a:p>
          <a:p>
            <a:pPr lvl="1">
              <a:buNone/>
            </a:pPr>
            <a:r>
              <a:rPr lang="en-US" dirty="0" smtClean="0"/>
              <a:t>1) Batch Formation</a:t>
            </a:r>
          </a:p>
          <a:p>
            <a:pPr lvl="1">
              <a:buNone/>
            </a:pPr>
            <a:r>
              <a:rPr lang="en-US" dirty="0" smtClean="0"/>
              <a:t>2) Batch Scheduler</a:t>
            </a:r>
          </a:p>
          <a:p>
            <a:pPr lvl="1">
              <a:buNone/>
            </a:pPr>
            <a:r>
              <a:rPr lang="en-US" dirty="0" smtClean="0"/>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spTree>
    <p:extLst>
      <p:ext uri="{BB962C8B-B14F-4D97-AF65-F5344CB8AC3E}">
        <p14:creationId xmlns:p14="http://schemas.microsoft.com/office/powerpoint/2010/main" val="262086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14900586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627068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Stage 1: Batch Formation</a:t>
            </a:r>
            <a:endParaRPr lang="en-US" dirty="0"/>
          </a:p>
        </p:txBody>
      </p:sp>
      <p:sp>
        <p:nvSpPr>
          <p:cNvPr id="3" name="Content Placeholder 2"/>
          <p:cNvSpPr>
            <a:spLocks noGrp="1"/>
          </p:cNvSpPr>
          <p:nvPr>
            <p:ph idx="1"/>
          </p:nvPr>
        </p:nvSpPr>
        <p:spPr/>
        <p:txBody>
          <a:bodyPr/>
          <a:lstStyle/>
          <a:p>
            <a:r>
              <a:rPr lang="en-US" dirty="0" smtClean="0"/>
              <a:t>Goal: </a:t>
            </a:r>
            <a:r>
              <a:rPr lang="en-US" b="1" dirty="0" smtClean="0">
                <a:solidFill>
                  <a:srgbClr val="0000FF"/>
                </a:solidFill>
              </a:rPr>
              <a:t>Maximize row buffer hits</a:t>
            </a:r>
          </a:p>
          <a:p>
            <a:pPr marL="0" indent="0">
              <a:buNone/>
            </a:pPr>
            <a:endParaRPr lang="en-US" dirty="0" smtClean="0"/>
          </a:p>
          <a:p>
            <a:r>
              <a:rPr lang="en-US" dirty="0" smtClean="0"/>
              <a:t>At each core, we want to </a:t>
            </a:r>
            <a:r>
              <a:rPr lang="en-US" dirty="0" smtClean="0">
                <a:solidFill>
                  <a:srgbClr val="0000FF"/>
                </a:solidFill>
              </a:rPr>
              <a:t>batch requests that access the same row </a:t>
            </a:r>
            <a:r>
              <a:rPr lang="en-US" dirty="0" smtClean="0"/>
              <a:t>within a </a:t>
            </a:r>
            <a:r>
              <a:rPr lang="en-US" dirty="0" smtClean="0">
                <a:solidFill>
                  <a:srgbClr val="FF0000"/>
                </a:solidFill>
              </a:rPr>
              <a:t>limited time window</a:t>
            </a:r>
          </a:p>
          <a:p>
            <a:pPr lvl="1"/>
            <a:endParaRPr lang="en-US" dirty="0"/>
          </a:p>
          <a:p>
            <a:r>
              <a:rPr lang="en-US" dirty="0" smtClean="0"/>
              <a:t>A batch is ready to be scheduled under two conditions</a:t>
            </a:r>
          </a:p>
          <a:p>
            <a:pPr lvl="1">
              <a:buNone/>
            </a:pPr>
            <a:r>
              <a:rPr lang="en-US" dirty="0" smtClean="0"/>
              <a:t>1) When the next request accesses a different row</a:t>
            </a:r>
            <a:r>
              <a:rPr lang="en-US" dirty="0" smtClean="0">
                <a:sym typeface="Wingdings" pitchFamily="2" charset="2"/>
              </a:rPr>
              <a:t> </a:t>
            </a:r>
            <a:endParaRPr lang="en-US" dirty="0" smtClean="0"/>
          </a:p>
          <a:p>
            <a:pPr lvl="1">
              <a:buNone/>
            </a:pPr>
            <a:r>
              <a:rPr lang="en-US" dirty="0" smtClean="0"/>
              <a:t>2) When the time window for batch formation expires</a:t>
            </a:r>
          </a:p>
          <a:p>
            <a:pPr lvl="1"/>
            <a:endParaRPr lang="en-US" dirty="0" smtClean="0"/>
          </a:p>
          <a:p>
            <a:r>
              <a:rPr lang="en-US" dirty="0" smtClean="0"/>
              <a:t>Keep this stage simple by using </a:t>
            </a:r>
            <a:r>
              <a:rPr lang="en-US" dirty="0" smtClean="0">
                <a:solidFill>
                  <a:srgbClr val="0000FF"/>
                </a:solidFill>
              </a:rPr>
              <a:t>per-core FIFOs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Tree>
    <p:extLst>
      <p:ext uri="{BB962C8B-B14F-4D97-AF65-F5344CB8AC3E}">
        <p14:creationId xmlns:p14="http://schemas.microsoft.com/office/powerpoint/2010/main" val="22413957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bwMode="auto">
          <a:xfrm>
            <a:off x="1571650" y="2420888"/>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50" name="TextBox 49"/>
          <p:cNvSpPr txBox="1"/>
          <p:nvPr/>
        </p:nvSpPr>
        <p:spPr>
          <a:xfrm>
            <a:off x="1785918" y="1268760"/>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51" name="TextBox 50"/>
          <p:cNvSpPr txBox="1"/>
          <p:nvPr/>
        </p:nvSpPr>
        <p:spPr>
          <a:xfrm>
            <a:off x="3357554"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52" name="TextBox 51"/>
          <p:cNvSpPr txBox="1"/>
          <p:nvPr/>
        </p:nvSpPr>
        <p:spPr>
          <a:xfrm>
            <a:off x="4929191"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53" name="TextBox 52"/>
          <p:cNvSpPr txBox="1"/>
          <p:nvPr/>
        </p:nvSpPr>
        <p:spPr>
          <a:xfrm>
            <a:off x="6429389"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36" name="Down Arrow 35"/>
          <p:cNvSpPr/>
          <p:nvPr/>
        </p:nvSpPr>
        <p:spPr>
          <a:xfrm>
            <a:off x="3635896"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Down Arrow 44"/>
          <p:cNvSpPr/>
          <p:nvPr/>
        </p:nvSpPr>
        <p:spPr>
          <a:xfrm>
            <a:off x="205172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Down Arrow 45"/>
          <p:cNvSpPr/>
          <p:nvPr/>
        </p:nvSpPr>
        <p:spPr>
          <a:xfrm>
            <a:off x="5220072"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Down Arrow 47"/>
          <p:cNvSpPr/>
          <p:nvPr/>
        </p:nvSpPr>
        <p:spPr>
          <a:xfrm>
            <a:off x="673224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Stage 1: Batch Formation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249</a:t>
            </a:fld>
            <a:endParaRPr lang="en-US" altLang="en-US">
              <a:solidFill>
                <a:srgbClr val="000000"/>
              </a:solidFill>
            </a:endParaRPr>
          </a:p>
        </p:txBody>
      </p:sp>
      <p:sp>
        <p:nvSpPr>
          <p:cNvPr id="11" name="Rectangle 10"/>
          <p:cNvSpPr/>
          <p:nvPr/>
        </p:nvSpPr>
        <p:spPr bwMode="auto">
          <a:xfrm>
            <a:off x="3157536"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5" name="Rectangle 14"/>
          <p:cNvSpPr/>
          <p:nvPr/>
        </p:nvSpPr>
        <p:spPr bwMode="auto">
          <a:xfrm>
            <a:off x="4729172"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0" name="Rectangle 19"/>
          <p:cNvSpPr/>
          <p:nvPr/>
        </p:nvSpPr>
        <p:spPr bwMode="auto">
          <a:xfrm>
            <a:off x="6229370" y="2456982"/>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 name="Rectangle 25"/>
          <p:cNvSpPr/>
          <p:nvPr/>
        </p:nvSpPr>
        <p:spPr>
          <a:xfrm>
            <a:off x="1691680" y="1919682"/>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sp>
        <p:nvSpPr>
          <p:cNvPr id="29" name="Rectangle 28"/>
          <p:cNvSpPr/>
          <p:nvPr/>
        </p:nvSpPr>
        <p:spPr>
          <a:xfrm>
            <a:off x="3286116" y="1916832"/>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0" name="Rectangle 29"/>
          <p:cNvSpPr/>
          <p:nvPr/>
        </p:nvSpPr>
        <p:spPr>
          <a:xfrm>
            <a:off x="3286116" y="1844824"/>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1" name="Rectangle 30"/>
          <p:cNvSpPr/>
          <p:nvPr/>
        </p:nvSpPr>
        <p:spPr>
          <a:xfrm>
            <a:off x="3286116" y="1700808"/>
            <a:ext cx="928694" cy="357190"/>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C</a:t>
            </a:r>
            <a:endParaRPr lang="en-US" dirty="0">
              <a:solidFill>
                <a:srgbClr val="FFFFFF"/>
              </a:solidFill>
              <a:latin typeface="Tahoma"/>
            </a:endParaRPr>
          </a:p>
        </p:txBody>
      </p:sp>
      <p:sp>
        <p:nvSpPr>
          <p:cNvPr id="32" name="Rectangle 31"/>
          <p:cNvSpPr/>
          <p:nvPr/>
        </p:nvSpPr>
        <p:spPr>
          <a:xfrm>
            <a:off x="4857752" y="1916832"/>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3" name="Rectangle 32"/>
          <p:cNvSpPr/>
          <p:nvPr/>
        </p:nvSpPr>
        <p:spPr>
          <a:xfrm>
            <a:off x="4857752" y="1847674"/>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4" name="Rectangle 33"/>
          <p:cNvSpPr/>
          <p:nvPr/>
        </p:nvSpPr>
        <p:spPr>
          <a:xfrm>
            <a:off x="4857752" y="1772816"/>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sp>
        <p:nvSpPr>
          <p:cNvPr id="35" name="Rectangle 34"/>
          <p:cNvSpPr/>
          <p:nvPr/>
        </p:nvSpPr>
        <p:spPr>
          <a:xfrm>
            <a:off x="6357950" y="1916832"/>
            <a:ext cx="928694" cy="357190"/>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F</a:t>
            </a:r>
            <a:endParaRPr lang="en-US" dirty="0">
              <a:solidFill>
                <a:srgbClr val="FFFFFF"/>
              </a:solidFill>
              <a:latin typeface="Tahoma"/>
            </a:endParaRPr>
          </a:p>
        </p:txBody>
      </p:sp>
      <p:sp>
        <p:nvSpPr>
          <p:cNvPr id="38" name="Rectangle 37"/>
          <p:cNvSpPr/>
          <p:nvPr/>
        </p:nvSpPr>
        <p:spPr>
          <a:xfrm>
            <a:off x="4857752" y="1700808"/>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cxnSp>
        <p:nvCxnSpPr>
          <p:cNvPr id="40" name="Straight Connector 39"/>
          <p:cNvCxnSpPr/>
          <p:nvPr/>
        </p:nvCxnSpPr>
        <p:spPr>
          <a:xfrm>
            <a:off x="3143240"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4714876"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000100" y="3928542"/>
            <a:ext cx="571504" cy="85778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72116" y="4816434"/>
            <a:ext cx="207170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Batch Boundary</a:t>
            </a:r>
            <a:endParaRPr lang="en-US" dirty="0">
              <a:solidFill>
                <a:srgbClr val="000000"/>
              </a:solidFill>
              <a:latin typeface="Tahoma"/>
            </a:endParaRPr>
          </a:p>
        </p:txBody>
      </p:sp>
      <p:sp>
        <p:nvSpPr>
          <p:cNvPr id="28" name="Down Arrow 27"/>
          <p:cNvSpPr/>
          <p:nvPr/>
        </p:nvSpPr>
        <p:spPr>
          <a:xfrm>
            <a:off x="3719947" y="5213936"/>
            <a:ext cx="1289654" cy="59132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9" name="Straight Connector 38"/>
          <p:cNvCxnSpPr/>
          <p:nvPr/>
        </p:nvCxnSpPr>
        <p:spPr>
          <a:xfrm>
            <a:off x="251520" y="530120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557354"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771800" y="5805264"/>
            <a:ext cx="374441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To Stage 2 (Batch Scheduling)</a:t>
            </a:r>
            <a:endParaRPr lang="en-US" dirty="0">
              <a:solidFill>
                <a:srgbClr val="000000"/>
              </a:solidFill>
              <a:latin typeface="Tahoma"/>
            </a:endParaRPr>
          </a:p>
        </p:txBody>
      </p:sp>
      <p:sp>
        <p:nvSpPr>
          <p:cNvPr id="56" name="Rectangle 55"/>
          <p:cNvSpPr/>
          <p:nvPr/>
        </p:nvSpPr>
        <p:spPr>
          <a:xfrm>
            <a:off x="1691680" y="1847674"/>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cxnSp>
        <p:nvCxnSpPr>
          <p:cNvPr id="42" name="Straight Connector 41"/>
          <p:cNvCxnSpPr/>
          <p:nvPr/>
        </p:nvCxnSpPr>
        <p:spPr>
          <a:xfrm>
            <a:off x="3131840" y="328498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716016" y="285293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37874" y="436510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49735" y="3563729"/>
            <a:ext cx="1328545"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window expires</a:t>
            </a:r>
          </a:p>
        </p:txBody>
      </p:sp>
      <p:sp>
        <p:nvSpPr>
          <p:cNvPr id="58" name="TextBox 57"/>
          <p:cNvSpPr txBox="1"/>
          <p:nvPr/>
        </p:nvSpPr>
        <p:spPr>
          <a:xfrm>
            <a:off x="2555777" y="980728"/>
            <a:ext cx="3850467"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Next request goes to a different row</a:t>
            </a:r>
            <a:endParaRPr lang="en-US" dirty="0">
              <a:solidFill>
                <a:srgbClr val="000000"/>
              </a:solidFill>
              <a:latin typeface="Tahoma"/>
            </a:endParaRPr>
          </a:p>
        </p:txBody>
      </p:sp>
      <p:sp>
        <p:nvSpPr>
          <p:cNvPr id="59" name="TextBox 58"/>
          <p:cNvSpPr txBox="1"/>
          <p:nvPr/>
        </p:nvSpPr>
        <p:spPr>
          <a:xfrm>
            <a:off x="179512" y="1052741"/>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216024" y="1628800"/>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Tree>
    <p:extLst>
      <p:ext uri="{BB962C8B-B14F-4D97-AF65-F5344CB8AC3E}">
        <p14:creationId xmlns:p14="http://schemas.microsoft.com/office/powerpoint/2010/main" val="39006558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5.55556E-7 -2.19061E-6 L 5.55556E-7 0.37289 " pathEditMode="relative" rAng="0" ptsTypes="AA">
                                      <p:cBhvr>
                                        <p:cTn id="8" dur="1000" fill="hold"/>
                                        <p:tgtEl>
                                          <p:spTgt spid="29"/>
                                        </p:tgtEl>
                                        <p:attrNameLst>
                                          <p:attrName>ppt_x</p:attrName>
                                          <p:attrName>ppt_y</p:attrName>
                                        </p:attrNameLst>
                                      </p:cBhvr>
                                      <p:rCtr x="0" y="1864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5.55556E-7 -2.75272E-6 L 5.55556E-7 0.33079 " pathEditMode="relative" rAng="0" ptsTypes="AA">
                                      <p:cBhvr>
                                        <p:cTn id="14" dur="1000" fill="hold"/>
                                        <p:tgtEl>
                                          <p:spTgt spid="30"/>
                                        </p:tgtEl>
                                        <p:attrNameLst>
                                          <p:attrName>ppt_x</p:attrName>
                                          <p:attrName>ppt_y</p:attrName>
                                        </p:attrNameLst>
                                      </p:cBhvr>
                                      <p:rCtr x="0" y="16539"/>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1" nodeType="clickEffect">
                                  <p:stCondLst>
                                    <p:cond delay="0"/>
                                  </p:stCondLst>
                                  <p:childTnLst>
                                    <p:animMotion origin="layout" path="M 0 0 L 0 0.25 E" pathEditMode="relative" ptsTypes="">
                                      <p:cBhvr>
                                        <p:cTn id="22" dur="1000" fill="hold"/>
                                        <p:tgtEl>
                                          <p:spTgt spid="31"/>
                                        </p:tgtEl>
                                        <p:attrNameLst>
                                          <p:attrName>ppt_x</p:attrName>
                                          <p:attrName>ppt_y</p:attrName>
                                        </p:attrNameLst>
                                      </p:cBhvr>
                                    </p:animMotion>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childTnLst>
                          </p:cTn>
                        </p:par>
                        <p:par>
                          <p:cTn id="29" fill="hold">
                            <p:stCondLst>
                              <p:cond delay="1000"/>
                            </p:stCondLst>
                            <p:childTnLst>
                              <p:par>
                                <p:cTn id="30" presetID="10" presetClass="exit" presetSubtype="0" fill="hold" grpId="1" nodeType="afterEffect">
                                  <p:stCondLst>
                                    <p:cond delay="0"/>
                                  </p:stCondLst>
                                  <p:childTnLst>
                                    <p:animEffect transition="out" filter="fade">
                                      <p:cBhvr>
                                        <p:cTn id="31" dur="500"/>
                                        <p:tgtEl>
                                          <p:spTgt spid="58"/>
                                        </p:tgtEl>
                                      </p:cBhvr>
                                    </p:animEffect>
                                    <p:set>
                                      <p:cBhvr>
                                        <p:cTn id="32" dur="1" fill="hold">
                                          <p:stCondLst>
                                            <p:cond delay="499"/>
                                          </p:stCondLst>
                                        </p:cTn>
                                        <p:tgtEl>
                                          <p:spTgt spid="5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42" presetClass="path" presetSubtype="0" accel="50000" decel="50000" fill="hold" grpId="1" nodeType="withEffect">
                                  <p:stCondLst>
                                    <p:cond delay="0"/>
                                  </p:stCondLst>
                                  <p:childTnLst>
                                    <p:animMotion origin="layout" path="M -3.88889E-6 -4.83229E-6 L -3.88889E-6 0.37289 " pathEditMode="relative" rAng="0" ptsTypes="AA">
                                      <p:cBhvr>
                                        <p:cTn id="38" dur="1000" fill="hold"/>
                                        <p:tgtEl>
                                          <p:spTgt spid="26"/>
                                        </p:tgtEl>
                                        <p:attrNameLst>
                                          <p:attrName>ppt_x</p:attrName>
                                          <p:attrName>ppt_y</p:attrName>
                                        </p:attrNameLst>
                                      </p:cBhvr>
                                      <p:rCtr x="0" y="18644"/>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42" presetClass="path" presetSubtype="0" accel="50000" decel="50000" fill="hold" grpId="1" nodeType="withEffect">
                                  <p:stCondLst>
                                    <p:cond delay="0"/>
                                  </p:stCondLst>
                                  <p:childTnLst>
                                    <p:animMotion origin="layout" path="M -3.88889E-6 4.6056E-6 L -3.88889E-6 0.31991 " pathEditMode="relative" rAng="0" ptsTypes="AA">
                                      <p:cBhvr>
                                        <p:cTn id="44" dur="1000" fill="hold"/>
                                        <p:tgtEl>
                                          <p:spTgt spid="56"/>
                                        </p:tgtEl>
                                        <p:attrNameLst>
                                          <p:attrName>ppt_x</p:attrName>
                                          <p:attrName>ppt_y</p:attrName>
                                        </p:attrNameLst>
                                      </p:cBhvr>
                                      <p:rCtr x="0" y="15984"/>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500"/>
                                        <p:tgtEl>
                                          <p:spTgt spid="57"/>
                                        </p:tgtEl>
                                      </p:cBhvr>
                                    </p:animEffect>
                                  </p:childTnLst>
                                </p:cTn>
                              </p:par>
                              <p:par>
                                <p:cTn id="53" presetID="10"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9"/>
                                        </p:tgtEl>
                                        <p:attrNameLst>
                                          <p:attrName>style.visibility</p:attrName>
                                        </p:attrNameLst>
                                      </p:cBhvr>
                                      <p:to>
                                        <p:strVal val="visible"/>
                                      </p:to>
                                    </p:set>
                                    <p:animEffect transition="in" filter="fade">
                                      <p:cBhvr>
                                        <p:cTn id="58" dur="500"/>
                                        <p:tgtEl>
                                          <p:spTgt spid="49"/>
                                        </p:tgtEl>
                                      </p:cBhvr>
                                    </p:animEffect>
                                  </p:childTnLst>
                                </p:cTn>
                              </p:par>
                              <p:par>
                                <p:cTn id="59" presetID="42" presetClass="path" presetSubtype="0" accel="50000" decel="50000" fill="hold" grpId="2" nodeType="withEffect">
                                  <p:stCondLst>
                                    <p:cond delay="0"/>
                                  </p:stCondLst>
                                  <p:childTnLst>
                                    <p:animMotion origin="layout" path="M -3.88889E-6 0.31991 L -3.88889E-6 0.33032 " pathEditMode="relative" rAng="0" ptsTypes="AA">
                                      <p:cBhvr>
                                        <p:cTn id="60" dur="1000" fill="hold"/>
                                        <p:tgtEl>
                                          <p:spTgt spid="56"/>
                                        </p:tgtEl>
                                        <p:attrNameLst>
                                          <p:attrName>ppt_x</p:attrName>
                                          <p:attrName>ppt_y</p:attrName>
                                        </p:attrNameLst>
                                      </p:cBhvr>
                                      <p:rCtr x="0" y="509"/>
                                    </p:animMotion>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500"/>
                                        <p:tgtEl>
                                          <p:spTgt spid="57"/>
                                        </p:tgtEl>
                                      </p:cBhvr>
                                    </p:animEffect>
                                    <p:set>
                                      <p:cBhvr>
                                        <p:cTn id="65" dur="1" fill="hold">
                                          <p:stCondLst>
                                            <p:cond delay="499"/>
                                          </p:stCondLst>
                                        </p:cTn>
                                        <p:tgtEl>
                                          <p:spTgt spid="57"/>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500"/>
                                        <p:tgtEl>
                                          <p:spTgt spid="47"/>
                                        </p:tgtEl>
                                      </p:cBhvr>
                                    </p:animEffect>
                                    <p:set>
                                      <p:cBhvr>
                                        <p:cTn id="68" dur="1" fill="hold">
                                          <p:stCondLst>
                                            <p:cond delay="499"/>
                                          </p:stCondLst>
                                        </p:cTn>
                                        <p:tgtEl>
                                          <p:spTgt spid="4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49"/>
                                        </p:tgtEl>
                                      </p:cBhvr>
                                    </p:animEffect>
                                    <p:set>
                                      <p:cBhvr>
                                        <p:cTn id="71" dur="1" fill="hold">
                                          <p:stCondLst>
                                            <p:cond delay="499"/>
                                          </p:stCondLst>
                                        </p:cTn>
                                        <p:tgtEl>
                                          <p:spTgt spid="4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2"/>
                                        </p:tgtEl>
                                        <p:attrNameLst>
                                          <p:attrName>style.visibility</p:attrName>
                                        </p:attrNameLst>
                                      </p:cBhvr>
                                      <p:to>
                                        <p:strVal val="visible"/>
                                      </p:to>
                                    </p:set>
                                  </p:childTnLst>
                                </p:cTn>
                              </p:par>
                              <p:par>
                                <p:cTn id="76" presetID="42" presetClass="path" presetSubtype="0" accel="50000" decel="50000" fill="hold" grpId="1" nodeType="withEffect">
                                  <p:stCondLst>
                                    <p:cond delay="0"/>
                                  </p:stCondLst>
                                  <p:childTnLst>
                                    <p:animMotion origin="layout" path="M -4.44444E-6 -2.19061E-6 L -4.44444E-6 0.37289 " pathEditMode="relative" rAng="0" ptsTypes="AA">
                                      <p:cBhvr>
                                        <p:cTn id="77" dur="1000" fill="hold"/>
                                        <p:tgtEl>
                                          <p:spTgt spid="32"/>
                                        </p:tgtEl>
                                        <p:attrNameLst>
                                          <p:attrName>ppt_x</p:attrName>
                                          <p:attrName>ppt_y</p:attrName>
                                        </p:attrNameLst>
                                      </p:cBhvr>
                                      <p:rCtr x="0" y="18644"/>
                                    </p:animMotion>
                                  </p:childTnLst>
                                </p:cTn>
                              </p:par>
                              <p:par>
                                <p:cTn id="78" presetID="1"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childTnLst>
                                </p:cTn>
                              </p:par>
                              <p:par>
                                <p:cTn id="80" presetID="42" presetClass="path" presetSubtype="0" accel="50000" decel="50000" fill="hold" grpId="1" nodeType="withEffect">
                                  <p:stCondLst>
                                    <p:cond delay="0"/>
                                  </p:stCondLst>
                                  <p:childTnLst>
                                    <p:animMotion origin="layout" path="M -4.44444E-6 4.6056E-6 L -4.44444E-6 0.33032 " pathEditMode="relative" rAng="0" ptsTypes="AA">
                                      <p:cBhvr>
                                        <p:cTn id="81" dur="1000" fill="hold"/>
                                        <p:tgtEl>
                                          <p:spTgt spid="33"/>
                                        </p:tgtEl>
                                        <p:attrNameLst>
                                          <p:attrName>ppt_x</p:attrName>
                                          <p:attrName>ppt_y</p:attrName>
                                        </p:attrNameLst>
                                      </p:cBhvr>
                                      <p:rCtr x="0" y="16516"/>
                                    </p:animMotion>
                                  </p:childTnLst>
                                </p:cTn>
                              </p:par>
                              <p:par>
                                <p:cTn id="82" presetID="10" presetClass="entr" presetSubtype="0" fill="hold"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1000"/>
                            </p:stCondLst>
                            <p:childTnLst>
                              <p:par>
                                <p:cTn id="86" presetID="1" presetClass="entr" presetSubtype="0"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childTnLst>
                                </p:cTn>
                              </p:par>
                              <p:par>
                                <p:cTn id="88" presetID="42" presetClass="path" presetSubtype="0" accel="50000" decel="50000" fill="hold" grpId="1" nodeType="withEffect">
                                  <p:stCondLst>
                                    <p:cond delay="0"/>
                                  </p:stCondLst>
                                  <p:childTnLst>
                                    <p:animMotion origin="layout" path="M -4.44444E-6 -3.31483E-6 L -4.44444E-6 0.23641 " pathEditMode="relative" rAng="0" ptsTypes="AA">
                                      <p:cBhvr>
                                        <p:cTn id="89" dur="1000" fill="hold"/>
                                        <p:tgtEl>
                                          <p:spTgt spid="34"/>
                                        </p:tgtEl>
                                        <p:attrNameLst>
                                          <p:attrName>ppt_x</p:attrName>
                                          <p:attrName>ppt_y</p:attrName>
                                        </p:attrNameLst>
                                      </p:cBhvr>
                                      <p:rCtr x="0" y="11820"/>
                                    </p:animMotion>
                                  </p:childTnLst>
                                </p:cTn>
                              </p:par>
                              <p:par>
                                <p:cTn id="90" presetID="10" presetClass="entr" presetSubtype="0" fill="hold" nodeType="withEffect">
                                  <p:stCondLst>
                                    <p:cond delay="0"/>
                                  </p:stCondLst>
                                  <p:childTnLst>
                                    <p:set>
                                      <p:cBhvr>
                                        <p:cTn id="91" dur="1" fill="hold">
                                          <p:stCondLst>
                                            <p:cond delay="0"/>
                                          </p:stCondLst>
                                        </p:cTn>
                                        <p:tgtEl>
                                          <p:spTgt spid="42"/>
                                        </p:tgtEl>
                                        <p:attrNameLst>
                                          <p:attrName>style.visibility</p:attrName>
                                        </p:attrNameLst>
                                      </p:cBhvr>
                                      <p:to>
                                        <p:strVal val="visible"/>
                                      </p:to>
                                    </p:set>
                                    <p:animEffect transition="in" filter="fade">
                                      <p:cBhvr>
                                        <p:cTn id="92" dur="500"/>
                                        <p:tgtEl>
                                          <p:spTgt spid="42"/>
                                        </p:tgtEl>
                                      </p:cBhvr>
                                    </p:animEffect>
                                  </p:childTnLst>
                                </p:cTn>
                              </p:par>
                              <p:par>
                                <p:cTn id="93" presetID="1" presetClass="entr" presetSubtype="0"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childTnLst>
                                </p:cTn>
                              </p:par>
                              <p:par>
                                <p:cTn id="95" presetID="42" presetClass="path" presetSubtype="0" accel="50000" decel="50000" fill="hold" grpId="1" nodeType="withEffect">
                                  <p:stCondLst>
                                    <p:cond delay="0"/>
                                  </p:stCondLst>
                                  <p:childTnLst>
                                    <p:animMotion origin="layout" path="M -4.44444E-6 -2.5561E-6 L -4.44444E-6 0.19454 " pathEditMode="relative" rAng="0" ptsTypes="AA">
                                      <p:cBhvr>
                                        <p:cTn id="96" dur="1000" fill="hold"/>
                                        <p:tgtEl>
                                          <p:spTgt spid="38"/>
                                        </p:tgtEl>
                                        <p:attrNameLst>
                                          <p:attrName>ppt_x</p:attrName>
                                          <p:attrName>ppt_y</p:attrName>
                                        </p:attrNameLst>
                                      </p:cBhvr>
                                      <p:rCtr x="0" y="9715"/>
                                    </p:animMotion>
                                  </p:childTnLst>
                                </p:cTn>
                              </p:par>
                            </p:childTnLst>
                          </p:cTn>
                        </p:par>
                        <p:par>
                          <p:cTn id="97" fill="hold">
                            <p:stCondLst>
                              <p:cond delay="2000"/>
                            </p:stCondLst>
                            <p:childTnLst>
                              <p:par>
                                <p:cTn id="98" presetID="1"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childTnLst>
                                </p:cTn>
                              </p:par>
                              <p:par>
                                <p:cTn id="100" presetID="42" presetClass="path" presetSubtype="0" accel="50000" decel="50000" fill="hold" grpId="1" nodeType="withEffect">
                                  <p:stCondLst>
                                    <p:cond delay="0"/>
                                  </p:stCondLst>
                                  <p:childTnLst>
                                    <p:animMotion origin="layout" path="M 3.05556E-6 -2.19061E-6 L 3.05556E-6 0.37289 " pathEditMode="relative" rAng="0" ptsTypes="AA">
                                      <p:cBhvr>
                                        <p:cTn id="101" dur="1000" fill="hold"/>
                                        <p:tgtEl>
                                          <p:spTgt spid="35"/>
                                        </p:tgtEl>
                                        <p:attrNameLst>
                                          <p:attrName>ppt_x</p:attrName>
                                          <p:attrName>ppt_y</p:attrName>
                                        </p:attrNameLst>
                                      </p:cBhvr>
                                      <p:rCtr x="0" y="18644"/>
                                    </p:animMotion>
                                  </p:childTnLst>
                                </p:cTn>
                              </p:par>
                              <p:par>
                                <p:cTn id="102" presetID="10" presetClass="entr" presetSubtype="0" fill="hold"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8" grpId="0" animBg="1"/>
      <p:bldP spid="38" grpId="1" animBg="1"/>
      <p:bldP spid="49" grpId="0"/>
      <p:bldP spid="49" grpId="1"/>
      <p:bldP spid="56" grpId="0" animBg="1"/>
      <p:bldP spid="56" grpId="1" animBg="1"/>
      <p:bldP spid="56" grpId="2" animBg="1"/>
      <p:bldP spid="57" grpId="0"/>
      <p:bldP spid="57" grpId="1"/>
      <p:bldP spid="58" grpId="0"/>
      <p:bldP spid="58"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algn="ctr"/>
            <a:r>
              <a:rPr lang="en-US" dirty="0" err="1"/>
              <a:t>Yoongu</a:t>
            </a:r>
            <a:r>
              <a:rPr lang="en-US" dirty="0"/>
              <a:t> Kim, Michael </a:t>
            </a:r>
            <a:r>
              <a:rPr lang="en-US" dirty="0" err="1"/>
              <a:t>Papamichael</a:t>
            </a:r>
            <a:r>
              <a:rPr lang="en-US" dirty="0"/>
              <a:t>,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"Thread Cluster Memory Scheduling: </a:t>
            </a:r>
            <a:endParaRPr lang="en-US" b="1" dirty="0" smtClean="0">
              <a:hlinkClick r:id="rId3"/>
            </a:endParaRPr>
          </a:p>
          <a:p>
            <a:pPr algn="ctr"/>
            <a:r>
              <a:rPr lang="en-US" b="1" dirty="0" smtClean="0">
                <a:hlinkClick r:id="rId3"/>
              </a:rPr>
              <a:t>Exploiting </a:t>
            </a:r>
            <a:r>
              <a:rPr lang="en-US" b="1" dirty="0">
                <a:hlinkClick r:id="rId3"/>
              </a:rPr>
              <a:t>Differences in Memory Access Behavior"</a:t>
            </a:r>
            <a:r>
              <a:rPr lang="en-US" dirty="0"/>
              <a:t> </a:t>
            </a:r>
            <a:br>
              <a:rPr lang="en-US" dirty="0"/>
            </a:br>
            <a:r>
              <a:rPr lang="en-US" i="1" dirty="0" smtClean="0">
                <a:hlinkClick r:id="rId4"/>
              </a:rPr>
              <a:t>43rd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65-76, Atlanta, GA, December 2010. </a:t>
            </a:r>
            <a:r>
              <a:rPr lang="en-US" dirty="0">
                <a:hlinkClick r:id="rId5"/>
              </a:rPr>
              <a:t>Slides (pptx)</a:t>
            </a:r>
            <a:r>
              <a:rPr lang="en-US" dirty="0"/>
              <a:t> </a:t>
            </a:r>
            <a:r>
              <a:rPr lang="en-US" dirty="0">
                <a:hlinkClick r:id="rId6"/>
              </a:rPr>
              <a:t>(pdf)</a:t>
            </a:r>
            <a:r>
              <a:rPr lang="en-US" dirty="0"/>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r>
              <a:rPr lang="en-US" dirty="0" smtClean="0">
                <a:hlinkClick r:id="rId7" action="ppaction://hlinkpres?slideindex=1&amp;slidetitle="/>
              </a:rPr>
              <a:t>TCM Micro 2010 Talk</a:t>
            </a:r>
            <a:endParaRPr lang="en-US" dirty="0"/>
          </a:p>
        </p:txBody>
      </p:sp>
    </p:spTree>
    <p:extLst>
      <p:ext uri="{BB962C8B-B14F-4D97-AF65-F5344CB8AC3E}">
        <p14:creationId xmlns:p14="http://schemas.microsoft.com/office/powerpoint/2010/main" val="22160046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250</a:t>
            </a:fld>
            <a:endParaRPr lang="en-US" altLang="en-US">
              <a:solidFill>
                <a:srgbClr val="000000"/>
              </a:solidFill>
            </a:endParaRPr>
          </a:p>
        </p:txBody>
      </p:sp>
      <p:sp>
        <p:nvSpPr>
          <p:cNvPr id="59" name="TextBox 58"/>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3" name="TextBox 62"/>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4" name="TextBox 63"/>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5" name="TextBox 64"/>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6" name="TextBox 65"/>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7" name="Down Arrow 66"/>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Down Arrow 69"/>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Down Arrow 70"/>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TextBox 71"/>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3" name="TextBox 72"/>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4" name="Down Arrow 73"/>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Rectangle 76"/>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8" name="TextBox 77"/>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9" name="TextBox 78"/>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Rectangle 79"/>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3" name="Rectangle 82"/>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4" name="Rectangle 83"/>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0" name="Rectangle 89"/>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Rectangle 90"/>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2" name="Rectangle 91"/>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TextBox 92"/>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4" name="Down Arrow 93"/>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5" name="Rectangle 94"/>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6" name="Rectangle 95"/>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9" name="Rectangle 98"/>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00" name="Rectangle 99"/>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Rectangle 104"/>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6" name="Rectangle 105"/>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7" name="Down Arrow 106"/>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8" name="Straight Connector 107"/>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11" name="TextBox 11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2" name="TextBox 111"/>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5" name="Rectangle 54"/>
          <p:cNvSpPr/>
          <p:nvPr/>
        </p:nvSpPr>
        <p:spPr>
          <a:xfrm>
            <a:off x="0" y="908720"/>
            <a:ext cx="8820472" cy="216024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4" name="TextBox 113"/>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5" name="TextBox 114"/>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6" name="TextBox 115"/>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54" name="Rectangle 53"/>
          <p:cNvSpPr/>
          <p:nvPr/>
        </p:nvSpPr>
        <p:spPr>
          <a:xfrm>
            <a:off x="-36512" y="3933057"/>
            <a:ext cx="8784976" cy="22322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273310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Scheduler</a:t>
            </a:r>
          </a:p>
        </p:txBody>
      </p:sp>
      <p:sp>
        <p:nvSpPr>
          <p:cNvPr id="3" name="Content Placeholder 2"/>
          <p:cNvSpPr>
            <a:spLocks noGrp="1"/>
          </p:cNvSpPr>
          <p:nvPr>
            <p:ph idx="1"/>
          </p:nvPr>
        </p:nvSpPr>
        <p:spPr/>
        <p:txBody>
          <a:bodyPr/>
          <a:lstStyle/>
          <a:p>
            <a:r>
              <a:rPr lang="en-US" dirty="0" smtClean="0"/>
              <a:t>Goal: </a:t>
            </a:r>
            <a:r>
              <a:rPr lang="en-US" b="1" dirty="0">
                <a:solidFill>
                  <a:srgbClr val="0000FF"/>
                </a:solidFill>
              </a:rPr>
              <a:t>M</a:t>
            </a:r>
            <a:r>
              <a:rPr lang="en-US" b="1" dirty="0" smtClean="0">
                <a:solidFill>
                  <a:srgbClr val="0000FF"/>
                </a:solidFill>
              </a:rPr>
              <a:t>inimize interference between applications</a:t>
            </a:r>
            <a:endParaRPr lang="en-US" dirty="0" smtClean="0"/>
          </a:p>
          <a:p>
            <a:endParaRPr lang="en-US" dirty="0" smtClean="0"/>
          </a:p>
          <a:p>
            <a:r>
              <a:rPr lang="en-US" dirty="0" smtClean="0"/>
              <a:t>Stage 1 forms batches </a:t>
            </a:r>
            <a:r>
              <a:rPr lang="en-US" dirty="0" smtClean="0">
                <a:solidFill>
                  <a:srgbClr val="0000FF"/>
                </a:solidFill>
              </a:rPr>
              <a:t>within each application</a:t>
            </a:r>
          </a:p>
          <a:p>
            <a:r>
              <a:rPr lang="en-US" dirty="0" smtClean="0"/>
              <a:t>Stage 2 schedules batches</a:t>
            </a:r>
            <a:r>
              <a:rPr lang="en-US" dirty="0" smtClean="0">
                <a:solidFill>
                  <a:srgbClr val="0000FF"/>
                </a:solidFill>
              </a:rPr>
              <a:t> from different applications</a:t>
            </a:r>
          </a:p>
          <a:p>
            <a:pPr lvl="1"/>
            <a:r>
              <a:rPr lang="en-US" dirty="0" smtClean="0"/>
              <a:t>Schedules the oldest batch from each application</a:t>
            </a:r>
          </a:p>
          <a:p>
            <a:endParaRPr lang="en-US" dirty="0" smtClean="0"/>
          </a:p>
          <a:p>
            <a:r>
              <a:rPr lang="en-US" dirty="0" smtClean="0"/>
              <a:t>Question: Which application’s batch should be scheduled next?</a:t>
            </a:r>
          </a:p>
          <a:p>
            <a:r>
              <a:rPr lang="en-US" dirty="0" smtClean="0"/>
              <a:t>Goal: Maximize system performance and fairness</a:t>
            </a:r>
          </a:p>
          <a:p>
            <a:pPr lvl="1"/>
            <a:r>
              <a:rPr lang="en-US" dirty="0" smtClean="0"/>
              <a:t>To achieve this goal, the batch scheduler chooses between two different policies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251</a:t>
            </a:fld>
            <a:endParaRPr lang="en-US" altLang="en-US">
              <a:solidFill>
                <a:srgbClr val="000000"/>
              </a:solidFill>
            </a:endParaRPr>
          </a:p>
        </p:txBody>
      </p:sp>
    </p:spTree>
    <p:extLst>
      <p:ext uri="{BB962C8B-B14F-4D97-AF65-F5344CB8AC3E}">
        <p14:creationId xmlns:p14="http://schemas.microsoft.com/office/powerpoint/2010/main" val="2913417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756320"/>
          </a:xfrm>
        </p:spPr>
        <p:txBody>
          <a:bodyPr/>
          <a:lstStyle/>
          <a:p>
            <a:r>
              <a:rPr lang="en-US" dirty="0" smtClean="0"/>
              <a:t>Stage 2: Two Batch Scheduling Algorithms</a:t>
            </a:r>
          </a:p>
        </p:txBody>
      </p:sp>
      <p:sp>
        <p:nvSpPr>
          <p:cNvPr id="3" name="Content Placeholder 2"/>
          <p:cNvSpPr>
            <a:spLocks noGrp="1"/>
          </p:cNvSpPr>
          <p:nvPr>
            <p:ph idx="1"/>
          </p:nvPr>
        </p:nvSpPr>
        <p:spPr/>
        <p:txBody>
          <a:bodyPr/>
          <a:lstStyle/>
          <a:p>
            <a:r>
              <a:rPr lang="en-US" b="1" dirty="0" smtClean="0">
                <a:solidFill>
                  <a:srgbClr val="0000FF"/>
                </a:solidFill>
              </a:rPr>
              <a:t>Shortest Job First (SJF)</a:t>
            </a:r>
          </a:p>
          <a:p>
            <a:pPr lvl="1"/>
            <a:r>
              <a:rPr lang="en-US" dirty="0" smtClean="0"/>
              <a:t>Prioritize the applications with the fewest outstanding memory requests because </a:t>
            </a:r>
            <a:r>
              <a:rPr lang="en-US" dirty="0" smtClean="0">
                <a:solidFill>
                  <a:srgbClr val="0000FF"/>
                </a:solidFill>
              </a:rPr>
              <a:t>they make fast forward progress</a:t>
            </a:r>
          </a:p>
          <a:p>
            <a:pPr lvl="1"/>
            <a:r>
              <a:rPr lang="en-US" b="1" dirty="0" smtClean="0">
                <a:solidFill>
                  <a:srgbClr val="0000FF"/>
                </a:solidFill>
              </a:rPr>
              <a:t>Pro:</a:t>
            </a:r>
            <a:r>
              <a:rPr lang="en-US" dirty="0" smtClean="0"/>
              <a:t> Good system performance and fairness</a:t>
            </a:r>
          </a:p>
          <a:p>
            <a:pPr lvl="1"/>
            <a:r>
              <a:rPr lang="en-US" b="1" dirty="0" smtClean="0">
                <a:solidFill>
                  <a:srgbClr val="FF0000"/>
                </a:solidFill>
              </a:rPr>
              <a:t>Con:</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Round-Robin (RR)</a:t>
            </a:r>
          </a:p>
          <a:p>
            <a:pPr lvl="1"/>
            <a:r>
              <a:rPr lang="en-US" dirty="0" smtClean="0"/>
              <a:t>Prioritize the applications in a round-robin manner to ensure that </a:t>
            </a:r>
            <a:r>
              <a:rPr lang="en-US" dirty="0" smtClean="0">
                <a:solidFill>
                  <a:srgbClr val="0000FF"/>
                </a:solidFill>
              </a:rPr>
              <a:t>memory-intensive applications can make progress</a:t>
            </a:r>
          </a:p>
          <a:p>
            <a:pPr lvl="1"/>
            <a:r>
              <a:rPr lang="en-US" b="1" dirty="0" smtClean="0">
                <a:solidFill>
                  <a:srgbClr val="0000FF"/>
                </a:solidFill>
              </a:rPr>
              <a:t>Pro:</a:t>
            </a:r>
            <a:r>
              <a:rPr lang="en-US" dirty="0" smtClean="0"/>
              <a:t> GPU and memory-intensive applications are treated fairly</a:t>
            </a:r>
          </a:p>
          <a:p>
            <a:pPr lvl="1"/>
            <a:r>
              <a:rPr lang="en-US" b="1" dirty="0" smtClean="0">
                <a:solidFill>
                  <a:srgbClr val="FF0000"/>
                </a:solidFill>
              </a:rPr>
              <a:t>Con:</a:t>
            </a:r>
            <a:r>
              <a:rPr lang="en-US" dirty="0" smtClean="0">
                <a:solidFill>
                  <a:srgbClr val="FF0000"/>
                </a:solidFill>
              </a:rPr>
              <a:t> </a:t>
            </a:r>
            <a:r>
              <a:rPr lang="en-US" dirty="0" smtClean="0"/>
              <a:t>GPU and memory-intensive applications significantly slow down others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spTree>
    <p:extLst>
      <p:ext uri="{BB962C8B-B14F-4D97-AF65-F5344CB8AC3E}">
        <p14:creationId xmlns:p14="http://schemas.microsoft.com/office/powerpoint/2010/main" val="29388016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Scheduling Policy</a:t>
            </a:r>
          </a:p>
        </p:txBody>
      </p:sp>
      <p:sp>
        <p:nvSpPr>
          <p:cNvPr id="3" name="Content Placeholder 2"/>
          <p:cNvSpPr>
            <a:spLocks noGrp="1"/>
          </p:cNvSpPr>
          <p:nvPr>
            <p:ph idx="1"/>
          </p:nvPr>
        </p:nvSpPr>
        <p:spPr/>
        <p:txBody>
          <a:bodyPr/>
          <a:lstStyle/>
          <a:p>
            <a:r>
              <a:rPr lang="en-US" dirty="0" smtClean="0"/>
              <a:t>The importance of the GPU varies between systems and over time </a:t>
            </a:r>
            <a:r>
              <a:rPr lang="en-US" dirty="0" smtClean="0">
                <a:sym typeface="Wingdings" pitchFamily="2" charset="2"/>
              </a:rPr>
              <a:t> Scheduling policy needs to adapt to this</a:t>
            </a:r>
            <a:endParaRPr lang="en-US" dirty="0" smtClean="0"/>
          </a:p>
          <a:p>
            <a:endParaRPr lang="en-US" b="1" dirty="0" smtClean="0">
              <a:solidFill>
                <a:srgbClr val="0000FF"/>
              </a:solidFill>
            </a:endParaRPr>
          </a:p>
          <a:p>
            <a:r>
              <a:rPr lang="en-US" dirty="0" smtClean="0">
                <a:solidFill>
                  <a:srgbClr val="0000FF"/>
                </a:solidFill>
              </a:rPr>
              <a:t>Solution</a:t>
            </a:r>
            <a:r>
              <a:rPr lang="en-US" dirty="0" smtClean="0"/>
              <a:t>: Hybrid Policy</a:t>
            </a:r>
          </a:p>
          <a:p>
            <a:r>
              <a:rPr lang="en-US" dirty="0" smtClean="0"/>
              <a:t>At every cycle:</a:t>
            </a:r>
          </a:p>
          <a:p>
            <a:pPr lvl="1"/>
            <a:r>
              <a:rPr lang="en-US" dirty="0" smtClean="0"/>
              <a:t>With probability </a:t>
            </a:r>
            <a:r>
              <a:rPr lang="en-US" i="1" dirty="0" smtClean="0"/>
              <a:t>p </a:t>
            </a:r>
            <a:r>
              <a:rPr lang="en-US" dirty="0" smtClean="0"/>
              <a:t>: </a:t>
            </a:r>
            <a:r>
              <a:rPr lang="en-US" dirty="0" smtClean="0">
                <a:solidFill>
                  <a:srgbClr val="0000FF"/>
                </a:solidFill>
              </a:rPr>
              <a:t>Shortest Job First </a:t>
            </a:r>
            <a:r>
              <a:rPr lang="en-US" dirty="0" smtClean="0">
                <a:solidFill>
                  <a:srgbClr val="0000FF"/>
                </a:solidFill>
                <a:sym typeface="Wingdings" pitchFamily="2" charset="2"/>
              </a:rPr>
              <a:t> Benefits the CPU</a:t>
            </a:r>
            <a:endParaRPr lang="en-US" dirty="0" smtClean="0">
              <a:solidFill>
                <a:srgbClr val="0000FF"/>
              </a:solidFill>
            </a:endParaRPr>
          </a:p>
          <a:p>
            <a:pPr lvl="1"/>
            <a:r>
              <a:rPr lang="en-US" dirty="0" smtClean="0"/>
              <a:t>With probability </a:t>
            </a:r>
            <a:r>
              <a:rPr lang="en-US" i="1" dirty="0" smtClean="0"/>
              <a:t>1-p </a:t>
            </a:r>
            <a:r>
              <a:rPr lang="en-US" dirty="0" smtClean="0"/>
              <a:t>: </a:t>
            </a:r>
            <a:r>
              <a:rPr lang="en-US" dirty="0" smtClean="0">
                <a:solidFill>
                  <a:srgbClr val="0000FF"/>
                </a:solidFill>
              </a:rPr>
              <a:t>Round-Robin </a:t>
            </a:r>
            <a:r>
              <a:rPr lang="en-US" dirty="0" smtClean="0">
                <a:solidFill>
                  <a:srgbClr val="0000FF"/>
                </a:solidFill>
                <a:sym typeface="Wingdings" pitchFamily="2" charset="2"/>
              </a:rPr>
              <a:t> Benefits the GPU</a:t>
            </a:r>
            <a:endParaRPr lang="en-US" dirty="0" smtClean="0">
              <a:solidFill>
                <a:srgbClr val="0000FF"/>
              </a:solidFill>
            </a:endParaRPr>
          </a:p>
          <a:p>
            <a:pPr lvl="1"/>
            <a:endParaRPr lang="en-US" b="1" dirty="0"/>
          </a:p>
          <a:p>
            <a:r>
              <a:rPr lang="en-US" dirty="0" smtClean="0"/>
              <a:t>System software can configure </a:t>
            </a:r>
            <a:r>
              <a:rPr lang="en-US" i="1" dirty="0" smtClean="0"/>
              <a:t>p</a:t>
            </a:r>
            <a:r>
              <a:rPr lang="en-US" dirty="0" smtClean="0"/>
              <a:t> based on the importance/weight of the GPU</a:t>
            </a:r>
          </a:p>
          <a:p>
            <a:pPr lvl="1"/>
            <a:r>
              <a:rPr lang="en-US" dirty="0" smtClean="0"/>
              <a:t>Higher GPU importance </a:t>
            </a:r>
            <a:r>
              <a:rPr lang="en-US" dirty="0" smtClean="0">
                <a:sym typeface="Wingdings" pitchFamily="2" charset="2"/>
              </a:rPr>
              <a:t> Lower </a:t>
            </a:r>
            <a:r>
              <a:rPr lang="en-US" i="1" dirty="0" smtClean="0">
                <a:sym typeface="Wingdings" pitchFamily="2" charset="2"/>
              </a:rPr>
              <a:t>p</a:t>
            </a:r>
            <a:r>
              <a:rPr lang="en-US" dirty="0" smtClean="0">
                <a:sym typeface="Wingdings" pitchFamily="2" charset="2"/>
              </a:rPr>
              <a:t> value</a:t>
            </a: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spTree>
    <p:extLst>
      <p:ext uri="{BB962C8B-B14F-4D97-AF65-F5344CB8AC3E}">
        <p14:creationId xmlns:p14="http://schemas.microsoft.com/office/powerpoint/2010/main" val="86067700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254</a:t>
            </a:fld>
            <a:endParaRPr lang="en-US" altLang="en-US">
              <a:solidFill>
                <a:srgbClr val="000000"/>
              </a:solidFill>
            </a:endParaRPr>
          </a:p>
        </p:txBody>
      </p:sp>
      <p:sp>
        <p:nvSpPr>
          <p:cNvPr id="58" name="TextBox 57"/>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1" name="TextBox 60"/>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2" name="TextBox 61"/>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3" name="TextBox 62"/>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4" name="TextBox 63"/>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5" name="Down Arrow 64"/>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TextBox 69"/>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1" name="TextBox 70"/>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2" name="Down Arrow 71"/>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4" name="Rectangle 73"/>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Rectangle 77"/>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9" name="Rectangle 78"/>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0" name="Rectangle 79"/>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3" name="Rectangle 82"/>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4" name="Rectangle 83"/>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0" name="Rectangle 89"/>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TextBox 90"/>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2" name="Down Arrow 91"/>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Rectangle 92"/>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4" name="Rectangle 93"/>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5" name="Rectangle 94"/>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6" name="Rectangle 95"/>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9" name="Rectangle 98"/>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0" name="Rectangle 99"/>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Down Arrow 104"/>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6" name="Straight Connector 105"/>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09" name="TextBox 10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0" name="TextBox 10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4" name="Rectangle 53"/>
          <p:cNvSpPr/>
          <p:nvPr/>
        </p:nvSpPr>
        <p:spPr>
          <a:xfrm>
            <a:off x="-36512" y="980728"/>
            <a:ext cx="8856984" cy="288032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11" name="TextBox 110"/>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TextBox 111"/>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3" name="TextBox 112"/>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4" name="TextBox 113"/>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2580873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3: DRAM Command Scheduler</a:t>
            </a:r>
          </a:p>
        </p:txBody>
      </p:sp>
      <p:sp>
        <p:nvSpPr>
          <p:cNvPr id="3" name="Content Placeholder 2"/>
          <p:cNvSpPr>
            <a:spLocks noGrp="1"/>
          </p:cNvSpPr>
          <p:nvPr>
            <p:ph idx="1"/>
          </p:nvPr>
        </p:nvSpPr>
        <p:spPr/>
        <p:txBody>
          <a:bodyPr/>
          <a:lstStyle/>
          <a:p>
            <a:r>
              <a:rPr lang="en-US" dirty="0" smtClean="0"/>
              <a:t>High level policy decisions have already been made by:</a:t>
            </a:r>
          </a:p>
          <a:p>
            <a:pPr lvl="1"/>
            <a:r>
              <a:rPr lang="en-US" dirty="0" smtClean="0"/>
              <a:t>Stage 1: Maintains row buffer locality</a:t>
            </a:r>
          </a:p>
          <a:p>
            <a:pPr lvl="1"/>
            <a:r>
              <a:rPr lang="en-US" dirty="0" smtClean="0"/>
              <a:t>Stage 2: Minimizes inter-application interference</a:t>
            </a:r>
          </a:p>
          <a:p>
            <a:endParaRPr lang="en-US" dirty="0" smtClean="0"/>
          </a:p>
          <a:p>
            <a:r>
              <a:rPr lang="en-US" dirty="0" smtClean="0"/>
              <a:t>Stage 3: No need for further scheduling</a:t>
            </a:r>
            <a:endParaRPr lang="en-US" dirty="0"/>
          </a:p>
          <a:p>
            <a:r>
              <a:rPr lang="en-US" dirty="0" smtClean="0"/>
              <a:t>Only goal: </a:t>
            </a:r>
            <a:r>
              <a:rPr lang="en-US" b="1" dirty="0" smtClean="0">
                <a:solidFill>
                  <a:srgbClr val="0000FF"/>
                </a:solidFill>
              </a:rPr>
              <a:t>service requests while satisfying DRAM timing constraints</a:t>
            </a:r>
            <a:endParaRPr lang="en-US" dirty="0" smtClean="0">
              <a:solidFill>
                <a:srgbClr val="0000FF"/>
              </a:solidFill>
            </a:endParaRPr>
          </a:p>
          <a:p>
            <a:endParaRPr lang="en-US" dirty="0" smtClean="0"/>
          </a:p>
          <a:p>
            <a:r>
              <a:rPr lang="en-US" dirty="0" smtClean="0"/>
              <a:t>Implemented as </a:t>
            </a:r>
            <a:r>
              <a:rPr lang="en-US" b="1" dirty="0" smtClean="0">
                <a:solidFill>
                  <a:srgbClr val="0000FF"/>
                </a:solidFill>
              </a:rPr>
              <a:t>simple per-bank FIFO queues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a:solidFill>
                <a:srgbClr val="000000"/>
              </a:solidFill>
            </a:endParaRPr>
          </a:p>
        </p:txBody>
      </p:sp>
    </p:spTree>
    <p:extLst>
      <p:ext uri="{BB962C8B-B14F-4D97-AF65-F5344CB8AC3E}">
        <p14:creationId xmlns:p14="http://schemas.microsoft.com/office/powerpoint/2010/main" val="7758171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256</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852206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257</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37188790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spTree>
    <p:extLst>
      <p:ext uri="{BB962C8B-B14F-4D97-AF65-F5344CB8AC3E}">
        <p14:creationId xmlns:p14="http://schemas.microsoft.com/office/powerpoint/2010/main" val="31605451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Simulation parameters</a:t>
            </a:r>
          </a:p>
          <a:p>
            <a:pPr lvl="1"/>
            <a:r>
              <a:rPr lang="en-US" dirty="0" smtClean="0"/>
              <a:t>16 </a:t>
            </a:r>
            <a:r>
              <a:rPr lang="en-US" dirty="0" err="1" smtClean="0"/>
              <a:t>OoO</a:t>
            </a:r>
            <a:r>
              <a:rPr lang="en-US" dirty="0" smtClean="0"/>
              <a:t> CPU cores, 1 GPU modeling AMD </a:t>
            </a:r>
            <a:r>
              <a:rPr lang="en-US" dirty="0" err="1" smtClean="0"/>
              <a:t>Radeon</a:t>
            </a:r>
            <a:r>
              <a:rPr lang="en-US" dirty="0" smtClean="0"/>
              <a:t>™ 5870</a:t>
            </a:r>
          </a:p>
          <a:p>
            <a:pPr lvl="1"/>
            <a:r>
              <a:rPr lang="en-US" dirty="0" smtClean="0"/>
              <a:t>DDR3-1600 DRAM 4 channels, 1 rank/channel, 8 banks/channel</a:t>
            </a:r>
          </a:p>
          <a:p>
            <a:endParaRPr lang="en-US" dirty="0" smtClean="0"/>
          </a:p>
          <a:p>
            <a:r>
              <a:rPr lang="en-US" dirty="0" smtClean="0"/>
              <a:t>Workloads</a:t>
            </a:r>
          </a:p>
          <a:p>
            <a:pPr lvl="1"/>
            <a:r>
              <a:rPr lang="en-US" dirty="0" smtClean="0"/>
              <a:t>CPU: SPEC CPU 2006</a:t>
            </a:r>
          </a:p>
          <a:p>
            <a:pPr lvl="1"/>
            <a:r>
              <a:rPr lang="en-US" dirty="0" smtClean="0"/>
              <a:t>GPU: Recent games and GPU benchmarks</a:t>
            </a:r>
          </a:p>
          <a:p>
            <a:pPr lvl="1"/>
            <a:r>
              <a:rPr lang="en-US" dirty="0" smtClean="0"/>
              <a:t>7 workload categories based on the memory-intensity of CPU applications</a:t>
            </a:r>
          </a:p>
          <a:p>
            <a:pPr lvl="2">
              <a:buNone/>
            </a:pPr>
            <a:r>
              <a:rPr lang="en-US" dirty="0" smtClean="0">
                <a:sym typeface="Wingdings" pitchFamily="2" charset="2"/>
              </a:rPr>
              <a:t> </a:t>
            </a:r>
            <a:r>
              <a:rPr lang="en-US" dirty="0" smtClean="0"/>
              <a:t>Low memory-intensity (L)</a:t>
            </a:r>
          </a:p>
          <a:p>
            <a:pPr lvl="2">
              <a:buNone/>
            </a:pPr>
            <a:r>
              <a:rPr lang="en-US" dirty="0" smtClean="0">
                <a:sym typeface="Wingdings" pitchFamily="2" charset="2"/>
              </a:rPr>
              <a:t> </a:t>
            </a:r>
            <a:r>
              <a:rPr lang="en-US" dirty="0" smtClean="0"/>
              <a:t>Medium memory-intensity (M) </a:t>
            </a:r>
          </a:p>
          <a:p>
            <a:pPr lvl="2">
              <a:buNone/>
            </a:pPr>
            <a:r>
              <a:rPr lang="en-US" dirty="0" smtClean="0">
                <a:sym typeface="Wingdings" pitchFamily="2" charset="2"/>
              </a:rPr>
              <a:t> </a:t>
            </a:r>
            <a:r>
              <a:rPr lang="en-US" dirty="0" smtClean="0"/>
              <a:t>High memory-intensity (H)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a:solidFill>
                <a:srgbClr val="000000"/>
              </a:solidFill>
            </a:endParaRPr>
          </a:p>
        </p:txBody>
      </p:sp>
    </p:spTree>
    <p:extLst>
      <p:ext uri="{BB962C8B-B14F-4D97-AF65-F5344CB8AC3E}">
        <p14:creationId xmlns:p14="http://schemas.microsoft.com/office/powerpoint/2010/main" val="3443667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r>
              <a:rPr lang="en-US" sz="3000" i="1" dirty="0">
                <a:solidFill>
                  <a:srgbClr val="FF0000"/>
                </a:solidFill>
                <a:latin typeface="Calibri"/>
              </a:rPr>
              <a:t>No previous memory scheduling algorithm provides both the best fairness and system throughput</a:t>
            </a:r>
          </a:p>
        </p:txBody>
      </p:sp>
      <p:graphicFrame>
        <p:nvGraphicFramePr>
          <p:cNvPr id="14" name="Chart 13"/>
          <p:cNvGraphicFramePr/>
          <p:nvPr>
            <p:extLst>
              <p:ext uri="{D42A27DB-BD31-4B8C-83A1-F6EECF244321}">
                <p14:modId xmlns:p14="http://schemas.microsoft.com/office/powerpoint/2010/main" val="3723663590"/>
              </p:ext>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fld id="{58161B50-6D0B-48B4-A1D4-BAD8C599CC84}" type="slidenum">
              <a:rPr lang="en-US" smtClean="0">
                <a:solidFill>
                  <a:prstClr val="black">
                    <a:tint val="75000"/>
                  </a:prstClr>
                </a:solidFill>
                <a:latin typeface="Calibri"/>
              </a:rPr>
              <a:pPr/>
              <a:t>26</a:t>
            </a:fld>
            <a:endParaRPr lang="en-US" dirty="0">
              <a:solidFill>
                <a:prstClr val="black">
                  <a:tint val="75000"/>
                </a:prstClr>
              </a:solidFill>
              <a:latin typeface="Calibri"/>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algn="ctr"/>
            <a:r>
              <a:rPr lang="en-US" sz="2000" i="1" dirty="0">
                <a:solidFill>
                  <a:srgbClr val="FF0000"/>
                </a:solidFill>
                <a:latin typeface="Calibri"/>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algn="ctr"/>
            <a:r>
              <a:rPr lang="en-US" sz="2000" i="1">
                <a:solidFill>
                  <a:srgbClr val="FF0000"/>
                </a:solidFill>
                <a:latin typeface="Calibri"/>
              </a:rPr>
              <a:t>Fairness bias</a:t>
            </a:r>
            <a:endParaRPr lang="en-US" sz="2000" i="1" dirty="0">
              <a:solidFill>
                <a:srgbClr val="FF0000"/>
              </a:solidFill>
              <a:latin typeface="Calibri"/>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2800" b="1" dirty="0">
                <a:solidFill>
                  <a:prstClr val="black"/>
                </a:solidFill>
                <a:latin typeface="Calibri"/>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636346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Comparison to Previous Scheduling Algorithms</a:t>
            </a:r>
          </a:p>
        </p:txBody>
      </p:sp>
      <p:sp>
        <p:nvSpPr>
          <p:cNvPr id="3" name="Content Placeholder 2"/>
          <p:cNvSpPr>
            <a:spLocks noGrp="1"/>
          </p:cNvSpPr>
          <p:nvPr>
            <p:ph idx="1"/>
          </p:nvPr>
        </p:nvSpPr>
        <p:spPr/>
        <p:txBody>
          <a:bodyPr/>
          <a:lstStyle/>
          <a:p>
            <a:r>
              <a:rPr lang="en-US" dirty="0" smtClean="0"/>
              <a:t>FR-FCFS </a:t>
            </a:r>
            <a:r>
              <a:rPr lang="en-US" dirty="0" smtClean="0">
                <a:solidFill>
                  <a:schemeClr val="accent2"/>
                </a:solidFill>
              </a:rPr>
              <a:t>[</a:t>
            </a:r>
            <a:r>
              <a:rPr lang="en-US" dirty="0" err="1" smtClean="0">
                <a:solidFill>
                  <a:schemeClr val="accent2"/>
                </a:solidFill>
              </a:rPr>
              <a:t>Rixner</a:t>
            </a:r>
            <a:r>
              <a:rPr lang="en-US" dirty="0" smtClean="0">
                <a:solidFill>
                  <a:schemeClr val="accent2"/>
                </a:solidFill>
              </a:rPr>
              <a:t>+, ISCA’00]</a:t>
            </a:r>
          </a:p>
          <a:p>
            <a:pPr lvl="1"/>
            <a:r>
              <a:rPr lang="en-US" sz="2000" dirty="0"/>
              <a:t>Prioritizes row buffer hits</a:t>
            </a:r>
          </a:p>
          <a:p>
            <a:pPr lvl="1"/>
            <a:r>
              <a:rPr lang="en-US" sz="2000" dirty="0">
                <a:solidFill>
                  <a:srgbClr val="0000FF"/>
                </a:solidFill>
              </a:rPr>
              <a:t>Maximizes DRAM throughput</a:t>
            </a:r>
            <a:endParaRPr lang="en-US" sz="2000" dirty="0"/>
          </a:p>
          <a:p>
            <a:pPr lvl="1"/>
            <a:r>
              <a:rPr lang="en-US" sz="2000" dirty="0">
                <a:solidFill>
                  <a:srgbClr val="FF0000"/>
                </a:solidFill>
              </a:rPr>
              <a:t>Low multi-core performance </a:t>
            </a:r>
            <a:r>
              <a:rPr lang="en-US" sz="2000" dirty="0">
                <a:sym typeface="Wingdings" pitchFamily="2" charset="2"/>
              </a:rPr>
              <a:t> Application unaware</a:t>
            </a:r>
          </a:p>
          <a:p>
            <a:pPr lvl="1"/>
            <a:endParaRPr lang="en-US" sz="1000" dirty="0"/>
          </a:p>
          <a:p>
            <a:r>
              <a:rPr lang="en-US" dirty="0" smtClean="0"/>
              <a:t>ATLAS </a:t>
            </a:r>
            <a:r>
              <a:rPr lang="en-US" dirty="0" smtClean="0">
                <a:solidFill>
                  <a:schemeClr val="accent2"/>
                </a:solidFill>
              </a:rPr>
              <a:t>[Kim+, HPCA’10]</a:t>
            </a:r>
          </a:p>
          <a:p>
            <a:pPr lvl="1"/>
            <a:r>
              <a:rPr lang="en-US" sz="2000" dirty="0"/>
              <a:t>Prioritizes latency-sensitive applications</a:t>
            </a:r>
          </a:p>
          <a:p>
            <a:pPr lvl="1"/>
            <a:r>
              <a:rPr lang="en-US" sz="2000" dirty="0">
                <a:solidFill>
                  <a:srgbClr val="0000FF"/>
                </a:solidFill>
              </a:rPr>
              <a:t>Good multi-core performance</a:t>
            </a:r>
            <a:endParaRPr lang="en-US" sz="2000" dirty="0"/>
          </a:p>
          <a:p>
            <a:pPr lvl="1"/>
            <a:r>
              <a:rPr lang="en-US" sz="2000" dirty="0">
                <a:solidFill>
                  <a:srgbClr val="FF0000"/>
                </a:solidFill>
              </a:rPr>
              <a:t>Low fairness </a:t>
            </a:r>
            <a:r>
              <a:rPr lang="en-US" sz="2000" dirty="0">
                <a:sym typeface="Wingdings" pitchFamily="2" charset="2"/>
              </a:rPr>
              <a:t> </a:t>
            </a:r>
            <a:r>
              <a:rPr lang="en-US" sz="2000" dirty="0" err="1">
                <a:sym typeface="Wingdings" pitchFamily="2" charset="2"/>
              </a:rPr>
              <a:t>Deprioritizes</a:t>
            </a:r>
            <a:r>
              <a:rPr lang="en-US" sz="2000" dirty="0">
                <a:sym typeface="Wingdings" pitchFamily="2" charset="2"/>
              </a:rPr>
              <a:t> memory-intensive applications</a:t>
            </a:r>
          </a:p>
          <a:p>
            <a:pPr lvl="1"/>
            <a:endParaRPr lang="en-US" sz="1000" dirty="0"/>
          </a:p>
          <a:p>
            <a:r>
              <a:rPr lang="en-US" dirty="0" smtClean="0"/>
              <a:t>TCM </a:t>
            </a:r>
            <a:r>
              <a:rPr lang="en-US" dirty="0" smtClean="0">
                <a:solidFill>
                  <a:schemeClr val="accent2"/>
                </a:solidFill>
              </a:rPr>
              <a:t>[Kim+, MICRO’10]</a:t>
            </a:r>
          </a:p>
          <a:p>
            <a:pPr lvl="1"/>
            <a:r>
              <a:rPr lang="en-US" sz="2000" dirty="0"/>
              <a:t>Clusters low and high-intensity applications and treats each separately</a:t>
            </a:r>
          </a:p>
          <a:p>
            <a:pPr lvl="1"/>
            <a:r>
              <a:rPr lang="en-US" sz="2000" dirty="0">
                <a:solidFill>
                  <a:srgbClr val="0000FF"/>
                </a:solidFill>
              </a:rPr>
              <a:t>Good multi-core performance and fairness</a:t>
            </a:r>
            <a:endParaRPr lang="en-US" sz="2000" dirty="0"/>
          </a:p>
          <a:p>
            <a:pPr lvl="1"/>
            <a:r>
              <a:rPr lang="en-US" sz="2000" dirty="0">
                <a:solidFill>
                  <a:srgbClr val="FF0000"/>
                </a:solidFill>
              </a:rPr>
              <a:t>Not robust </a:t>
            </a:r>
            <a:r>
              <a:rPr lang="en-US" sz="2000" dirty="0">
                <a:sym typeface="Wingdings" pitchFamily="2" charset="2"/>
              </a:rPr>
              <a:t> Misclassifies latency-sensitive applications</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a:solidFill>
                <a:srgbClr val="000000"/>
              </a:solidFill>
            </a:endParaRPr>
          </a:p>
        </p:txBody>
      </p:sp>
    </p:spTree>
    <p:extLst>
      <p:ext uri="{BB962C8B-B14F-4D97-AF65-F5344CB8AC3E}">
        <p14:creationId xmlns:p14="http://schemas.microsoft.com/office/powerpoint/2010/main" val="1291359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Metrics</a:t>
            </a:r>
            <a:endParaRPr lang="en-US" dirty="0"/>
          </a:p>
        </p:txBody>
      </p:sp>
      <p:sp>
        <p:nvSpPr>
          <p:cNvPr id="3" name="Content Placeholder 2"/>
          <p:cNvSpPr>
            <a:spLocks noGrp="1"/>
          </p:cNvSpPr>
          <p:nvPr>
            <p:ph idx="1"/>
          </p:nvPr>
        </p:nvSpPr>
        <p:spPr/>
        <p:txBody>
          <a:bodyPr/>
          <a:lstStyle/>
          <a:p>
            <a:r>
              <a:rPr lang="en-US" dirty="0" smtClean="0"/>
              <a:t>CPU performance metric: Weighted speedup</a:t>
            </a:r>
          </a:p>
          <a:p>
            <a:pPr lvl="1"/>
            <a:endParaRPr lang="en-US" dirty="0" smtClean="0"/>
          </a:p>
          <a:p>
            <a:pPr>
              <a:buNone/>
            </a:pPr>
            <a:endParaRPr lang="en-US" dirty="0" smtClean="0"/>
          </a:p>
          <a:p>
            <a:endParaRPr lang="en-US" dirty="0" smtClean="0"/>
          </a:p>
          <a:p>
            <a:r>
              <a:rPr lang="en-US" dirty="0" smtClean="0"/>
              <a:t>GPU performance metric: Frame rate speedup</a:t>
            </a:r>
          </a:p>
          <a:p>
            <a:endParaRPr lang="en-US" dirty="0" smtClean="0"/>
          </a:p>
          <a:p>
            <a:endParaRPr lang="en-US" dirty="0" smtClean="0"/>
          </a:p>
          <a:p>
            <a:endParaRPr lang="en-US" dirty="0" smtClean="0"/>
          </a:p>
          <a:p>
            <a:endParaRPr lang="en-US" sz="500" dirty="0"/>
          </a:p>
          <a:p>
            <a:r>
              <a:rPr lang="en-US" dirty="0" smtClean="0"/>
              <a:t>CPU-GPU system performance: CPU-GPU weighted speedup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261</a:t>
            </a:fld>
            <a:endParaRPr lang="en-US" altLang="en-US">
              <a:solidFill>
                <a:srgbClr val="000000"/>
              </a:solidFill>
            </a:endParaRPr>
          </a:p>
        </p:txBody>
      </p:sp>
      <p:sp>
        <p:nvSpPr>
          <p:cNvPr id="10" name="Rectangle 9"/>
          <p:cNvSpPr/>
          <p:nvPr/>
        </p:nvSpPr>
        <p:spPr>
          <a:xfrm>
            <a:off x="2483768" y="4434438"/>
            <a:ext cx="432048" cy="146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Oval 15"/>
          <p:cNvSpPr/>
          <p:nvPr/>
        </p:nvSpPr>
        <p:spPr>
          <a:xfrm>
            <a:off x="6309360" y="502920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4" name="Rectangle 10"/>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39" name="Rectangle 15"/>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38" name="Picture 1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99361" y="1508761"/>
            <a:ext cx="3779520" cy="996275"/>
          </a:xfrm>
          <a:prstGeom prst="rect">
            <a:avLst/>
          </a:prstGeom>
          <a:noFill/>
        </p:spPr>
      </p:pic>
      <p:sp>
        <p:nvSpPr>
          <p:cNvPr id="1040" name="Rectangle 16"/>
          <p:cNvSpPr>
            <a:spLocks noChangeArrowheads="1"/>
          </p:cNvSpPr>
          <p:nvPr/>
        </p:nvSpPr>
        <p:spPr bwMode="auto">
          <a:xfrm>
            <a:off x="1" y="147052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2" name="Rectangle 18"/>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43" name="Rectangle 19"/>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5" name="Rectangle 21"/>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44" name="Picture 2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82039" y="5257800"/>
            <a:ext cx="7003915" cy="548640"/>
          </a:xfrm>
          <a:prstGeom prst="rect">
            <a:avLst/>
          </a:prstGeom>
          <a:noFill/>
        </p:spPr>
      </p:pic>
      <p:sp>
        <p:nvSpPr>
          <p:cNvPr id="1046" name="Rectangle 22"/>
          <p:cNvSpPr>
            <a:spLocks noChangeArrowheads="1"/>
          </p:cNvSpPr>
          <p:nvPr/>
        </p:nvSpPr>
        <p:spPr bwMode="auto">
          <a:xfrm>
            <a:off x="1" y="718045"/>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23554" name="Rectangle 2"/>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235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931443" y="3283528"/>
            <a:ext cx="5352589" cy="1016577"/>
          </a:xfrm>
          <a:prstGeom prst="rect">
            <a:avLst/>
          </a:prstGeom>
          <a:noFill/>
        </p:spPr>
      </p:pic>
      <p:sp>
        <p:nvSpPr>
          <p:cNvPr id="23555" name="Rectangle 3"/>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7969839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103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3">
                                            <p:txEl>
                                              <p:pRg st="4" end="4"/>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35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3">
                                            <p:txEl>
                                              <p:pRg st="9" end="9"/>
                                            </p:txEl>
                                          </p:spTgt>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10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16" grpId="0" animBg="1"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Scenarios</a:t>
            </a:r>
            <a:endParaRPr lang="en-US" dirty="0"/>
          </a:p>
        </p:txBody>
      </p:sp>
      <p:sp>
        <p:nvSpPr>
          <p:cNvPr id="3" name="Content Placeholder 2"/>
          <p:cNvSpPr>
            <a:spLocks noGrp="1"/>
          </p:cNvSpPr>
          <p:nvPr>
            <p:ph idx="1"/>
          </p:nvPr>
        </p:nvSpPr>
        <p:spPr/>
        <p:txBody>
          <a:bodyPr/>
          <a:lstStyle/>
          <a:p>
            <a:r>
              <a:rPr lang="en-US" dirty="0" smtClean="0"/>
              <a:t>CPU-focused system</a:t>
            </a:r>
          </a:p>
          <a:p>
            <a:pPr lvl="1"/>
            <a:endParaRPr lang="en-US" dirty="0" smtClean="0"/>
          </a:p>
          <a:p>
            <a:r>
              <a:rPr lang="en-US" dirty="0" smtClean="0"/>
              <a:t>GPU-focused system</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262</a:t>
            </a:fld>
            <a:endParaRPr lang="en-US" altLang="en-US">
              <a:solidFill>
                <a:srgbClr val="000000"/>
              </a:solidFill>
            </a:endParaRPr>
          </a:p>
        </p:txBody>
      </p:sp>
    </p:spTree>
    <p:extLst>
      <p:ext uri="{BB962C8B-B14F-4D97-AF65-F5344CB8AC3E}">
        <p14:creationId xmlns:p14="http://schemas.microsoft.com/office/powerpoint/2010/main" val="1303054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CPU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FF0000"/>
                </a:solidFill>
              </a:rPr>
              <a:t>low</a:t>
            </a:r>
            <a:r>
              <a:rPr lang="en-US" dirty="0" smtClean="0"/>
              <a:t> weight (weight = 1)</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0.9</a:t>
            </a:r>
          </a:p>
          <a:p>
            <a:pPr lvl="1"/>
            <a:r>
              <a:rPr lang="en-US" dirty="0" smtClean="0">
                <a:solidFill>
                  <a:srgbClr val="0000FF"/>
                </a:solidFill>
                <a:sym typeface="Wingdings" pitchFamily="2" charset="2"/>
              </a:rPr>
              <a:t>Mostly uses SJF</a:t>
            </a:r>
            <a:r>
              <a:rPr lang="en-US" dirty="0" smtClean="0">
                <a:sym typeface="Wingdings" pitchFamily="2" charset="2"/>
              </a:rPr>
              <a:t> batch scheduling  prioritizes latency-sensitive applications (mainly CPU)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263</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197906"/>
            <a:ext cx="7003915" cy="548640"/>
          </a:xfrm>
          <a:prstGeom prst="rect">
            <a:avLst/>
          </a:prstGeom>
          <a:noFill/>
        </p:spPr>
      </p:pic>
      <p:grpSp>
        <p:nvGrpSpPr>
          <p:cNvPr id="8" name="Group 7"/>
          <p:cNvGrpSpPr/>
          <p:nvPr/>
        </p:nvGrpSpPr>
        <p:grpSpPr>
          <a:xfrm>
            <a:off x="6117975" y="1948045"/>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97042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a:t>
              </a:r>
            </a:p>
          </p:txBody>
        </p:sp>
      </p:grpSp>
    </p:spTree>
    <p:extLst>
      <p:ext uri="{BB962C8B-B14F-4D97-AF65-F5344CB8AC3E}">
        <p14:creationId xmlns:p14="http://schemas.microsoft.com/office/powerpoint/2010/main" val="7924422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SJF batch scheduling policy allows latency-sensitive applications to get serviced as fast as possible</a:t>
            </a:r>
          </a:p>
        </p:txBody>
      </p:sp>
      <p:graphicFrame>
        <p:nvGraphicFramePr>
          <p:cNvPr id="8" name="Chart 7"/>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CPU-Focused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
        <p:nvSpPr>
          <p:cNvPr id="7" name="TextBox 6"/>
          <p:cNvSpPr txBox="1"/>
          <p:nvPr/>
        </p:nvSpPr>
        <p:spPr>
          <a:xfrm>
            <a:off x="5148064" y="2132857"/>
            <a:ext cx="2376264"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+17.2% over ATLAS</a:t>
            </a:r>
            <a:endParaRPr lang="en-US" dirty="0">
              <a:solidFill>
                <a:srgbClr val="000000"/>
              </a:solidFill>
              <a:latin typeface="Tahoma"/>
            </a:endParaRPr>
          </a:p>
        </p:txBody>
      </p:sp>
      <p:cxnSp>
        <p:nvCxnSpPr>
          <p:cNvPr id="10" name="Straight Connector 9"/>
          <p:cNvCxnSpPr/>
          <p:nvPr/>
        </p:nvCxnSpPr>
        <p:spPr>
          <a:xfrm>
            <a:off x="6876256" y="2636912"/>
            <a:ext cx="36004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948264" y="2636912"/>
            <a:ext cx="0" cy="21602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331640" y="2906942"/>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grpSp>
        <p:nvGrpSpPr>
          <p:cNvPr id="6" name="Group 5"/>
          <p:cNvGrpSpPr/>
          <p:nvPr/>
        </p:nvGrpSpPr>
        <p:grpSpPr>
          <a:xfrm>
            <a:off x="8305826" y="3140968"/>
            <a:ext cx="622456" cy="609766"/>
            <a:chOff x="8305825" y="3140968"/>
            <a:chExt cx="622456" cy="609766"/>
          </a:xfrm>
        </p:grpSpPr>
        <p:sp>
          <p:nvSpPr>
            <p:cNvPr id="5" name="Rectangle 4"/>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Rectangle 10"/>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4" name="TextBox 13"/>
          <p:cNvSpPr txBox="1"/>
          <p:nvPr/>
        </p:nvSpPr>
        <p:spPr>
          <a:xfrm>
            <a:off x="7794885"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=0.9</a:t>
            </a:r>
            <a:endParaRPr lang="en-US" dirty="0">
              <a:solidFill>
                <a:srgbClr val="000000"/>
              </a:solidFill>
              <a:latin typeface="Tahoma"/>
            </a:endParaRPr>
          </a:p>
        </p:txBody>
      </p:sp>
      <p:sp>
        <p:nvSpPr>
          <p:cNvPr id="15" name="TextBox 14"/>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37896279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8" grpId="0">
        <p:bldAsOne/>
      </p:bldGraphic>
      <p:bldP spid="7" grpId="0" animBg="1"/>
      <p:bldP spid="9" grpId="0" animBg="1"/>
      <p:bldP spid="14" grpId="0"/>
      <p:bldP spid="15"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GPU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0000FF"/>
                </a:solidFill>
              </a:rPr>
              <a:t>high</a:t>
            </a:r>
            <a:r>
              <a:rPr lang="en-US" dirty="0" smtClean="0"/>
              <a:t> weight (weight = 1000)</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a:t>
            </a:r>
          </a:p>
          <a:p>
            <a:pPr lvl="1"/>
            <a:r>
              <a:rPr lang="en-US" dirty="0" smtClean="0">
                <a:solidFill>
                  <a:srgbClr val="0000FF"/>
                </a:solidFill>
                <a:sym typeface="Wingdings" pitchFamily="2" charset="2"/>
              </a:rPr>
              <a:t>Always uses round-robin </a:t>
            </a:r>
            <a:r>
              <a:rPr lang="en-US" dirty="0" smtClean="0">
                <a:sym typeface="Wingdings" pitchFamily="2" charset="2"/>
              </a:rPr>
              <a:t>batch scheduling  prioritizes memory-intensive applications (GPU)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265</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216956"/>
            <a:ext cx="7003915" cy="548640"/>
          </a:xfrm>
          <a:prstGeom prst="rect">
            <a:avLst/>
          </a:prstGeom>
          <a:noFill/>
        </p:spPr>
      </p:pic>
      <p:grpSp>
        <p:nvGrpSpPr>
          <p:cNvPr id="8" name="Group 7"/>
          <p:cNvGrpSpPr/>
          <p:nvPr/>
        </p:nvGrpSpPr>
        <p:grpSpPr>
          <a:xfrm>
            <a:off x="6117975" y="1967098"/>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62565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1000</a:t>
              </a:r>
            </a:p>
          </p:txBody>
        </p:sp>
      </p:grpSp>
    </p:spTree>
    <p:extLst>
      <p:ext uri="{BB962C8B-B14F-4D97-AF65-F5344CB8AC3E}">
        <p14:creationId xmlns:p14="http://schemas.microsoft.com/office/powerpoint/2010/main" val="18227346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Round-robin batch scheduling policy schedules GPU requests more frequently </a:t>
            </a:r>
          </a:p>
        </p:txBody>
      </p:sp>
      <p:graphicFrame>
        <p:nvGraphicFramePr>
          <p:cNvPr id="7" name="Chart 6"/>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GPU-Focused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266</a:t>
            </a:fld>
            <a:endParaRPr lang="en-US" altLang="en-US">
              <a:solidFill>
                <a:srgbClr val="000000"/>
              </a:solidFill>
            </a:endParaRPr>
          </a:p>
        </p:txBody>
      </p:sp>
      <p:sp>
        <p:nvSpPr>
          <p:cNvPr id="8" name="TextBox 7"/>
          <p:cNvSpPr txBox="1"/>
          <p:nvPr/>
        </p:nvSpPr>
        <p:spPr>
          <a:xfrm>
            <a:off x="4355977" y="980729"/>
            <a:ext cx="2448272"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+1.6% over FR-FCFS</a:t>
            </a:r>
            <a:endParaRPr lang="en-US" dirty="0">
              <a:solidFill>
                <a:srgbClr val="000000"/>
              </a:solidFill>
              <a:latin typeface="Tahoma"/>
            </a:endParaRPr>
          </a:p>
        </p:txBody>
      </p:sp>
      <p:sp>
        <p:nvSpPr>
          <p:cNvPr id="9" name="Arc 8"/>
          <p:cNvSpPr/>
          <p:nvPr/>
        </p:nvSpPr>
        <p:spPr>
          <a:xfrm rot="18380143">
            <a:off x="6909713" y="1368737"/>
            <a:ext cx="566542" cy="763490"/>
          </a:xfrm>
          <a:prstGeom prst="arc">
            <a:avLst/>
          </a:prstGeom>
          <a:noFill/>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cxnSp>
        <p:nvCxnSpPr>
          <p:cNvPr id="11" name="Straight Arrow Connector 10"/>
          <p:cNvCxnSpPr/>
          <p:nvPr/>
        </p:nvCxnSpPr>
        <p:spPr>
          <a:xfrm flipH="1" flipV="1">
            <a:off x="6948264" y="1100409"/>
            <a:ext cx="144016"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42032" y="3140968"/>
            <a:ext cx="622456" cy="609766"/>
            <a:chOff x="8305825" y="3140968"/>
            <a:chExt cx="622456" cy="609766"/>
          </a:xfrm>
        </p:grpSpPr>
        <p:sp>
          <p:nvSpPr>
            <p:cNvPr id="13" name="Rectangle 12"/>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 name="Rectangle 13"/>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5" name="TextBox 14"/>
          <p:cNvSpPr txBox="1"/>
          <p:nvPr/>
        </p:nvSpPr>
        <p:spPr>
          <a:xfrm>
            <a:off x="1403648" y="2780928"/>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sp>
        <p:nvSpPr>
          <p:cNvPr id="16" name="TextBox 15"/>
          <p:cNvSpPr txBox="1"/>
          <p:nvPr/>
        </p:nvSpPr>
        <p:spPr>
          <a:xfrm>
            <a:off x="7824864"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a:t>
            </a:r>
            <a:endParaRPr lang="en-US" dirty="0">
              <a:solidFill>
                <a:srgbClr val="000000"/>
              </a:solidFill>
              <a:latin typeface="Tahoma"/>
            </a:endParaRPr>
          </a:p>
        </p:txBody>
      </p:sp>
      <p:sp>
        <p:nvSpPr>
          <p:cNvPr id="17" name="TextBox 16"/>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10159755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7" grpId="0">
        <p:bldAsOne/>
      </p:bldGraphic>
      <p:bldP spid="8" grpId="0" animBg="1"/>
      <p:bldP spid="9" grpId="0" animBg="1"/>
      <p:bldP spid="15" grpId="0" animBg="1"/>
      <p:bldP spid="16" grpId="0"/>
      <p:bldP spid="17"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20813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268</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807730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Additional Results in the Paper</a:t>
            </a:r>
            <a:endParaRPr lang="en-US" dirty="0"/>
          </a:p>
        </p:txBody>
      </p:sp>
      <p:sp>
        <p:nvSpPr>
          <p:cNvPr id="3" name="Content Placeholder 2"/>
          <p:cNvSpPr>
            <a:spLocks noGrp="1"/>
          </p:cNvSpPr>
          <p:nvPr>
            <p:ph idx="1"/>
          </p:nvPr>
        </p:nvSpPr>
        <p:spPr/>
        <p:txBody>
          <a:bodyPr/>
          <a:lstStyle/>
          <a:p>
            <a:r>
              <a:rPr lang="en-US" dirty="0" smtClean="0"/>
              <a:t>Fairness evaluation</a:t>
            </a:r>
          </a:p>
          <a:p>
            <a:pPr lvl="1"/>
            <a:r>
              <a:rPr lang="en-US" dirty="0" smtClean="0">
                <a:solidFill>
                  <a:srgbClr val="0000FF"/>
                </a:solidFill>
              </a:rPr>
              <a:t>47.6%</a:t>
            </a:r>
            <a:r>
              <a:rPr lang="en-US" dirty="0" smtClean="0"/>
              <a:t> </a:t>
            </a:r>
            <a:r>
              <a:rPr lang="en-US" dirty="0" smtClean="0">
                <a:solidFill>
                  <a:srgbClr val="0000FF"/>
                </a:solidFill>
              </a:rPr>
              <a:t>improvement</a:t>
            </a:r>
            <a:r>
              <a:rPr lang="en-US" dirty="0" smtClean="0"/>
              <a:t> over the best previous algorithms</a:t>
            </a:r>
          </a:p>
          <a:p>
            <a:pPr lvl="1"/>
            <a:endParaRPr lang="en-US" sz="1000" dirty="0"/>
          </a:p>
          <a:p>
            <a:r>
              <a:rPr lang="en-US" dirty="0" smtClean="0"/>
              <a:t>Individual CPU and GPU performance breakdowns</a:t>
            </a:r>
          </a:p>
          <a:p>
            <a:endParaRPr lang="en-US" sz="1000" dirty="0"/>
          </a:p>
          <a:p>
            <a:r>
              <a:rPr lang="en-US" dirty="0" smtClean="0"/>
              <a:t>CPU-only scenarios</a:t>
            </a:r>
          </a:p>
          <a:p>
            <a:pPr lvl="1"/>
            <a:r>
              <a:rPr lang="en-US" dirty="0" smtClean="0">
                <a:solidFill>
                  <a:srgbClr val="0000FF"/>
                </a:solidFill>
              </a:rPr>
              <a:t>Competitive performance </a:t>
            </a:r>
            <a:r>
              <a:rPr lang="en-US" dirty="0" smtClean="0"/>
              <a:t>with previous algorithms</a:t>
            </a:r>
          </a:p>
          <a:p>
            <a:endParaRPr lang="en-US" sz="1000" dirty="0"/>
          </a:p>
          <a:p>
            <a:r>
              <a:rPr lang="en-US" dirty="0" smtClean="0"/>
              <a:t>Scalability results</a:t>
            </a:r>
          </a:p>
          <a:p>
            <a:pPr lvl="1"/>
            <a:r>
              <a:rPr lang="en-US" dirty="0" smtClean="0"/>
              <a:t>SMS’ performance and fairness </a:t>
            </a:r>
            <a:r>
              <a:rPr lang="en-US" dirty="0" smtClean="0">
                <a:solidFill>
                  <a:srgbClr val="0000FF"/>
                </a:solidFill>
              </a:rPr>
              <a:t>scales better </a:t>
            </a:r>
            <a:r>
              <a:rPr lang="en-US" dirty="0" smtClean="0"/>
              <a:t>than previous algorithms as the number of cores and memory channels increases</a:t>
            </a:r>
          </a:p>
          <a:p>
            <a:endParaRPr lang="en-US" sz="1000" dirty="0"/>
          </a:p>
          <a:p>
            <a:r>
              <a:rPr lang="en-US" dirty="0" smtClean="0"/>
              <a:t>Analysis of SMS design parameters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269</a:t>
            </a:fld>
            <a:endParaRPr lang="en-US" altLang="en-US">
              <a:solidFill>
                <a:srgbClr val="000000"/>
              </a:solidFill>
            </a:endParaRPr>
          </a:p>
        </p:txBody>
      </p:sp>
    </p:spTree>
    <p:extLst>
      <p:ext uri="{BB962C8B-B14F-4D97-AF65-F5344CB8AC3E}">
        <p14:creationId xmlns:p14="http://schemas.microsoft.com/office/powerpoint/2010/main" val="23424166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27</a:t>
            </a:fld>
            <a:endParaRPr lang="en-US" dirty="0">
              <a:solidFill>
                <a:prstClr val="black">
                  <a:tint val="75000"/>
                </a:prstClr>
              </a:solidFill>
              <a:latin typeface="Calibri"/>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higher</a:t>
            </a:r>
          </a:p>
          <a:p>
            <a:pPr algn="ctr"/>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algn="ctr"/>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algn="ctr"/>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algn="ctr"/>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025485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t>Conclusion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spTree>
    <p:extLst>
      <p:ext uri="{BB962C8B-B14F-4D97-AF65-F5344CB8AC3E}">
        <p14:creationId xmlns:p14="http://schemas.microsoft.com/office/powerpoint/2010/main" val="29366553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10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a:t>
            </a:r>
          </a:p>
          <a:p>
            <a:endParaRPr lang="en-US" sz="10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a:t>
            </a:r>
            <a:r>
              <a:rPr lang="en-US" dirty="0"/>
              <a:t>c</a:t>
            </a:r>
            <a:r>
              <a:rPr lang="en-US" dirty="0" smtClean="0"/>
              <a:t>ommand scheduler: issues requests to DRAM</a:t>
            </a:r>
          </a:p>
          <a:p>
            <a:endParaRPr lang="en-US" sz="10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271</a:t>
            </a:fld>
            <a:endParaRPr lang="en-US" altLang="en-US">
              <a:solidFill>
                <a:srgbClr val="000000"/>
              </a:solidFill>
            </a:endParaRPr>
          </a:p>
        </p:txBody>
      </p:sp>
    </p:spTree>
    <p:extLst>
      <p:ext uri="{BB962C8B-B14F-4D97-AF65-F5344CB8AC3E}">
        <p14:creationId xmlns:p14="http://schemas.microsoft.com/office/powerpoint/2010/main" val="42455404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272</a:t>
            </a:fld>
            <a:endParaRPr lang="en-US">
              <a:solidFill>
                <a:srgbClr val="000000"/>
              </a:solidFill>
            </a:endParaRPr>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41682558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"Fairness via Source Throttling: A Configurable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Fairness </a:t>
            </a:r>
            <a:r>
              <a:rPr lang="en-US" b="1" dirty="0">
                <a:solidFill>
                  <a:srgbClr val="000000"/>
                </a:solidFill>
                <a:latin typeface="Tahoma"/>
                <a:hlinkClick r:id="rId3"/>
              </a:rPr>
              <a:t>Substrate for Multi-Core Memory Systems"</a:t>
            </a:r>
            <a:r>
              <a:rPr lang="en-US" dirty="0">
                <a:solidFill>
                  <a:srgbClr val="000000"/>
                </a:solidFill>
                <a:latin typeface="Tahoma"/>
              </a:rPr>
              <a:t> </a:t>
            </a:r>
            <a:br>
              <a:rPr lang="en-US" dirty="0">
                <a:solidFill>
                  <a:srgbClr val="000000"/>
                </a:solidFill>
                <a:latin typeface="Tahoma"/>
              </a:rPr>
            </a:br>
            <a:r>
              <a:rPr lang="en-US" sz="1500" i="1" dirty="0">
                <a:solidFill>
                  <a:srgbClr val="000000"/>
                </a:solidFill>
                <a:latin typeface="Tahoma"/>
                <a:hlinkClick r:id="rId4"/>
              </a:rPr>
              <a:t>15th Intl. Conf. on Architectural Support for Programming Languages and Operating Systems</a:t>
            </a:r>
            <a:r>
              <a:rPr lang="en-US" sz="1500" i="1" dirty="0">
                <a:solidFill>
                  <a:srgbClr val="000000"/>
                </a:solidFill>
                <a:latin typeface="Tahoma"/>
              </a:rPr>
              <a:t> (</a:t>
            </a:r>
            <a:r>
              <a:rPr lang="en-US" sz="1500" b="1" i="1" dirty="0">
                <a:solidFill>
                  <a:srgbClr val="000000"/>
                </a:solidFill>
                <a:latin typeface="Tahoma"/>
              </a:rPr>
              <a:t>ASPLOS</a:t>
            </a:r>
            <a:r>
              <a:rPr lang="en-US" sz="1500" i="1" dirty="0">
                <a:solidFill>
                  <a:srgbClr val="000000"/>
                </a:solidFill>
                <a:latin typeface="Tahoma"/>
              </a:rPr>
              <a:t>)</a:t>
            </a:r>
            <a:r>
              <a:rPr lang="en-US" sz="1500" dirty="0">
                <a:solidFill>
                  <a:srgbClr val="000000"/>
                </a:solidFill>
                <a:latin typeface="Tahoma"/>
              </a:rPr>
              <a:t>, </a:t>
            </a:r>
          </a:p>
          <a:p>
            <a:pPr algn="ctr"/>
            <a:r>
              <a:rPr lang="en-US" dirty="0" smtClean="0">
                <a:solidFill>
                  <a:srgbClr val="000000"/>
                </a:solidFill>
                <a:latin typeface="Tahoma"/>
              </a:rPr>
              <a:t>pages </a:t>
            </a:r>
            <a:r>
              <a:rPr lang="en-US" dirty="0">
                <a:solidFill>
                  <a:srgbClr val="000000"/>
                </a:solidFill>
                <a:latin typeface="Tahoma"/>
              </a:rPr>
              <a:t>335-346, Pittsburgh, PA, March 2010. </a:t>
            </a:r>
            <a:r>
              <a:rPr lang="en-US" dirty="0">
                <a:solidFill>
                  <a:srgbClr val="000000"/>
                </a:solidFill>
                <a:latin typeface="Tahoma"/>
                <a:hlinkClick r:id="rId5"/>
              </a:rPr>
              <a:t>Slides (pdf)</a:t>
            </a:r>
            <a:r>
              <a:rPr lang="en-US" dirty="0">
                <a:solidFill>
                  <a:srgbClr val="000000"/>
                </a:solidFill>
                <a:latin typeface="Tahoma"/>
              </a:rPr>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33334979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1990" name="Rectangle 6"/>
          <p:cNvSpPr>
            <a:spLocks noGrp="1" noChangeArrowheads="1"/>
          </p:cNvSpPr>
          <p:nvPr>
            <p:ph type="title"/>
          </p:nvPr>
        </p:nvSpPr>
        <p:spPr>
          <a:xfrm>
            <a:off x="152405" y="152400"/>
            <a:ext cx="7358063" cy="884039"/>
          </a:xfrm>
        </p:spPr>
        <p:txBody>
          <a:bodyPr rIns="116964"/>
          <a:lstStyle/>
          <a:p>
            <a:pPr marL="40172"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70" y="3528416"/>
            <a:ext cx="2214563" cy="526852"/>
          </a:xfrm>
          <a:prstGeom prst="rect">
            <a:avLst/>
          </a:prstGeom>
          <a:solidFill>
            <a:srgbClr val="3F691E"/>
          </a:solidFill>
          <a:ln w="9525">
            <a:solidFill>
              <a:schemeClr val="tx1"/>
            </a:solidFill>
            <a:round/>
            <a:headEnd/>
            <a:tailEnd/>
          </a:ln>
        </p:spPr>
        <p:txBody>
          <a:bodyPr lIns="0" tIns="0" rIns="40628" bIns="0" anchor="ctr">
            <a:prstTxWarp prst="textNoShape">
              <a:avLst/>
            </a:prstTxWarp>
          </a:bodyPr>
          <a:lstStyle/>
          <a:p>
            <a:pPr marL="40172" algn="ctr" defTabSz="914165"/>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80"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9" name="Line 21"/>
          <p:cNvSpPr>
            <a:spLocks noChangeShapeType="1"/>
          </p:cNvSpPr>
          <p:nvPr/>
        </p:nvSpPr>
        <p:spPr bwMode="auto">
          <a:xfrm>
            <a:off x="473273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0" name="Line 22"/>
          <p:cNvSpPr>
            <a:spLocks noChangeShapeType="1"/>
          </p:cNvSpPr>
          <p:nvPr/>
        </p:nvSpPr>
        <p:spPr bwMode="auto">
          <a:xfrm>
            <a:off x="617041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3" name="Line 25"/>
          <p:cNvSpPr>
            <a:spLocks noChangeShapeType="1"/>
          </p:cNvSpPr>
          <p:nvPr/>
        </p:nvSpPr>
        <p:spPr bwMode="auto">
          <a:xfrm rot="10800000" flipH="1">
            <a:off x="2705701"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5" name="Line 27"/>
          <p:cNvSpPr>
            <a:spLocks noChangeShapeType="1"/>
          </p:cNvSpPr>
          <p:nvPr/>
        </p:nvSpPr>
        <p:spPr bwMode="auto">
          <a:xfrm>
            <a:off x="3571875" y="4474969"/>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6" name="Line 28"/>
          <p:cNvSpPr>
            <a:spLocks noChangeShapeType="1"/>
          </p:cNvSpPr>
          <p:nvPr/>
        </p:nvSpPr>
        <p:spPr bwMode="auto">
          <a:xfrm>
            <a:off x="4375552" y="4457109"/>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D90B00"/>
                </a:solidFill>
                <a:latin typeface="Tahoma"/>
                <a:ea typeface="Gill Sans" pitchFamily="30" charset="0"/>
                <a:cs typeface="Gill Sans" pitchFamily="30" charset="0"/>
              </a:rPr>
              <a:t>Shared Memory</a:t>
            </a:r>
          </a:p>
          <a:p>
            <a:pPr marL="40172" defTabSz="914165"/>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8"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8" name="Oval 40"/>
          <p:cNvSpPr>
            <a:spLocks/>
          </p:cNvSpPr>
          <p:nvPr/>
        </p:nvSpPr>
        <p:spPr bwMode="auto">
          <a:xfrm>
            <a:off x="2339583"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9" name="Oval 41"/>
          <p:cNvSpPr>
            <a:spLocks/>
          </p:cNvSpPr>
          <p:nvPr/>
        </p:nvSpPr>
        <p:spPr bwMode="auto">
          <a:xfrm>
            <a:off x="1964536"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165"/>
              <a:t>274</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41104022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spTree>
    <p:extLst>
      <p:ext uri="{BB962C8B-B14F-4D97-AF65-F5344CB8AC3E}">
        <p14:creationId xmlns:p14="http://schemas.microsoft.com/office/powerpoint/2010/main" val="10229645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a:solidFill>
                <a:srgbClr val="000000"/>
              </a:solidFill>
            </a:endParaRPr>
          </a:p>
        </p:txBody>
      </p:sp>
    </p:spTree>
    <p:extLst>
      <p:ext uri="{BB962C8B-B14F-4D97-AF65-F5344CB8AC3E}">
        <p14:creationId xmlns:p14="http://schemas.microsoft.com/office/powerpoint/2010/main" val="36268857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544836" y="100905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58" name="Rectangle 2"/>
          <p:cNvSpPr>
            <a:spLocks/>
          </p:cNvSpPr>
          <p:nvPr/>
        </p:nvSpPr>
        <p:spPr bwMode="auto">
          <a:xfrm>
            <a:off x="1544836" y="714375"/>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59" name="Rectangle 3"/>
          <p:cNvSpPr>
            <a:spLocks/>
          </p:cNvSpPr>
          <p:nvPr/>
        </p:nvSpPr>
        <p:spPr bwMode="auto">
          <a:xfrm>
            <a:off x="1544836" y="2000250"/>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60" name="Rectangle 4"/>
          <p:cNvSpPr>
            <a:spLocks/>
          </p:cNvSpPr>
          <p:nvPr/>
        </p:nvSpPr>
        <p:spPr bwMode="auto">
          <a:xfrm>
            <a:off x="1544836" y="166985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61" name="Rectangle 5"/>
          <p:cNvSpPr>
            <a:spLocks/>
          </p:cNvSpPr>
          <p:nvPr/>
        </p:nvSpPr>
        <p:spPr bwMode="auto">
          <a:xfrm>
            <a:off x="1544836" y="1339453"/>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62" name="Rectangle 6"/>
          <p:cNvSpPr>
            <a:spLocks/>
          </p:cNvSpPr>
          <p:nvPr/>
        </p:nvSpPr>
        <p:spPr bwMode="auto">
          <a:xfrm>
            <a:off x="508800" y="1981543"/>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grpSp>
        <p:nvGrpSpPr>
          <p:cNvPr id="2" name="Group 7"/>
          <p:cNvGrpSpPr>
            <a:grpSpLocks/>
          </p:cNvGrpSpPr>
          <p:nvPr/>
        </p:nvGrpSpPr>
        <p:grpSpPr bwMode="auto">
          <a:xfrm>
            <a:off x="1077144" y="2270375"/>
            <a:ext cx="1480096" cy="385093"/>
            <a:chOff x="22" y="31"/>
            <a:chExt cx="1326" cy="345"/>
          </a:xfrm>
        </p:grpSpPr>
        <p:sp>
          <p:nvSpPr>
            <p:cNvPr id="54356" name="Rectangle 8"/>
            <p:cNvSpPr>
              <a:spLocks/>
            </p:cNvSpPr>
            <p:nvPr/>
          </p:nvSpPr>
          <p:spPr bwMode="auto">
            <a:xfrm rot="5400000">
              <a:off x="968"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7" name="Rectangle 9"/>
            <p:cNvSpPr>
              <a:spLocks/>
            </p:cNvSpPr>
            <p:nvPr/>
          </p:nvSpPr>
          <p:spPr bwMode="auto">
            <a:xfrm rot="5400000">
              <a:off x="664"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8" name="Rectangle 10"/>
            <p:cNvSpPr>
              <a:spLocks/>
            </p:cNvSpPr>
            <p:nvPr/>
          </p:nvSpPr>
          <p:spPr bwMode="auto">
            <a:xfrm rot="5400000">
              <a:off x="360"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9" name="Rectangle 11"/>
            <p:cNvSpPr>
              <a:spLocks/>
            </p:cNvSpPr>
            <p:nvPr/>
          </p:nvSpPr>
          <p:spPr bwMode="auto">
            <a:xfrm rot="5400000">
              <a:off x="56"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grpSp>
      <p:sp>
        <p:nvSpPr>
          <p:cNvPr id="19468" name="Rectangle 12"/>
          <p:cNvSpPr>
            <a:spLocks/>
          </p:cNvSpPr>
          <p:nvPr/>
        </p:nvSpPr>
        <p:spPr bwMode="auto">
          <a:xfrm>
            <a:off x="965814" y="2574520"/>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69" name="Rectangle 13"/>
          <p:cNvSpPr>
            <a:spLocks/>
          </p:cNvSpPr>
          <p:nvPr/>
        </p:nvSpPr>
        <p:spPr bwMode="auto">
          <a:xfrm>
            <a:off x="2360888" y="749246"/>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70" name="Rectangle 14"/>
          <p:cNvSpPr>
            <a:spLocks/>
          </p:cNvSpPr>
          <p:nvPr/>
        </p:nvSpPr>
        <p:spPr bwMode="auto">
          <a:xfrm>
            <a:off x="2652123" y="72330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1" name="Rectangle 15"/>
          <p:cNvSpPr>
            <a:spLocks/>
          </p:cNvSpPr>
          <p:nvPr/>
        </p:nvSpPr>
        <p:spPr bwMode="auto">
          <a:xfrm>
            <a:off x="3723685"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72" name="Rectangle 16"/>
          <p:cNvSpPr>
            <a:spLocks/>
          </p:cNvSpPr>
          <p:nvPr/>
        </p:nvSpPr>
        <p:spPr bwMode="auto">
          <a:xfrm>
            <a:off x="4795248"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473" name="Rectangle 17"/>
          <p:cNvSpPr>
            <a:spLocks/>
          </p:cNvSpPr>
          <p:nvPr/>
        </p:nvSpPr>
        <p:spPr bwMode="auto">
          <a:xfrm>
            <a:off x="5866810"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474" name="Rectangle 18"/>
          <p:cNvSpPr>
            <a:spLocks/>
          </p:cNvSpPr>
          <p:nvPr/>
        </p:nvSpPr>
        <p:spPr bwMode="auto">
          <a:xfrm>
            <a:off x="6938373"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475" name="Rectangle 19"/>
          <p:cNvSpPr>
            <a:spLocks/>
          </p:cNvSpPr>
          <p:nvPr/>
        </p:nvSpPr>
        <p:spPr bwMode="auto">
          <a:xfrm>
            <a:off x="2652123" y="1169789"/>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6" name="Rectangle 20"/>
          <p:cNvSpPr>
            <a:spLocks/>
          </p:cNvSpPr>
          <p:nvPr/>
        </p:nvSpPr>
        <p:spPr bwMode="auto">
          <a:xfrm>
            <a:off x="3723680" y="1169789"/>
            <a:ext cx="4277320"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waiting for shared resources</a:t>
            </a:r>
          </a:p>
        </p:txBody>
      </p:sp>
      <p:sp>
        <p:nvSpPr>
          <p:cNvPr id="19477" name="Rectangle 21"/>
          <p:cNvSpPr>
            <a:spLocks/>
          </p:cNvSpPr>
          <p:nvPr/>
        </p:nvSpPr>
        <p:spPr bwMode="auto">
          <a:xfrm>
            <a:off x="8001006" y="1169789"/>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478" name="Rectangle 22"/>
          <p:cNvSpPr>
            <a:spLocks/>
          </p:cNvSpPr>
          <p:nvPr/>
        </p:nvSpPr>
        <p:spPr bwMode="auto">
          <a:xfrm>
            <a:off x="2378247" y="1119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479" name="Rectangle 23"/>
          <p:cNvSpPr>
            <a:spLocks/>
          </p:cNvSpPr>
          <p:nvPr/>
        </p:nvSpPr>
        <p:spPr bwMode="auto">
          <a:xfrm>
            <a:off x="3055070" y="93768"/>
            <a:ext cx="4223742" cy="58935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 Request Generation Order: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 A2, A3, A4, B1</a:t>
            </a:r>
          </a:p>
        </p:txBody>
      </p:sp>
      <p:sp>
        <p:nvSpPr>
          <p:cNvPr id="19480" name="AutoShape 24"/>
          <p:cNvSpPr>
            <a:spLocks/>
          </p:cNvSpPr>
          <p:nvPr/>
        </p:nvSpPr>
        <p:spPr bwMode="auto">
          <a:xfrm>
            <a:off x="35719" y="687586"/>
            <a:ext cx="1321594"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Unmanaged Interference</a:t>
            </a:r>
          </a:p>
        </p:txBody>
      </p:sp>
      <p:sp>
        <p:nvSpPr>
          <p:cNvPr id="19481" name="Line 25"/>
          <p:cNvSpPr>
            <a:spLocks noChangeShapeType="1"/>
          </p:cNvSpPr>
          <p:nvPr/>
        </p:nvSpPr>
        <p:spPr bwMode="auto">
          <a:xfrm rot="10800000" flipH="1">
            <a:off x="3723680" y="1891978"/>
            <a:ext cx="4286250"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2" name="Rectangle 26"/>
          <p:cNvSpPr>
            <a:spLocks/>
          </p:cNvSpPr>
          <p:nvPr/>
        </p:nvSpPr>
        <p:spPr bwMode="auto">
          <a:xfrm>
            <a:off x="4458153" y="1619622"/>
            <a:ext cx="2018109"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483" name="Line 27"/>
          <p:cNvSpPr>
            <a:spLocks noChangeShapeType="1"/>
          </p:cNvSpPr>
          <p:nvPr/>
        </p:nvSpPr>
        <p:spPr bwMode="auto">
          <a:xfrm>
            <a:off x="3723680" y="2152055"/>
            <a:ext cx="5348883"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4" name="Rectangle 28"/>
          <p:cNvSpPr>
            <a:spLocks/>
          </p:cNvSpPr>
          <p:nvPr/>
        </p:nvSpPr>
        <p:spPr bwMode="auto">
          <a:xfrm>
            <a:off x="4597384" y="1904234"/>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485" name="Rectangle 29"/>
          <p:cNvSpPr>
            <a:spLocks/>
          </p:cNvSpPr>
          <p:nvPr/>
        </p:nvSpPr>
        <p:spPr bwMode="auto">
          <a:xfrm>
            <a:off x="1518047" y="4089797"/>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86" name="Rectangle 30"/>
          <p:cNvSpPr>
            <a:spLocks/>
          </p:cNvSpPr>
          <p:nvPr/>
        </p:nvSpPr>
        <p:spPr bwMode="auto">
          <a:xfrm>
            <a:off x="1518047" y="5080992"/>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87" name="Rectangle 31"/>
          <p:cNvSpPr>
            <a:spLocks/>
          </p:cNvSpPr>
          <p:nvPr/>
        </p:nvSpPr>
        <p:spPr bwMode="auto">
          <a:xfrm>
            <a:off x="1518047" y="541139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88" name="Rectangle 32"/>
          <p:cNvSpPr>
            <a:spLocks/>
          </p:cNvSpPr>
          <p:nvPr/>
        </p:nvSpPr>
        <p:spPr bwMode="auto">
          <a:xfrm>
            <a:off x="1518047" y="4750595"/>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89" name="Rectangle 33"/>
          <p:cNvSpPr>
            <a:spLocks/>
          </p:cNvSpPr>
          <p:nvPr/>
        </p:nvSpPr>
        <p:spPr bwMode="auto">
          <a:xfrm>
            <a:off x="1518047" y="442019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90" name="Line 34"/>
          <p:cNvSpPr>
            <a:spLocks noChangeShapeType="1"/>
          </p:cNvSpPr>
          <p:nvPr/>
        </p:nvSpPr>
        <p:spPr bwMode="auto">
          <a:xfrm flipH="1">
            <a:off x="1348383" y="216991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91" name="Rectangle 35"/>
          <p:cNvSpPr>
            <a:spLocks/>
          </p:cNvSpPr>
          <p:nvPr/>
        </p:nvSpPr>
        <p:spPr bwMode="auto">
          <a:xfrm rot="5400000">
            <a:off x="2169547"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2" name="Rectangle 36"/>
          <p:cNvSpPr>
            <a:spLocks/>
          </p:cNvSpPr>
          <p:nvPr/>
        </p:nvSpPr>
        <p:spPr bwMode="auto">
          <a:xfrm rot="5400000">
            <a:off x="1830219"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3" name="Rectangle 37"/>
          <p:cNvSpPr>
            <a:spLocks/>
          </p:cNvSpPr>
          <p:nvPr/>
        </p:nvSpPr>
        <p:spPr bwMode="auto">
          <a:xfrm rot="5400000">
            <a:off x="1490891"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4" name="Rectangle 38"/>
          <p:cNvSpPr>
            <a:spLocks/>
          </p:cNvSpPr>
          <p:nvPr/>
        </p:nvSpPr>
        <p:spPr bwMode="auto">
          <a:xfrm rot="5400000">
            <a:off x="1151563"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5" name="Rectangle 39"/>
          <p:cNvSpPr>
            <a:spLocks/>
          </p:cNvSpPr>
          <p:nvPr/>
        </p:nvSpPr>
        <p:spPr bwMode="auto">
          <a:xfrm>
            <a:off x="944606" y="5914221"/>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96" name="Rectangle 40"/>
          <p:cNvSpPr>
            <a:spLocks/>
          </p:cNvSpPr>
          <p:nvPr/>
        </p:nvSpPr>
        <p:spPr bwMode="auto">
          <a:xfrm>
            <a:off x="2326286" y="4075554"/>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97" name="Rectangle 41"/>
          <p:cNvSpPr>
            <a:spLocks/>
          </p:cNvSpPr>
          <p:nvPr/>
        </p:nvSpPr>
        <p:spPr bwMode="auto">
          <a:xfrm>
            <a:off x="2652123" y="413444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98" name="Rectangle 42"/>
          <p:cNvSpPr>
            <a:spLocks/>
          </p:cNvSpPr>
          <p:nvPr/>
        </p:nvSpPr>
        <p:spPr bwMode="auto">
          <a:xfrm>
            <a:off x="3723685"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99" name="Rectangle 43"/>
          <p:cNvSpPr>
            <a:spLocks/>
          </p:cNvSpPr>
          <p:nvPr/>
        </p:nvSpPr>
        <p:spPr bwMode="auto">
          <a:xfrm>
            <a:off x="5857881"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500" name="Rectangle 44"/>
          <p:cNvSpPr>
            <a:spLocks/>
          </p:cNvSpPr>
          <p:nvPr/>
        </p:nvSpPr>
        <p:spPr bwMode="auto">
          <a:xfrm>
            <a:off x="2652123" y="4580930"/>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501" name="Rectangle 45"/>
          <p:cNvSpPr>
            <a:spLocks/>
          </p:cNvSpPr>
          <p:nvPr/>
        </p:nvSpPr>
        <p:spPr bwMode="auto">
          <a:xfrm>
            <a:off x="3723685" y="4580930"/>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02" name="Rectangle 46"/>
          <p:cNvSpPr>
            <a:spLocks/>
          </p:cNvSpPr>
          <p:nvPr/>
        </p:nvSpPr>
        <p:spPr bwMode="auto">
          <a:xfrm>
            <a:off x="4795248" y="4580930"/>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503" name="Rectangle 47"/>
          <p:cNvSpPr>
            <a:spLocks/>
          </p:cNvSpPr>
          <p:nvPr/>
        </p:nvSpPr>
        <p:spPr bwMode="auto">
          <a:xfrm>
            <a:off x="2340296" y="4548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504" name="Rectangle 48"/>
          <p:cNvSpPr>
            <a:spLocks/>
          </p:cNvSpPr>
          <p:nvPr/>
        </p:nvSpPr>
        <p:spPr bwMode="auto">
          <a:xfrm>
            <a:off x="3071819" y="5817691"/>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352"/>
              </a:spcBef>
              <a:spcAft>
                <a:spcPct val="0"/>
              </a:spcAft>
            </a:pPr>
            <a:r>
              <a:rPr lang="en-US" sz="2000" dirty="0">
                <a:solidFill>
                  <a:srgbClr val="000000"/>
                </a:solidFill>
                <a:latin typeface="Gill Sans"/>
                <a:ea typeface="Gill Sans" pitchFamily="31" charset="0"/>
                <a:cs typeface="Gill Sans" pitchFamily="31" charset="0"/>
                <a:sym typeface="Gill Sans" pitchFamily="31" charset="0"/>
              </a:rPr>
              <a:t>Dynamically detect </a:t>
            </a:r>
            <a:r>
              <a:rPr lang="en-US" sz="2000" dirty="0">
                <a:solidFill>
                  <a:srgbClr val="D90B00"/>
                </a:solidFill>
                <a:latin typeface="Gill Sans"/>
                <a:ea typeface="Gill Sans" pitchFamily="31" charset="0"/>
                <a:cs typeface="Gill Sans" pitchFamily="31" charset="0"/>
                <a:sym typeface="Gill Sans" pitchFamily="31" charset="0"/>
              </a:rPr>
              <a:t>application A’s interference</a:t>
            </a:r>
            <a:r>
              <a:rPr lang="en-US" sz="2000" dirty="0">
                <a:solidFill>
                  <a:srgbClr val="000000"/>
                </a:solidFill>
                <a:latin typeface="Gill Sans"/>
                <a:ea typeface="Gill Sans" pitchFamily="31" charset="0"/>
                <a:cs typeface="Gill Sans" pitchFamily="31" charset="0"/>
                <a:sym typeface="Gill Sans" pitchFamily="31" charset="0"/>
              </a:rPr>
              <a:t> for application B and </a:t>
            </a:r>
            <a:r>
              <a:rPr lang="en-US" sz="2000" dirty="0">
                <a:solidFill>
                  <a:srgbClr val="003DCC"/>
                </a:solidFill>
                <a:latin typeface="Gill Sans"/>
                <a:ea typeface="Gill Sans" pitchFamily="31" charset="0"/>
                <a:cs typeface="Gill Sans" pitchFamily="31" charset="0"/>
                <a:sym typeface="Gill Sans" pitchFamily="31" charset="0"/>
              </a:rPr>
              <a:t>throttle down</a:t>
            </a:r>
            <a:r>
              <a:rPr lang="en-US" sz="2000" dirty="0">
                <a:solidFill>
                  <a:srgbClr val="000000"/>
                </a:solidFill>
                <a:latin typeface="Gill Sans"/>
                <a:ea typeface="Gill Sans" pitchFamily="31" charset="0"/>
                <a:cs typeface="Gill Sans" pitchFamily="31" charset="0"/>
                <a:sym typeface="Gill Sans" pitchFamily="31" charset="0"/>
              </a:rPr>
              <a:t> </a:t>
            </a:r>
            <a:r>
              <a:rPr lang="en-US" sz="2000" dirty="0">
                <a:solidFill>
                  <a:srgbClr val="D90B00"/>
                </a:solidFill>
                <a:latin typeface="Gill Sans"/>
                <a:ea typeface="Gill Sans" pitchFamily="31" charset="0"/>
                <a:cs typeface="Gill Sans" pitchFamily="31" charset="0"/>
                <a:sym typeface="Gill Sans" pitchFamily="31" charset="0"/>
              </a:rPr>
              <a:t>application A</a:t>
            </a:r>
          </a:p>
        </p:txBody>
      </p:sp>
      <p:sp>
        <p:nvSpPr>
          <p:cNvPr id="19505" name="Line 49"/>
          <p:cNvSpPr>
            <a:spLocks noChangeShapeType="1"/>
          </p:cNvSpPr>
          <p:nvPr/>
        </p:nvSpPr>
        <p:spPr bwMode="auto">
          <a:xfrm rot="10800000" flipH="1">
            <a:off x="3723680" y="5312049"/>
            <a:ext cx="5348883"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6" name="Rectangle 50"/>
          <p:cNvSpPr>
            <a:spLocks/>
          </p:cNvSpPr>
          <p:nvPr/>
        </p:nvSpPr>
        <p:spPr bwMode="auto">
          <a:xfrm>
            <a:off x="3920134" y="5037460"/>
            <a:ext cx="1910953"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507" name="Line 51"/>
          <p:cNvSpPr>
            <a:spLocks noChangeShapeType="1"/>
          </p:cNvSpPr>
          <p:nvPr/>
        </p:nvSpPr>
        <p:spPr bwMode="auto">
          <a:xfrm rot="10800000" flipH="1">
            <a:off x="3723680" y="5679281"/>
            <a:ext cx="2143125"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8" name="Rectangle 52"/>
          <p:cNvSpPr>
            <a:spLocks/>
          </p:cNvSpPr>
          <p:nvPr/>
        </p:nvSpPr>
        <p:spPr bwMode="auto">
          <a:xfrm>
            <a:off x="3953332" y="5422533"/>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509" name="AutoShape 53"/>
          <p:cNvSpPr>
            <a:spLocks/>
          </p:cNvSpPr>
          <p:nvPr/>
        </p:nvSpPr>
        <p:spPr bwMode="auto">
          <a:xfrm>
            <a:off x="62509" y="4134445"/>
            <a:ext cx="1339453"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Fair Source Throttling</a:t>
            </a:r>
          </a:p>
        </p:txBody>
      </p:sp>
      <p:sp>
        <p:nvSpPr>
          <p:cNvPr id="19510" name="Rectangle 54"/>
          <p:cNvSpPr>
            <a:spLocks/>
          </p:cNvSpPr>
          <p:nvPr/>
        </p:nvSpPr>
        <p:spPr bwMode="auto">
          <a:xfrm>
            <a:off x="4795248" y="4134445"/>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11" name="Rectangle 55"/>
          <p:cNvSpPr>
            <a:spLocks/>
          </p:cNvSpPr>
          <p:nvPr/>
        </p:nvSpPr>
        <p:spPr bwMode="auto">
          <a:xfrm>
            <a:off x="3821906" y="3295055"/>
            <a:ext cx="2696766" cy="634008"/>
          </a:xfrm>
          <a:prstGeom prst="rect">
            <a:avLst/>
          </a:prstGeom>
          <a:solidFill>
            <a:srgbClr val="F3EB00"/>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2" name="Rectangle 56"/>
          <p:cNvSpPr>
            <a:spLocks/>
          </p:cNvSpPr>
          <p:nvPr/>
        </p:nvSpPr>
        <p:spPr bwMode="auto">
          <a:xfrm>
            <a:off x="4955977" y="3607594"/>
            <a:ext cx="1089422" cy="241102"/>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3" name="Line 57"/>
          <p:cNvSpPr>
            <a:spLocks noChangeShapeType="1"/>
          </p:cNvSpPr>
          <p:nvPr/>
        </p:nvSpPr>
        <p:spPr bwMode="auto">
          <a:xfrm flipH="1">
            <a:off x="6045404" y="3723680"/>
            <a:ext cx="1357313"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4" name="Rectangle 58"/>
          <p:cNvSpPr>
            <a:spLocks/>
          </p:cNvSpPr>
          <p:nvPr/>
        </p:nvSpPr>
        <p:spPr bwMode="auto">
          <a:xfrm>
            <a:off x="3848695" y="3281660"/>
            <a:ext cx="2634258"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Request Generation Order</a:t>
            </a:r>
          </a:p>
        </p:txBody>
      </p:sp>
      <p:sp>
        <p:nvSpPr>
          <p:cNvPr id="19515" name="Rectangle 59"/>
          <p:cNvSpPr>
            <a:spLocks/>
          </p:cNvSpPr>
          <p:nvPr/>
        </p:nvSpPr>
        <p:spPr bwMode="auto">
          <a:xfrm>
            <a:off x="4313045" y="3567416"/>
            <a:ext cx="383977" cy="30360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16" name="Rectangle 60"/>
          <p:cNvSpPr>
            <a:spLocks/>
          </p:cNvSpPr>
          <p:nvPr/>
        </p:nvSpPr>
        <p:spPr bwMode="auto">
          <a:xfrm>
            <a:off x="4536281" y="3558481"/>
            <a:ext cx="1169789"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 </a:t>
            </a:r>
          </a:p>
        </p:txBody>
      </p:sp>
      <p:sp>
        <p:nvSpPr>
          <p:cNvPr id="19517" name="Rectangle 61"/>
          <p:cNvSpPr>
            <a:spLocks/>
          </p:cNvSpPr>
          <p:nvPr/>
        </p:nvSpPr>
        <p:spPr bwMode="auto">
          <a:xfrm>
            <a:off x="5509617" y="3562946"/>
            <a:ext cx="482203"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p>
        </p:txBody>
      </p:sp>
      <p:sp>
        <p:nvSpPr>
          <p:cNvPr id="19518" name="Rectangle 62"/>
          <p:cNvSpPr>
            <a:spLocks/>
          </p:cNvSpPr>
          <p:nvPr/>
        </p:nvSpPr>
        <p:spPr bwMode="auto">
          <a:xfrm>
            <a:off x="4652368" y="3598664"/>
            <a:ext cx="928688" cy="250031"/>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9" name="Rectangle 63"/>
          <p:cNvSpPr>
            <a:spLocks/>
          </p:cNvSpPr>
          <p:nvPr/>
        </p:nvSpPr>
        <p:spPr bwMode="auto">
          <a:xfrm>
            <a:off x="5616779" y="3598664"/>
            <a:ext cx="267891" cy="250031"/>
          </a:xfrm>
          <a:prstGeom prst="rect">
            <a:avLst/>
          </a:prstGeom>
          <a:noFill/>
          <a:ln w="25400">
            <a:solidFill>
              <a:srgbClr val="29008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0" name="Freeform 64"/>
          <p:cNvSpPr>
            <a:spLocks/>
          </p:cNvSpPr>
          <p:nvPr/>
        </p:nvSpPr>
        <p:spPr bwMode="auto">
          <a:xfrm>
            <a:off x="5072062" y="3848695"/>
            <a:ext cx="830461" cy="205383"/>
          </a:xfrm>
          <a:custGeom>
            <a:avLst/>
            <a:gdLst>
              <a:gd name="T0" fmla="*/ 0 w 21600"/>
              <a:gd name="T1" fmla="*/ 9426 h 21444"/>
              <a:gd name="T2" fmla="*/ 622319 w 21600"/>
              <a:gd name="T3" fmla="*/ 292086 h 21444"/>
              <a:gd name="T4" fmla="*/ 1181100 w 21600"/>
              <a:gd name="T5" fmla="*/ 0 h 21444"/>
              <a:gd name="T6" fmla="*/ 0 60000 65536"/>
              <a:gd name="T7" fmla="*/ 0 60000 65536"/>
              <a:gd name="T8" fmla="*/ 0 60000 65536"/>
              <a:gd name="T9" fmla="*/ 0 w 21600"/>
              <a:gd name="T10" fmla="*/ 0 h 21444"/>
              <a:gd name="T11" fmla="*/ 21600 w 21600"/>
              <a:gd name="T12" fmla="*/ 21444 h 21444"/>
            </a:gdLst>
            <a:ahLst/>
            <a:cxnLst>
              <a:cxn ang="T6">
                <a:pos x="T0" y="T1"/>
              </a:cxn>
              <a:cxn ang="T7">
                <a:pos x="T2" y="T3"/>
              </a:cxn>
              <a:cxn ang="T8">
                <a:pos x="T4" y="T5"/>
              </a:cxn>
            </a:cxnLst>
            <a:rect l="T9" t="T10" r="T11" b="T12"/>
            <a:pathLst>
              <a:path w="21600" h="21444">
                <a:moveTo>
                  <a:pt x="0" y="692"/>
                </a:moveTo>
                <a:cubicBezTo>
                  <a:pt x="0" y="692"/>
                  <a:pt x="8956" y="21600"/>
                  <a:pt x="11381" y="21443"/>
                </a:cubicBezTo>
                <a:cubicBezTo>
                  <a:pt x="13707" y="21293"/>
                  <a:pt x="21600" y="0"/>
                  <a:pt x="21600" y="0"/>
                </a:cubicBezTo>
              </a:path>
            </a:pathLst>
          </a:custGeom>
          <a:noFill/>
          <a:ln w="25400">
            <a:solidFill>
              <a:schemeClr val="tx1"/>
            </a:solidFill>
            <a:prstDash val="sysDot"/>
            <a:miter lim="800000"/>
            <a:headEnd type="triangle" w="med" len="me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1" name="Rectangle 65"/>
          <p:cNvSpPr>
            <a:spLocks/>
          </p:cNvSpPr>
          <p:nvPr/>
        </p:nvSpPr>
        <p:spPr bwMode="auto">
          <a:xfrm>
            <a:off x="4545211" y="3562946"/>
            <a:ext cx="508992"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22" name="Rectangle 66"/>
          <p:cNvSpPr>
            <a:spLocks/>
          </p:cNvSpPr>
          <p:nvPr/>
        </p:nvSpPr>
        <p:spPr bwMode="auto">
          <a:xfrm>
            <a:off x="4777383" y="3562946"/>
            <a:ext cx="1401961"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a:t>
            </a:r>
          </a:p>
        </p:txBody>
      </p:sp>
      <p:sp>
        <p:nvSpPr>
          <p:cNvPr id="19523" name="Rectangle 67"/>
          <p:cNvSpPr>
            <a:spLocks/>
          </p:cNvSpPr>
          <p:nvPr/>
        </p:nvSpPr>
        <p:spPr bwMode="auto">
          <a:xfrm>
            <a:off x="954743" y="116046"/>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4" name="Rectangle 68"/>
          <p:cNvSpPr>
            <a:spLocks/>
          </p:cNvSpPr>
          <p:nvPr/>
        </p:nvSpPr>
        <p:spPr bwMode="auto">
          <a:xfrm>
            <a:off x="904513" y="3536117"/>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5" name="Line 69"/>
          <p:cNvSpPr>
            <a:spLocks noChangeShapeType="1"/>
          </p:cNvSpPr>
          <p:nvPr/>
        </p:nvSpPr>
        <p:spPr bwMode="auto">
          <a:xfrm>
            <a:off x="8009930" y="1732359"/>
            <a:ext cx="0" cy="31700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6" name="Line 70"/>
          <p:cNvSpPr>
            <a:spLocks noChangeShapeType="1"/>
          </p:cNvSpPr>
          <p:nvPr/>
        </p:nvSpPr>
        <p:spPr bwMode="auto">
          <a:xfrm rot="10800000" flipH="1">
            <a:off x="8009930" y="4830961"/>
            <a:ext cx="1053703" cy="0"/>
          </a:xfrm>
          <a:prstGeom prst="line">
            <a:avLst/>
          </a:prstGeom>
          <a:noFill/>
          <a:ln w="381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7" name="Line 71"/>
          <p:cNvSpPr>
            <a:spLocks noChangeShapeType="1"/>
          </p:cNvSpPr>
          <p:nvPr/>
        </p:nvSpPr>
        <p:spPr bwMode="auto">
          <a:xfrm>
            <a:off x="9072563" y="1955607"/>
            <a:ext cx="0" cy="3643313"/>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8" name="Line 72"/>
          <p:cNvSpPr>
            <a:spLocks noChangeShapeType="1"/>
          </p:cNvSpPr>
          <p:nvPr/>
        </p:nvSpPr>
        <p:spPr bwMode="auto">
          <a:xfrm>
            <a:off x="5866805" y="5402462"/>
            <a:ext cx="0" cy="3125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9" name="Line 73"/>
          <p:cNvSpPr>
            <a:spLocks noChangeShapeType="1"/>
          </p:cNvSpPr>
          <p:nvPr/>
        </p:nvSpPr>
        <p:spPr bwMode="auto">
          <a:xfrm>
            <a:off x="5866805" y="5554266"/>
            <a:ext cx="3178969" cy="0"/>
          </a:xfrm>
          <a:prstGeom prst="line">
            <a:avLst/>
          </a:prstGeom>
          <a:noFill/>
          <a:ln w="508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0" name="Rectangle 74"/>
          <p:cNvSpPr>
            <a:spLocks/>
          </p:cNvSpPr>
          <p:nvPr/>
        </p:nvSpPr>
        <p:spPr bwMode="auto">
          <a:xfrm>
            <a:off x="6426220" y="5317063"/>
            <a:ext cx="1514312" cy="21544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Saved Cycles Core B</a:t>
            </a:r>
          </a:p>
        </p:txBody>
      </p:sp>
      <p:sp>
        <p:nvSpPr>
          <p:cNvPr id="19531" name="Oval 75"/>
          <p:cNvSpPr>
            <a:spLocks/>
          </p:cNvSpPr>
          <p:nvPr/>
        </p:nvSpPr>
        <p:spPr bwMode="auto">
          <a:xfrm>
            <a:off x="6232922" y="5179220"/>
            <a:ext cx="1893094" cy="482203"/>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2" name="Freeform 76"/>
          <p:cNvSpPr>
            <a:spLocks/>
          </p:cNvSpPr>
          <p:nvPr/>
        </p:nvSpPr>
        <p:spPr bwMode="auto">
          <a:xfrm>
            <a:off x="1455539" y="714377"/>
            <a:ext cx="794742" cy="1678781"/>
          </a:xfrm>
          <a:custGeom>
            <a:avLst/>
            <a:gdLst>
              <a:gd name="T0" fmla="*/ 0 w 21600"/>
              <a:gd name="T1" fmla="*/ 0 h 21600"/>
              <a:gd name="T2" fmla="*/ 0 w 21600"/>
              <a:gd name="T3" fmla="*/ 2387600 h 21600"/>
              <a:gd name="T4" fmla="*/ 1130300 w 21600"/>
              <a:gd name="T5" fmla="*/ 2387600 h 21600"/>
              <a:gd name="T6" fmla="*/ 11303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3" name="Oval 77"/>
          <p:cNvSpPr>
            <a:spLocks/>
          </p:cNvSpPr>
          <p:nvPr/>
        </p:nvSpPr>
        <p:spPr bwMode="auto">
          <a:xfrm>
            <a:off x="3205759" y="107156"/>
            <a:ext cx="3911203" cy="544711"/>
          </a:xfrm>
          <a:prstGeom prst="ellipse">
            <a:avLst/>
          </a:prstGeom>
          <a:noFill/>
          <a:ln w="381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4" name="Freeform 78"/>
          <p:cNvSpPr>
            <a:spLocks/>
          </p:cNvSpPr>
          <p:nvPr/>
        </p:nvSpPr>
        <p:spPr bwMode="auto">
          <a:xfrm>
            <a:off x="1455545" y="4063009"/>
            <a:ext cx="759023" cy="1741289"/>
          </a:xfrm>
          <a:custGeom>
            <a:avLst/>
            <a:gdLst>
              <a:gd name="T0" fmla="*/ 0 w 21600"/>
              <a:gd name="T1" fmla="*/ 0 h 21600"/>
              <a:gd name="T2" fmla="*/ 0 w 21600"/>
              <a:gd name="T3" fmla="*/ 2476500 h 21600"/>
              <a:gd name="T4" fmla="*/ 1079500 w 21600"/>
              <a:gd name="T5" fmla="*/ 2476500 h 21600"/>
              <a:gd name="T6" fmla="*/ 10795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5" name="Rectangle 79"/>
          <p:cNvSpPr>
            <a:spLocks/>
          </p:cNvSpPr>
          <p:nvPr/>
        </p:nvSpPr>
        <p:spPr bwMode="auto">
          <a:xfrm>
            <a:off x="584144" y="5406078"/>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sp>
        <p:nvSpPr>
          <p:cNvPr id="19536" name="Line 80"/>
          <p:cNvSpPr>
            <a:spLocks noChangeShapeType="1"/>
          </p:cNvSpPr>
          <p:nvPr/>
        </p:nvSpPr>
        <p:spPr bwMode="auto">
          <a:xfrm flipH="1">
            <a:off x="1321594" y="558998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7" name="Rectangle 81"/>
          <p:cNvSpPr>
            <a:spLocks/>
          </p:cNvSpPr>
          <p:nvPr/>
        </p:nvSpPr>
        <p:spPr bwMode="auto">
          <a:xfrm>
            <a:off x="3036100" y="2335113"/>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2461"/>
              </a:spcBef>
              <a:spcAft>
                <a:spcPct val="0"/>
              </a:spcAft>
            </a:pPr>
            <a:r>
              <a:rPr lang="en-US" sz="2000" dirty="0">
                <a:solidFill>
                  <a:srgbClr val="D90B00"/>
                </a:solidFill>
                <a:latin typeface="Gill Sans"/>
                <a:ea typeface="Gill Sans" pitchFamily="31" charset="0"/>
                <a:cs typeface="Gill Sans" pitchFamily="31" charset="0"/>
                <a:sym typeface="Gill Sans" pitchFamily="31" charset="0"/>
              </a:rPr>
              <a:t>Intensive application A</a:t>
            </a:r>
            <a:r>
              <a:rPr lang="en-US" sz="2000" dirty="0">
                <a:solidFill>
                  <a:srgbClr val="000000"/>
                </a:solidFill>
                <a:latin typeface="Gill Sans"/>
                <a:ea typeface="Gill Sans" pitchFamily="31" charset="0"/>
                <a:cs typeface="Gill Sans" pitchFamily="31" charset="0"/>
                <a:sym typeface="Gill Sans" pitchFamily="31" charset="0"/>
              </a:rPr>
              <a:t> generates many requests and causes </a:t>
            </a:r>
            <a:r>
              <a:rPr lang="en-US" sz="2000" dirty="0">
                <a:solidFill>
                  <a:srgbClr val="D90B00"/>
                </a:solidFill>
                <a:latin typeface="Gill Sans"/>
                <a:ea typeface="Gill Sans" pitchFamily="31" charset="0"/>
                <a:cs typeface="Gill Sans" pitchFamily="31" charset="0"/>
                <a:sym typeface="Gill Sans" pitchFamily="31" charset="0"/>
              </a:rPr>
              <a:t>long stall times</a:t>
            </a:r>
            <a:r>
              <a:rPr lang="en-US" sz="2000" dirty="0">
                <a:solidFill>
                  <a:srgbClr val="000000"/>
                </a:solidFill>
                <a:latin typeface="Gill Sans"/>
                <a:ea typeface="Gill Sans" pitchFamily="31" charset="0"/>
                <a:cs typeface="Gill Sans" pitchFamily="31" charset="0"/>
                <a:sym typeface="Gill Sans" pitchFamily="31" charset="0"/>
              </a:rPr>
              <a:t> for less intensive application B</a:t>
            </a:r>
          </a:p>
        </p:txBody>
      </p:sp>
      <p:sp>
        <p:nvSpPr>
          <p:cNvPr id="19538" name="Rectangle 82"/>
          <p:cNvSpPr>
            <a:spLocks/>
          </p:cNvSpPr>
          <p:nvPr/>
        </p:nvSpPr>
        <p:spPr bwMode="auto">
          <a:xfrm>
            <a:off x="7278812" y="3326308"/>
            <a:ext cx="1473398" cy="696516"/>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Throttled </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Requests</a:t>
            </a:r>
          </a:p>
        </p:txBody>
      </p:sp>
      <p:sp>
        <p:nvSpPr>
          <p:cNvPr id="19539" name="Rectangle 83"/>
          <p:cNvSpPr>
            <a:spLocks/>
          </p:cNvSpPr>
          <p:nvPr/>
        </p:nvSpPr>
        <p:spPr bwMode="auto">
          <a:xfrm>
            <a:off x="8001006"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540" name="Oval 84"/>
          <p:cNvSpPr>
            <a:spLocks/>
          </p:cNvSpPr>
          <p:nvPr/>
        </p:nvSpPr>
        <p:spPr bwMode="auto">
          <a:xfrm>
            <a:off x="7929563" y="4482703"/>
            <a:ext cx="1250156" cy="598289"/>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41" name="Rectangle 85"/>
          <p:cNvSpPr>
            <a:spLocks/>
          </p:cNvSpPr>
          <p:nvPr/>
        </p:nvSpPr>
        <p:spPr bwMode="auto">
          <a:xfrm>
            <a:off x="6929443"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542" name="Rectangle 86"/>
          <p:cNvSpPr>
            <a:spLocks/>
          </p:cNvSpPr>
          <p:nvPr/>
        </p:nvSpPr>
        <p:spPr bwMode="auto">
          <a:xfrm>
            <a:off x="8063508" y="4585395"/>
            <a:ext cx="1143000" cy="482203"/>
          </a:xfrm>
          <a:prstGeom prst="rect">
            <a:avLst/>
          </a:prstGeom>
          <a:noFill/>
          <a:ln w="381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Extra Cycles </a:t>
            </a:r>
          </a:p>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Core A</a:t>
            </a:r>
          </a:p>
        </p:txBody>
      </p:sp>
    </p:spTree>
    <p:extLst>
      <p:ext uri="{BB962C8B-B14F-4D97-AF65-F5344CB8AC3E}">
        <p14:creationId xmlns:p14="http://schemas.microsoft.com/office/powerpoint/2010/main" val="15081922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8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50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0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4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5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470"/>
                                        </p:tgtEl>
                                        <p:attrNameLst>
                                          <p:attrName>style.visibility</p:attrName>
                                        </p:attrNameLst>
                                      </p:cBhvr>
                                      <p:to>
                                        <p:strVal val="visible"/>
                                      </p:to>
                                    </p:set>
                                    <p:animEffect transition="in" filter="wipe(left)">
                                      <p:cBhvr>
                                        <p:cTn id="35" dur="500"/>
                                        <p:tgtEl>
                                          <p:spTgt spid="1947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9475"/>
                                        </p:tgtEl>
                                        <p:attrNameLst>
                                          <p:attrName>style.visibility</p:attrName>
                                        </p:attrNameLst>
                                      </p:cBhvr>
                                      <p:to>
                                        <p:strVal val="visible"/>
                                      </p:to>
                                    </p:set>
                                    <p:animEffect transition="in" filter="wipe(left)">
                                      <p:cBhvr>
                                        <p:cTn id="38" dur="500"/>
                                        <p:tgtEl>
                                          <p:spTgt spid="1947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47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9533"/>
                                        </p:tgtEl>
                                        <p:attrNameLst>
                                          <p:attrName>style.visibility</p:attrName>
                                        </p:attrNameLst>
                                      </p:cBhvr>
                                      <p:to>
                                        <p:strVal val="hidden"/>
                                      </p:to>
                                    </p:set>
                                  </p:childTnLst>
                                </p:cTn>
                              </p:par>
                              <p:par>
                                <p:cTn id="49" presetID="1" presetClass="entr" presetSubtype="0" fill="hold" grpId="0" nodeType="withEffect">
                                  <p:stCondLst>
                                    <p:cond delay="200"/>
                                  </p:stCondLst>
                                  <p:childTnLst>
                                    <p:set>
                                      <p:cBhvr>
                                        <p:cTn id="50" dur="1" fill="hold">
                                          <p:stCondLst>
                                            <p:cond delay="0"/>
                                          </p:stCondLst>
                                        </p:cTn>
                                        <p:tgtEl>
                                          <p:spTgt spid="19459"/>
                                        </p:tgtEl>
                                        <p:attrNameLst>
                                          <p:attrName>style.visibility</p:attrName>
                                        </p:attrNameLst>
                                      </p:cBhvr>
                                      <p:to>
                                        <p:strVal val="visible"/>
                                      </p:to>
                                    </p:set>
                                  </p:childTnLst>
                                </p:cTn>
                              </p:par>
                            </p:childTnLst>
                          </p:cTn>
                        </p:par>
                        <p:par>
                          <p:cTn id="51" fill="hold">
                            <p:stCondLst>
                              <p:cond delay="200"/>
                            </p:stCondLst>
                            <p:childTnLst>
                              <p:par>
                                <p:cTn id="52" presetID="1" presetClass="entr" presetSubtype="0" fill="hold" grpId="0" nodeType="afterEffect">
                                  <p:stCondLst>
                                    <p:cond delay="200"/>
                                  </p:stCondLst>
                                  <p:childTnLst>
                                    <p:set>
                                      <p:cBhvr>
                                        <p:cTn id="53" dur="1" fill="hold">
                                          <p:stCondLst>
                                            <p:cond delay="0"/>
                                          </p:stCondLst>
                                        </p:cTn>
                                        <p:tgtEl>
                                          <p:spTgt spid="19460"/>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200"/>
                                  </p:stCondLst>
                                  <p:childTnLst>
                                    <p:set>
                                      <p:cBhvr>
                                        <p:cTn id="56" dur="1" fill="hold">
                                          <p:stCondLst>
                                            <p:cond delay="0"/>
                                          </p:stCondLst>
                                        </p:cTn>
                                        <p:tgtEl>
                                          <p:spTgt spid="19461"/>
                                        </p:tgtEl>
                                        <p:attrNameLst>
                                          <p:attrName>style.visibility</p:attrName>
                                        </p:attrNameLst>
                                      </p:cBhvr>
                                      <p:to>
                                        <p:strVal val="visible"/>
                                      </p:to>
                                    </p:set>
                                  </p:childTnLst>
                                </p:cTn>
                              </p:par>
                            </p:childTnLst>
                          </p:cTn>
                        </p:par>
                        <p:par>
                          <p:cTn id="57" fill="hold">
                            <p:stCondLst>
                              <p:cond delay="600"/>
                            </p:stCondLst>
                            <p:childTnLst>
                              <p:par>
                                <p:cTn id="58" presetID="1" presetClass="entr" presetSubtype="0" fill="hold" grpId="0" nodeType="afterEffect">
                                  <p:stCondLst>
                                    <p:cond delay="200"/>
                                  </p:stCondLst>
                                  <p:childTnLst>
                                    <p:set>
                                      <p:cBhvr>
                                        <p:cTn id="59" dur="1" fill="hold">
                                          <p:stCondLst>
                                            <p:cond delay="0"/>
                                          </p:stCondLst>
                                        </p:cTn>
                                        <p:tgtEl>
                                          <p:spTgt spid="19457"/>
                                        </p:tgtEl>
                                        <p:attrNameLst>
                                          <p:attrName>style.visibility</p:attrName>
                                        </p:attrNameLst>
                                      </p:cBhvr>
                                      <p:to>
                                        <p:strVal val="visible"/>
                                      </p:to>
                                    </p:set>
                                  </p:childTnLst>
                                </p:cTn>
                              </p:par>
                            </p:childTnLst>
                          </p:cTn>
                        </p:par>
                        <p:par>
                          <p:cTn id="60" fill="hold">
                            <p:stCondLst>
                              <p:cond delay="800"/>
                            </p:stCondLst>
                            <p:childTnLst>
                              <p:par>
                                <p:cTn id="61" presetID="1" presetClass="entr" presetSubtype="0" fill="hold" grpId="0" nodeType="afterEffect">
                                  <p:stCondLst>
                                    <p:cond delay="200"/>
                                  </p:stCondLst>
                                  <p:childTnLst>
                                    <p:set>
                                      <p:cBhvr>
                                        <p:cTn id="62" dur="1" fill="hold">
                                          <p:stCondLst>
                                            <p:cond delay="0"/>
                                          </p:stCondLst>
                                        </p:cTn>
                                        <p:tgtEl>
                                          <p:spTgt spid="1945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471"/>
                                        </p:tgtEl>
                                        <p:attrNameLst>
                                          <p:attrName>style.visibility</p:attrName>
                                        </p:attrNameLst>
                                      </p:cBhvr>
                                      <p:to>
                                        <p:strVal val="visible"/>
                                      </p:to>
                                    </p:set>
                                    <p:animEffect transition="in" filter="wipe(left)">
                                      <p:cBhvr>
                                        <p:cTn id="67" dur="500"/>
                                        <p:tgtEl>
                                          <p:spTgt spid="19471"/>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9472"/>
                                        </p:tgtEl>
                                        <p:attrNameLst>
                                          <p:attrName>style.visibility</p:attrName>
                                        </p:attrNameLst>
                                      </p:cBhvr>
                                      <p:to>
                                        <p:strVal val="visible"/>
                                      </p:to>
                                    </p:set>
                                    <p:animEffect transition="in" filter="wipe(left)">
                                      <p:cBhvr>
                                        <p:cTn id="71" dur="500"/>
                                        <p:tgtEl>
                                          <p:spTgt spid="19472"/>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19473"/>
                                        </p:tgtEl>
                                        <p:attrNameLst>
                                          <p:attrName>style.visibility</p:attrName>
                                        </p:attrNameLst>
                                      </p:cBhvr>
                                      <p:to>
                                        <p:strVal val="visible"/>
                                      </p:to>
                                    </p:set>
                                    <p:animEffect transition="in" filter="wipe(left)">
                                      <p:cBhvr>
                                        <p:cTn id="75" dur="500"/>
                                        <p:tgtEl>
                                          <p:spTgt spid="19473"/>
                                        </p:tgtEl>
                                      </p:cBhvr>
                                    </p:animEffect>
                                  </p:childTnLst>
                                </p:cTn>
                              </p:par>
                            </p:childTnLst>
                          </p:cTn>
                        </p:par>
                        <p:par>
                          <p:cTn id="76" fill="hold">
                            <p:stCondLst>
                              <p:cond delay="1500"/>
                            </p:stCondLst>
                            <p:childTnLst>
                              <p:par>
                                <p:cTn id="77" presetID="22" presetClass="entr" presetSubtype="8" fill="hold" grpId="0" nodeType="afterEffect">
                                  <p:stCondLst>
                                    <p:cond delay="0"/>
                                  </p:stCondLst>
                                  <p:childTnLst>
                                    <p:set>
                                      <p:cBhvr>
                                        <p:cTn id="78" dur="1" fill="hold">
                                          <p:stCondLst>
                                            <p:cond delay="0"/>
                                          </p:stCondLst>
                                        </p:cTn>
                                        <p:tgtEl>
                                          <p:spTgt spid="19474"/>
                                        </p:tgtEl>
                                        <p:attrNameLst>
                                          <p:attrName>style.visibility</p:attrName>
                                        </p:attrNameLst>
                                      </p:cBhvr>
                                      <p:to>
                                        <p:strVal val="visible"/>
                                      </p:to>
                                    </p:set>
                                    <p:animEffect transition="in" filter="wipe(left)">
                                      <p:cBhvr>
                                        <p:cTn id="79" dur="500"/>
                                        <p:tgtEl>
                                          <p:spTgt spid="19474"/>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948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948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9476"/>
                                        </p:tgtEl>
                                        <p:attrNameLst>
                                          <p:attrName>style.visibility</p:attrName>
                                        </p:attrNameLst>
                                      </p:cBhvr>
                                      <p:to>
                                        <p:strVal val="visible"/>
                                      </p:to>
                                    </p:set>
                                    <p:animEffect transition="in" filter="wipe(left)">
                                      <p:cBhvr>
                                        <p:cTn id="90" dur="500"/>
                                        <p:tgtEl>
                                          <p:spTgt spid="1947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477"/>
                                        </p:tgtEl>
                                        <p:attrNameLst>
                                          <p:attrName>style.visibility</p:attrName>
                                        </p:attrNameLst>
                                      </p:cBhvr>
                                      <p:to>
                                        <p:strVal val="visible"/>
                                      </p:to>
                                    </p:set>
                                    <p:animEffect transition="in" filter="wipe(left)">
                                      <p:cBhvr>
                                        <p:cTn id="95" dur="500"/>
                                        <p:tgtEl>
                                          <p:spTgt spid="19477"/>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9483"/>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9484"/>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19537"/>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19514"/>
                                        </p:tgtEl>
                                        <p:attrNameLst>
                                          <p:attrName>style.visibility</p:attrName>
                                        </p:attrNameLst>
                                      </p:cBhvr>
                                      <p:to>
                                        <p:strVal val="visible"/>
                                      </p:to>
                                    </p:set>
                                  </p:childTnLst>
                                </p:cTn>
                              </p:par>
                            </p:childTnLst>
                          </p:cTn>
                        </p:par>
                        <p:par>
                          <p:cTn id="110" fill="hold">
                            <p:stCondLst>
                              <p:cond delay="0"/>
                            </p:stCondLst>
                            <p:childTnLst>
                              <p:par>
                                <p:cTn id="111" presetID="1" presetClass="entr" presetSubtype="0" fill="hold" grpId="0" nodeType="afterEffect">
                                  <p:stCondLst>
                                    <p:cond delay="0"/>
                                  </p:stCondLst>
                                  <p:childTnLst>
                                    <p:set>
                                      <p:cBhvr>
                                        <p:cTn id="112" dur="1" fill="hold">
                                          <p:stCondLst>
                                            <p:cond delay="0"/>
                                          </p:stCondLst>
                                        </p:cTn>
                                        <p:tgtEl>
                                          <p:spTgt spid="19497"/>
                                        </p:tgtEl>
                                        <p:attrNameLst>
                                          <p:attrName>style.visibility</p:attrName>
                                        </p:attrNameLst>
                                      </p:cBhvr>
                                      <p:to>
                                        <p:strVal val="visible"/>
                                      </p:to>
                                    </p:set>
                                  </p:childTnLst>
                                </p:cTn>
                              </p:par>
                            </p:childTnLst>
                          </p:cTn>
                        </p:par>
                        <p:par>
                          <p:cTn id="113" fill="hold">
                            <p:stCondLst>
                              <p:cond delay="0"/>
                            </p:stCondLst>
                            <p:childTnLst>
                              <p:par>
                                <p:cTn id="114" presetID="1" presetClass="entr" presetSubtype="0" fill="hold" grpId="0" nodeType="afterEffect">
                                  <p:stCondLst>
                                    <p:cond delay="0"/>
                                  </p:stCondLst>
                                  <p:childTnLst>
                                    <p:set>
                                      <p:cBhvr>
                                        <p:cTn id="115" dur="1" fill="hold">
                                          <p:stCondLst>
                                            <p:cond delay="0"/>
                                          </p:stCondLst>
                                        </p:cTn>
                                        <p:tgtEl>
                                          <p:spTgt spid="19500"/>
                                        </p:tgtEl>
                                        <p:attrNameLst>
                                          <p:attrName>style.visibility</p:attrName>
                                        </p:attrNameLst>
                                      </p:cBhvr>
                                      <p:to>
                                        <p:strVal val="visible"/>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19511"/>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19515"/>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19516"/>
                                        </p:tgtEl>
                                        <p:attrNameLst>
                                          <p:attrName>style.visibility</p:attrName>
                                        </p:attrNameLst>
                                      </p:cBhvr>
                                      <p:to>
                                        <p:strVal val="visible"/>
                                      </p:to>
                                    </p:set>
                                  </p:childTnLst>
                                </p:cTn>
                              </p:par>
                            </p:childTnLst>
                          </p:cTn>
                        </p:par>
                        <p:par>
                          <p:cTn id="125" fill="hold">
                            <p:stCondLst>
                              <p:cond delay="0"/>
                            </p:stCondLst>
                            <p:childTnLst>
                              <p:par>
                                <p:cTn id="126" presetID="1" presetClass="entr" presetSubtype="0" fill="hold" grpId="0" nodeType="afterEffect">
                                  <p:stCondLst>
                                    <p:cond delay="0"/>
                                  </p:stCondLst>
                                  <p:childTnLst>
                                    <p:set>
                                      <p:cBhvr>
                                        <p:cTn id="127" dur="1" fill="hold">
                                          <p:stCondLst>
                                            <p:cond delay="0"/>
                                          </p:stCondLst>
                                        </p:cTn>
                                        <p:tgtEl>
                                          <p:spTgt spid="19517"/>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19518"/>
                                        </p:tgtEl>
                                        <p:attrNameLst>
                                          <p:attrName>style.visibility</p:attrName>
                                        </p:attrNameLst>
                                      </p:cBhvr>
                                      <p:to>
                                        <p:strVal val="visible"/>
                                      </p:to>
                                    </p:set>
                                  </p:childTnLst>
                                </p:cTn>
                              </p:par>
                            </p:childTnLst>
                          </p:cTn>
                        </p:par>
                        <p:par>
                          <p:cTn id="132" fill="hold">
                            <p:stCondLst>
                              <p:cond delay="0"/>
                            </p:stCondLst>
                            <p:childTnLst>
                              <p:par>
                                <p:cTn id="133" presetID="1" presetClass="entr" presetSubtype="0" fill="hold" grpId="0" nodeType="afterEffect">
                                  <p:stCondLst>
                                    <p:cond delay="0"/>
                                  </p:stCondLst>
                                  <p:childTnLst>
                                    <p:set>
                                      <p:cBhvr>
                                        <p:cTn id="134" dur="1" fill="hold">
                                          <p:stCondLst>
                                            <p:cond delay="0"/>
                                          </p:stCondLst>
                                        </p:cTn>
                                        <p:tgtEl>
                                          <p:spTgt spid="19519"/>
                                        </p:tgtEl>
                                        <p:attrNameLst>
                                          <p:attrName>style.visibility</p:attrName>
                                        </p:attrNameLst>
                                      </p:cBhvr>
                                      <p:to>
                                        <p:strVal val="visible"/>
                                      </p:to>
                                    </p:set>
                                  </p:childTnLst>
                                </p:cTn>
                              </p:par>
                            </p:childTnLst>
                          </p:cTn>
                        </p:par>
                        <p:par>
                          <p:cTn id="135" fill="hold">
                            <p:stCondLst>
                              <p:cond delay="0"/>
                            </p:stCondLst>
                            <p:childTnLst>
                              <p:par>
                                <p:cTn id="136" presetID="1" presetClass="entr" presetSubtype="0" fill="hold" grpId="0" nodeType="afterEffect">
                                  <p:stCondLst>
                                    <p:cond delay="0"/>
                                  </p:stCondLst>
                                  <p:childTnLst>
                                    <p:set>
                                      <p:cBhvr>
                                        <p:cTn id="137" dur="1" fill="hold">
                                          <p:stCondLst>
                                            <p:cond delay="0"/>
                                          </p:stCondLst>
                                        </p:cTn>
                                        <p:tgtEl>
                                          <p:spTgt spid="19520"/>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xit" presetSubtype="0" fill="hold" grpId="1" nodeType="clickEffect">
                                  <p:stCondLst>
                                    <p:cond delay="0"/>
                                  </p:stCondLst>
                                  <p:childTnLst>
                                    <p:set>
                                      <p:cBhvr>
                                        <p:cTn id="141" dur="1" fill="hold">
                                          <p:stCondLst>
                                            <p:cond delay="0"/>
                                          </p:stCondLst>
                                        </p:cTn>
                                        <p:tgtEl>
                                          <p:spTgt spid="19518"/>
                                        </p:tgtEl>
                                        <p:attrNameLst>
                                          <p:attrName>style.visibility</p:attrName>
                                        </p:attrNameLst>
                                      </p:cBhvr>
                                      <p:to>
                                        <p:strVal val="hidden"/>
                                      </p:to>
                                    </p:set>
                                  </p:childTnLst>
                                </p:cTn>
                              </p:par>
                            </p:childTnLst>
                          </p:cTn>
                        </p:par>
                        <p:par>
                          <p:cTn id="142" fill="hold">
                            <p:stCondLst>
                              <p:cond delay="0"/>
                            </p:stCondLst>
                            <p:childTnLst>
                              <p:par>
                                <p:cTn id="143" presetID="1" presetClass="exit" presetSubtype="0" fill="hold" grpId="1" nodeType="afterEffect">
                                  <p:stCondLst>
                                    <p:cond delay="0"/>
                                  </p:stCondLst>
                                  <p:childTnLst>
                                    <p:set>
                                      <p:cBhvr>
                                        <p:cTn id="144" dur="1" fill="hold">
                                          <p:stCondLst>
                                            <p:cond delay="0"/>
                                          </p:stCondLst>
                                        </p:cTn>
                                        <p:tgtEl>
                                          <p:spTgt spid="19519"/>
                                        </p:tgtEl>
                                        <p:attrNameLst>
                                          <p:attrName>style.visibility</p:attrName>
                                        </p:attrNameLst>
                                      </p:cBhvr>
                                      <p:to>
                                        <p:strVal val="hidden"/>
                                      </p:to>
                                    </p:set>
                                  </p:childTnLst>
                                </p:cTn>
                              </p:par>
                            </p:childTnLst>
                          </p:cTn>
                        </p:par>
                        <p:par>
                          <p:cTn id="145" fill="hold">
                            <p:stCondLst>
                              <p:cond delay="0"/>
                            </p:stCondLst>
                            <p:childTnLst>
                              <p:par>
                                <p:cTn id="146" presetID="1" presetClass="exit" presetSubtype="0" fill="hold" grpId="1" nodeType="afterEffect">
                                  <p:stCondLst>
                                    <p:cond delay="0"/>
                                  </p:stCondLst>
                                  <p:childTnLst>
                                    <p:set>
                                      <p:cBhvr>
                                        <p:cTn id="147" dur="1" fill="hold">
                                          <p:stCondLst>
                                            <p:cond delay="0"/>
                                          </p:stCondLst>
                                        </p:cTn>
                                        <p:tgtEl>
                                          <p:spTgt spid="19520"/>
                                        </p:tgtEl>
                                        <p:attrNameLst>
                                          <p:attrName>style.visibility</p:attrName>
                                        </p:attrNameLst>
                                      </p:cBhvr>
                                      <p:to>
                                        <p:strVal val="hidden"/>
                                      </p:to>
                                    </p:set>
                                  </p:childTnLst>
                                </p:cTn>
                              </p:par>
                            </p:childTnLst>
                          </p:cTn>
                        </p:par>
                        <p:par>
                          <p:cTn id="148" fill="hold">
                            <p:stCondLst>
                              <p:cond delay="0"/>
                            </p:stCondLst>
                            <p:childTnLst>
                              <p:par>
                                <p:cTn id="149" presetID="1" presetClass="exit" presetSubtype="0" fill="hold" grpId="1" nodeType="afterEffect">
                                  <p:stCondLst>
                                    <p:cond delay="0"/>
                                  </p:stCondLst>
                                  <p:childTnLst>
                                    <p:set>
                                      <p:cBhvr>
                                        <p:cTn id="150" dur="1" fill="hold">
                                          <p:stCondLst>
                                            <p:cond delay="0"/>
                                          </p:stCondLst>
                                        </p:cTn>
                                        <p:tgtEl>
                                          <p:spTgt spid="19517"/>
                                        </p:tgtEl>
                                        <p:attrNameLst>
                                          <p:attrName>style.visibility</p:attrName>
                                        </p:attrNameLst>
                                      </p:cBhvr>
                                      <p:to>
                                        <p:strVal val="hidden"/>
                                      </p:to>
                                    </p:set>
                                  </p:childTnLst>
                                </p:cTn>
                              </p:par>
                            </p:childTnLst>
                          </p:cTn>
                        </p:par>
                        <p:par>
                          <p:cTn id="151" fill="hold">
                            <p:stCondLst>
                              <p:cond delay="0"/>
                            </p:stCondLst>
                            <p:childTnLst>
                              <p:par>
                                <p:cTn id="152" presetID="1" presetClass="entr" presetSubtype="0" fill="hold" grpId="0" nodeType="afterEffect">
                                  <p:stCondLst>
                                    <p:cond delay="0"/>
                                  </p:stCondLst>
                                  <p:childTnLst>
                                    <p:set>
                                      <p:cBhvr>
                                        <p:cTn id="153" dur="1" fill="hold">
                                          <p:stCondLst>
                                            <p:cond delay="0"/>
                                          </p:stCondLst>
                                        </p:cTn>
                                        <p:tgtEl>
                                          <p:spTgt spid="19521"/>
                                        </p:tgtEl>
                                        <p:attrNameLst>
                                          <p:attrName>style.visibility</p:attrName>
                                        </p:attrNameLst>
                                      </p:cBhvr>
                                      <p:to>
                                        <p:strVal val="visible"/>
                                      </p:to>
                                    </p:set>
                                  </p:childTnLst>
                                </p:cTn>
                              </p:par>
                            </p:childTnLst>
                          </p:cTn>
                        </p:par>
                        <p:par>
                          <p:cTn id="154" fill="hold">
                            <p:stCondLst>
                              <p:cond delay="0"/>
                            </p:stCondLst>
                            <p:childTnLst>
                              <p:par>
                                <p:cTn id="155" presetID="1" presetClass="exit" presetSubtype="0" fill="hold" grpId="1" nodeType="afterEffect">
                                  <p:stCondLst>
                                    <p:cond delay="0"/>
                                  </p:stCondLst>
                                  <p:childTnLst>
                                    <p:set>
                                      <p:cBhvr>
                                        <p:cTn id="156" dur="1" fill="hold">
                                          <p:stCondLst>
                                            <p:cond delay="0"/>
                                          </p:stCondLst>
                                        </p:cTn>
                                        <p:tgtEl>
                                          <p:spTgt spid="19516"/>
                                        </p:tgtEl>
                                        <p:attrNameLst>
                                          <p:attrName>style.visibility</p:attrName>
                                        </p:attrNameLst>
                                      </p:cBhvr>
                                      <p:to>
                                        <p:strVal val="hidden"/>
                                      </p:to>
                                    </p:set>
                                  </p:childTnLst>
                                </p:cTn>
                              </p:par>
                            </p:childTnLst>
                          </p:cTn>
                        </p:par>
                        <p:par>
                          <p:cTn id="157" fill="hold">
                            <p:stCondLst>
                              <p:cond delay="0"/>
                            </p:stCondLst>
                            <p:childTnLst>
                              <p:par>
                                <p:cTn id="158" presetID="1" presetClass="entr" presetSubtype="0" fill="hold" grpId="0" nodeType="afterEffect">
                                  <p:stCondLst>
                                    <p:cond delay="0"/>
                                  </p:stCondLst>
                                  <p:childTnLst>
                                    <p:set>
                                      <p:cBhvr>
                                        <p:cTn id="159" dur="1" fill="hold">
                                          <p:stCondLst>
                                            <p:cond delay="0"/>
                                          </p:stCondLst>
                                        </p:cTn>
                                        <p:tgtEl>
                                          <p:spTgt spid="19522"/>
                                        </p:tgtEl>
                                        <p:attrNameLst>
                                          <p:attrName>style.visibility</p:attrName>
                                        </p:attrNameLst>
                                      </p:cBhvr>
                                      <p:to>
                                        <p:strVal val="visible"/>
                                      </p:to>
                                    </p:set>
                                  </p:childTnLst>
                                </p:cTn>
                              </p:par>
                            </p:childTnLst>
                          </p:cTn>
                        </p:par>
                        <p:par>
                          <p:cTn id="160" fill="hold">
                            <p:stCondLst>
                              <p:cond delay="0"/>
                            </p:stCondLst>
                            <p:childTnLst>
                              <p:par>
                                <p:cTn id="161" presetID="1" presetClass="exit" presetSubtype="0" fill="hold" grpId="1" nodeType="afterEffect">
                                  <p:stCondLst>
                                    <p:cond delay="0"/>
                                  </p:stCondLst>
                                  <p:childTnLst>
                                    <p:set>
                                      <p:cBhvr>
                                        <p:cTn id="162" dur="1" fill="hold">
                                          <p:stCondLst>
                                            <p:cond delay="0"/>
                                          </p:stCondLst>
                                        </p:cTn>
                                        <p:tgtEl>
                                          <p:spTgt spid="19511"/>
                                        </p:tgtEl>
                                        <p:attrNameLst>
                                          <p:attrName>style.visibility</p:attrName>
                                        </p:attrNameLst>
                                      </p:cBhvr>
                                      <p:to>
                                        <p:strVal val="hidden"/>
                                      </p:to>
                                    </p:set>
                                  </p:childTnLst>
                                </p:cTn>
                              </p:par>
                            </p:childTnLst>
                          </p:cTn>
                        </p:par>
                        <p:par>
                          <p:cTn id="163" fill="hold">
                            <p:stCondLst>
                              <p:cond delay="0"/>
                            </p:stCondLst>
                            <p:childTnLst>
                              <p:par>
                                <p:cTn id="164" presetID="1" presetClass="entr" presetSubtype="0" fill="hold" grpId="0" nodeType="afterEffect">
                                  <p:stCondLst>
                                    <p:cond delay="0"/>
                                  </p:stCondLst>
                                  <p:childTnLst>
                                    <p:set>
                                      <p:cBhvr>
                                        <p:cTn id="165" dur="1" fill="hold">
                                          <p:stCondLst>
                                            <p:cond delay="0"/>
                                          </p:stCondLst>
                                        </p:cTn>
                                        <p:tgtEl>
                                          <p:spTgt spid="19512"/>
                                        </p:tgtEl>
                                        <p:attrNameLst>
                                          <p:attrName>style.visibility</p:attrName>
                                        </p:attrNameLst>
                                      </p:cBhvr>
                                      <p:to>
                                        <p:strVal val="visible"/>
                                      </p:to>
                                    </p:set>
                                  </p:childTnLst>
                                </p:cTn>
                              </p:par>
                            </p:childTnLst>
                          </p:cTn>
                        </p:par>
                        <p:par>
                          <p:cTn id="166" fill="hold">
                            <p:stCondLst>
                              <p:cond delay="0"/>
                            </p:stCondLst>
                            <p:childTnLst>
                              <p:par>
                                <p:cTn id="167" presetID="1" presetClass="entr" presetSubtype="0" fill="hold" grpId="0" nodeType="afterEffect">
                                  <p:stCondLst>
                                    <p:cond delay="0"/>
                                  </p:stCondLst>
                                  <p:childTnLst>
                                    <p:set>
                                      <p:cBhvr>
                                        <p:cTn id="168" dur="1" fill="hold">
                                          <p:stCondLst>
                                            <p:cond delay="0"/>
                                          </p:stCondLst>
                                        </p:cTn>
                                        <p:tgtEl>
                                          <p:spTgt spid="19513"/>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9538"/>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9534"/>
                                        </p:tgtEl>
                                        <p:attrNameLst>
                                          <p:attrName>style.visibility</p:attrName>
                                        </p:attrNameLst>
                                      </p:cBhvr>
                                      <p:to>
                                        <p:strVal val="visible"/>
                                      </p:to>
                                    </p:set>
                                  </p:childTnLst>
                                </p:cTn>
                              </p:par>
                            </p:childTnLst>
                          </p:cTn>
                        </p:par>
                        <p:par>
                          <p:cTn id="176" fill="hold">
                            <p:stCondLst>
                              <p:cond delay="0"/>
                            </p:stCondLst>
                            <p:childTnLst>
                              <p:par>
                                <p:cTn id="177" presetID="1" presetClass="entr" presetSubtype="0" fill="hold" grpId="0" nodeType="afterEffect">
                                  <p:stCondLst>
                                    <p:cond delay="0"/>
                                  </p:stCondLst>
                                  <p:childTnLst>
                                    <p:set>
                                      <p:cBhvr>
                                        <p:cTn id="178" dur="1" fill="hold">
                                          <p:stCondLst>
                                            <p:cond delay="0"/>
                                          </p:stCondLst>
                                        </p:cTn>
                                        <p:tgtEl>
                                          <p:spTgt spid="19535"/>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grpId="0" nodeType="afterEffect">
                                  <p:stCondLst>
                                    <p:cond delay="0"/>
                                  </p:stCondLst>
                                  <p:childTnLst>
                                    <p:set>
                                      <p:cBhvr>
                                        <p:cTn id="181" dur="1" fill="hold">
                                          <p:stCondLst>
                                            <p:cond delay="0"/>
                                          </p:stCondLst>
                                        </p:cTn>
                                        <p:tgtEl>
                                          <p:spTgt spid="19536"/>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19491"/>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19492"/>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19493"/>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19494"/>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19495"/>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19524"/>
                                        </p:tgtEl>
                                        <p:attrNameLst>
                                          <p:attrName>style.visibility</p:attrName>
                                        </p:attrNameLst>
                                      </p:cBhvr>
                                      <p:to>
                                        <p:strVal val="visible"/>
                                      </p:to>
                                    </p:set>
                                  </p:childTnLst>
                                </p:cTn>
                              </p:par>
                            </p:childTnLst>
                          </p:cTn>
                        </p:par>
                      </p:childTnLst>
                    </p:cTn>
                  </p:par>
                  <p:par>
                    <p:cTn id="200" fill="hold">
                      <p:stCondLst>
                        <p:cond delay="indefinite"/>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9487"/>
                                        </p:tgtEl>
                                        <p:attrNameLst>
                                          <p:attrName>style.visibility</p:attrName>
                                        </p:attrNameLst>
                                      </p:cBhvr>
                                      <p:to>
                                        <p:strVal val="visible"/>
                                      </p:to>
                                    </p:set>
                                  </p:childTnLst>
                                </p:cTn>
                              </p:par>
                            </p:childTnLst>
                          </p:cTn>
                        </p:par>
                        <p:par>
                          <p:cTn id="204" fill="hold">
                            <p:stCondLst>
                              <p:cond delay="0"/>
                            </p:stCondLst>
                            <p:childTnLst>
                              <p:par>
                                <p:cTn id="205" presetID="1" presetClass="entr" presetSubtype="0" fill="hold" grpId="0" nodeType="afterEffect">
                                  <p:stCondLst>
                                    <p:cond delay="200"/>
                                  </p:stCondLst>
                                  <p:childTnLst>
                                    <p:set>
                                      <p:cBhvr>
                                        <p:cTn id="206" dur="1" fill="hold">
                                          <p:stCondLst>
                                            <p:cond delay="0"/>
                                          </p:stCondLst>
                                        </p:cTn>
                                        <p:tgtEl>
                                          <p:spTgt spid="19486"/>
                                        </p:tgtEl>
                                        <p:attrNameLst>
                                          <p:attrName>style.visibility</p:attrName>
                                        </p:attrNameLst>
                                      </p:cBhvr>
                                      <p:to>
                                        <p:strVal val="visible"/>
                                      </p:to>
                                    </p:set>
                                  </p:childTnLst>
                                </p:cTn>
                              </p:par>
                            </p:childTnLst>
                          </p:cTn>
                        </p:par>
                        <p:par>
                          <p:cTn id="207" fill="hold">
                            <p:stCondLst>
                              <p:cond delay="200"/>
                            </p:stCondLst>
                            <p:childTnLst>
                              <p:par>
                                <p:cTn id="208" presetID="1" presetClass="entr" presetSubtype="0" fill="hold" grpId="0" nodeType="afterEffect">
                                  <p:stCondLst>
                                    <p:cond delay="600"/>
                                  </p:stCondLst>
                                  <p:childTnLst>
                                    <p:set>
                                      <p:cBhvr>
                                        <p:cTn id="209" dur="1" fill="hold">
                                          <p:stCondLst>
                                            <p:cond delay="0"/>
                                          </p:stCondLst>
                                        </p:cTn>
                                        <p:tgtEl>
                                          <p:spTgt spid="19488"/>
                                        </p:tgtEl>
                                        <p:attrNameLst>
                                          <p:attrName>style.visibility</p:attrName>
                                        </p:attrNameLst>
                                      </p:cBhvr>
                                      <p:to>
                                        <p:strVal val="visible"/>
                                      </p:to>
                                    </p:set>
                                  </p:childTnLst>
                                </p:cTn>
                              </p:par>
                            </p:childTnLst>
                          </p:cTn>
                        </p:par>
                        <p:par>
                          <p:cTn id="210" fill="hold">
                            <p:stCondLst>
                              <p:cond delay="800"/>
                            </p:stCondLst>
                            <p:childTnLst>
                              <p:par>
                                <p:cTn id="211" presetID="1" presetClass="entr" presetSubtype="0" fill="hold" grpId="0" nodeType="afterEffect">
                                  <p:stCondLst>
                                    <p:cond delay="600"/>
                                  </p:stCondLst>
                                  <p:childTnLst>
                                    <p:set>
                                      <p:cBhvr>
                                        <p:cTn id="212" dur="1" fill="hold">
                                          <p:stCondLst>
                                            <p:cond delay="0"/>
                                          </p:stCondLst>
                                        </p:cTn>
                                        <p:tgtEl>
                                          <p:spTgt spid="19489"/>
                                        </p:tgtEl>
                                        <p:attrNameLst>
                                          <p:attrName>style.visibility</p:attrName>
                                        </p:attrNameLst>
                                      </p:cBhvr>
                                      <p:to>
                                        <p:strVal val="visible"/>
                                      </p:to>
                                    </p:set>
                                  </p:childTnLst>
                                </p:cTn>
                              </p:par>
                            </p:childTnLst>
                          </p:cTn>
                        </p:par>
                        <p:par>
                          <p:cTn id="213" fill="hold">
                            <p:stCondLst>
                              <p:cond delay="1400"/>
                            </p:stCondLst>
                            <p:childTnLst>
                              <p:par>
                                <p:cTn id="214" presetID="1" presetClass="entr" presetSubtype="0" fill="hold" grpId="0" nodeType="afterEffect">
                                  <p:stCondLst>
                                    <p:cond delay="600"/>
                                  </p:stCondLst>
                                  <p:childTnLst>
                                    <p:set>
                                      <p:cBhvr>
                                        <p:cTn id="215" dur="1" fill="hold">
                                          <p:stCondLst>
                                            <p:cond delay="0"/>
                                          </p:stCondLst>
                                        </p:cTn>
                                        <p:tgtEl>
                                          <p:spTgt spid="19485"/>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9498"/>
                                        </p:tgtEl>
                                        <p:attrNameLst>
                                          <p:attrName>style.visibility</p:attrName>
                                        </p:attrNameLst>
                                      </p:cBhvr>
                                      <p:to>
                                        <p:strVal val="visible"/>
                                      </p:to>
                                    </p:set>
                                    <p:animEffect transition="in" filter="wipe(left)">
                                      <p:cBhvr>
                                        <p:cTn id="220" dur="500"/>
                                        <p:tgtEl>
                                          <p:spTgt spid="19498"/>
                                        </p:tgtEl>
                                      </p:cBhvr>
                                    </p:animEffect>
                                  </p:childTnLst>
                                </p:cTn>
                              </p:par>
                              <p:par>
                                <p:cTn id="221" presetID="22" presetClass="entr" presetSubtype="8" fill="hold" grpId="0" nodeType="withEffect">
                                  <p:stCondLst>
                                    <p:cond delay="0"/>
                                  </p:stCondLst>
                                  <p:childTnLst>
                                    <p:set>
                                      <p:cBhvr>
                                        <p:cTn id="222" dur="1" fill="hold">
                                          <p:stCondLst>
                                            <p:cond delay="0"/>
                                          </p:stCondLst>
                                        </p:cTn>
                                        <p:tgtEl>
                                          <p:spTgt spid="19501"/>
                                        </p:tgtEl>
                                        <p:attrNameLst>
                                          <p:attrName>style.visibility</p:attrName>
                                        </p:attrNameLst>
                                      </p:cBhvr>
                                      <p:to>
                                        <p:strVal val="visible"/>
                                      </p:to>
                                    </p:set>
                                    <p:animEffect transition="in" filter="wipe(left)">
                                      <p:cBhvr>
                                        <p:cTn id="223" dur="500"/>
                                        <p:tgtEl>
                                          <p:spTgt spid="19501"/>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19502"/>
                                        </p:tgtEl>
                                        <p:attrNameLst>
                                          <p:attrName>style.visibility</p:attrName>
                                        </p:attrNameLst>
                                      </p:cBhvr>
                                      <p:to>
                                        <p:strVal val="visible"/>
                                      </p:to>
                                    </p:set>
                                    <p:animEffect transition="in" filter="wipe(left)">
                                      <p:cBhvr>
                                        <p:cTn id="228" dur="500"/>
                                        <p:tgtEl>
                                          <p:spTgt spid="19502"/>
                                        </p:tgtEl>
                                      </p:cBhvr>
                                    </p:animEffect>
                                  </p:childTnLst>
                                </p:cTn>
                              </p:par>
                              <p:par>
                                <p:cTn id="229" presetID="22" presetClass="entr" presetSubtype="8" fill="hold" grpId="0" nodeType="withEffect">
                                  <p:stCondLst>
                                    <p:cond delay="0"/>
                                  </p:stCondLst>
                                  <p:childTnLst>
                                    <p:set>
                                      <p:cBhvr>
                                        <p:cTn id="230" dur="1" fill="hold">
                                          <p:stCondLst>
                                            <p:cond delay="0"/>
                                          </p:stCondLst>
                                        </p:cTn>
                                        <p:tgtEl>
                                          <p:spTgt spid="19510"/>
                                        </p:tgtEl>
                                        <p:attrNameLst>
                                          <p:attrName>style.visibility</p:attrName>
                                        </p:attrNameLst>
                                      </p:cBhvr>
                                      <p:to>
                                        <p:strVal val="visible"/>
                                      </p:to>
                                    </p:set>
                                    <p:animEffect transition="in" filter="wipe(left)">
                                      <p:cBhvr>
                                        <p:cTn id="231" dur="500"/>
                                        <p:tgtEl>
                                          <p:spTgt spid="19510"/>
                                        </p:tgtEl>
                                      </p:cBhvr>
                                    </p:animEffect>
                                  </p:childTnLst>
                                </p:cTn>
                              </p:par>
                            </p:childTnLst>
                          </p:cTn>
                        </p:par>
                      </p:childTnLst>
                    </p:cTn>
                  </p:par>
                  <p:par>
                    <p:cTn id="232" fill="hold">
                      <p:stCondLst>
                        <p:cond delay="indefinite"/>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19507"/>
                                        </p:tgtEl>
                                        <p:attrNameLst>
                                          <p:attrName>style.visibility</p:attrName>
                                        </p:attrNameLst>
                                      </p:cBhvr>
                                      <p:to>
                                        <p:strVal val="visible"/>
                                      </p:to>
                                    </p:set>
                                  </p:childTnLst>
                                </p:cTn>
                              </p:par>
                            </p:childTnLst>
                          </p:cTn>
                        </p:par>
                        <p:par>
                          <p:cTn id="236" fill="hold">
                            <p:stCondLst>
                              <p:cond delay="0"/>
                            </p:stCondLst>
                            <p:childTnLst>
                              <p:par>
                                <p:cTn id="237" presetID="1" presetClass="entr" presetSubtype="0" fill="hold" grpId="0" nodeType="afterEffect">
                                  <p:stCondLst>
                                    <p:cond delay="0"/>
                                  </p:stCondLst>
                                  <p:childTnLst>
                                    <p:set>
                                      <p:cBhvr>
                                        <p:cTn id="238" dur="1" fill="hold">
                                          <p:stCondLst>
                                            <p:cond delay="0"/>
                                          </p:stCondLst>
                                        </p:cTn>
                                        <p:tgtEl>
                                          <p:spTgt spid="19508"/>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childTnLst>
                                    <p:set>
                                      <p:cBhvr>
                                        <p:cTn id="242" dur="1" fill="hold">
                                          <p:stCondLst>
                                            <p:cond delay="0"/>
                                          </p:stCondLst>
                                        </p:cTn>
                                        <p:tgtEl>
                                          <p:spTgt spid="19499"/>
                                        </p:tgtEl>
                                        <p:attrNameLst>
                                          <p:attrName>style.visibility</p:attrName>
                                        </p:attrNameLst>
                                      </p:cBhvr>
                                      <p:to>
                                        <p:strVal val="visible"/>
                                      </p:to>
                                    </p:set>
                                    <p:animEffect transition="in" filter="wipe(left)">
                                      <p:cBhvr>
                                        <p:cTn id="243" dur="500"/>
                                        <p:tgtEl>
                                          <p:spTgt spid="19499"/>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19541"/>
                                        </p:tgtEl>
                                        <p:attrNameLst>
                                          <p:attrName>style.visibility</p:attrName>
                                        </p:attrNameLst>
                                      </p:cBhvr>
                                      <p:to>
                                        <p:strVal val="visible"/>
                                      </p:to>
                                    </p:set>
                                    <p:animEffect transition="in" filter="wipe(left)">
                                      <p:cBhvr>
                                        <p:cTn id="247" dur="500"/>
                                        <p:tgtEl>
                                          <p:spTgt spid="19541"/>
                                        </p:tgtEl>
                                      </p:cBhvr>
                                    </p:animEffect>
                                  </p:childTnLst>
                                </p:cTn>
                              </p:par>
                            </p:childTnLst>
                          </p:cTn>
                        </p:par>
                        <p:par>
                          <p:cTn id="248" fill="hold">
                            <p:stCondLst>
                              <p:cond delay="1000"/>
                            </p:stCondLst>
                            <p:childTnLst>
                              <p:par>
                                <p:cTn id="249" presetID="22" presetClass="entr" presetSubtype="8" fill="hold" grpId="0" nodeType="afterEffect">
                                  <p:stCondLst>
                                    <p:cond delay="0"/>
                                  </p:stCondLst>
                                  <p:childTnLst>
                                    <p:set>
                                      <p:cBhvr>
                                        <p:cTn id="250" dur="1" fill="hold">
                                          <p:stCondLst>
                                            <p:cond delay="0"/>
                                          </p:stCondLst>
                                        </p:cTn>
                                        <p:tgtEl>
                                          <p:spTgt spid="19539"/>
                                        </p:tgtEl>
                                        <p:attrNameLst>
                                          <p:attrName>style.visibility</p:attrName>
                                        </p:attrNameLst>
                                      </p:cBhvr>
                                      <p:to>
                                        <p:strVal val="visible"/>
                                      </p:to>
                                    </p:set>
                                    <p:animEffect transition="in" filter="wipe(left)">
                                      <p:cBhvr>
                                        <p:cTn id="251" dur="500"/>
                                        <p:tgtEl>
                                          <p:spTgt spid="19539"/>
                                        </p:tgtEl>
                                      </p:cBhvr>
                                    </p:animEffect>
                                  </p:childTnLst>
                                </p:cTn>
                              </p:par>
                            </p:childTnLst>
                          </p:cTn>
                        </p:par>
                      </p:childTnLst>
                    </p:cTn>
                  </p:par>
                  <p:par>
                    <p:cTn id="252" fill="hold">
                      <p:stCondLst>
                        <p:cond delay="indefinite"/>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19505"/>
                                        </p:tgtEl>
                                        <p:attrNameLst>
                                          <p:attrName>style.visibility</p:attrName>
                                        </p:attrNameLst>
                                      </p:cBhvr>
                                      <p:to>
                                        <p:strVal val="visible"/>
                                      </p:to>
                                    </p:set>
                                  </p:childTnLst>
                                </p:cTn>
                              </p:par>
                            </p:childTnLst>
                          </p:cTn>
                        </p:par>
                        <p:par>
                          <p:cTn id="256" fill="hold">
                            <p:stCondLst>
                              <p:cond delay="0"/>
                            </p:stCondLst>
                            <p:childTnLst>
                              <p:par>
                                <p:cTn id="257" presetID="1" presetClass="entr" presetSubtype="0" fill="hold" grpId="0" nodeType="afterEffect">
                                  <p:stCondLst>
                                    <p:cond delay="0"/>
                                  </p:stCondLst>
                                  <p:childTnLst>
                                    <p:set>
                                      <p:cBhvr>
                                        <p:cTn id="258" dur="1" fill="hold">
                                          <p:stCondLst>
                                            <p:cond delay="0"/>
                                          </p:stCondLst>
                                        </p:cTn>
                                        <p:tgtEl>
                                          <p:spTgt spid="19506"/>
                                        </p:tgtEl>
                                        <p:attrNameLst>
                                          <p:attrName>style.visibility</p:attrName>
                                        </p:attrNameLst>
                                      </p:cBhvr>
                                      <p:to>
                                        <p:strVal val="visible"/>
                                      </p:to>
                                    </p:set>
                                  </p:childTnLst>
                                </p:cTn>
                              </p:par>
                            </p:childTnLst>
                          </p:cTn>
                        </p:par>
                        <p:par>
                          <p:cTn id="259" fill="hold">
                            <p:stCondLst>
                              <p:cond delay="0"/>
                            </p:stCondLst>
                            <p:childTnLst>
                              <p:par>
                                <p:cTn id="260" presetID="1" presetClass="entr" presetSubtype="0" fill="hold" grpId="0" nodeType="afterEffect">
                                  <p:stCondLst>
                                    <p:cond delay="0"/>
                                  </p:stCondLst>
                                  <p:childTnLst>
                                    <p:set>
                                      <p:cBhvr>
                                        <p:cTn id="261" dur="1" fill="hold">
                                          <p:stCondLst>
                                            <p:cond delay="0"/>
                                          </p:stCondLst>
                                        </p:cTn>
                                        <p:tgtEl>
                                          <p:spTgt spid="19525"/>
                                        </p:tgtEl>
                                        <p:attrNameLst>
                                          <p:attrName>style.visibility</p:attrName>
                                        </p:attrNameLst>
                                      </p:cBhvr>
                                      <p:to>
                                        <p:strVal val="visible"/>
                                      </p:to>
                                    </p:set>
                                  </p:childTnLst>
                                </p:cTn>
                              </p:par>
                            </p:childTnLst>
                          </p:cTn>
                        </p:par>
                        <p:par>
                          <p:cTn id="262" fill="hold">
                            <p:stCondLst>
                              <p:cond delay="0"/>
                            </p:stCondLst>
                            <p:childTnLst>
                              <p:par>
                                <p:cTn id="263" presetID="1" presetClass="entr" presetSubtype="0" fill="hold" grpId="0" nodeType="afterEffect">
                                  <p:stCondLst>
                                    <p:cond delay="0"/>
                                  </p:stCondLst>
                                  <p:childTnLst>
                                    <p:set>
                                      <p:cBhvr>
                                        <p:cTn id="264" dur="1" fill="hold">
                                          <p:stCondLst>
                                            <p:cond delay="0"/>
                                          </p:stCondLst>
                                        </p:cTn>
                                        <p:tgtEl>
                                          <p:spTgt spid="19526"/>
                                        </p:tgtEl>
                                        <p:attrNameLst>
                                          <p:attrName>style.visibility</p:attrName>
                                        </p:attrNameLst>
                                      </p:cBhvr>
                                      <p:to>
                                        <p:strVal val="visible"/>
                                      </p:to>
                                    </p:set>
                                  </p:childTnLst>
                                </p:cTn>
                              </p:par>
                            </p:childTnLst>
                          </p:cTn>
                        </p:par>
                        <p:par>
                          <p:cTn id="265" fill="hold">
                            <p:stCondLst>
                              <p:cond delay="0"/>
                            </p:stCondLst>
                            <p:childTnLst>
                              <p:par>
                                <p:cTn id="266" presetID="1" presetClass="entr" presetSubtype="0" fill="hold" grpId="0" nodeType="afterEffect">
                                  <p:stCondLst>
                                    <p:cond delay="0"/>
                                  </p:stCondLst>
                                  <p:childTnLst>
                                    <p:set>
                                      <p:cBhvr>
                                        <p:cTn id="267" dur="1" fill="hold">
                                          <p:stCondLst>
                                            <p:cond delay="0"/>
                                          </p:stCondLst>
                                        </p:cTn>
                                        <p:tgtEl>
                                          <p:spTgt spid="19542"/>
                                        </p:tgtEl>
                                        <p:attrNameLst>
                                          <p:attrName>style.visibility</p:attrName>
                                        </p:attrNameLst>
                                      </p:cBhvr>
                                      <p:to>
                                        <p:strVal val="visible"/>
                                      </p:to>
                                    </p:set>
                                  </p:childTnLst>
                                </p:cTn>
                              </p:par>
                            </p:childTnLst>
                          </p:cTn>
                        </p:par>
                        <p:par>
                          <p:cTn id="268" fill="hold">
                            <p:stCondLst>
                              <p:cond delay="0"/>
                            </p:stCondLst>
                            <p:childTnLst>
                              <p:par>
                                <p:cTn id="269" presetID="1" presetClass="entr" presetSubtype="0" fill="hold" grpId="0" nodeType="afterEffect">
                                  <p:stCondLst>
                                    <p:cond delay="0"/>
                                  </p:stCondLst>
                                  <p:childTnLst>
                                    <p:set>
                                      <p:cBhvr>
                                        <p:cTn id="270" dur="1" fill="hold">
                                          <p:stCondLst>
                                            <p:cond delay="0"/>
                                          </p:stCondLst>
                                        </p:cTn>
                                        <p:tgtEl>
                                          <p:spTgt spid="19540"/>
                                        </p:tgtEl>
                                        <p:attrNameLst>
                                          <p:attrName>style.visibility</p:attrName>
                                        </p:attrNameLst>
                                      </p:cBhvr>
                                      <p:to>
                                        <p:strVal val="visible"/>
                                      </p:to>
                                    </p:set>
                                  </p:childTnLst>
                                </p:cTn>
                              </p:par>
                            </p:childTnLst>
                          </p:cTn>
                        </p:par>
                        <p:par>
                          <p:cTn id="271" fill="hold">
                            <p:stCondLst>
                              <p:cond delay="0"/>
                            </p:stCondLst>
                            <p:childTnLst>
                              <p:par>
                                <p:cTn id="272" presetID="1" presetClass="entr" presetSubtype="0" fill="hold" grpId="0" nodeType="afterEffect">
                                  <p:stCondLst>
                                    <p:cond delay="0"/>
                                  </p:stCondLst>
                                  <p:childTnLst>
                                    <p:set>
                                      <p:cBhvr>
                                        <p:cTn id="273" dur="1" fill="hold">
                                          <p:stCondLst>
                                            <p:cond delay="0"/>
                                          </p:stCondLst>
                                        </p:cTn>
                                        <p:tgtEl>
                                          <p:spTgt spid="19527"/>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0"/>
                                          </p:stCondLst>
                                        </p:cTn>
                                        <p:tgtEl>
                                          <p:spTgt spid="19528"/>
                                        </p:tgtEl>
                                        <p:attrNameLst>
                                          <p:attrName>style.visibility</p:attrName>
                                        </p:attrNameLst>
                                      </p:cBhvr>
                                      <p:to>
                                        <p:strVal val="visible"/>
                                      </p:to>
                                    </p:set>
                                  </p:childTnLst>
                                </p:cTn>
                              </p:par>
                            </p:childTnLst>
                          </p:cTn>
                        </p:par>
                        <p:par>
                          <p:cTn id="278" fill="hold">
                            <p:stCondLst>
                              <p:cond delay="0"/>
                            </p:stCondLst>
                            <p:childTnLst>
                              <p:par>
                                <p:cTn id="279" presetID="1" presetClass="entr" presetSubtype="0" fill="hold" grpId="0" nodeType="afterEffect">
                                  <p:stCondLst>
                                    <p:cond delay="0"/>
                                  </p:stCondLst>
                                  <p:childTnLst>
                                    <p:set>
                                      <p:cBhvr>
                                        <p:cTn id="280" dur="1" fill="hold">
                                          <p:stCondLst>
                                            <p:cond delay="0"/>
                                          </p:stCondLst>
                                        </p:cTn>
                                        <p:tgtEl>
                                          <p:spTgt spid="19529"/>
                                        </p:tgtEl>
                                        <p:attrNameLst>
                                          <p:attrName>style.visibility</p:attrName>
                                        </p:attrNameLst>
                                      </p:cBhvr>
                                      <p:to>
                                        <p:strVal val="visible"/>
                                      </p:to>
                                    </p:set>
                                  </p:childTnLst>
                                </p:cTn>
                              </p:par>
                            </p:childTnLst>
                          </p:cTn>
                        </p:par>
                        <p:par>
                          <p:cTn id="281" fill="hold">
                            <p:stCondLst>
                              <p:cond delay="0"/>
                            </p:stCondLst>
                            <p:childTnLst>
                              <p:par>
                                <p:cTn id="282" presetID="1" presetClass="entr" presetSubtype="0" fill="hold" grpId="0" nodeType="afterEffect">
                                  <p:stCondLst>
                                    <p:cond delay="0"/>
                                  </p:stCondLst>
                                  <p:childTnLst>
                                    <p:set>
                                      <p:cBhvr>
                                        <p:cTn id="283" dur="1" fill="hold">
                                          <p:stCondLst>
                                            <p:cond delay="0"/>
                                          </p:stCondLst>
                                        </p:cTn>
                                        <p:tgtEl>
                                          <p:spTgt spid="19530"/>
                                        </p:tgtEl>
                                        <p:attrNameLst>
                                          <p:attrName>style.visibility</p:attrName>
                                        </p:attrNameLst>
                                      </p:cBhvr>
                                      <p:to>
                                        <p:strVal val="visible"/>
                                      </p:to>
                                    </p:set>
                                  </p:childTnLst>
                                </p:cTn>
                              </p:par>
                            </p:childTnLst>
                          </p:cTn>
                        </p:par>
                        <p:par>
                          <p:cTn id="284" fill="hold">
                            <p:stCondLst>
                              <p:cond delay="0"/>
                            </p:stCondLst>
                            <p:childTnLst>
                              <p:par>
                                <p:cTn id="285" presetID="1" presetClass="entr" presetSubtype="0" fill="hold" grpId="0" nodeType="afterEffect">
                                  <p:stCondLst>
                                    <p:cond delay="0"/>
                                  </p:stCondLst>
                                  <p:childTnLst>
                                    <p:set>
                                      <p:cBhvr>
                                        <p:cTn id="286" dur="1" fill="hold">
                                          <p:stCondLst>
                                            <p:cond delay="0"/>
                                          </p:stCondLst>
                                        </p:cTn>
                                        <p:tgtEl>
                                          <p:spTgt spid="19531"/>
                                        </p:tgtEl>
                                        <p:attrNameLst>
                                          <p:attrName>style.visibility</p:attrName>
                                        </p:attrNameLst>
                                      </p:cBhvr>
                                      <p:to>
                                        <p:strVal val="visible"/>
                                      </p:to>
                                    </p:set>
                                  </p:childTnLst>
                                </p:cTn>
                              </p:par>
                            </p:childTnLst>
                          </p:cTn>
                        </p:par>
                        <p:par>
                          <p:cTn id="287" fill="hold">
                            <p:stCondLst>
                              <p:cond delay="0"/>
                            </p:stCondLst>
                            <p:childTnLst>
                              <p:par>
                                <p:cTn id="288" presetID="1" presetClass="exit" presetSubtype="0" fill="hold" grpId="1" nodeType="afterEffect">
                                  <p:stCondLst>
                                    <p:cond delay="0"/>
                                  </p:stCondLst>
                                  <p:childTnLst>
                                    <p:set>
                                      <p:cBhvr>
                                        <p:cTn id="289" dur="1" fill="hold">
                                          <p:stCondLst>
                                            <p:cond delay="0"/>
                                          </p:stCondLst>
                                        </p:cTn>
                                        <p:tgtEl>
                                          <p:spTgt spid="19540"/>
                                        </p:tgtEl>
                                        <p:attrNameLst>
                                          <p:attrName>style.visibility</p:attrName>
                                        </p:attrNameLst>
                                      </p:cBhvr>
                                      <p:to>
                                        <p:strVal val="hidden"/>
                                      </p:to>
                                    </p:se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19504"/>
                                        </p:tgtEl>
                                        <p:attrNameLst>
                                          <p:attrName>style.visibility</p:attrName>
                                        </p:attrNameLst>
                                      </p:cBhvr>
                                      <p:to>
                                        <p:strVal val="visible"/>
                                      </p:to>
                                    </p:set>
                                  </p:childTnLst>
                                </p:cTn>
                              </p:par>
                            </p:childTnLst>
                          </p:cTn>
                        </p:par>
                        <p:par>
                          <p:cTn id="294" fill="hold">
                            <p:stCondLst>
                              <p:cond delay="0"/>
                            </p:stCondLst>
                            <p:childTnLst>
                              <p:par>
                                <p:cTn id="295" presetID="1" presetClass="exit" presetSubtype="0" fill="hold" grpId="1" nodeType="afterEffect">
                                  <p:stCondLst>
                                    <p:cond delay="0"/>
                                  </p:stCondLst>
                                  <p:childTnLst>
                                    <p:set>
                                      <p:cBhvr>
                                        <p:cTn id="296" dur="1" fill="hold">
                                          <p:stCondLst>
                                            <p:cond delay="0"/>
                                          </p:stCondLst>
                                        </p:cTn>
                                        <p:tgtEl>
                                          <p:spTgt spid="195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autoUpdateAnimBg="0"/>
      <p:bldP spid="19458" grpId="0" animBg="1" autoUpdateAnimBg="0"/>
      <p:bldP spid="19459" grpId="0" animBg="1" autoUpdateAnimBg="0"/>
      <p:bldP spid="19460" grpId="0" animBg="1" autoUpdateAnimBg="0"/>
      <p:bldP spid="19461" grpId="0" animBg="1" autoUpdateAnimBg="0"/>
      <p:bldP spid="19462" grpId="0" autoUpdateAnimBg="0"/>
      <p:bldP spid="19468" grpId="0" autoUpdateAnimBg="0"/>
      <p:bldP spid="19469" grpId="0"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utoUpdateAnimBg="0"/>
      <p:bldP spid="19479" grpId="0" autoUpdateAnimBg="0"/>
      <p:bldP spid="19480" grpId="0" animBg="1" autoUpdateAnimBg="0"/>
      <p:bldP spid="19481" grpId="0" animBg="1"/>
      <p:bldP spid="19482" grpId="0" autoUpdateAnimBg="0"/>
      <p:bldP spid="19483" grpId="0" animBg="1"/>
      <p:bldP spid="19484" grpId="0" autoUpdateAnimBg="0"/>
      <p:bldP spid="19485" grpId="0" animBg="1" autoUpdateAnimBg="0"/>
      <p:bldP spid="19486" grpId="0" animBg="1" autoUpdateAnimBg="0"/>
      <p:bldP spid="19487" grpId="0" animBg="1" autoUpdateAnimBg="0"/>
      <p:bldP spid="19488" grpId="0" animBg="1" autoUpdateAnimBg="0"/>
      <p:bldP spid="19489" grpId="0" animBg="1" autoUpdateAnimBg="0"/>
      <p:bldP spid="19490" grpId="0" animBg="1"/>
      <p:bldP spid="19491" grpId="0" autoUpdateAnimBg="0"/>
      <p:bldP spid="19492" grpId="0" autoUpdateAnimBg="0"/>
      <p:bldP spid="19493" grpId="0" autoUpdateAnimBg="0"/>
      <p:bldP spid="19494" grpId="0" autoUpdateAnimBg="0"/>
      <p:bldP spid="19495" grpId="0" autoUpdateAnimBg="0"/>
      <p:bldP spid="19496" grpId="0" autoUpdateAnimBg="0"/>
      <p:bldP spid="19497" grpId="0" animBg="1" autoUpdateAnimBg="0"/>
      <p:bldP spid="19498" grpId="0" animBg="1" autoUpdateAnimBg="0"/>
      <p:bldP spid="19499" grpId="0" animBg="1" autoUpdateAnimBg="0"/>
      <p:bldP spid="19500" grpId="0" animBg="1" autoUpdateAnimBg="0"/>
      <p:bldP spid="19501" grpId="0" animBg="1" autoUpdateAnimBg="0"/>
      <p:bldP spid="19502" grpId="0" animBg="1" autoUpdateAnimBg="0"/>
      <p:bldP spid="19503" grpId="0" autoUpdateAnimBg="0"/>
      <p:bldP spid="19504" grpId="0" animBg="1" autoUpdateAnimBg="0"/>
      <p:bldP spid="19505" grpId="0" animBg="1"/>
      <p:bldP spid="19506" grpId="0" autoUpdateAnimBg="0"/>
      <p:bldP spid="19507" grpId="0" animBg="1"/>
      <p:bldP spid="19508" grpId="0" autoUpdateAnimBg="0"/>
      <p:bldP spid="19509" grpId="0" animBg="1" autoUpdateAnimBg="0"/>
      <p:bldP spid="19510" grpId="0" animBg="1" autoUpdateAnimBg="0"/>
      <p:bldP spid="19511" grpId="0" animBg="1"/>
      <p:bldP spid="19511" grpId="1" animBg="1"/>
      <p:bldP spid="19512" grpId="0" animBg="1"/>
      <p:bldP spid="19513" grpId="0" animBg="1"/>
      <p:bldP spid="19514" grpId="0" autoUpdateAnimBg="0"/>
      <p:bldP spid="19515" grpId="0" autoUpdateAnimBg="0"/>
      <p:bldP spid="19516" grpId="0" autoUpdateAnimBg="0"/>
      <p:bldP spid="19516" grpId="1" autoUpdateAnimBg="0"/>
      <p:bldP spid="19517" grpId="0" autoUpdateAnimBg="0"/>
      <p:bldP spid="19517" grpId="1" autoUpdateAnimBg="0"/>
      <p:bldP spid="19518" grpId="0" animBg="1"/>
      <p:bldP spid="19518" grpId="1" animBg="1"/>
      <p:bldP spid="19519" grpId="0" animBg="1"/>
      <p:bldP spid="19519" grpId="1" animBg="1"/>
      <p:bldP spid="19520" grpId="0" animBg="1"/>
      <p:bldP spid="19520" grpId="1" animBg="1"/>
      <p:bldP spid="19521" grpId="0" autoUpdateAnimBg="0"/>
      <p:bldP spid="19522" grpId="0" autoUpdateAnimBg="0"/>
      <p:bldP spid="19523" grpId="0" autoUpdateAnimBg="0"/>
      <p:bldP spid="19524" grpId="0" autoUpdateAnimBg="0"/>
      <p:bldP spid="19525" grpId="0" animBg="1"/>
      <p:bldP spid="19526" grpId="0" animBg="1"/>
      <p:bldP spid="19527" grpId="0" animBg="1"/>
      <p:bldP spid="19528" grpId="0" animBg="1"/>
      <p:bldP spid="19529" grpId="0" animBg="1"/>
      <p:bldP spid="19530" grpId="0" autoUpdateAnimBg="0"/>
      <p:bldP spid="19531" grpId="0" animBg="1"/>
      <p:bldP spid="19531" grpId="1" animBg="1"/>
      <p:bldP spid="19532" grpId="0" animBg="1"/>
      <p:bldP spid="19533" grpId="0" animBg="1"/>
      <p:bldP spid="19533" grpId="1" animBg="1"/>
      <p:bldP spid="19534" grpId="0" animBg="1"/>
      <p:bldP spid="19535" grpId="0" autoUpdateAnimBg="0"/>
      <p:bldP spid="19536" grpId="0" animBg="1"/>
      <p:bldP spid="19537" grpId="0" animBg="1" autoUpdateAnimBg="0"/>
      <p:bldP spid="19538" grpId="0" autoUpdateAnimBg="0"/>
      <p:bldP spid="19539" grpId="0" animBg="1" autoUpdateAnimBg="0"/>
      <p:bldP spid="19540" grpId="0" animBg="1"/>
      <p:bldP spid="19540" grpId="1" animBg="1"/>
      <p:bldP spid="19541" grpId="0" animBg="1" autoUpdateAnimBg="0"/>
      <p:bldP spid="19542" grpId="0"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1"/>
            <a:ext cx="8610600" cy="5181600"/>
          </a:xfrm>
        </p:spPr>
        <p:txBody>
          <a:bodyPr/>
          <a:lstStyle/>
          <a:p>
            <a:r>
              <a:rPr lang="en-US" dirty="0" smtClean="0"/>
              <a:t>Two components (interval-based)</a:t>
            </a:r>
          </a:p>
          <a:p>
            <a:endParaRPr lang="en-US" dirty="0" smtClean="0"/>
          </a:p>
          <a:p>
            <a:r>
              <a:rPr lang="en-US" dirty="0" smtClean="0">
                <a:solidFill>
                  <a:srgbClr val="0000FF"/>
                </a:solidFill>
              </a:rPr>
              <a:t>Run-time unfairness evaluation (in hardware)</a:t>
            </a:r>
          </a:p>
          <a:p>
            <a:pPr lvl="1"/>
            <a:r>
              <a:rPr lang="en-US" dirty="0" smtClean="0"/>
              <a:t>Dynamically estimates the unfairness in the memory system</a:t>
            </a:r>
          </a:p>
          <a:p>
            <a:pPr lvl="1"/>
            <a:r>
              <a:rPr lang="en-US" dirty="0" smtClean="0"/>
              <a:t>Estimates which application is slowing down which other</a:t>
            </a:r>
          </a:p>
          <a:p>
            <a:endParaRPr lang="en-US" dirty="0" smtClean="0"/>
          </a:p>
          <a:p>
            <a:r>
              <a:rPr lang="en-US" dirty="0" smtClean="0">
                <a:solidFill>
                  <a:srgbClr val="0000FF"/>
                </a:solidFill>
              </a:rPr>
              <a:t>Dynamic request throttling (hardware or software)</a:t>
            </a:r>
          </a:p>
          <a:p>
            <a:pPr lvl="1"/>
            <a:r>
              <a:rPr lang="en-US" dirty="0" smtClean="0"/>
              <a:t>Adjusts how aggressively each core makes requests to the shared resources</a:t>
            </a:r>
          </a:p>
          <a:p>
            <a:pPr lvl="1"/>
            <a:r>
              <a:rPr lang="en-US" dirty="0" smtClean="0"/>
              <a:t>Throttles down request rates of cores causing unfairness</a:t>
            </a:r>
          </a:p>
          <a:p>
            <a:pPr lvl="2"/>
            <a:r>
              <a:rPr lang="en-US" dirty="0" smtClean="0"/>
              <a:t>Limit miss buffers, limit injection rate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278</a:t>
            </a:fld>
            <a:endParaRPr lang="en-US" altLang="en-US">
              <a:solidFill>
                <a:srgbClr val="000000"/>
              </a:solidFill>
            </a:endParaRPr>
          </a:p>
        </p:txBody>
      </p:sp>
    </p:spTree>
    <p:extLst>
      <p:ext uri="{BB962C8B-B14F-4D97-AF65-F5344CB8AC3E}">
        <p14:creationId xmlns:p14="http://schemas.microsoft.com/office/powerpoint/2010/main" val="20996504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279</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6" name="Rectangle 11"/>
          <p:cNvSpPr>
            <a:spLocks/>
          </p:cNvSpPr>
          <p:nvPr/>
        </p:nvSpPr>
        <p:spPr bwMode="auto">
          <a:xfrm>
            <a:off x="193105" y="2893224"/>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21"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5" name="Rectangle 15"/>
          <p:cNvSpPr>
            <a:spLocks/>
          </p:cNvSpPr>
          <p:nvPr/>
        </p:nvSpPr>
        <p:spPr bwMode="auto">
          <a:xfrm>
            <a:off x="3993808" y="379065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21"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2" y="2419945"/>
            <a:ext cx="2098477" cy="696516"/>
          </a:xfrm>
          <a:prstGeom prst="rect">
            <a:avLst/>
          </a:prstGeom>
          <a:noFill/>
          <a:ln w="12700">
            <a:noFill/>
            <a:miter lim="800000"/>
            <a:headEnd/>
            <a:tailEnd/>
          </a:ln>
        </p:spPr>
        <p:txBody>
          <a:bodyPr lIns="0" tIns="0" rIns="40628"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33" name="Rectangle 33"/>
          <p:cNvSpPr>
            <a:spLocks/>
          </p:cNvSpPr>
          <p:nvPr/>
        </p:nvSpPr>
        <p:spPr bwMode="auto">
          <a:xfrm>
            <a:off x="455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41513865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56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28</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algn="ctr"/>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Unfairness caused by memory-intensive being prioritized over each other </a:t>
            </a:r>
          </a:p>
          <a:p>
            <a:pPr lvl="2">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219" lvl="1" indent="-228505">
              <a:buFont typeface="Arial" pitchFamily="34" charset="0"/>
              <a:buChar char="•"/>
              <a:tabLst>
                <a:tab pos="745821" algn="l"/>
              </a:tabLst>
            </a:pPr>
            <a:endParaRPr lang="en-US" dirty="0" smtClean="0">
              <a:solidFill>
                <a:prstClr val="black"/>
              </a:solidFill>
              <a:latin typeface="Calibri"/>
              <a:sym typeface="Wingdings" pitchFamily="2" charset="2"/>
            </a:endParaRPr>
          </a:p>
          <a:p>
            <a:pPr marL="571268" lvl="1">
              <a:tabLst>
                <a:tab pos="688693" algn="l"/>
                <a:tab pos="74582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199" lvl="2">
              <a:buFont typeface="Arial" pitchFamily="34" charset="0"/>
              <a:buChar char="•"/>
              <a:tabLst>
                <a:tab pos="688693" algn="l"/>
                <a:tab pos="74582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algn="ctr"/>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928803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0" name="Rectangle 6"/>
          <p:cNvSpPr>
            <a:spLocks/>
          </p:cNvSpPr>
          <p:nvPr/>
        </p:nvSpPr>
        <p:spPr bwMode="auto">
          <a:xfrm>
            <a:off x="455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2471" name="Rectangle 7"/>
          <p:cNvSpPr>
            <a:spLocks/>
          </p:cNvSpPr>
          <p:nvPr/>
        </p:nvSpPr>
        <p:spPr bwMode="auto">
          <a:xfrm>
            <a:off x="6170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9A9A9A"/>
                </a:solidFill>
                <a:latin typeface="Tahoma"/>
                <a:ea typeface="Gill Sans" pitchFamily="31" charset="0"/>
                <a:cs typeface="Gill Sans" pitchFamily="31" charset="0"/>
              </a:rPr>
              <a:t>Dynamic</a:t>
            </a:r>
          </a:p>
          <a:p>
            <a:pPr marL="40172" algn="ctr" defTabSz="914165"/>
            <a:r>
              <a:rPr lang="en-US" sz="2300" dirty="0">
                <a:solidFill>
                  <a:srgbClr val="9A9A9A"/>
                </a:solidFill>
                <a:latin typeface="Tahoma"/>
                <a:ea typeface="Gill Sans" pitchFamily="31" charset="0"/>
                <a:cs typeface="Gill Sans" pitchFamily="31" charset="0"/>
              </a:rPr>
              <a:t>Request Throttling</a:t>
            </a:r>
          </a:p>
        </p:txBody>
      </p:sp>
      <p:sp>
        <p:nvSpPr>
          <p:cNvPr id="6247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676767"/>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676767"/>
                </a:solidFill>
                <a:latin typeface="Verdana" pitchFamily="31" charset="0"/>
                <a:ea typeface="Verdana" pitchFamily="31" charset="0"/>
                <a:cs typeface="Verdana" pitchFamily="31" charset="0"/>
                <a:sym typeface="Verdana" pitchFamily="31" charset="0"/>
              </a:rPr>
            </a:br>
            <a:r>
              <a:rPr lang="en-US" dirty="0">
                <a:solidFill>
                  <a:srgbClr val="676767"/>
                </a:solidFill>
                <a:latin typeface="Verdana" pitchFamily="31" charset="0"/>
                <a:ea typeface="Verdana" pitchFamily="31" charset="0"/>
                <a:cs typeface="Verdana" pitchFamily="31" charset="0"/>
                <a:sym typeface="Verdana" pitchFamily="31" charset="0"/>
              </a:rPr>
              <a:t>(App-interfering)</a:t>
            </a:r>
          </a:p>
        </p:txBody>
      </p:sp>
      <p:sp>
        <p:nvSpPr>
          <p:cNvPr id="6247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6247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5" name="Rectangle 11"/>
          <p:cNvSpPr>
            <a:spLocks/>
          </p:cNvSpPr>
          <p:nvPr/>
        </p:nvSpPr>
        <p:spPr bwMode="auto">
          <a:xfrm>
            <a:off x="193105" y="2071693"/>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62476"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7" name="Rectangle 13"/>
          <p:cNvSpPr>
            <a:spLocks/>
          </p:cNvSpPr>
          <p:nvPr/>
        </p:nvSpPr>
        <p:spPr bwMode="auto">
          <a:xfrm>
            <a:off x="3508251" y="259407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62478" name="Line 14"/>
          <p:cNvSpPr>
            <a:spLocks noChangeShapeType="1"/>
          </p:cNvSpPr>
          <p:nvPr/>
        </p:nvSpPr>
        <p:spPr bwMode="auto">
          <a:xfrm rot="10800000">
            <a:off x="3023821"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9" name="Rectangle 15"/>
          <p:cNvSpPr>
            <a:spLocks/>
          </p:cNvSpPr>
          <p:nvPr/>
        </p:nvSpPr>
        <p:spPr bwMode="auto">
          <a:xfrm>
            <a:off x="3993808" y="296912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62480" name="Line 16"/>
          <p:cNvSpPr>
            <a:spLocks noChangeShapeType="1"/>
          </p:cNvSpPr>
          <p:nvPr/>
        </p:nvSpPr>
        <p:spPr bwMode="auto">
          <a:xfrm rot="10800000">
            <a:off x="3023821" y="3713634"/>
            <a:ext cx="3130971" cy="0"/>
          </a:xfrm>
          <a:prstGeom prst="line">
            <a:avLst/>
          </a:prstGeom>
          <a:noFill/>
          <a:ln w="25400">
            <a:solidFill>
              <a:srgbClr val="676767"/>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81" name="Rectangle 17"/>
          <p:cNvSpPr>
            <a:spLocks/>
          </p:cNvSpPr>
          <p:nvPr/>
        </p:nvSpPr>
        <p:spPr bwMode="auto">
          <a:xfrm>
            <a:off x="3808512" y="3335240"/>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A9A9A"/>
                </a:solidFill>
                <a:latin typeface="Tahoma"/>
                <a:ea typeface="Gill Sans" pitchFamily="31" charset="0"/>
                <a:cs typeface="Gill Sans" pitchFamily="31" charset="0"/>
              </a:rPr>
              <a:t>App-interfering</a:t>
            </a:r>
          </a:p>
        </p:txBody>
      </p:sp>
      <p:sp>
        <p:nvSpPr>
          <p:cNvPr id="6248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C0E17CB-F57B-2B48-A285-E57A00E82847}"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280</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34557226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Estimating System Unfairness</a:t>
            </a:r>
            <a:br>
              <a:rPr lang="en-US" dirty="0" smtClean="0"/>
            </a:br>
            <a:endParaRPr lang="en-US" dirty="0"/>
          </a:p>
        </p:txBody>
      </p:sp>
      <p:sp>
        <p:nvSpPr>
          <p:cNvPr id="3" name="Content Placeholder 2"/>
          <p:cNvSpPr>
            <a:spLocks noGrp="1"/>
          </p:cNvSpPr>
          <p:nvPr>
            <p:ph idx="1"/>
          </p:nvPr>
        </p:nvSpPr>
        <p:spPr/>
        <p:txBody>
          <a:bodyPr/>
          <a:lstStyle/>
          <a:p>
            <a:r>
              <a:rPr lang="en-US" dirty="0" smtClean="0"/>
              <a:t>Unfairness = </a:t>
            </a:r>
          </a:p>
          <a:p>
            <a:endParaRPr lang="en-US" dirty="0" smtClean="0"/>
          </a:p>
          <a:p>
            <a:endParaRPr lang="en-US" dirty="0" smtClean="0"/>
          </a:p>
          <a:p>
            <a:r>
              <a:rPr lang="en-US" dirty="0" smtClean="0"/>
              <a:t>Slowdown of application </a:t>
            </a:r>
            <a:r>
              <a:rPr lang="en-US" dirty="0" err="1" smtClean="0"/>
              <a:t>i</a:t>
            </a:r>
            <a:r>
              <a:rPr lang="en-US" dirty="0" smtClean="0"/>
              <a:t> = </a:t>
            </a:r>
          </a:p>
          <a:p>
            <a:endParaRPr lang="en-US" dirty="0" smtClean="0"/>
          </a:p>
          <a:p>
            <a:r>
              <a:rPr lang="en-US" dirty="0" smtClean="0"/>
              <a:t>How can            be estimated in shared mode?</a:t>
            </a:r>
          </a:p>
          <a:p>
            <a:endParaRPr lang="en-US" dirty="0" smtClean="0"/>
          </a:p>
          <a:p>
            <a:r>
              <a:rPr lang="en-US" dirty="0" smtClean="0"/>
              <a:t>            is the number of </a:t>
            </a:r>
            <a:r>
              <a:rPr lang="en-US" dirty="0" smtClean="0">
                <a:solidFill>
                  <a:srgbClr val="FF0000"/>
                </a:solidFill>
              </a:rPr>
              <a:t>extra cycles </a:t>
            </a:r>
            <a:r>
              <a:rPr lang="en-US" dirty="0" smtClean="0"/>
              <a:t>it takes </a:t>
            </a:r>
            <a:br>
              <a:rPr lang="en-US" dirty="0" smtClean="0"/>
            </a:br>
            <a:r>
              <a:rPr lang="en-US" dirty="0" smtClean="0"/>
              <a:t>application </a:t>
            </a:r>
            <a:r>
              <a:rPr lang="en-US" dirty="0" err="1" smtClean="0"/>
              <a:t>i</a:t>
            </a:r>
            <a:r>
              <a:rPr lang="en-US" dirty="0" smtClean="0"/>
              <a:t> to execute </a:t>
            </a:r>
            <a:r>
              <a:rPr lang="en-US" dirty="0" smtClean="0">
                <a:solidFill>
                  <a:srgbClr val="FF0000"/>
                </a:solidFill>
              </a:rPr>
              <a:t>due to interference</a:t>
            </a:r>
          </a:p>
          <a:p>
            <a:endParaRPr lang="en-US" dirty="0" smtClean="0">
              <a:solidFill>
                <a:srgbClr val="FF0000"/>
              </a:solidFill>
            </a:endParaRPr>
          </a:p>
          <a:p>
            <a:r>
              <a:rPr lang="en-US" dirty="0" smtClean="0">
                <a:solidFill>
                  <a:srgbClr val="FF0000"/>
                </a:solidFill>
              </a:rPr>
              <a:t> </a:t>
            </a:r>
          </a:p>
          <a:p>
            <a:endParaRPr lang="en-US" dirty="0" smtClean="0">
              <a:solidFill>
                <a:srgbClr val="FF0000"/>
              </a:solidFill>
            </a:endParaRPr>
          </a:p>
          <a:p>
            <a:endParaRPr lang="en-US" dirty="0" smtClean="0">
              <a:solidFill>
                <a:srgbClr val="FF0000"/>
              </a:solidFill>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281</a:t>
            </a:fld>
            <a:endParaRPr lang="en-US" altLang="en-US">
              <a:solidFill>
                <a:srgbClr val="000000"/>
              </a:solidFill>
            </a:endParaRPr>
          </a:p>
        </p:txBody>
      </p:sp>
      <p:sp>
        <p:nvSpPr>
          <p:cNvPr id="15" name="Line 19"/>
          <p:cNvSpPr>
            <a:spLocks noChangeShapeType="1"/>
          </p:cNvSpPr>
          <p:nvPr/>
        </p:nvSpPr>
        <p:spPr bwMode="auto">
          <a:xfrm rot="10800000" flipH="1">
            <a:off x="2438400" y="1632487"/>
            <a:ext cx="5494338" cy="4763"/>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16" name="Rectangle 20"/>
          <p:cNvSpPr>
            <a:spLocks/>
          </p:cNvSpPr>
          <p:nvPr/>
        </p:nvSpPr>
        <p:spPr bwMode="auto">
          <a:xfrm>
            <a:off x="2438400" y="1143000"/>
            <a:ext cx="5389300"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Max{Slowdown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7" name="Rectangle 21"/>
          <p:cNvSpPr>
            <a:spLocks/>
          </p:cNvSpPr>
          <p:nvPr/>
        </p:nvSpPr>
        <p:spPr bwMode="auto">
          <a:xfrm>
            <a:off x="2473325" y="1746250"/>
            <a:ext cx="5317315"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Min{Slowdown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8" name="Rectangle 12"/>
          <p:cNvSpPr>
            <a:spLocks/>
          </p:cNvSpPr>
          <p:nvPr/>
        </p:nvSpPr>
        <p:spPr bwMode="auto">
          <a:xfrm>
            <a:off x="4787133" y="2362200"/>
            <a:ext cx="835018"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sp>
        <p:nvSpPr>
          <p:cNvPr id="19" name="Line 13"/>
          <p:cNvSpPr>
            <a:spLocks noChangeShapeType="1"/>
          </p:cNvSpPr>
          <p:nvPr/>
        </p:nvSpPr>
        <p:spPr bwMode="auto">
          <a:xfrm>
            <a:off x="4495805" y="2933700"/>
            <a:ext cx="1526977"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0" name="Rectangle 14"/>
          <p:cNvSpPr>
            <a:spLocks/>
          </p:cNvSpPr>
          <p:nvPr/>
        </p:nvSpPr>
        <p:spPr bwMode="auto">
          <a:xfrm>
            <a:off x="4609654" y="2496145"/>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1" name="Rectangle 16"/>
          <p:cNvSpPr>
            <a:spLocks/>
          </p:cNvSpPr>
          <p:nvPr/>
        </p:nvSpPr>
        <p:spPr bwMode="auto">
          <a:xfrm>
            <a:off x="4629748" y="30676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2" name="Rectangle 17"/>
          <p:cNvSpPr>
            <a:spLocks/>
          </p:cNvSpPr>
          <p:nvPr/>
        </p:nvSpPr>
        <p:spPr bwMode="auto">
          <a:xfrm>
            <a:off x="4817271" y="29337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4" name="Rectangle 16"/>
          <p:cNvSpPr>
            <a:spLocks/>
          </p:cNvSpPr>
          <p:nvPr/>
        </p:nvSpPr>
        <p:spPr bwMode="auto">
          <a:xfrm>
            <a:off x="1946078" y="36391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5" name="Rectangle 17"/>
          <p:cNvSpPr>
            <a:spLocks/>
          </p:cNvSpPr>
          <p:nvPr/>
        </p:nvSpPr>
        <p:spPr bwMode="auto">
          <a:xfrm>
            <a:off x="2133601" y="35052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6" name="Rectangle 24"/>
          <p:cNvSpPr>
            <a:spLocks/>
          </p:cNvSpPr>
          <p:nvPr/>
        </p:nvSpPr>
        <p:spPr bwMode="auto">
          <a:xfrm>
            <a:off x="685805" y="4500564"/>
            <a:ext cx="292447" cy="338212"/>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7" name="Rectangle 25"/>
          <p:cNvSpPr>
            <a:spLocks/>
          </p:cNvSpPr>
          <p:nvPr/>
        </p:nvSpPr>
        <p:spPr bwMode="auto">
          <a:xfrm>
            <a:off x="854348" y="4357689"/>
            <a:ext cx="793626" cy="261193"/>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28" name="Group 28"/>
          <p:cNvGrpSpPr>
            <a:grpSpLocks/>
          </p:cNvGrpSpPr>
          <p:nvPr/>
        </p:nvGrpSpPr>
        <p:grpSpPr bwMode="auto">
          <a:xfrm>
            <a:off x="762005" y="5605984"/>
            <a:ext cx="3436651" cy="490016"/>
            <a:chOff x="0" y="0"/>
            <a:chExt cx="3078" cy="439"/>
          </a:xfrm>
        </p:grpSpPr>
        <p:grpSp>
          <p:nvGrpSpPr>
            <p:cNvPr id="29" name="Group 29"/>
            <p:cNvGrpSpPr>
              <a:grpSpLocks/>
            </p:cNvGrpSpPr>
            <p:nvPr/>
          </p:nvGrpSpPr>
          <p:grpSpPr bwMode="auto">
            <a:xfrm>
              <a:off x="1112" y="8"/>
              <a:ext cx="906" cy="431"/>
              <a:chOff x="0" y="0"/>
              <a:chExt cx="906" cy="431"/>
            </a:xfrm>
          </p:grpSpPr>
          <p:sp>
            <p:nvSpPr>
              <p:cNvPr id="3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3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1" name="Group 33"/>
            <p:cNvGrpSpPr>
              <a:grpSpLocks/>
            </p:cNvGrpSpPr>
            <p:nvPr/>
          </p:nvGrpSpPr>
          <p:grpSpPr bwMode="auto">
            <a:xfrm>
              <a:off x="0" y="16"/>
              <a:ext cx="766" cy="423"/>
              <a:chOff x="0" y="0"/>
              <a:chExt cx="766" cy="423"/>
            </a:xfrm>
          </p:grpSpPr>
          <p:sp>
            <p:nvSpPr>
              <p:cNvPr id="3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3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3" name="Group 37"/>
            <p:cNvGrpSpPr>
              <a:grpSpLocks/>
            </p:cNvGrpSpPr>
            <p:nvPr/>
          </p:nvGrpSpPr>
          <p:grpSpPr bwMode="auto">
            <a:xfrm>
              <a:off x="2224" y="0"/>
              <a:ext cx="854" cy="439"/>
              <a:chOff x="0" y="0"/>
              <a:chExt cx="854" cy="439"/>
            </a:xfrm>
          </p:grpSpPr>
          <p:sp>
            <p:nvSpPr>
              <p:cNvPr id="3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
        <p:nvSpPr>
          <p:cNvPr id="40" name="Rectangle 39"/>
          <p:cNvSpPr/>
          <p:nvPr/>
        </p:nvSpPr>
        <p:spPr>
          <a:xfrm>
            <a:off x="3200400" y="5600700"/>
            <a:ext cx="1143000" cy="533400"/>
          </a:xfrm>
          <a:prstGeom prst="rect">
            <a:avLst/>
          </a:prstGeom>
          <a:noFill/>
          <a:ln w="57150">
            <a:solidFill>
              <a:srgbClr val="2A55D6"/>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1868315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282</a:t>
            </a:fld>
            <a:endParaRPr lang="en-US" altLang="en-US">
              <a:solidFill>
                <a:srgbClr val="000000"/>
              </a:solidFill>
            </a:endParaRPr>
          </a:p>
        </p:txBody>
      </p:sp>
      <p:sp>
        <p:nvSpPr>
          <p:cNvPr id="5" name="Rectangle 6"/>
          <p:cNvSpPr>
            <a:spLocks/>
          </p:cNvSpPr>
          <p:nvPr/>
        </p:nvSpPr>
        <p:spPr bwMode="auto">
          <a:xfrm>
            <a:off x="5447109"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5964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7218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84727"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9" name="Line 10"/>
          <p:cNvSpPr>
            <a:spLocks noChangeShapeType="1"/>
          </p:cNvSpPr>
          <p:nvPr/>
        </p:nvSpPr>
        <p:spPr bwMode="auto">
          <a:xfrm>
            <a:off x="4411266" y="5125641"/>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10" name="Group 11"/>
          <p:cNvGrpSpPr>
            <a:grpSpLocks/>
          </p:cNvGrpSpPr>
          <p:nvPr/>
        </p:nvGrpSpPr>
        <p:grpSpPr bwMode="auto">
          <a:xfrm>
            <a:off x="4778505" y="3036094"/>
            <a:ext cx="1996901" cy="752327"/>
            <a:chOff x="19" y="0"/>
            <a:chExt cx="1789" cy="674"/>
          </a:xfrm>
        </p:grpSpPr>
        <p:sp>
          <p:nvSpPr>
            <p:cNvPr id="11" name="Rectangle 12"/>
            <p:cNvSpPr>
              <a:spLocks/>
            </p:cNvSpPr>
            <p:nvPr/>
          </p:nvSpPr>
          <p:spPr bwMode="auto">
            <a:xfrm>
              <a:off x="143" y="260"/>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2" name="Group 13"/>
            <p:cNvGrpSpPr>
              <a:grpSpLocks/>
            </p:cNvGrpSpPr>
            <p:nvPr/>
          </p:nvGrpSpPr>
          <p:grpSpPr bwMode="auto">
            <a:xfrm>
              <a:off x="19" y="0"/>
              <a:ext cx="1647" cy="193"/>
              <a:chOff x="19" y="0"/>
              <a:chExt cx="1647" cy="193"/>
            </a:xfrm>
          </p:grpSpPr>
          <p:sp>
            <p:nvSpPr>
              <p:cNvPr id="13" name="Rectangle 14"/>
              <p:cNvSpPr>
                <a:spLocks/>
              </p:cNvSpPr>
              <p:nvPr/>
            </p:nvSpPr>
            <p:spPr bwMode="auto">
              <a:xfrm>
                <a:off x="19" y="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Core #</a:t>
                </a:r>
              </a:p>
            </p:txBody>
          </p:sp>
          <p:sp>
            <p:nvSpPr>
              <p:cNvPr id="14" name="Rectangle 15"/>
              <p:cNvSpPr>
                <a:spLocks/>
              </p:cNvSpPr>
              <p:nvPr/>
            </p:nvSpPr>
            <p:spPr bwMode="auto">
              <a:xfrm>
                <a:off x="68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0</a:t>
                </a:r>
              </a:p>
            </p:txBody>
          </p:sp>
          <p:sp>
            <p:nvSpPr>
              <p:cNvPr id="15" name="Rectangle 16"/>
              <p:cNvSpPr>
                <a:spLocks/>
              </p:cNvSpPr>
              <p:nvPr/>
            </p:nvSpPr>
            <p:spPr bwMode="auto">
              <a:xfrm>
                <a:off x="96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1</a:t>
                </a:r>
              </a:p>
            </p:txBody>
          </p:sp>
          <p:sp>
            <p:nvSpPr>
              <p:cNvPr id="16" name="Rectangle 17"/>
              <p:cNvSpPr>
                <a:spLocks/>
              </p:cNvSpPr>
              <p:nvPr/>
            </p:nvSpPr>
            <p:spPr bwMode="auto">
              <a:xfrm>
                <a:off x="124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2</a:t>
                </a:r>
              </a:p>
            </p:txBody>
          </p:sp>
          <p:sp>
            <p:nvSpPr>
              <p:cNvPr id="17" name="Rectangle 18"/>
              <p:cNvSpPr>
                <a:spLocks/>
              </p:cNvSpPr>
              <p:nvPr/>
            </p:nvSpPr>
            <p:spPr bwMode="auto">
              <a:xfrm>
                <a:off x="152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3</a:t>
                </a:r>
              </a:p>
            </p:txBody>
          </p:sp>
        </p:grpSp>
      </p:grpSp>
      <p:grpSp>
        <p:nvGrpSpPr>
          <p:cNvPr id="18" name="Group 19"/>
          <p:cNvGrpSpPr>
            <a:grpSpLocks/>
          </p:cNvGrpSpPr>
          <p:nvPr/>
        </p:nvGrpSpPr>
        <p:grpSpPr bwMode="auto">
          <a:xfrm>
            <a:off x="741169" y="1857375"/>
            <a:ext cx="4018359" cy="4286250"/>
            <a:chOff x="0" y="0"/>
            <a:chExt cx="3600" cy="3840"/>
          </a:xfrm>
        </p:grpSpPr>
        <p:sp>
          <p:nvSpPr>
            <p:cNvPr id="19" name="Rectangle 20"/>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0</a:t>
              </a:r>
            </a:p>
          </p:txBody>
        </p:sp>
        <p:sp>
          <p:nvSpPr>
            <p:cNvPr id="20" name="Rectangle 21"/>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1</a:t>
              </a:r>
            </a:p>
          </p:txBody>
        </p:sp>
        <p:sp>
          <p:nvSpPr>
            <p:cNvPr id="21" name="Rectangle 22"/>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2</a:t>
              </a:r>
            </a:p>
          </p:txBody>
        </p:sp>
        <p:sp>
          <p:nvSpPr>
            <p:cNvPr id="22" name="Rectangle 23"/>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3</a:t>
              </a:r>
            </a:p>
          </p:txBody>
        </p:sp>
        <p:sp>
          <p:nvSpPr>
            <p:cNvPr id="23" name="Line 24"/>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25" name="Rectangle 26"/>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26" name="Rectangle 27"/>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27" name="Rectangle 28"/>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28" name="Rectangle 29"/>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29" name="Line 30"/>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0" name="Line 31"/>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1" name="Line 32"/>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2" name="Line 33"/>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3" name="Line 34"/>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4" name="Line 35"/>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5" name="Line 36"/>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6" name="Line 37"/>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7" name="Line 38"/>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8" name="Rectangle 39"/>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39" name="Rectangle 40"/>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40" name="Line 41"/>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1" name="Line 42"/>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2" name="Rectangle 43"/>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43" name="Rectangle 44"/>
          <p:cNvSpPr>
            <a:spLocks/>
          </p:cNvSpPr>
          <p:nvPr/>
        </p:nvSpPr>
        <p:spPr bwMode="auto">
          <a:xfrm>
            <a:off x="5589985" y="4170164"/>
            <a:ext cx="3420070" cy="1196578"/>
          </a:xfrm>
          <a:prstGeom prst="rect">
            <a:avLst/>
          </a:prstGeom>
          <a:solidFill>
            <a:srgbClr val="F3EB00"/>
          </a:solidFill>
          <a:ln w="12700">
            <a:solidFill>
              <a:schemeClr val="tx1"/>
            </a:solidFill>
            <a:miter lim="800000"/>
            <a:headEnd/>
            <a:tailEnd/>
          </a:ln>
        </p:spPr>
        <p:txBody>
          <a:bodyPr lIns="0" tIns="0" rIns="40628" bIns="0">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Three interference sources:</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Shared Cache</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DRAM bus and bank</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DRAM row-buffers</a:t>
            </a:r>
          </a:p>
        </p:txBody>
      </p:sp>
      <p:sp>
        <p:nvSpPr>
          <p:cNvPr id="44" name="Line 45"/>
          <p:cNvSpPr>
            <a:spLocks noChangeShapeType="1"/>
          </p:cNvSpPr>
          <p:nvPr/>
        </p:nvSpPr>
        <p:spPr bwMode="auto">
          <a:xfrm>
            <a:off x="4054078" y="3768328"/>
            <a:ext cx="1598414" cy="86618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5" name="Line 46"/>
          <p:cNvSpPr>
            <a:spLocks noChangeShapeType="1"/>
          </p:cNvSpPr>
          <p:nvPr/>
        </p:nvSpPr>
        <p:spPr bwMode="auto">
          <a:xfrm rot="10800000" flipH="1">
            <a:off x="3098606" y="4911333"/>
            <a:ext cx="2553891" cy="21431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6" name="Line 47"/>
          <p:cNvSpPr>
            <a:spLocks noChangeShapeType="1"/>
          </p:cNvSpPr>
          <p:nvPr/>
        </p:nvSpPr>
        <p:spPr bwMode="auto">
          <a:xfrm rot="10800000" flipH="1">
            <a:off x="3170041" y="5197078"/>
            <a:ext cx="2482453" cy="348258"/>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AutoShape 48"/>
          <p:cNvSpPr>
            <a:spLocks/>
          </p:cNvSpPr>
          <p:nvPr/>
        </p:nvSpPr>
        <p:spPr bwMode="auto">
          <a:xfrm>
            <a:off x="4813102" y="1875235"/>
            <a:ext cx="2044898" cy="2134195"/>
          </a:xfrm>
          <a:prstGeom prst="roundRect">
            <a:avLst>
              <a:gd name="adj" fmla="val 6546"/>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8" name="Rectangle 49"/>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49" name="Oval 50"/>
          <p:cNvSpPr>
            <a:spLocks/>
          </p:cNvSpPr>
          <p:nvPr/>
        </p:nvSpPr>
        <p:spPr bwMode="auto">
          <a:xfrm>
            <a:off x="5500687" y="4953000"/>
            <a:ext cx="2982516" cy="401836"/>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50" name="Line 51"/>
          <p:cNvSpPr>
            <a:spLocks noChangeShapeType="1"/>
          </p:cNvSpPr>
          <p:nvPr/>
        </p:nvSpPr>
        <p:spPr bwMode="auto">
          <a:xfrm rot="10800000" flipH="1">
            <a:off x="3187899" y="4911329"/>
            <a:ext cx="2482453" cy="50787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51" name="Rectangle 53"/>
          <p:cNvSpPr>
            <a:spLocks/>
          </p:cNvSpPr>
          <p:nvPr/>
        </p:nvSpPr>
        <p:spPr bwMode="auto">
          <a:xfrm>
            <a:off x="2446735" y="5429251"/>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defTabSz="914165"/>
            <a:endParaRPr lang="en-US" sz="1500" dirty="0">
              <a:solidFill>
                <a:srgbClr val="000000"/>
              </a:solidFill>
              <a:latin typeface="Tahoma"/>
              <a:ea typeface="Gill Sans" pitchFamily="31" charset="0"/>
              <a:cs typeface="Gill Sans" pitchFamily="31" charset="0"/>
            </a:endParaRPr>
          </a:p>
          <a:p>
            <a:pPr marL="40172" defTabSz="914165"/>
            <a:r>
              <a:rPr lang="en-US" sz="1500" dirty="0">
                <a:solidFill>
                  <a:srgbClr val="000000"/>
                </a:solidFill>
                <a:latin typeface="Tahoma"/>
                <a:ea typeface="Gill Sans" pitchFamily="31" charset="0"/>
                <a:cs typeface="Gill Sans" pitchFamily="31" charset="0"/>
              </a:rPr>
              <a:t>Bank 2</a:t>
            </a:r>
          </a:p>
        </p:txBody>
      </p:sp>
      <p:sp>
        <p:nvSpPr>
          <p:cNvPr id="52" name="Rectangle 55"/>
          <p:cNvSpPr>
            <a:spLocks/>
          </p:cNvSpPr>
          <p:nvPr/>
        </p:nvSpPr>
        <p:spPr bwMode="auto">
          <a:xfrm>
            <a:off x="2446735" y="5429251"/>
            <a:ext cx="732234" cy="258961"/>
          </a:xfrm>
          <a:prstGeom prst="rect">
            <a:avLst/>
          </a:prstGeom>
          <a:solidFill>
            <a:srgbClr val="FDA531"/>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Row</a:t>
            </a:r>
          </a:p>
        </p:txBody>
      </p:sp>
    </p:spTree>
    <p:extLst>
      <p:ext uri="{BB962C8B-B14F-4D97-AF65-F5344CB8AC3E}">
        <p14:creationId xmlns:p14="http://schemas.microsoft.com/office/powerpoint/2010/main" val="24012561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3">
                                            <p:bg/>
                                          </p:spTgt>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3">
                                            <p:txEl>
                                              <p:pRg st="1" end="1"/>
                                            </p:txEl>
                                          </p:spTgt>
                                        </p:tgtEl>
                                        <p:attrNameLst>
                                          <p:attrName>style.visibility</p:attrName>
                                        </p:attrNameLst>
                                      </p:cBhvr>
                                      <p:to>
                                        <p:strVal val="visible"/>
                                      </p:to>
                                    </p:set>
                                  </p:childTnLst>
                                </p:cTn>
                              </p:par>
                            </p:childTnLst>
                          </p:cTn>
                        </p:par>
                        <p:par>
                          <p:cTn id="20" fill="hold">
                            <p:stCondLst>
                              <p:cond delay="0"/>
                            </p:stCondLst>
                            <p:childTnLst>
                              <p:par>
                                <p:cTn id="21" presetID="22" presetClass="entr" presetSubtype="2"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2" end="2"/>
                                            </p:txEl>
                                          </p:spTgt>
                                        </p:tgtEl>
                                        <p:attrNameLst>
                                          <p:attrName>style.visibility</p:attrName>
                                        </p:attrNameLst>
                                      </p:cBhvr>
                                      <p:to>
                                        <p:strVal val="visible"/>
                                      </p:to>
                                    </p:set>
                                  </p:childTnLst>
                                </p:cTn>
                              </p:par>
                            </p:childTnLst>
                          </p:cTn>
                        </p:par>
                        <p:par>
                          <p:cTn id="28" fill="hold">
                            <p:stCondLst>
                              <p:cond delay="0"/>
                            </p:stCondLst>
                            <p:childTnLst>
                              <p:par>
                                <p:cTn id="29" presetID="22" presetClass="exit" presetSubtype="8" fill="hold" grpId="1" nodeType="afterEffect">
                                  <p:stCondLst>
                                    <p:cond delay="0"/>
                                  </p:stCondLst>
                                  <p:childTnLst>
                                    <p:animEffect transition="out" filter="wipe(left)">
                                      <p:cBhvr>
                                        <p:cTn id="30" dur="500"/>
                                        <p:tgtEl>
                                          <p:spTgt spid="44"/>
                                        </p:tgtEl>
                                      </p:cBhvr>
                                    </p:animEffect>
                                    <p:set>
                                      <p:cBhvr>
                                        <p:cTn id="31" dur="1" fill="hold">
                                          <p:stCondLst>
                                            <p:cond delay="499"/>
                                          </p:stCondLst>
                                        </p:cTn>
                                        <p:tgtEl>
                                          <p:spTgt spid="44"/>
                                        </p:tgtEl>
                                        <p:attrNameLst>
                                          <p:attrName>style.visibility</p:attrName>
                                        </p:attrNameLst>
                                      </p:cBhvr>
                                      <p:to>
                                        <p:strVal val="hidden"/>
                                      </p:to>
                                    </p:set>
                                  </p:childTnLst>
                                </p:cTn>
                              </p:par>
                            </p:childTnLst>
                          </p:cTn>
                        </p:par>
                        <p:par>
                          <p:cTn id="32" fill="hold">
                            <p:stCondLst>
                              <p:cond delay="500"/>
                            </p:stCondLst>
                            <p:childTnLst>
                              <p:par>
                                <p:cTn id="33" presetID="22" presetClass="entr" presetSubtype="2" fill="hold" grpId="0" nodeType="afterEffect">
                                  <p:stCondLst>
                                    <p:cond delay="10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right)">
                                      <p:cBhvr>
                                        <p:cTn id="38" dur="500"/>
                                        <p:tgtEl>
                                          <p:spTgt spid="5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3">
                                            <p:txEl>
                                              <p:pRg st="3" end="3"/>
                                            </p:txEl>
                                          </p:spTgt>
                                        </p:tgtEl>
                                        <p:attrNameLst>
                                          <p:attrName>style.visibility</p:attrName>
                                        </p:attrNameLst>
                                      </p:cBhvr>
                                      <p:to>
                                        <p:strVal val="visible"/>
                                      </p:to>
                                    </p:set>
                                  </p:childTnLst>
                                </p:cTn>
                              </p:par>
                            </p:childTnLst>
                          </p:cTn>
                        </p:par>
                        <p:par>
                          <p:cTn id="43" fill="hold">
                            <p:stCondLst>
                              <p:cond delay="0"/>
                            </p:stCondLst>
                            <p:childTnLst>
                              <p:par>
                                <p:cTn id="44" presetID="22" presetClass="exit" presetSubtype="8" fill="hold" grpId="1" nodeType="afterEffect">
                                  <p:stCondLst>
                                    <p:cond delay="0"/>
                                  </p:stCondLst>
                                  <p:childTnLst>
                                    <p:animEffect transition="out" filter="wipe(left)">
                                      <p:cBhvr>
                                        <p:cTn id="45" dur="500"/>
                                        <p:tgtEl>
                                          <p:spTgt spid="45"/>
                                        </p:tgtEl>
                                      </p:cBhvr>
                                    </p:animEffect>
                                    <p:set>
                                      <p:cBhvr>
                                        <p:cTn id="46" dur="1" fill="hold">
                                          <p:stCondLst>
                                            <p:cond delay="499"/>
                                          </p:stCondLst>
                                        </p:cTn>
                                        <p:tgtEl>
                                          <p:spTgt spid="45"/>
                                        </p:tgtEl>
                                        <p:attrNameLst>
                                          <p:attrName>style.visibility</p:attrName>
                                        </p:attrNameLst>
                                      </p:cBhvr>
                                      <p:to>
                                        <p:strVal val="hidden"/>
                                      </p:to>
                                    </p:set>
                                  </p:childTnLst>
                                </p:cTn>
                              </p:par>
                              <p:par>
                                <p:cTn id="47" presetID="22" presetClass="exit" presetSubtype="8" fill="hold" grpId="1" nodeType="withEffect">
                                  <p:stCondLst>
                                    <p:cond delay="0"/>
                                  </p:stCondLst>
                                  <p:childTnLst>
                                    <p:animEffect transition="out" filter="wipe(left)">
                                      <p:cBhvr>
                                        <p:cTn id="48" dur="500"/>
                                        <p:tgtEl>
                                          <p:spTgt spid="50"/>
                                        </p:tgtEl>
                                      </p:cBhvr>
                                    </p:animEffect>
                                    <p:set>
                                      <p:cBhvr>
                                        <p:cTn id="49" dur="1" fill="hold">
                                          <p:stCondLst>
                                            <p:cond delay="499"/>
                                          </p:stCondLst>
                                        </p:cTn>
                                        <p:tgtEl>
                                          <p:spTgt spid="50"/>
                                        </p:tgtEl>
                                        <p:attrNameLst>
                                          <p:attrName>style.visibility</p:attrName>
                                        </p:attrNameLst>
                                      </p:cBhvr>
                                      <p:to>
                                        <p:strVal val="hidden"/>
                                      </p:to>
                                    </p:set>
                                  </p:childTnLst>
                                </p:cTn>
                              </p:par>
                            </p:childTnLst>
                          </p:cTn>
                        </p:par>
                        <p:par>
                          <p:cTn id="50" fill="hold">
                            <p:stCondLst>
                              <p:cond delay="500"/>
                            </p:stCondLst>
                            <p:childTnLst>
                              <p:par>
                                <p:cTn id="51" presetID="22" presetClass="entr" presetSubtype="2" fill="hold" grpId="0" nodeType="afterEffect">
                                  <p:stCondLst>
                                    <p:cond delay="100"/>
                                  </p:stCondLst>
                                  <p:childTnLst>
                                    <p:set>
                                      <p:cBhvr>
                                        <p:cTn id="52" dur="1" fill="hold">
                                          <p:stCondLst>
                                            <p:cond delay="0"/>
                                          </p:stCondLst>
                                        </p:cTn>
                                        <p:tgtEl>
                                          <p:spTgt spid="46"/>
                                        </p:tgtEl>
                                        <p:attrNameLst>
                                          <p:attrName>style.visibility</p:attrName>
                                        </p:attrNameLst>
                                      </p:cBhvr>
                                      <p:to>
                                        <p:strVal val="visible"/>
                                      </p:to>
                                    </p:set>
                                    <p:animEffect transition="in" filter="wipe(right)">
                                      <p:cBhvr>
                                        <p:cTn id="53" dur="500"/>
                                        <p:tgtEl>
                                          <p:spTgt spid="46"/>
                                        </p:tgtEl>
                                      </p:cBhvr>
                                    </p:animEffect>
                                  </p:childTnLst>
                                </p:cTn>
                              </p:par>
                            </p:childTnLst>
                          </p:cTn>
                        </p:par>
                        <p:par>
                          <p:cTn id="54" fill="hold">
                            <p:stCondLst>
                              <p:cond delay="1100"/>
                            </p:stCondLst>
                            <p:childTnLst>
                              <p:par>
                                <p:cTn id="55" presetID="1" presetClass="entr" presetSubtype="0"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par>
                          <p:cTn id="57" fill="hold">
                            <p:stCondLst>
                              <p:cond delay="1100"/>
                            </p:stCondLst>
                            <p:childTnLst>
                              <p:par>
                                <p:cTn id="58" presetID="1"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xit" presetSubtype="8" fill="hold" grpId="1" nodeType="clickEffect">
                                  <p:stCondLst>
                                    <p:cond delay="0"/>
                                  </p:stCondLst>
                                  <p:childTnLst>
                                    <p:animEffect transition="out" filter="wipe(left)">
                                      <p:cBhvr>
                                        <p:cTn id="63" dur="500"/>
                                        <p:tgtEl>
                                          <p:spTgt spid="46"/>
                                        </p:tgtEl>
                                      </p:cBhvr>
                                    </p:animEffect>
                                    <p:set>
                                      <p:cBhvr>
                                        <p:cTn id="64" dur="1" fill="hold">
                                          <p:stCondLst>
                                            <p:cond delay="499"/>
                                          </p:stCondLst>
                                        </p:cTn>
                                        <p:tgtEl>
                                          <p:spTgt spid="4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7"/>
                                        </p:tgtEl>
                                        <p:attrNameLst>
                                          <p:attrName>style.visibility</p:attrName>
                                        </p:attrNameLst>
                                      </p:cBhvr>
                                      <p:to>
                                        <p:strVal val="visible"/>
                                      </p:to>
                                    </p:set>
                                  </p:childTnLst>
                                </p:cTn>
                              </p:par>
                            </p:childTnLst>
                          </p:cTn>
                        </p:par>
                        <p:par>
                          <p:cTn id="69" fill="hold">
                            <p:stCondLst>
                              <p:cond delay="0"/>
                            </p:stCondLst>
                            <p:childTnLst>
                              <p:par>
                                <p:cTn id="70" presetID="1" presetClass="entr" presetSubtype="8"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5"/>
                                        </p:tgtEl>
                                        <p:attrNameLst>
                                          <p:attrName>style.visibility</p:attrName>
                                        </p:attrNameLst>
                                      </p:cBhvr>
                                      <p:to>
                                        <p:strVal val="visible"/>
                                      </p:to>
                                    </p:set>
                                  </p:childTnLst>
                                </p:cTn>
                              </p:par>
                            </p:childTnLst>
                          </p:cTn>
                        </p:par>
                        <p:par>
                          <p:cTn id="78" fill="hold">
                            <p:stCondLst>
                              <p:cond delay="0"/>
                            </p:stCondLst>
                            <p:childTnLst>
                              <p:par>
                                <p:cTn id="79" presetID="1"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childTnLst>
                                </p:cTn>
                              </p:par>
                            </p:childTnLst>
                          </p:cTn>
                        </p:par>
                        <p:par>
                          <p:cTn id="81" fill="hold">
                            <p:stCondLst>
                              <p:cond delay="0"/>
                            </p:stCondLst>
                            <p:childTnLst>
                              <p:par>
                                <p:cTn id="82" presetID="1" presetClass="entr" presetSubtype="8"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childTnLst>
                                </p:cTn>
                              </p:par>
                            </p:childTnLst>
                          </p:cTn>
                        </p:par>
                        <p:par>
                          <p:cTn id="84" fill="hold">
                            <p:stCondLst>
                              <p:cond delay="0"/>
                            </p:stCondLst>
                            <p:childTnLst>
                              <p:par>
                                <p:cTn id="85" presetID="1" presetClass="entr" presetSubtype="8"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p:bldP spid="43" grpId="0" build="p" animBg="1" autoUpdateAnimBg="0"/>
      <p:bldP spid="44" grpId="0" animBg="1"/>
      <p:bldP spid="44" grpId="1" animBg="1"/>
      <p:bldP spid="45" grpId="0" animBg="1"/>
      <p:bldP spid="45" grpId="1" animBg="1"/>
      <p:bldP spid="46" grpId="0" animBg="1"/>
      <p:bldP spid="46" grpId="1" animBg="1"/>
      <p:bldP spid="47" grpId="0" animBg="1"/>
      <p:bldP spid="48" grpId="0" autoUpdateAnimBg="0"/>
      <p:bldP spid="49" grpId="0" animBg="1"/>
      <p:bldP spid="50" grpId="0" animBg="1"/>
      <p:bldP spid="50" grpId="1" animBg="1"/>
      <p:bldP spid="51" grpId="0" animBg="1" autoUpdateAnimBg="0"/>
      <p:bldP spid="52" grpId="0" animBg="1"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Arrow Connector 52"/>
          <p:cNvCxnSpPr/>
          <p:nvPr/>
        </p:nvCxnSpPr>
        <p:spPr>
          <a:xfrm rot="16200000" flipV="1">
            <a:off x="2247900" y="3467101"/>
            <a:ext cx="1600200" cy="6096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5261229" y="4800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2" name="Title 1"/>
          <p:cNvSpPr>
            <a:spLocks noGrp="1"/>
          </p:cNvSpPr>
          <p:nvPr>
            <p:ph type="title"/>
          </p:nvPr>
        </p:nvSpPr>
        <p:spPr/>
        <p:txBody>
          <a:bodyPr/>
          <a:lstStyle/>
          <a:p>
            <a:r>
              <a:rPr lang="en-US" dirty="0" smtClean="0"/>
              <a:t>Tracking DRAM Row-Buffer Interference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283</a:t>
            </a:fld>
            <a:endParaRPr lang="en-US" altLang="en-US">
              <a:solidFill>
                <a:srgbClr val="000000"/>
              </a:solidFill>
            </a:endParaRPr>
          </a:p>
        </p:txBody>
      </p:sp>
      <p:sp>
        <p:nvSpPr>
          <p:cNvPr id="5" name="Rectangle 4"/>
          <p:cNvSpPr/>
          <p:nvPr/>
        </p:nvSpPr>
        <p:spPr>
          <a:xfrm>
            <a:off x="4081272" y="990600"/>
            <a:ext cx="1024128" cy="1024128"/>
          </a:xfrm>
          <a:prstGeom prst="rect">
            <a:avLst/>
          </a:prstGeom>
          <a:solidFill>
            <a:srgbClr val="FF851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0</a:t>
            </a:r>
          </a:p>
        </p:txBody>
      </p:sp>
      <p:sp>
        <p:nvSpPr>
          <p:cNvPr id="6" name="Rectangle 5"/>
          <p:cNvSpPr/>
          <p:nvPr/>
        </p:nvSpPr>
        <p:spPr>
          <a:xfrm>
            <a:off x="6367272" y="990600"/>
            <a:ext cx="1024128" cy="1024128"/>
          </a:xfrm>
          <a:prstGeom prst="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1</a:t>
            </a:r>
          </a:p>
        </p:txBody>
      </p:sp>
      <p:grpSp>
        <p:nvGrpSpPr>
          <p:cNvPr id="3" name="Group 50"/>
          <p:cNvGrpSpPr/>
          <p:nvPr/>
        </p:nvGrpSpPr>
        <p:grpSpPr>
          <a:xfrm>
            <a:off x="5163693" y="2971800"/>
            <a:ext cx="1220788" cy="1525588"/>
            <a:chOff x="5163693" y="2971800"/>
            <a:chExt cx="1220788" cy="1525588"/>
          </a:xfrm>
        </p:grpSpPr>
        <p:cxnSp>
          <p:nvCxnSpPr>
            <p:cNvPr id="8" name="Straight Connector 7"/>
            <p:cNvCxnSpPr/>
            <p:nvPr/>
          </p:nvCxnSpPr>
          <p:spPr>
            <a:xfrm rot="5400000">
              <a:off x="44024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1" name="Straight Connector 10"/>
            <p:cNvCxnSpPr/>
            <p:nvPr/>
          </p:nvCxnSpPr>
          <p:spPr>
            <a:xfrm>
              <a:off x="5163693" y="4495800"/>
              <a:ext cx="12192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5" name="Straight Connector 14"/>
            <p:cNvCxnSpPr/>
            <p:nvPr/>
          </p:nvCxnSpPr>
          <p:spPr>
            <a:xfrm rot="5400000">
              <a:off x="56216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grpSp>
      <p:sp>
        <p:nvSpPr>
          <p:cNvPr id="18" name="Rectangle 17"/>
          <p:cNvSpPr/>
          <p:nvPr/>
        </p:nvSpPr>
        <p:spPr>
          <a:xfrm>
            <a:off x="28441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0</a:t>
            </a:r>
          </a:p>
        </p:txBody>
      </p:sp>
      <p:sp>
        <p:nvSpPr>
          <p:cNvPr id="19" name="Rectangle 18"/>
          <p:cNvSpPr/>
          <p:nvPr/>
        </p:nvSpPr>
        <p:spPr>
          <a:xfrm>
            <a:off x="40633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1 </a:t>
            </a:r>
          </a:p>
        </p:txBody>
      </p:sp>
      <p:sp>
        <p:nvSpPr>
          <p:cNvPr id="20" name="Rectangle 19"/>
          <p:cNvSpPr/>
          <p:nvPr/>
        </p:nvSpPr>
        <p:spPr>
          <a:xfrm>
            <a:off x="5261229"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2</a:t>
            </a:r>
          </a:p>
        </p:txBody>
      </p:sp>
      <p:sp>
        <p:nvSpPr>
          <p:cNvPr id="21" name="Rectangle 20"/>
          <p:cNvSpPr/>
          <p:nvPr/>
        </p:nvSpPr>
        <p:spPr>
          <a:xfrm>
            <a:off x="7297293"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7</a:t>
            </a:r>
          </a:p>
        </p:txBody>
      </p:sp>
      <p:sp>
        <p:nvSpPr>
          <p:cNvPr id="22" name="TextBox 21"/>
          <p:cNvSpPr txBox="1"/>
          <p:nvPr/>
        </p:nvSpPr>
        <p:spPr>
          <a:xfrm>
            <a:off x="6619149" y="5410200"/>
            <a:ext cx="376290"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a:t>
            </a:r>
            <a:endParaRPr lang="en-US" dirty="0">
              <a:solidFill>
                <a:srgbClr val="000000"/>
              </a:solidFill>
              <a:latin typeface="Tahoma"/>
            </a:endParaRPr>
          </a:p>
        </p:txBody>
      </p:sp>
      <p:sp>
        <p:nvSpPr>
          <p:cNvPr id="23" name="TextBox 22"/>
          <p:cNvSpPr txBox="1"/>
          <p:nvPr/>
        </p:nvSpPr>
        <p:spPr>
          <a:xfrm>
            <a:off x="152401" y="1371601"/>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1:</a:t>
            </a:r>
            <a:endParaRPr lang="en-US" dirty="0">
              <a:solidFill>
                <a:srgbClr val="000000"/>
              </a:solidFill>
              <a:latin typeface="Tahoma"/>
            </a:endParaRPr>
          </a:p>
        </p:txBody>
      </p:sp>
      <p:sp>
        <p:nvSpPr>
          <p:cNvPr id="24" name="TextBox 23"/>
          <p:cNvSpPr txBox="1"/>
          <p:nvPr/>
        </p:nvSpPr>
        <p:spPr>
          <a:xfrm>
            <a:off x="152401" y="2173070"/>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0:</a:t>
            </a:r>
            <a:endParaRPr lang="en-US" dirty="0">
              <a:solidFill>
                <a:srgbClr val="000000"/>
              </a:solidFill>
              <a:latin typeface="Tahoma"/>
            </a:endParaRPr>
          </a:p>
        </p:txBody>
      </p:sp>
      <p:sp>
        <p:nvSpPr>
          <p:cNvPr id="25" name="TextBox 24"/>
          <p:cNvSpPr txBox="1"/>
          <p:nvPr/>
        </p:nvSpPr>
        <p:spPr>
          <a:xfrm>
            <a:off x="6382898" y="4191000"/>
            <a:ext cx="2608707" cy="323165"/>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Queue of requests to bank 2</a:t>
            </a:r>
          </a:p>
        </p:txBody>
      </p:sp>
      <p:sp>
        <p:nvSpPr>
          <p:cNvPr id="26" name="Rectangle 25"/>
          <p:cNvSpPr/>
          <p:nvPr/>
        </p:nvSpPr>
        <p:spPr>
          <a:xfrm>
            <a:off x="4572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7" name="Rectangle 26"/>
          <p:cNvSpPr/>
          <p:nvPr/>
        </p:nvSpPr>
        <p:spPr>
          <a:xfrm>
            <a:off x="9144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8" name="Rectangle 27"/>
          <p:cNvSpPr/>
          <p:nvPr/>
        </p:nvSpPr>
        <p:spPr>
          <a:xfrm>
            <a:off x="1828800" y="1676400"/>
            <a:ext cx="914400" cy="4572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29" name="Rectangle 28"/>
          <p:cNvSpPr/>
          <p:nvPr/>
        </p:nvSpPr>
        <p:spPr>
          <a:xfrm>
            <a:off x="1828800" y="2514600"/>
            <a:ext cx="9144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1" name="Rectangle 30"/>
          <p:cNvSpPr/>
          <p:nvPr/>
        </p:nvSpPr>
        <p:spPr>
          <a:xfrm>
            <a:off x="5261229" y="41148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4" name="Rectangle 33"/>
          <p:cNvSpPr/>
          <p:nvPr/>
        </p:nvSpPr>
        <p:spPr>
          <a:xfrm>
            <a:off x="5261229" y="3733801"/>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5" name="Rectangle 34"/>
          <p:cNvSpPr/>
          <p:nvPr/>
        </p:nvSpPr>
        <p:spPr>
          <a:xfrm>
            <a:off x="5261229" y="3352800"/>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6" name="TextBox 35"/>
          <p:cNvSpPr txBox="1"/>
          <p:nvPr/>
        </p:nvSpPr>
        <p:spPr>
          <a:xfrm>
            <a:off x="152401" y="4495800"/>
            <a:ext cx="1742146" cy="553998"/>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Interference </a:t>
            </a:r>
          </a:p>
          <a:p>
            <a:pPr defTabSz="914165"/>
            <a:r>
              <a:rPr lang="en-US" sz="1500" dirty="0">
                <a:solidFill>
                  <a:srgbClr val="000000"/>
                </a:solidFill>
                <a:latin typeface="Tahoma"/>
              </a:rPr>
              <a:t>per core bit vector</a:t>
            </a:r>
          </a:p>
        </p:txBody>
      </p:sp>
      <p:grpSp>
        <p:nvGrpSpPr>
          <p:cNvPr id="7" name="Group 44"/>
          <p:cNvGrpSpPr/>
          <p:nvPr/>
        </p:nvGrpSpPr>
        <p:grpSpPr>
          <a:xfrm>
            <a:off x="151606" y="1371600"/>
            <a:ext cx="3278982" cy="3659188"/>
            <a:chOff x="151606" y="1981200"/>
            <a:chExt cx="3278982" cy="3049588"/>
          </a:xfrm>
        </p:grpSpPr>
        <p:cxnSp>
          <p:nvCxnSpPr>
            <p:cNvPr id="38" name="Straight Connector 37"/>
            <p:cNvCxnSpPr/>
            <p:nvPr/>
          </p:nvCxnSpPr>
          <p:spPr>
            <a:xfrm rot="5400000">
              <a:off x="-1371600" y="3505200"/>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52400" y="5029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5400000">
              <a:off x="1905794" y="3504406"/>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152400" y="1981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3394483" y="4495804"/>
            <a:ext cx="1961449"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Conflict</a:t>
            </a:r>
          </a:p>
        </p:txBody>
      </p:sp>
      <p:sp>
        <p:nvSpPr>
          <p:cNvPr id="47" name="TextBox 46"/>
          <p:cNvSpPr txBox="1"/>
          <p:nvPr/>
        </p:nvSpPr>
        <p:spPr>
          <a:xfrm>
            <a:off x="3394485" y="4495804"/>
            <a:ext cx="1302758"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Hit</a:t>
            </a:r>
          </a:p>
        </p:txBody>
      </p:sp>
      <p:sp>
        <p:nvSpPr>
          <p:cNvPr id="48" name="TextBox 47"/>
          <p:cNvSpPr txBox="1"/>
          <p:nvPr/>
        </p:nvSpPr>
        <p:spPr>
          <a:xfrm>
            <a:off x="152405" y="2971805"/>
            <a:ext cx="2800767" cy="800219"/>
          </a:xfrm>
          <a:prstGeom prst="rect">
            <a:avLst/>
          </a:prstGeom>
          <a:noFill/>
        </p:spPr>
        <p:txBody>
          <a:bodyPr wrap="none" lIns="91416" tIns="45709" rIns="91416" bIns="45709" rtlCol="0">
            <a:spAutoFit/>
          </a:bodyPr>
          <a:lstStyle/>
          <a:p>
            <a:pPr defTabSz="914165"/>
            <a:r>
              <a:rPr lang="en-US" sz="2300" dirty="0">
                <a:solidFill>
                  <a:srgbClr val="FF0000"/>
                </a:solidFill>
                <a:latin typeface="Tahoma"/>
              </a:rPr>
              <a:t>Interference </a:t>
            </a:r>
          </a:p>
          <a:p>
            <a:pPr defTabSz="914165"/>
            <a:r>
              <a:rPr lang="en-US" sz="2300" dirty="0">
                <a:solidFill>
                  <a:srgbClr val="FF0000"/>
                </a:solidFill>
                <a:latin typeface="Tahoma"/>
              </a:rPr>
              <a:t>induced row conflict</a:t>
            </a:r>
          </a:p>
        </p:txBody>
      </p:sp>
      <p:sp>
        <p:nvSpPr>
          <p:cNvPr id="49" name="Rectangle 48"/>
          <p:cNvSpPr/>
          <p:nvPr/>
        </p:nvSpPr>
        <p:spPr>
          <a:xfrm>
            <a:off x="457200" y="4038600"/>
            <a:ext cx="4572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1</a:t>
            </a:r>
          </a:p>
        </p:txBody>
      </p:sp>
      <p:sp>
        <p:nvSpPr>
          <p:cNvPr id="50" name="Oval 49"/>
          <p:cNvSpPr/>
          <p:nvPr/>
        </p:nvSpPr>
        <p:spPr>
          <a:xfrm>
            <a:off x="4953000" y="4038600"/>
            <a:ext cx="1676400" cy="457200"/>
          </a:xfrm>
          <a:prstGeom prst="ellipse">
            <a:avLst/>
          </a:prstGeom>
          <a:noFill/>
          <a:ln w="50800">
            <a:solidFill>
              <a:srgbClr val="FF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4081272" y="1752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cxnSp>
        <p:nvCxnSpPr>
          <p:cNvPr id="58" name="Straight Arrow Connector 57"/>
          <p:cNvCxnSpPr/>
          <p:nvPr/>
        </p:nvCxnSpPr>
        <p:spPr>
          <a:xfrm rot="10800000">
            <a:off x="914400" y="4495800"/>
            <a:ext cx="2438400" cy="762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339632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50"/>
                                        </p:tgtEl>
                                        <p:attrNameLst>
                                          <p:attrName>style.visibility</p:attrName>
                                        </p:attrNameLst>
                                      </p:cBhvr>
                                      <p:to>
                                        <p:strVal val="hidden"/>
                                      </p:to>
                                    </p:set>
                                  </p:childTnLst>
                                </p:cTn>
                              </p:par>
                              <p:par>
                                <p:cTn id="27" presetID="0" presetClass="path" presetSubtype="0" accel="50000" decel="50000" fill="hold" grpId="0" nodeType="withEffect">
                                  <p:stCondLst>
                                    <p:cond delay="0"/>
                                  </p:stCondLst>
                                  <p:childTnLst>
                                    <p:animMotion origin="layout" path="M -2.24883E-6 -4.21491E-7 L -2.24883E-6 0.10005 " pathEditMode="relative" ptsTypes="AA">
                                      <p:cBhvr>
                                        <p:cTn id="28" dur="500" fill="hold"/>
                                        <p:tgtEl>
                                          <p:spTgt spid="31"/>
                                        </p:tgtEl>
                                        <p:attrNameLst>
                                          <p:attrName>ppt_x</p:attrName>
                                          <p:attrName>ppt_y</p:attrName>
                                        </p:attrNameLst>
                                      </p:cBhvr>
                                    </p:animMotion>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47"/>
                                        </p:tgtEl>
                                        <p:attrNameLst>
                                          <p:attrName>style.visibility</p:attrName>
                                        </p:attrNameLst>
                                      </p:cBhvr>
                                      <p:to>
                                        <p:strVal val="hidden"/>
                                      </p:to>
                                    </p:set>
                                  </p:childTnLst>
                                </p:cTn>
                              </p:par>
                            </p:childTnLst>
                          </p:cTn>
                        </p:par>
                        <p:par>
                          <p:cTn id="40" fill="hold">
                            <p:stCondLst>
                              <p:cond delay="0"/>
                            </p:stCondLst>
                            <p:childTnLst>
                              <p:par>
                                <p:cTn id="41" presetID="0" presetClass="path" presetSubtype="0" accel="50000" decel="50000" fill="hold" grpId="0" nodeType="afterEffect">
                                  <p:stCondLst>
                                    <p:cond delay="0"/>
                                  </p:stCondLst>
                                  <p:childTnLst>
                                    <p:animMotion origin="layout" path="M -2.24883E-6 8.66142E-7 L -2.24883E-6 0.15563 " pathEditMode="relative" ptsTypes="AA">
                                      <p:cBhvr>
                                        <p:cTn id="42" dur="500" fill="hold"/>
                                        <p:tgtEl>
                                          <p:spTgt spid="34"/>
                                        </p:tgtEl>
                                        <p:attrNameLst>
                                          <p:attrName>ppt_x</p:attrName>
                                          <p:attrName>ppt_y</p:attrName>
                                        </p:attrNameLst>
                                      </p:cBhvr>
                                    </p:animMotion>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par>
                          <p:cTn id="55" fill="hold">
                            <p:stCondLst>
                              <p:cond delay="0"/>
                            </p:stCondLst>
                            <p:childTnLst>
                              <p:par>
                                <p:cTn id="56" presetID="0" presetClass="path" presetSubtype="0" accel="50000" decel="50000" fill="hold" grpId="1" nodeType="afterEffect">
                                  <p:stCondLst>
                                    <p:cond delay="0"/>
                                  </p:stCondLst>
                                  <p:childTnLst>
                                    <p:animMotion origin="layout" path="M 4.51154E-6 3.56183E-6 L 0.12962 0.17786 " pathEditMode="relative" rAng="0" ptsTypes="AA">
                                      <p:cBhvr>
                                        <p:cTn id="57" dur="1000" fill="hold"/>
                                        <p:tgtEl>
                                          <p:spTgt spid="32"/>
                                        </p:tgtEl>
                                        <p:attrNameLst>
                                          <p:attrName>ppt_x</p:attrName>
                                          <p:attrName>ppt_y</p:attrName>
                                        </p:attrNameLst>
                                      </p:cBhvr>
                                      <p:rCtr x="65" y="89"/>
                                    </p:animMotion>
                                  </p:childTnLst>
                                </p:cTn>
                              </p:par>
                            </p:childTnLst>
                          </p:cTn>
                        </p:par>
                      </p:childTnLst>
                    </p:cTn>
                  </p:par>
                  <p:par>
                    <p:cTn id="58" fill="hold">
                      <p:stCondLst>
                        <p:cond delay="indefinite"/>
                      </p:stCondLst>
                      <p:childTnLst>
                        <p:par>
                          <p:cTn id="59" fill="hold">
                            <p:stCondLst>
                              <p:cond delay="0"/>
                            </p:stCondLst>
                            <p:childTnLst>
                              <p:par>
                                <p:cTn id="60" presetID="0" presetClass="path" presetSubtype="0" accel="50000" decel="50000" fill="hold" grpId="0" nodeType="clickEffect">
                                  <p:stCondLst>
                                    <p:cond delay="0"/>
                                  </p:stCondLst>
                                  <p:childTnLst>
                                    <p:animMotion origin="layout" path="M -1.39511E-6 2.15377E-6 L 0.00087 0.21121 " pathEditMode="relative" rAng="0" ptsTypes="AA">
                                      <p:cBhvr>
                                        <p:cTn id="61" dur="1000" fill="hold"/>
                                        <p:tgtEl>
                                          <p:spTgt spid="35"/>
                                        </p:tgtEl>
                                        <p:attrNameLst>
                                          <p:attrName>ppt_x</p:attrName>
                                          <p:attrName>ppt_y</p:attrName>
                                        </p:attrNameLst>
                                      </p:cBhvr>
                                      <p:rCtr x="0" y="106"/>
                                    </p:animMotion>
                                  </p:childTnLst>
                                </p:cTn>
                              </p:par>
                            </p:childTnLst>
                          </p:cTn>
                        </p:par>
                        <p:par>
                          <p:cTn id="62" fill="hold">
                            <p:stCondLst>
                              <p:cond delay="1000"/>
                            </p:stCondLst>
                            <p:childTnLst>
                              <p:par>
                                <p:cTn id="63" presetID="1" presetClass="entr" presetSubtype="0" fill="hold" grpId="2" nodeType="after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0" presetClass="path" presetSubtype="0" accel="50000" decel="50000" fill="hold" grpId="2" nodeType="withEffect">
                                  <p:stCondLst>
                                    <p:cond delay="0"/>
                                  </p:stCondLst>
                                  <p:childTnLst>
                                    <p:animMotion origin="layout" path="M 0.12961 0.17786 L 0.12961 0.44465 " pathEditMode="relative" ptsTypes="AA">
                                      <p:cBhvr>
                                        <p:cTn id="70" dur="500" fill="hold"/>
                                        <p:tgtEl>
                                          <p:spTgt spid="32"/>
                                        </p:tgtEl>
                                        <p:attrNameLst>
                                          <p:attrName>ppt_x</p:attrName>
                                          <p:attrName>ppt_y</p:attrName>
                                        </p:attrNameLst>
                                      </p:cBhvr>
                                    </p:animMotion>
                                  </p:childTnLst>
                                </p:cTn>
                              </p:par>
                            </p:childTnLst>
                          </p:cTn>
                        </p:par>
                        <p:par>
                          <p:cTn id="71" fill="hold">
                            <p:stCondLst>
                              <p:cond delay="500"/>
                            </p:stCondLst>
                            <p:childTnLst>
                              <p:par>
                                <p:cTn id="72" presetID="1" presetClass="entr" presetSubtype="0" fill="hold" grpId="2" nodeType="afterEffect">
                                  <p:stCondLst>
                                    <p:cond delay="0"/>
                                  </p:stCondLst>
                                  <p:childTnLst>
                                    <p:set>
                                      <p:cBhvr>
                                        <p:cTn id="73" dur="1" fill="hold">
                                          <p:stCondLst>
                                            <p:cond delay="0"/>
                                          </p:stCondLst>
                                        </p:cTn>
                                        <p:tgtEl>
                                          <p:spTgt spid="46"/>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nodeType="click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down)">
                                      <p:cBhvr>
                                        <p:cTn id="78" dur="500"/>
                                        <p:tgtEl>
                                          <p:spTgt spid="53"/>
                                        </p:tgtEl>
                                      </p:cBhvr>
                                    </p:animEffec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wipe(right)">
                                      <p:cBhvr>
                                        <p:cTn id="86" dur="500"/>
                                        <p:tgtEl>
                                          <p:spTgt spid="58"/>
                                        </p:tgtEl>
                                      </p:cBhvr>
                                    </p:animEffect>
                                  </p:childTnLst>
                                </p:cTn>
                              </p:par>
                            </p:childTnLst>
                          </p:cTn>
                        </p:par>
                        <p:par>
                          <p:cTn id="87" fill="hold">
                            <p:stCondLst>
                              <p:cond delay="500"/>
                            </p:stCondLst>
                            <p:childTnLst>
                              <p:par>
                                <p:cTn id="88" presetID="1"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animBg="1"/>
      <p:bldP spid="27" grpId="0" animBg="1"/>
      <p:bldP spid="28" grpId="0" animBg="1"/>
      <p:bldP spid="29" grpId="0" animBg="1"/>
      <p:bldP spid="31" grpId="0" animBg="1"/>
      <p:bldP spid="34" grpId="0" animBg="1"/>
      <p:bldP spid="35" grpId="0" animBg="1"/>
      <p:bldP spid="36" grpId="0"/>
      <p:bldP spid="46" grpId="0"/>
      <p:bldP spid="46" grpId="1"/>
      <p:bldP spid="46" grpId="2"/>
      <p:bldP spid="47" grpId="0"/>
      <p:bldP spid="47" grpId="1"/>
      <p:bldP spid="47" grpId="2"/>
      <p:bldP spid="47" grpId="3"/>
      <p:bldP spid="48" grpId="0"/>
      <p:bldP spid="49" grpId="0" animBg="1"/>
      <p:bldP spid="50" grpId="0" animBg="1"/>
      <p:bldP spid="50" grpId="1" animBg="1"/>
      <p:bldP spid="32" grpId="0" animBg="1"/>
      <p:bldP spid="32" grpId="1" animBg="1"/>
      <p:bldP spid="32" grpId="2"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284</a:t>
            </a:fld>
            <a:endParaRPr lang="en-US" altLang="en-US">
              <a:solidFill>
                <a:srgbClr val="000000"/>
              </a:solidFill>
            </a:endParaRPr>
          </a:p>
        </p:txBody>
      </p:sp>
      <p:sp>
        <p:nvSpPr>
          <p:cNvPr id="5" name="Rectangle 6"/>
          <p:cNvSpPr>
            <a:spLocks/>
          </p:cNvSpPr>
          <p:nvPr/>
        </p:nvSpPr>
        <p:spPr bwMode="auto">
          <a:xfrm>
            <a:off x="5393531"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06070"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18609"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31148"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grpSp>
        <p:nvGrpSpPr>
          <p:cNvPr id="9" name="Group 10"/>
          <p:cNvGrpSpPr>
            <a:grpSpLocks/>
          </p:cNvGrpSpPr>
          <p:nvPr/>
        </p:nvGrpSpPr>
        <p:grpSpPr bwMode="auto">
          <a:xfrm>
            <a:off x="4763993" y="3009305"/>
            <a:ext cx="2091779" cy="779116"/>
            <a:chOff x="0" y="0"/>
            <a:chExt cx="1874" cy="698"/>
          </a:xfrm>
        </p:grpSpPr>
        <p:sp>
          <p:nvSpPr>
            <p:cNvPr id="10" name="Rectangle 11"/>
            <p:cNvSpPr>
              <a:spLocks/>
            </p:cNvSpPr>
            <p:nvPr/>
          </p:nvSpPr>
          <p:spPr bwMode="auto">
            <a:xfrm>
              <a:off x="209" y="284"/>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1" name="Group 12"/>
            <p:cNvGrpSpPr>
              <a:grpSpLocks/>
            </p:cNvGrpSpPr>
            <p:nvPr/>
          </p:nvGrpSpPr>
          <p:grpSpPr bwMode="auto">
            <a:xfrm>
              <a:off x="0" y="0"/>
              <a:ext cx="1583" cy="233"/>
              <a:chOff x="0" y="0"/>
              <a:chExt cx="1583" cy="233"/>
            </a:xfrm>
          </p:grpSpPr>
          <p:sp>
            <p:nvSpPr>
              <p:cNvPr id="12" name="Rectangle 13"/>
              <p:cNvSpPr>
                <a:spLocks/>
              </p:cNvSpPr>
              <p:nvPr/>
            </p:nvSpPr>
            <p:spPr bwMode="auto">
              <a:xfrm>
                <a:off x="0" y="4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Core #</a:t>
                </a:r>
              </a:p>
            </p:txBody>
          </p:sp>
          <p:sp>
            <p:nvSpPr>
              <p:cNvPr id="13" name="Rectangle 14"/>
              <p:cNvSpPr>
                <a:spLocks/>
              </p:cNvSpPr>
              <p:nvPr/>
            </p:nvSpPr>
            <p:spPr bwMode="auto">
              <a:xfrm>
                <a:off x="602"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0</a:t>
                </a:r>
              </a:p>
            </p:txBody>
          </p:sp>
          <p:sp>
            <p:nvSpPr>
              <p:cNvPr id="14" name="Rectangle 15"/>
              <p:cNvSpPr>
                <a:spLocks/>
              </p:cNvSpPr>
              <p:nvPr/>
            </p:nvSpPr>
            <p:spPr bwMode="auto">
              <a:xfrm>
                <a:off x="87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1</a:t>
                </a:r>
              </a:p>
            </p:txBody>
          </p:sp>
          <p:sp>
            <p:nvSpPr>
              <p:cNvPr id="15" name="Rectangle 16"/>
              <p:cNvSpPr>
                <a:spLocks/>
              </p:cNvSpPr>
              <p:nvPr/>
            </p:nvSpPr>
            <p:spPr bwMode="auto">
              <a:xfrm>
                <a:off x="1155"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2</a:t>
                </a:r>
              </a:p>
            </p:txBody>
          </p:sp>
          <p:sp>
            <p:nvSpPr>
              <p:cNvPr id="16" name="Rectangle 17"/>
              <p:cNvSpPr>
                <a:spLocks/>
              </p:cNvSpPr>
              <p:nvPr/>
            </p:nvSpPr>
            <p:spPr bwMode="auto">
              <a:xfrm>
                <a:off x="1443"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3</a:t>
                </a:r>
              </a:p>
            </p:txBody>
          </p:sp>
        </p:grpSp>
      </p:grpSp>
      <p:sp>
        <p:nvSpPr>
          <p:cNvPr id="17" name="Rectangle 18"/>
          <p:cNvSpPr>
            <a:spLocks/>
          </p:cNvSpPr>
          <p:nvPr/>
        </p:nvSpPr>
        <p:spPr bwMode="auto">
          <a:xfrm>
            <a:off x="7009805" y="212526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8" name="Rectangle 19"/>
          <p:cNvSpPr>
            <a:spLocks/>
          </p:cNvSpPr>
          <p:nvPr/>
        </p:nvSpPr>
        <p:spPr bwMode="auto">
          <a:xfrm>
            <a:off x="7009805" y="2428877"/>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9" name="Rectangle 20"/>
          <p:cNvSpPr>
            <a:spLocks/>
          </p:cNvSpPr>
          <p:nvPr/>
        </p:nvSpPr>
        <p:spPr bwMode="auto">
          <a:xfrm>
            <a:off x="7009805" y="273248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0" name="Rectangle 21"/>
          <p:cNvSpPr>
            <a:spLocks/>
          </p:cNvSpPr>
          <p:nvPr/>
        </p:nvSpPr>
        <p:spPr bwMode="auto">
          <a:xfrm>
            <a:off x="7009805" y="303609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1" name="Rectangle 22"/>
          <p:cNvSpPr>
            <a:spLocks/>
          </p:cNvSpPr>
          <p:nvPr/>
        </p:nvSpPr>
        <p:spPr bwMode="auto">
          <a:xfrm>
            <a:off x="6674259" y="3326309"/>
            <a:ext cx="1556248" cy="461665"/>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Excess Cycles </a:t>
            </a:r>
          </a:p>
          <a:p>
            <a:pPr marL="40172" algn="ctr" defTabSz="914165"/>
            <a:r>
              <a:rPr lang="en-US" sz="1500" dirty="0">
                <a:solidFill>
                  <a:srgbClr val="000000"/>
                </a:solidFill>
                <a:latin typeface="Tahoma"/>
                <a:ea typeface="Gill Sans" pitchFamily="31" charset="0"/>
                <a:cs typeface="Gill Sans" pitchFamily="31" charset="0"/>
              </a:rPr>
              <a:t>Counters per core</a:t>
            </a:r>
          </a:p>
        </p:txBody>
      </p:sp>
      <p:sp>
        <p:nvSpPr>
          <p:cNvPr id="22" name="Rectangle 23"/>
          <p:cNvSpPr>
            <a:spLocks/>
          </p:cNvSpPr>
          <p:nvPr/>
        </p:nvSpPr>
        <p:spPr bwMode="auto">
          <a:xfrm>
            <a:off x="5393531"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23" name="Line 24"/>
          <p:cNvSpPr>
            <a:spLocks noChangeShapeType="1"/>
          </p:cNvSpPr>
          <p:nvPr/>
        </p:nvSpPr>
        <p:spPr bwMode="auto">
          <a:xfrm flipH="1">
            <a:off x="4045149" y="3036099"/>
            <a:ext cx="2134195" cy="373931"/>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7009805" y="1419820"/>
            <a:ext cx="919758" cy="276820"/>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a:t>
            </a:r>
          </a:p>
        </p:txBody>
      </p:sp>
      <p:sp>
        <p:nvSpPr>
          <p:cNvPr id="25" name="Rectangle 26"/>
          <p:cNvSpPr>
            <a:spLocks/>
          </p:cNvSpPr>
          <p:nvPr/>
        </p:nvSpPr>
        <p:spPr bwMode="auto">
          <a:xfrm>
            <a:off x="5636159" y="1401961"/>
            <a:ext cx="1182373" cy="261610"/>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700" dirty="0">
                <a:solidFill>
                  <a:srgbClr val="000000"/>
                </a:solidFill>
                <a:latin typeface="Tahoma"/>
                <a:ea typeface="Gill Sans" pitchFamily="31" charset="0"/>
                <a:cs typeface="Gill Sans" pitchFamily="31" charset="0"/>
              </a:rPr>
              <a:t>Cycle Count</a:t>
            </a:r>
          </a:p>
        </p:txBody>
      </p:sp>
      <p:sp>
        <p:nvSpPr>
          <p:cNvPr id="26" name="Rectangle 27"/>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T+1</a:t>
            </a:r>
          </a:p>
        </p:txBody>
      </p:sp>
      <p:sp>
        <p:nvSpPr>
          <p:cNvPr id="27" name="Line 28"/>
          <p:cNvSpPr>
            <a:spLocks noChangeShapeType="1"/>
          </p:cNvSpPr>
          <p:nvPr/>
        </p:nvSpPr>
        <p:spPr bwMode="auto">
          <a:xfrm rot="10800000" flipH="1">
            <a:off x="7465219" y="1687711"/>
            <a:ext cx="0" cy="437555"/>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8" name="Rectangle 29"/>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29" name="Rectangle 30"/>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T+2</a:t>
            </a:r>
          </a:p>
        </p:txBody>
      </p:sp>
      <p:sp>
        <p:nvSpPr>
          <p:cNvPr id="30" name="Rectangle 31"/>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2</a:t>
            </a:r>
          </a:p>
        </p:txBody>
      </p:sp>
      <p:sp>
        <p:nvSpPr>
          <p:cNvPr id="31" name="Line 32"/>
          <p:cNvSpPr>
            <a:spLocks noChangeShapeType="1"/>
          </p:cNvSpPr>
          <p:nvPr/>
        </p:nvSpPr>
        <p:spPr bwMode="auto">
          <a:xfrm rot="10800000" flipH="1">
            <a:off x="7465219" y="1714501"/>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2" name="Rectangle 33"/>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33" name="Line 34"/>
          <p:cNvSpPr>
            <a:spLocks noChangeShapeType="1"/>
          </p:cNvSpPr>
          <p:nvPr/>
        </p:nvSpPr>
        <p:spPr bwMode="auto">
          <a:xfrm flipH="1">
            <a:off x="3857627" y="3027169"/>
            <a:ext cx="1678781" cy="133052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4" name="Rectangle 35"/>
          <p:cNvSpPr>
            <a:spLocks/>
          </p:cNvSpPr>
          <p:nvPr/>
        </p:nvSpPr>
        <p:spPr bwMode="auto">
          <a:xfrm>
            <a:off x="6018609"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35" name="Rectangle 36"/>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T+3</a:t>
            </a:r>
          </a:p>
        </p:txBody>
      </p:sp>
      <p:sp>
        <p:nvSpPr>
          <p:cNvPr id="36" name="Rectangle 37"/>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3</a:t>
            </a:r>
          </a:p>
        </p:txBody>
      </p:sp>
      <p:sp>
        <p:nvSpPr>
          <p:cNvPr id="37" name="Rectangle 38"/>
          <p:cNvSpPr>
            <a:spLocks/>
          </p:cNvSpPr>
          <p:nvPr/>
        </p:nvSpPr>
        <p:spPr bwMode="auto">
          <a:xfrm>
            <a:off x="7009805" y="2732485"/>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38" name="Line 39"/>
          <p:cNvSpPr>
            <a:spLocks noChangeShapeType="1"/>
          </p:cNvSpPr>
          <p:nvPr/>
        </p:nvSpPr>
        <p:spPr bwMode="auto">
          <a:xfrm rot="10800000">
            <a:off x="7590234" y="1696641"/>
            <a:ext cx="8930" cy="1026914"/>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9" name="Line 40"/>
          <p:cNvSpPr>
            <a:spLocks noChangeShapeType="1"/>
          </p:cNvSpPr>
          <p:nvPr/>
        </p:nvSpPr>
        <p:spPr bwMode="auto">
          <a:xfrm rot="10800000" flipH="1">
            <a:off x="7465219" y="1705570"/>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0" name="Line 41"/>
          <p:cNvSpPr>
            <a:spLocks noChangeShapeType="1"/>
          </p:cNvSpPr>
          <p:nvPr/>
        </p:nvSpPr>
        <p:spPr bwMode="auto">
          <a:xfrm>
            <a:off x="4420195" y="5134576"/>
            <a:ext cx="0" cy="30360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41" name="Group 42"/>
          <p:cNvGrpSpPr>
            <a:grpSpLocks/>
          </p:cNvGrpSpPr>
          <p:nvPr/>
        </p:nvGrpSpPr>
        <p:grpSpPr bwMode="auto">
          <a:xfrm>
            <a:off x="741169" y="1857375"/>
            <a:ext cx="4018359" cy="4286250"/>
            <a:chOff x="0" y="0"/>
            <a:chExt cx="3600" cy="3840"/>
          </a:xfrm>
        </p:grpSpPr>
        <p:sp>
          <p:nvSpPr>
            <p:cNvPr id="42" name="Rectangle 43"/>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0</a:t>
              </a:r>
            </a:p>
          </p:txBody>
        </p:sp>
        <p:sp>
          <p:nvSpPr>
            <p:cNvPr id="43" name="Rectangle 44"/>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1</a:t>
              </a:r>
            </a:p>
          </p:txBody>
        </p:sp>
        <p:sp>
          <p:nvSpPr>
            <p:cNvPr id="44" name="Rectangle 45"/>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2</a:t>
              </a:r>
            </a:p>
          </p:txBody>
        </p:sp>
        <p:sp>
          <p:nvSpPr>
            <p:cNvPr id="45" name="Rectangle 46"/>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3</a:t>
              </a:r>
            </a:p>
          </p:txBody>
        </p:sp>
        <p:sp>
          <p:nvSpPr>
            <p:cNvPr id="46" name="Line 47"/>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Rectangle 48"/>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48" name="Rectangle 49"/>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49" name="Rectangle 50"/>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50" name="Rectangle 51"/>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51" name="Rectangle 52"/>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52" name="Line 53"/>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3" name="Line 54"/>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4" name="Line 55"/>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5" name="Line 56"/>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6" name="Line 57"/>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7" name="Line 58"/>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8" name="Line 59"/>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9" name="Line 60"/>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0" name="Line 61"/>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1" name="Rectangle 62"/>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 name="Rectangle 63"/>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63" name="Line 64"/>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4" name="Line 65"/>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5" name="Rectangle 66"/>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66" name="Oval 67"/>
          <p:cNvSpPr>
            <a:spLocks/>
          </p:cNvSpPr>
          <p:nvPr/>
        </p:nvSpPr>
        <p:spPr bwMode="auto">
          <a:xfrm>
            <a:off x="1375173" y="3982641"/>
            <a:ext cx="2768203" cy="71437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67" name="Group 69"/>
          <p:cNvGrpSpPr>
            <a:grpSpLocks/>
          </p:cNvGrpSpPr>
          <p:nvPr/>
        </p:nvGrpSpPr>
        <p:grpSpPr bwMode="auto">
          <a:xfrm>
            <a:off x="7785572" y="2164503"/>
            <a:ext cx="1230019" cy="929333"/>
            <a:chOff x="-1" y="219"/>
            <a:chExt cx="1101" cy="832"/>
          </a:xfrm>
        </p:grpSpPr>
        <p:sp>
          <p:nvSpPr>
            <p:cNvPr id="68" name="Rectangle 70"/>
            <p:cNvSpPr>
              <a:spLocks/>
            </p:cNvSpPr>
            <p:nvPr/>
          </p:nvSpPr>
          <p:spPr bwMode="auto">
            <a:xfrm>
              <a:off x="247" y="527"/>
              <a:ext cx="261"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69" name="Rectangle 71"/>
            <p:cNvSpPr>
              <a:spLocks/>
            </p:cNvSpPr>
            <p:nvPr/>
          </p:nvSpPr>
          <p:spPr bwMode="auto">
            <a:xfrm>
              <a:off x="390" y="399"/>
              <a:ext cx="710"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70" name="Group 72"/>
            <p:cNvGrpSpPr>
              <a:grpSpLocks/>
            </p:cNvGrpSpPr>
            <p:nvPr/>
          </p:nvGrpSpPr>
          <p:grpSpPr bwMode="auto">
            <a:xfrm rot="-5400000">
              <a:off x="-287" y="505"/>
              <a:ext cx="832" cy="259"/>
              <a:chOff x="391" y="0"/>
              <a:chExt cx="832" cy="258"/>
            </a:xfrm>
          </p:grpSpPr>
          <p:sp>
            <p:nvSpPr>
              <p:cNvPr id="71" name="Rectangle 73"/>
              <p:cNvSpPr>
                <a:spLocks/>
              </p:cNvSpPr>
              <p:nvPr/>
            </p:nvSpPr>
            <p:spPr bwMode="auto">
              <a:xfrm rot="5400000" flipH="1">
                <a:off x="386"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73" name="Rectangle 75"/>
              <p:cNvSpPr>
                <a:spLocks/>
              </p:cNvSpPr>
              <p:nvPr/>
            </p:nvSpPr>
            <p:spPr bwMode="auto">
              <a:xfrm rot="5400000" flipH="1">
                <a:off x="970"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grpSp>
      </p:grpSp>
      <p:sp>
        <p:nvSpPr>
          <p:cNvPr id="76" name="AutoShape 78"/>
          <p:cNvSpPr>
            <a:spLocks/>
          </p:cNvSpPr>
          <p:nvPr/>
        </p:nvSpPr>
        <p:spPr bwMode="auto">
          <a:xfrm>
            <a:off x="4795242" y="1875235"/>
            <a:ext cx="4259461" cy="2134195"/>
          </a:xfrm>
          <a:prstGeom prst="roundRect">
            <a:avLst>
              <a:gd name="adj" fmla="val 627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7" name="Oval 79"/>
          <p:cNvSpPr>
            <a:spLocks/>
          </p:cNvSpPr>
          <p:nvPr/>
        </p:nvSpPr>
        <p:spPr bwMode="auto">
          <a:xfrm>
            <a:off x="1259086" y="2973587"/>
            <a:ext cx="2982516" cy="8929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78" name="Group 28"/>
          <p:cNvGrpSpPr>
            <a:grpSpLocks/>
          </p:cNvGrpSpPr>
          <p:nvPr/>
        </p:nvGrpSpPr>
        <p:grpSpPr bwMode="auto">
          <a:xfrm>
            <a:off x="5410205" y="4615384"/>
            <a:ext cx="3436651" cy="490016"/>
            <a:chOff x="0" y="0"/>
            <a:chExt cx="3078" cy="439"/>
          </a:xfrm>
        </p:grpSpPr>
        <p:grpSp>
          <p:nvGrpSpPr>
            <p:cNvPr id="79" name="Group 29"/>
            <p:cNvGrpSpPr>
              <a:grpSpLocks/>
            </p:cNvGrpSpPr>
            <p:nvPr/>
          </p:nvGrpSpPr>
          <p:grpSpPr bwMode="auto">
            <a:xfrm>
              <a:off x="1112" y="8"/>
              <a:ext cx="906" cy="431"/>
              <a:chOff x="0" y="0"/>
              <a:chExt cx="906" cy="431"/>
            </a:xfrm>
          </p:grpSpPr>
          <p:sp>
            <p:nvSpPr>
              <p:cNvPr id="8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8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1" name="Group 33"/>
            <p:cNvGrpSpPr>
              <a:grpSpLocks/>
            </p:cNvGrpSpPr>
            <p:nvPr/>
          </p:nvGrpSpPr>
          <p:grpSpPr bwMode="auto">
            <a:xfrm>
              <a:off x="0" y="16"/>
              <a:ext cx="766" cy="423"/>
              <a:chOff x="0" y="0"/>
              <a:chExt cx="766" cy="423"/>
            </a:xfrm>
          </p:grpSpPr>
          <p:sp>
            <p:nvSpPr>
              <p:cNvPr id="8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8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3" name="Group 37"/>
            <p:cNvGrpSpPr>
              <a:grpSpLocks/>
            </p:cNvGrpSpPr>
            <p:nvPr/>
          </p:nvGrpSpPr>
          <p:grpSpPr bwMode="auto">
            <a:xfrm>
              <a:off x="2224" y="0"/>
              <a:ext cx="854" cy="439"/>
              <a:chOff x="0" y="0"/>
              <a:chExt cx="854" cy="439"/>
            </a:xfrm>
          </p:grpSpPr>
          <p:sp>
            <p:nvSpPr>
              <p:cNvPr id="8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Tree>
    <p:extLst>
      <p:ext uri="{BB962C8B-B14F-4D97-AF65-F5344CB8AC3E}">
        <p14:creationId xmlns:p14="http://schemas.microsoft.com/office/powerpoint/2010/main" val="41918258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par>
                          <p:cTn id="32" fill="hold">
                            <p:stCondLst>
                              <p:cond delay="500"/>
                            </p:stCondLst>
                            <p:childTnLst>
                              <p:par>
                                <p:cTn id="33" presetID="1" presetClass="exit" presetSubtype="0" fill="hold" grpId="0" nodeType="afterEffect">
                                  <p:stCondLst>
                                    <p:cond delay="200"/>
                                  </p:stCondLst>
                                  <p:childTnLst>
                                    <p:set>
                                      <p:cBhvr>
                                        <p:cTn id="34" dur="1" fill="hold">
                                          <p:stCondLst>
                                            <p:cond delay="0"/>
                                          </p:stCondLst>
                                        </p:cTn>
                                        <p:tgtEl>
                                          <p:spTgt spid="5"/>
                                        </p:tgtEl>
                                        <p:attrNameLst>
                                          <p:attrName>style.visibility</p:attrName>
                                        </p:attrNameLst>
                                      </p:cBhvr>
                                      <p:to>
                                        <p:strVal val="hidden"/>
                                      </p:to>
                                    </p:set>
                                  </p:childTnLst>
                                </p:cTn>
                              </p:par>
                            </p:childTnLst>
                          </p:cTn>
                        </p:par>
                        <p:par>
                          <p:cTn id="35" fill="hold">
                            <p:stCondLst>
                              <p:cond delay="700"/>
                            </p:stCondLst>
                            <p:childTnLst>
                              <p:par>
                                <p:cTn id="36" presetID="1"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6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2" fill="hold" grpId="1" nodeType="clickEffect">
                                  <p:stCondLst>
                                    <p:cond delay="0"/>
                                  </p:stCondLst>
                                  <p:childTnLst>
                                    <p:animEffect transition="out" filter="wipe(right)">
                                      <p:cBhvr>
                                        <p:cTn id="44" dur="500"/>
                                        <p:tgtEl>
                                          <p:spTgt spid="33"/>
                                        </p:tgtEl>
                                      </p:cBhvr>
                                    </p:animEffect>
                                    <p:set>
                                      <p:cBhvr>
                                        <p:cTn id="45" dur="1" fill="hold">
                                          <p:stCondLst>
                                            <p:cond delay="499"/>
                                          </p:stCondLst>
                                        </p:cTn>
                                        <p:tgtEl>
                                          <p:spTgt spid="3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4"/>
                                        </p:tgtEl>
                                        <p:attrNameLst>
                                          <p:attrName>style.visibility</p:attrName>
                                        </p:attrNameLst>
                                      </p:cBhvr>
                                      <p:to>
                                        <p:strVal val="hidden"/>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par>
                          <p:cTn id="53" fill="hold">
                            <p:stCondLst>
                              <p:cond delay="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500"/>
                            </p:stCondLst>
                            <p:childTnLst>
                              <p:par>
                                <p:cTn id="58" presetID="1" presetClass="exit" presetSubtype="0" fill="hold" grpId="1" nodeType="afterEffect">
                                  <p:stCondLst>
                                    <p:cond delay="0"/>
                                  </p:stCondLst>
                                  <p:childTnLst>
                                    <p:set>
                                      <p:cBhvr>
                                        <p:cTn id="59" dur="1" fill="hold">
                                          <p:stCondLst>
                                            <p:cond delay="499"/>
                                          </p:stCondLst>
                                        </p:cTn>
                                        <p:tgtEl>
                                          <p:spTgt spid="17"/>
                                        </p:tgtEl>
                                        <p:attrNameLst>
                                          <p:attrName>style.visibility</p:attrName>
                                        </p:attrNameLst>
                                      </p:cBhvr>
                                      <p:to>
                                        <p:strVal val="hidden"/>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par>
                          <p:cTn id="63" fill="hold">
                            <p:stCondLst>
                              <p:cond delay="1000"/>
                            </p:stCondLst>
                            <p:childTnLst>
                              <p:par>
                                <p:cTn id="64" presetID="22" presetClass="exit" presetSubtype="4" fill="hold" grpId="1" nodeType="afterEffect">
                                  <p:stCondLst>
                                    <p:cond delay="500"/>
                                  </p:stCondLst>
                                  <p:childTnLst>
                                    <p:animEffect transition="out" filter="wipe(down)">
                                      <p:cBhvr>
                                        <p:cTn id="65" dur="500"/>
                                        <p:tgtEl>
                                          <p:spTgt spid="27"/>
                                        </p:tgtEl>
                                      </p:cBhvr>
                                    </p:animEffect>
                                    <p:set>
                                      <p:cBhvr>
                                        <p:cTn id="66" dur="1" fill="hold">
                                          <p:stCondLst>
                                            <p:cond delay="499"/>
                                          </p:stCondLst>
                                        </p:cTn>
                                        <p:tgtEl>
                                          <p:spTgt spid="27"/>
                                        </p:tgtEl>
                                        <p:attrNameLst>
                                          <p:attrName>style.visibility</p:attrName>
                                        </p:attrNameLst>
                                      </p:cBhvr>
                                      <p:to>
                                        <p:strVal val="hidden"/>
                                      </p:to>
                                    </p:set>
                                  </p:childTnLst>
                                </p:cTn>
                              </p:par>
                            </p:childTnLst>
                          </p:cTn>
                        </p:par>
                        <p:par>
                          <p:cTn id="67" fill="hold">
                            <p:stCondLst>
                              <p:cond delay="2000"/>
                            </p:stCondLst>
                            <p:childTnLst>
                              <p:par>
                                <p:cTn id="68" presetID="1" presetClass="exit" presetSubtype="0" fill="hold" grpId="1" nodeType="afterEffect">
                                  <p:stCondLst>
                                    <p:cond delay="500"/>
                                  </p:stCondLst>
                                  <p:childTnLst>
                                    <p:set>
                                      <p:cBhvr>
                                        <p:cTn id="69" dur="1" fill="hold">
                                          <p:stCondLst>
                                            <p:cond delay="0"/>
                                          </p:stCondLst>
                                        </p:cTn>
                                        <p:tgtEl>
                                          <p:spTgt spid="26"/>
                                        </p:tgtEl>
                                        <p:attrNameLst>
                                          <p:attrName>style.visibility</p:attrName>
                                        </p:attrNameLst>
                                      </p:cBhvr>
                                      <p:to>
                                        <p:strVal val="hidden"/>
                                      </p:to>
                                    </p:set>
                                  </p:childTnLst>
                                </p:cTn>
                              </p:par>
                            </p:childTnLst>
                          </p:cTn>
                        </p:par>
                        <p:par>
                          <p:cTn id="70" fill="hold">
                            <p:stCondLst>
                              <p:cond delay="2500"/>
                            </p:stCondLst>
                            <p:childTnLst>
                              <p:par>
                                <p:cTn id="71" presetID="1"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childTnLst>
                                </p:cTn>
                              </p:par>
                            </p:childTnLst>
                          </p:cTn>
                        </p:par>
                        <p:par>
                          <p:cTn id="73" fill="hold">
                            <p:stCondLst>
                              <p:cond delay="2500"/>
                            </p:stCondLst>
                            <p:childTnLst>
                              <p:par>
                                <p:cTn id="74" presetID="22" presetClass="entr" presetSubtype="1" fill="hold" grpId="0" nodeType="afterEffect">
                                  <p:stCondLst>
                                    <p:cond delay="20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p:stCondLst>
                              <p:cond delay="3200"/>
                            </p:stCondLst>
                            <p:childTnLst>
                              <p:par>
                                <p:cTn id="78" presetID="1" presetClass="exit" presetSubtype="0" fill="hold" grpId="1" nodeType="afterEffect">
                                  <p:stCondLst>
                                    <p:cond delay="0"/>
                                  </p:stCondLst>
                                  <p:childTnLst>
                                    <p:set>
                                      <p:cBhvr>
                                        <p:cTn id="79" dur="1" fill="hold">
                                          <p:stCondLst>
                                            <p:cond delay="0"/>
                                          </p:stCondLst>
                                        </p:cTn>
                                        <p:tgtEl>
                                          <p:spTgt spid="28"/>
                                        </p:tgtEl>
                                        <p:attrNameLst>
                                          <p:attrName>style.visibility</p:attrName>
                                        </p:attrNameLst>
                                      </p:cBhvr>
                                      <p:to>
                                        <p:strVal val="hidden"/>
                                      </p:to>
                                    </p:set>
                                  </p:childTnLst>
                                </p:cTn>
                              </p:par>
                            </p:childTnLst>
                          </p:cTn>
                        </p:par>
                        <p:par>
                          <p:cTn id="80" fill="hold">
                            <p:stCondLst>
                              <p:cond delay="3200"/>
                            </p:stCondLst>
                            <p:childTnLst>
                              <p:par>
                                <p:cTn id="81" presetID="1"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2" presetClass="exit" presetSubtype="4" fill="hold" grpId="1" nodeType="clickEffect">
                                  <p:stCondLst>
                                    <p:cond delay="0"/>
                                  </p:stCondLst>
                                  <p:childTnLst>
                                    <p:animEffect transition="out" filter="wipe(down)">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childTnLst>
                          </p:cTn>
                        </p:par>
                        <p:par>
                          <p:cTn id="88" fill="hold">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left)">
                                      <p:cBhvr>
                                        <p:cTn id="95" dur="500"/>
                                        <p:tgtEl>
                                          <p:spTgt spid="23"/>
                                        </p:tgtEl>
                                      </p:cBhvr>
                                    </p:animEffect>
                                  </p:childTnLst>
                                </p:cTn>
                              </p:par>
                            </p:childTnLst>
                          </p:cTn>
                        </p:par>
                        <p:par>
                          <p:cTn id="96" fill="hold">
                            <p:stCondLst>
                              <p:cond delay="500"/>
                            </p:stCondLst>
                            <p:childTnLst>
                              <p:par>
                                <p:cTn id="97" presetID="1"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22" presetClass="exit" presetSubtype="2" fill="hold" grpId="1" nodeType="clickEffect">
                                  <p:stCondLst>
                                    <p:cond delay="0"/>
                                  </p:stCondLst>
                                  <p:childTnLst>
                                    <p:animEffect transition="out" filter="wipe(right)">
                                      <p:cBhvr>
                                        <p:cTn id="102" dur="500"/>
                                        <p:tgtEl>
                                          <p:spTgt spid="23"/>
                                        </p:tgtEl>
                                      </p:cBhvr>
                                    </p:animEffect>
                                    <p:set>
                                      <p:cBhvr>
                                        <p:cTn id="103" dur="1" fill="hold">
                                          <p:stCondLst>
                                            <p:cond delay="499"/>
                                          </p:stCondLst>
                                        </p:cTn>
                                        <p:tgtEl>
                                          <p:spTgt spid="23"/>
                                        </p:tgtEl>
                                        <p:attrNameLst>
                                          <p:attrName>style.visibility</p:attrName>
                                        </p:attrNameLst>
                                      </p:cBhvr>
                                      <p:to>
                                        <p:strVal val="hidden"/>
                                      </p:to>
                                    </p:set>
                                  </p:childTnLst>
                                </p:cTn>
                              </p:par>
                            </p:childTnLst>
                          </p:cTn>
                        </p:par>
                        <p:par>
                          <p:cTn id="104" fill="hold">
                            <p:stCondLst>
                              <p:cond delay="500"/>
                            </p:stCondLst>
                            <p:childTnLst>
                              <p:par>
                                <p:cTn id="105" presetID="1" presetClass="exit" presetSubtype="0" fill="hold" grpId="1" nodeType="afterEffect">
                                  <p:stCondLst>
                                    <p:cond delay="0"/>
                                  </p:stCondLst>
                                  <p:childTnLst>
                                    <p:set>
                                      <p:cBhvr>
                                        <p:cTn id="106" dur="1" fill="hold">
                                          <p:stCondLst>
                                            <p:cond delay="0"/>
                                          </p:stCondLst>
                                        </p:cTn>
                                        <p:tgtEl>
                                          <p:spTgt spid="7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5"/>
                                        </p:tgtEl>
                                        <p:attrNameLst>
                                          <p:attrName>style.visibility</p:attrName>
                                        </p:attrNameLst>
                                      </p:cBhvr>
                                      <p:to>
                                        <p:strVal val="visible"/>
                                      </p:to>
                                    </p:set>
                                  </p:childTnLst>
                                </p:cTn>
                              </p:par>
                            </p:childTnLst>
                          </p:cTn>
                        </p:par>
                        <p:par>
                          <p:cTn id="111" fill="hold">
                            <p:stCondLst>
                              <p:cond delay="0"/>
                            </p:stCondLst>
                            <p:childTnLst>
                              <p:par>
                                <p:cTn id="112" presetID="22" presetClass="entr" presetSubtype="1" fill="hold" grpId="0" nodeType="afterEffect">
                                  <p:stCondLst>
                                    <p:cond delay="200"/>
                                  </p:stCondLst>
                                  <p:childTnLst>
                                    <p:set>
                                      <p:cBhvr>
                                        <p:cTn id="113" dur="1" fill="hold">
                                          <p:stCondLst>
                                            <p:cond delay="0"/>
                                          </p:stCondLst>
                                        </p:cTn>
                                        <p:tgtEl>
                                          <p:spTgt spid="38"/>
                                        </p:tgtEl>
                                        <p:attrNameLst>
                                          <p:attrName>style.visibility</p:attrName>
                                        </p:attrNameLst>
                                      </p:cBhvr>
                                      <p:to>
                                        <p:strVal val="visible"/>
                                      </p:to>
                                    </p:set>
                                    <p:animEffect transition="in" filter="wipe(up)">
                                      <p:cBhvr>
                                        <p:cTn id="114" dur="500"/>
                                        <p:tgtEl>
                                          <p:spTgt spid="38"/>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Effect transition="in" filter="wipe(up)">
                                      <p:cBhvr>
                                        <p:cTn id="117" dur="500"/>
                                        <p:tgtEl>
                                          <p:spTgt spid="39"/>
                                        </p:tgtEl>
                                      </p:cBhvr>
                                    </p:animEffect>
                                  </p:childTnLst>
                                </p:cTn>
                              </p:par>
                            </p:childTnLst>
                          </p:cTn>
                        </p:par>
                        <p:par>
                          <p:cTn id="118" fill="hold">
                            <p:stCondLst>
                              <p:cond delay="700"/>
                            </p:stCondLst>
                            <p:childTnLst>
                              <p:par>
                                <p:cTn id="119" presetID="1" presetClass="entr" presetSubtype="0" fill="hold" grpId="0" nodeType="after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7" grpId="0" animBg="1" autoUpdateAnimBg="0"/>
      <p:bldP spid="17" grpId="1" animBg="1" autoUpdateAnimBg="0"/>
      <p:bldP spid="18" grpId="0" animBg="1" autoUpdateAnimBg="0"/>
      <p:bldP spid="19" grpId="0" animBg="1" autoUpdateAnimBg="0"/>
      <p:bldP spid="20" grpId="0" animBg="1" autoUpdateAnimBg="0"/>
      <p:bldP spid="21" grpId="0" autoUpdateAnimBg="0"/>
      <p:bldP spid="22" grpId="0" animBg="1" autoUpdateAnimBg="0"/>
      <p:bldP spid="23" grpId="0" animBg="1"/>
      <p:bldP spid="23" grpId="1" animBg="1"/>
      <p:bldP spid="24" grpId="0" animBg="1" autoUpdateAnimBg="0"/>
      <p:bldP spid="24" grpId="1" animBg="1" autoUpdateAnimBg="0"/>
      <p:bldP spid="25" grpId="0" autoUpdateAnimBg="0"/>
      <p:bldP spid="26" grpId="0" animBg="1" autoUpdateAnimBg="0"/>
      <p:bldP spid="26" grpId="1" animBg="1" autoUpdateAnimBg="0"/>
      <p:bldP spid="27" grpId="0" animBg="1"/>
      <p:bldP spid="27" grpId="1" animBg="1"/>
      <p:bldP spid="28" grpId="0" animBg="1" autoUpdateAnimBg="0"/>
      <p:bldP spid="28" grpId="1" animBg="1" autoUpdateAnimBg="0"/>
      <p:bldP spid="29" grpId="0" animBg="1" autoUpdateAnimBg="0"/>
      <p:bldP spid="30" grpId="0" animBg="1" autoUpdateAnimBg="0"/>
      <p:bldP spid="31" grpId="0" animBg="1"/>
      <p:bldP spid="31" grpId="1" animBg="1"/>
      <p:bldP spid="33" grpId="0" animBg="1"/>
      <p:bldP spid="33" grpId="1" animBg="1"/>
      <p:bldP spid="34" grpId="0" animBg="1" autoUpdateAnimBg="0"/>
      <p:bldP spid="35" grpId="0" animBg="1" autoUpdateAnimBg="0"/>
      <p:bldP spid="36" grpId="0" animBg="1" autoUpdateAnimBg="0"/>
      <p:bldP spid="37" grpId="0" animBg="1" autoUpdateAnimBg="0"/>
      <p:bldP spid="38" grpId="0" animBg="1"/>
      <p:bldP spid="39" grpId="0" animBg="1"/>
      <p:bldP spid="66" grpId="0" animBg="1"/>
      <p:bldP spid="66" grpId="1" animBg="1"/>
      <p:bldP spid="77" grpId="0" animBg="1"/>
      <p:bldP spid="77" grpId="1"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0"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001F67"/>
                </a:solidFill>
                <a:latin typeface="Tahoma"/>
                <a:ea typeface="Gill Sans" pitchFamily="31" charset="0"/>
                <a:cs typeface="Gill Sans" pitchFamily="31" charset="0"/>
              </a:rPr>
              <a:t>Runtime Unfairness</a:t>
            </a:r>
          </a:p>
          <a:p>
            <a:pPr marL="40170" algn="ctr" defTabSz="914165"/>
            <a:r>
              <a:rPr lang="en-US" sz="2300" dirty="0">
                <a:solidFill>
                  <a:srgbClr val="001F67"/>
                </a:solidFill>
                <a:latin typeface="Tahoma"/>
                <a:ea typeface="Gill Sans" pitchFamily="31" charset="0"/>
                <a:cs typeface="Gill Sans" pitchFamily="31" charset="0"/>
              </a:rPr>
              <a:t>Evaluation</a:t>
            </a:r>
          </a:p>
        </p:txBody>
      </p:sp>
      <p:sp>
        <p:nvSpPr>
          <p:cNvPr id="72711"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9A9A9A"/>
                </a:solidFill>
                <a:latin typeface="Tahoma"/>
                <a:ea typeface="Gill Sans" pitchFamily="31" charset="0"/>
                <a:cs typeface="Gill Sans" pitchFamily="31" charset="0"/>
              </a:rPr>
              <a:t>Dynamic</a:t>
            </a:r>
          </a:p>
          <a:p>
            <a:pPr marL="40170" algn="ctr" defTabSz="914165"/>
            <a:r>
              <a:rPr lang="en-US" sz="2300" dirty="0">
                <a:solidFill>
                  <a:srgbClr val="9A9A9A"/>
                </a:solidFill>
                <a:latin typeface="Tahoma"/>
                <a:ea typeface="Gill Sans" pitchFamily="31" charset="0"/>
                <a:cs typeface="Gill Sans" pitchFamily="31" charset="0"/>
              </a:rPr>
              <a:t>Request Throttling</a:t>
            </a:r>
          </a:p>
        </p:txBody>
      </p:sp>
      <p:sp>
        <p:nvSpPr>
          <p:cNvPr id="7271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1- Estimating system unfairness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2- Find app. with the highest slowdown (App-slowest)</a:t>
            </a:r>
          </a:p>
          <a:p>
            <a:pPr marL="40170"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7271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7271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5" name="Rectangle 11"/>
          <p:cNvSpPr>
            <a:spLocks/>
          </p:cNvSpPr>
          <p:nvPr/>
        </p:nvSpPr>
        <p:spPr bwMode="auto">
          <a:xfrm>
            <a:off x="193105" y="2071694"/>
            <a:ext cx="643762"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800" dirty="0">
                <a:solidFill>
                  <a:srgbClr val="000000"/>
                </a:solidFill>
                <a:latin typeface="Tahoma"/>
                <a:ea typeface="Gill Sans" pitchFamily="31" charset="0"/>
                <a:cs typeface="Gill Sans" pitchFamily="31" charset="0"/>
              </a:rPr>
              <a:t>FST</a:t>
            </a:r>
          </a:p>
        </p:txBody>
      </p:sp>
      <p:sp>
        <p:nvSpPr>
          <p:cNvPr id="72716" name="Line 12"/>
          <p:cNvSpPr>
            <a:spLocks noChangeShapeType="1"/>
          </p:cNvSpPr>
          <p:nvPr/>
        </p:nvSpPr>
        <p:spPr bwMode="auto">
          <a:xfrm flipH="1">
            <a:off x="3011537" y="2964656"/>
            <a:ext cx="3143250"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7" name="Rectangle 13"/>
          <p:cNvSpPr>
            <a:spLocks/>
          </p:cNvSpPr>
          <p:nvPr/>
        </p:nvSpPr>
        <p:spPr bwMode="auto">
          <a:xfrm>
            <a:off x="3508251" y="2594075"/>
            <a:ext cx="2388900"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Unfairness Estimate</a:t>
            </a:r>
          </a:p>
        </p:txBody>
      </p:sp>
      <p:sp>
        <p:nvSpPr>
          <p:cNvPr id="72718" name="Line 14"/>
          <p:cNvSpPr>
            <a:spLocks noChangeShapeType="1"/>
          </p:cNvSpPr>
          <p:nvPr/>
        </p:nvSpPr>
        <p:spPr bwMode="auto">
          <a:xfrm rot="10800000">
            <a:off x="3023822" y="3333006"/>
            <a:ext cx="3130971"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9" name="Rectangle 15"/>
          <p:cNvSpPr>
            <a:spLocks/>
          </p:cNvSpPr>
          <p:nvPr/>
        </p:nvSpPr>
        <p:spPr bwMode="auto">
          <a:xfrm>
            <a:off x="3993805" y="2969122"/>
            <a:ext cx="1477893"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App-slowest</a:t>
            </a:r>
          </a:p>
        </p:txBody>
      </p:sp>
      <p:sp>
        <p:nvSpPr>
          <p:cNvPr id="72720"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21" name="Rectangle 17"/>
          <p:cNvSpPr>
            <a:spLocks/>
          </p:cNvSpPr>
          <p:nvPr/>
        </p:nvSpPr>
        <p:spPr bwMode="auto">
          <a:xfrm>
            <a:off x="3808517" y="3335240"/>
            <a:ext cx="182109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B2C01"/>
                </a:solidFill>
                <a:latin typeface="Tahoma"/>
                <a:ea typeface="Gill Sans" pitchFamily="31" charset="0"/>
                <a:cs typeface="Gill Sans" pitchFamily="31" charset="0"/>
              </a:rPr>
              <a:t>App-interfering</a:t>
            </a:r>
          </a:p>
        </p:txBody>
      </p:sp>
      <p:sp>
        <p:nvSpPr>
          <p:cNvPr id="7272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a:fld id="{38D3A671-A0DC-7043-95EC-C350B0A062CD}"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285</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dirty="0" smtClean="0"/>
              <a:t>Fairness via Source Throttling (FST)</a:t>
            </a:r>
            <a:br>
              <a:rPr lang="en-US" dirty="0" smtClean="0"/>
            </a:br>
            <a:endParaRPr lang="en-US" dirty="0"/>
          </a:p>
        </p:txBody>
      </p:sp>
    </p:spTree>
    <p:extLst>
      <p:ext uri="{BB962C8B-B14F-4D97-AF65-F5344CB8AC3E}">
        <p14:creationId xmlns:p14="http://schemas.microsoft.com/office/powerpoint/2010/main" val="6329414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p>
        </p:txBody>
      </p:sp>
      <p:sp>
        <p:nvSpPr>
          <p:cNvPr id="3" name="Content Placeholder 2"/>
          <p:cNvSpPr>
            <a:spLocks noGrp="1"/>
          </p:cNvSpPr>
          <p:nvPr>
            <p:ph idx="1"/>
          </p:nvPr>
        </p:nvSpPr>
        <p:spPr/>
        <p:txBody>
          <a:bodyPr/>
          <a:lstStyle/>
          <a:p>
            <a:r>
              <a:rPr lang="en-US" dirty="0" smtClean="0"/>
              <a:t>To identify App-interfering, for each core </a:t>
            </a:r>
            <a:r>
              <a:rPr lang="en-US" dirty="0" smtClean="0">
                <a:latin typeface="Verdana Italic" charset="0"/>
                <a:ea typeface="Verdana Italic" charset="0"/>
                <a:cs typeface="Verdana Italic" charset="0"/>
                <a:sym typeface="Verdana Italic" charset="0"/>
              </a:rPr>
              <a:t>i</a:t>
            </a:r>
          </a:p>
          <a:p>
            <a:pPr lvl="1"/>
            <a:r>
              <a:rPr lang="en-US" sz="2400" dirty="0">
                <a:ea typeface="Verdana" pitchFamily="31" charset="0"/>
                <a:cs typeface="Verdana" pitchFamily="31" charset="0"/>
              </a:rPr>
              <a:t>FST separately tracks interference caused by each core </a:t>
            </a:r>
            <a:r>
              <a:rPr lang="en-US" sz="2400" dirty="0" err="1">
                <a:ea typeface="Verdana Italic" charset="0"/>
                <a:cs typeface="Verdana Italic" charset="0"/>
                <a:sym typeface="Verdana Italic" charset="0"/>
              </a:rPr>
              <a:t>j</a:t>
            </a:r>
            <a:r>
              <a:rPr lang="en-US" sz="2400" dirty="0">
                <a:ea typeface="Verdana" pitchFamily="31" charset="0"/>
                <a:cs typeface="Verdana" pitchFamily="31" charset="0"/>
              </a:rPr>
              <a:t> ( </a:t>
            </a:r>
            <a:r>
              <a:rPr lang="en-US" sz="2400" dirty="0" err="1">
                <a:ea typeface="Verdana Italic" charset="0"/>
                <a:cs typeface="Verdana Italic" charset="0"/>
                <a:sym typeface="Verdana Italic" charset="0"/>
              </a:rPr>
              <a:t>j</a:t>
            </a:r>
            <a:r>
              <a:rPr lang="en-US" sz="2400" dirty="0">
                <a:ea typeface="Verdana Italic" charset="0"/>
                <a:cs typeface="Verdana Italic" charset="0"/>
                <a:sym typeface="Verdana Italic" charset="0"/>
              </a:rPr>
              <a:t> ≠ </a:t>
            </a:r>
            <a:r>
              <a:rPr lang="en-US" sz="2400" dirty="0" err="1">
                <a:ea typeface="Verdana Italic" charset="0"/>
                <a:cs typeface="Verdana Italic" charset="0"/>
                <a:sym typeface="Verdana Italic" charset="0"/>
              </a:rPr>
              <a:t>i</a:t>
            </a:r>
            <a:r>
              <a:rPr lang="en-US" sz="2400" dirty="0">
                <a:ea typeface="Verdana Italic" charset="0"/>
                <a:cs typeface="Verdana Italic" charset="0"/>
                <a:sym typeface="Verdana Italic" charset="0"/>
              </a:rPr>
              <a:t> </a:t>
            </a:r>
            <a:r>
              <a:rPr lang="en-US" sz="2400" dirty="0">
                <a:ea typeface="Verdana" pitchFamily="31" charset="0"/>
                <a:cs typeface="Verdana" pitchFamily="31" charset="0"/>
              </a:rPr>
              <a:t>)</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286</a:t>
            </a:fld>
            <a:endParaRPr lang="en-US" altLang="en-US">
              <a:solidFill>
                <a:srgbClr val="000000"/>
              </a:solidFill>
            </a:endParaRPr>
          </a:p>
        </p:txBody>
      </p:sp>
      <p:sp>
        <p:nvSpPr>
          <p:cNvPr id="81" name="Rectangle 6"/>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a:t>
            </a:r>
          </a:p>
        </p:txBody>
      </p:sp>
      <p:sp>
        <p:nvSpPr>
          <p:cNvPr id="82" name="Rectangle 7"/>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a:t>
            </a:r>
          </a:p>
        </p:txBody>
      </p:sp>
      <p:sp>
        <p:nvSpPr>
          <p:cNvPr id="83" name="Rectangle 8"/>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a:t>
            </a:r>
          </a:p>
        </p:txBody>
      </p:sp>
      <p:sp>
        <p:nvSpPr>
          <p:cNvPr id="84" name="Rectangle 9"/>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a:t>
            </a:r>
          </a:p>
        </p:txBody>
      </p:sp>
      <p:sp>
        <p:nvSpPr>
          <p:cNvPr id="85" name="Rectangle 10"/>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6" name="Rectangle 11"/>
          <p:cNvSpPr>
            <a:spLocks/>
          </p:cNvSpPr>
          <p:nvPr/>
        </p:nvSpPr>
        <p:spPr bwMode="auto">
          <a:xfrm>
            <a:off x="2035969"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7" name="Rectangle 12"/>
          <p:cNvSpPr>
            <a:spLocks/>
          </p:cNvSpPr>
          <p:nvPr/>
        </p:nvSpPr>
        <p:spPr bwMode="auto">
          <a:xfrm>
            <a:off x="2277070"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8" name="Rectangle 13"/>
          <p:cNvSpPr>
            <a:spLocks/>
          </p:cNvSpPr>
          <p:nvPr/>
        </p:nvSpPr>
        <p:spPr bwMode="auto">
          <a:xfrm>
            <a:off x="2518172"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9" name="Rectangle 14"/>
          <p:cNvSpPr>
            <a:spLocks/>
          </p:cNvSpPr>
          <p:nvPr/>
        </p:nvSpPr>
        <p:spPr bwMode="auto">
          <a:xfrm>
            <a:off x="2759273"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90" name="Rectangle 15"/>
          <p:cNvSpPr>
            <a:spLocks/>
          </p:cNvSpPr>
          <p:nvPr/>
        </p:nvSpPr>
        <p:spPr bwMode="auto">
          <a:xfrm>
            <a:off x="1333478" y="2871266"/>
            <a:ext cx="239060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Interference per core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vector</a:t>
            </a:r>
          </a:p>
        </p:txBody>
      </p:sp>
      <p:grpSp>
        <p:nvGrpSpPr>
          <p:cNvPr id="91" name="Group 16"/>
          <p:cNvGrpSpPr>
            <a:grpSpLocks/>
          </p:cNvGrpSpPr>
          <p:nvPr/>
        </p:nvGrpSpPr>
        <p:grpSpPr bwMode="auto">
          <a:xfrm>
            <a:off x="1256856" y="3933902"/>
            <a:ext cx="1665387" cy="292447"/>
            <a:chOff x="0" y="0"/>
            <a:chExt cx="1492" cy="262"/>
          </a:xfrm>
        </p:grpSpPr>
        <p:sp>
          <p:nvSpPr>
            <p:cNvPr id="92" name="Rectangle 17"/>
            <p:cNvSpPr>
              <a:spLocks/>
            </p:cNvSpPr>
            <p:nvPr/>
          </p:nvSpPr>
          <p:spPr bwMode="auto">
            <a:xfrm>
              <a:off x="0" y="0"/>
              <a:ext cx="702"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 #</a:t>
              </a:r>
            </a:p>
          </p:txBody>
        </p:sp>
        <p:grpSp>
          <p:nvGrpSpPr>
            <p:cNvPr id="93" name="Group 18"/>
            <p:cNvGrpSpPr>
              <a:grpSpLocks/>
            </p:cNvGrpSpPr>
            <p:nvPr/>
          </p:nvGrpSpPr>
          <p:grpSpPr bwMode="auto">
            <a:xfrm>
              <a:off x="682" y="0"/>
              <a:ext cx="810" cy="262"/>
              <a:chOff x="0" y="0"/>
              <a:chExt cx="810" cy="262"/>
            </a:xfrm>
          </p:grpSpPr>
          <p:sp>
            <p:nvSpPr>
              <p:cNvPr id="94" name="Rectangle 19"/>
              <p:cNvSpPr>
                <a:spLocks/>
              </p:cNvSpPr>
              <p:nvPr/>
            </p:nvSpPr>
            <p:spPr bwMode="auto">
              <a:xfrm>
                <a:off x="0" y="0"/>
                <a:ext cx="174"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Arial" pitchFamily="31" charset="0"/>
                    <a:ea typeface="Arial" pitchFamily="31" charset="0"/>
                    <a:cs typeface="Arial" pitchFamily="31" charset="0"/>
                    <a:sym typeface="Arial" pitchFamily="31" charset="0"/>
                  </a:rPr>
                  <a:t>0</a:t>
                </a:r>
              </a:p>
            </p:txBody>
          </p:sp>
          <p:sp>
            <p:nvSpPr>
              <p:cNvPr id="95" name="Rectangle 20"/>
              <p:cNvSpPr>
                <a:spLocks/>
              </p:cNvSpPr>
              <p:nvPr/>
            </p:nvSpPr>
            <p:spPr bwMode="auto">
              <a:xfrm>
                <a:off x="217"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96" name="Rectangle 21"/>
              <p:cNvSpPr>
                <a:spLocks/>
              </p:cNvSpPr>
              <p:nvPr/>
            </p:nvSpPr>
            <p:spPr bwMode="auto">
              <a:xfrm>
                <a:off x="433"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97" name="Rectangle 22"/>
              <p:cNvSpPr>
                <a:spLocks/>
              </p:cNvSpPr>
              <p:nvPr/>
            </p:nvSpPr>
            <p:spPr bwMode="auto">
              <a:xfrm>
                <a:off x="649"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grpSp>
      <p:sp>
        <p:nvSpPr>
          <p:cNvPr id="98" name="Rectangle 23"/>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99" name="Rectangle 24"/>
          <p:cNvSpPr>
            <a:spLocks/>
          </p:cNvSpPr>
          <p:nvPr/>
        </p:nvSpPr>
        <p:spPr bwMode="auto">
          <a:xfrm>
            <a:off x="4205883"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1,0</a:t>
            </a:r>
          </a:p>
        </p:txBody>
      </p:sp>
      <p:sp>
        <p:nvSpPr>
          <p:cNvPr id="100" name="Rectangle 25"/>
          <p:cNvSpPr>
            <a:spLocks/>
          </p:cNvSpPr>
          <p:nvPr/>
        </p:nvSpPr>
        <p:spPr bwMode="auto">
          <a:xfrm>
            <a:off x="4205883"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2,0</a:t>
            </a:r>
          </a:p>
        </p:txBody>
      </p:sp>
      <p:sp>
        <p:nvSpPr>
          <p:cNvPr id="101" name="Rectangle 26"/>
          <p:cNvSpPr>
            <a:spLocks/>
          </p:cNvSpPr>
          <p:nvPr/>
        </p:nvSpPr>
        <p:spPr bwMode="auto">
          <a:xfrm>
            <a:off x="4205883"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3,0</a:t>
            </a:r>
          </a:p>
        </p:txBody>
      </p:sp>
      <p:sp>
        <p:nvSpPr>
          <p:cNvPr id="102" name="Rectangle 27"/>
          <p:cNvSpPr>
            <a:spLocks/>
          </p:cNvSpPr>
          <p:nvPr/>
        </p:nvSpPr>
        <p:spPr bwMode="auto">
          <a:xfrm>
            <a:off x="5117759" y="2871266"/>
            <a:ext cx="209526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Counters per core</a:t>
            </a:r>
          </a:p>
        </p:txBody>
      </p:sp>
      <p:sp>
        <p:nvSpPr>
          <p:cNvPr id="103" name="Rectangle 29"/>
          <p:cNvSpPr>
            <a:spLocks/>
          </p:cNvSpPr>
          <p:nvPr/>
        </p:nvSpPr>
        <p:spPr bwMode="auto">
          <a:xfrm>
            <a:off x="2035969"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4" name="Rectangle 30"/>
          <p:cNvSpPr>
            <a:spLocks/>
          </p:cNvSpPr>
          <p:nvPr/>
        </p:nvSpPr>
        <p:spPr bwMode="auto">
          <a:xfrm>
            <a:off x="2277070"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5" name="Rectangle 31"/>
          <p:cNvSpPr>
            <a:spLocks/>
          </p:cNvSpPr>
          <p:nvPr/>
        </p:nvSpPr>
        <p:spPr bwMode="auto">
          <a:xfrm>
            <a:off x="2518172"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6" name="Rectangle 32"/>
          <p:cNvSpPr>
            <a:spLocks/>
          </p:cNvSpPr>
          <p:nvPr/>
        </p:nvSpPr>
        <p:spPr bwMode="auto">
          <a:xfrm>
            <a:off x="2759273"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7" name="Rectangle 33"/>
          <p:cNvSpPr>
            <a:spLocks/>
          </p:cNvSpPr>
          <p:nvPr/>
        </p:nvSpPr>
        <p:spPr bwMode="auto">
          <a:xfrm>
            <a:off x="2035969"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8" name="Rectangle 34"/>
          <p:cNvSpPr>
            <a:spLocks/>
          </p:cNvSpPr>
          <p:nvPr/>
        </p:nvSpPr>
        <p:spPr bwMode="auto">
          <a:xfrm>
            <a:off x="2277070"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9" name="Rectangle 35"/>
          <p:cNvSpPr>
            <a:spLocks/>
          </p:cNvSpPr>
          <p:nvPr/>
        </p:nvSpPr>
        <p:spPr bwMode="auto">
          <a:xfrm>
            <a:off x="2518172"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0" name="Rectangle 36"/>
          <p:cNvSpPr>
            <a:spLocks/>
          </p:cNvSpPr>
          <p:nvPr/>
        </p:nvSpPr>
        <p:spPr bwMode="auto">
          <a:xfrm>
            <a:off x="2759273"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1" name="Rectangle 37"/>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12" name="Rectangle 38"/>
          <p:cNvSpPr>
            <a:spLocks/>
          </p:cNvSpPr>
          <p:nvPr/>
        </p:nvSpPr>
        <p:spPr bwMode="auto">
          <a:xfrm>
            <a:off x="2277070"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3" name="Rectangle 39"/>
          <p:cNvSpPr>
            <a:spLocks/>
          </p:cNvSpPr>
          <p:nvPr/>
        </p:nvSpPr>
        <p:spPr bwMode="auto">
          <a:xfrm>
            <a:off x="2518172"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4" name="Rectangle 40"/>
          <p:cNvSpPr>
            <a:spLocks/>
          </p:cNvSpPr>
          <p:nvPr/>
        </p:nvSpPr>
        <p:spPr bwMode="auto">
          <a:xfrm>
            <a:off x="2759273"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grpSp>
        <p:nvGrpSpPr>
          <p:cNvPr id="115" name="Group 41"/>
          <p:cNvGrpSpPr>
            <a:grpSpLocks/>
          </p:cNvGrpSpPr>
          <p:nvPr/>
        </p:nvGrpSpPr>
        <p:grpSpPr bwMode="auto">
          <a:xfrm>
            <a:off x="1977960" y="3762006"/>
            <a:ext cx="1016802" cy="251147"/>
            <a:chOff x="29" y="30"/>
            <a:chExt cx="910" cy="225"/>
          </a:xfrm>
        </p:grpSpPr>
        <p:sp>
          <p:nvSpPr>
            <p:cNvPr id="116" name="Rectangle 42"/>
            <p:cNvSpPr>
              <a:spLocks/>
            </p:cNvSpPr>
            <p:nvPr/>
          </p:nvSpPr>
          <p:spPr bwMode="auto">
            <a:xfrm rot="16200000" flipH="1">
              <a:off x="547"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7" name="Rectangle 43"/>
            <p:cNvSpPr>
              <a:spLocks/>
            </p:cNvSpPr>
            <p:nvPr/>
          </p:nvSpPr>
          <p:spPr bwMode="auto">
            <a:xfrm rot="16200000" flipH="1">
              <a:off x="371"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8" name="Rectangle 44"/>
            <p:cNvSpPr>
              <a:spLocks/>
            </p:cNvSpPr>
            <p:nvPr/>
          </p:nvSpPr>
          <p:spPr bwMode="auto">
            <a:xfrm rot="16200000" flipH="1">
              <a:off x="195"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9" name="Rectangle 45"/>
            <p:cNvSpPr>
              <a:spLocks/>
            </p:cNvSpPr>
            <p:nvPr/>
          </p:nvSpPr>
          <p:spPr bwMode="auto">
            <a:xfrm rot="16200000" flipH="1">
              <a:off x="20"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0" name="Rectangle 46"/>
            <p:cNvSpPr>
              <a:spLocks/>
            </p:cNvSpPr>
            <p:nvPr/>
          </p:nvSpPr>
          <p:spPr bwMode="auto">
            <a:xfrm rot="16200000" flipH="1">
              <a:off x="723"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grpSp>
        <p:nvGrpSpPr>
          <p:cNvPr id="121" name="Group 47"/>
          <p:cNvGrpSpPr>
            <a:grpSpLocks/>
          </p:cNvGrpSpPr>
          <p:nvPr/>
        </p:nvGrpSpPr>
        <p:grpSpPr bwMode="auto">
          <a:xfrm rot="-5400000">
            <a:off x="1220584" y="4677853"/>
            <a:ext cx="1015752" cy="251147"/>
            <a:chOff x="29" y="36"/>
            <a:chExt cx="910" cy="225"/>
          </a:xfrm>
        </p:grpSpPr>
        <p:sp>
          <p:nvSpPr>
            <p:cNvPr id="122" name="Rectangle 48"/>
            <p:cNvSpPr>
              <a:spLocks/>
            </p:cNvSpPr>
            <p:nvPr/>
          </p:nvSpPr>
          <p:spPr bwMode="auto">
            <a:xfrm rot="16200000" flipH="1">
              <a:off x="547"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3" name="Rectangle 49"/>
            <p:cNvSpPr>
              <a:spLocks/>
            </p:cNvSpPr>
            <p:nvPr/>
          </p:nvSpPr>
          <p:spPr bwMode="auto">
            <a:xfrm rot="16200000" flipH="1">
              <a:off x="371"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4" name="Rectangle 50"/>
            <p:cNvSpPr>
              <a:spLocks/>
            </p:cNvSpPr>
            <p:nvPr/>
          </p:nvSpPr>
          <p:spPr bwMode="auto">
            <a:xfrm rot="16200000" flipH="1">
              <a:off x="195"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5" name="Rectangle 51"/>
            <p:cNvSpPr>
              <a:spLocks/>
            </p:cNvSpPr>
            <p:nvPr/>
          </p:nvSpPr>
          <p:spPr bwMode="auto">
            <a:xfrm rot="16200000" flipH="1">
              <a:off x="20"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6" name="Rectangle 52"/>
            <p:cNvSpPr>
              <a:spLocks/>
            </p:cNvSpPr>
            <p:nvPr/>
          </p:nvSpPr>
          <p:spPr bwMode="auto">
            <a:xfrm rot="16200000" flipH="1">
              <a:off x="723"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sp>
        <p:nvSpPr>
          <p:cNvPr id="127" name="Rectangle 53"/>
          <p:cNvSpPr>
            <a:spLocks/>
          </p:cNvSpPr>
          <p:nvPr/>
        </p:nvSpPr>
        <p:spPr bwMode="auto">
          <a:xfrm>
            <a:off x="1481905" y="3572245"/>
            <a:ext cx="2042397" cy="292388"/>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Interfered with core</a:t>
            </a:r>
          </a:p>
        </p:txBody>
      </p:sp>
      <p:sp>
        <p:nvSpPr>
          <p:cNvPr id="128" name="Rectangle 54"/>
          <p:cNvSpPr>
            <a:spLocks/>
          </p:cNvSpPr>
          <p:nvPr/>
        </p:nvSpPr>
        <p:spPr bwMode="auto">
          <a:xfrm>
            <a:off x="583909" y="4433960"/>
            <a:ext cx="1069077" cy="58477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Interfering </a:t>
            </a:r>
          </a:p>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a:t>
            </a:r>
          </a:p>
        </p:txBody>
      </p:sp>
      <p:sp>
        <p:nvSpPr>
          <p:cNvPr id="129" name="Rectangle 55"/>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0,1</a:t>
            </a:r>
          </a:p>
        </p:txBody>
      </p:sp>
      <p:sp>
        <p:nvSpPr>
          <p:cNvPr id="130" name="Rectangle 56"/>
          <p:cNvSpPr>
            <a:spLocks/>
          </p:cNvSpPr>
          <p:nvPr/>
        </p:nvSpPr>
        <p:spPr bwMode="auto">
          <a:xfrm>
            <a:off x="5161359"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1" name="Rectangle 57"/>
          <p:cNvSpPr>
            <a:spLocks/>
          </p:cNvSpPr>
          <p:nvPr/>
        </p:nvSpPr>
        <p:spPr bwMode="auto">
          <a:xfrm>
            <a:off x="5161359"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2,1</a:t>
            </a:r>
          </a:p>
        </p:txBody>
      </p:sp>
      <p:sp>
        <p:nvSpPr>
          <p:cNvPr id="132" name="Rectangle 58"/>
          <p:cNvSpPr>
            <a:spLocks/>
          </p:cNvSpPr>
          <p:nvPr/>
        </p:nvSpPr>
        <p:spPr bwMode="auto">
          <a:xfrm>
            <a:off x="5161359" y="5086944"/>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3,1</a:t>
            </a:r>
          </a:p>
        </p:txBody>
      </p:sp>
      <p:sp>
        <p:nvSpPr>
          <p:cNvPr id="133" name="Rectangle 59"/>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0,2</a:t>
            </a:r>
          </a:p>
        </p:txBody>
      </p:sp>
      <p:sp>
        <p:nvSpPr>
          <p:cNvPr id="134" name="Rectangle 60"/>
          <p:cNvSpPr>
            <a:spLocks/>
          </p:cNvSpPr>
          <p:nvPr/>
        </p:nvSpPr>
        <p:spPr bwMode="auto">
          <a:xfrm>
            <a:off x="6116836"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1,2</a:t>
            </a:r>
          </a:p>
        </p:txBody>
      </p:sp>
      <p:sp>
        <p:nvSpPr>
          <p:cNvPr id="135" name="Rectangle 61"/>
          <p:cNvSpPr>
            <a:spLocks/>
          </p:cNvSpPr>
          <p:nvPr/>
        </p:nvSpPr>
        <p:spPr bwMode="auto">
          <a:xfrm>
            <a:off x="6116836"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6" name="Rectangle 62"/>
          <p:cNvSpPr>
            <a:spLocks/>
          </p:cNvSpPr>
          <p:nvPr/>
        </p:nvSpPr>
        <p:spPr bwMode="auto">
          <a:xfrm>
            <a:off x="6116836"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3,2</a:t>
            </a:r>
          </a:p>
        </p:txBody>
      </p:sp>
      <p:sp>
        <p:nvSpPr>
          <p:cNvPr id="137" name="Rectangle 63"/>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0,3</a:t>
            </a:r>
          </a:p>
        </p:txBody>
      </p:sp>
      <p:sp>
        <p:nvSpPr>
          <p:cNvPr id="138" name="Rectangle 64"/>
          <p:cNvSpPr>
            <a:spLocks/>
          </p:cNvSpPr>
          <p:nvPr/>
        </p:nvSpPr>
        <p:spPr bwMode="auto">
          <a:xfrm>
            <a:off x="7072312"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1,3</a:t>
            </a:r>
          </a:p>
        </p:txBody>
      </p:sp>
      <p:sp>
        <p:nvSpPr>
          <p:cNvPr id="139" name="Rectangle 65"/>
          <p:cNvSpPr>
            <a:spLocks/>
          </p:cNvSpPr>
          <p:nvPr/>
        </p:nvSpPr>
        <p:spPr bwMode="auto">
          <a:xfrm>
            <a:off x="7072312"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2,3</a:t>
            </a:r>
          </a:p>
        </p:txBody>
      </p:sp>
      <p:sp>
        <p:nvSpPr>
          <p:cNvPr id="140" name="Rectangle 66"/>
          <p:cNvSpPr>
            <a:spLocks/>
          </p:cNvSpPr>
          <p:nvPr/>
        </p:nvSpPr>
        <p:spPr bwMode="auto">
          <a:xfrm>
            <a:off x="7072312"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41" name="Rectangle 67"/>
          <p:cNvSpPr>
            <a:spLocks/>
          </p:cNvSpPr>
          <p:nvPr/>
        </p:nvSpPr>
        <p:spPr bwMode="auto">
          <a:xfrm>
            <a:off x="2277070" y="4782217"/>
            <a:ext cx="241102" cy="241102"/>
          </a:xfrm>
          <a:prstGeom prst="rect">
            <a:avLst/>
          </a:prstGeom>
          <a:solidFill>
            <a:srgbClr val="47CCFC"/>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2" name="Rectangle 68"/>
          <p:cNvSpPr>
            <a:spLocks/>
          </p:cNvSpPr>
          <p:nvPr/>
        </p:nvSpPr>
        <p:spPr bwMode="auto">
          <a:xfrm>
            <a:off x="3111233" y="4487543"/>
            <a:ext cx="1018395" cy="1169551"/>
          </a:xfrm>
          <a:prstGeom prst="rect">
            <a:avLst/>
          </a:prstGeom>
          <a:noFill/>
          <a:ln w="12700">
            <a:solidFill>
              <a:schemeClr val="tx1">
                <a:alpha val="0"/>
              </a:schemeClr>
            </a:solid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2</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interfered </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with</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143" name="Rectangle 69"/>
          <p:cNvSpPr>
            <a:spLocks/>
          </p:cNvSpPr>
          <p:nvPr/>
        </p:nvSpPr>
        <p:spPr bwMode="auto">
          <a:xfrm>
            <a:off x="5162476" y="4784449"/>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dirty="0" err="1">
                <a:solidFill>
                  <a:srgbClr val="000000"/>
                </a:solidFill>
                <a:latin typeface="Gill Sans" charset="0"/>
                <a:ea typeface="Gill Sans" charset="0"/>
                <a:cs typeface="Gill Sans" charset="0"/>
                <a:sym typeface="Gill Sans" charset="0"/>
              </a:rPr>
              <a:t>Cnt</a:t>
            </a:r>
            <a:r>
              <a:rPr lang="en-US" dirty="0">
                <a:solidFill>
                  <a:srgbClr val="000000"/>
                </a:solidFill>
                <a:latin typeface="Gill Sans" charset="0"/>
                <a:ea typeface="Gill Sans" charset="0"/>
                <a:cs typeface="Gill Sans" charset="0"/>
                <a:sym typeface="Gill Sans" charset="0"/>
              </a:rPr>
              <a:t> </a:t>
            </a:r>
            <a:r>
              <a:rPr lang="en-US" dirty="0" smtClean="0">
                <a:solidFill>
                  <a:srgbClr val="000000"/>
                </a:solidFill>
                <a:latin typeface="Gill Sans" charset="0"/>
                <a:ea typeface="Gill Sans" charset="0"/>
                <a:cs typeface="Gill Sans" charset="0"/>
                <a:sym typeface="Gill Sans" charset="0"/>
              </a:rPr>
              <a:t>2,1+</a:t>
            </a:r>
            <a:endParaRPr lang="en-US" dirty="0">
              <a:solidFill>
                <a:srgbClr val="000000"/>
              </a:solidFill>
              <a:latin typeface="Gill Sans" charset="0"/>
              <a:ea typeface="Gill Sans" charset="0"/>
              <a:cs typeface="Gill Sans" charset="0"/>
              <a:sym typeface="Gill Sans" charset="0"/>
            </a:endParaRPr>
          </a:p>
        </p:txBody>
      </p:sp>
      <p:sp>
        <p:nvSpPr>
          <p:cNvPr id="144" name="Freeform 70"/>
          <p:cNvSpPr>
            <a:spLocks/>
          </p:cNvSpPr>
          <p:nvPr/>
        </p:nvSpPr>
        <p:spPr bwMode="auto">
          <a:xfrm>
            <a:off x="2464600" y="4442889"/>
            <a:ext cx="2759273" cy="464344"/>
          </a:xfrm>
          <a:custGeom>
            <a:avLst/>
            <a:gdLst>
              <a:gd name="T0" fmla="*/ 0 w 21600"/>
              <a:gd name="T1" fmla="*/ 660400 h 21600"/>
              <a:gd name="T2" fmla="*/ 1574807 w 21600"/>
              <a:gd name="T3" fmla="*/ 0 h 21600"/>
              <a:gd name="T4" fmla="*/ 3924300 w 21600"/>
              <a:gd name="T5" fmla="*/ 660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a:moveTo>
                  <a:pt x="0" y="21600"/>
                </a:moveTo>
                <a:cubicBezTo>
                  <a:pt x="0" y="21600"/>
                  <a:pt x="6566" y="0"/>
                  <a:pt x="8668" y="0"/>
                </a:cubicBezTo>
                <a:cubicBezTo>
                  <a:pt x="10555" y="0"/>
                  <a:pt x="21600" y="21600"/>
                  <a:pt x="21600" y="21600"/>
                </a:cubicBezTo>
              </a:path>
            </a:pathLst>
          </a:custGeom>
          <a:noFill/>
          <a:ln w="25400">
            <a:solidFill>
              <a:schemeClr val="tx1"/>
            </a:solidFill>
            <a:prstDash val="sysDot"/>
            <a:miter lim="800000"/>
            <a:headEn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145" name="Group 71"/>
          <p:cNvGrpSpPr>
            <a:grpSpLocks/>
          </p:cNvGrpSpPr>
          <p:nvPr/>
        </p:nvGrpSpPr>
        <p:grpSpPr bwMode="auto">
          <a:xfrm>
            <a:off x="1797099" y="4174999"/>
            <a:ext cx="179710" cy="1122908"/>
            <a:chOff x="0" y="0"/>
            <a:chExt cx="161" cy="1006"/>
          </a:xfrm>
        </p:grpSpPr>
        <p:sp>
          <p:nvSpPr>
            <p:cNvPr id="146" name="Rectangle 72"/>
            <p:cNvSpPr>
              <a:spLocks/>
            </p:cNvSpPr>
            <p:nvPr/>
          </p:nvSpPr>
          <p:spPr bwMode="auto">
            <a:xfrm>
              <a:off x="0"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47" name="Rectangle 73"/>
            <p:cNvSpPr>
              <a:spLocks/>
            </p:cNvSpPr>
            <p:nvPr/>
          </p:nvSpPr>
          <p:spPr bwMode="auto">
            <a:xfrm>
              <a:off x="0" y="248"/>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8" name="Rectangle 74"/>
            <p:cNvSpPr>
              <a:spLocks/>
            </p:cNvSpPr>
            <p:nvPr/>
          </p:nvSpPr>
          <p:spPr bwMode="auto">
            <a:xfrm>
              <a:off x="0" y="496"/>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149" name="Rectangle 75"/>
            <p:cNvSpPr>
              <a:spLocks/>
            </p:cNvSpPr>
            <p:nvPr/>
          </p:nvSpPr>
          <p:spPr bwMode="auto">
            <a:xfrm>
              <a:off x="0" y="744"/>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sp>
        <p:nvSpPr>
          <p:cNvPr id="150" name="Oval 76"/>
          <p:cNvSpPr>
            <a:spLocks/>
          </p:cNvSpPr>
          <p:nvPr/>
        </p:nvSpPr>
        <p:spPr bwMode="auto">
          <a:xfrm>
            <a:off x="1803797" y="4782218"/>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1" name="Oval 77"/>
          <p:cNvSpPr>
            <a:spLocks/>
          </p:cNvSpPr>
          <p:nvPr/>
        </p:nvSpPr>
        <p:spPr bwMode="auto">
          <a:xfrm>
            <a:off x="2268140" y="3978546"/>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2" name="Oval 78"/>
          <p:cNvSpPr>
            <a:spLocks/>
          </p:cNvSpPr>
          <p:nvPr/>
        </p:nvSpPr>
        <p:spPr bwMode="auto">
          <a:xfrm>
            <a:off x="6125766" y="4085702"/>
            <a:ext cx="892969" cy="138410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3" name="Rectangle 79"/>
          <p:cNvSpPr>
            <a:spLocks/>
          </p:cNvSpPr>
          <p:nvPr/>
        </p:nvSpPr>
        <p:spPr bwMode="auto">
          <a:xfrm>
            <a:off x="5104259" y="5411762"/>
            <a:ext cx="297839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Row with largest count </a:t>
            </a:r>
          </a:p>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determines App-interfering</a:t>
            </a:r>
          </a:p>
        </p:txBody>
      </p:sp>
      <p:sp>
        <p:nvSpPr>
          <p:cNvPr id="154" name="Rectangle 80"/>
          <p:cNvSpPr>
            <a:spLocks/>
          </p:cNvSpPr>
          <p:nvPr/>
        </p:nvSpPr>
        <p:spPr bwMode="auto">
          <a:xfrm>
            <a:off x="5680145" y="3674935"/>
            <a:ext cx="1837801" cy="32316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App-slowest = 2</a:t>
            </a:r>
          </a:p>
        </p:txBody>
      </p:sp>
      <p:sp>
        <p:nvSpPr>
          <p:cNvPr id="79" name="Rectangle 15"/>
          <p:cNvSpPr>
            <a:spLocks/>
          </p:cNvSpPr>
          <p:nvPr/>
        </p:nvSpPr>
        <p:spPr bwMode="auto">
          <a:xfrm>
            <a:off x="1371601" y="2858870"/>
            <a:ext cx="2343665"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interference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matrix</a:t>
            </a:r>
          </a:p>
        </p:txBody>
      </p:sp>
      <p:sp>
        <p:nvSpPr>
          <p:cNvPr id="80" name="Rectangle 27"/>
          <p:cNvSpPr>
            <a:spLocks/>
          </p:cNvSpPr>
          <p:nvPr/>
        </p:nvSpPr>
        <p:spPr bwMode="auto">
          <a:xfrm>
            <a:off x="4953000" y="2858870"/>
            <a:ext cx="245727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matrix</a:t>
            </a:r>
          </a:p>
        </p:txBody>
      </p:sp>
    </p:spTree>
    <p:extLst>
      <p:ext uri="{BB962C8B-B14F-4D97-AF65-F5344CB8AC3E}">
        <p14:creationId xmlns:p14="http://schemas.microsoft.com/office/powerpoint/2010/main" val="33808046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45"/>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104"/>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106"/>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0"/>
                                  </p:stCondLst>
                                  <p:childTnLst>
                                    <p:set>
                                      <p:cBhvr>
                                        <p:cTn id="40" dur="1" fill="hold">
                                          <p:stCondLst>
                                            <p:cond delay="0"/>
                                          </p:stCondLst>
                                        </p:cTn>
                                        <p:tgtEl>
                                          <p:spTgt spid="107"/>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108"/>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11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111"/>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grpId="0" nodeType="afterEffect">
                                  <p:stCondLst>
                                    <p:cond delay="0"/>
                                  </p:stCondLst>
                                  <p:childTnLst>
                                    <p:set>
                                      <p:cBhvr>
                                        <p:cTn id="58" dur="1" fill="hold">
                                          <p:stCondLst>
                                            <p:cond delay="0"/>
                                          </p:stCondLst>
                                        </p:cTn>
                                        <p:tgtEl>
                                          <p:spTgt spid="87"/>
                                        </p:tgtEl>
                                        <p:attrNameLst>
                                          <p:attrName>style.visibility</p:attrName>
                                        </p:attrNameLst>
                                      </p:cBhvr>
                                      <p:to>
                                        <p:strVal val="visible"/>
                                      </p:to>
                                    </p:set>
                                  </p:childTnLst>
                                </p:cTn>
                              </p:par>
                            </p:childTnLst>
                          </p:cTn>
                        </p:par>
                        <p:par>
                          <p:cTn id="59" fill="hold">
                            <p:stCondLst>
                              <p:cond delay="0"/>
                            </p:stCondLst>
                            <p:childTnLst>
                              <p:par>
                                <p:cTn id="60" presetID="1" presetClass="entr" presetSubtype="0"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childTnLst>
                                </p:cTn>
                              </p:par>
                            </p:childTnLst>
                          </p:cTn>
                        </p:par>
                        <p:par>
                          <p:cTn id="62" fill="hold">
                            <p:stCondLst>
                              <p:cond delay="0"/>
                            </p:stCondLst>
                            <p:childTnLst>
                              <p:par>
                                <p:cTn id="63" presetID="1" presetClass="entr" presetSubtype="0" fill="hold" grpId="0" nodeType="after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9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childTnLst>
                                </p:cTn>
                              </p:par>
                            </p:childTnLst>
                          </p:cTn>
                        </p:par>
                        <p:par>
                          <p:cTn id="73" fill="hold">
                            <p:stCondLst>
                              <p:cond delay="0"/>
                            </p:stCondLst>
                            <p:childTnLst>
                              <p:par>
                                <p:cTn id="74" presetID="1" presetClass="entr" presetSubtype="0" fill="hold" nodeType="afterEffect">
                                  <p:stCondLst>
                                    <p:cond delay="0"/>
                                  </p:stCondLst>
                                  <p:childTnLst>
                                    <p:set>
                                      <p:cBhvr>
                                        <p:cTn id="75" dur="1" fill="hold">
                                          <p:stCondLst>
                                            <p:cond delay="0"/>
                                          </p:stCondLst>
                                        </p:cTn>
                                        <p:tgtEl>
                                          <p:spTgt spid="121"/>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127"/>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02"/>
                                        </p:tgtEl>
                                        <p:attrNameLst>
                                          <p:attrName>style.visibility</p:attrName>
                                        </p:attrNameLst>
                                      </p:cBhvr>
                                      <p:to>
                                        <p:strVal val="visible"/>
                                      </p:to>
                                    </p:set>
                                  </p:childTnLst>
                                </p:cTn>
                              </p:par>
                            </p:childTnLst>
                          </p:cTn>
                        </p:par>
                        <p:par>
                          <p:cTn id="86" fill="hold">
                            <p:stCondLst>
                              <p:cond delay="0"/>
                            </p:stCondLst>
                            <p:childTnLst>
                              <p:par>
                                <p:cTn id="87" presetID="1" presetClass="entr" presetSubtype="0"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childTnLst>
                          </p:cTn>
                        </p:par>
                        <p:par>
                          <p:cTn id="89" fill="hold">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83"/>
                                        </p:tgtEl>
                                        <p:attrNameLst>
                                          <p:attrName>style.visibility</p:attrName>
                                        </p:attrNameLst>
                                      </p:cBhvr>
                                      <p:to>
                                        <p:strVal val="visible"/>
                                      </p:to>
                                    </p:set>
                                  </p:childTnLst>
                                </p:cTn>
                              </p:par>
                            </p:childTnLst>
                          </p:cTn>
                        </p:par>
                        <p:par>
                          <p:cTn id="92" fill="hold">
                            <p:stCondLst>
                              <p:cond delay="0"/>
                            </p:stCondLst>
                            <p:childTnLst>
                              <p:par>
                                <p:cTn id="93" presetID="1" presetClass="entr" presetSubtype="0" fill="hold" grpId="0" nodeType="afterEffect">
                                  <p:stCondLst>
                                    <p:cond delay="0"/>
                                  </p:stCondLst>
                                  <p:childTnLst>
                                    <p:set>
                                      <p:cBhvr>
                                        <p:cTn id="94" dur="1" fill="hold">
                                          <p:stCondLst>
                                            <p:cond delay="0"/>
                                          </p:stCondLst>
                                        </p:cTn>
                                        <p:tgtEl>
                                          <p:spTgt spid="82"/>
                                        </p:tgtEl>
                                        <p:attrNameLst>
                                          <p:attrName>style.visibility</p:attrName>
                                        </p:attrNameLst>
                                      </p:cBhvr>
                                      <p:to>
                                        <p:strVal val="visible"/>
                                      </p:to>
                                    </p:set>
                                  </p:childTnLst>
                                </p:cTn>
                              </p:par>
                            </p:childTnLst>
                          </p:cTn>
                        </p:par>
                        <p:par>
                          <p:cTn id="95" fill="hold">
                            <p:stCondLst>
                              <p:cond delay="0"/>
                            </p:stCondLst>
                            <p:childTnLst>
                              <p:par>
                                <p:cTn id="96" presetID="1" presetClass="entr" presetSubtype="0" fill="hold" grpId="0" nodeType="afterEffect">
                                  <p:stCondLst>
                                    <p:cond delay="0"/>
                                  </p:stCondLst>
                                  <p:childTnLst>
                                    <p:set>
                                      <p:cBhvr>
                                        <p:cTn id="97" dur="1" fill="hold">
                                          <p:stCondLst>
                                            <p:cond delay="0"/>
                                          </p:stCondLst>
                                        </p:cTn>
                                        <p:tgtEl>
                                          <p:spTgt spid="8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xit" presetSubtype="0" fill="hold" grpId="1" nodeType="clickEffect">
                                  <p:stCondLst>
                                    <p:cond delay="0"/>
                                  </p:stCondLst>
                                  <p:childTnLst>
                                    <p:set>
                                      <p:cBhvr>
                                        <p:cTn id="101" dur="1" fill="hold">
                                          <p:stCondLst>
                                            <p:cond delay="0"/>
                                          </p:stCondLst>
                                        </p:cTn>
                                        <p:tgtEl>
                                          <p:spTgt spid="102"/>
                                        </p:tgtEl>
                                        <p:attrNameLst>
                                          <p:attrName>style.visibility</p:attrName>
                                        </p:attrNameLst>
                                      </p:cBhvr>
                                      <p:to>
                                        <p:strVal val="hidden"/>
                                      </p:to>
                                    </p:set>
                                  </p:childTnLst>
                                </p:cTn>
                              </p:par>
                              <p:par>
                                <p:cTn id="102" presetID="1" presetClass="entr" presetSubtype="0" fill="hold" grpId="0" nodeType="withEffect">
                                  <p:stCondLst>
                                    <p:cond delay="0"/>
                                  </p:stCondLst>
                                  <p:childTnLst>
                                    <p:set>
                                      <p:cBhvr>
                                        <p:cTn id="103" dur="1" fill="hold">
                                          <p:stCondLst>
                                            <p:cond delay="0"/>
                                          </p:stCondLst>
                                        </p:cTn>
                                        <p:tgtEl>
                                          <p:spTgt spid="8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par>
                          <p:cTn id="106" fill="hold">
                            <p:stCondLst>
                              <p:cond delay="0"/>
                            </p:stCondLst>
                            <p:childTnLst>
                              <p:par>
                                <p:cTn id="107" presetID="1" presetClass="entr" presetSubtype="0" fill="hold" grpId="0" nodeType="afterEffect">
                                  <p:stCondLst>
                                    <p:cond delay="0"/>
                                  </p:stCondLst>
                                  <p:childTnLst>
                                    <p:set>
                                      <p:cBhvr>
                                        <p:cTn id="108" dur="1" fill="hold">
                                          <p:stCondLst>
                                            <p:cond delay="0"/>
                                          </p:stCondLst>
                                        </p:cTn>
                                        <p:tgtEl>
                                          <p:spTgt spid="99"/>
                                        </p:tgtEl>
                                        <p:attrNameLst>
                                          <p:attrName>style.visibility</p:attrName>
                                        </p:attrNameLst>
                                      </p:cBhvr>
                                      <p:to>
                                        <p:strVal val="visible"/>
                                      </p:to>
                                    </p:set>
                                  </p:childTnLst>
                                </p:cTn>
                              </p:par>
                            </p:childTnLst>
                          </p:cTn>
                        </p:par>
                        <p:par>
                          <p:cTn id="109" fill="hold">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childTnLst>
                                </p:cTn>
                              </p:par>
                            </p:childTnLst>
                          </p:cTn>
                        </p:par>
                        <p:par>
                          <p:cTn id="112" fill="hold">
                            <p:stCondLst>
                              <p:cond delay="0"/>
                            </p:stCondLst>
                            <p:childTnLst>
                              <p:par>
                                <p:cTn id="113" presetID="1" presetClass="entr" presetSubtype="0" fill="hold" grpId="0" nodeType="afterEffect">
                                  <p:stCondLst>
                                    <p:cond delay="0"/>
                                  </p:stCondLst>
                                  <p:childTnLst>
                                    <p:set>
                                      <p:cBhvr>
                                        <p:cTn id="114" dur="1" fill="hold">
                                          <p:stCondLst>
                                            <p:cond delay="0"/>
                                          </p:stCondLst>
                                        </p:cTn>
                                        <p:tgtEl>
                                          <p:spTgt spid="129"/>
                                        </p:tgtEl>
                                        <p:attrNameLst>
                                          <p:attrName>style.visibility</p:attrName>
                                        </p:attrNameLst>
                                      </p:cBhvr>
                                      <p:to>
                                        <p:strVal val="visible"/>
                                      </p:to>
                                    </p:set>
                                  </p:childTnLst>
                                </p:cTn>
                              </p:par>
                            </p:childTnLst>
                          </p:cTn>
                        </p:par>
                        <p:par>
                          <p:cTn id="115" fill="hold">
                            <p:stCondLst>
                              <p:cond delay="0"/>
                            </p:stCondLst>
                            <p:childTnLst>
                              <p:par>
                                <p:cTn id="116" presetID="1" presetClass="entr" presetSubtype="0" fill="hold" grpId="0" nodeType="afterEffect">
                                  <p:stCondLst>
                                    <p:cond delay="0"/>
                                  </p:stCondLst>
                                  <p:childTnLst>
                                    <p:set>
                                      <p:cBhvr>
                                        <p:cTn id="117" dur="1" fill="hold">
                                          <p:stCondLst>
                                            <p:cond delay="0"/>
                                          </p:stCondLst>
                                        </p:cTn>
                                        <p:tgtEl>
                                          <p:spTgt spid="130"/>
                                        </p:tgtEl>
                                        <p:attrNameLst>
                                          <p:attrName>style.visibility</p:attrName>
                                        </p:attrNameLst>
                                      </p:cBhvr>
                                      <p:to>
                                        <p:strVal val="visible"/>
                                      </p:to>
                                    </p:set>
                                  </p:childTnLst>
                                </p:cTn>
                              </p:par>
                            </p:childTnLst>
                          </p:cTn>
                        </p:par>
                        <p:par>
                          <p:cTn id="118" fill="hold">
                            <p:stCondLst>
                              <p:cond delay="0"/>
                            </p:stCondLst>
                            <p:childTnLst>
                              <p:par>
                                <p:cTn id="119" presetID="1" presetClass="entr" presetSubtype="0" fill="hold" grpId="0" nodeType="afterEffect">
                                  <p:stCondLst>
                                    <p:cond delay="0"/>
                                  </p:stCondLst>
                                  <p:childTnLst>
                                    <p:set>
                                      <p:cBhvr>
                                        <p:cTn id="120" dur="1" fill="hold">
                                          <p:stCondLst>
                                            <p:cond delay="0"/>
                                          </p:stCondLst>
                                        </p:cTn>
                                        <p:tgtEl>
                                          <p:spTgt spid="131"/>
                                        </p:tgtEl>
                                        <p:attrNameLst>
                                          <p:attrName>style.visibility</p:attrName>
                                        </p:attrNameLst>
                                      </p:cBhvr>
                                      <p:to>
                                        <p:strVal val="visible"/>
                                      </p:to>
                                    </p:set>
                                  </p:childTnLst>
                                </p:cTn>
                              </p:par>
                            </p:childTnLst>
                          </p:cTn>
                        </p:par>
                        <p:par>
                          <p:cTn id="121" fill="hold">
                            <p:stCondLst>
                              <p:cond delay="0"/>
                            </p:stCondLst>
                            <p:childTnLst>
                              <p:par>
                                <p:cTn id="122" presetID="1" presetClass="entr" presetSubtype="0" fill="hold" grpId="0" nodeType="afterEffect">
                                  <p:stCondLst>
                                    <p:cond delay="0"/>
                                  </p:stCondLst>
                                  <p:childTnLst>
                                    <p:set>
                                      <p:cBhvr>
                                        <p:cTn id="123" dur="1" fill="hold">
                                          <p:stCondLst>
                                            <p:cond delay="0"/>
                                          </p:stCondLst>
                                        </p:cTn>
                                        <p:tgtEl>
                                          <p:spTgt spid="133"/>
                                        </p:tgtEl>
                                        <p:attrNameLst>
                                          <p:attrName>style.visibility</p:attrName>
                                        </p:attrNameLst>
                                      </p:cBhvr>
                                      <p:to>
                                        <p:strVal val="visible"/>
                                      </p:to>
                                    </p:set>
                                  </p:childTnLst>
                                </p:cTn>
                              </p:par>
                            </p:childTnLst>
                          </p:cTn>
                        </p:par>
                        <p:par>
                          <p:cTn id="124" fill="hold">
                            <p:stCondLst>
                              <p:cond delay="0"/>
                            </p:stCondLst>
                            <p:childTnLst>
                              <p:par>
                                <p:cTn id="125" presetID="1" presetClass="entr" presetSubtype="0" fill="hold" grpId="0" nodeType="afterEffect">
                                  <p:stCondLst>
                                    <p:cond delay="0"/>
                                  </p:stCondLst>
                                  <p:childTnLst>
                                    <p:set>
                                      <p:cBhvr>
                                        <p:cTn id="126" dur="1" fill="hold">
                                          <p:stCondLst>
                                            <p:cond delay="0"/>
                                          </p:stCondLst>
                                        </p:cTn>
                                        <p:tgtEl>
                                          <p:spTgt spid="134"/>
                                        </p:tgtEl>
                                        <p:attrNameLst>
                                          <p:attrName>style.visibility</p:attrName>
                                        </p:attrNameLst>
                                      </p:cBhvr>
                                      <p:to>
                                        <p:strVal val="visible"/>
                                      </p:to>
                                    </p:set>
                                  </p:childTnLst>
                                </p:cTn>
                              </p:par>
                            </p:childTnLst>
                          </p:cTn>
                        </p:par>
                        <p:par>
                          <p:cTn id="127" fill="hold">
                            <p:stCondLst>
                              <p:cond delay="0"/>
                            </p:stCondLst>
                            <p:childTnLst>
                              <p:par>
                                <p:cTn id="128" presetID="1" presetClass="entr" presetSubtype="0" fill="hold" grpId="0" nodeType="afterEffect">
                                  <p:stCondLst>
                                    <p:cond delay="0"/>
                                  </p:stCondLst>
                                  <p:childTnLst>
                                    <p:set>
                                      <p:cBhvr>
                                        <p:cTn id="129" dur="1" fill="hold">
                                          <p:stCondLst>
                                            <p:cond delay="0"/>
                                          </p:stCondLst>
                                        </p:cTn>
                                        <p:tgtEl>
                                          <p:spTgt spid="135"/>
                                        </p:tgtEl>
                                        <p:attrNameLst>
                                          <p:attrName>style.visibility</p:attrName>
                                        </p:attrNameLst>
                                      </p:cBhvr>
                                      <p:to>
                                        <p:strVal val="visible"/>
                                      </p:to>
                                    </p:set>
                                  </p:childTnLst>
                                </p:cTn>
                              </p:par>
                            </p:childTnLst>
                          </p:cTn>
                        </p:par>
                        <p:par>
                          <p:cTn id="130" fill="hold">
                            <p:stCondLst>
                              <p:cond delay="0"/>
                            </p:stCondLst>
                            <p:childTnLst>
                              <p:par>
                                <p:cTn id="131" presetID="1" presetClass="entr" presetSubtype="0" fill="hold" grpId="0" nodeType="after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childTnLst>
                          </p:cTn>
                        </p:par>
                        <p:par>
                          <p:cTn id="133" fill="hold">
                            <p:stCondLst>
                              <p:cond delay="0"/>
                            </p:stCondLst>
                            <p:childTnLst>
                              <p:par>
                                <p:cTn id="134" presetID="1" presetClass="entr" presetSubtype="0" fill="hold" grpId="0" nodeType="afterEffect">
                                  <p:stCondLst>
                                    <p:cond delay="0"/>
                                  </p:stCondLst>
                                  <p:childTnLst>
                                    <p:set>
                                      <p:cBhvr>
                                        <p:cTn id="135" dur="1" fill="hold">
                                          <p:stCondLst>
                                            <p:cond delay="0"/>
                                          </p:stCondLst>
                                        </p:cTn>
                                        <p:tgtEl>
                                          <p:spTgt spid="138"/>
                                        </p:tgtEl>
                                        <p:attrNameLst>
                                          <p:attrName>style.visibility</p:attrName>
                                        </p:attrNameLst>
                                      </p:cBhvr>
                                      <p:to>
                                        <p:strVal val="visible"/>
                                      </p:to>
                                    </p:set>
                                  </p:childTnLst>
                                </p:cTn>
                              </p:par>
                            </p:childTnLst>
                          </p:cTn>
                        </p:par>
                        <p:par>
                          <p:cTn id="136" fill="hold">
                            <p:stCondLst>
                              <p:cond delay="0"/>
                            </p:stCondLst>
                            <p:childTnLst>
                              <p:par>
                                <p:cTn id="137" presetID="1" presetClass="entr" presetSubtype="0" fill="hold" grpId="0" nodeType="afterEffect">
                                  <p:stCondLst>
                                    <p:cond delay="0"/>
                                  </p:stCondLst>
                                  <p:childTnLst>
                                    <p:set>
                                      <p:cBhvr>
                                        <p:cTn id="138" dur="1" fill="hold">
                                          <p:stCondLst>
                                            <p:cond delay="0"/>
                                          </p:stCondLst>
                                        </p:cTn>
                                        <p:tgtEl>
                                          <p:spTgt spid="139"/>
                                        </p:tgtEl>
                                        <p:attrNameLst>
                                          <p:attrName>style.visibility</p:attrName>
                                        </p:attrNameLst>
                                      </p:cBhvr>
                                      <p:to>
                                        <p:strVal val="visible"/>
                                      </p:to>
                                    </p:set>
                                  </p:childTnLst>
                                </p:cTn>
                              </p:par>
                            </p:childTnLst>
                          </p:cTn>
                        </p:par>
                        <p:par>
                          <p:cTn id="139" fill="hold">
                            <p:stCondLst>
                              <p:cond delay="0"/>
                            </p:stCondLst>
                            <p:childTnLst>
                              <p:par>
                                <p:cTn id="140" presetID="1" presetClass="entr" presetSubtype="0" fill="hold" grpId="0" nodeType="afterEffect">
                                  <p:stCondLst>
                                    <p:cond delay="0"/>
                                  </p:stCondLst>
                                  <p:childTnLst>
                                    <p:set>
                                      <p:cBhvr>
                                        <p:cTn id="141" dur="1" fill="hold">
                                          <p:stCondLst>
                                            <p:cond delay="0"/>
                                          </p:stCondLst>
                                        </p:cTn>
                                        <p:tgtEl>
                                          <p:spTgt spid="140"/>
                                        </p:tgtEl>
                                        <p:attrNameLst>
                                          <p:attrName>style.visibility</p:attrName>
                                        </p:attrNameLst>
                                      </p:cBhvr>
                                      <p:to>
                                        <p:strVal val="visible"/>
                                      </p:to>
                                    </p:set>
                                  </p:childTnLst>
                                </p:cTn>
                              </p:par>
                            </p:childTnLst>
                          </p:cTn>
                        </p:par>
                        <p:par>
                          <p:cTn id="142" fill="hold">
                            <p:stCondLst>
                              <p:cond delay="0"/>
                            </p:stCondLst>
                            <p:childTnLst>
                              <p:par>
                                <p:cTn id="143" presetID="1" presetClass="entr" presetSubtype="0" fill="hold" grpId="0" nodeType="after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childTnLst>
                          </p:cTn>
                        </p:par>
                        <p:par>
                          <p:cTn id="145" fill="hold">
                            <p:stCondLst>
                              <p:cond delay="0"/>
                            </p:stCondLst>
                            <p:childTnLst>
                              <p:par>
                                <p:cTn id="146" presetID="1" presetClass="entr" presetSubtype="0" fill="hold" grpId="0" nodeType="afterEffect">
                                  <p:stCondLst>
                                    <p:cond delay="0"/>
                                  </p:stCondLst>
                                  <p:childTnLst>
                                    <p:set>
                                      <p:cBhvr>
                                        <p:cTn id="147" dur="1" fill="hold">
                                          <p:stCondLst>
                                            <p:cond delay="0"/>
                                          </p:stCondLst>
                                        </p:cTn>
                                        <p:tgtEl>
                                          <p:spTgt spid="132"/>
                                        </p:tgtEl>
                                        <p:attrNameLst>
                                          <p:attrName>style.visibility</p:attrName>
                                        </p:attrNameLst>
                                      </p:cBhvr>
                                      <p:to>
                                        <p:strVal val="visible"/>
                                      </p:to>
                                    </p:set>
                                  </p:childTnLst>
                                </p:cTn>
                              </p:par>
                            </p:childTnLst>
                          </p:cTn>
                        </p:par>
                        <p:par>
                          <p:cTn id="148" fill="hold">
                            <p:stCondLst>
                              <p:cond delay="0"/>
                            </p:stCondLst>
                            <p:childTnLst>
                              <p:par>
                                <p:cTn id="149" presetID="1" presetClass="entr" presetSubtype="0" fill="hold" grpId="0" nodeType="afterEffect">
                                  <p:stCondLst>
                                    <p:cond delay="0"/>
                                  </p:stCondLst>
                                  <p:childTnLst>
                                    <p:set>
                                      <p:cBhvr>
                                        <p:cTn id="150" dur="1" fill="hold">
                                          <p:stCondLst>
                                            <p:cond delay="0"/>
                                          </p:stCondLst>
                                        </p:cTn>
                                        <p:tgtEl>
                                          <p:spTgt spid="101"/>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41"/>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42"/>
                                        </p:tgtEl>
                                        <p:attrNameLst>
                                          <p:attrName>style.visibility</p:attrName>
                                        </p:attrNameLst>
                                      </p:cBhvr>
                                      <p:to>
                                        <p:strVal val="visible"/>
                                      </p:to>
                                    </p:set>
                                  </p:childTnLst>
                                </p:cTn>
                              </p:par>
                            </p:childTnLst>
                          </p:cTn>
                        </p:par>
                        <p:par>
                          <p:cTn id="159" fill="hold">
                            <p:stCondLst>
                              <p:cond delay="0"/>
                            </p:stCondLst>
                            <p:childTnLst>
                              <p:par>
                                <p:cTn id="160" presetID="1" presetClass="entr" presetSubtype="0" fill="hold" grpId="0" nodeType="afterEffect">
                                  <p:stCondLst>
                                    <p:cond delay="0"/>
                                  </p:stCondLst>
                                  <p:childTnLst>
                                    <p:set>
                                      <p:cBhvr>
                                        <p:cTn id="161" dur="1" fill="hold">
                                          <p:stCondLst>
                                            <p:cond delay="0"/>
                                          </p:stCondLst>
                                        </p:cTn>
                                        <p:tgtEl>
                                          <p:spTgt spid="150"/>
                                        </p:tgtEl>
                                        <p:attrNameLst>
                                          <p:attrName>style.visibility</p:attrName>
                                        </p:attrNameLst>
                                      </p:cBhvr>
                                      <p:to>
                                        <p:strVal val="visible"/>
                                      </p:to>
                                    </p:set>
                                  </p:childTnLst>
                                </p:cTn>
                              </p:par>
                            </p:childTnLst>
                          </p:cTn>
                        </p:par>
                        <p:par>
                          <p:cTn id="162" fill="hold">
                            <p:stCondLst>
                              <p:cond delay="0"/>
                            </p:stCondLst>
                            <p:childTnLst>
                              <p:par>
                                <p:cTn id="163" presetID="1" presetClass="entr" presetSubtype="0" fill="hold" grpId="0" nodeType="afterEffect">
                                  <p:stCondLst>
                                    <p:cond delay="0"/>
                                  </p:stCondLst>
                                  <p:childTnLst>
                                    <p:set>
                                      <p:cBhvr>
                                        <p:cTn id="164" dur="1" fill="hold">
                                          <p:stCondLst>
                                            <p:cond delay="0"/>
                                          </p:stCondLst>
                                        </p:cTn>
                                        <p:tgtEl>
                                          <p:spTgt spid="151"/>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44"/>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43"/>
                                        </p:tgtEl>
                                        <p:attrNameLst>
                                          <p:attrName>style.visibility</p:attrName>
                                        </p:attrNameLst>
                                      </p:cBhvr>
                                      <p:to>
                                        <p:strVal val="visible"/>
                                      </p:to>
                                    </p:set>
                                  </p:childTnLst>
                                </p:cTn>
                              </p:par>
                            </p:childTnLst>
                          </p:cTn>
                        </p:par>
                        <p:par>
                          <p:cTn id="172" fill="hold">
                            <p:stCondLst>
                              <p:cond delay="0"/>
                            </p:stCondLst>
                            <p:childTnLst>
                              <p:par>
                                <p:cTn id="173" presetID="1" presetClass="exit" presetSubtype="0" fill="hold" grpId="1" nodeType="afterEffect">
                                  <p:stCondLst>
                                    <p:cond delay="0"/>
                                  </p:stCondLst>
                                  <p:childTnLst>
                                    <p:set>
                                      <p:cBhvr>
                                        <p:cTn id="174" dur="1" fill="hold">
                                          <p:stCondLst>
                                            <p:cond delay="499"/>
                                          </p:stCondLst>
                                        </p:cTn>
                                        <p:tgtEl>
                                          <p:spTgt spid="131"/>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4"/>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52"/>
                                        </p:tgtEl>
                                        <p:attrNameLst>
                                          <p:attrName>style.visibility</p:attrName>
                                        </p:attrNameLst>
                                      </p:cBhvr>
                                      <p:to>
                                        <p:strVal val="visible"/>
                                      </p:to>
                                    </p:set>
                                  </p:childTnLst>
                                </p:cTn>
                              </p:par>
                            </p:childTnLst>
                          </p:cTn>
                        </p:par>
                        <p:par>
                          <p:cTn id="183" fill="hold">
                            <p:stCondLst>
                              <p:cond delay="0"/>
                            </p:stCondLst>
                            <p:childTnLst>
                              <p:par>
                                <p:cTn id="184" presetID="1" presetClass="entr" presetSubtype="0" fill="hold" grpId="0" nodeType="afterEffect">
                                  <p:stCondLst>
                                    <p:cond delay="0"/>
                                  </p:stCondLst>
                                  <p:childTnLst>
                                    <p:set>
                                      <p:cBhvr>
                                        <p:cTn id="18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utoUpdateAnimBg="0"/>
      <p:bldP spid="90" grpId="1"/>
      <p:bldP spid="98" grpId="0" animBg="1" autoUpdateAnimBg="0"/>
      <p:bldP spid="99" grpId="0" animBg="1" autoUpdateAnimBg="0"/>
      <p:bldP spid="100" grpId="0" animBg="1" autoUpdateAnimBg="0"/>
      <p:bldP spid="101" grpId="0" animBg="1" autoUpdateAnimBg="0"/>
      <p:bldP spid="102" grpId="0" autoUpdateAnimBg="0"/>
      <p:bldP spid="102" grpId="1"/>
      <p:bldP spid="103" grpId="0" animBg="1" autoUpdateAnimBg="0"/>
      <p:bldP spid="104" grpId="0" animBg="1" autoUpdateAnimBg="0"/>
      <p:bldP spid="105" grpId="0" animBg="1" autoUpdateAnimBg="0"/>
      <p:bldP spid="106" grpId="0" animBg="1" autoUpdateAnimBg="0"/>
      <p:bldP spid="107" grpId="0" animBg="1" autoUpdateAnimBg="0"/>
      <p:bldP spid="108" grpId="0" animBg="1" autoUpdateAnimBg="0"/>
      <p:bldP spid="109" grpId="0" animBg="1" autoUpdateAnimBg="0"/>
      <p:bldP spid="110" grpId="0" animBg="1" autoUpdateAnimBg="0"/>
      <p:bldP spid="111" grpId="0" animBg="1" autoUpdateAnimBg="0"/>
      <p:bldP spid="112" grpId="0" animBg="1" autoUpdateAnimBg="0"/>
      <p:bldP spid="113" grpId="0" animBg="1" autoUpdateAnimBg="0"/>
      <p:bldP spid="114" grpId="0" animBg="1" autoUpdateAnimBg="0"/>
      <p:bldP spid="127" grpId="0" autoUpdateAnimBg="0"/>
      <p:bldP spid="128" grpId="0" autoUpdateAnimBg="0"/>
      <p:bldP spid="129" grpId="0" animBg="1" autoUpdateAnimBg="0"/>
      <p:bldP spid="130" grpId="0" animBg="1" autoUpdateAnimBg="0"/>
      <p:bldP spid="131" grpId="0" animBg="1" autoUpdateAnimBg="0"/>
      <p:bldP spid="131" grpId="1" animBg="1" autoUpdateAnimBg="0"/>
      <p:bldP spid="132" grpId="0" animBg="1" autoUpdateAnimBg="0"/>
      <p:bldP spid="133" grpId="0" animBg="1" autoUpdateAnimBg="0"/>
      <p:bldP spid="134" grpId="0" animBg="1" autoUpdateAnimBg="0"/>
      <p:bldP spid="135" grpId="0" animBg="1" autoUpdateAnimBg="0"/>
      <p:bldP spid="136" grpId="0" animBg="1" autoUpdateAnimBg="0"/>
      <p:bldP spid="137" grpId="0" animBg="1" autoUpdateAnimBg="0"/>
      <p:bldP spid="138" grpId="0" animBg="1" autoUpdateAnimBg="0"/>
      <p:bldP spid="139" grpId="0" animBg="1" autoUpdateAnimBg="0"/>
      <p:bldP spid="140" grpId="0" animBg="1" autoUpdateAnimBg="0"/>
      <p:bldP spid="141" grpId="0" animBg="1" autoUpdateAnimBg="0"/>
      <p:bldP spid="142" grpId="0" animBg="1" autoUpdateAnimBg="0"/>
      <p:bldP spid="143" grpId="0" animBg="1" autoUpdateAnimBg="0"/>
      <p:bldP spid="144" grpId="0" animBg="1"/>
      <p:bldP spid="150" grpId="0" animBg="1"/>
      <p:bldP spid="151" grpId="0" animBg="1"/>
      <p:bldP spid="152" grpId="0" animBg="1"/>
      <p:bldP spid="153" grpId="0" autoUpdateAnimBg="0"/>
      <p:bldP spid="154" grpId="0" autoUpdateAnimBg="0"/>
      <p:bldP spid="79" grpId="0" autoUpdateAnimBg="0"/>
      <p:bldP spid="80" grpId="0"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Fairness via Source Throttling (FST)</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287</a:t>
            </a:fld>
            <a:endParaRPr lang="en-US" altLang="en-US">
              <a:solidFill>
                <a:srgbClr val="000000"/>
              </a:solidFill>
            </a:endParaRPr>
          </a:p>
        </p:txBody>
      </p:sp>
      <p:sp>
        <p:nvSpPr>
          <p:cNvPr id="5"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Evaluation</a:t>
            </a:r>
          </a:p>
        </p:txBody>
      </p:sp>
      <p:sp>
        <p:nvSpPr>
          <p:cNvPr id="6"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Request Throttling</a:t>
            </a:r>
          </a:p>
        </p:txBody>
      </p:sp>
      <p:sp>
        <p:nvSpPr>
          <p:cNvPr id="7"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1- Estimating system unfairness </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2- Find app. with the highest slowdown (App-slowest)</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3- Find app. causing most interference for App-slowest </a:t>
            </a:r>
            <a:br>
              <a:rPr lang="en-US" dirty="0">
                <a:solidFill>
                  <a:srgbClr val="808080"/>
                </a:solidFill>
                <a:latin typeface="Tahoma"/>
                <a:ea typeface="Verdana" pitchFamily="31" charset="0"/>
                <a:cs typeface="Verdana" pitchFamily="31" charset="0"/>
                <a:sym typeface="Verdana" pitchFamily="31" charset="0"/>
              </a:rPr>
            </a:br>
            <a:r>
              <a:rPr lang="en-US" dirty="0">
                <a:solidFill>
                  <a:srgbClr val="808080"/>
                </a:solidFill>
                <a:latin typeface="Tahoma"/>
                <a:ea typeface="Verdana" pitchFamily="31" charset="0"/>
                <a:cs typeface="Verdana" pitchFamily="31" charset="0"/>
                <a:sym typeface="Verdana" pitchFamily="31" charset="0"/>
              </a:rPr>
              <a:t>(App-interfering)</a:t>
            </a:r>
          </a:p>
        </p:txBody>
      </p:sp>
      <p:sp>
        <p:nvSpPr>
          <p:cNvPr id="8"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if (Unfairness Estimate &gt;Target) </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1-Throttle down App-interfering</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2-Throttle up App-slowest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p:txBody>
      </p:sp>
      <p:sp>
        <p:nvSpPr>
          <p:cNvPr id="9"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0" name="Rectangle 11"/>
          <p:cNvSpPr>
            <a:spLocks/>
          </p:cNvSpPr>
          <p:nvPr/>
        </p:nvSpPr>
        <p:spPr bwMode="auto">
          <a:xfrm>
            <a:off x="193105" y="2071694"/>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11"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13"/>
          <p:cNvSpPr>
            <a:spLocks/>
          </p:cNvSpPr>
          <p:nvPr/>
        </p:nvSpPr>
        <p:spPr bwMode="auto">
          <a:xfrm>
            <a:off x="3508251" y="2594075"/>
            <a:ext cx="218823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Unfairness Estimate</a:t>
            </a:r>
          </a:p>
        </p:txBody>
      </p:sp>
      <p:sp>
        <p:nvSpPr>
          <p:cNvPr id="13" name="Line 14"/>
          <p:cNvSpPr>
            <a:spLocks noChangeShapeType="1"/>
          </p:cNvSpPr>
          <p:nvPr/>
        </p:nvSpPr>
        <p:spPr bwMode="auto">
          <a:xfrm rot="10800000">
            <a:off x="3023822"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5"/>
          <p:cNvSpPr>
            <a:spLocks/>
          </p:cNvSpPr>
          <p:nvPr/>
        </p:nvSpPr>
        <p:spPr bwMode="auto">
          <a:xfrm>
            <a:off x="3993809" y="2969122"/>
            <a:ext cx="1400381"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App-slowest</a:t>
            </a:r>
          </a:p>
        </p:txBody>
      </p:sp>
      <p:sp>
        <p:nvSpPr>
          <p:cNvPr id="15"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7"/>
          <p:cNvSpPr>
            <a:spLocks/>
          </p:cNvSpPr>
          <p:nvPr/>
        </p:nvSpPr>
        <p:spPr bwMode="auto">
          <a:xfrm>
            <a:off x="3808512" y="3335240"/>
            <a:ext cx="1708158"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App-interfering</a:t>
            </a:r>
          </a:p>
        </p:txBody>
      </p:sp>
    </p:spTree>
    <p:extLst>
      <p:ext uri="{BB962C8B-B14F-4D97-AF65-F5344CB8AC3E}">
        <p14:creationId xmlns:p14="http://schemas.microsoft.com/office/powerpoint/2010/main" val="14997785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t>Goal: Adjust </a:t>
            </a:r>
            <a:r>
              <a:rPr lang="en-US" dirty="0" smtClean="0">
                <a:solidFill>
                  <a:srgbClr val="FF0000"/>
                </a:solidFill>
              </a:rPr>
              <a:t>how aggressively </a:t>
            </a:r>
            <a:r>
              <a:rPr lang="en-US" dirty="0" smtClean="0"/>
              <a:t>each core makes requests to the shared memory system </a:t>
            </a:r>
          </a:p>
          <a:p>
            <a:endParaRPr lang="en-US" dirty="0" smtClean="0"/>
          </a:p>
          <a:p>
            <a:r>
              <a:rPr lang="en-US" dirty="0" smtClean="0"/>
              <a:t>Mechanisms:</a:t>
            </a:r>
          </a:p>
          <a:p>
            <a:pPr lvl="1"/>
            <a:r>
              <a:rPr lang="en-US" sz="2400" dirty="0"/>
              <a:t>Miss Status Holding Register (MSHR) quota</a:t>
            </a:r>
          </a:p>
          <a:p>
            <a:pPr lvl="2"/>
            <a:r>
              <a:rPr lang="en-US" dirty="0" smtClean="0"/>
              <a:t>Controls the </a:t>
            </a:r>
            <a:r>
              <a:rPr lang="en-US" dirty="0" smtClean="0">
                <a:solidFill>
                  <a:srgbClr val="FF0000"/>
                </a:solidFill>
              </a:rPr>
              <a:t>number of concurrent requests </a:t>
            </a:r>
            <a:r>
              <a:rPr lang="en-US" dirty="0" smtClean="0"/>
              <a:t>accessing shared resources from each application</a:t>
            </a:r>
          </a:p>
          <a:p>
            <a:pPr lvl="1"/>
            <a:r>
              <a:rPr lang="en-US" sz="2400" dirty="0"/>
              <a:t>Request injection frequency</a:t>
            </a:r>
          </a:p>
          <a:p>
            <a:pPr lvl="2"/>
            <a:r>
              <a:rPr lang="en-US" dirty="0" smtClean="0"/>
              <a:t>Controls </a:t>
            </a:r>
            <a:r>
              <a:rPr lang="en-US" dirty="0" smtClean="0">
                <a:solidFill>
                  <a:srgbClr val="FF0000"/>
                </a:solidFill>
              </a:rPr>
              <a:t>how often memory requests are issued </a:t>
            </a:r>
            <a:r>
              <a:rPr lang="en-US" dirty="0" smtClean="0"/>
              <a:t>to the last level cache from the </a:t>
            </a:r>
            <a:r>
              <a:rPr lang="en-US" dirty="0" err="1" smtClean="0"/>
              <a:t>MSHRs</a:t>
            </a:r>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288</a:t>
            </a:fld>
            <a:endParaRPr lang="en-US" altLang="en-US">
              <a:solidFill>
                <a:srgbClr val="000000"/>
              </a:solidFill>
            </a:endParaRPr>
          </a:p>
        </p:txBody>
      </p:sp>
    </p:spTree>
    <p:extLst>
      <p:ext uri="{BB962C8B-B14F-4D97-AF65-F5344CB8AC3E}">
        <p14:creationId xmlns:p14="http://schemas.microsoft.com/office/powerpoint/2010/main" val="20524192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FF0000"/>
                </a:solidFill>
              </a:rPr>
              <a:t>Throttling level </a:t>
            </a:r>
            <a:r>
              <a:rPr lang="en-US" dirty="0" smtClean="0"/>
              <a:t>assigned to each core determines both </a:t>
            </a:r>
            <a:r>
              <a:rPr lang="en-US" dirty="0" smtClean="0">
                <a:solidFill>
                  <a:srgbClr val="0000FF"/>
                </a:solidFill>
              </a:rPr>
              <a:t>MSHR quota </a:t>
            </a:r>
            <a:r>
              <a:rPr lang="en-US" dirty="0" smtClean="0"/>
              <a:t>and </a:t>
            </a:r>
            <a:r>
              <a:rPr lang="en-US" dirty="0" smtClean="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289</a:t>
            </a:fld>
            <a:endParaRPr lang="en-US" altLang="en-US">
              <a:solidFill>
                <a:srgbClr val="000000"/>
              </a:solidFill>
            </a:endParaRPr>
          </a:p>
        </p:txBody>
      </p:sp>
      <p:graphicFrame>
        <p:nvGraphicFramePr>
          <p:cNvPr id="9" name="Group 7"/>
          <p:cNvGraphicFramePr>
            <a:graphicFrameLocks noGrp="1"/>
          </p:cNvGraphicFramePr>
          <p:nvPr/>
        </p:nvGraphicFramePr>
        <p:xfrm>
          <a:off x="1357314" y="2286001"/>
          <a:ext cx="6911577" cy="3802929"/>
        </p:xfrm>
        <a:graphic>
          <a:graphicData uri="http://schemas.openxmlformats.org/drawingml/2006/table">
            <a:tbl>
              <a:tblPr/>
              <a:tblGrid>
                <a:gridCol w="2187773"/>
                <a:gridCol w="2187773"/>
                <a:gridCol w="2536031"/>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Rectangle 101"/>
          <p:cNvSpPr>
            <a:spLocks/>
          </p:cNvSpPr>
          <p:nvPr/>
        </p:nvSpPr>
        <p:spPr bwMode="auto">
          <a:xfrm>
            <a:off x="331516" y="5648032"/>
            <a:ext cx="1035738"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Total # of</a:t>
            </a:r>
          </a:p>
          <a:p>
            <a:pPr marL="40172" defTabSz="914165"/>
            <a:r>
              <a:rPr lang="en-US" sz="1400" dirty="0" err="1">
                <a:solidFill>
                  <a:srgbClr val="000000"/>
                </a:solidFill>
                <a:latin typeface="Tahoma"/>
                <a:ea typeface="Gill Sans" pitchFamily="31" charset="0"/>
                <a:cs typeface="Gill Sans" pitchFamily="31" charset="0"/>
              </a:rPr>
              <a:t>MSHRs</a:t>
            </a:r>
            <a:r>
              <a:rPr lang="en-US" sz="1400" dirty="0">
                <a:solidFill>
                  <a:srgbClr val="000000"/>
                </a:solidFill>
                <a:latin typeface="Tahoma"/>
                <a:ea typeface="Gill Sans" pitchFamily="31" charset="0"/>
                <a:cs typeface="Gill Sans" pitchFamily="31" charset="0"/>
              </a:rPr>
              <a:t>: 128</a:t>
            </a:r>
          </a:p>
        </p:txBody>
      </p:sp>
      <p:sp>
        <p:nvSpPr>
          <p:cNvPr id="11" name="Oval 102"/>
          <p:cNvSpPr>
            <a:spLocks/>
          </p:cNvSpPr>
          <p:nvPr/>
        </p:nvSpPr>
        <p:spPr bwMode="auto">
          <a:xfrm>
            <a:off x="1134075"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7057958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fld id="{58161B50-6D0B-48B4-A1D4-BAD8C599CC84}" type="slidenum">
              <a:rPr lang="en-US" smtClean="0">
                <a:solidFill>
                  <a:prstClr val="black">
                    <a:tint val="75000"/>
                  </a:prstClr>
                </a:solidFill>
                <a:latin typeface="Calibri"/>
              </a:rPr>
              <a:pPr/>
              <a:t>29</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a:lnSpc>
                <a:spcPct val="80000"/>
              </a:lnSpc>
            </a:pPr>
            <a:r>
              <a:rPr lang="en-US" sz="2000" b="1" dirty="0">
                <a:solidFill>
                  <a:srgbClr val="4F81BD">
                    <a:lumMod val="75000"/>
                  </a:srgbClr>
                </a:solidFill>
                <a:latin typeface="Calibri"/>
              </a:rPr>
              <a:t>Non-intensive </a:t>
            </a:r>
          </a:p>
          <a:p>
            <a:pPr algn="ctr">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algn="ctr">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84668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at Work</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290</a:t>
            </a:fld>
            <a:endParaRPr lang="en-US" altLang="en-US">
              <a:solidFill>
                <a:srgbClr val="000000"/>
              </a:solidFill>
            </a:endParaRPr>
          </a:p>
        </p:txBody>
      </p:sp>
      <p:sp>
        <p:nvSpPr>
          <p:cNvPr id="5" name="Rectangle 5"/>
          <p:cNvSpPr>
            <a:spLocks/>
          </p:cNvSpPr>
          <p:nvPr/>
        </p:nvSpPr>
        <p:spPr bwMode="auto">
          <a:xfrm>
            <a:off x="6760511" y="1375172"/>
            <a:ext cx="493019" cy="261610"/>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700" dirty="0">
                <a:solidFill>
                  <a:srgbClr val="000000"/>
                </a:solidFill>
                <a:latin typeface="Gill Sans" pitchFamily="31" charset="0"/>
                <a:ea typeface="Gill Sans" pitchFamily="31" charset="0"/>
                <a:cs typeface="Gill Sans" pitchFamily="31" charset="0"/>
                <a:sym typeface="Gill Sans" pitchFamily="31" charset="0"/>
              </a:rPr>
              <a:t>Time</a:t>
            </a:r>
          </a:p>
        </p:txBody>
      </p:sp>
      <p:grpSp>
        <p:nvGrpSpPr>
          <p:cNvPr id="6" name="Group 6"/>
          <p:cNvGrpSpPr>
            <a:grpSpLocks/>
          </p:cNvGrpSpPr>
          <p:nvPr/>
        </p:nvGrpSpPr>
        <p:grpSpPr bwMode="auto">
          <a:xfrm>
            <a:off x="2160984" y="1143000"/>
            <a:ext cx="1455539" cy="285750"/>
            <a:chOff x="0" y="0"/>
            <a:chExt cx="1304" cy="256"/>
          </a:xfrm>
        </p:grpSpPr>
        <p:sp>
          <p:nvSpPr>
            <p:cNvPr id="7" name="Line 7"/>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 name="Rectangle 8"/>
            <p:cNvSpPr>
              <a:spLocks/>
            </p:cNvSpPr>
            <p:nvPr/>
          </p:nvSpPr>
          <p:spPr bwMode="auto">
            <a:xfrm>
              <a:off x="260" y="0"/>
              <a:ext cx="790"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err="1">
                  <a:solidFill>
                    <a:srgbClr val="000000"/>
                  </a:solidFill>
                  <a:latin typeface="Arial Italic" pitchFamily="31" charset="0"/>
                  <a:ea typeface="Arial Italic" pitchFamily="31" charset="0"/>
                  <a:cs typeface="Arial Italic" pitchFamily="31" charset="0"/>
                  <a:sym typeface="Arial Italic" pitchFamily="31" charset="0"/>
                </a:rPr>
                <a:t>i</a:t>
              </a:r>
              <a:endParaRPr lang="en-US" sz="1700" dirty="0">
                <a:solidFill>
                  <a:srgbClr val="000000"/>
                </a:solidFill>
                <a:latin typeface="Arial Italic" pitchFamily="31" charset="0"/>
                <a:ea typeface="Arial Italic" pitchFamily="31" charset="0"/>
                <a:cs typeface="Arial Italic" pitchFamily="31" charset="0"/>
                <a:sym typeface="Arial Italic" pitchFamily="31" charset="0"/>
              </a:endParaRPr>
            </a:p>
          </p:txBody>
        </p:sp>
      </p:grpSp>
      <p:grpSp>
        <p:nvGrpSpPr>
          <p:cNvPr id="9" name="Group 9"/>
          <p:cNvGrpSpPr>
            <a:grpSpLocks/>
          </p:cNvGrpSpPr>
          <p:nvPr/>
        </p:nvGrpSpPr>
        <p:grpSpPr bwMode="auto">
          <a:xfrm>
            <a:off x="3616523" y="1143000"/>
            <a:ext cx="1455539" cy="285750"/>
            <a:chOff x="0" y="0"/>
            <a:chExt cx="1304" cy="256"/>
          </a:xfrm>
        </p:grpSpPr>
        <p:sp>
          <p:nvSpPr>
            <p:cNvPr id="10" name="Line 10"/>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1" name="Rectangle 11"/>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+1</a:t>
              </a:r>
            </a:p>
          </p:txBody>
        </p:sp>
      </p:grpSp>
      <p:grpSp>
        <p:nvGrpSpPr>
          <p:cNvPr id="12" name="Group 12"/>
          <p:cNvGrpSpPr>
            <a:grpSpLocks/>
          </p:cNvGrpSpPr>
          <p:nvPr/>
        </p:nvGrpSpPr>
        <p:grpSpPr bwMode="auto">
          <a:xfrm>
            <a:off x="5072063" y="1143000"/>
            <a:ext cx="1455539" cy="285750"/>
            <a:chOff x="0" y="0"/>
            <a:chExt cx="1304" cy="256"/>
          </a:xfrm>
        </p:grpSpPr>
        <p:sp>
          <p:nvSpPr>
            <p:cNvPr id="13" name="Line 13"/>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4"/>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+2</a:t>
              </a:r>
            </a:p>
          </p:txBody>
        </p:sp>
      </p:grpSp>
      <p:sp>
        <p:nvSpPr>
          <p:cNvPr id="15" name="Line 15"/>
          <p:cNvSpPr>
            <a:spLocks noChangeShapeType="1"/>
          </p:cNvSpPr>
          <p:nvPr/>
        </p:nvSpPr>
        <p:spPr bwMode="auto">
          <a:xfrm rot="10800000">
            <a:off x="2152055" y="1677665"/>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6"/>
          <p:cNvSpPr>
            <a:spLocks/>
          </p:cNvSpPr>
          <p:nvPr/>
        </p:nvSpPr>
        <p:spPr bwMode="auto">
          <a:xfrm>
            <a:off x="794742" y="2991451"/>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Evaluation</a:t>
            </a:r>
          </a:p>
        </p:txBody>
      </p:sp>
      <p:sp>
        <p:nvSpPr>
          <p:cNvPr id="17" name="Rectangle 17"/>
          <p:cNvSpPr>
            <a:spLocks/>
          </p:cNvSpPr>
          <p:nvPr/>
        </p:nvSpPr>
        <p:spPr bwMode="auto">
          <a:xfrm>
            <a:off x="5625703" y="2973592"/>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endParaRPr lang="en-US" sz="21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ts val="1266"/>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Request Throttling</a:t>
            </a:r>
          </a:p>
        </p:txBody>
      </p:sp>
      <p:sp>
        <p:nvSpPr>
          <p:cNvPr id="18" name="AutoShape 18"/>
          <p:cNvSpPr>
            <a:spLocks/>
          </p:cNvSpPr>
          <p:nvPr/>
        </p:nvSpPr>
        <p:spPr bwMode="auto">
          <a:xfrm>
            <a:off x="517922" y="2723555"/>
            <a:ext cx="7920633" cy="1750219"/>
          </a:xfrm>
          <a:prstGeom prst="roundRect">
            <a:avLst>
              <a:gd name="adj" fmla="val 765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Rectangle 19"/>
          <p:cNvSpPr>
            <a:spLocks/>
          </p:cNvSpPr>
          <p:nvPr/>
        </p:nvSpPr>
        <p:spPr bwMode="auto">
          <a:xfrm>
            <a:off x="549855" y="2294936"/>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20" name="Line 20"/>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1" name="Rectangle 21"/>
          <p:cNvSpPr>
            <a:spLocks/>
          </p:cNvSpPr>
          <p:nvPr/>
        </p:nvSpPr>
        <p:spPr bwMode="auto">
          <a:xfrm>
            <a:off x="3347554" y="2920009"/>
            <a:ext cx="1910251" cy="28132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Unfairness Estimate</a:t>
            </a:r>
          </a:p>
        </p:txBody>
      </p:sp>
      <p:sp>
        <p:nvSpPr>
          <p:cNvPr id="22" name="Line 22"/>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3" name="Rectangle 23"/>
          <p:cNvSpPr>
            <a:spLocks/>
          </p:cNvSpPr>
          <p:nvPr/>
        </p:nvSpPr>
        <p:spPr bwMode="auto">
          <a:xfrm>
            <a:off x="3389941" y="3268267"/>
            <a:ext cx="1222247"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App-slowest</a:t>
            </a:r>
          </a:p>
        </p:txBody>
      </p:sp>
      <p:sp>
        <p:nvSpPr>
          <p:cNvPr id="24" name="Line 24"/>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5" name="Rectangle 25"/>
          <p:cNvSpPr>
            <a:spLocks/>
          </p:cNvSpPr>
          <p:nvPr/>
        </p:nvSpPr>
        <p:spPr bwMode="auto">
          <a:xfrm>
            <a:off x="3387513" y="3652244"/>
            <a:ext cx="14927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App-interfering</a:t>
            </a:r>
          </a:p>
        </p:txBody>
      </p:sp>
      <p:sp>
        <p:nvSpPr>
          <p:cNvPr id="26" name="Rectangle 26"/>
          <p:cNvSpPr>
            <a:spLocks/>
          </p:cNvSpPr>
          <p:nvPr/>
        </p:nvSpPr>
        <p:spPr bwMode="auto">
          <a:xfrm>
            <a:off x="5426234" y="5871273"/>
            <a:ext cx="20866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b="1" dirty="0">
                <a:solidFill>
                  <a:srgbClr val="000000"/>
                </a:solidFill>
                <a:latin typeface="Gill Sans" pitchFamily="31" charset="0"/>
                <a:ea typeface="Gill Sans" pitchFamily="31" charset="0"/>
                <a:cs typeface="Gill Sans" pitchFamily="31" charset="0"/>
                <a:sym typeface="Gill Sans" pitchFamily="31" charset="0"/>
              </a:rPr>
              <a:t>Throttling Levels</a:t>
            </a:r>
          </a:p>
        </p:txBody>
      </p:sp>
      <p:sp>
        <p:nvSpPr>
          <p:cNvPr id="27" name="Rectangle 27"/>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28" name="Rectangle 28"/>
          <p:cNvSpPr>
            <a:spLocks/>
          </p:cNvSpPr>
          <p:nvPr/>
        </p:nvSpPr>
        <p:spPr bwMode="auto">
          <a:xfrm>
            <a:off x="6193690"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1</a:t>
            </a:r>
          </a:p>
        </p:txBody>
      </p:sp>
      <p:sp>
        <p:nvSpPr>
          <p:cNvPr id="29" name="Rectangle 29"/>
          <p:cNvSpPr>
            <a:spLocks/>
          </p:cNvSpPr>
          <p:nvPr/>
        </p:nvSpPr>
        <p:spPr bwMode="auto">
          <a:xfrm>
            <a:off x="7747456"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3</a:t>
            </a:r>
          </a:p>
        </p:txBody>
      </p:sp>
      <p:sp>
        <p:nvSpPr>
          <p:cNvPr id="30" name="Line 30"/>
          <p:cNvSpPr>
            <a:spLocks noChangeShapeType="1"/>
          </p:cNvSpPr>
          <p:nvPr/>
        </p:nvSpPr>
        <p:spPr bwMode="auto">
          <a:xfrm>
            <a:off x="6161484"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1" name="Line 31"/>
          <p:cNvSpPr>
            <a:spLocks noChangeShapeType="1"/>
          </p:cNvSpPr>
          <p:nvPr/>
        </p:nvSpPr>
        <p:spPr bwMode="auto">
          <a:xfrm>
            <a:off x="6920508" y="4830961"/>
            <a:ext cx="0" cy="108942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Line 32"/>
          <p:cNvSpPr>
            <a:spLocks noChangeShapeType="1"/>
          </p:cNvSpPr>
          <p:nvPr/>
        </p:nvSpPr>
        <p:spPr bwMode="auto">
          <a:xfrm>
            <a:off x="7715250"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Line 33"/>
          <p:cNvSpPr>
            <a:spLocks noChangeShapeType="1"/>
          </p:cNvSpPr>
          <p:nvPr/>
        </p:nvSpPr>
        <p:spPr bwMode="auto">
          <a:xfrm rot="10800000" flipH="1">
            <a:off x="3705820" y="5115595"/>
            <a:ext cx="4723805" cy="1116"/>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Rectangle 34"/>
          <p:cNvSpPr>
            <a:spLocks/>
          </p:cNvSpPr>
          <p:nvPr/>
        </p:nvSpPr>
        <p:spPr bwMode="auto">
          <a:xfrm>
            <a:off x="5556651"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35" name="Rectangle 35"/>
          <p:cNvSpPr>
            <a:spLocks/>
          </p:cNvSpPr>
          <p:nvPr/>
        </p:nvSpPr>
        <p:spPr bwMode="auto">
          <a:xfrm>
            <a:off x="6265435"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6" name="Rectangle 36"/>
          <p:cNvSpPr>
            <a:spLocks/>
          </p:cNvSpPr>
          <p:nvPr/>
        </p:nvSpPr>
        <p:spPr bwMode="auto">
          <a:xfrm>
            <a:off x="7100930"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a:t>
            </a:r>
          </a:p>
        </p:txBody>
      </p:sp>
      <p:sp>
        <p:nvSpPr>
          <p:cNvPr id="37" name="Rectangle 37"/>
          <p:cNvSpPr>
            <a:spLocks/>
          </p:cNvSpPr>
          <p:nvPr/>
        </p:nvSpPr>
        <p:spPr bwMode="auto">
          <a:xfrm>
            <a:off x="7837060"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8" name="Rectangle 38"/>
          <p:cNvSpPr>
            <a:spLocks/>
          </p:cNvSpPr>
          <p:nvPr/>
        </p:nvSpPr>
        <p:spPr bwMode="auto">
          <a:xfrm>
            <a:off x="5565023"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39" name="Rectangle 39"/>
          <p:cNvSpPr>
            <a:spLocks/>
          </p:cNvSpPr>
          <p:nvPr/>
        </p:nvSpPr>
        <p:spPr bwMode="auto">
          <a:xfrm>
            <a:off x="6274364"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0" name="Rectangle 40"/>
          <p:cNvSpPr>
            <a:spLocks/>
          </p:cNvSpPr>
          <p:nvPr/>
        </p:nvSpPr>
        <p:spPr bwMode="auto">
          <a:xfrm>
            <a:off x="7109859"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1" name="Rectangle 41"/>
          <p:cNvSpPr>
            <a:spLocks/>
          </p:cNvSpPr>
          <p:nvPr/>
        </p:nvSpPr>
        <p:spPr bwMode="auto">
          <a:xfrm>
            <a:off x="7845989"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2" name="Rectangle 42"/>
          <p:cNvSpPr>
            <a:spLocks/>
          </p:cNvSpPr>
          <p:nvPr/>
        </p:nvSpPr>
        <p:spPr bwMode="auto">
          <a:xfrm>
            <a:off x="5565023"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3" name="Rectangle 43"/>
          <p:cNvSpPr>
            <a:spLocks/>
          </p:cNvSpPr>
          <p:nvPr/>
        </p:nvSpPr>
        <p:spPr bwMode="auto">
          <a:xfrm>
            <a:off x="6341905"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4" name="Rectangle 44"/>
          <p:cNvSpPr>
            <a:spLocks/>
          </p:cNvSpPr>
          <p:nvPr/>
        </p:nvSpPr>
        <p:spPr bwMode="auto">
          <a:xfrm>
            <a:off x="7118787"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5" name="Rectangle 45"/>
          <p:cNvSpPr>
            <a:spLocks/>
          </p:cNvSpPr>
          <p:nvPr/>
        </p:nvSpPr>
        <p:spPr bwMode="auto">
          <a:xfrm>
            <a:off x="7854919" y="561677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6" name="Rectangle 46"/>
          <p:cNvSpPr>
            <a:spLocks/>
          </p:cNvSpPr>
          <p:nvPr/>
        </p:nvSpPr>
        <p:spPr bwMode="auto">
          <a:xfrm>
            <a:off x="4017785" y="5080994"/>
            <a:ext cx="900816"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endParaRPr lang="en-US" i="1"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47" name="Rectangle 47"/>
          <p:cNvSpPr>
            <a:spLocks/>
          </p:cNvSpPr>
          <p:nvPr/>
        </p:nvSpPr>
        <p:spPr bwMode="auto">
          <a:xfrm>
            <a:off x="3846385" y="536674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+ 1</a:t>
            </a:r>
          </a:p>
        </p:txBody>
      </p:sp>
      <p:sp>
        <p:nvSpPr>
          <p:cNvPr id="48" name="Rectangle 48"/>
          <p:cNvSpPr>
            <a:spLocks/>
          </p:cNvSpPr>
          <p:nvPr/>
        </p:nvSpPr>
        <p:spPr bwMode="auto">
          <a:xfrm>
            <a:off x="3846385" y="561677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+ 2</a:t>
            </a:r>
          </a:p>
        </p:txBody>
      </p:sp>
      <p:sp>
        <p:nvSpPr>
          <p:cNvPr id="49" name="Line 49"/>
          <p:cNvSpPr>
            <a:spLocks noChangeShapeType="1"/>
          </p:cNvSpPr>
          <p:nvPr/>
        </p:nvSpPr>
        <p:spPr bwMode="auto">
          <a:xfrm rot="10800000" flipH="1">
            <a:off x="3687961" y="5393531"/>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0" name="Line 50"/>
          <p:cNvSpPr>
            <a:spLocks noChangeShapeType="1"/>
          </p:cNvSpPr>
          <p:nvPr/>
        </p:nvSpPr>
        <p:spPr bwMode="auto">
          <a:xfrm rot="10800000" flipH="1">
            <a:off x="3687961" y="5652492"/>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1" name="Rectangle 51"/>
          <p:cNvSpPr>
            <a:spLocks/>
          </p:cNvSpPr>
          <p:nvPr/>
        </p:nvSpPr>
        <p:spPr bwMode="auto">
          <a:xfrm>
            <a:off x="5292555" y="2946797"/>
            <a:ext cx="137215"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3</a:t>
            </a:r>
          </a:p>
        </p:txBody>
      </p:sp>
      <p:sp>
        <p:nvSpPr>
          <p:cNvPr id="52" name="Rectangle 52"/>
          <p:cNvSpPr>
            <a:spLocks/>
          </p:cNvSpPr>
          <p:nvPr/>
        </p:nvSpPr>
        <p:spPr bwMode="auto">
          <a:xfrm>
            <a:off x="5000486"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53" name="Rectangle 53"/>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0</a:t>
            </a:r>
          </a:p>
        </p:txBody>
      </p:sp>
      <p:sp>
        <p:nvSpPr>
          <p:cNvPr id="54" name="Line 54"/>
          <p:cNvSpPr>
            <a:spLocks noChangeShapeType="1"/>
          </p:cNvSpPr>
          <p:nvPr/>
        </p:nvSpPr>
        <p:spPr bwMode="auto">
          <a:xfrm flipH="1">
            <a:off x="3375423" y="3205758"/>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5" name="Line 55"/>
          <p:cNvSpPr>
            <a:spLocks noChangeShapeType="1"/>
          </p:cNvSpPr>
          <p:nvPr/>
        </p:nvSpPr>
        <p:spPr bwMode="auto">
          <a:xfrm flipH="1">
            <a:off x="3366498" y="3571875"/>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6" name="Line 56"/>
          <p:cNvSpPr>
            <a:spLocks noChangeShapeType="1"/>
          </p:cNvSpPr>
          <p:nvPr/>
        </p:nvSpPr>
        <p:spPr bwMode="auto">
          <a:xfrm rot="10800000">
            <a:off x="3375423" y="3954736"/>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7" name="Line 57"/>
          <p:cNvSpPr>
            <a:spLocks noChangeShapeType="1"/>
          </p:cNvSpPr>
          <p:nvPr/>
        </p:nvSpPr>
        <p:spPr bwMode="auto">
          <a:xfrm rot="10800000" flipH="1">
            <a:off x="731341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8" name="Line 58"/>
          <p:cNvSpPr>
            <a:spLocks noChangeShapeType="1"/>
          </p:cNvSpPr>
          <p:nvPr/>
        </p:nvSpPr>
        <p:spPr bwMode="auto">
          <a:xfrm rot="10800000" flipH="1">
            <a:off x="5750719"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9" name="Rectangle 59"/>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60" name="Rectangle 60"/>
          <p:cNvSpPr>
            <a:spLocks/>
          </p:cNvSpPr>
          <p:nvPr/>
        </p:nvSpPr>
        <p:spPr bwMode="auto">
          <a:xfrm>
            <a:off x="6970574"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2</a:t>
            </a:r>
          </a:p>
        </p:txBody>
      </p:sp>
      <p:sp>
        <p:nvSpPr>
          <p:cNvPr id="61" name="Rectangle 61"/>
          <p:cNvSpPr>
            <a:spLocks/>
          </p:cNvSpPr>
          <p:nvPr/>
        </p:nvSpPr>
        <p:spPr bwMode="auto">
          <a:xfrm>
            <a:off x="4191021" y="450056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62" name="Rectangle 62"/>
          <p:cNvSpPr>
            <a:spLocks/>
          </p:cNvSpPr>
          <p:nvPr/>
        </p:nvSpPr>
        <p:spPr bwMode="auto">
          <a:xfrm>
            <a:off x="7350482"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63" name="Oval 63"/>
          <p:cNvSpPr>
            <a:spLocks/>
          </p:cNvSpPr>
          <p:nvPr/>
        </p:nvSpPr>
        <p:spPr bwMode="auto">
          <a:xfrm>
            <a:off x="7063383"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4" name="Oval 64"/>
          <p:cNvSpPr>
            <a:spLocks/>
          </p:cNvSpPr>
          <p:nvPr/>
        </p:nvSpPr>
        <p:spPr bwMode="auto">
          <a:xfrm>
            <a:off x="5527476"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5" name="Line 65"/>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6" name="Line 66"/>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7" name="Line 67"/>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8" name="Rectangle 68"/>
          <p:cNvSpPr>
            <a:spLocks/>
          </p:cNvSpPr>
          <p:nvPr/>
        </p:nvSpPr>
        <p:spPr bwMode="auto">
          <a:xfrm>
            <a:off x="5236772" y="2946797"/>
            <a:ext cx="275568"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2.5</a:t>
            </a:r>
          </a:p>
        </p:txBody>
      </p:sp>
      <p:sp>
        <p:nvSpPr>
          <p:cNvPr id="69" name="Rectangle 69"/>
          <p:cNvSpPr>
            <a:spLocks/>
          </p:cNvSpPr>
          <p:nvPr/>
        </p:nvSpPr>
        <p:spPr bwMode="auto">
          <a:xfrm>
            <a:off x="5001601"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70" name="Rectangle 71"/>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71" name="Line 72"/>
          <p:cNvSpPr>
            <a:spLocks noChangeShapeType="1"/>
          </p:cNvSpPr>
          <p:nvPr/>
        </p:nvSpPr>
        <p:spPr bwMode="auto">
          <a:xfrm flipH="1">
            <a:off x="3366498" y="3205758"/>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2" name="Line 73"/>
          <p:cNvSpPr>
            <a:spLocks noChangeShapeType="1"/>
          </p:cNvSpPr>
          <p:nvPr/>
        </p:nvSpPr>
        <p:spPr bwMode="auto">
          <a:xfrm flipH="1">
            <a:off x="3366492" y="3571875"/>
            <a:ext cx="2277070"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3" name="Line 74"/>
          <p:cNvSpPr>
            <a:spLocks noChangeShapeType="1"/>
          </p:cNvSpPr>
          <p:nvPr/>
        </p:nvSpPr>
        <p:spPr bwMode="auto">
          <a:xfrm flipH="1">
            <a:off x="3375423" y="3955851"/>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4" name="Line 75"/>
          <p:cNvSpPr>
            <a:spLocks noChangeShapeType="1"/>
          </p:cNvSpPr>
          <p:nvPr/>
        </p:nvSpPr>
        <p:spPr bwMode="auto">
          <a:xfrm rot="10800000" flipH="1">
            <a:off x="6536531" y="4205883"/>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Rectangle 76"/>
          <p:cNvSpPr>
            <a:spLocks/>
          </p:cNvSpPr>
          <p:nvPr/>
        </p:nvSpPr>
        <p:spPr bwMode="auto">
          <a:xfrm>
            <a:off x="4976835" y="449163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76" name="Line 77"/>
          <p:cNvSpPr>
            <a:spLocks noChangeShapeType="1"/>
          </p:cNvSpPr>
          <p:nvPr/>
        </p:nvSpPr>
        <p:spPr bwMode="auto">
          <a:xfrm rot="10800000" flipH="1">
            <a:off x="732234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Rectangle 78"/>
          <p:cNvSpPr>
            <a:spLocks/>
          </p:cNvSpPr>
          <p:nvPr/>
        </p:nvSpPr>
        <p:spPr bwMode="auto">
          <a:xfrm>
            <a:off x="7353831"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78" name="Oval 79"/>
          <p:cNvSpPr>
            <a:spLocks/>
          </p:cNvSpPr>
          <p:nvPr/>
        </p:nvSpPr>
        <p:spPr bwMode="auto">
          <a:xfrm>
            <a:off x="6313289" y="562570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Oval 80"/>
          <p:cNvSpPr>
            <a:spLocks/>
          </p:cNvSpPr>
          <p:nvPr/>
        </p:nvSpPr>
        <p:spPr bwMode="auto">
          <a:xfrm>
            <a:off x="7081242" y="561677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Rectangle 81"/>
          <p:cNvSpPr>
            <a:spLocks/>
          </p:cNvSpPr>
          <p:nvPr/>
        </p:nvSpPr>
        <p:spPr bwMode="auto">
          <a:xfrm>
            <a:off x="5625703" y="2973586"/>
            <a:ext cx="1705570" cy="517922"/>
          </a:xfrm>
          <a:prstGeom prst="rect">
            <a:avLst/>
          </a:prstGeom>
          <a:solidFill>
            <a:srgbClr val="FDA531"/>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82"/>
          <p:cNvSpPr>
            <a:spLocks/>
          </p:cNvSpPr>
          <p:nvPr/>
        </p:nvSpPr>
        <p:spPr bwMode="auto">
          <a:xfrm>
            <a:off x="5683739" y="2928939"/>
            <a:ext cx="1602894" cy="562654"/>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System software </a:t>
            </a:r>
            <a:br>
              <a:rPr lang="en-US" dirty="0">
                <a:solidFill>
                  <a:srgbClr val="000000"/>
                </a:solidFill>
                <a:latin typeface="Gill Sans" pitchFamily="31" charset="0"/>
                <a:ea typeface="Gill Sans" pitchFamily="31" charset="0"/>
                <a:cs typeface="Gill Sans" pitchFamily="31" charset="0"/>
                <a:sym typeface="Gill Sans" pitchFamily="31" charset="0"/>
              </a:rPr>
            </a:br>
            <a:r>
              <a:rPr lang="en-US" dirty="0">
                <a:solidFill>
                  <a:srgbClr val="000000"/>
                </a:solidFill>
                <a:latin typeface="Gill Sans" pitchFamily="31" charset="0"/>
                <a:ea typeface="Gill Sans" pitchFamily="31" charset="0"/>
                <a:cs typeface="Gill Sans" pitchFamily="31" charset="0"/>
                <a:sym typeface="Gill Sans" pitchFamily="31" charset="0"/>
              </a:rPr>
              <a:t>fairness goal: 1.4</a:t>
            </a:r>
          </a:p>
        </p:txBody>
      </p:sp>
      <p:sp>
        <p:nvSpPr>
          <p:cNvPr id="82" name="Oval 83"/>
          <p:cNvSpPr>
            <a:spLocks/>
          </p:cNvSpPr>
          <p:nvPr/>
        </p:nvSpPr>
        <p:spPr bwMode="auto">
          <a:xfrm>
            <a:off x="3598666" y="5080992"/>
            <a:ext cx="5456039" cy="33932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Oval 84"/>
          <p:cNvSpPr>
            <a:spLocks/>
          </p:cNvSpPr>
          <p:nvPr/>
        </p:nvSpPr>
        <p:spPr bwMode="auto">
          <a:xfrm>
            <a:off x="3598666" y="5375678"/>
            <a:ext cx="5456039" cy="30360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Oval 85"/>
          <p:cNvSpPr>
            <a:spLocks/>
          </p:cNvSpPr>
          <p:nvPr/>
        </p:nvSpPr>
        <p:spPr bwMode="auto">
          <a:xfrm>
            <a:off x="3598666" y="5607844"/>
            <a:ext cx="5456039" cy="3214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85" name="Group 88"/>
          <p:cNvGrpSpPr>
            <a:grpSpLocks/>
          </p:cNvGrpSpPr>
          <p:nvPr/>
        </p:nvGrpSpPr>
        <p:grpSpPr bwMode="auto">
          <a:xfrm>
            <a:off x="2105186" y="1725696"/>
            <a:ext cx="1573834" cy="841530"/>
            <a:chOff x="15" y="24"/>
            <a:chExt cx="1409" cy="753"/>
          </a:xfrm>
        </p:grpSpPr>
        <p:sp>
          <p:nvSpPr>
            <p:cNvPr id="86" name="Rectangle 89"/>
            <p:cNvSpPr>
              <a:spLocks/>
            </p:cNvSpPr>
            <p:nvPr/>
          </p:nvSpPr>
          <p:spPr bwMode="auto">
            <a:xfrm>
              <a:off x="288" y="309"/>
              <a:ext cx="880" cy="468"/>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87" name="Group 90"/>
            <p:cNvGrpSpPr>
              <a:grpSpLocks/>
            </p:cNvGrpSpPr>
            <p:nvPr/>
          </p:nvGrpSpPr>
          <p:grpSpPr bwMode="auto">
            <a:xfrm>
              <a:off x="15" y="24"/>
              <a:ext cx="1409" cy="396"/>
              <a:chOff x="15" y="24"/>
              <a:chExt cx="1409" cy="396"/>
            </a:xfrm>
          </p:grpSpPr>
          <p:sp>
            <p:nvSpPr>
              <p:cNvPr id="88" name="Rectangle 91"/>
              <p:cNvSpPr>
                <a:spLocks/>
              </p:cNvSpPr>
              <p:nvPr/>
            </p:nvSpPr>
            <p:spPr bwMode="auto">
              <a:xfrm rot="5400000" flipH="1">
                <a:off x="221"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89" name="Rectangle 92"/>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0" name="Rectangle 93"/>
              <p:cNvSpPr>
                <a:spLocks/>
              </p:cNvSpPr>
              <p:nvPr/>
            </p:nvSpPr>
            <p:spPr bwMode="auto">
              <a:xfrm rot="5400000" flipH="1">
                <a:off x="805"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1" name="Rectangle 94"/>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2" name="Rectangle 95"/>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grpSp>
        <p:nvGrpSpPr>
          <p:cNvPr id="93" name="Group 96"/>
          <p:cNvGrpSpPr>
            <a:grpSpLocks/>
          </p:cNvGrpSpPr>
          <p:nvPr/>
        </p:nvGrpSpPr>
        <p:grpSpPr bwMode="auto">
          <a:xfrm>
            <a:off x="3561841" y="1731249"/>
            <a:ext cx="1573834" cy="836043"/>
            <a:chOff x="15" y="23"/>
            <a:chExt cx="1409" cy="749"/>
          </a:xfrm>
        </p:grpSpPr>
        <p:sp>
          <p:nvSpPr>
            <p:cNvPr id="94" name="Rectangle 97"/>
            <p:cNvSpPr>
              <a:spLocks/>
            </p:cNvSpPr>
            <p:nvPr/>
          </p:nvSpPr>
          <p:spPr bwMode="auto">
            <a:xfrm>
              <a:off x="280" y="303"/>
              <a:ext cx="880" cy="469"/>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95" name="Group 98"/>
            <p:cNvGrpSpPr>
              <a:grpSpLocks/>
            </p:cNvGrpSpPr>
            <p:nvPr/>
          </p:nvGrpSpPr>
          <p:grpSpPr bwMode="auto">
            <a:xfrm>
              <a:off x="15" y="23"/>
              <a:ext cx="1409" cy="397"/>
              <a:chOff x="15" y="23"/>
              <a:chExt cx="1409" cy="397"/>
            </a:xfrm>
          </p:grpSpPr>
          <p:sp>
            <p:nvSpPr>
              <p:cNvPr id="96" name="Rectangle 99"/>
              <p:cNvSpPr>
                <a:spLocks/>
              </p:cNvSpPr>
              <p:nvPr/>
            </p:nvSpPr>
            <p:spPr bwMode="auto">
              <a:xfrm rot="5400000" flipH="1">
                <a:off x="221"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7" name="Rectangle 100"/>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8" name="Rectangle 101"/>
              <p:cNvSpPr>
                <a:spLocks/>
              </p:cNvSpPr>
              <p:nvPr/>
            </p:nvSpPr>
            <p:spPr bwMode="auto">
              <a:xfrm rot="5400000" flipH="1">
                <a:off x="805"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9" name="Rectangle 102"/>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100" name="Rectangle 103"/>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sp>
        <p:nvSpPr>
          <p:cNvPr id="101" name="Rectangle 104"/>
          <p:cNvSpPr>
            <a:spLocks/>
          </p:cNvSpPr>
          <p:nvPr/>
        </p:nvSpPr>
        <p:spPr bwMode="auto">
          <a:xfrm>
            <a:off x="5625703" y="2973586"/>
            <a:ext cx="1705570" cy="517922"/>
          </a:xfrm>
          <a:prstGeom prst="rect">
            <a:avLst/>
          </a:prstGeom>
          <a:no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Tree>
    <p:extLst>
      <p:ext uri="{BB962C8B-B14F-4D97-AF65-F5344CB8AC3E}">
        <p14:creationId xmlns:p14="http://schemas.microsoft.com/office/powerpoint/2010/main" val="36211275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82"/>
                                        </p:tgtEl>
                                        <p:attrNameLst>
                                          <p:attrName>style.visibility</p:attrName>
                                        </p:attrNameLst>
                                      </p:cBhvr>
                                      <p:to>
                                        <p:strVal val="hidden"/>
                                      </p:to>
                                    </p:set>
                                  </p:childTnLst>
                                </p:cTn>
                              </p:par>
                            </p:childTnLst>
                          </p:cTn>
                        </p:par>
                        <p:par>
                          <p:cTn id="30" fill="hold">
                            <p:stCondLst>
                              <p:cond delay="0"/>
                            </p:stCondLst>
                            <p:childTnLst>
                              <p:par>
                                <p:cTn id="31" presetID="22" presetClass="entr" presetSubtype="8"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500"/>
                                        <p:tgtEl>
                                          <p:spTgt spid="54"/>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childTnLst>
                          </p:cTn>
                        </p:par>
                        <p:par>
                          <p:cTn id="48" fill="hold">
                            <p:stCondLst>
                              <p:cond delay="1500"/>
                            </p:stCondLst>
                            <p:childTnLst>
                              <p:par>
                                <p:cTn id="49" presetID="1"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80"/>
                                        </p:tgtEl>
                                        <p:attrNameLst>
                                          <p:attrName>style.visibility</p:attrName>
                                        </p:attrNameLst>
                                      </p:cBhvr>
                                      <p:to>
                                        <p:strVal val="hidden"/>
                                      </p:to>
                                    </p:set>
                                  </p:childTnLst>
                                </p:cTn>
                              </p:par>
                            </p:childTnLst>
                          </p:cTn>
                        </p:par>
                        <p:par>
                          <p:cTn id="59" fill="hold">
                            <p:stCondLst>
                              <p:cond delay="0"/>
                            </p:stCondLst>
                            <p:childTnLst>
                              <p:par>
                                <p:cTn id="60" presetID="22" presetClass="entr" presetSubtype="1"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up)">
                                      <p:cBhvr>
                                        <p:cTn id="62" dur="500"/>
                                        <p:tgtEl>
                                          <p:spTgt spid="57"/>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par>
                          <p:cTn id="69" fill="hold">
                            <p:stCondLst>
                              <p:cond delay="500"/>
                            </p:stCondLst>
                            <p:childTnLst>
                              <p:par>
                                <p:cTn id="70" presetID="1"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83"/>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40"/>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childTnLst>
                                </p:cTn>
                              </p:par>
                            </p:childTnLst>
                          </p:cTn>
                        </p:par>
                        <p:par>
                          <p:cTn id="91" fill="hold">
                            <p:stCondLst>
                              <p:cond delay="0"/>
                            </p:stCondLst>
                            <p:childTnLst>
                              <p:par>
                                <p:cTn id="92" presetID="1" presetClass="entr" presetSubtype="0" fill="hold" grpId="0" nodeType="afterEffect">
                                  <p:stCondLst>
                                    <p:cond delay="0"/>
                                  </p:stCondLst>
                                  <p:childTnLst>
                                    <p:set>
                                      <p:cBhvr>
                                        <p:cTn id="93" dur="1" fill="hold">
                                          <p:stCondLst>
                                            <p:cond delay="0"/>
                                          </p:stCondLst>
                                        </p:cTn>
                                        <p:tgtEl>
                                          <p:spTgt spid="63"/>
                                        </p:tgtEl>
                                        <p:attrNameLst>
                                          <p:attrName>style.visibility</p:attrName>
                                        </p:attrNameLst>
                                      </p:cBhvr>
                                      <p:to>
                                        <p:strVal val="visible"/>
                                      </p:to>
                                    </p:set>
                                  </p:childTnLst>
                                </p:cTn>
                              </p:par>
                            </p:childTnLst>
                          </p:cTn>
                        </p:par>
                        <p:par>
                          <p:cTn id="94" fill="hold">
                            <p:stCondLst>
                              <p:cond delay="0"/>
                            </p:stCondLst>
                            <p:childTnLst>
                              <p:par>
                                <p:cTn id="95" presetID="1" presetClass="entr" presetSubtype="0" fill="hold" grpId="0" nodeType="afterEffect">
                                  <p:stCondLst>
                                    <p:cond delay="0"/>
                                  </p:stCondLst>
                                  <p:childTnLst>
                                    <p:set>
                                      <p:cBhvr>
                                        <p:cTn id="96" dur="1" fill="hold">
                                          <p:stCondLst>
                                            <p:cond delay="0"/>
                                          </p:stCondLst>
                                        </p:cTn>
                                        <p:tgtEl>
                                          <p:spTgt spid="64"/>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83"/>
                                        </p:tgtEl>
                                        <p:attrNameLst>
                                          <p:attrName>style.visibility</p:attrName>
                                        </p:attrNameLst>
                                      </p:cBhvr>
                                      <p:to>
                                        <p:strVal val="hidden"/>
                                      </p:to>
                                    </p:set>
                                  </p:childTnLst>
                                </p:cTn>
                              </p:par>
                            </p:childTnLst>
                          </p:cTn>
                        </p:par>
                        <p:par>
                          <p:cTn id="101" fill="hold">
                            <p:stCondLst>
                              <p:cond delay="0"/>
                            </p:stCondLst>
                            <p:childTnLst>
                              <p:par>
                                <p:cTn id="102" presetID="1" presetClass="entr" presetSubtype="0" fill="hold" nodeType="afterEffect">
                                  <p:stCondLst>
                                    <p:cond delay="0"/>
                                  </p:stCondLst>
                                  <p:childTnLst>
                                    <p:set>
                                      <p:cBhvr>
                                        <p:cTn id="103" dur="1" fill="hold">
                                          <p:stCondLst>
                                            <p:cond delay="0"/>
                                          </p:stCondLst>
                                        </p:cTn>
                                        <p:tgtEl>
                                          <p:spTgt spid="93"/>
                                        </p:tgtEl>
                                        <p:attrNameLst>
                                          <p:attrName>style.visibility</p:attrName>
                                        </p:attrNameLst>
                                      </p:cBhvr>
                                      <p:to>
                                        <p:strVal val="visible"/>
                                      </p:to>
                                    </p:set>
                                  </p:childTnLst>
                                </p:cTn>
                              </p:par>
                            </p:childTnLst>
                          </p:cTn>
                        </p:par>
                        <p:par>
                          <p:cTn id="104" fill="hold">
                            <p:stCondLst>
                              <p:cond delay="0"/>
                            </p:stCondLst>
                            <p:childTnLst>
                              <p:par>
                                <p:cTn id="105" presetID="1" presetClass="exit" presetSubtype="0" fill="hold" nodeType="afterEffect">
                                  <p:stCondLst>
                                    <p:cond delay="0"/>
                                  </p:stCondLst>
                                  <p:childTnLst>
                                    <p:set>
                                      <p:cBhvr>
                                        <p:cTn id="106" dur="1" fill="hold">
                                          <p:stCondLst>
                                            <p:cond delay="0"/>
                                          </p:stCondLst>
                                        </p:cTn>
                                        <p:tgtEl>
                                          <p:spTgt spid="85"/>
                                        </p:tgtEl>
                                        <p:attrNameLst>
                                          <p:attrName>style.visibility</p:attrName>
                                        </p:attrNameLst>
                                      </p:cBhvr>
                                      <p:to>
                                        <p:strVal val="hidden"/>
                                      </p:to>
                                    </p:set>
                                  </p:childTnLst>
                                </p:cTn>
                              </p:par>
                            </p:childTnLst>
                          </p:cTn>
                        </p:par>
                        <p:par>
                          <p:cTn id="107" fill="hold">
                            <p:stCondLst>
                              <p:cond delay="0"/>
                            </p:stCondLst>
                            <p:childTnLst>
                              <p:par>
                                <p:cTn id="108" presetID="1" presetClass="exit" presetSubtype="0" fill="hold" grpId="1" nodeType="afterEffect">
                                  <p:stCondLst>
                                    <p:cond delay="0"/>
                                  </p:stCondLst>
                                  <p:childTnLst>
                                    <p:set>
                                      <p:cBhvr>
                                        <p:cTn id="109" dur="1" fill="hold">
                                          <p:stCondLst>
                                            <p:cond delay="0"/>
                                          </p:stCondLst>
                                        </p:cTn>
                                        <p:tgtEl>
                                          <p:spTgt spid="51"/>
                                        </p:tgtEl>
                                        <p:attrNameLst>
                                          <p:attrName>style.visibility</p:attrName>
                                        </p:attrNameLst>
                                      </p:cBhvr>
                                      <p:to>
                                        <p:strVal val="hidden"/>
                                      </p:to>
                                    </p:set>
                                  </p:childTnLst>
                                </p:cTn>
                              </p:par>
                            </p:childTnLst>
                          </p:cTn>
                        </p:par>
                        <p:par>
                          <p:cTn id="110" fill="hold">
                            <p:stCondLst>
                              <p:cond delay="0"/>
                            </p:stCondLst>
                            <p:childTnLst>
                              <p:par>
                                <p:cTn id="111" presetID="1" presetClass="exit" presetSubtype="0" fill="hold" grpId="1" nodeType="after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childTnLst>
                          </p:cTn>
                        </p:par>
                        <p:par>
                          <p:cTn id="113" fill="hold">
                            <p:stCondLst>
                              <p:cond delay="0"/>
                            </p:stCondLst>
                            <p:childTnLst>
                              <p:par>
                                <p:cTn id="114" presetID="1" presetClass="exit" presetSubtype="0" fill="hold" grpId="1" nodeType="afterEffect">
                                  <p:stCondLst>
                                    <p:cond delay="0"/>
                                  </p:stCondLst>
                                  <p:childTnLst>
                                    <p:set>
                                      <p:cBhvr>
                                        <p:cTn id="115" dur="1" fill="hold">
                                          <p:stCondLst>
                                            <p:cond delay="0"/>
                                          </p:stCondLst>
                                        </p:cTn>
                                        <p:tgtEl>
                                          <p:spTgt spid="53"/>
                                        </p:tgtEl>
                                        <p:attrNameLst>
                                          <p:attrName>style.visibility</p:attrName>
                                        </p:attrNameLst>
                                      </p:cBhvr>
                                      <p:to>
                                        <p:strVal val="hidden"/>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65"/>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66"/>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67"/>
                                        </p:tgtEl>
                                        <p:attrNameLst>
                                          <p:attrName>style.visibility</p:attrName>
                                        </p:attrNameLst>
                                      </p:cBhvr>
                                      <p:to>
                                        <p:strVal val="visible"/>
                                      </p:to>
                                    </p:set>
                                  </p:childTnLst>
                                </p:cTn>
                              </p:par>
                            </p:childTnLst>
                          </p:cTn>
                        </p:par>
                        <p:par>
                          <p:cTn id="125" fill="hold">
                            <p:stCondLst>
                              <p:cond delay="0"/>
                            </p:stCondLst>
                            <p:childTnLst>
                              <p:par>
                                <p:cTn id="126" presetID="1" presetClass="exit" presetSubtype="0" fill="hold" grpId="1" nodeType="afterEffect">
                                  <p:stCondLst>
                                    <p:cond delay="0"/>
                                  </p:stCondLst>
                                  <p:childTnLst>
                                    <p:set>
                                      <p:cBhvr>
                                        <p:cTn id="127" dur="1" fill="hold">
                                          <p:stCondLst>
                                            <p:cond delay="0"/>
                                          </p:stCondLst>
                                        </p:cTn>
                                        <p:tgtEl>
                                          <p:spTgt spid="57"/>
                                        </p:tgtEl>
                                        <p:attrNameLst>
                                          <p:attrName>style.visibility</p:attrName>
                                        </p:attrNameLst>
                                      </p:cBhvr>
                                      <p:to>
                                        <p:strVal val="hidden"/>
                                      </p:to>
                                    </p:set>
                                  </p:childTnLst>
                                </p:cTn>
                              </p:par>
                            </p:childTnLst>
                          </p:cTn>
                        </p:par>
                        <p:par>
                          <p:cTn id="128" fill="hold">
                            <p:stCondLst>
                              <p:cond delay="0"/>
                            </p:stCondLst>
                            <p:childTnLst>
                              <p:par>
                                <p:cTn id="129" presetID="1" presetClass="exit" presetSubtype="0" fill="hold" grpId="1" nodeType="afterEffect">
                                  <p:stCondLst>
                                    <p:cond delay="0"/>
                                  </p:stCondLst>
                                  <p:childTnLst>
                                    <p:set>
                                      <p:cBhvr>
                                        <p:cTn id="130" dur="1" fill="hold">
                                          <p:stCondLst>
                                            <p:cond delay="0"/>
                                          </p:stCondLst>
                                        </p:cTn>
                                        <p:tgtEl>
                                          <p:spTgt spid="58"/>
                                        </p:tgtEl>
                                        <p:attrNameLst>
                                          <p:attrName>style.visibility</p:attrName>
                                        </p:attrNameLst>
                                      </p:cBhvr>
                                      <p:to>
                                        <p:strVal val="hidden"/>
                                      </p:to>
                                    </p:set>
                                  </p:childTnLst>
                                </p:cTn>
                              </p:par>
                            </p:childTnLst>
                          </p:cTn>
                        </p:par>
                        <p:par>
                          <p:cTn id="131" fill="hold">
                            <p:stCondLst>
                              <p:cond delay="0"/>
                            </p:stCondLst>
                            <p:childTnLst>
                              <p:par>
                                <p:cTn id="132" presetID="1" presetClass="exit" presetSubtype="0" fill="hold" grpId="1" nodeType="afterEffect">
                                  <p:stCondLst>
                                    <p:cond delay="0"/>
                                  </p:stCondLst>
                                  <p:childTnLst>
                                    <p:set>
                                      <p:cBhvr>
                                        <p:cTn id="133" dur="1" fill="hold">
                                          <p:stCondLst>
                                            <p:cond delay="0"/>
                                          </p:stCondLst>
                                        </p:cTn>
                                        <p:tgtEl>
                                          <p:spTgt spid="61"/>
                                        </p:tgtEl>
                                        <p:attrNameLst>
                                          <p:attrName>style.visibility</p:attrName>
                                        </p:attrNameLst>
                                      </p:cBhvr>
                                      <p:to>
                                        <p:strVal val="hidden"/>
                                      </p:to>
                                    </p:set>
                                  </p:childTnLst>
                                </p:cTn>
                              </p:par>
                            </p:childTnLst>
                          </p:cTn>
                        </p:par>
                        <p:par>
                          <p:cTn id="134" fill="hold">
                            <p:stCondLst>
                              <p:cond delay="0"/>
                            </p:stCondLst>
                            <p:childTnLst>
                              <p:par>
                                <p:cTn id="135" presetID="1" presetClass="exit" presetSubtype="0" fill="hold" grpId="1" nodeType="afterEffect">
                                  <p:stCondLst>
                                    <p:cond delay="0"/>
                                  </p:stCondLst>
                                  <p:childTnLst>
                                    <p:set>
                                      <p:cBhvr>
                                        <p:cTn id="136" dur="1" fill="hold">
                                          <p:stCondLst>
                                            <p:cond delay="0"/>
                                          </p:stCondLst>
                                        </p:cTn>
                                        <p:tgtEl>
                                          <p:spTgt spid="62"/>
                                        </p:tgtEl>
                                        <p:attrNameLst>
                                          <p:attrName>style.visibility</p:attrName>
                                        </p:attrNameLst>
                                      </p:cBhvr>
                                      <p:to>
                                        <p:strVal val="hidden"/>
                                      </p:to>
                                    </p:set>
                                  </p:childTnLst>
                                </p:cTn>
                              </p:par>
                            </p:childTnLst>
                          </p:cTn>
                        </p:par>
                        <p:par>
                          <p:cTn id="137" fill="hold">
                            <p:stCondLst>
                              <p:cond delay="0"/>
                            </p:stCondLst>
                            <p:childTnLst>
                              <p:par>
                                <p:cTn id="138" presetID="1" presetClass="exit" presetSubtype="0" fill="hold" grpId="1" nodeType="afterEffect">
                                  <p:stCondLst>
                                    <p:cond delay="0"/>
                                  </p:stCondLst>
                                  <p:childTnLst>
                                    <p:set>
                                      <p:cBhvr>
                                        <p:cTn id="139" dur="1" fill="hold">
                                          <p:stCondLst>
                                            <p:cond delay="0"/>
                                          </p:stCondLst>
                                        </p:cTn>
                                        <p:tgtEl>
                                          <p:spTgt spid="63"/>
                                        </p:tgtEl>
                                        <p:attrNameLst>
                                          <p:attrName>style.visibility</p:attrName>
                                        </p:attrNameLst>
                                      </p:cBhvr>
                                      <p:to>
                                        <p:strVal val="hidden"/>
                                      </p:to>
                                    </p:set>
                                  </p:childTnLst>
                                </p:cTn>
                              </p:par>
                            </p:childTnLst>
                          </p:cTn>
                        </p:par>
                        <p:par>
                          <p:cTn id="140" fill="hold">
                            <p:stCondLst>
                              <p:cond delay="0"/>
                            </p:stCondLst>
                            <p:childTnLst>
                              <p:par>
                                <p:cTn id="141" presetID="1" presetClass="exit" presetSubtype="0" fill="hold" grpId="1" nodeType="afterEffect">
                                  <p:stCondLst>
                                    <p:cond delay="0"/>
                                  </p:stCondLst>
                                  <p:childTnLst>
                                    <p:set>
                                      <p:cBhvr>
                                        <p:cTn id="142" dur="1" fill="hold">
                                          <p:stCondLst>
                                            <p:cond delay="0"/>
                                          </p:stCondLst>
                                        </p:cTn>
                                        <p:tgtEl>
                                          <p:spTgt spid="64"/>
                                        </p:tgtEl>
                                        <p:attrNameLst>
                                          <p:attrName>style.visibility</p:attrName>
                                        </p:attrNameLst>
                                      </p:cBhvr>
                                      <p:to>
                                        <p:strVal val="hidden"/>
                                      </p:to>
                                    </p:set>
                                  </p:childTnLst>
                                </p:cTn>
                              </p:par>
                            </p:childTnLst>
                          </p:cTn>
                        </p:par>
                        <p:par>
                          <p:cTn id="143" fill="hold">
                            <p:stCondLst>
                              <p:cond delay="0"/>
                            </p:stCondLst>
                            <p:childTnLst>
                              <p:par>
                                <p:cTn id="144" presetID="1" presetClass="entr" presetSubtype="0" fill="hold" grpId="0" nodeType="afterEffect">
                                  <p:stCondLst>
                                    <p:cond delay="0"/>
                                  </p:stCondLst>
                                  <p:childTnLst>
                                    <p:set>
                                      <p:cBhvr>
                                        <p:cTn id="145" dur="1" fill="hold">
                                          <p:stCondLst>
                                            <p:cond delay="0"/>
                                          </p:stCondLst>
                                        </p:cTn>
                                        <p:tgtEl>
                                          <p:spTgt spid="71"/>
                                        </p:tgtEl>
                                        <p:attrNameLst>
                                          <p:attrName>style.visibility</p:attrName>
                                        </p:attrNameLst>
                                      </p:cBhvr>
                                      <p:to>
                                        <p:strVal val="visible"/>
                                      </p:to>
                                    </p:set>
                                  </p:childTnLst>
                                </p:cTn>
                              </p:par>
                            </p:childTnLst>
                          </p:cTn>
                        </p:par>
                        <p:par>
                          <p:cTn id="146" fill="hold">
                            <p:stCondLst>
                              <p:cond delay="0"/>
                            </p:stCondLst>
                            <p:childTnLst>
                              <p:par>
                                <p:cTn id="147" presetID="1" presetClass="entr" presetSubtype="0" fill="hold" grpId="0" nodeType="afterEffect">
                                  <p:stCondLst>
                                    <p:cond delay="0"/>
                                  </p:stCondLst>
                                  <p:childTnLst>
                                    <p:set>
                                      <p:cBhvr>
                                        <p:cTn id="148" dur="1" fill="hold">
                                          <p:stCondLst>
                                            <p:cond delay="0"/>
                                          </p:stCondLst>
                                        </p:cTn>
                                        <p:tgtEl>
                                          <p:spTgt spid="68"/>
                                        </p:tgtEl>
                                        <p:attrNameLst>
                                          <p:attrName>style.visibility</p:attrName>
                                        </p:attrNameLst>
                                      </p:cBhvr>
                                      <p:to>
                                        <p:strVal val="visible"/>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2"/>
                                        </p:tgtEl>
                                        <p:attrNameLst>
                                          <p:attrName>style.visibility</p:attrName>
                                        </p:attrNameLst>
                                      </p:cBhvr>
                                      <p:to>
                                        <p:strVal val="visible"/>
                                      </p:to>
                                    </p:set>
                                  </p:childTnLst>
                                </p:cTn>
                              </p:par>
                            </p:childTnLst>
                          </p:cTn>
                        </p:par>
                        <p:par>
                          <p:cTn id="152" fill="hold">
                            <p:stCondLst>
                              <p:cond delay="0"/>
                            </p:stCondLst>
                            <p:childTnLst>
                              <p:par>
                                <p:cTn id="153" presetID="1" presetClass="entr" presetSubtype="0" fill="hold" grpId="0" nodeType="afterEffect">
                                  <p:stCondLst>
                                    <p:cond delay="0"/>
                                  </p:stCondLst>
                                  <p:childTnLst>
                                    <p:set>
                                      <p:cBhvr>
                                        <p:cTn id="154" dur="1" fill="hold">
                                          <p:stCondLst>
                                            <p:cond delay="0"/>
                                          </p:stCondLst>
                                        </p:cTn>
                                        <p:tgtEl>
                                          <p:spTgt spid="69"/>
                                        </p:tgtEl>
                                        <p:attrNameLst>
                                          <p:attrName>style.visibility</p:attrName>
                                        </p:attrNameLst>
                                      </p:cBhvr>
                                      <p:to>
                                        <p:strVal val="visible"/>
                                      </p:to>
                                    </p:set>
                                  </p:childTnLst>
                                </p:cTn>
                              </p:par>
                            </p:childTnLst>
                          </p:cTn>
                        </p:par>
                        <p:par>
                          <p:cTn id="155" fill="hold">
                            <p:stCondLst>
                              <p:cond delay="0"/>
                            </p:stCondLst>
                            <p:childTnLst>
                              <p:par>
                                <p:cTn id="156" presetID="1" presetClass="entr" presetSubtype="0" fill="hold" grpId="0" nodeType="afterEffect">
                                  <p:stCondLst>
                                    <p:cond delay="0"/>
                                  </p:stCondLst>
                                  <p:childTnLst>
                                    <p:set>
                                      <p:cBhvr>
                                        <p:cTn id="157" dur="1" fill="hold">
                                          <p:stCondLst>
                                            <p:cond delay="0"/>
                                          </p:stCondLst>
                                        </p:cTn>
                                        <p:tgtEl>
                                          <p:spTgt spid="73"/>
                                        </p:tgtEl>
                                        <p:attrNameLst>
                                          <p:attrName>style.visibility</p:attrName>
                                        </p:attrNameLst>
                                      </p:cBhvr>
                                      <p:to>
                                        <p:strVal val="visible"/>
                                      </p:to>
                                    </p:set>
                                  </p:childTnLst>
                                </p:cTn>
                              </p:par>
                            </p:childTnLst>
                          </p:cTn>
                        </p:par>
                        <p:par>
                          <p:cTn id="158" fill="hold">
                            <p:stCondLst>
                              <p:cond delay="0"/>
                            </p:stCondLst>
                            <p:childTnLst>
                              <p:par>
                                <p:cTn id="159" presetID="1" presetClass="entr" presetSubtype="0" fill="hold" grpId="0" nodeType="afterEffect">
                                  <p:stCondLst>
                                    <p:cond delay="0"/>
                                  </p:stCondLst>
                                  <p:childTnLst>
                                    <p:set>
                                      <p:cBhvr>
                                        <p:cTn id="160" dur="1" fill="hold">
                                          <p:stCondLst>
                                            <p:cond delay="0"/>
                                          </p:stCondLst>
                                        </p:cTn>
                                        <p:tgtEl>
                                          <p:spTgt spid="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4"/>
                                        </p:tgtEl>
                                        <p:attrNameLst>
                                          <p:attrName>style.visibility</p:attrName>
                                        </p:attrNameLst>
                                      </p:cBhvr>
                                      <p:to>
                                        <p:strVal val="visible"/>
                                      </p:to>
                                    </p:set>
                                    <p:animEffect transition="in" filter="wipe(up)">
                                      <p:cBhvr>
                                        <p:cTn id="165" dur="500"/>
                                        <p:tgtEl>
                                          <p:spTgt spid="74"/>
                                        </p:tgtEl>
                                      </p:cBhvr>
                                    </p:animEffect>
                                  </p:childTnLst>
                                </p:cTn>
                              </p:par>
                              <p:par>
                                <p:cTn id="166" presetID="22" presetClass="entr" presetSubtype="1"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wipe(up)">
                                      <p:cBhvr>
                                        <p:cTn id="168" dur="500"/>
                                        <p:tgtEl>
                                          <p:spTgt spid="76"/>
                                        </p:tgtEl>
                                      </p:cBhvr>
                                    </p:animEffect>
                                  </p:childTnLst>
                                </p:cTn>
                              </p:par>
                            </p:childTnLst>
                          </p:cTn>
                        </p:par>
                        <p:par>
                          <p:cTn id="169" fill="hold">
                            <p:stCondLst>
                              <p:cond delay="500"/>
                            </p:stCondLst>
                            <p:childTnLst>
                              <p:par>
                                <p:cTn id="170" presetID="1" presetClass="entr" presetSubtype="0" fill="hold" grpId="0" nodeType="afterEffect">
                                  <p:stCondLst>
                                    <p:cond delay="0"/>
                                  </p:stCondLst>
                                  <p:childTnLst>
                                    <p:set>
                                      <p:cBhvr>
                                        <p:cTn id="171" dur="1" fill="hold">
                                          <p:stCondLst>
                                            <p:cond delay="0"/>
                                          </p:stCondLst>
                                        </p:cTn>
                                        <p:tgtEl>
                                          <p:spTgt spid="75"/>
                                        </p:tgtEl>
                                        <p:attrNameLst>
                                          <p:attrName>style.visibility</p:attrName>
                                        </p:attrNameLst>
                                      </p:cBhvr>
                                      <p:to>
                                        <p:strVal val="visible"/>
                                      </p:to>
                                    </p:set>
                                  </p:childTnLst>
                                </p:cTn>
                              </p:par>
                            </p:childTnLst>
                          </p:cTn>
                        </p:par>
                        <p:par>
                          <p:cTn id="172" fill="hold">
                            <p:stCondLst>
                              <p:cond delay="500"/>
                            </p:stCondLst>
                            <p:childTnLst>
                              <p:par>
                                <p:cTn id="173" presetID="1" presetClass="entr" presetSubtype="0" fill="hold" grpId="0" nodeType="afterEffect">
                                  <p:stCondLst>
                                    <p:cond delay="0"/>
                                  </p:stCondLst>
                                  <p:childTnLst>
                                    <p:set>
                                      <p:cBhvr>
                                        <p:cTn id="174" dur="1" fill="hold">
                                          <p:stCondLst>
                                            <p:cond delay="0"/>
                                          </p:stCondLst>
                                        </p:cTn>
                                        <p:tgtEl>
                                          <p:spTgt spid="77"/>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84"/>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nodeType="afterEffect">
                                  <p:stCondLst>
                                    <p:cond delay="0"/>
                                  </p:stCondLst>
                                  <p:childTnLst>
                                    <p:set>
                                      <p:cBhvr>
                                        <p:cTn id="181" dur="1" fill="hold">
                                          <p:stCondLst>
                                            <p:cond delay="0"/>
                                          </p:stCondLst>
                                        </p:cTn>
                                        <p:tgtEl>
                                          <p:spTgt spid="12"/>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42"/>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43"/>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44"/>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45"/>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78"/>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51" grpId="0" autoUpdateAnimBg="0"/>
      <p:bldP spid="51" grpId="1" autoUpdateAnimBg="0"/>
      <p:bldP spid="52" grpId="0" autoUpdateAnimBg="0"/>
      <p:bldP spid="52" grpId="1" autoUpdateAnimBg="0"/>
      <p:bldP spid="53" grpId="0" autoUpdateAnimBg="0"/>
      <p:bldP spid="53" grpId="1" autoUpdateAnimBg="0"/>
      <p:bldP spid="54" grpId="0" animBg="1"/>
      <p:bldP spid="55" grpId="0" animBg="1"/>
      <p:bldP spid="56" grpId="0" animBg="1"/>
      <p:bldP spid="57" grpId="0" animBg="1"/>
      <p:bldP spid="57" grpId="1" animBg="1"/>
      <p:bldP spid="58" grpId="0" animBg="1"/>
      <p:bldP spid="58" grpId="1" animBg="1"/>
      <p:bldP spid="61" grpId="0" autoUpdateAnimBg="0"/>
      <p:bldP spid="61" grpId="1" autoUpdateAnimBg="0"/>
      <p:bldP spid="62" grpId="0" autoUpdateAnimBg="0"/>
      <p:bldP spid="62" grpId="1" autoUpdateAnimBg="0"/>
      <p:bldP spid="63" grpId="0" animBg="1"/>
      <p:bldP spid="63" grpId="1" animBg="1"/>
      <p:bldP spid="64" grpId="0" animBg="1"/>
      <p:bldP spid="64" grpId="1" animBg="1"/>
      <p:bldP spid="65" grpId="0" animBg="1"/>
      <p:bldP spid="66" grpId="0" animBg="1"/>
      <p:bldP spid="67" grpId="0" animBg="1"/>
      <p:bldP spid="68" grpId="0" autoUpdateAnimBg="0"/>
      <p:bldP spid="69" grpId="0" autoUpdateAnimBg="0"/>
      <p:bldP spid="70" grpId="0" autoUpdateAnimBg="0"/>
      <p:bldP spid="71" grpId="0" animBg="1"/>
      <p:bldP spid="72" grpId="0" animBg="1"/>
      <p:bldP spid="73" grpId="0" animBg="1"/>
      <p:bldP spid="74" grpId="0" animBg="1"/>
      <p:bldP spid="75" grpId="0" autoUpdateAnimBg="0"/>
      <p:bldP spid="76" grpId="0" animBg="1"/>
      <p:bldP spid="77" grpId="0" autoUpdateAnimBg="0"/>
      <p:bldP spid="78" grpId="0" animBg="1"/>
      <p:bldP spid="79" grpId="0" animBg="1"/>
      <p:bldP spid="80" grpId="0" animBg="1"/>
      <p:bldP spid="80" grpId="1" animBg="1"/>
      <p:bldP spid="82" grpId="0" animBg="1"/>
      <p:bldP spid="82" grpId="1" animBg="1"/>
      <p:bldP spid="83" grpId="0" animBg="1"/>
      <p:bldP spid="83" grpId="1" animBg="1"/>
      <p:bldP spid="84"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291</a:t>
            </a:fld>
            <a:endParaRPr lang="en-US" altLang="en-US">
              <a:solidFill>
                <a:srgbClr val="000000"/>
              </a:solidFill>
            </a:endParaRPr>
          </a:p>
        </p:txBody>
      </p:sp>
    </p:spTree>
    <p:extLst>
      <p:ext uri="{BB962C8B-B14F-4D97-AF65-F5344CB8AC3E}">
        <p14:creationId xmlns:p14="http://schemas.microsoft.com/office/powerpoint/2010/main" val="6994879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Hardware Cost</a:t>
            </a:r>
            <a:endParaRPr lang="en-US" dirty="0"/>
          </a:p>
        </p:txBody>
      </p:sp>
      <p:sp>
        <p:nvSpPr>
          <p:cNvPr id="3" name="Content Placeholder 2"/>
          <p:cNvSpPr>
            <a:spLocks noGrp="1"/>
          </p:cNvSpPr>
          <p:nvPr>
            <p:ph idx="1"/>
          </p:nvPr>
        </p:nvSpPr>
        <p:spPr/>
        <p:txBody>
          <a:bodyPr/>
          <a:lstStyle/>
          <a:p>
            <a:r>
              <a:rPr lang="en-US" dirty="0" smtClean="0"/>
              <a:t>Total storage cost required for 4 cores is ~12KB</a:t>
            </a:r>
          </a:p>
          <a:p>
            <a:endParaRPr lang="en-US" dirty="0" smtClean="0"/>
          </a:p>
          <a:p>
            <a:r>
              <a:rPr lang="en-US" dirty="0" smtClean="0"/>
              <a:t>FST does not require any structures or logic that are on the processor’s critical path</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292</a:t>
            </a:fld>
            <a:endParaRPr lang="en-US" altLang="en-US">
              <a:solidFill>
                <a:srgbClr val="000000"/>
              </a:solidFill>
            </a:endParaRPr>
          </a:p>
        </p:txBody>
      </p:sp>
    </p:spTree>
    <p:extLst>
      <p:ext uri="{BB962C8B-B14F-4D97-AF65-F5344CB8AC3E}">
        <p14:creationId xmlns:p14="http://schemas.microsoft.com/office/powerpoint/2010/main" val="11616057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Evaluation Methodology</a:t>
            </a:r>
            <a:endParaRPr lang="en-US" dirty="0"/>
          </a:p>
        </p:txBody>
      </p:sp>
      <p:sp>
        <p:nvSpPr>
          <p:cNvPr id="3" name="Content Placeholder 2"/>
          <p:cNvSpPr>
            <a:spLocks noGrp="1"/>
          </p:cNvSpPr>
          <p:nvPr>
            <p:ph idx="1"/>
          </p:nvPr>
        </p:nvSpPr>
        <p:spPr/>
        <p:txBody>
          <a:bodyPr/>
          <a:lstStyle/>
          <a:p>
            <a:r>
              <a:rPr lang="en-US" dirty="0" smtClean="0"/>
              <a:t>x86 cycle accurate simulator</a:t>
            </a:r>
          </a:p>
          <a:p>
            <a:r>
              <a:rPr lang="en-US" dirty="0" smtClean="0"/>
              <a:t>Baseline processor configuration</a:t>
            </a:r>
          </a:p>
          <a:p>
            <a:pPr lvl="1"/>
            <a:r>
              <a:rPr lang="en-US" dirty="0" smtClean="0"/>
              <a:t>Per-core</a:t>
            </a:r>
          </a:p>
          <a:p>
            <a:pPr lvl="2"/>
            <a:r>
              <a:rPr lang="en-US" dirty="0" smtClean="0"/>
              <a:t>4-wide issue, out-of-order, 256 entry ROB</a:t>
            </a:r>
          </a:p>
          <a:p>
            <a:pPr lvl="1"/>
            <a:r>
              <a:rPr lang="en-US" dirty="0" smtClean="0"/>
              <a:t>Shared (4-core system)</a:t>
            </a:r>
          </a:p>
          <a:p>
            <a:pPr lvl="2"/>
            <a:r>
              <a:rPr lang="en-US" dirty="0" smtClean="0"/>
              <a:t>128 </a:t>
            </a:r>
            <a:r>
              <a:rPr lang="en-US" dirty="0" err="1" smtClean="0"/>
              <a:t>MSHRs</a:t>
            </a:r>
            <a:r>
              <a:rPr lang="en-US" dirty="0" smtClean="0"/>
              <a:t> </a:t>
            </a:r>
          </a:p>
          <a:p>
            <a:pPr lvl="2"/>
            <a:r>
              <a:rPr lang="en-US" dirty="0" smtClean="0"/>
              <a:t>2 MB, 16-way L2 cache</a:t>
            </a:r>
          </a:p>
          <a:p>
            <a:pPr lvl="1"/>
            <a:r>
              <a:rPr lang="en-US" dirty="0" smtClean="0"/>
              <a:t>Main Memory</a:t>
            </a:r>
          </a:p>
          <a:p>
            <a:pPr lvl="2"/>
            <a:r>
              <a:rPr lang="en-US" dirty="0" smtClean="0"/>
              <a:t>DDR3 1333 MHz</a:t>
            </a:r>
          </a:p>
          <a:p>
            <a:pPr lvl="2"/>
            <a:r>
              <a:rPr lang="en-US" dirty="0" smtClean="0"/>
              <a:t>Latency of 15ns per command (</a:t>
            </a:r>
            <a:r>
              <a:rPr lang="en-US" dirty="0" err="1" smtClean="0"/>
              <a:t>tRP</a:t>
            </a:r>
            <a:r>
              <a:rPr lang="en-US" dirty="0" smtClean="0"/>
              <a:t>, </a:t>
            </a:r>
            <a:r>
              <a:rPr lang="en-US" dirty="0" err="1" smtClean="0"/>
              <a:t>tRCD</a:t>
            </a:r>
            <a:r>
              <a:rPr lang="en-US" dirty="0" smtClean="0"/>
              <a:t>, CL)</a:t>
            </a:r>
          </a:p>
          <a:p>
            <a:pPr lvl="2"/>
            <a:r>
              <a:rPr lang="en-US" dirty="0" smtClean="0"/>
              <a:t>8B wide core to memory bus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spTree>
    <p:extLst>
      <p:ext uri="{BB962C8B-B14F-4D97-AF65-F5344CB8AC3E}">
        <p14:creationId xmlns:p14="http://schemas.microsoft.com/office/powerpoint/2010/main" val="30933299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Object 2"/>
          <p:cNvGraphicFramePr>
            <a:graphicFrameLocks/>
          </p:cNvGraphicFramePr>
          <p:nvPr/>
        </p:nvGraphicFramePr>
        <p:xfrm>
          <a:off x="204267" y="906365"/>
          <a:ext cx="8712026" cy="4419079"/>
        </p:xfrm>
        <a:graphic>
          <a:graphicData uri="http://schemas.openxmlformats.org/presentationml/2006/ole">
            <mc:AlternateContent xmlns:mc="http://schemas.openxmlformats.org/markup-compatibility/2006">
              <mc:Choice xmlns:v="urn:schemas-microsoft-com:vml" Requires="v">
                <p:oleObj spid="_x0000_s896013" name="Chart" r:id="rId3" imgW="17403385" imgH="8831865" progId="MSGraph.Chart.8">
                  <p:embed/>
                </p:oleObj>
              </mc:Choice>
              <mc:Fallback>
                <p:oleObj name="Chart" r:id="rId3" imgW="17403385"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267" y="906365"/>
                        <a:ext cx="8712026"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Unfairness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294</a:t>
            </a:fld>
            <a:endParaRPr lang="en-US" altLang="en-US">
              <a:solidFill>
                <a:srgbClr val="000000"/>
              </a:solidFill>
            </a:endParaRPr>
          </a:p>
        </p:txBody>
      </p:sp>
      <p:sp>
        <p:nvSpPr>
          <p:cNvPr id="67" name="Rectangle 7"/>
          <p:cNvSpPr>
            <a:spLocks/>
          </p:cNvSpPr>
          <p:nvPr/>
        </p:nvSpPr>
        <p:spPr bwMode="auto">
          <a:xfrm rot="18900000">
            <a:off x="-140642" y="530758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68" name="Rectangle 9"/>
          <p:cNvSpPr>
            <a:spLocks/>
          </p:cNvSpPr>
          <p:nvPr/>
        </p:nvSpPr>
        <p:spPr bwMode="auto">
          <a:xfrm rot="18900000">
            <a:off x="794742"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69" name="Rectangle 10"/>
          <p:cNvSpPr>
            <a:spLocks/>
          </p:cNvSpPr>
          <p:nvPr/>
        </p:nvSpPr>
        <p:spPr bwMode="auto">
          <a:xfrm rot="18900000">
            <a:off x="1428750"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0" name="Rectangle 11"/>
          <p:cNvSpPr>
            <a:spLocks/>
          </p:cNvSpPr>
          <p:nvPr/>
        </p:nvSpPr>
        <p:spPr bwMode="auto">
          <a:xfrm rot="18900000">
            <a:off x="2134195"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1" name="Rectangle 14"/>
          <p:cNvSpPr>
            <a:spLocks/>
          </p:cNvSpPr>
          <p:nvPr/>
        </p:nvSpPr>
        <p:spPr bwMode="auto">
          <a:xfrm rot="18900000">
            <a:off x="4018359"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2" name="Rectangle 16"/>
          <p:cNvSpPr>
            <a:spLocks/>
          </p:cNvSpPr>
          <p:nvPr/>
        </p:nvSpPr>
        <p:spPr bwMode="auto">
          <a:xfrm rot="18900000">
            <a:off x="5182568" y="5352232"/>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73" name="Rectangle 17"/>
          <p:cNvSpPr>
            <a:spLocks/>
          </p:cNvSpPr>
          <p:nvPr/>
        </p:nvSpPr>
        <p:spPr bwMode="auto">
          <a:xfrm rot="18900000">
            <a:off x="6487418" y="4844356"/>
            <a:ext cx="2866430" cy="741164"/>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4" name="Oval 18"/>
          <p:cNvSpPr>
            <a:spLocks/>
          </p:cNvSpPr>
          <p:nvPr/>
        </p:nvSpPr>
        <p:spPr bwMode="auto">
          <a:xfrm>
            <a:off x="4688086" y="1482328"/>
            <a:ext cx="3027164" cy="25003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Oval 19"/>
          <p:cNvSpPr>
            <a:spLocks/>
          </p:cNvSpPr>
          <p:nvPr/>
        </p:nvSpPr>
        <p:spPr bwMode="auto">
          <a:xfrm>
            <a:off x="4688086" y="1241227"/>
            <a:ext cx="1955602" cy="23217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6" name="Oval 20"/>
          <p:cNvSpPr>
            <a:spLocks/>
          </p:cNvSpPr>
          <p:nvPr/>
        </p:nvSpPr>
        <p:spPr bwMode="auto">
          <a:xfrm>
            <a:off x="4679156" y="1732359"/>
            <a:ext cx="423267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Oval 21"/>
          <p:cNvSpPr>
            <a:spLocks/>
          </p:cNvSpPr>
          <p:nvPr/>
        </p:nvSpPr>
        <p:spPr bwMode="auto">
          <a:xfrm>
            <a:off x="4670227" y="1982391"/>
            <a:ext cx="4170164" cy="27682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8" name="Line 22"/>
          <p:cNvSpPr>
            <a:spLocks noChangeShapeType="1"/>
          </p:cNvSpPr>
          <p:nvPr/>
        </p:nvSpPr>
        <p:spPr bwMode="auto">
          <a:xfrm>
            <a:off x="7676183" y="3196828"/>
            <a:ext cx="750094" cy="0"/>
          </a:xfrm>
          <a:prstGeom prst="line">
            <a:avLst/>
          </a:prstGeom>
          <a:noFill/>
          <a:ln w="38100">
            <a:solidFill>
              <a:srgbClr val="002D99"/>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Line 23"/>
          <p:cNvSpPr>
            <a:spLocks noChangeShapeType="1"/>
          </p:cNvSpPr>
          <p:nvPr/>
        </p:nvSpPr>
        <p:spPr bwMode="auto">
          <a:xfrm rot="10800000" flipH="1">
            <a:off x="7688461" y="3892228"/>
            <a:ext cx="928688"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Line 24"/>
          <p:cNvSpPr>
            <a:spLocks noChangeShapeType="1"/>
          </p:cNvSpPr>
          <p:nvPr/>
        </p:nvSpPr>
        <p:spPr bwMode="auto">
          <a:xfrm>
            <a:off x="8265542" y="3232547"/>
            <a:ext cx="3348" cy="634008"/>
          </a:xfrm>
          <a:prstGeom prst="line">
            <a:avLst/>
          </a:prstGeom>
          <a:noFill/>
          <a:ln w="50800">
            <a:solidFill>
              <a:srgbClr val="002D99"/>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25"/>
          <p:cNvSpPr>
            <a:spLocks/>
          </p:cNvSpPr>
          <p:nvPr/>
        </p:nvSpPr>
        <p:spPr bwMode="auto">
          <a:xfrm>
            <a:off x="7665021" y="2754811"/>
            <a:ext cx="686024"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002D99"/>
                </a:solidFill>
                <a:latin typeface="Gill Sans" pitchFamily="31" charset="0"/>
                <a:ea typeface="Gill Sans" pitchFamily="31" charset="0"/>
                <a:cs typeface="Gill Sans" pitchFamily="31" charset="0"/>
                <a:sym typeface="Gill Sans" pitchFamily="31" charset="0"/>
              </a:rPr>
              <a:t>44.4%</a:t>
            </a:r>
          </a:p>
        </p:txBody>
      </p:sp>
      <p:sp>
        <p:nvSpPr>
          <p:cNvPr id="82" name="Line 26"/>
          <p:cNvSpPr>
            <a:spLocks noChangeShapeType="1"/>
          </p:cNvSpPr>
          <p:nvPr/>
        </p:nvSpPr>
        <p:spPr bwMode="auto">
          <a:xfrm flipH="1">
            <a:off x="7599164" y="2613050"/>
            <a:ext cx="8930" cy="2191122"/>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Line 27"/>
          <p:cNvSpPr>
            <a:spLocks noChangeShapeType="1"/>
          </p:cNvSpPr>
          <p:nvPr/>
        </p:nvSpPr>
        <p:spPr bwMode="auto">
          <a:xfrm>
            <a:off x="7893844" y="3384352"/>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Line 28"/>
          <p:cNvSpPr>
            <a:spLocks noChangeShapeType="1"/>
          </p:cNvSpPr>
          <p:nvPr/>
        </p:nvSpPr>
        <p:spPr bwMode="auto">
          <a:xfrm>
            <a:off x="8590360" y="3393281"/>
            <a:ext cx="2232" cy="508992"/>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5" name="Rectangle 29"/>
          <p:cNvSpPr>
            <a:spLocks/>
          </p:cNvSpPr>
          <p:nvPr/>
        </p:nvSpPr>
        <p:spPr bwMode="auto">
          <a:xfrm>
            <a:off x="8458648" y="3991570"/>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36%</a:t>
            </a:r>
          </a:p>
        </p:txBody>
      </p:sp>
      <p:sp>
        <p:nvSpPr>
          <p:cNvPr id="86" name="Rectangle 8"/>
          <p:cNvSpPr>
            <a:spLocks/>
          </p:cNvSpPr>
          <p:nvPr/>
        </p:nvSpPr>
        <p:spPr bwMode="auto">
          <a:xfrm rot="18900000">
            <a:off x="156269" y="534999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7" name="Rectangle 12"/>
          <p:cNvSpPr>
            <a:spLocks/>
          </p:cNvSpPr>
          <p:nvPr/>
        </p:nvSpPr>
        <p:spPr bwMode="auto">
          <a:xfrm rot="18900000">
            <a:off x="2696765"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8" name="Rectangle 13"/>
          <p:cNvSpPr>
            <a:spLocks/>
          </p:cNvSpPr>
          <p:nvPr/>
        </p:nvSpPr>
        <p:spPr bwMode="auto">
          <a:xfrm rot="18900000">
            <a:off x="3259336"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9" name="Rectangle 15"/>
          <p:cNvSpPr>
            <a:spLocks/>
          </p:cNvSpPr>
          <p:nvPr/>
        </p:nvSpPr>
        <p:spPr bwMode="auto">
          <a:xfrm rot="18900000">
            <a:off x="4598789" y="5433716"/>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Tree>
    <p:extLst>
      <p:ext uri="{BB962C8B-B14F-4D97-AF65-F5344CB8AC3E}">
        <p14:creationId xmlns:p14="http://schemas.microsoft.com/office/powerpoint/2010/main" val="12192486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74"/>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76"/>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7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8"/>
                                        </p:tgtEl>
                                        <p:attrNameLst>
                                          <p:attrName>style.visibility</p:attrName>
                                        </p:attrNameLst>
                                      </p:cBhvr>
                                      <p:to>
                                        <p:strVal val="visible"/>
                                      </p:to>
                                    </p:set>
                                  </p:childTnLst>
                                </p:cTn>
                              </p:par>
                            </p:childTnLst>
                          </p:cTn>
                        </p:par>
                        <p:par>
                          <p:cTn id="36" fill="hold">
                            <p:stCondLst>
                              <p:cond delay="0"/>
                            </p:stCondLst>
                            <p:childTnLst>
                              <p:par>
                                <p:cTn id="37" presetID="1"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grpId="0" nodeType="after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5" grpId="0" animBg="1"/>
      <p:bldP spid="75" grpId="1" animBg="1"/>
      <p:bldP spid="76" grpId="0" animBg="1"/>
      <p:bldP spid="76" grpId="1" animBg="1"/>
      <p:bldP spid="77" grpId="0" animBg="1"/>
      <p:bldP spid="77" grpId="1" animBg="1"/>
      <p:bldP spid="78" grpId="0" animBg="1"/>
      <p:bldP spid="79" grpId="0" animBg="1"/>
      <p:bldP spid="80" grpId="0" animBg="1"/>
      <p:bldP spid="81" grpId="0" animBg="1" autoUpdateAnimBg="0"/>
      <p:bldP spid="83" grpId="0" animBg="1"/>
      <p:bldP spid="84" grpId="0" animBg="1"/>
      <p:bldP spid="85" grpId="0" animBg="1" autoUpdateAnimBg="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2"/>
          <p:cNvGraphicFramePr>
            <a:graphicFrameLocks/>
          </p:cNvGraphicFramePr>
          <p:nvPr/>
        </p:nvGraphicFramePr>
        <p:xfrm>
          <a:off x="88182" y="861715"/>
          <a:ext cx="8158385" cy="4419079"/>
        </p:xfrm>
        <a:graphic>
          <a:graphicData uri="http://schemas.openxmlformats.org/presentationml/2006/ole">
            <mc:AlternateContent xmlns:mc="http://schemas.openxmlformats.org/markup-compatibility/2006">
              <mc:Choice xmlns:v="urn:schemas-microsoft-com:vml" Requires="v">
                <p:oleObj spid="_x0000_s897037" name="Chart" r:id="rId3" imgW="16299013" imgH="8831865" progId="MSGraph.Chart.8">
                  <p:embed/>
                </p:oleObj>
              </mc:Choice>
              <mc:Fallback>
                <p:oleObj name="Chart" r:id="rId3" imgW="16299013"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82" y="861715"/>
                        <a:ext cx="8158385"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Performance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295</a:t>
            </a:fld>
            <a:endParaRPr lang="en-US" altLang="en-US">
              <a:solidFill>
                <a:srgbClr val="000000"/>
              </a:solidFill>
            </a:endParaRPr>
          </a:p>
        </p:txBody>
      </p:sp>
      <p:sp>
        <p:nvSpPr>
          <p:cNvPr id="5" name="Slide Number Placeholder 3"/>
          <p:cNvSpPr txBox="1">
            <a:spLocks/>
          </p:cNvSpPr>
          <p:nvPr/>
        </p:nvSpPr>
        <p:spPr bwMode="auto">
          <a:xfrm>
            <a:off x="8108157" y="6545461"/>
            <a:ext cx="261193" cy="241102"/>
          </a:xfrm>
          <a:prstGeom prst="rect">
            <a:avLst/>
          </a:prstGeom>
          <a:noFill/>
          <a:ln w="12700">
            <a:noFill/>
            <a:miter lim="800000"/>
            <a:headEnd/>
            <a:tailEnd/>
          </a:ln>
          <a:effectLst/>
        </p:spPr>
        <p:txBody>
          <a:bodyPr vert="horz" wrap="none" lIns="64274" tIns="32137" rIns="64274" bIns="32137" numCol="1" anchor="t" anchorCtr="0" compatLnSpc="1">
            <a:prstTxWarp prst="textNoShape">
              <a:avLst/>
            </a:prstTxWarp>
          </a:bodyPr>
          <a:lstStyle/>
          <a:p>
            <a:pPr algn="ctr" defTabSz="914165">
              <a:defRPr/>
            </a:pPr>
            <a:fld id="{28BF26A0-5982-0B4D-B9AC-E01F0528A9A4}" type="slidenum">
              <a:rPr lang="en-US" sz="1100">
                <a:solidFill>
                  <a:srgbClr val="000000"/>
                </a:solidFill>
                <a:latin typeface="Tahoma"/>
                <a:ea typeface="Verdana" charset="0"/>
                <a:cs typeface="Verdana" charset="0"/>
                <a:sym typeface="Verdana" charset="0"/>
              </a:rPr>
              <a:pPr algn="ctr" defTabSz="914165">
                <a:defRPr/>
              </a:pPr>
              <a:t>295</a:t>
            </a:fld>
            <a:endParaRPr lang="en-US" sz="1100">
              <a:solidFill>
                <a:srgbClr val="000000"/>
              </a:solidFill>
              <a:latin typeface="Tahoma"/>
              <a:ea typeface="Verdana" charset="0"/>
              <a:cs typeface="Verdana" charset="0"/>
              <a:sym typeface="Verdana" charset="0"/>
            </a:endParaRPr>
          </a:p>
        </p:txBody>
      </p:sp>
      <p:sp>
        <p:nvSpPr>
          <p:cNvPr id="10"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7"/>
          <p:cNvSpPr>
            <a:spLocks/>
          </p:cNvSpPr>
          <p:nvPr/>
        </p:nvSpPr>
        <p:spPr bwMode="auto">
          <a:xfrm rot="18900000">
            <a:off x="6342310" y="4877842"/>
            <a:ext cx="2866430" cy="330398"/>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13" name="Line 8"/>
          <p:cNvSpPr>
            <a:spLocks noChangeShapeType="1"/>
          </p:cNvSpPr>
          <p:nvPr/>
        </p:nvSpPr>
        <p:spPr bwMode="auto">
          <a:xfrm>
            <a:off x="7599164" y="1553766"/>
            <a:ext cx="0" cy="3205758"/>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Line 9"/>
          <p:cNvSpPr>
            <a:spLocks noChangeShapeType="1"/>
          </p:cNvSpPr>
          <p:nvPr/>
        </p:nvSpPr>
        <p:spPr bwMode="auto">
          <a:xfrm rot="10800000" flipH="1">
            <a:off x="7676184" y="2740298"/>
            <a:ext cx="905247" cy="1116"/>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 name="Line 10"/>
          <p:cNvSpPr>
            <a:spLocks noChangeShapeType="1"/>
          </p:cNvSpPr>
          <p:nvPr/>
        </p:nvSpPr>
        <p:spPr bwMode="auto">
          <a:xfrm>
            <a:off x="7733109" y="3134320"/>
            <a:ext cx="750094"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Line 11"/>
          <p:cNvSpPr>
            <a:spLocks noChangeShapeType="1"/>
          </p:cNvSpPr>
          <p:nvPr/>
        </p:nvSpPr>
        <p:spPr bwMode="auto">
          <a:xfrm rot="10800000" flipH="1">
            <a:off x="8268891" y="2741414"/>
            <a:ext cx="0" cy="400720"/>
          </a:xfrm>
          <a:prstGeom prst="line">
            <a:avLst/>
          </a:prstGeom>
          <a:noFill/>
          <a:ln w="50800">
            <a:solidFill>
              <a:srgbClr val="003DCC"/>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7" name="Rectangle 12"/>
          <p:cNvSpPr>
            <a:spLocks/>
          </p:cNvSpPr>
          <p:nvPr/>
        </p:nvSpPr>
        <p:spPr bwMode="auto">
          <a:xfrm>
            <a:off x="8325819" y="3174504"/>
            <a:ext cx="821531" cy="401836"/>
          </a:xfrm>
          <a:prstGeom prst="rect">
            <a:avLst/>
          </a:prstGeom>
          <a:solidFill>
            <a:srgbClr val="FFFFFF"/>
          </a:solidFill>
          <a:ln w="12700">
            <a:solidFill>
              <a:schemeClr val="tx1"/>
            </a:solidFill>
            <a:miter lim="800000"/>
            <a:headEnd/>
            <a:tailEnd/>
          </a:ln>
        </p:spPr>
        <p:txBody>
          <a:bodyPr lIns="0" tIns="0" rIns="40626" bIns="0">
            <a:prstTxWarp prst="textNoShape">
              <a:avLst/>
            </a:prstTxWarp>
          </a:bodyPr>
          <a:lstStyle/>
          <a:p>
            <a:pPr marL="40170" defTabSz="914165" fontAlgn="base">
              <a:spcBef>
                <a:spcPct val="0"/>
              </a:spcBef>
              <a:spcAft>
                <a:spcPct val="0"/>
              </a:spcAft>
            </a:pPr>
            <a:r>
              <a:rPr lang="en-US" sz="2100" dirty="0">
                <a:solidFill>
                  <a:srgbClr val="003DCC"/>
                </a:solidFill>
                <a:latin typeface="Gill Sans" pitchFamily="31" charset="0"/>
                <a:ea typeface="Gill Sans" pitchFamily="31" charset="0"/>
                <a:cs typeface="Gill Sans" pitchFamily="31" charset="0"/>
                <a:sym typeface="Gill Sans" pitchFamily="31" charset="0"/>
              </a:rPr>
              <a:t>25.6%</a:t>
            </a:r>
          </a:p>
        </p:txBody>
      </p:sp>
      <p:sp>
        <p:nvSpPr>
          <p:cNvPr id="18" name="Line 13"/>
          <p:cNvSpPr>
            <a:spLocks noChangeShapeType="1"/>
          </p:cNvSpPr>
          <p:nvPr/>
        </p:nvSpPr>
        <p:spPr bwMode="auto">
          <a:xfrm>
            <a:off x="7858125" y="2991445"/>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Line 14"/>
          <p:cNvSpPr>
            <a:spLocks noChangeShapeType="1"/>
          </p:cNvSpPr>
          <p:nvPr/>
        </p:nvSpPr>
        <p:spPr bwMode="auto">
          <a:xfrm rot="10800000">
            <a:off x="8501068" y="2758158"/>
            <a:ext cx="1117" cy="227707"/>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0" name="Rectangle 15"/>
          <p:cNvSpPr>
            <a:spLocks/>
          </p:cNvSpPr>
          <p:nvPr/>
        </p:nvSpPr>
        <p:spPr bwMode="auto">
          <a:xfrm>
            <a:off x="8449717" y="2241354"/>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14%</a:t>
            </a:r>
          </a:p>
        </p:txBody>
      </p:sp>
      <p:sp>
        <p:nvSpPr>
          <p:cNvPr id="21" name="Rectangle 16"/>
          <p:cNvSpPr>
            <a:spLocks/>
          </p:cNvSpPr>
          <p:nvPr/>
        </p:nvSpPr>
        <p:spPr bwMode="auto">
          <a:xfrm rot="18900000">
            <a:off x="-140642" y="528079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22" name="Rectangle 17"/>
          <p:cNvSpPr>
            <a:spLocks/>
          </p:cNvSpPr>
          <p:nvPr/>
        </p:nvSpPr>
        <p:spPr bwMode="auto">
          <a:xfrm rot="18900000">
            <a:off x="156269" y="53232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3" name="Rectangle 18"/>
          <p:cNvSpPr>
            <a:spLocks/>
          </p:cNvSpPr>
          <p:nvPr/>
        </p:nvSpPr>
        <p:spPr bwMode="auto">
          <a:xfrm rot="18900000">
            <a:off x="794742"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4" name="Rectangle 19"/>
          <p:cNvSpPr>
            <a:spLocks/>
          </p:cNvSpPr>
          <p:nvPr/>
        </p:nvSpPr>
        <p:spPr bwMode="auto">
          <a:xfrm rot="18900000">
            <a:off x="1428750"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5" name="Rectangle 20"/>
          <p:cNvSpPr>
            <a:spLocks/>
          </p:cNvSpPr>
          <p:nvPr/>
        </p:nvSpPr>
        <p:spPr bwMode="auto">
          <a:xfrm rot="18900000">
            <a:off x="2134195"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6" name="Rectangle 21"/>
          <p:cNvSpPr>
            <a:spLocks/>
          </p:cNvSpPr>
          <p:nvPr/>
        </p:nvSpPr>
        <p:spPr bwMode="auto">
          <a:xfrm rot="18900000">
            <a:off x="2696765"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7" name="Rectangle 22"/>
          <p:cNvSpPr>
            <a:spLocks/>
          </p:cNvSpPr>
          <p:nvPr/>
        </p:nvSpPr>
        <p:spPr bwMode="auto">
          <a:xfrm rot="18900000">
            <a:off x="3259336"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8" name="Rectangle 23"/>
          <p:cNvSpPr>
            <a:spLocks/>
          </p:cNvSpPr>
          <p:nvPr/>
        </p:nvSpPr>
        <p:spPr bwMode="auto">
          <a:xfrm rot="18900000">
            <a:off x="4018359"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9" name="Rectangle 24"/>
          <p:cNvSpPr>
            <a:spLocks/>
          </p:cNvSpPr>
          <p:nvPr/>
        </p:nvSpPr>
        <p:spPr bwMode="auto">
          <a:xfrm rot="18900000">
            <a:off x="4598789" y="5406927"/>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30" name="Rectangle 25"/>
          <p:cNvSpPr>
            <a:spLocks/>
          </p:cNvSpPr>
          <p:nvPr/>
        </p:nvSpPr>
        <p:spPr bwMode="auto">
          <a:xfrm rot="18900000">
            <a:off x="5182568" y="5325443"/>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31" name="Line 26"/>
          <p:cNvSpPr>
            <a:spLocks noChangeShapeType="1"/>
          </p:cNvSpPr>
          <p:nvPr/>
        </p:nvSpPr>
        <p:spPr bwMode="auto">
          <a:xfrm>
            <a:off x="1169789" y="3143250"/>
            <a:ext cx="7134820" cy="0"/>
          </a:xfrm>
          <a:prstGeom prst="line">
            <a:avLst/>
          </a:prstGeom>
          <a:noFill/>
          <a:ln w="25400">
            <a:solidFill>
              <a:schemeClr val="tx1"/>
            </a:solidFill>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Oval 27"/>
          <p:cNvSpPr>
            <a:spLocks/>
          </p:cNvSpPr>
          <p:nvPr/>
        </p:nvSpPr>
        <p:spPr bwMode="auto">
          <a:xfrm>
            <a:off x="5679281" y="2098476"/>
            <a:ext cx="651867" cy="281285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Oval 28"/>
          <p:cNvSpPr>
            <a:spLocks/>
          </p:cNvSpPr>
          <p:nvPr/>
        </p:nvSpPr>
        <p:spPr bwMode="auto">
          <a:xfrm>
            <a:off x="6983015" y="1964531"/>
            <a:ext cx="580430" cy="292000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Text Box 29"/>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fontAlgn="base">
              <a:spcBef>
                <a:spcPct val="0"/>
              </a:spcBef>
              <a:spcAft>
                <a:spcPct val="0"/>
              </a:spcAft>
            </a:pPr>
            <a:fld id="{B6F4E5A9-E3F4-294D-9159-7799ACC4216C}" type="slidenum">
              <a:rPr lang="en-US" sz="1100">
                <a:solidFill>
                  <a:srgbClr val="000000"/>
                </a:solidFill>
                <a:latin typeface="Tahoma"/>
                <a:ea typeface="Verdana" pitchFamily="31" charset="0"/>
                <a:cs typeface="Verdana" pitchFamily="31" charset="0"/>
                <a:sym typeface="Verdana" pitchFamily="31" charset="0"/>
              </a:rPr>
              <a:pPr algn="ctr" defTabSz="914165" fontAlgn="base">
                <a:spcBef>
                  <a:spcPct val="0"/>
                </a:spcBef>
                <a:spcAft>
                  <a:spcPct val="0"/>
                </a:spcAft>
              </a:pPr>
              <a:t>295</a:t>
            </a:fld>
            <a:endParaRPr lang="en-US" sz="1100" dirty="0">
              <a:solidFill>
                <a:srgbClr val="000000"/>
              </a:solidFill>
              <a:latin typeface="Tahoma"/>
              <a:ea typeface="Verdana" pitchFamily="31" charset="0"/>
              <a:cs typeface="Verdana" pitchFamily="31" charset="0"/>
              <a:sym typeface="Verdana" pitchFamily="31" charset="0"/>
            </a:endParaRPr>
          </a:p>
        </p:txBody>
      </p:sp>
    </p:spTree>
    <p:extLst>
      <p:ext uri="{BB962C8B-B14F-4D97-AF65-F5344CB8AC3E}">
        <p14:creationId xmlns:p14="http://schemas.microsoft.com/office/powerpoint/2010/main" val="13906219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autoUpdateAnimBg="0"/>
      <p:bldP spid="18" grpId="0" animBg="1"/>
      <p:bldP spid="19" grpId="0" animBg="1"/>
      <p:bldP spid="20" grpId="0" animBg="1" autoUpdateAnimBg="0"/>
      <p:bldP spid="32" grpId="0" animBg="1"/>
      <p:bldP spid="33"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296</a:t>
            </a:fld>
            <a:endParaRPr lang="en-US" altLang="en-US">
              <a:solidFill>
                <a:srgbClr val="000000"/>
              </a:solidFill>
            </a:endParaRPr>
          </a:p>
        </p:txBody>
      </p:sp>
      <p:sp>
        <p:nvSpPr>
          <p:cNvPr id="5" name="TextBox 4"/>
          <p:cNvSpPr txBox="1"/>
          <p:nvPr/>
        </p:nvSpPr>
        <p:spPr>
          <a:xfrm>
            <a:off x="6516216" y="5805264"/>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2703725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297</a:t>
            </a:fld>
            <a:endParaRPr lang="en-US">
              <a:solidFill>
                <a:srgbClr val="000000"/>
              </a:solidFill>
            </a:endParaRPr>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7460871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solidFill>
                  <a:srgbClr val="000000"/>
                </a:solidFill>
                <a:latin typeface="Tahoma"/>
              </a:rPr>
              <a:t>Sai</a:t>
            </a:r>
            <a:r>
              <a:rPr lang="en-US" sz="1500" dirty="0">
                <a:solidFill>
                  <a:srgbClr val="000000"/>
                </a:solidFill>
                <a:latin typeface="Tahoma"/>
              </a:rPr>
              <a:t> </a:t>
            </a:r>
            <a:r>
              <a:rPr lang="en-US" sz="1500" dirty="0" err="1">
                <a:solidFill>
                  <a:srgbClr val="000000"/>
                </a:solidFill>
                <a:latin typeface="Tahoma"/>
              </a:rPr>
              <a:t>Prashanth</a:t>
            </a:r>
            <a:r>
              <a:rPr lang="en-US" sz="1500" dirty="0">
                <a:solidFill>
                  <a:srgbClr val="000000"/>
                </a:solidFill>
                <a:latin typeface="Tahoma"/>
              </a:rPr>
              <a:t> </a:t>
            </a:r>
            <a:r>
              <a:rPr lang="en-US" sz="1500" dirty="0" err="1">
                <a:solidFill>
                  <a:srgbClr val="000000"/>
                </a:solidFill>
                <a:latin typeface="Tahoma"/>
              </a:rPr>
              <a:t>Muralidhara</a:t>
            </a:r>
            <a:r>
              <a:rPr lang="en-US" sz="1500" dirty="0">
                <a:solidFill>
                  <a:srgbClr val="000000"/>
                </a:solidFill>
                <a:latin typeface="Tahoma"/>
              </a:rPr>
              <a:t>, Lavanya Subramanian, </a:t>
            </a:r>
            <a:r>
              <a:rPr lang="en-US" sz="1500" u="sng" dirty="0">
                <a:solidFill>
                  <a:srgbClr val="000000"/>
                </a:solidFill>
                <a:latin typeface="Tahoma"/>
              </a:rPr>
              <a:t>Onur Mutlu</a:t>
            </a:r>
            <a:r>
              <a:rPr lang="en-US" sz="1500" dirty="0">
                <a:solidFill>
                  <a:srgbClr val="000000"/>
                </a:solidFill>
                <a:latin typeface="Tahoma"/>
              </a:rPr>
              <a:t>, </a:t>
            </a:r>
            <a:r>
              <a:rPr lang="en-US" sz="1500" dirty="0" err="1">
                <a:solidFill>
                  <a:srgbClr val="000000"/>
                </a:solidFill>
                <a:latin typeface="Tahoma"/>
              </a:rPr>
              <a:t>Mahmut</a:t>
            </a:r>
            <a:r>
              <a:rPr lang="en-US" sz="1500" dirty="0">
                <a:solidFill>
                  <a:srgbClr val="000000"/>
                </a:solidFill>
                <a:latin typeface="Tahoma"/>
              </a:rPr>
              <a:t> </a:t>
            </a:r>
            <a:r>
              <a:rPr lang="en-US" sz="1500" dirty="0" err="1">
                <a:solidFill>
                  <a:srgbClr val="000000"/>
                </a:solidFill>
                <a:latin typeface="Tahoma"/>
              </a:rPr>
              <a:t>Kandemir</a:t>
            </a:r>
            <a:r>
              <a:rPr lang="en-US" sz="1500" dirty="0">
                <a:solidFill>
                  <a:srgbClr val="000000"/>
                </a:solidFill>
                <a:latin typeface="Tahoma"/>
              </a:rPr>
              <a:t>, and Thomas Moscibroda, </a:t>
            </a:r>
            <a:br>
              <a:rPr lang="en-US" sz="1500" dirty="0">
                <a:solidFill>
                  <a:srgbClr val="000000"/>
                </a:solidFill>
                <a:latin typeface="Tahoma"/>
              </a:rPr>
            </a:br>
            <a:r>
              <a:rPr lang="en-US" b="1" dirty="0">
                <a:solidFill>
                  <a:srgbClr val="000000"/>
                </a:solidFill>
                <a:latin typeface="Tahoma"/>
                <a:hlinkClick r:id="rId3"/>
              </a:rPr>
              <a:t>"Reducing Memory Interference in Multicore Systems via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Application</a:t>
            </a:r>
            <a:r>
              <a:rPr lang="en-US" b="1" dirty="0">
                <a:solidFill>
                  <a:srgbClr val="000000"/>
                </a:solidFill>
                <a:latin typeface="Tahoma"/>
                <a:hlinkClick r:id="rId3"/>
              </a:rPr>
              <a:t>-Aware Memory Channel </a:t>
            </a:r>
            <a:r>
              <a:rPr lang="en-US" b="1" dirty="0" smtClean="0">
                <a:solidFill>
                  <a:srgbClr val="000000"/>
                </a:solidFill>
                <a:latin typeface="Tahoma"/>
                <a:hlinkClick r:id="rId3"/>
              </a:rPr>
              <a:t>Partitioning”</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rPr>
              <a:t>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13539366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299</a:t>
            </a:fld>
            <a:endParaRPr lang="en-US" altLang="en-US">
              <a:solidFill>
                <a:srgbClr val="000000"/>
              </a:solidFill>
            </a:endParaRPr>
          </a:p>
        </p:txBody>
      </p:sp>
      <p:sp>
        <p:nvSpPr>
          <p:cNvPr id="6" name="Rectangle 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grpSp>
        <p:nvGrpSpPr>
          <p:cNvPr id="27"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28"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a:t>
              </a:r>
              <a:r>
                <a:rPr lang="en-US" sz="2400" dirty="0">
                  <a:solidFill>
                    <a:srgbClr val="000000"/>
                  </a:solidFill>
                  <a:latin typeface="Tahoma"/>
                </a:rPr>
                <a:t> </a:t>
              </a:r>
              <a:r>
                <a:rPr lang="en-US" sz="2400" dirty="0">
                  <a:solidFill>
                    <a:srgbClr val="FF0000"/>
                  </a:solidFill>
                  <a:latin typeface="Tahoma"/>
                </a:rPr>
                <a:t>Partitioning</a:t>
              </a:r>
            </a:p>
          </p:txBody>
        </p:sp>
      </p:grpSp>
      <p:grpSp>
        <p:nvGrpSpPr>
          <p:cNvPr id="26" name="Group 25"/>
          <p:cNvGrpSpPr/>
          <p:nvPr/>
        </p:nvGrpSpPr>
        <p:grpSpPr>
          <a:xfrm>
            <a:off x="2523280" y="4221088"/>
            <a:ext cx="4176464" cy="1898334"/>
            <a:chOff x="2235248" y="4221088"/>
            <a:chExt cx="4176464" cy="1898334"/>
          </a:xfrm>
        </p:grpSpPr>
        <p:grpSp>
          <p:nvGrpSpPr>
            <p:cNvPr id="22"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FF0000"/>
                  </a:solidFill>
                  <a:latin typeface="Tahoma"/>
                </a:rPr>
                <a:t>Partitioning</a:t>
              </a:r>
              <a:r>
                <a:rPr lang="en-US" sz="2400" dirty="0">
                  <a:solidFill>
                    <a:srgbClr val="000000"/>
                  </a:solidFill>
                  <a:latin typeface="Tahoma"/>
                </a:rPr>
                <a:t> and </a:t>
              </a:r>
              <a:r>
                <a:rPr lang="en-US" sz="2400" dirty="0">
                  <a:solidFill>
                    <a:srgbClr val="0070C0"/>
                  </a:solidFill>
                  <a:latin typeface="Tahoma"/>
                </a:rPr>
                <a:t>Scheduling</a:t>
              </a:r>
            </a:p>
          </p:txBody>
        </p:sp>
      </p:grpSp>
    </p:spTree>
    <p:custDataLst>
      <p:tags r:id="rId1"/>
    </p:custDataLst>
    <p:extLst>
      <p:ext uri="{BB962C8B-B14F-4D97-AF65-F5344CB8AC3E}">
        <p14:creationId xmlns:p14="http://schemas.microsoft.com/office/powerpoint/2010/main" val="854345688"/>
      </p:ext>
    </p:extLst>
  </p:cSld>
  <p:clrMapOvr>
    <a:masterClrMapping/>
  </p:clrMapOvr>
  <p:transition xmlns:p14="http://schemas.microsoft.com/office/powerpoint/2010/main" advTm="3762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sz="3600" dirty="0">
                <a:latin typeface="Garamond" charset="0"/>
              </a:rPr>
              <a:t>Another Problem due to </a:t>
            </a:r>
            <a:r>
              <a:rPr lang="en-US" sz="3600" dirty="0" smtClean="0">
                <a:latin typeface="Garamond" charset="0"/>
              </a:rPr>
              <a:t>Memory Interference</a:t>
            </a:r>
            <a:endParaRPr lang="en-US" sz="3600" dirty="0">
              <a:latin typeface="Garamond" charset="0"/>
            </a:endParaRPr>
          </a:p>
        </p:txBody>
      </p:sp>
      <p:sp>
        <p:nvSpPr>
          <p:cNvPr id="14339" name="Content Placeholder 2"/>
          <p:cNvSpPr>
            <a:spLocks noGrp="1"/>
          </p:cNvSpPr>
          <p:nvPr>
            <p:ph idx="1"/>
          </p:nvPr>
        </p:nvSpPr>
        <p:spPr>
          <a:xfrm>
            <a:off x="228600" y="1371600"/>
            <a:ext cx="8801100" cy="4876800"/>
          </a:xfrm>
        </p:spPr>
        <p:txBody>
          <a:bodyPr/>
          <a:lstStyle/>
          <a:p>
            <a:pPr eaLnBrk="1" hangingPunct="1"/>
            <a:r>
              <a:rPr lang="en-US">
                <a:latin typeface="Tahoma" charset="0"/>
              </a:rPr>
              <a:t>Processors try to </a:t>
            </a:r>
            <a:r>
              <a:rPr lang="en-US">
                <a:solidFill>
                  <a:srgbClr val="0000FF"/>
                </a:solidFill>
                <a:latin typeface="Tahoma" charset="0"/>
              </a:rPr>
              <a:t>tolerate the latency of DRAM requests </a:t>
            </a:r>
            <a:r>
              <a:rPr lang="en-US">
                <a:latin typeface="Tahoma" charset="0"/>
              </a:rPr>
              <a:t>by generating </a:t>
            </a:r>
            <a:r>
              <a:rPr lang="en-US">
                <a:solidFill>
                  <a:srgbClr val="0000FF"/>
                </a:solidFill>
                <a:latin typeface="Tahoma" charset="0"/>
              </a:rPr>
              <a:t>multiple outstanding requests</a:t>
            </a:r>
          </a:p>
          <a:p>
            <a:pPr lvl="1" eaLnBrk="1" hangingPunct="1"/>
            <a:r>
              <a:rPr lang="en-US" sz="2000">
                <a:latin typeface="Tahoma" charset="0"/>
                <a:ea typeface="ＭＳ Ｐゴシック" charset="0"/>
              </a:rPr>
              <a:t>Memory-Level Parallelism (MLP) </a:t>
            </a:r>
            <a:endParaRPr lang="en-US" sz="2000">
              <a:solidFill>
                <a:srgbClr val="0000FF"/>
              </a:solidFill>
              <a:latin typeface="Tahoma" charset="0"/>
              <a:ea typeface="ＭＳ Ｐゴシック" charset="0"/>
            </a:endParaRPr>
          </a:p>
          <a:p>
            <a:pPr lvl="1" eaLnBrk="1" hangingPunct="1"/>
            <a:r>
              <a:rPr lang="en-US" sz="2000">
                <a:latin typeface="Tahoma" charset="0"/>
                <a:ea typeface="ＭＳ Ｐゴシック" charset="0"/>
              </a:rPr>
              <a:t>Out-of-order execution, non-blocking caches, runahead execution</a:t>
            </a:r>
          </a:p>
          <a:p>
            <a:pPr lvl="1" eaLnBrk="1" hangingPunct="1">
              <a:buFont typeface="Wingdings" charset="0"/>
              <a:buNone/>
            </a:pPr>
            <a:endParaRPr lang="en-US">
              <a:latin typeface="Tahoma" charset="0"/>
              <a:ea typeface="ＭＳ Ｐゴシック" charset="0"/>
            </a:endParaRPr>
          </a:p>
          <a:p>
            <a:pPr eaLnBrk="1" hangingPunct="1"/>
            <a:r>
              <a:rPr lang="en-US">
                <a:latin typeface="Tahoma" charset="0"/>
              </a:rPr>
              <a:t>Effective </a:t>
            </a:r>
            <a:r>
              <a:rPr lang="en-US">
                <a:solidFill>
                  <a:srgbClr val="0000FF"/>
                </a:solidFill>
                <a:latin typeface="Tahoma" charset="0"/>
              </a:rPr>
              <a:t>only if the DRAM controller actually services </a:t>
            </a:r>
            <a:r>
              <a:rPr lang="en-US">
                <a:latin typeface="Tahoma" charset="0"/>
              </a:rPr>
              <a:t>the multiple requests </a:t>
            </a:r>
            <a:r>
              <a:rPr lang="en-US">
                <a:solidFill>
                  <a:srgbClr val="0000FF"/>
                </a:solidFill>
                <a:latin typeface="Tahoma" charset="0"/>
              </a:rPr>
              <a:t>in parallel in DRAM banks</a:t>
            </a:r>
          </a:p>
          <a:p>
            <a:pPr eaLnBrk="1" hangingPunct="1">
              <a:buFont typeface="Wingdings" charset="0"/>
              <a:buNone/>
            </a:pPr>
            <a:endParaRPr lang="en-US">
              <a:latin typeface="Tahoma" charset="0"/>
            </a:endParaRPr>
          </a:p>
          <a:p>
            <a:pPr eaLnBrk="1" hangingPunct="1"/>
            <a:r>
              <a:rPr lang="en-US">
                <a:latin typeface="Tahoma" charset="0"/>
              </a:rPr>
              <a:t>Multiple threads share the DRAM controller</a:t>
            </a:r>
          </a:p>
          <a:p>
            <a:pPr eaLnBrk="1" hangingPunct="1"/>
            <a:r>
              <a:rPr lang="en-US">
                <a:latin typeface="Tahoma" charset="0"/>
              </a:rPr>
              <a:t>DRAM controllers are not aware of a thread</a:t>
            </a:r>
            <a:r>
              <a:rPr lang="ja-JP" altLang="en-US">
                <a:latin typeface="Tahoma" charset="0"/>
              </a:rPr>
              <a:t>’</a:t>
            </a:r>
            <a:r>
              <a:rPr lang="en-US" altLang="ja-JP">
                <a:latin typeface="Tahoma" charset="0"/>
              </a:rPr>
              <a:t>s MLP</a:t>
            </a:r>
          </a:p>
          <a:p>
            <a:pPr lvl="1" eaLnBrk="1" hangingPunct="1"/>
            <a:r>
              <a:rPr lang="en-US" sz="2000">
                <a:latin typeface="Tahoma" charset="0"/>
                <a:ea typeface="ＭＳ Ｐゴシック" charset="0"/>
              </a:rPr>
              <a:t>Can service</a:t>
            </a:r>
            <a:r>
              <a:rPr lang="en-US" sz="2000">
                <a:solidFill>
                  <a:srgbClr val="FF0000"/>
                </a:solidFill>
                <a:latin typeface="Tahoma" charset="0"/>
                <a:ea typeface="ＭＳ Ｐゴシック" charset="0"/>
              </a:rPr>
              <a:t> </a:t>
            </a:r>
            <a:r>
              <a:rPr lang="en-US" sz="2000">
                <a:latin typeface="Tahoma" charset="0"/>
                <a:ea typeface="ＭＳ Ｐゴシック" charset="0"/>
              </a:rPr>
              <a:t>each thread</a:t>
            </a:r>
            <a:r>
              <a:rPr lang="ja-JP" altLang="en-US" sz="2000">
                <a:latin typeface="Tahoma" charset="0"/>
                <a:ea typeface="ＭＳ Ｐゴシック" charset="0"/>
              </a:rPr>
              <a:t>’</a:t>
            </a:r>
            <a:r>
              <a:rPr lang="en-US" altLang="ja-JP" sz="2000">
                <a:latin typeface="Tahoma" charset="0"/>
                <a:ea typeface="ＭＳ Ｐゴシック" charset="0"/>
              </a:rPr>
              <a:t>s outstanding requests </a:t>
            </a:r>
            <a:r>
              <a:rPr lang="en-US" altLang="ja-JP" sz="2000">
                <a:solidFill>
                  <a:srgbClr val="FF0000"/>
                </a:solidFill>
                <a:latin typeface="Tahoma" charset="0"/>
                <a:ea typeface="ＭＳ Ｐゴシック" charset="0"/>
              </a:rPr>
              <a:t>serially, not in parallel</a:t>
            </a:r>
          </a:p>
          <a:p>
            <a:pPr lvl="1" eaLnBrk="1" hangingPunct="1">
              <a:buFont typeface="Wingdings" charset="0"/>
              <a:buNone/>
            </a:pPr>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C2948F-2015-5745-AE69-6377978F5DC1}" type="slidenum">
              <a:rPr lang="en-US" sz="1600">
                <a:solidFill>
                  <a:srgbClr val="000000"/>
                </a:solidFill>
                <a:latin typeface="Garamond" charset="0"/>
                <a:cs typeface="Arial" charset="0"/>
              </a:rPr>
              <a:pPr eaLnBrk="1" hangingPunct="1"/>
              <a:t>3</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4404764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815007"/>
      </p:ext>
    </p:extLst>
  </p:cSld>
  <p:clrMapOvr>
    <a:masterClrMapping/>
  </p:clrMapOvr>
  <p:timing>
    <p:tnLst>
      <p:par>
        <p:cTn xmlns:p14="http://schemas.microsoft.com/office/powerpoint/2010/mai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300</a:t>
            </a:fld>
            <a:endParaRPr lang="en-US" altLang="en-US">
              <a:solidFill>
                <a:srgbClr val="000000"/>
              </a:solidFill>
            </a:endParaRPr>
          </a:p>
        </p:txBody>
      </p:sp>
      <p:grpSp>
        <p:nvGrpSpPr>
          <p:cNvPr id="3"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5"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First Approach:</a:t>
              </a:r>
            </a:p>
            <a:p>
              <a:pPr algn="ctr" defTabSz="914165"/>
              <a:r>
                <a:rPr lang="en-US" sz="2400" dirty="0">
                  <a:solidFill>
                    <a:srgbClr val="5F5F5F">
                      <a:lumMod val="60000"/>
                      <a:lumOff val="40000"/>
                    </a:srgbClr>
                  </a:solidFill>
                  <a:latin typeface="Tahoma"/>
                </a:rPr>
                <a:t>Application-Aware Memory Channel Partitioning</a:t>
              </a:r>
            </a:p>
          </p:txBody>
        </p:sp>
      </p:grpSp>
      <p:grpSp>
        <p:nvGrpSpPr>
          <p:cNvPr id="7" name="Group 25"/>
          <p:cNvGrpSpPr/>
          <p:nvPr/>
        </p:nvGrpSpPr>
        <p:grpSpPr>
          <a:xfrm>
            <a:off x="2523280" y="4221088"/>
            <a:ext cx="4176464" cy="1898334"/>
            <a:chOff x="2235248" y="4221088"/>
            <a:chExt cx="4176464" cy="1898334"/>
          </a:xfrm>
        </p:grpSpPr>
        <p:grpSp>
          <p:nvGrpSpPr>
            <p:cNvPr id="9"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Second Approach:</a:t>
              </a:r>
              <a:r>
                <a:rPr lang="en-US" sz="2400" dirty="0">
                  <a:solidFill>
                    <a:srgbClr val="5F5F5F">
                      <a:lumMod val="60000"/>
                      <a:lumOff val="40000"/>
                    </a:srgbClr>
                  </a:solidFill>
                  <a:latin typeface="Tahoma"/>
                </a:rPr>
                <a:t> Integrated Memory Partitioning and Scheduling</a:t>
              </a:r>
            </a:p>
          </p:txBody>
        </p:sp>
      </p:grpSp>
      <p:sp>
        <p:nvSpPr>
          <p:cNvPr id="16" name="Rectangle 15"/>
          <p:cNvSpPr/>
          <p:nvPr/>
        </p:nvSpPr>
        <p:spPr>
          <a:xfrm>
            <a:off x="46754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983677684"/>
      </p:ext>
    </p:extLst>
  </p:cSld>
  <p:clrMapOvr>
    <a:masterClrMapping/>
  </p:clrMapOvr>
  <p:transition xmlns:p14="http://schemas.microsoft.com/office/powerpoint/2010/main" advTm="1009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Application-Aware Memory Request Scheduling</a:t>
            </a:r>
          </a:p>
        </p:txBody>
      </p:sp>
      <p:sp>
        <p:nvSpPr>
          <p:cNvPr id="3" name="Content Placeholder 2"/>
          <p:cNvSpPr>
            <a:spLocks noGrp="1"/>
          </p:cNvSpPr>
          <p:nvPr>
            <p:ph idx="1"/>
          </p:nvPr>
        </p:nvSpPr>
        <p:spPr>
          <a:xfrm>
            <a:off x="228600" y="1087422"/>
            <a:ext cx="8610600" cy="5339680"/>
          </a:xfrm>
        </p:spPr>
        <p:txBody>
          <a:bodyPr/>
          <a:lstStyle/>
          <a:p>
            <a:r>
              <a:rPr lang="en-US" sz="3000" dirty="0">
                <a:solidFill>
                  <a:srgbClr val="0070C0"/>
                </a:solidFill>
              </a:rPr>
              <a:t>Monitor</a:t>
            </a:r>
            <a:r>
              <a:rPr lang="en-US" sz="3000" dirty="0"/>
              <a:t> application memory access characteristics</a:t>
            </a:r>
          </a:p>
          <a:p>
            <a:pPr>
              <a:buNone/>
            </a:pPr>
            <a:endParaRPr lang="en-US" sz="3000" dirty="0"/>
          </a:p>
          <a:p>
            <a:r>
              <a:rPr lang="en-US" sz="3000" dirty="0">
                <a:solidFill>
                  <a:srgbClr val="0070C0"/>
                </a:solidFill>
              </a:rPr>
              <a:t>Rank</a:t>
            </a:r>
            <a:r>
              <a:rPr lang="en-US" sz="3000" dirty="0"/>
              <a:t> applications based on memory access characteristics</a:t>
            </a:r>
          </a:p>
          <a:p>
            <a:pPr>
              <a:buNone/>
            </a:pPr>
            <a:endParaRPr lang="en-US" sz="3000" dirty="0"/>
          </a:p>
          <a:p>
            <a:r>
              <a:rPr lang="en-US" sz="3000" dirty="0">
                <a:solidFill>
                  <a:srgbClr val="0070C0"/>
                </a:solidFill>
              </a:rPr>
              <a:t>Prioritize</a:t>
            </a:r>
            <a:r>
              <a:rPr lang="en-US" sz="3000" dirty="0"/>
              <a:t> requests at the memory controller, based on ranking</a:t>
            </a:r>
          </a:p>
          <a:p>
            <a:pPr>
              <a:buNone/>
            </a:pPr>
            <a:endParaRPr lang="en-US" sz="2600" dirty="0"/>
          </a:p>
          <a:p>
            <a:pPr>
              <a:buNone/>
            </a:pPr>
            <a:endParaRPr lang="en-US" sz="2600" dirty="0"/>
          </a:p>
          <a:p>
            <a:endParaRPr lang="en-US" sz="2600" dirty="0"/>
          </a:p>
          <a:p>
            <a:endParaRPr lang="en-US" sz="2600" dirty="0"/>
          </a:p>
          <a:p>
            <a:pPr lvl="1"/>
            <a:endParaRPr lang="en-US" sz="2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301</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1238645283"/>
      </p:ext>
    </p:extLst>
  </p:cSld>
  <p:clrMapOvr>
    <a:masterClrMapping/>
  </p:clrMapOvr>
  <p:transition xmlns:p14="http://schemas.microsoft.com/office/powerpoint/2010/main" advTm="1658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Rounded Rectangle 510"/>
          <p:cNvSpPr/>
          <p:nvPr/>
        </p:nvSpPr>
        <p:spPr>
          <a:xfrm>
            <a:off x="4038601" y="1556792"/>
            <a:ext cx="1757536" cy="2158753"/>
          </a:xfrm>
          <a:prstGeom prst="roundRect">
            <a:avLst/>
          </a:prstGeom>
          <a:solidFill>
            <a:srgbClr val="FF0000">
              <a:alpha val="25000"/>
            </a:srgbClr>
          </a:solidFill>
          <a:ln w="25400" cap="flat" cmpd="sng" algn="ctr">
            <a:no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12" name="Straight Connector 511"/>
          <p:cNvCxnSpPr>
            <a:stCxn id="516" idx="2"/>
            <a:endCxn id="559" idx="2"/>
          </p:cNvCxnSpPr>
          <p:nvPr/>
        </p:nvCxnSpPr>
        <p:spPr>
          <a:xfrm rot="5400000">
            <a:off x="6017830" y="1694275"/>
            <a:ext cx="381000" cy="2594741"/>
          </a:xfrm>
          <a:prstGeom prst="line">
            <a:avLst/>
          </a:prstGeom>
          <a:noFill/>
          <a:ln w="12700" cap="flat" cmpd="sng" algn="ctr">
            <a:solidFill>
              <a:sysClr val="windowText" lastClr="000000"/>
            </a:solidFill>
            <a:prstDash val="solid"/>
          </a:ln>
          <a:effectLst/>
        </p:spPr>
      </p:cxnSp>
      <p:cxnSp>
        <p:nvCxnSpPr>
          <p:cNvPr id="513" name="Straight Connector 512"/>
          <p:cNvCxnSpPr>
            <a:stCxn id="549" idx="2"/>
            <a:endCxn id="527" idx="2"/>
          </p:cNvCxnSpPr>
          <p:nvPr/>
        </p:nvCxnSpPr>
        <p:spPr>
          <a:xfrm rot="5400000" flipH="1">
            <a:off x="6173344" y="4097689"/>
            <a:ext cx="204822" cy="2536090"/>
          </a:xfrm>
          <a:prstGeom prst="line">
            <a:avLst/>
          </a:prstGeom>
          <a:noFill/>
          <a:ln w="12700" cap="flat" cmpd="sng" algn="ctr">
            <a:solidFill>
              <a:sysClr val="windowText" lastClr="000000"/>
            </a:solidFill>
            <a:prstDash val="solid"/>
          </a:ln>
          <a:effectLst/>
        </p:spPr>
      </p:cxnSp>
      <p:cxnSp>
        <p:nvCxnSpPr>
          <p:cNvPr id="514" name="Straight Connector 513"/>
          <p:cNvCxnSpPr>
            <a:stCxn id="549" idx="0"/>
            <a:endCxn id="527" idx="0"/>
          </p:cNvCxnSpPr>
          <p:nvPr/>
        </p:nvCxnSpPr>
        <p:spPr>
          <a:xfrm rot="16200000" flipH="1" flipV="1">
            <a:off x="5818555" y="2371300"/>
            <a:ext cx="914400" cy="2536090"/>
          </a:xfrm>
          <a:prstGeom prst="line">
            <a:avLst/>
          </a:prstGeom>
          <a:noFill/>
          <a:ln w="12700" cap="flat" cmpd="sng" algn="ctr">
            <a:solidFill>
              <a:sysClr val="windowText" lastClr="000000"/>
            </a:solidFill>
            <a:prstDash val="solid"/>
          </a:ln>
          <a:effectLst/>
        </p:spPr>
      </p:cxnSp>
      <p:cxnSp>
        <p:nvCxnSpPr>
          <p:cNvPr id="515" name="Straight Connector 514"/>
          <p:cNvCxnSpPr>
            <a:stCxn id="516" idx="0"/>
            <a:endCxn id="559" idx="0"/>
          </p:cNvCxnSpPr>
          <p:nvPr/>
        </p:nvCxnSpPr>
        <p:spPr>
          <a:xfrm rot="16200000" flipH="1" flipV="1">
            <a:off x="5552683" y="483021"/>
            <a:ext cx="1311294" cy="2594741"/>
          </a:xfrm>
          <a:prstGeom prst="line">
            <a:avLst/>
          </a:prstGeom>
          <a:noFill/>
          <a:ln w="12700" cap="flat" cmpd="sng" algn="ctr">
            <a:solidFill>
              <a:sysClr val="windowText" lastClr="000000"/>
            </a:solidFill>
            <a:prstDash val="solid"/>
          </a:ln>
          <a:effectLst/>
        </p:spPr>
      </p:cxnSp>
      <p:sp>
        <p:nvSpPr>
          <p:cNvPr id="516" name="Rounded Rectangle 515"/>
          <p:cNvSpPr/>
          <p:nvPr/>
        </p:nvSpPr>
        <p:spPr>
          <a:xfrm>
            <a:off x="6781800" y="1124746"/>
            <a:ext cx="1447800" cy="16764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17" name="Rectangle 516"/>
          <p:cNvSpPr/>
          <p:nvPr/>
        </p:nvSpPr>
        <p:spPr>
          <a:xfrm>
            <a:off x="740510" y="2520122"/>
            <a:ext cx="2463338" cy="2349038"/>
          </a:xfrm>
          <a:prstGeom prst="rect">
            <a:avLst/>
          </a:prstGeom>
          <a:solidFill>
            <a:sysClr val="window" lastClr="FFFFFF">
              <a:lumMod val="85000"/>
            </a:sysClr>
          </a:solidFill>
          <a:ln w="25400" cap="flat" cmpd="sng" algn="ctr">
            <a:noFill/>
            <a:prstDash val="sysDash"/>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18" name="Rounded Rectangle 517"/>
          <p:cNvSpPr/>
          <p:nvPr/>
        </p:nvSpPr>
        <p:spPr>
          <a:xfrm>
            <a:off x="1578710" y="368221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19" name="TextBox 518"/>
          <p:cNvSpPr txBox="1"/>
          <p:nvPr/>
        </p:nvSpPr>
        <p:spPr>
          <a:xfrm>
            <a:off x="822960" y="4172750"/>
            <a:ext cx="2514600" cy="615553"/>
          </a:xfrm>
          <a:prstGeom prst="rect">
            <a:avLst/>
          </a:prstGeom>
          <a:noFill/>
        </p:spPr>
        <p:txBody>
          <a:bodyPr wrap="square" lIns="0" tIns="0" rIns="0" bIns="0" rtlCol="0">
            <a:spAutoFit/>
          </a:bodyPr>
          <a:lstStyle/>
          <a:p>
            <a:pPr defTabSz="914165">
              <a:defRPr/>
            </a:pPr>
            <a:r>
              <a:rPr lang="en-US" sz="2000" b="1" kern="0" dirty="0">
                <a:solidFill>
                  <a:sysClr val="windowText" lastClr="000000">
                    <a:lumMod val="85000"/>
                    <a:lumOff val="15000"/>
                  </a:sysClr>
                </a:solidFill>
                <a:latin typeface="Tahoma"/>
              </a:rPr>
              <a:t>Threads in the system</a:t>
            </a:r>
          </a:p>
        </p:txBody>
      </p:sp>
      <p:sp>
        <p:nvSpPr>
          <p:cNvPr id="520" name="Rounded Rectangle 519"/>
          <p:cNvSpPr/>
          <p:nvPr/>
        </p:nvSpPr>
        <p:spPr>
          <a:xfrm>
            <a:off x="2188310" y="35631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1" name="Rounded Rectangle 520"/>
          <p:cNvSpPr/>
          <p:nvPr/>
        </p:nvSpPr>
        <p:spPr>
          <a:xfrm>
            <a:off x="1162772" y="27592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2" name="Rounded Rectangle 521"/>
          <p:cNvSpPr/>
          <p:nvPr/>
        </p:nvSpPr>
        <p:spPr>
          <a:xfrm>
            <a:off x="892910" y="2980513"/>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3" name="Rounded Rectangle 522"/>
          <p:cNvSpPr/>
          <p:nvPr/>
        </p:nvSpPr>
        <p:spPr>
          <a:xfrm>
            <a:off x="2035910" y="26487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4" name="Rounded Rectangle 523"/>
          <p:cNvSpPr/>
          <p:nvPr/>
        </p:nvSpPr>
        <p:spPr>
          <a:xfrm>
            <a:off x="2188310" y="3334550"/>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5" name="Rounded Rectangle 524"/>
          <p:cNvSpPr/>
          <p:nvPr/>
        </p:nvSpPr>
        <p:spPr>
          <a:xfrm>
            <a:off x="981781" y="3877472"/>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grpSp>
        <p:nvGrpSpPr>
          <p:cNvPr id="526" name="Group 525"/>
          <p:cNvGrpSpPr/>
          <p:nvPr/>
        </p:nvGrpSpPr>
        <p:grpSpPr>
          <a:xfrm>
            <a:off x="4093310" y="4096545"/>
            <a:ext cx="1828800" cy="1166778"/>
            <a:chOff x="3581400" y="4167223"/>
            <a:chExt cx="1828800" cy="1166778"/>
          </a:xfrm>
        </p:grpSpPr>
        <p:sp>
          <p:nvSpPr>
            <p:cNvPr id="527" name="Rectangle 526"/>
            <p:cNvSpPr/>
            <p:nvPr/>
          </p:nvSpPr>
          <p:spPr>
            <a:xfrm>
              <a:off x="3581400" y="4167223"/>
              <a:ext cx="1828800" cy="1166778"/>
            </a:xfrm>
            <a:prstGeom prst="rect">
              <a:avLst/>
            </a:prstGeom>
            <a:noFill/>
            <a:ln w="38100" cap="flat" cmpd="sng" algn="ctr">
              <a:solidFill>
                <a:srgbClr val="C0504D">
                  <a:lumMod val="75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28" name="Rounded Rectangle 527"/>
            <p:cNvSpPr/>
            <p:nvPr/>
          </p:nvSpPr>
          <p:spPr>
            <a:xfrm>
              <a:off x="3697956" y="426720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29" name="Rounded Rectangle 528"/>
            <p:cNvSpPr/>
            <p:nvPr/>
          </p:nvSpPr>
          <p:spPr>
            <a:xfrm>
              <a:off x="4572000" y="4398851"/>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30" name="Rounded Rectangle 529"/>
            <p:cNvSpPr/>
            <p:nvPr/>
          </p:nvSpPr>
          <p:spPr>
            <a:xfrm>
              <a:off x="3810000" y="481889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grpSp>
      <p:sp>
        <p:nvSpPr>
          <p:cNvPr id="531" name="TextBox 530"/>
          <p:cNvSpPr txBox="1"/>
          <p:nvPr/>
        </p:nvSpPr>
        <p:spPr>
          <a:xfrm>
            <a:off x="4108550" y="1628804"/>
            <a:ext cx="1600200" cy="748923"/>
          </a:xfrm>
          <a:prstGeom prst="rect">
            <a:avLst/>
          </a:prstGeom>
          <a:noFill/>
        </p:spPr>
        <p:txBody>
          <a:bodyPr wrap="square" lIns="0" tIns="0" rIns="0" bIns="0" rtlCol="0">
            <a:spAutoFit/>
          </a:bodyPr>
          <a:lstStyle/>
          <a:p>
            <a:pPr algn="ctr" defTabSz="914165">
              <a:lnSpc>
                <a:spcPct val="80000"/>
              </a:lnSpc>
              <a:defRPr/>
            </a:pPr>
            <a:r>
              <a:rPr lang="en-US" sz="2000" b="1" kern="0" dirty="0">
                <a:solidFill>
                  <a:srgbClr val="4F81BD">
                    <a:lumMod val="75000"/>
                  </a:srgbClr>
                </a:solidFill>
                <a:latin typeface="Tahoma"/>
              </a:rPr>
              <a:t>Non-intensive </a:t>
            </a:r>
          </a:p>
          <a:p>
            <a:pPr algn="ctr" defTabSz="914165">
              <a:lnSpc>
                <a:spcPct val="80000"/>
              </a:lnSpc>
              <a:defRPr/>
            </a:pPr>
            <a:r>
              <a:rPr lang="en-US" sz="2000" b="1" kern="0" dirty="0">
                <a:solidFill>
                  <a:srgbClr val="4F81BD">
                    <a:lumMod val="75000"/>
                  </a:srgbClr>
                </a:solidFill>
                <a:latin typeface="Tahoma"/>
              </a:rPr>
              <a:t>cluster</a:t>
            </a:r>
          </a:p>
        </p:txBody>
      </p:sp>
      <p:sp>
        <p:nvSpPr>
          <p:cNvPr id="532" name="TextBox 531"/>
          <p:cNvSpPr txBox="1"/>
          <p:nvPr/>
        </p:nvSpPr>
        <p:spPr>
          <a:xfrm>
            <a:off x="3962401" y="5368169"/>
            <a:ext cx="2133600" cy="530194"/>
          </a:xfrm>
          <a:prstGeom prst="rect">
            <a:avLst/>
          </a:prstGeom>
          <a:noFill/>
        </p:spPr>
        <p:txBody>
          <a:bodyPr wrap="square" lIns="0" tIns="0" rIns="0" bIns="0" rtlCol="0">
            <a:spAutoFit/>
          </a:bodyPr>
          <a:lstStyle/>
          <a:p>
            <a:pPr algn="ctr" defTabSz="914165">
              <a:lnSpc>
                <a:spcPct val="80000"/>
              </a:lnSpc>
              <a:defRPr/>
            </a:pPr>
            <a:r>
              <a:rPr lang="en-US" sz="2100" b="1" kern="0" dirty="0">
                <a:solidFill>
                  <a:srgbClr val="C0504D">
                    <a:lumMod val="75000"/>
                  </a:srgbClr>
                </a:solidFill>
                <a:latin typeface="Tahoma"/>
              </a:rPr>
              <a:t>Intensive cluster</a:t>
            </a:r>
          </a:p>
        </p:txBody>
      </p:sp>
      <p:sp>
        <p:nvSpPr>
          <p:cNvPr id="533" name="Right Arrow 532"/>
          <p:cNvSpPr/>
          <p:nvPr/>
        </p:nvSpPr>
        <p:spPr>
          <a:xfrm rot="18900000">
            <a:off x="3426000" y="28588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34" name="Rounded Rectangle 533"/>
          <p:cNvSpPr/>
          <p:nvPr/>
        </p:nvSpPr>
        <p:spPr>
          <a:xfrm>
            <a:off x="892910" y="2980513"/>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5" name="Rounded Rectangle 534"/>
          <p:cNvSpPr/>
          <p:nvPr/>
        </p:nvSpPr>
        <p:spPr>
          <a:xfrm>
            <a:off x="2188310" y="35631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6" name="Rounded Rectangle 535"/>
          <p:cNvSpPr/>
          <p:nvPr/>
        </p:nvSpPr>
        <p:spPr>
          <a:xfrm>
            <a:off x="2035910" y="26487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7" name="TextBox 536"/>
          <p:cNvSpPr txBox="1"/>
          <p:nvPr/>
        </p:nvSpPr>
        <p:spPr>
          <a:xfrm>
            <a:off x="107247" y="1916833"/>
            <a:ext cx="3456642" cy="323165"/>
          </a:xfrm>
          <a:prstGeom prst="rect">
            <a:avLst/>
          </a:prstGeom>
          <a:noFill/>
        </p:spPr>
        <p:txBody>
          <a:bodyPr wrap="square" lIns="0" tIns="0" rIns="0" bIns="0" rtlCol="0">
            <a:spAutoFit/>
          </a:bodyPr>
          <a:lstStyle/>
          <a:p>
            <a:pPr algn="ctr" defTabSz="914165">
              <a:defRPr/>
            </a:pPr>
            <a:r>
              <a:rPr lang="en-US" sz="2100" b="1" kern="0" dirty="0">
                <a:solidFill>
                  <a:srgbClr val="4F81BD">
                    <a:lumMod val="75000"/>
                  </a:srgbClr>
                </a:solidFill>
                <a:latin typeface="Tahoma"/>
              </a:rPr>
              <a:t>Memory-non-intensive </a:t>
            </a:r>
          </a:p>
        </p:txBody>
      </p:sp>
      <p:cxnSp>
        <p:nvCxnSpPr>
          <p:cNvPr id="538" name="Curved Connector 537"/>
          <p:cNvCxnSpPr>
            <a:stCxn id="521" idx="0"/>
          </p:cNvCxnSpPr>
          <p:nvPr/>
        </p:nvCxnSpPr>
        <p:spPr>
          <a:xfrm rot="5400000" flipH="1" flipV="1">
            <a:off x="1372333" y="2295911"/>
            <a:ext cx="482402" cy="444324"/>
          </a:xfrm>
          <a:prstGeom prst="curvedConnector3">
            <a:avLst>
              <a:gd name="adj1" fmla="val 50000"/>
            </a:avLst>
          </a:prstGeom>
          <a:noFill/>
          <a:ln w="19050" cap="flat" cmpd="sng" algn="ctr">
            <a:solidFill>
              <a:srgbClr val="4F81BD">
                <a:lumMod val="75000"/>
              </a:srgbClr>
            </a:solidFill>
            <a:prstDash val="solid"/>
            <a:tailEnd type="triangle"/>
          </a:ln>
          <a:effectLst/>
        </p:spPr>
      </p:cxnSp>
      <p:cxnSp>
        <p:nvCxnSpPr>
          <p:cNvPr id="539" name="Curved Connector 538"/>
          <p:cNvCxnSpPr>
            <a:stCxn id="535" idx="2"/>
            <a:endCxn id="540" idx="0"/>
          </p:cNvCxnSpPr>
          <p:nvPr/>
        </p:nvCxnSpPr>
        <p:spPr>
          <a:xfrm rot="5400000">
            <a:off x="1833168" y="4157638"/>
            <a:ext cx="835331" cy="713155"/>
          </a:xfrm>
          <a:prstGeom prst="curvedConnector3">
            <a:avLst>
              <a:gd name="adj1" fmla="val 50000"/>
            </a:avLst>
          </a:prstGeom>
          <a:noFill/>
          <a:ln w="19050" cap="flat" cmpd="sng" algn="ctr">
            <a:solidFill>
              <a:srgbClr val="C0504D">
                <a:lumMod val="75000"/>
              </a:srgbClr>
            </a:solidFill>
            <a:prstDash val="solid"/>
            <a:tailEnd type="triangle"/>
          </a:ln>
          <a:effectLst/>
        </p:spPr>
      </p:cxnSp>
      <p:sp>
        <p:nvSpPr>
          <p:cNvPr id="540" name="TextBox 539"/>
          <p:cNvSpPr txBox="1"/>
          <p:nvPr/>
        </p:nvSpPr>
        <p:spPr>
          <a:xfrm>
            <a:off x="609600" y="4931876"/>
            <a:ext cx="2569310" cy="369332"/>
          </a:xfrm>
          <a:prstGeom prst="rect">
            <a:avLst/>
          </a:prstGeom>
          <a:noFill/>
        </p:spPr>
        <p:txBody>
          <a:bodyPr wrap="square" lIns="0" tIns="0" rIns="0" bIns="0" rtlCol="0">
            <a:spAutoFit/>
          </a:bodyPr>
          <a:lstStyle/>
          <a:p>
            <a:pPr algn="ctr" defTabSz="914165">
              <a:defRPr/>
            </a:pPr>
            <a:r>
              <a:rPr lang="en-US" sz="2100" b="1" kern="0" dirty="0">
                <a:solidFill>
                  <a:srgbClr val="C0504D">
                    <a:lumMod val="75000"/>
                  </a:srgbClr>
                </a:solidFill>
                <a:latin typeface="Tahoma"/>
              </a:rPr>
              <a:t>Memory-intensive</a:t>
            </a:r>
            <a:r>
              <a:rPr lang="en-US" sz="2400" b="1" kern="0" dirty="0">
                <a:solidFill>
                  <a:srgbClr val="C0504D">
                    <a:lumMod val="75000"/>
                  </a:srgbClr>
                </a:solidFill>
                <a:latin typeface="Tahoma"/>
              </a:rPr>
              <a:t> </a:t>
            </a:r>
          </a:p>
        </p:txBody>
      </p:sp>
      <p:sp>
        <p:nvSpPr>
          <p:cNvPr id="541" name="Right Arrow 540"/>
          <p:cNvSpPr/>
          <p:nvPr/>
        </p:nvSpPr>
        <p:spPr>
          <a:xfrm rot="2700000">
            <a:off x="3426000" y="36970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42" name="Rectangle 541"/>
          <p:cNvSpPr/>
          <p:nvPr/>
        </p:nvSpPr>
        <p:spPr>
          <a:xfrm>
            <a:off x="4076569" y="3334546"/>
            <a:ext cx="1724786" cy="371855"/>
          </a:xfrm>
          <a:prstGeom prst="rect">
            <a:avLst/>
          </a:prstGeom>
        </p:spPr>
        <p:txBody>
          <a:bodyPr wrap="none" lIns="91416" tIns="45709" rIns="91416" bIns="45709">
            <a:spAutoFit/>
          </a:bodyPr>
          <a:lstStyle/>
          <a:p>
            <a:pPr algn="ctr" defTabSz="914165">
              <a:lnSpc>
                <a:spcPct val="80000"/>
              </a:lnSpc>
              <a:defRPr/>
            </a:pPr>
            <a:r>
              <a:rPr lang="en-US" sz="2200" b="1" i="1" kern="0" dirty="0">
                <a:solidFill>
                  <a:srgbClr val="FF0000"/>
                </a:solidFill>
                <a:latin typeface="Tahoma"/>
              </a:rPr>
              <a:t>Prioritized</a:t>
            </a:r>
          </a:p>
        </p:txBody>
      </p:sp>
      <p:sp>
        <p:nvSpPr>
          <p:cNvPr id="543" name="Rounded Rectangle 542"/>
          <p:cNvSpPr/>
          <p:nvPr/>
        </p:nvSpPr>
        <p:spPr>
          <a:xfrm>
            <a:off x="7586589" y="1793080"/>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44" name="Rounded Rectangle 543"/>
          <p:cNvSpPr/>
          <p:nvPr/>
        </p:nvSpPr>
        <p:spPr>
          <a:xfrm>
            <a:off x="7563148" y="1965678"/>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45" name="Rounded Rectangle 544"/>
          <p:cNvSpPr/>
          <p:nvPr/>
        </p:nvSpPr>
        <p:spPr>
          <a:xfrm>
            <a:off x="7525043" y="2174654"/>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46" name="Rounded Rectangle 545"/>
          <p:cNvSpPr/>
          <p:nvPr/>
        </p:nvSpPr>
        <p:spPr>
          <a:xfrm>
            <a:off x="7480495" y="2420146"/>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47" name="Straight Arrow Connector 546"/>
          <p:cNvCxnSpPr/>
          <p:nvPr/>
        </p:nvCxnSpPr>
        <p:spPr>
          <a:xfrm rot="5400000" flipH="1" flipV="1">
            <a:off x="6785138" y="2153449"/>
            <a:ext cx="990600" cy="1"/>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48" name="TextBox 547"/>
          <p:cNvSpPr txBox="1"/>
          <p:nvPr/>
        </p:nvSpPr>
        <p:spPr>
          <a:xfrm>
            <a:off x="6885374" y="1193303"/>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49" name="Rounded Rectangle 548"/>
          <p:cNvSpPr/>
          <p:nvPr/>
        </p:nvSpPr>
        <p:spPr>
          <a:xfrm>
            <a:off x="6629400" y="3182145"/>
            <a:ext cx="1828800" cy="22860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50" name="Rounded Rectangle 549"/>
          <p:cNvSpPr/>
          <p:nvPr/>
        </p:nvSpPr>
        <p:spPr>
          <a:xfrm>
            <a:off x="7522310" y="3867945"/>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1" name="Rounded Rectangle 550"/>
          <p:cNvSpPr/>
          <p:nvPr/>
        </p:nvSpPr>
        <p:spPr>
          <a:xfrm>
            <a:off x="7522315" y="4363246"/>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cxnSp>
        <p:nvCxnSpPr>
          <p:cNvPr id="552" name="Straight Arrow Connector 551"/>
          <p:cNvCxnSpPr/>
          <p:nvPr/>
        </p:nvCxnSpPr>
        <p:spPr>
          <a:xfrm rot="16200000" flipV="1">
            <a:off x="6413069" y="4515646"/>
            <a:ext cx="1447802" cy="2"/>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53" name="TextBox 552"/>
          <p:cNvSpPr txBox="1"/>
          <p:nvPr/>
        </p:nvSpPr>
        <p:spPr>
          <a:xfrm>
            <a:off x="6741906" y="3315796"/>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54" name="Rounded Rectangle 553"/>
          <p:cNvSpPr/>
          <p:nvPr/>
        </p:nvSpPr>
        <p:spPr>
          <a:xfrm>
            <a:off x="7522310" y="4858547"/>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5" name="Oval 554"/>
          <p:cNvSpPr/>
          <p:nvPr/>
        </p:nvSpPr>
        <p:spPr>
          <a:xfrm rot="16200000">
            <a:off x="6813118" y="4432668"/>
            <a:ext cx="1447800" cy="318363"/>
          </a:xfrm>
          <a:prstGeom prst="ellipse">
            <a:avLst/>
          </a:prstGeom>
          <a:noFill/>
          <a:ln w="31750" cap="flat" cmpd="sng" algn="ctr">
            <a:solidFill>
              <a:srgbClr val="FF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56" name="Straight Arrow Connector 555"/>
          <p:cNvCxnSpPr/>
          <p:nvPr/>
        </p:nvCxnSpPr>
        <p:spPr>
          <a:xfrm rot="5400000">
            <a:off x="7353299" y="4591849"/>
            <a:ext cx="76200" cy="1"/>
          </a:xfrm>
          <a:prstGeom prst="straightConnector1">
            <a:avLst/>
          </a:prstGeom>
          <a:noFill/>
          <a:ln w="31750" cap="flat" cmpd="sng" algn="ctr">
            <a:solidFill>
              <a:srgbClr val="FF0000"/>
            </a:solidFill>
            <a:prstDash val="solid"/>
            <a:tailEnd type="arrow" w="lg" len="lg"/>
          </a:ln>
          <a:effectLst/>
        </p:spPr>
      </p:cxnSp>
      <p:cxnSp>
        <p:nvCxnSpPr>
          <p:cNvPr id="557" name="Straight Arrow Connector 556"/>
          <p:cNvCxnSpPr/>
          <p:nvPr/>
        </p:nvCxnSpPr>
        <p:spPr>
          <a:xfrm rot="5400000">
            <a:off x="7658100" y="4591849"/>
            <a:ext cx="76200" cy="1"/>
          </a:xfrm>
          <a:prstGeom prst="straightConnector1">
            <a:avLst/>
          </a:prstGeom>
          <a:noFill/>
          <a:ln w="31750" cap="flat" cmpd="sng" algn="ctr">
            <a:solidFill>
              <a:srgbClr val="FF0000"/>
            </a:solidFill>
            <a:prstDash val="solid"/>
            <a:headEnd type="arrow" w="lg" len="lg"/>
            <a:tailEnd type="none" w="lg" len="lg"/>
          </a:ln>
          <a:effectLst/>
        </p:spPr>
      </p:cxnSp>
      <p:grpSp>
        <p:nvGrpSpPr>
          <p:cNvPr id="558" name="Group 557"/>
          <p:cNvGrpSpPr/>
          <p:nvPr/>
        </p:nvGrpSpPr>
        <p:grpSpPr>
          <a:xfrm>
            <a:off x="4474310" y="2436040"/>
            <a:ext cx="873297" cy="746106"/>
            <a:chOff x="2271681" y="4560903"/>
            <a:chExt cx="1260486" cy="990600"/>
          </a:xfrm>
        </p:grpSpPr>
        <p:sp>
          <p:nvSpPr>
            <p:cNvPr id="559" name="Rectangle 558"/>
            <p:cNvSpPr/>
            <p:nvPr/>
          </p:nvSpPr>
          <p:spPr>
            <a:xfrm>
              <a:off x="2271681" y="4560903"/>
              <a:ext cx="1260486" cy="990600"/>
            </a:xfrm>
            <a:prstGeom prst="rect">
              <a:avLst/>
            </a:prstGeom>
            <a:solidFill>
              <a:sysClr val="window" lastClr="FFFFFF"/>
            </a:solidFill>
            <a:ln w="38100" cap="flat" cmpd="sng" algn="ctr">
              <a:solidFill>
                <a:srgbClr val="4F81BD">
                  <a:shade val="50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60" name="Rounded Rectangle 559"/>
            <p:cNvSpPr/>
            <p:nvPr/>
          </p:nvSpPr>
          <p:spPr>
            <a:xfrm>
              <a:off x="2436776" y="4695858"/>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1" name="Rounded Rectangle 560"/>
            <p:cNvSpPr/>
            <p:nvPr/>
          </p:nvSpPr>
          <p:spPr>
            <a:xfrm>
              <a:off x="2527271" y="509750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2" name="Rounded Rectangle 561"/>
            <p:cNvSpPr/>
            <p:nvPr/>
          </p:nvSpPr>
          <p:spPr>
            <a:xfrm>
              <a:off x="2947958" y="4878423"/>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3" name="Rounded Rectangle 562"/>
            <p:cNvSpPr/>
            <p:nvPr/>
          </p:nvSpPr>
          <p:spPr>
            <a:xfrm>
              <a:off x="2727305" y="53165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grpSp>
      <p:sp>
        <p:nvSpPr>
          <p:cNvPr id="564" name="Wave 563"/>
          <p:cNvSpPr/>
          <p:nvPr/>
        </p:nvSpPr>
        <p:spPr>
          <a:xfrm>
            <a:off x="6781800" y="2578936"/>
            <a:ext cx="1447800" cy="457200"/>
          </a:xfrm>
          <a:prstGeom prst="wave">
            <a:avLst/>
          </a:prstGeom>
          <a:solidFill>
            <a:sysClr val="windowText" lastClr="000000"/>
          </a:solidFill>
          <a:ln w="25400" cap="flat" cmpd="sng" algn="ctr">
            <a:solidFill>
              <a:sysClr val="windowText" lastClr="000000"/>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Throughput</a:t>
            </a:r>
          </a:p>
        </p:txBody>
      </p:sp>
      <p:sp>
        <p:nvSpPr>
          <p:cNvPr id="565" name="Wave 564"/>
          <p:cNvSpPr/>
          <p:nvPr/>
        </p:nvSpPr>
        <p:spPr>
          <a:xfrm>
            <a:off x="6781800" y="5305070"/>
            <a:ext cx="1447800" cy="457200"/>
          </a:xfrm>
          <a:prstGeom prst="wave">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Fairness</a:t>
            </a:r>
          </a:p>
        </p:txBody>
      </p:sp>
      <p:sp>
        <p:nvSpPr>
          <p:cNvPr id="633" name="Title 1"/>
          <p:cNvSpPr>
            <a:spLocks noGrp="1"/>
          </p:cNvSpPr>
          <p:nvPr>
            <p:ph type="title"/>
          </p:nvPr>
        </p:nvSpPr>
        <p:spPr/>
        <p:txBody>
          <a:bodyPr/>
          <a:lstStyle/>
          <a:p>
            <a:r>
              <a:rPr lang="en-US" sz="3400" dirty="0"/>
              <a:t>An Example: Thread Cluster Memory Scheduling</a:t>
            </a:r>
          </a:p>
        </p:txBody>
      </p:sp>
      <p:sp>
        <p:nvSpPr>
          <p:cNvPr id="634" name="TextBox 633"/>
          <p:cNvSpPr txBox="1"/>
          <p:nvPr/>
        </p:nvSpPr>
        <p:spPr>
          <a:xfrm>
            <a:off x="5508105" y="5877273"/>
            <a:ext cx="338437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Figure: Kim et al., MICRO 2010</a:t>
            </a:r>
            <a:endParaRPr lang="en-US" dirty="0">
              <a:solidFill>
                <a:srgbClr val="000000"/>
              </a:solidFill>
              <a:latin typeface="Tahoma"/>
            </a:endParaRPr>
          </a:p>
        </p:txBody>
      </p:sp>
      <p:sp>
        <p:nvSpPr>
          <p:cNvPr id="62"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solidFill>
              </a:rPr>
              <a:pPr/>
              <a:t>302</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425271626"/>
      </p:ext>
    </p:extLst>
  </p:cSld>
  <p:clrMapOvr>
    <a:masterClrMapping/>
  </p:clrMapOvr>
  <p:transition xmlns:p14="http://schemas.microsoft.com/office/powerpoint/2010/main" advTm="5024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9"/>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5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2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52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25"/>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53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5"/>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36"/>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3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34"/>
                                        </p:tgtEl>
                                        <p:attrNameLst>
                                          <p:attrName>style.visibility</p:attrName>
                                        </p:attrNameLst>
                                      </p:cBhvr>
                                      <p:to>
                                        <p:strVal val="hidden"/>
                                      </p:to>
                                    </p:set>
                                  </p:childTnLst>
                                </p:cTn>
                              </p:par>
                            </p:childTnLst>
                          </p:cTn>
                        </p:par>
                        <p:par>
                          <p:cTn id="45" fill="hold">
                            <p:stCondLst>
                              <p:cond delay="0"/>
                            </p:stCondLst>
                            <p:childTnLst>
                              <p:par>
                                <p:cTn id="46" presetID="1" presetClass="entr" presetSubtype="0" fill="hold" grpId="0" nodeType="afterEffect">
                                  <p:stCondLst>
                                    <p:cond delay="0"/>
                                  </p:stCondLst>
                                  <p:childTnLst>
                                    <p:set>
                                      <p:cBhvr>
                                        <p:cTn id="47" dur="1" fill="hold">
                                          <p:stCondLst>
                                            <p:cond delay="0"/>
                                          </p:stCondLst>
                                        </p:cTn>
                                        <p:tgtEl>
                                          <p:spTgt spid="52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52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2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54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5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3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58"/>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5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3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2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4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54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11"/>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5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4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54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4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46"/>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547"/>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48"/>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515"/>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51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49"/>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55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51"/>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552"/>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554"/>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51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51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5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5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56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animBg="1"/>
      <p:bldP spid="516" grpId="0" animBg="1"/>
      <p:bldP spid="517" grpId="0" animBg="1"/>
      <p:bldP spid="518" grpId="0" animBg="1"/>
      <p:bldP spid="519" grpId="0"/>
      <p:bldP spid="520" grpId="0" animBg="1"/>
      <p:bldP spid="520" grpId="1" animBg="1"/>
      <p:bldP spid="521" grpId="0" animBg="1"/>
      <p:bldP spid="522" grpId="0" animBg="1"/>
      <p:bldP spid="522" grpId="1" animBg="1"/>
      <p:bldP spid="523" grpId="0" animBg="1"/>
      <p:bldP spid="523" grpId="1" animBg="1"/>
      <p:bldP spid="524" grpId="0" animBg="1"/>
      <p:bldP spid="525" grpId="0" animBg="1"/>
      <p:bldP spid="531" grpId="0"/>
      <p:bldP spid="532" grpId="0"/>
      <p:bldP spid="533" grpId="0" animBg="1"/>
      <p:bldP spid="534" grpId="0" animBg="1"/>
      <p:bldP spid="534" grpId="1" animBg="1"/>
      <p:bldP spid="535" grpId="0" animBg="1"/>
      <p:bldP spid="535" grpId="1" animBg="1"/>
      <p:bldP spid="536" grpId="0" animBg="1"/>
      <p:bldP spid="536" grpId="1" animBg="1"/>
      <p:bldP spid="541" grpId="0" animBg="1"/>
      <p:bldP spid="542" grpId="0"/>
      <p:bldP spid="543" grpId="0" animBg="1"/>
      <p:bldP spid="544" grpId="0" animBg="1"/>
      <p:bldP spid="545" grpId="0" animBg="1"/>
      <p:bldP spid="546" grpId="0" animBg="1"/>
      <p:bldP spid="548" grpId="0"/>
      <p:bldP spid="549" grpId="0" animBg="1"/>
      <p:bldP spid="550" grpId="0" animBg="1"/>
      <p:bldP spid="551" grpId="0" animBg="1"/>
      <p:bldP spid="553" grpId="0"/>
      <p:bldP spid="554" grpId="0" animBg="1"/>
      <p:bldP spid="555" grpId="0" animBg="1"/>
      <p:bldP spid="564" grpId="0" animBg="1"/>
      <p:bldP spid="565" grpId="0" animBg="1"/>
      <p:bldP spid="634"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solidFill>
                  <a:srgbClr val="006633"/>
                </a:solidFill>
              </a:rPr>
              <a:t>Application-Aware Memory Request Scheduling</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303</a:t>
            </a:fld>
            <a:endParaRPr lang="en-US" altLang="en-US">
              <a:solidFill>
                <a:srgbClr val="000000"/>
              </a:solidFill>
            </a:endParaRPr>
          </a:p>
        </p:txBody>
      </p:sp>
      <p:sp>
        <p:nvSpPr>
          <p:cNvPr id="5" name="Content Placeholder 2"/>
          <p:cNvSpPr txBox="1">
            <a:spLocks/>
          </p:cNvSpPr>
          <p:nvPr/>
        </p:nvSpPr>
        <p:spPr bwMode="auto">
          <a:xfrm>
            <a:off x="379797" y="1052736"/>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0070C0"/>
                </a:solidFill>
                <a:latin typeface="Tahoma"/>
              </a:rPr>
              <a:t>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Reduces interference between applications by </a:t>
            </a:r>
          </a:p>
          <a:p>
            <a:pPr marL="342813" indent="-342813" defTabSz="914165" eaLnBrk="0" fontAlgn="base" hangingPunct="0">
              <a:spcBef>
                <a:spcPct val="20000"/>
              </a:spcBef>
              <a:spcAft>
                <a:spcPct val="0"/>
              </a:spcAft>
              <a:buClr>
                <a:srgbClr val="CC9900"/>
              </a:buClr>
              <a:buSzPct val="65000"/>
            </a:pPr>
            <a:r>
              <a:rPr lang="en-US" sz="2500" kern="0" dirty="0">
                <a:solidFill>
                  <a:srgbClr val="000000"/>
                </a:solidFill>
                <a:latin typeface="Tahoma"/>
              </a:rPr>
              <a:t>	request reordering</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Improves system performance</a:t>
            </a:r>
          </a:p>
        </p:txBody>
      </p:sp>
      <p:sp>
        <p:nvSpPr>
          <p:cNvPr id="6" name="Content Placeholder 2"/>
          <p:cNvSpPr txBox="1">
            <a:spLocks/>
          </p:cNvSpPr>
          <p:nvPr/>
        </p:nvSpPr>
        <p:spPr bwMode="auto">
          <a:xfrm>
            <a:off x="379797" y="3140968"/>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FF0000"/>
                </a:solidFill>
                <a:latin typeface="Tahoma"/>
              </a:rPr>
              <a:t>Disadvantages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Requires modifications to memory scheduling logic for</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Ranking</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Prioritization</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Cannot completely eliminate interference by request reordering </a:t>
            </a:r>
          </a:p>
        </p:txBody>
      </p:sp>
    </p:spTree>
    <p:custDataLst>
      <p:tags r:id="rId1"/>
    </p:custDataLst>
    <p:extLst>
      <p:ext uri="{BB962C8B-B14F-4D97-AF65-F5344CB8AC3E}">
        <p14:creationId xmlns:p14="http://schemas.microsoft.com/office/powerpoint/2010/main" val="1176025468"/>
      </p:ext>
    </p:extLst>
  </p:cSld>
  <p:clrMapOvr>
    <a:masterClrMapping/>
  </p:clrMapOvr>
  <p:transition xmlns:p14="http://schemas.microsoft.com/office/powerpoint/2010/main" advTm="35350"/>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304</a:t>
            </a:fld>
            <a:endParaRPr lang="en-US" altLang="en-US">
              <a:solidFill>
                <a:srgbClr val="000000"/>
              </a:solidFill>
            </a:endParaRPr>
          </a:p>
        </p:txBody>
      </p:sp>
      <p:grpSp>
        <p:nvGrpSpPr>
          <p:cNvPr id="35" name="Group 26"/>
          <p:cNvGrpSpPr/>
          <p:nvPr/>
        </p:nvGrpSpPr>
        <p:grpSpPr>
          <a:xfrm>
            <a:off x="467544" y="2132856"/>
            <a:ext cx="4104456" cy="2088232"/>
            <a:chOff x="179512" y="2132856"/>
            <a:chExt cx="4104456" cy="2088232"/>
          </a:xfrm>
        </p:grpSpPr>
        <p:cxnSp>
          <p:nvCxnSpPr>
            <p:cNvPr id="36" name="Straight Arrow Connector 35"/>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7951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Previous Approach:</a:t>
              </a:r>
            </a:p>
            <a:p>
              <a:pPr algn="ctr" defTabSz="914165"/>
              <a:r>
                <a:rPr lang="en-US" sz="2400" dirty="0">
                  <a:solidFill>
                    <a:srgbClr val="5F5F5F">
                      <a:lumMod val="40000"/>
                      <a:lumOff val="60000"/>
                    </a:srgbClr>
                  </a:solidFill>
                  <a:latin typeface="Tahoma"/>
                </a:rPr>
                <a:t>Application-Aware Memory Request Scheduling</a:t>
              </a:r>
            </a:p>
          </p:txBody>
        </p:sp>
      </p:grpSp>
      <p:grpSp>
        <p:nvGrpSpPr>
          <p:cNvPr id="38" name="Group 27"/>
          <p:cNvGrpSpPr/>
          <p:nvPr/>
        </p:nvGrpSpPr>
        <p:grpSpPr>
          <a:xfrm>
            <a:off x="4608005" y="2132856"/>
            <a:ext cx="4068452" cy="2088232"/>
            <a:chOff x="4319972" y="2132856"/>
            <a:chExt cx="4068452" cy="2088232"/>
          </a:xfrm>
        </p:grpSpPr>
        <p:cxnSp>
          <p:nvCxnSpPr>
            <p:cNvPr id="39" name="Straight Arrow Connector 38"/>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grpSp>
      <p:grpSp>
        <p:nvGrpSpPr>
          <p:cNvPr id="41" name="Group 25"/>
          <p:cNvGrpSpPr/>
          <p:nvPr/>
        </p:nvGrpSpPr>
        <p:grpSpPr>
          <a:xfrm>
            <a:off x="2523280" y="4221088"/>
            <a:ext cx="4176464" cy="1898334"/>
            <a:chOff x="2235248" y="4221088"/>
            <a:chExt cx="4176464" cy="1898334"/>
          </a:xfrm>
        </p:grpSpPr>
        <p:grpSp>
          <p:nvGrpSpPr>
            <p:cNvPr id="42" name="Group 21"/>
            <p:cNvGrpSpPr/>
            <p:nvPr/>
          </p:nvGrpSpPr>
          <p:grpSpPr>
            <a:xfrm>
              <a:off x="2987824" y="4221088"/>
              <a:ext cx="2592288" cy="678552"/>
              <a:chOff x="2987824" y="4005064"/>
              <a:chExt cx="2592288" cy="678552"/>
            </a:xfrm>
          </p:grpSpPr>
          <p:cxnSp>
            <p:nvCxnSpPr>
              <p:cNvPr id="44" name="Straight Arrow Connector 43"/>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Our Second Approach:</a:t>
              </a:r>
              <a:r>
                <a:rPr lang="en-US" sz="2400" dirty="0">
                  <a:solidFill>
                    <a:srgbClr val="5F5F5F">
                      <a:lumMod val="40000"/>
                      <a:lumOff val="60000"/>
                    </a:srgbClr>
                  </a:solidFill>
                  <a:latin typeface="Tahoma"/>
                </a:rPr>
                <a:t> Integrated Memory Partitioning and Scheduling</a:t>
              </a:r>
            </a:p>
          </p:txBody>
        </p:sp>
      </p:grpSp>
      <p:sp>
        <p:nvSpPr>
          <p:cNvPr id="47" name="Rectangle 46"/>
          <p:cNvSpPr/>
          <p:nvPr/>
        </p:nvSpPr>
        <p:spPr>
          <a:xfrm>
            <a:off x="478802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3961752867"/>
      </p:ext>
    </p:extLst>
  </p:cSld>
  <p:clrMapOvr>
    <a:masterClrMapping/>
  </p:clrMapOvr>
  <p:transition xmlns:p14="http://schemas.microsoft.com/office/powerpoint/2010/main" advTm="733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305</a:t>
            </a:fld>
            <a:endParaRPr lang="en-US" altLang="en-US">
              <a:solidFill>
                <a:srgbClr val="000000"/>
              </a:solidFill>
            </a:endParaRPr>
          </a:p>
        </p:txBody>
      </p:sp>
      <p:sp>
        <p:nvSpPr>
          <p:cNvPr id="22" name="Left-Right Arrow 21"/>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24" name="Rectangle 23"/>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25" name="Rectangle 24"/>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36" name="Flowchart: Process 35"/>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
            </a:r>
            <a:br>
              <a:rPr lang="en-US" dirty="0" smtClean="0">
                <a:solidFill>
                  <a:srgbClr val="000000"/>
                </a:solidFill>
                <a:latin typeface="Tahoma"/>
              </a:rPr>
            </a:br>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37" name="TextBox 36"/>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38" name="TextBox 37"/>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40" name="Group 39"/>
          <p:cNvGrpSpPr/>
          <p:nvPr/>
        </p:nvGrpSpPr>
        <p:grpSpPr>
          <a:xfrm>
            <a:off x="1972945" y="1988845"/>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9" name="Flowchart: Process 48"/>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336083908"/>
      </p:ext>
    </p:extLst>
  </p:cSld>
  <p:clrMapOvr>
    <a:masterClrMapping/>
  </p:clrMapOvr>
  <p:transition xmlns:p14="http://schemas.microsoft.com/office/powerpoint/2010/main" advTm="148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 Mapping in Current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306</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8" name="Group 37"/>
          <p:cNvGrpSpPr/>
          <p:nvPr/>
        </p:nvGrpSpPr>
        <p:grpSpPr>
          <a:xfrm>
            <a:off x="1972945" y="1988845"/>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7467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3751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9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900" kern="0" dirty="0">
                <a:solidFill>
                  <a:srgbClr val="35742A">
                    <a:lumMod val="50000"/>
                  </a:srgbClr>
                </a:solidFill>
                <a:latin typeface="Tahoma"/>
              </a:rPr>
              <a:t>Causes</a:t>
            </a:r>
            <a:r>
              <a:rPr lang="en-US" sz="2900" dirty="0">
                <a:solidFill>
                  <a:srgbClr val="35742A">
                    <a:lumMod val="50000"/>
                  </a:srgbClr>
                </a:solidFill>
                <a:latin typeface="Tahoma"/>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0000"/>
              </a:solidFill>
              <a:latin typeface="Tahoma"/>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0802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41"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475351882"/>
      </p:ext>
    </p:extLst>
  </p:cSld>
  <p:clrMapOvr>
    <a:masterClrMapping/>
  </p:clrMapOvr>
  <p:transition xmlns:p14="http://schemas.microsoft.com/office/powerpoint/2010/main" advTm="1836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307</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 name="Group 37"/>
          <p:cNvGrpSpPr/>
          <p:nvPr/>
        </p:nvGrpSpPr>
        <p:grpSpPr>
          <a:xfrm>
            <a:off x="1972945" y="1988845"/>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1" y="4509120"/>
            <a:ext cx="8587680" cy="253136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4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defRPr/>
            </a:pPr>
            <a:endParaRPr lang="en-US" sz="2600" dirty="0">
              <a:solidFill>
                <a:srgbClr val="FF0000"/>
              </a:solidFill>
              <a:latin typeface="Tahoma"/>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7"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800" kern="0" dirty="0">
              <a:solidFill>
                <a:srgbClr val="0070C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35742A">
                    <a:lumMod val="50000"/>
                  </a:srgbClr>
                </a:solidFill>
                <a:latin typeface="Tahoma"/>
              </a:rPr>
              <a:t>Eliminates</a:t>
            </a:r>
            <a:r>
              <a:rPr lang="en-US" sz="2800" dirty="0">
                <a:solidFill>
                  <a:srgbClr val="35742A">
                    <a:lumMod val="50000"/>
                  </a:srgbClr>
                </a:solidFill>
                <a:latin typeface="Tahoma"/>
              </a:rPr>
              <a:t> interference between applications’ requests</a:t>
            </a:r>
          </a:p>
        </p:txBody>
      </p:sp>
    </p:spTree>
    <p:custDataLst>
      <p:tags r:id="rId1"/>
    </p:custDataLst>
    <p:extLst>
      <p:ext uri="{BB962C8B-B14F-4D97-AF65-F5344CB8AC3E}">
        <p14:creationId xmlns:p14="http://schemas.microsoft.com/office/powerpoint/2010/main" val="4091939808"/>
      </p:ext>
    </p:extLst>
  </p:cSld>
  <p:clrMapOvr>
    <a:masterClrMapping/>
  </p:clrMapOvr>
  <p:transition xmlns:p14="http://schemas.microsoft.com/office/powerpoint/2010/main" advTm="925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308</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833505948"/>
      </p:ext>
    </p:extLst>
  </p:cSld>
  <p:clrMapOvr>
    <a:masterClrMapping/>
  </p:clrMapOvr>
  <p:transition xmlns:p14="http://schemas.microsoft.com/office/powerpoint/2010/main" advTm="3698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smtClean="0"/>
              <a:t>High memory-intensity applications interfere with low memory-intensity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309</a:t>
            </a:fld>
            <a:endParaRPr lang="en-US" altLang="en-US">
              <a:solidFill>
                <a:srgbClr val="000000"/>
              </a:solidFill>
            </a:endParaRPr>
          </a:p>
        </p:txBody>
      </p:sp>
      <p:sp>
        <p:nvSpPr>
          <p:cNvPr id="28" name="Rectangle 27"/>
          <p:cNvSpPr/>
          <p:nvPr/>
        </p:nvSpPr>
        <p:spPr>
          <a:xfrm>
            <a:off x="2723347"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Rectangle 28"/>
          <p:cNvSpPr/>
          <p:nvPr/>
        </p:nvSpPr>
        <p:spPr>
          <a:xfrm>
            <a:off x="237619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Rectangle 29"/>
          <p:cNvSpPr/>
          <p:nvPr/>
        </p:nvSpPr>
        <p:spPr>
          <a:xfrm>
            <a:off x="1367413"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Rectangle 30"/>
          <p:cNvSpPr/>
          <p:nvPr/>
        </p:nvSpPr>
        <p:spPr>
          <a:xfrm>
            <a:off x="270260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238106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Rectangle 32"/>
          <p:cNvSpPr/>
          <p:nvPr/>
        </p:nvSpPr>
        <p:spPr>
          <a:xfrm>
            <a:off x="2052453"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203477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2729474" y="286308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1705297" y="2439296"/>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memory-intensity applications </a:t>
            </a:r>
          </a:p>
          <a:p>
            <a:pPr algn="ctr" defTabSz="914165"/>
            <a:r>
              <a:rPr lang="en-US" sz="2400" kern="0" dirty="0">
                <a:solidFill>
                  <a:srgbClr val="FF0000"/>
                </a:solidFill>
                <a:latin typeface="Tahoma"/>
              </a:rPr>
              <a:t>to different channels</a:t>
            </a:r>
            <a:endParaRPr lang="en-US" dirty="0">
              <a:solidFill>
                <a:srgbClr val="FFFFFF"/>
              </a:solidFill>
              <a:latin typeface="Tahoma"/>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067587" y="4283804"/>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71" name="TextBox 70"/>
                    <p:cNvSpPr txBox="1"/>
                    <p:nvPr/>
                  </p:nvSpPr>
                  <p:spPr>
                    <a:xfrm>
                      <a:off x="317158" y="2139549"/>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118" name="Group 117"/>
          <p:cNvGrpSpPr/>
          <p:nvPr/>
        </p:nvGrpSpPr>
        <p:grpSpPr>
          <a:xfrm>
            <a:off x="4804312" y="1632993"/>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76" name="TextBox 75"/>
                <p:cNvSpPr txBox="1"/>
                <p:nvPr/>
              </p:nvSpPr>
              <p:spPr>
                <a:xfrm>
                  <a:off x="7711387" y="179996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2" name="TextBox 131"/>
                <p:cNvSpPr txBox="1"/>
                <p:nvPr/>
              </p:nvSpPr>
              <p:spPr>
                <a:xfrm>
                  <a:off x="7317088" y="1979780"/>
                  <a:ext cx="288032"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defTabSz="914165"/>
                  <a:r>
                    <a:rPr lang="en-US" sz="1600" dirty="0">
                      <a:solidFill>
                        <a:srgbClr val="000000"/>
                      </a:solidFill>
                      <a:latin typeface="Tahoma"/>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90" name="TextBox 89"/>
              <p:cNvSpPr txBox="1"/>
              <p:nvPr/>
            </p:nvSpPr>
            <p:spPr>
              <a:xfrm>
                <a:off x="4945103" y="2106730"/>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92" name="TextBox 91"/>
              <p:cNvSpPr txBox="1"/>
              <p:nvPr/>
            </p:nvSpPr>
            <p:spPr>
              <a:xfrm>
                <a:off x="4945103" y="3252165"/>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134" name="TextBox 133"/>
          <p:cNvSpPr txBox="1"/>
          <p:nvPr/>
        </p:nvSpPr>
        <p:spPr>
          <a:xfrm>
            <a:off x="6012161" y="3843345"/>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5" name="TextBox 134"/>
          <p:cNvSpPr txBox="1"/>
          <p:nvPr/>
        </p:nvSpPr>
        <p:spPr>
          <a:xfrm>
            <a:off x="5580112" y="3180157"/>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206719775"/>
      </p:ext>
    </p:extLst>
  </p:cSld>
  <p:clrMapOvr>
    <a:masterClrMapping/>
  </p:clrMapOvr>
  <p:transition xmlns:p14="http://schemas.microsoft.com/office/powerpoint/2010/main" advTm="9196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Clustering Threads</a:t>
            </a:r>
            <a:endParaRPr lang="en-US" dirty="0"/>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31</a:t>
            </a:fld>
            <a:endParaRPr lang="en-US" dirty="0">
              <a:solidFill>
                <a:prstClr val="black">
                  <a:tint val="75000"/>
                </a:prstClr>
              </a:solidFill>
              <a:latin typeface="Calibri"/>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kern="0" dirty="0" smtClean="0">
                  <a:solidFill>
                    <a:sysClr val="window" lastClr="FFFFFF"/>
                  </a:solidFill>
                  <a:latin typeface="Calibri"/>
                </a:rPr>
                <a:t>thread</a:t>
              </a:r>
              <a:endParaRPr lang="en-US" kern="0" dirty="0">
                <a:solidFill>
                  <a:sysClr val="window" lastClr="FFFFFF"/>
                </a:solidFill>
                <a:latin typeface="Calibri"/>
              </a:endParaRP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000" kern="0" dirty="0">
                  <a:solidFill>
                    <a:sysClr val="window" lastClr="FFFFFF"/>
                  </a:solidFill>
                  <a:latin typeface="Calibri"/>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000" kern="0" dirty="0">
                  <a:solidFill>
                    <a:sysClr val="window" lastClr="FFFFFF"/>
                  </a:solidFill>
                  <a:latin typeface="Calibri"/>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100" kern="0" dirty="0">
                  <a:solidFill>
                    <a:sysClr val="window" lastClr="FFFFFF"/>
                  </a:solidFill>
                  <a:latin typeface="Calibri"/>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algn="ctr">
              <a:lnSpc>
                <a:spcPct val="80000"/>
              </a:lnSpc>
            </a:pPr>
            <a:r>
              <a:rPr lang="en-US" sz="2600" i="1" dirty="0">
                <a:solidFill>
                  <a:srgbClr val="FF0000"/>
                </a:solidFill>
                <a:latin typeface="Calibri"/>
              </a:rPr>
              <a:t>higher </a:t>
            </a:r>
          </a:p>
          <a:p>
            <a:pPr algn="ctr">
              <a:lnSpc>
                <a:spcPct val="80000"/>
              </a:lnSpc>
            </a:pPr>
            <a:r>
              <a:rPr lang="en-US" sz="2600" i="1" dirty="0">
                <a:solidFill>
                  <a:srgbClr val="FF0000"/>
                </a:solidFill>
                <a:latin typeface="Calibri"/>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algn="ctr">
              <a:lnSpc>
                <a:spcPct val="80000"/>
              </a:lnSpc>
            </a:pPr>
            <a:r>
              <a:rPr lang="en-US" sz="3200" b="1" i="1" dirty="0">
                <a:solidFill>
                  <a:srgbClr val="FF0000"/>
                </a:solidFill>
                <a:latin typeface="Calibri"/>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algn="ctr"/>
            <a:r>
              <a:rPr lang="el-GR" sz="2800" b="1" i="1" dirty="0">
                <a:solidFill>
                  <a:prstClr val="black"/>
                </a:solidFill>
                <a:latin typeface="Calibri"/>
              </a:rPr>
              <a:t>α</a:t>
            </a:r>
            <a:r>
              <a:rPr lang="en-US" sz="2800" i="1" dirty="0">
                <a:solidFill>
                  <a:prstClr val="black"/>
                </a:solidFill>
                <a:latin typeface="Calibri"/>
              </a:rPr>
              <a:t> &lt; 10% </a:t>
            </a:r>
            <a:r>
              <a:rPr lang="en-US" sz="2400" b="1" i="1" dirty="0" err="1">
                <a:solidFill>
                  <a:prstClr val="black"/>
                </a:solidFill>
                <a:latin typeface="Calibri"/>
              </a:rPr>
              <a:t>ClusterThreshold</a:t>
            </a:r>
            <a:endParaRPr lang="en-US" sz="2400" dirty="0">
              <a:solidFill>
                <a:prstClr val="black"/>
              </a:solidFill>
              <a:latin typeface="Calibri"/>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algn="ctr">
              <a:lnSpc>
                <a:spcPct val="80000"/>
              </a:lnSpc>
            </a:pPr>
            <a:r>
              <a:rPr lang="en-US" sz="2800" b="1" dirty="0">
                <a:solidFill>
                  <a:srgbClr val="C0504D">
                    <a:lumMod val="75000"/>
                  </a:srgbClr>
                </a:solidFill>
                <a:latin typeface="Calibri"/>
              </a:rPr>
              <a:t>Intensive </a:t>
            </a:r>
          </a:p>
          <a:p>
            <a:pPr algn="ctr">
              <a:lnSpc>
                <a:spcPct val="80000"/>
              </a:lnSpc>
            </a:pPr>
            <a:r>
              <a:rPr lang="en-US" sz="2800" b="1" dirty="0">
                <a:solidFill>
                  <a:srgbClr val="C0504D">
                    <a:lumMod val="75000"/>
                  </a:srgbClr>
                </a:solidFill>
                <a:latin typeface="Calibri"/>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algn="ctr">
              <a:lnSpc>
                <a:spcPct val="80000"/>
              </a:lnSpc>
            </a:pPr>
            <a:r>
              <a:rPr lang="el-GR" sz="3200" i="1" dirty="0">
                <a:solidFill>
                  <a:srgbClr val="FF0000"/>
                </a:solidFill>
                <a:latin typeface="Calibri"/>
              </a:rPr>
              <a:t>α</a:t>
            </a:r>
            <a:r>
              <a:rPr lang="en-US" sz="3200" b="1" i="1" dirty="0">
                <a:solidFill>
                  <a:srgbClr val="FF0000"/>
                </a:solidFill>
                <a:latin typeface="Calibri"/>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algn="ctr">
              <a:lnSpc>
                <a:spcPct val="80000"/>
              </a:lnSpc>
            </a:pPr>
            <a:r>
              <a:rPr lang="en-US" sz="2800" b="1" dirty="0">
                <a:solidFill>
                  <a:srgbClr val="1F497D"/>
                </a:solidFill>
                <a:latin typeface="Calibri"/>
              </a:rPr>
              <a:t>Non-intensive</a:t>
            </a:r>
          </a:p>
          <a:p>
            <a:pPr algn="ctr">
              <a:lnSpc>
                <a:spcPct val="80000"/>
              </a:lnSpc>
            </a:pPr>
            <a:r>
              <a:rPr lang="en-US" sz="2800" b="1" dirty="0">
                <a:solidFill>
                  <a:srgbClr val="1F497D"/>
                </a:solidFill>
                <a:latin typeface="Calibri"/>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indent="-342761">
              <a:spcBef>
                <a:spcPct val="20000"/>
              </a:spcBef>
              <a:defRPr/>
            </a:pPr>
            <a:r>
              <a:rPr lang="en-US" sz="3200" b="1" i="1" dirty="0">
                <a:solidFill>
                  <a:srgbClr val="FF0000"/>
                </a:solidFill>
                <a:latin typeface="Calibri"/>
              </a:rPr>
              <a:t>T</a:t>
            </a:r>
            <a:r>
              <a:rPr lang="en-US" sz="2800" i="1" dirty="0">
                <a:solidFill>
                  <a:prstClr val="black"/>
                </a:solidFill>
                <a:latin typeface="Calibri"/>
              </a:rPr>
              <a:t> </a:t>
            </a:r>
            <a:r>
              <a:rPr lang="en-US" sz="3600" b="1" dirty="0">
                <a:solidFill>
                  <a:prstClr val="black"/>
                </a:solidFill>
                <a:latin typeface="Calibri"/>
                <a:cs typeface="Times New Roman"/>
              </a:rPr>
              <a:t>=</a:t>
            </a:r>
            <a:r>
              <a:rPr lang="en-US" sz="2800" i="1" dirty="0">
                <a:solidFill>
                  <a:prstClr val="black"/>
                </a:solidFill>
                <a:latin typeface="Calibri"/>
                <a:cs typeface="Times New Roman"/>
              </a:rPr>
              <a:t> </a:t>
            </a:r>
            <a:r>
              <a:rPr lang="en-US" sz="2800" dirty="0">
                <a:solidFill>
                  <a:prstClr val="black"/>
                </a:solidFill>
                <a:latin typeface="Calibri"/>
              </a:rPr>
              <a:t>Total </a:t>
            </a:r>
            <a:r>
              <a:rPr lang="en-US" sz="2800" b="1" i="1" dirty="0">
                <a:solidFill>
                  <a:prstClr val="black"/>
                </a:solidFill>
                <a:latin typeface="Calibri"/>
              </a:rPr>
              <a:t>memory bandwidth usage</a:t>
            </a:r>
            <a:endParaRPr lang="en-US" sz="2800" dirty="0">
              <a:solidFill>
                <a:prstClr val="black"/>
              </a:solidFill>
              <a:latin typeface="Calibri"/>
            </a:endParaRPr>
          </a:p>
          <a:p>
            <a:pPr marL="974325" indent="-974325">
              <a:spcBef>
                <a:spcPct val="20000"/>
              </a:spcBef>
              <a:defRPr/>
            </a:pPr>
            <a:endParaRPr lang="en-US" sz="1200" dirty="0">
              <a:solidFill>
                <a:prstClr val="black"/>
              </a:solidFill>
              <a:latin typeface="Calibri"/>
            </a:endParaRPr>
          </a:p>
          <a:p>
            <a:pPr marL="974325" indent="-974325">
              <a:spcBef>
                <a:spcPct val="20000"/>
              </a:spcBef>
              <a:defRPr/>
            </a:pPr>
            <a:r>
              <a:rPr lang="en-US" sz="3000" b="1" u="sng" dirty="0">
                <a:solidFill>
                  <a:prstClr val="black"/>
                </a:solidFill>
                <a:latin typeface="Calibri"/>
              </a:rPr>
              <a:t>Step2</a:t>
            </a:r>
            <a:r>
              <a:rPr lang="en-US" sz="3000" dirty="0">
                <a:solidFill>
                  <a:prstClr val="black"/>
                </a:solidFill>
                <a:latin typeface="Calibri"/>
              </a:rPr>
              <a:t> Memory bandwidth usage </a:t>
            </a:r>
            <a:r>
              <a:rPr lang="el-GR" sz="3000" i="1" dirty="0">
                <a:solidFill>
                  <a:srgbClr val="FF0000"/>
                </a:solidFill>
                <a:latin typeface="Calibri"/>
              </a:rPr>
              <a:t>α</a:t>
            </a:r>
            <a:r>
              <a:rPr lang="en-US" sz="3000" b="1" i="1" dirty="0">
                <a:solidFill>
                  <a:srgbClr val="FF0000"/>
                </a:solidFill>
                <a:latin typeface="Calibri"/>
              </a:rPr>
              <a:t>T </a:t>
            </a:r>
            <a:r>
              <a:rPr lang="en-US" sz="3000" dirty="0">
                <a:solidFill>
                  <a:prstClr val="black"/>
                </a:solidFill>
                <a:latin typeface="Calibri"/>
              </a:rPr>
              <a:t>divides clusters</a:t>
            </a:r>
          </a:p>
          <a:p>
            <a:pPr marL="974325" indent="-974325">
              <a:spcBef>
                <a:spcPct val="20000"/>
              </a:spcBef>
              <a:defRPr/>
            </a:pPr>
            <a:endParaRPr lang="en-US" sz="3000" b="1" i="1" dirty="0">
              <a:solidFill>
                <a:srgbClr val="FF0000"/>
              </a:solidFill>
              <a:latin typeface="Calibri"/>
            </a:endParaRPr>
          </a:p>
        </p:txBody>
      </p:sp>
    </p:spTree>
    <p:extLst>
      <p:ext uri="{BB962C8B-B14F-4D97-AF65-F5344CB8AC3E}">
        <p14:creationId xmlns:p14="http://schemas.microsoft.com/office/powerpoint/2010/main" val="376376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310</a:t>
            </a:fld>
            <a:endParaRPr lang="en-US" altLang="en-US">
              <a:solidFill>
                <a:srgbClr val="000000"/>
              </a:solidFill>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smtClean="0"/>
              <a:t>High row-buffer locality applications interfere with low </a:t>
            </a:r>
          </a:p>
          <a:p>
            <a:pPr algn="ctr">
              <a:buNone/>
            </a:pPr>
            <a:r>
              <a:rPr lang="en-US" dirty="0" smtClean="0"/>
              <a:t>row-buffer locality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grpSp>
        <p:nvGrpSpPr>
          <p:cNvPr id="213" name="Group 212"/>
          <p:cNvGrpSpPr/>
          <p:nvPr/>
        </p:nvGrpSpPr>
        <p:grpSpPr>
          <a:xfrm>
            <a:off x="611560" y="836717"/>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211" name="Group 210"/>
            <p:cNvGrpSpPr/>
            <p:nvPr/>
          </p:nvGrpSpPr>
          <p:grpSpPr>
            <a:xfrm>
              <a:off x="1240336" y="836712"/>
              <a:ext cx="3187648" cy="2647853"/>
              <a:chOff x="1240336" y="836712"/>
              <a:chExt cx="3187648" cy="2647853"/>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230133"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213042" y="311523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98" name="TextBox 97"/>
              <p:cNvSpPr txBox="1"/>
              <p:nvPr/>
            </p:nvSpPr>
            <p:spPr>
              <a:xfrm>
                <a:off x="1240336"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grpSp>
        <p:nvGrpSpPr>
          <p:cNvPr id="215" name="Group 214"/>
          <p:cNvGrpSpPr/>
          <p:nvPr/>
        </p:nvGrpSpPr>
        <p:grpSpPr>
          <a:xfrm>
            <a:off x="107504" y="2931315"/>
            <a:ext cx="4307605" cy="3088146"/>
            <a:chOff x="107504" y="2931314"/>
            <a:chExt cx="4307605" cy="3088146"/>
          </a:xfrm>
        </p:grpSpPr>
        <p:sp>
          <p:nvSpPr>
            <p:cNvPr id="113" name="TextBox 112"/>
            <p:cNvSpPr txBox="1"/>
            <p:nvPr/>
          </p:nvSpPr>
          <p:spPr>
            <a:xfrm>
              <a:off x="3217782" y="5650128"/>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12" name="TextBox 111"/>
                <p:cNvSpPr txBox="1"/>
                <p:nvPr/>
              </p:nvSpPr>
              <p:spPr>
                <a:xfrm>
                  <a:off x="1257332"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17" name="TextBox 116"/>
                <p:cNvSpPr txBox="1"/>
                <p:nvPr/>
              </p:nvSpPr>
              <p:spPr>
                <a:xfrm>
                  <a:off x="2757055" y="3577647"/>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18" name="TextBox 117"/>
                <p:cNvSpPr txBox="1"/>
                <p:nvPr/>
              </p:nvSpPr>
              <p:spPr>
                <a:xfrm>
                  <a:off x="2256634" y="3585340"/>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19" name="TextBox 118"/>
                <p:cNvSpPr txBox="1"/>
                <p:nvPr/>
              </p:nvSpPr>
              <p:spPr>
                <a:xfrm>
                  <a:off x="1744355"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20" name="TextBox 119"/>
                <p:cNvSpPr txBox="1"/>
                <p:nvPr/>
              </p:nvSpPr>
              <p:spPr>
                <a:xfrm>
                  <a:off x="1281764"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34" name="TextBox 133"/>
                <p:cNvSpPr txBox="1"/>
                <p:nvPr/>
              </p:nvSpPr>
              <p:spPr>
                <a:xfrm>
                  <a:off x="772412"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94516"/>
            <a:chOff x="4554558" y="2938007"/>
            <a:chExt cx="4322845" cy="3094516"/>
          </a:xfrm>
        </p:grpSpPr>
        <p:sp>
          <p:nvSpPr>
            <p:cNvPr id="184" name="TextBox 183"/>
            <p:cNvSpPr txBox="1"/>
            <p:nvPr/>
          </p:nvSpPr>
          <p:spPr>
            <a:xfrm>
              <a:off x="7625510" y="5663191"/>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3" name="TextBox 182"/>
                  <p:cNvSpPr txBox="1"/>
                  <p:nvPr/>
                </p:nvSpPr>
                <p:spPr>
                  <a:xfrm>
                    <a:off x="5665060"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87" name="TextBox 186"/>
                  <p:cNvSpPr txBox="1"/>
                  <p:nvPr/>
                </p:nvSpPr>
                <p:spPr>
                  <a:xfrm>
                    <a:off x="6664362" y="3604001"/>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88" name="TextBox 187"/>
                  <p:cNvSpPr txBox="1"/>
                  <p:nvPr/>
                </p:nvSpPr>
                <p:spPr>
                  <a:xfrm>
                    <a:off x="6152083"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89" name="TextBox 188"/>
                  <p:cNvSpPr txBox="1"/>
                  <p:nvPr/>
                </p:nvSpPr>
                <p:spPr>
                  <a:xfrm>
                    <a:off x="5689492"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90" name="TextBox 189"/>
                  <p:cNvSpPr txBox="1"/>
                  <p:nvPr/>
                </p:nvSpPr>
                <p:spPr>
                  <a:xfrm>
                    <a:off x="5180140"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221" name="Group 220"/>
          <p:cNvGrpSpPr/>
          <p:nvPr/>
        </p:nvGrpSpPr>
        <p:grpSpPr>
          <a:xfrm>
            <a:off x="4788025" y="836717"/>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72" name="TextBox 171"/>
                    <p:cNvSpPr txBox="1"/>
                    <p:nvPr/>
                  </p:nvSpPr>
                  <p:spPr>
                    <a:xfrm>
                      <a:off x="5648064"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220" name="TextBox 219"/>
            <p:cNvSpPr txBox="1"/>
            <p:nvPr/>
          </p:nvSpPr>
          <p:spPr>
            <a:xfrm>
              <a:off x="7668344" y="3127905"/>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a:t>
            </a:r>
          </a:p>
          <a:p>
            <a:pPr defTabSz="914165"/>
            <a:r>
              <a:rPr lang="en-US" sz="1600" b="1" dirty="0">
                <a:solidFill>
                  <a:srgbClr val="000000"/>
                </a:solidFill>
                <a:latin typeface="Tahoma"/>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8" name="Rectangle 227"/>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row-buffer locality applications to different channels</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57395705"/>
      </p:ext>
    </p:extLst>
  </p:cSld>
  <p:clrMapOvr>
    <a:masterClrMapping/>
  </p:clrMapOvr>
  <p:transition xmlns:p14="http://schemas.microsoft.com/office/powerpoint/2010/main" advTm="7900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311</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1379365361"/>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312</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1516509486"/>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313</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861799557"/>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314</a:t>
            </a:fld>
            <a:endParaRPr lang="en-US" altLang="en-US">
              <a:solidFill>
                <a:srgbClr val="000000"/>
              </a:solidFill>
            </a:endParaRPr>
          </a:p>
        </p:txBody>
      </p:sp>
      <p:sp>
        <p:nvSpPr>
          <p:cNvPr id="9" name="Flowchart: Process 8"/>
          <p:cNvSpPr/>
          <p:nvPr/>
        </p:nvSpPr>
        <p:spPr>
          <a:xfrm>
            <a:off x="6012160" y="1124744"/>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1</a:t>
            </a:r>
            <a:endParaRPr lang="en-US" dirty="0">
              <a:solidFill>
                <a:srgbClr val="000000"/>
              </a:solidFill>
              <a:latin typeface="Tahoma"/>
            </a:endParaRPr>
          </a:p>
        </p:txBody>
      </p:sp>
      <p:sp>
        <p:nvSpPr>
          <p:cNvPr id="15" name="Right Arrow 14"/>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ight Arrow 15"/>
          <p:cNvSpPr/>
          <p:nvPr/>
        </p:nvSpPr>
        <p:spPr>
          <a:xfrm rot="407734">
            <a:off x="2862799" y="4223139"/>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Left Brace 16"/>
          <p:cNvSpPr/>
          <p:nvPr/>
        </p:nvSpPr>
        <p:spPr>
          <a:xfrm>
            <a:off x="5678414" y="1124744"/>
            <a:ext cx="261743" cy="1512168"/>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9" name="TextBox 18"/>
          <p:cNvSpPr txBox="1"/>
          <p:nvPr/>
        </p:nvSpPr>
        <p:spPr>
          <a:xfrm>
            <a:off x="2915816" y="2577682"/>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number of applications in group</a:t>
            </a:r>
            <a:endParaRPr lang="en-US" dirty="0">
              <a:solidFill>
                <a:srgbClr val="000000"/>
              </a:solidFill>
              <a:latin typeface="Tahoma"/>
            </a:endParaRPr>
          </a:p>
        </p:txBody>
      </p:sp>
      <p:sp>
        <p:nvSpPr>
          <p:cNvPr id="20" name="TextBox 19"/>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21" name="Left Brace 20"/>
          <p:cNvSpPr/>
          <p:nvPr/>
        </p:nvSpPr>
        <p:spPr>
          <a:xfrm>
            <a:off x="5687118" y="2708920"/>
            <a:ext cx="253035" cy="3168352"/>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Flowchart: Process 17"/>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23" name="Flowchart: Process 22"/>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24" name="Oval 23"/>
          <p:cNvSpPr/>
          <p:nvPr/>
        </p:nvSpPr>
        <p:spPr>
          <a:xfrm>
            <a:off x="179512" y="2492896"/>
            <a:ext cx="3024336" cy="3744416"/>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Flowchart: Process 25"/>
          <p:cNvSpPr/>
          <p:nvPr/>
        </p:nvSpPr>
        <p:spPr>
          <a:xfrm>
            <a:off x="6012160" y="191683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2</a:t>
            </a:r>
            <a:endParaRPr lang="en-US" dirty="0">
              <a:solidFill>
                <a:srgbClr val="000000"/>
              </a:solidFill>
              <a:latin typeface="Tahoma"/>
            </a:endParaRPr>
          </a:p>
        </p:txBody>
      </p:sp>
      <p:sp>
        <p:nvSpPr>
          <p:cNvPr id="27" name="Flowchart: Process 2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28" name="Flowchart: Process 2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29" name="Flowchart: Process 28"/>
          <p:cNvSpPr/>
          <p:nvPr/>
        </p:nvSpPr>
        <p:spPr>
          <a:xfrm>
            <a:off x="6012160" y="2735046"/>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sp>
        <p:nvSpPr>
          <p:cNvPr id="30" name="Flowchart: Process 29"/>
          <p:cNvSpPr/>
          <p:nvPr/>
        </p:nvSpPr>
        <p:spPr>
          <a:xfrm>
            <a:off x="775332" y="4528554"/>
            <a:ext cx="1924460" cy="1109457"/>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4081461513"/>
      </p:ext>
    </p:extLst>
  </p:cSld>
  <p:clrMapOvr>
    <a:masterClrMapping/>
  </p:clrMapOvr>
  <p:transition xmlns:p14="http://schemas.microsoft.com/office/powerpoint/2010/main" advTm="4837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p:bldP spid="21" grpId="0" animBg="1"/>
      <p:bldP spid="24"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2</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315</a:t>
            </a:fld>
            <a:endParaRPr lang="en-US" altLang="en-US">
              <a:solidFill>
                <a:srgbClr val="000000"/>
              </a:solidFill>
            </a:endParaRPr>
          </a:p>
        </p:txBody>
      </p:sp>
      <p:sp>
        <p:nvSpPr>
          <p:cNvPr id="25" name="Flowchart: Process 24"/>
          <p:cNvSpPr/>
          <p:nvPr/>
        </p:nvSpPr>
        <p:spPr>
          <a:xfrm>
            <a:off x="6012160" y="1124744"/>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6" name="Right Arrow 25"/>
          <p:cNvSpPr/>
          <p:nvPr/>
        </p:nvSpPr>
        <p:spPr>
          <a:xfrm rot="21229203">
            <a:off x="2751441" y="1639507"/>
            <a:ext cx="2900679" cy="484632"/>
          </a:xfrm>
          <a:prstGeom prst="rightArrow">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Right Arrow 26"/>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Left Brace 27"/>
          <p:cNvSpPr/>
          <p:nvPr/>
        </p:nvSpPr>
        <p:spPr>
          <a:xfrm>
            <a:off x="5678414" y="1124744"/>
            <a:ext cx="261743" cy="1440160"/>
          </a:xfrm>
          <a:prstGeom prst="leftBrace">
            <a:avLst/>
          </a:prstGeom>
          <a:solidFill>
            <a:schemeClr val="bg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1" name="Left Brace 30"/>
          <p:cNvSpPr/>
          <p:nvPr/>
        </p:nvSpPr>
        <p:spPr>
          <a:xfrm>
            <a:off x="5687118"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2" name="Flowchart: Process 31"/>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3" name="Flowchart: Process 32"/>
          <p:cNvSpPr/>
          <p:nvPr/>
        </p:nvSpPr>
        <p:spPr>
          <a:xfrm>
            <a:off x="768640" y="4509121"/>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4" name="Flowchart: Process 33"/>
          <p:cNvSpPr/>
          <p:nvPr/>
        </p:nvSpPr>
        <p:spPr>
          <a:xfrm>
            <a:off x="971600" y="1700808"/>
            <a:ext cx="1584176" cy="504056"/>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36" name="Flowchart: Process 35"/>
          <p:cNvSpPr/>
          <p:nvPr/>
        </p:nvSpPr>
        <p:spPr>
          <a:xfrm>
            <a:off x="6012160" y="1916832"/>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37" name="Flowchart: Process 3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38" name="Flowchart: Process 3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1" name="TextBox 40"/>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44" name="Left Brace 43"/>
          <p:cNvSpPr/>
          <p:nvPr/>
        </p:nvSpPr>
        <p:spPr>
          <a:xfrm>
            <a:off x="5687118"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45" name="Right Arrow 44"/>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2843808" y="3873826"/>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bandwidth demand of group</a:t>
            </a:r>
            <a:endParaRPr lang="en-US" dirty="0">
              <a:solidFill>
                <a:srgbClr val="000000"/>
              </a:solidFill>
              <a:latin typeface="Tahoma"/>
            </a:endParaRPr>
          </a:p>
        </p:txBody>
      </p:sp>
      <p:sp>
        <p:nvSpPr>
          <p:cNvPr id="20" name="Flowchart: Process 19"/>
          <p:cNvSpPr/>
          <p:nvPr/>
        </p:nvSpPr>
        <p:spPr>
          <a:xfrm>
            <a:off x="6012160" y="270892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grpSp>
        <p:nvGrpSpPr>
          <p:cNvPr id="21" name="Group 20"/>
          <p:cNvGrpSpPr/>
          <p:nvPr/>
        </p:nvGrpSpPr>
        <p:grpSpPr>
          <a:xfrm>
            <a:off x="768640" y="1124744"/>
            <a:ext cx="6683681" cy="4824536"/>
            <a:chOff x="768639" y="1124744"/>
            <a:chExt cx="6683681" cy="4824536"/>
          </a:xfrm>
        </p:grpSpPr>
        <p:sp>
          <p:nvSpPr>
            <p:cNvPr id="22" name="Flowchart: Process 21"/>
            <p:cNvSpPr/>
            <p:nvPr/>
          </p:nvSpPr>
          <p:spPr>
            <a:xfrm>
              <a:off x="6012160" y="1124744"/>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3" name="Right Arrow 22"/>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4" name="Left Brace 23"/>
            <p:cNvSpPr/>
            <p:nvPr/>
          </p:nvSpPr>
          <p:spPr>
            <a:xfrm>
              <a:off x="5678409" y="1124744"/>
              <a:ext cx="261743" cy="1440160"/>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29" name="TextBox 28"/>
            <p:cNvSpPr txBox="1"/>
            <p:nvPr/>
          </p:nvSpPr>
          <p:spPr>
            <a:xfrm>
              <a:off x="6588224" y="3413899"/>
              <a:ext cx="216024" cy="2308324"/>
            </a:xfrm>
            <a:prstGeom prst="rect">
              <a:avLst/>
            </a:prstGeom>
            <a:noFill/>
          </p:spPr>
          <p:txBody>
            <a:bodyPr wrap="square" rtlCol="0">
              <a:spAutoFit/>
            </a:bodyPr>
            <a:lstStyle/>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30" name="Flowchart: Process 29"/>
            <p:cNvSpPr/>
            <p:nvPr/>
          </p:nvSpPr>
          <p:spPr>
            <a:xfrm>
              <a:off x="775332" y="3074793"/>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5" name="Flowchart: Process 34"/>
            <p:cNvSpPr/>
            <p:nvPr/>
          </p:nvSpPr>
          <p:spPr>
            <a:xfrm>
              <a:off x="768639" y="4509120"/>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9" name="Flowchart: Process 38"/>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40" name="Flowchart: Process 39"/>
            <p:cNvSpPr/>
            <p:nvPr/>
          </p:nvSpPr>
          <p:spPr>
            <a:xfrm>
              <a:off x="6012160" y="1916832"/>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43" name="Flowchart: Process 42"/>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47" name="Flowchart: Process 46"/>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8" name="Flowchart: Process 47"/>
            <p:cNvSpPr/>
            <p:nvPr/>
          </p:nvSpPr>
          <p:spPr>
            <a:xfrm>
              <a:off x="6012160" y="4437112"/>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N-1</a:t>
              </a:r>
              <a:endParaRPr lang="en-US" dirty="0">
                <a:solidFill>
                  <a:srgbClr val="FFFFFF"/>
                </a:solidFill>
                <a:latin typeface="Tahoma"/>
              </a:endParaRPr>
            </a:p>
          </p:txBody>
        </p:sp>
        <p:sp>
          <p:nvSpPr>
            <p:cNvPr id="49" name="Flowchart: Process 48"/>
            <p:cNvSpPr/>
            <p:nvPr/>
          </p:nvSpPr>
          <p:spPr>
            <a:xfrm>
              <a:off x="6012160" y="5229200"/>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a:t>
              </a:r>
              <a:endParaRPr lang="en-US" dirty="0">
                <a:solidFill>
                  <a:srgbClr val="FFFFFF"/>
                </a:solidFill>
                <a:latin typeface="Tahoma"/>
              </a:endParaRPr>
            </a:p>
          </p:txBody>
        </p:sp>
        <p:sp>
          <p:nvSpPr>
            <p:cNvPr id="50" name="Flowchart: Process 49"/>
            <p:cNvSpPr/>
            <p:nvPr/>
          </p:nvSpPr>
          <p:spPr>
            <a:xfrm>
              <a:off x="6012160" y="2708920"/>
              <a:ext cx="1440160" cy="648072"/>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3</a:t>
              </a:r>
              <a:endParaRPr lang="en-US" dirty="0">
                <a:solidFill>
                  <a:srgbClr val="FFFFFF"/>
                </a:solidFill>
                <a:latin typeface="Tahoma"/>
              </a:endParaRPr>
            </a:p>
          </p:txBody>
        </p:sp>
        <p:sp>
          <p:nvSpPr>
            <p:cNvPr id="51" name="Right Arrow 50"/>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2" name="Right Arrow 51"/>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3" name="TextBox 52"/>
            <p:cNvSpPr txBox="1"/>
            <p:nvPr/>
          </p:nvSpPr>
          <p:spPr>
            <a:xfrm>
              <a:off x="6588224" y="3356992"/>
              <a:ext cx="216024" cy="1477328"/>
            </a:xfrm>
            <a:prstGeom prst="rect">
              <a:avLst/>
            </a:prstGeom>
            <a:noFill/>
          </p:spPr>
          <p:txBody>
            <a:bodyPr wrap="square"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54" name="Left Brace 53"/>
            <p:cNvSpPr/>
            <p:nvPr/>
          </p:nvSpPr>
          <p:spPr>
            <a:xfrm>
              <a:off x="5687117"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55" name="Left Brace 54"/>
            <p:cNvSpPr/>
            <p:nvPr/>
          </p:nvSpPr>
          <p:spPr>
            <a:xfrm>
              <a:off x="5687117"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grpSp>
    </p:spTree>
    <p:custDataLst>
      <p:tags r:id="rId1"/>
    </p:custDataLst>
    <p:extLst>
      <p:ext uri="{BB962C8B-B14F-4D97-AF65-F5344CB8AC3E}">
        <p14:creationId xmlns:p14="http://schemas.microsoft.com/office/powerpoint/2010/main" val="1283831250"/>
      </p:ext>
    </p:extLst>
  </p:cSld>
  <p:clrMapOvr>
    <a:masterClrMapping/>
  </p:clrMapOvr>
  <p:transition xmlns:p14="http://schemas.microsoft.com/office/powerpoint/2010/main" advTm="3354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8" grpId="0" animBg="1"/>
      <p:bldP spid="31" grpId="0" animBg="1"/>
      <p:bldP spid="32" grpId="0" animBg="1"/>
      <p:bldP spid="33" grpId="0" animBg="1"/>
      <p:bldP spid="34" grpId="0" animBg="1"/>
      <p:bldP spid="36" grpId="0" animBg="1"/>
      <p:bldP spid="37" grpId="0" animBg="1"/>
      <p:bldP spid="38" grpId="0" animBg="1"/>
      <p:bldP spid="41" grpId="0"/>
      <p:bldP spid="44" grpId="0" animBg="1"/>
      <p:bldP spid="45" grpId="0" animBg="1"/>
      <p:bldP spid="45" grpId="1" animBg="1"/>
      <p:bldP spid="46" grpId="0"/>
      <p:bldP spid="46" grpId="1"/>
      <p:bldP spid="20"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900" dirty="0"/>
              <a:t>4. Assign Preferred Channel to Application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316</a:t>
            </a:fld>
            <a:endParaRPr lang="en-US" altLang="en-US">
              <a:solidFill>
                <a:srgbClr val="000000"/>
              </a:solidFill>
            </a:endParaRPr>
          </a:p>
        </p:txBody>
      </p:sp>
      <p:sp>
        <p:nvSpPr>
          <p:cNvPr id="5" name="Flowchart: Process 4"/>
          <p:cNvSpPr/>
          <p:nvPr/>
        </p:nvSpPr>
        <p:spPr>
          <a:xfrm>
            <a:off x="6012160" y="3284989"/>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10" name="Flowchart: Process 9"/>
          <p:cNvSpPr/>
          <p:nvPr/>
        </p:nvSpPr>
        <p:spPr>
          <a:xfrm>
            <a:off x="539552" y="3789041"/>
            <a:ext cx="3528392" cy="1993721"/>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11" name="Flowchart: Process 10"/>
          <p:cNvSpPr/>
          <p:nvPr/>
        </p:nvSpPr>
        <p:spPr>
          <a:xfrm>
            <a:off x="6012160" y="4750352"/>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23" name="Rectangle 22"/>
          <p:cNvSpPr/>
          <p:nvPr/>
        </p:nvSpPr>
        <p:spPr>
          <a:xfrm>
            <a:off x="1763688" y="4149080"/>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25" name="Rectangle 24"/>
          <p:cNvSpPr/>
          <p:nvPr/>
        </p:nvSpPr>
        <p:spPr>
          <a:xfrm>
            <a:off x="1691680" y="4607911"/>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26" name="Rectangle 25"/>
          <p:cNvSpPr/>
          <p:nvPr/>
        </p:nvSpPr>
        <p:spPr>
          <a:xfrm>
            <a:off x="1614400" y="5077276"/>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4" name="Rectangle 33"/>
          <p:cNvSpPr/>
          <p:nvPr/>
        </p:nvSpPr>
        <p:spPr>
          <a:xfrm>
            <a:off x="6769562" y="3501008"/>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35" name="Rectangle 34"/>
          <p:cNvSpPr/>
          <p:nvPr/>
        </p:nvSpPr>
        <p:spPr>
          <a:xfrm>
            <a:off x="6697554" y="3959839"/>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36" name="Rectangle 35"/>
          <p:cNvSpPr/>
          <p:nvPr/>
        </p:nvSpPr>
        <p:spPr>
          <a:xfrm>
            <a:off x="6625546" y="5085184"/>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7" name="Content Placeholder 2"/>
          <p:cNvSpPr>
            <a:spLocks noGrp="1"/>
          </p:cNvSpPr>
          <p:nvPr>
            <p:ph idx="1"/>
          </p:nvPr>
        </p:nvSpPr>
        <p:spPr>
          <a:xfrm>
            <a:off x="251520" y="1052736"/>
            <a:ext cx="8610600" cy="5339680"/>
          </a:xfrm>
        </p:spPr>
        <p:txBody>
          <a:bodyPr/>
          <a:lstStyle/>
          <a:p>
            <a:r>
              <a:rPr lang="en-US" sz="2800" dirty="0"/>
              <a:t>Assign </a:t>
            </a:r>
            <a:r>
              <a:rPr lang="en-US" sz="2800" dirty="0">
                <a:solidFill>
                  <a:srgbClr val="FF0000"/>
                </a:solidFill>
              </a:rPr>
              <a:t>each application a preferred channel</a:t>
            </a:r>
            <a:r>
              <a:rPr lang="en-US" sz="2800" dirty="0"/>
              <a:t> from its group’s allocated channels</a:t>
            </a:r>
          </a:p>
          <a:p>
            <a:r>
              <a:rPr lang="en-US" sz="2800" dirty="0"/>
              <a:t>Distribute applications to channels such that </a:t>
            </a:r>
            <a:r>
              <a:rPr lang="en-US" sz="2800" dirty="0">
                <a:solidFill>
                  <a:srgbClr val="FF0000"/>
                </a:solidFill>
              </a:rPr>
              <a:t>group’s bandwidth demand is balanced </a:t>
            </a:r>
            <a:r>
              <a:rPr lang="en-US" sz="2800" dirty="0"/>
              <a:t>across its channels</a:t>
            </a:r>
          </a:p>
          <a:p>
            <a:endParaRPr lang="en-US" sz="2800" dirty="0"/>
          </a:p>
          <a:p>
            <a:pPr>
              <a:buNone/>
            </a:pPr>
            <a:endParaRPr lang="en-US" sz="2800" dirty="0"/>
          </a:p>
          <a:p>
            <a:pPr>
              <a:buNone/>
            </a:pPr>
            <a:endParaRPr lang="en-US" sz="2800" dirty="0"/>
          </a:p>
          <a:p>
            <a:pPr lvl="3"/>
            <a:endParaRPr lang="en-US" dirty="0" smtClean="0"/>
          </a:p>
        </p:txBody>
      </p:sp>
    </p:spTree>
    <p:custDataLst>
      <p:tags r:id="rId1"/>
    </p:custDataLst>
    <p:extLst>
      <p:ext uri="{BB962C8B-B14F-4D97-AF65-F5344CB8AC3E}">
        <p14:creationId xmlns:p14="http://schemas.microsoft.com/office/powerpoint/2010/main" val="202951898"/>
      </p:ext>
    </p:extLst>
  </p:cSld>
  <p:clrMapOvr>
    <a:masterClrMapping/>
  </p:clrMapOvr>
  <p:transition xmlns:p14="http://schemas.microsoft.com/office/powerpoint/2010/main" advTm="414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0">
                                            <p:bg/>
                                          </p:spTgt>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childTnLst>
                          </p:cTn>
                        </p:par>
                        <p:par>
                          <p:cTn id="37" fill="hold">
                            <p:stCondLst>
                              <p:cond delay="0"/>
                            </p:stCondLst>
                            <p:childTnLst>
                              <p:par>
                                <p:cTn id="38" presetID="1" presetClass="exit" presetSubtype="0" fill="hold" nodeType="afterEffect">
                                  <p:stCondLst>
                                    <p:cond delay="0"/>
                                  </p:stCondLst>
                                  <p:childTnLst>
                                    <p:set>
                                      <p:cBhvr>
                                        <p:cTn id="39" dur="1" fill="hold">
                                          <p:stCondLst>
                                            <p:cond delay="0"/>
                                          </p:stCondLst>
                                        </p:cTn>
                                        <p:tgtEl>
                                          <p:spTgt spid="5">
                                            <p:txEl>
                                              <p:pRg st="0" end="0"/>
                                            </p:txEl>
                                          </p:spTgt>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6"/>
                                        </p:tgtEl>
                                        <p:attrNameLst>
                                          <p:attrName>style.visibility</p:attrName>
                                        </p:attrNameLst>
                                      </p:cBhvr>
                                      <p:to>
                                        <p:strVal val="hidden"/>
                                      </p:to>
                                    </p:set>
                                  </p:childTnLst>
                                </p:cTn>
                              </p:par>
                            </p:childTnLst>
                          </p:cTn>
                        </p:par>
                        <p:par>
                          <p:cTn id="50" fill="hold">
                            <p:stCondLst>
                              <p:cond delay="0"/>
                            </p:stCondLst>
                            <p:childTnLst>
                              <p:par>
                                <p:cTn id="51" presetID="1" presetClass="exit" presetSubtype="0" fill="hold" nodeType="afterEffect">
                                  <p:stCondLst>
                                    <p:cond delay="0"/>
                                  </p:stCondLst>
                                  <p:childTnLst>
                                    <p:set>
                                      <p:cBhvr>
                                        <p:cTn id="52" dur="1" fill="hold">
                                          <p:stCondLst>
                                            <p:cond delay="0"/>
                                          </p:stCondLst>
                                        </p:cTn>
                                        <p:tgtEl>
                                          <p:spTgt spid="11">
                                            <p:txEl>
                                              <p:pRg st="0" end="0"/>
                                            </p:txEl>
                                          </p:spTgt>
                                        </p:tgtEl>
                                        <p:attrNameLst>
                                          <p:attrName>style.visibility</p:attrName>
                                        </p:attrNameLst>
                                      </p:cBhvr>
                                      <p:to>
                                        <p:strVal val="hidden"/>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par>
                          <p:cTn id="56" fill="hold">
                            <p:stCondLst>
                              <p:cond delay="0"/>
                            </p:stCondLst>
                            <p:childTnLst>
                              <p:par>
                                <p:cTn id="57" presetID="1" presetClass="exit"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hidden"/>
                                      </p:to>
                                    </p:set>
                                  </p:childTnLst>
                                </p:cTn>
                              </p:par>
                            </p:childTnLst>
                          </p:cTn>
                        </p:par>
                        <p:par>
                          <p:cTn id="59" fill="hold">
                            <p:stCondLst>
                              <p:cond delay="0"/>
                            </p:stCondLst>
                            <p:childTnLst>
                              <p:par>
                                <p:cTn id="60" presetID="1" presetClass="exit" presetSubtype="0" fill="hold" grpId="0" nodeType="afterEffect">
                                  <p:stCondLst>
                                    <p:cond delay="0"/>
                                  </p:stCondLst>
                                  <p:childTnLst>
                                    <p:set>
                                      <p:cBhvr>
                                        <p:cTn id="61" dur="1" fill="hold">
                                          <p:stCondLst>
                                            <p:cond delay="0"/>
                                          </p:stCondLst>
                                        </p:cTn>
                                        <p:tgtEl>
                                          <p:spTgt spid="10">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P spid="10" grpId="0" build="allAtOnce" animBg="1"/>
      <p:bldP spid="10" grpId="1" build="allAtOnce" animBg="1"/>
      <p:bldP spid="11" grpId="0" build="allAtOnce" animBg="1"/>
      <p:bldP spid="23" grpId="0" animBg="1"/>
      <p:bldP spid="23" grpId="1" animBg="1"/>
      <p:bldP spid="25" grpId="0" animBg="1"/>
      <p:bldP spid="25" grpId="1" animBg="1"/>
      <p:bldP spid="26" grpId="0" animBg="1"/>
      <p:bldP spid="26" grpId="1" animBg="1"/>
      <p:bldP spid="34" grpId="0" animBg="1"/>
      <p:bldP spid="35" grpId="0" animBg="1"/>
      <p:bldP spid="36"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 Allocate Page to Preferred Channel</a:t>
            </a:r>
            <a:endParaRPr lang="en-US" dirty="0"/>
          </a:p>
        </p:txBody>
      </p:sp>
      <p:sp>
        <p:nvSpPr>
          <p:cNvPr id="3" name="Content Placeholder 2"/>
          <p:cNvSpPr>
            <a:spLocks noGrp="1"/>
          </p:cNvSpPr>
          <p:nvPr>
            <p:ph idx="1"/>
          </p:nvPr>
        </p:nvSpPr>
        <p:spPr>
          <a:xfrm>
            <a:off x="228600" y="1090058"/>
            <a:ext cx="8610600" cy="5339680"/>
          </a:xfrm>
        </p:spPr>
        <p:txBody>
          <a:bodyPr/>
          <a:lstStyle/>
          <a:p>
            <a:r>
              <a:rPr lang="en-US" sz="3200" dirty="0">
                <a:solidFill>
                  <a:srgbClr val="FF0000"/>
                </a:solidFill>
              </a:rPr>
              <a:t>Enforce channel preferences</a:t>
            </a:r>
            <a:r>
              <a:rPr lang="en-US" sz="3000" dirty="0"/>
              <a:t>                    </a:t>
            </a:r>
            <a:r>
              <a:rPr lang="en-US" sz="2800" dirty="0"/>
              <a:t>computed in the previous step</a:t>
            </a:r>
          </a:p>
          <a:p>
            <a:pPr>
              <a:buNone/>
            </a:pPr>
            <a:endParaRPr lang="en-US" sz="2800" dirty="0"/>
          </a:p>
          <a:p>
            <a:r>
              <a:rPr lang="en-US" sz="2800" dirty="0"/>
              <a:t>On a page fault, the operating system</a:t>
            </a:r>
          </a:p>
          <a:p>
            <a:pPr lvl="1"/>
            <a:r>
              <a:rPr lang="en-US" sz="2600" dirty="0"/>
              <a:t>allocates page to preferred channel </a:t>
            </a:r>
            <a:r>
              <a:rPr lang="en-US" sz="2600" dirty="0">
                <a:solidFill>
                  <a:srgbClr val="0070C0"/>
                </a:solidFill>
              </a:rPr>
              <a:t>if free page available</a:t>
            </a:r>
            <a:r>
              <a:rPr lang="en-US" sz="2600" dirty="0">
                <a:solidFill>
                  <a:srgbClr val="FF0000"/>
                </a:solidFill>
              </a:rPr>
              <a:t> </a:t>
            </a:r>
            <a:r>
              <a:rPr lang="en-US" sz="2600" dirty="0"/>
              <a:t>in preferred channel</a:t>
            </a:r>
          </a:p>
          <a:p>
            <a:pPr lvl="1"/>
            <a:r>
              <a:rPr lang="en-US" sz="2600" dirty="0">
                <a:solidFill>
                  <a:srgbClr val="0070C0"/>
                </a:solidFill>
              </a:rPr>
              <a:t>if free page not available</a:t>
            </a:r>
            <a:r>
              <a:rPr lang="en-US" sz="2600" dirty="0"/>
              <a:t>, replacement policy tries to allocate page to preferred channel</a:t>
            </a:r>
          </a:p>
          <a:p>
            <a:pPr lvl="1"/>
            <a:r>
              <a:rPr lang="en-US" sz="2600" dirty="0">
                <a:solidFill>
                  <a:srgbClr val="0070C0"/>
                </a:solidFill>
              </a:rPr>
              <a:t>if it fails</a:t>
            </a:r>
            <a:r>
              <a:rPr lang="en-US" sz="2600" dirty="0"/>
              <a:t>, allocate page to another channel</a:t>
            </a:r>
            <a:endParaRPr lang="en-US" sz="2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928587491"/>
      </p:ext>
    </p:extLst>
  </p:cSld>
  <p:clrMapOvr>
    <a:masterClrMapping/>
  </p:clrMapOvr>
  <p:transition xmlns:p14="http://schemas.microsoft.com/office/powerpoint/2010/main" advTm="419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318</a:t>
            </a:fld>
            <a:endParaRPr lang="en-US" altLang="en-US">
              <a:solidFill>
                <a:srgbClr val="000000"/>
              </a:solidFill>
            </a:endParaRPr>
          </a:p>
        </p:txBody>
      </p:sp>
      <p:grpSp>
        <p:nvGrpSpPr>
          <p:cNvPr id="30" name="Group 29"/>
          <p:cNvGrpSpPr/>
          <p:nvPr/>
        </p:nvGrpSpPr>
        <p:grpSpPr>
          <a:xfrm>
            <a:off x="344826"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grpSp>
        <p:nvGrpSpPr>
          <p:cNvPr id="31" name="Group 30"/>
          <p:cNvGrpSpPr/>
          <p:nvPr/>
        </p:nvGrpSpPr>
        <p:grpSpPr>
          <a:xfrm>
            <a:off x="363491"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Current Interval</a:t>
              </a:r>
            </a:p>
          </p:txBody>
        </p:sp>
      </p:grpSp>
      <p:grpSp>
        <p:nvGrpSpPr>
          <p:cNvPr id="35" name="Group 34"/>
          <p:cNvGrpSpPr/>
          <p:nvPr/>
        </p:nvGrpSpPr>
        <p:grpSpPr>
          <a:xfrm>
            <a:off x="4414594" y="908725"/>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Next Interval</a:t>
              </a:r>
            </a:p>
          </p:txBody>
        </p:sp>
      </p:grpSp>
      <p:sp>
        <p:nvSpPr>
          <p:cNvPr id="20" name="TextBox 19"/>
          <p:cNvSpPr txBox="1"/>
          <p:nvPr/>
        </p:nvSpPr>
        <p:spPr>
          <a:xfrm>
            <a:off x="272817" y="3080578"/>
            <a:ext cx="3816424"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1. Profile applications</a:t>
            </a:r>
          </a:p>
        </p:txBody>
      </p:sp>
      <p:sp>
        <p:nvSpPr>
          <p:cNvPr id="21" name="Right Arrow 20"/>
          <p:cNvSpPr/>
          <p:nvPr/>
        </p:nvSpPr>
        <p:spPr>
          <a:xfrm>
            <a:off x="416833" y="2575357"/>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2. Classify applications into groups</a:t>
            </a:r>
          </a:p>
          <a:p>
            <a:pPr defTabSz="914165"/>
            <a:r>
              <a:rPr lang="en-US" sz="2600" dirty="0">
                <a:solidFill>
                  <a:srgbClr val="000000"/>
                </a:solidFill>
                <a:latin typeface="Tahoma"/>
              </a:rPr>
              <a:t>3. Partition channels between groups</a:t>
            </a:r>
          </a:p>
          <a:p>
            <a:pPr defTabSz="914165"/>
            <a:r>
              <a:rPr lang="en-US" sz="2600" dirty="0">
                <a:solidFill>
                  <a:srgbClr val="000000"/>
                </a:solidFill>
                <a:latin typeface="Tahoma"/>
              </a:rPr>
              <a:t>4. Assign preferred channel to applications</a:t>
            </a:r>
          </a:p>
        </p:txBody>
      </p:sp>
      <p:sp>
        <p:nvSpPr>
          <p:cNvPr id="27" name="TextBox 26"/>
          <p:cNvSpPr txBox="1"/>
          <p:nvPr/>
        </p:nvSpPr>
        <p:spPr>
          <a:xfrm>
            <a:off x="4430620" y="3080578"/>
            <a:ext cx="5256584" cy="492443"/>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5. Enforce channel preferences</a:t>
            </a:r>
          </a:p>
        </p:txBody>
      </p:sp>
      <p:sp>
        <p:nvSpPr>
          <p:cNvPr id="29" name="Right Arrow 28"/>
          <p:cNvSpPr/>
          <p:nvPr/>
        </p:nvSpPr>
        <p:spPr>
          <a:xfrm>
            <a:off x="4593297" y="2575357"/>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676362731"/>
      </p:ext>
    </p:extLst>
  </p:cSld>
  <p:clrMapOvr>
    <a:masterClrMapping/>
  </p:clrMapOvr>
  <p:transition xmlns:p14="http://schemas.microsoft.com/office/powerpoint/2010/main" advTm="235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Integrating Partitioning and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319</a:t>
            </a:fld>
            <a:endParaRPr lang="en-US" altLang="en-US">
              <a:solidFill>
                <a:srgbClr val="000000"/>
              </a:solidFill>
            </a:endParaRPr>
          </a:p>
        </p:txBody>
      </p:sp>
      <p:grpSp>
        <p:nvGrpSpPr>
          <p:cNvPr id="27" name="Group 26"/>
          <p:cNvGrpSpPr/>
          <p:nvPr/>
        </p:nvGrpSpPr>
        <p:grpSpPr>
          <a:xfrm>
            <a:off x="467544" y="2132856"/>
            <a:ext cx="4104456" cy="2088232"/>
            <a:chOff x="179512" y="2132856"/>
            <a:chExt cx="4104456" cy="2088232"/>
          </a:xfrm>
        </p:grpSpPr>
        <p:cxnSp>
          <p:nvCxnSpPr>
            <p:cNvPr id="28" name="Straight Arrow Connector 2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Request Scheduling</a:t>
              </a:r>
            </a:p>
          </p:txBody>
        </p:sp>
      </p:grpSp>
      <p:grpSp>
        <p:nvGrpSpPr>
          <p:cNvPr id="32" name="Group 31"/>
          <p:cNvGrpSpPr/>
          <p:nvPr/>
        </p:nvGrpSpPr>
        <p:grpSpPr>
          <a:xfrm>
            <a:off x="4608005" y="2132856"/>
            <a:ext cx="4068452" cy="2088232"/>
            <a:chOff x="4319972" y="2132856"/>
            <a:chExt cx="4068452" cy="2088232"/>
          </a:xfrm>
        </p:grpSpPr>
        <p:cxnSp>
          <p:nvCxnSpPr>
            <p:cNvPr id="33" name="Straight Arrow Connector 32"/>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Channel Partitioning</a:t>
              </a:r>
            </a:p>
          </p:txBody>
        </p:sp>
      </p:grpSp>
      <p:grpSp>
        <p:nvGrpSpPr>
          <p:cNvPr id="35" name="Group 34"/>
          <p:cNvGrpSpPr/>
          <p:nvPr/>
        </p:nvGrpSpPr>
        <p:grpSpPr>
          <a:xfrm>
            <a:off x="2523280" y="4221088"/>
            <a:ext cx="4176464" cy="1898334"/>
            <a:chOff x="2235248" y="4221088"/>
            <a:chExt cx="4176464" cy="1898334"/>
          </a:xfrm>
        </p:grpSpPr>
        <p:grpSp>
          <p:nvGrpSpPr>
            <p:cNvPr id="36" name="Group 21"/>
            <p:cNvGrpSpPr/>
            <p:nvPr/>
          </p:nvGrpSpPr>
          <p:grpSpPr>
            <a:xfrm>
              <a:off x="2987824" y="4221088"/>
              <a:ext cx="2592288" cy="678552"/>
              <a:chOff x="2987824" y="4005064"/>
              <a:chExt cx="2592288" cy="678552"/>
            </a:xfrm>
          </p:grpSpPr>
          <p:cxnSp>
            <p:nvCxnSpPr>
              <p:cNvPr id="38" name="Straight Arrow Connector 3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0070C0"/>
                  </a:solidFill>
                  <a:latin typeface="Tahoma"/>
                </a:rPr>
                <a:t>Partitioning</a:t>
              </a:r>
              <a:r>
                <a:rPr lang="en-US" sz="2400" dirty="0">
                  <a:solidFill>
                    <a:srgbClr val="000000"/>
                  </a:solidFill>
                  <a:latin typeface="Tahoma"/>
                </a:rPr>
                <a:t> and </a:t>
              </a:r>
              <a:r>
                <a:rPr lang="en-US" sz="2400" dirty="0">
                  <a:solidFill>
                    <a:srgbClr val="FF0000"/>
                  </a:solidFill>
                  <a:latin typeface="Tahoma"/>
                </a:rPr>
                <a:t>Scheduling</a:t>
              </a:r>
            </a:p>
          </p:txBody>
        </p:sp>
      </p:grpSp>
      <p:sp>
        <p:nvSpPr>
          <p:cNvPr id="16" name="Rectangle 1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spTree>
    <p:custDataLst>
      <p:tags r:id="rId1"/>
    </p:custDataLst>
    <p:extLst>
      <p:ext uri="{BB962C8B-B14F-4D97-AF65-F5344CB8AC3E}">
        <p14:creationId xmlns:p14="http://schemas.microsoft.com/office/powerpoint/2010/main" val="2952611542"/>
      </p:ext>
    </p:extLst>
  </p:cSld>
  <p:clrMapOvr>
    <a:masterClrMapping/>
  </p:clrMapOvr>
  <p:transition xmlns:p14="http://schemas.microsoft.com/office/powerpoint/2010/main" advTm="2597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32</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2. Between </a:t>
            </a:r>
          </a:p>
          <a:p>
            <a:pPr algn="ctr">
              <a:lnSpc>
                <a:spcPct val="80000"/>
              </a:lnSpc>
              <a:defRPr/>
            </a:pPr>
            <a:r>
              <a:rPr lang="en-US" sz="2800" b="1" kern="0" dirty="0">
                <a:solidFill>
                  <a:srgbClr val="FF0000"/>
                </a:solidFill>
                <a:latin typeface="Calibri"/>
              </a:rPr>
              <a:t>Clusters</a:t>
            </a:r>
          </a:p>
        </p:txBody>
      </p:sp>
    </p:spTree>
    <p:extLst>
      <p:ext uri="{BB962C8B-B14F-4D97-AF65-F5344CB8AC3E}">
        <p14:creationId xmlns:p14="http://schemas.microsoft.com/office/powerpoint/2010/main" val="458869829"/>
      </p:ext>
    </p:extLst>
  </p:cSld>
  <p:clrMapOvr>
    <a:masterClrMapping/>
  </p:clrMapOvr>
  <p:timing>
    <p:tnLst>
      <p:par>
        <p:cTn xmlns:p14="http://schemas.microsoft.com/office/powerpoint/2010/mai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smtClean="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320</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213230833"/>
      </p:ext>
    </p:extLst>
  </p:cSld>
  <p:clrMapOvr>
    <a:masterClrMapping/>
  </p:clrMapOvr>
  <p:transition xmlns:p14="http://schemas.microsoft.com/office/powerpoint/2010/main" advTm="2884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321</a:t>
            </a:fld>
            <a:endParaRPr lang="en-US" altLang="en-US">
              <a:solidFill>
                <a:srgbClr val="000000"/>
              </a:solidFill>
            </a:endParaRPr>
          </a:p>
        </p:txBody>
      </p:sp>
    </p:spTree>
    <p:extLst>
      <p:ext uri="{BB962C8B-B14F-4D97-AF65-F5344CB8AC3E}">
        <p14:creationId xmlns:p14="http://schemas.microsoft.com/office/powerpoint/2010/main" val="2268129044"/>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322</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59939946"/>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51520" y="908720"/>
            <a:ext cx="8610600" cy="5339680"/>
          </a:xfrm>
        </p:spPr>
        <p:txBody>
          <a:bodyPr/>
          <a:lstStyle/>
          <a:p>
            <a:pPr lvl="0">
              <a:buClr>
                <a:srgbClr val="CC9900"/>
              </a:buClr>
            </a:pPr>
            <a:r>
              <a:rPr lang="en-US" dirty="0" smtClean="0">
                <a:solidFill>
                  <a:srgbClr val="0070C0"/>
                </a:solidFill>
              </a:rPr>
              <a:t>Simulation Model</a:t>
            </a:r>
          </a:p>
          <a:p>
            <a:pPr lvl="1">
              <a:buClr>
                <a:srgbClr val="CC9900"/>
              </a:buClr>
            </a:pPr>
            <a:r>
              <a:rPr lang="en-US" dirty="0" smtClean="0">
                <a:solidFill>
                  <a:srgbClr val="000000"/>
                </a:solidFill>
              </a:rPr>
              <a:t>24 cores, 4 channels, 4 banks/channel</a:t>
            </a:r>
          </a:p>
          <a:p>
            <a:pPr lvl="1">
              <a:buClr>
                <a:srgbClr val="CC9900"/>
              </a:buClr>
            </a:pPr>
            <a:r>
              <a:rPr lang="en-US" dirty="0" smtClean="0">
                <a:solidFill>
                  <a:srgbClr val="000000"/>
                </a:solidFill>
              </a:rPr>
              <a:t>Core Model</a:t>
            </a:r>
          </a:p>
          <a:p>
            <a:pPr lvl="2">
              <a:buClr>
                <a:srgbClr val="CC9900"/>
              </a:buClr>
            </a:pPr>
            <a:r>
              <a:rPr lang="en-US" dirty="0" smtClean="0">
                <a:solidFill>
                  <a:srgbClr val="000000"/>
                </a:solidFill>
              </a:rPr>
              <a:t>Out-of-order, 128-entry instruction window</a:t>
            </a:r>
          </a:p>
          <a:p>
            <a:pPr lvl="2">
              <a:buClr>
                <a:srgbClr val="CC9900"/>
              </a:buClr>
            </a:pPr>
            <a:r>
              <a:rPr lang="en-US" dirty="0" smtClean="0">
                <a:solidFill>
                  <a:srgbClr val="000000"/>
                </a:solidFill>
              </a:rPr>
              <a:t>512 KB L2 cache/core</a:t>
            </a:r>
          </a:p>
          <a:p>
            <a:pPr lvl="1">
              <a:buClr>
                <a:srgbClr val="CC9900"/>
              </a:buClr>
            </a:pPr>
            <a:r>
              <a:rPr lang="en-US" dirty="0" smtClean="0">
                <a:solidFill>
                  <a:srgbClr val="000000"/>
                </a:solidFill>
              </a:rPr>
              <a:t>Memory Model – DDR2</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Workloads</a:t>
            </a:r>
          </a:p>
          <a:p>
            <a:pPr lvl="1">
              <a:buClr>
                <a:srgbClr val="CC9900"/>
              </a:buClr>
            </a:pPr>
            <a:r>
              <a:rPr lang="en-US" dirty="0" smtClean="0">
                <a:solidFill>
                  <a:srgbClr val="000000"/>
                </a:solidFill>
              </a:rPr>
              <a:t>240 SPEC CPU 2006 </a:t>
            </a:r>
            <a:r>
              <a:rPr lang="en-US" dirty="0" err="1" smtClean="0">
                <a:solidFill>
                  <a:srgbClr val="000000"/>
                </a:solidFill>
              </a:rPr>
              <a:t>multiprogrammed</a:t>
            </a:r>
            <a:r>
              <a:rPr lang="en-US" dirty="0" smtClean="0">
                <a:solidFill>
                  <a:srgbClr val="000000"/>
                </a:solidFill>
              </a:rPr>
              <a:t> workloads  (categorized based on memory intensity)</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Metrics</a:t>
            </a:r>
          </a:p>
          <a:p>
            <a:pPr lvl="1">
              <a:buClr>
                <a:srgbClr val="CC9900"/>
              </a:buClr>
            </a:pPr>
            <a:r>
              <a:rPr lang="en-US" dirty="0" smtClean="0"/>
              <a:t>Sy</a:t>
            </a:r>
            <a:r>
              <a:rPr lang="en-US" dirty="0" smtClean="0">
                <a:solidFill>
                  <a:srgbClr val="000000"/>
                </a:solidFill>
              </a:rPr>
              <a:t>stem</a:t>
            </a:r>
            <a:r>
              <a:rPr lang="en-US" dirty="0" smtClean="0"/>
              <a:t> Performance</a:t>
            </a:r>
          </a:p>
          <a:p>
            <a:pPr>
              <a:buNone/>
            </a:pPr>
            <a:r>
              <a:rPr lang="en-US" dirty="0" smtClean="0"/>
              <a:t> </a:t>
            </a:r>
          </a:p>
          <a:p>
            <a:pPr lvl="1">
              <a:buNone/>
            </a:pPr>
            <a:endParaRPr lang="en-US" dirty="0" smtClean="0"/>
          </a:p>
          <a:p>
            <a:pPr lvl="1">
              <a:buNone/>
            </a:pPr>
            <a:endParaRPr lang="en-US" dirty="0" smtClean="0"/>
          </a:p>
          <a:p>
            <a:pPr>
              <a:buClr>
                <a:srgbClr val="CC9900"/>
              </a:buClr>
            </a:pPr>
            <a:endParaRPr lang="en-US" dirty="0" smtClean="0">
              <a:solidFill>
                <a:srgbClr val="000000"/>
              </a:solidFill>
            </a:endParaRPr>
          </a:p>
          <a:p>
            <a:pPr lvl="2">
              <a:buClr>
                <a:srgbClr val="CC9900"/>
              </a:buClr>
            </a:pPr>
            <a:endParaRPr lang="en-US" dirty="0" smtClean="0">
              <a:solidFill>
                <a:srgbClr val="000000"/>
              </a:solidFill>
            </a:endParaRPr>
          </a:p>
          <a:p>
            <a:pPr lvl="1">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323</a:t>
            </a:fld>
            <a:endParaRPr lang="en-US" altLang="en-US">
              <a:solidFill>
                <a:srgbClr val="000000"/>
              </a:solidFill>
            </a:endParaRPr>
          </a:p>
        </p:txBody>
      </p:sp>
      <p:graphicFrame>
        <p:nvGraphicFramePr>
          <p:cNvPr id="1030" name="Object 6"/>
          <p:cNvGraphicFramePr>
            <a:graphicFrameLocks noChangeAspect="1"/>
          </p:cNvGraphicFramePr>
          <p:nvPr/>
        </p:nvGraphicFramePr>
        <p:xfrm>
          <a:off x="3671664" y="5550251"/>
          <a:ext cx="3276600" cy="723900"/>
        </p:xfrm>
        <a:graphic>
          <a:graphicData uri="http://schemas.openxmlformats.org/presentationml/2006/ole">
            <mc:AlternateContent xmlns:mc="http://schemas.openxmlformats.org/markup-compatibility/2006">
              <mc:Choice xmlns:v="urn:schemas-microsoft-com:vml" Requires="v">
                <p:oleObj spid="_x0000_s898061" name="Equation" r:id="rId5" imgW="2057400" imgH="457200" progId="Equation.3">
                  <p:embed/>
                </p:oleObj>
              </mc:Choice>
              <mc:Fallback>
                <p:oleObj name="Equation" r:id="rId5" imgW="2057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71664" y="5550251"/>
                        <a:ext cx="32766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3825558536"/>
      </p:ext>
    </p:extLst>
  </p:cSld>
  <p:clrMapOvr>
    <a:masterClrMapping/>
  </p:clrMapOvr>
  <p:transition xmlns:p14="http://schemas.microsoft.com/office/powerpoint/2010/main" advTm="2355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 on Memory Scheduling</a:t>
            </a:r>
            <a:endParaRPr lang="en-US" dirty="0"/>
          </a:p>
        </p:txBody>
      </p:sp>
      <p:sp>
        <p:nvSpPr>
          <p:cNvPr id="3" name="Content Placeholder 2"/>
          <p:cNvSpPr>
            <a:spLocks noGrp="1"/>
          </p:cNvSpPr>
          <p:nvPr>
            <p:ph idx="1"/>
          </p:nvPr>
        </p:nvSpPr>
        <p:spPr>
          <a:xfrm>
            <a:off x="228600" y="1095330"/>
            <a:ext cx="8610600" cy="5339680"/>
          </a:xfrm>
        </p:spPr>
        <p:txBody>
          <a:bodyPr/>
          <a:lstStyle/>
          <a:p>
            <a:r>
              <a:rPr lang="en-US" dirty="0" smtClean="0">
                <a:solidFill>
                  <a:srgbClr val="0070C0"/>
                </a:solidFill>
              </a:rPr>
              <a:t>FR-FCFS</a:t>
            </a:r>
            <a:r>
              <a:rPr lang="en-US" sz="2100" dirty="0">
                <a:solidFill>
                  <a:srgbClr val="0070C0"/>
                </a:solidFill>
              </a:rPr>
              <a:t> </a:t>
            </a:r>
            <a:r>
              <a:rPr lang="en-US" sz="1700" dirty="0"/>
              <a:t>[</a:t>
            </a:r>
            <a:r>
              <a:rPr lang="en-US" sz="1700" dirty="0" err="1"/>
              <a:t>Zuravleff</a:t>
            </a:r>
            <a:r>
              <a:rPr lang="en-US" sz="1700" dirty="0"/>
              <a:t> et al., US Patent 1997, </a:t>
            </a:r>
            <a:r>
              <a:rPr lang="en-US" sz="1700" dirty="0" err="1"/>
              <a:t>Rixner</a:t>
            </a:r>
            <a:r>
              <a:rPr lang="en-US" sz="1700" dirty="0"/>
              <a:t> et al., ISCA 2000]</a:t>
            </a:r>
          </a:p>
          <a:p>
            <a:pPr lvl="1"/>
            <a:r>
              <a:rPr lang="en-US" sz="2100" dirty="0"/>
              <a:t>Prioritizes row-buffer hits and older requests</a:t>
            </a:r>
          </a:p>
          <a:p>
            <a:pPr lvl="1"/>
            <a:r>
              <a:rPr lang="en-US" sz="2100" dirty="0"/>
              <a:t>Application-unaware</a:t>
            </a:r>
          </a:p>
          <a:p>
            <a:pPr lvl="1">
              <a:buNone/>
            </a:pPr>
            <a:endParaRPr lang="en-US" sz="2000" dirty="0"/>
          </a:p>
          <a:p>
            <a:pPr lvl="1">
              <a:buNone/>
            </a:pPr>
            <a:endParaRPr lang="en-US" sz="2000" dirty="0"/>
          </a:p>
          <a:p>
            <a:r>
              <a:rPr lang="en-US" dirty="0" smtClean="0">
                <a:solidFill>
                  <a:srgbClr val="0070C0"/>
                </a:solidFill>
              </a:rPr>
              <a:t>ATLAS</a:t>
            </a:r>
            <a:r>
              <a:rPr lang="en-US" sz="2100" dirty="0">
                <a:solidFill>
                  <a:srgbClr val="0070C0"/>
                </a:solidFill>
              </a:rPr>
              <a:t> </a:t>
            </a:r>
            <a:r>
              <a:rPr lang="en-US" sz="1700" dirty="0"/>
              <a:t>[Kim et al., HPCA 2010]</a:t>
            </a:r>
          </a:p>
          <a:p>
            <a:pPr lvl="1"/>
            <a:r>
              <a:rPr lang="en-US" sz="2100" dirty="0"/>
              <a:t>Prioritizes applications  with low memory-intensity</a:t>
            </a:r>
          </a:p>
          <a:p>
            <a:pPr lvl="1">
              <a:buNone/>
            </a:pPr>
            <a:endParaRPr lang="en-US" dirty="0" smtClean="0"/>
          </a:p>
          <a:p>
            <a:pPr lvl="1">
              <a:buNone/>
            </a:pPr>
            <a:endParaRPr lang="en-US" sz="2000" dirty="0"/>
          </a:p>
          <a:p>
            <a:r>
              <a:rPr lang="en-US" dirty="0" smtClean="0">
                <a:solidFill>
                  <a:srgbClr val="0070C0"/>
                </a:solidFill>
              </a:rPr>
              <a:t>TCM</a:t>
            </a:r>
            <a:r>
              <a:rPr lang="en-US" sz="2100" dirty="0">
                <a:solidFill>
                  <a:srgbClr val="0070C0"/>
                </a:solidFill>
              </a:rPr>
              <a:t> </a:t>
            </a:r>
            <a:r>
              <a:rPr lang="en-US" sz="1700" dirty="0"/>
              <a:t>[Kim et al., MICRO 2010]</a:t>
            </a:r>
          </a:p>
          <a:p>
            <a:pPr lvl="1"/>
            <a:r>
              <a:rPr lang="en-US" sz="2100" dirty="0"/>
              <a:t>Always prioritizes low memory-intensity applications</a:t>
            </a:r>
          </a:p>
          <a:p>
            <a:pPr lvl="1"/>
            <a:r>
              <a:rPr lang="en-US" sz="2100" dirty="0"/>
              <a:t>Shuffles request priorities of high memory-intensity applications</a:t>
            </a:r>
          </a:p>
          <a:p>
            <a:pPr lvl="1">
              <a:buNone/>
            </a:pPr>
            <a:endParaRPr lang="en-US" sz="2100" dirty="0"/>
          </a:p>
          <a:p>
            <a:endParaRPr lang="en-US" sz="2100" dirty="0"/>
          </a:p>
          <a:p>
            <a:pPr lvl="1"/>
            <a:endParaRPr lang="en-US" sz="21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324</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860512628"/>
      </p:ext>
    </p:extLst>
  </p:cSld>
  <p:clrMapOvr>
    <a:masterClrMapping/>
  </p:clrMapOvr>
  <p:transition xmlns:p14="http://schemas.microsoft.com/office/powerpoint/2010/main" advTm="477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325</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283785298"/>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326</a:t>
            </a:fld>
            <a:endParaRPr lang="en-US" altLang="en-US">
              <a:solidFill>
                <a:srgbClr val="000000"/>
              </a:solidFill>
            </a:endParaRPr>
          </a:p>
        </p:txBody>
      </p:sp>
      <p:graphicFrame>
        <p:nvGraphicFramePr>
          <p:cNvPr id="24" name="Chart 23"/>
          <p:cNvGraphicFramePr/>
          <p:nvPr/>
        </p:nvGraphicFramePr>
        <p:xfrm>
          <a:off x="1046413" y="1340769"/>
          <a:ext cx="6921241" cy="40081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4"/>
          <p:cNvGraphicFramePr/>
          <p:nvPr/>
        </p:nvGraphicFramePr>
        <p:xfrm>
          <a:off x="1035812" y="1340768"/>
          <a:ext cx="6924041" cy="4013786"/>
        </p:xfrm>
        <a:graphic>
          <a:graphicData uri="http://schemas.openxmlformats.org/drawingml/2006/chart">
            <c:chart xmlns:c="http://schemas.openxmlformats.org/drawingml/2006/chart" xmlns:r="http://schemas.openxmlformats.org/officeDocument/2006/relationships" r:id="rId5"/>
          </a:graphicData>
        </a:graphic>
      </p:graphicFrame>
      <p:cxnSp>
        <p:nvCxnSpPr>
          <p:cNvPr id="26" name="Straight Arrow Connector 25"/>
          <p:cNvCxnSpPr/>
          <p:nvPr/>
        </p:nvCxnSpPr>
        <p:spPr>
          <a:xfrm flipV="1">
            <a:off x="3161774" y="1772816"/>
            <a:ext cx="0" cy="194421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V="1">
            <a:off x="4410052" y="2276872"/>
            <a:ext cx="0" cy="124279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V="1">
            <a:off x="5610046" y="2079509"/>
            <a:ext cx="0" cy="5413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Connector 33"/>
          <p:cNvSpPr/>
          <p:nvPr/>
        </p:nvSpPr>
        <p:spPr>
          <a:xfrm>
            <a:off x="3203848" y="1412776"/>
            <a:ext cx="648072" cy="648072"/>
          </a:xfrm>
          <a:prstGeom prst="flowChartConnector">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0" y="5229200"/>
            <a:ext cx="9144000"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IMPS improves performance regardless of scheduling policy</a:t>
            </a:r>
          </a:p>
          <a:p>
            <a:pPr algn="ctr" defTabSz="914165"/>
            <a:r>
              <a:rPr lang="en-US" sz="2400" kern="0" dirty="0">
                <a:solidFill>
                  <a:srgbClr val="FF0000"/>
                </a:solidFill>
                <a:latin typeface="Tahoma"/>
              </a:rPr>
              <a:t>Highest improvement over FRFCFS as IMPS designed for FRFCFS </a:t>
            </a:r>
            <a:endParaRPr lang="en-US" dirty="0">
              <a:solidFill>
                <a:srgbClr val="FFFFFF"/>
              </a:solidFill>
              <a:latin typeface="Tahoma"/>
            </a:endParaRPr>
          </a:p>
        </p:txBody>
      </p:sp>
      <p:sp>
        <p:nvSpPr>
          <p:cNvPr id="37" name="Title 1"/>
          <p:cNvSpPr>
            <a:spLocks noGrp="1"/>
          </p:cNvSpPr>
          <p:nvPr>
            <p:ph type="title"/>
          </p:nvPr>
        </p:nvSpPr>
        <p:spPr>
          <a:xfrm>
            <a:off x="228600" y="152401"/>
            <a:ext cx="8610600" cy="756320"/>
          </a:xfrm>
        </p:spPr>
        <p:txBody>
          <a:bodyPr/>
          <a:lstStyle/>
          <a:p>
            <a:r>
              <a:rPr lang="en-US" dirty="0" smtClean="0"/>
              <a:t>Interaction with Memory Scheduling</a:t>
            </a:r>
            <a:endParaRPr lang="en-US" dirty="0"/>
          </a:p>
        </p:txBody>
      </p:sp>
      <p:sp>
        <p:nvSpPr>
          <p:cNvPr id="11" name="Rectangle 10"/>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3252492431"/>
      </p:ext>
    </p:extLst>
  </p:cSld>
  <p:clrMapOvr>
    <a:masterClrMapping/>
  </p:clrMapOvr>
  <p:transition xmlns:p14="http://schemas.microsoft.com/office/powerpoint/2010/main" advTm="445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ppt_x</p:attrName>
                                        </p:attrNameLst>
                                      </p:cBhvr>
                                      <p:tavLst>
                                        <p:tav tm="0">
                                          <p:val>
                                            <p:strVal val="#ppt_x"/>
                                          </p:val>
                                        </p:tav>
                                        <p:tav tm="100000">
                                          <p:val>
                                            <p:strVal val="#ppt_x"/>
                                          </p:val>
                                        </p:tav>
                                      </p:tavLst>
                                    </p:anim>
                                    <p:anim calcmode="lin" valueType="num">
                                      <p:cBhvr>
                                        <p:cTn id="21" dur="500" fill="hold"/>
                                        <p:tgtEl>
                                          <p:spTgt spid="26"/>
                                        </p:tgtEl>
                                        <p:attrNameLst>
                                          <p:attrName>ppt_y</p:attrName>
                                        </p:attrNameLst>
                                      </p:cBhvr>
                                      <p:tavLst>
                                        <p:tav tm="0">
                                          <p:val>
                                            <p:strVal val="#ppt_y+#ppt_h/2"/>
                                          </p:val>
                                        </p:tav>
                                        <p:tav tm="100000">
                                          <p:val>
                                            <p:strVal val="#ppt_y"/>
                                          </p:val>
                                        </p:tav>
                                      </p:tavLst>
                                    </p:anim>
                                    <p:anim calcmode="lin" valueType="num">
                                      <p:cBhvr>
                                        <p:cTn id="22" dur="500" fill="hold"/>
                                        <p:tgtEl>
                                          <p:spTgt spid="26"/>
                                        </p:tgtEl>
                                        <p:attrNameLst>
                                          <p:attrName>ppt_w</p:attrName>
                                        </p:attrNameLst>
                                      </p:cBhvr>
                                      <p:tavLst>
                                        <p:tav tm="0">
                                          <p:val>
                                            <p:strVal val="#ppt_w"/>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childTnLst>
                                </p:cTn>
                              </p:par>
                              <p:par>
                                <p:cTn id="24" presetID="17" presetClass="entr" presetSubtype="4"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ppt_x</p:attrName>
                                        </p:attrNameLst>
                                      </p:cBhvr>
                                      <p:tavLst>
                                        <p:tav tm="0">
                                          <p:val>
                                            <p:strVal val="#ppt_x"/>
                                          </p:val>
                                        </p:tav>
                                        <p:tav tm="100000">
                                          <p:val>
                                            <p:strVal val="#ppt_x"/>
                                          </p:val>
                                        </p:tav>
                                      </p:tavLst>
                                    </p:anim>
                                    <p:anim calcmode="lin" valueType="num">
                                      <p:cBhvr>
                                        <p:cTn id="27" dur="500" fill="hold"/>
                                        <p:tgtEl>
                                          <p:spTgt spid="27"/>
                                        </p:tgtEl>
                                        <p:attrNameLst>
                                          <p:attrName>ppt_y</p:attrName>
                                        </p:attrNameLst>
                                      </p:cBhvr>
                                      <p:tavLst>
                                        <p:tav tm="0">
                                          <p:val>
                                            <p:strVal val="#ppt_y+#ppt_h/2"/>
                                          </p:val>
                                        </p:tav>
                                        <p:tav tm="100000">
                                          <p:val>
                                            <p:strVal val="#ppt_y"/>
                                          </p:val>
                                        </p:tav>
                                      </p:tavLst>
                                    </p:anim>
                                    <p:anim calcmode="lin" valueType="num">
                                      <p:cBhvr>
                                        <p:cTn id="28" dur="500" fill="hold"/>
                                        <p:tgtEl>
                                          <p:spTgt spid="27"/>
                                        </p:tgtEl>
                                        <p:attrNameLst>
                                          <p:attrName>ppt_w</p:attrName>
                                        </p:attrNameLst>
                                      </p:cBhvr>
                                      <p:tavLst>
                                        <p:tav tm="0">
                                          <p:val>
                                            <p:strVal val="#ppt_w"/>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childTnLst>
                                </p:cTn>
                              </p:par>
                              <p:par>
                                <p:cTn id="30" presetID="17" presetClass="entr" presetSubtype="4"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ppt_x</p:attrName>
                                        </p:attrNameLst>
                                      </p:cBhvr>
                                      <p:tavLst>
                                        <p:tav tm="0">
                                          <p:val>
                                            <p:strVal val="#ppt_x"/>
                                          </p:val>
                                        </p:tav>
                                        <p:tav tm="100000">
                                          <p:val>
                                            <p:strVal val="#ppt_x"/>
                                          </p:val>
                                        </p:tav>
                                      </p:tavLst>
                                    </p:anim>
                                    <p:anim calcmode="lin" valueType="num">
                                      <p:cBhvr>
                                        <p:cTn id="33" dur="500" fill="hold"/>
                                        <p:tgtEl>
                                          <p:spTgt spid="28"/>
                                        </p:tgtEl>
                                        <p:attrNameLst>
                                          <p:attrName>ppt_y</p:attrName>
                                        </p:attrNameLst>
                                      </p:cBhvr>
                                      <p:tavLst>
                                        <p:tav tm="0">
                                          <p:val>
                                            <p:strVal val="#ppt_y+#ppt_h/2"/>
                                          </p:val>
                                        </p:tav>
                                        <p:tav tm="100000">
                                          <p:val>
                                            <p:strVal val="#ppt_y"/>
                                          </p:val>
                                        </p:tav>
                                      </p:tavLst>
                                    </p:anim>
                                    <p:anim calcmode="lin" valueType="num">
                                      <p:cBhvr>
                                        <p:cTn id="34" dur="500" fill="hold"/>
                                        <p:tgtEl>
                                          <p:spTgt spid="28"/>
                                        </p:tgtEl>
                                        <p:attrNameLst>
                                          <p:attrName>ppt_w</p:attrName>
                                        </p:attrNameLst>
                                      </p:cBhvr>
                                      <p:tavLst>
                                        <p:tav tm="0">
                                          <p:val>
                                            <p:strVal val="#ppt_w"/>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26"/>
                                        </p:tgtEl>
                                        <p:attrNameLst>
                                          <p:attrName>style.visibility</p:attrName>
                                        </p:attrNameLst>
                                      </p:cBhvr>
                                      <p:to>
                                        <p:strVal val="hidden"/>
                                      </p:to>
                                    </p:set>
                                  </p:childTnLst>
                                </p:cTn>
                              </p:par>
                            </p:childTnLst>
                          </p:cTn>
                        </p:par>
                        <p:par>
                          <p:cTn id="43" fill="hold">
                            <p:stCondLst>
                              <p:cond delay="0"/>
                            </p:stCondLst>
                            <p:childTnLst>
                              <p:par>
                                <p:cTn id="44" presetID="1" presetClass="exit" presetSubtype="0" fill="hold" nodeType="afterEffect">
                                  <p:stCondLst>
                                    <p:cond delay="0"/>
                                  </p:stCondLst>
                                  <p:childTnLst>
                                    <p:set>
                                      <p:cBhvr>
                                        <p:cTn id="45" dur="1" fill="hold">
                                          <p:stCondLst>
                                            <p:cond delay="0"/>
                                          </p:stCondLst>
                                        </p:cTn>
                                        <p:tgtEl>
                                          <p:spTgt spid="27"/>
                                        </p:tgtEl>
                                        <p:attrNameLst>
                                          <p:attrName>style.visibility</p:attrName>
                                        </p:attrNameLst>
                                      </p:cBhvr>
                                      <p:to>
                                        <p:strVal val="hidden"/>
                                      </p:to>
                                    </p:set>
                                  </p:childTnLst>
                                </p:cTn>
                              </p:par>
                            </p:childTnLst>
                          </p:cTn>
                        </p:par>
                        <p:par>
                          <p:cTn id="46" fill="hold">
                            <p:stCondLst>
                              <p:cond delay="0"/>
                            </p:stCondLst>
                            <p:childTnLst>
                              <p:par>
                                <p:cTn id="47" presetID="1" presetClass="exit" presetSubtype="0" fill="hold" nodeType="after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Graphic spid="25" grpId="0">
        <p:bldAsOne/>
      </p:bldGraphic>
      <p:bldGraphic spid="25" grpId="1">
        <p:bldAsOne/>
      </p:bldGraphic>
      <p:bldP spid="34" grpId="0" animBg="1"/>
      <p:bldP spid="11" grpId="0" build="allAtOnce"/>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MCP Summary</a:t>
            </a:r>
            <a:endParaRPr lang="en-US" dirty="0"/>
          </a:p>
        </p:txBody>
      </p:sp>
      <p:sp>
        <p:nvSpPr>
          <p:cNvPr id="3" name="Content Placeholder 2"/>
          <p:cNvSpPr>
            <a:spLocks noGrp="1"/>
          </p:cNvSpPr>
          <p:nvPr>
            <p:ph idx="1"/>
          </p:nvPr>
        </p:nvSpPr>
        <p:spPr/>
        <p:txBody>
          <a:bodyPr/>
          <a:lstStyle/>
          <a:p>
            <a:r>
              <a:rPr lang="en-US" dirty="0" smtClean="0"/>
              <a:t>Uncontrolled inter-application interference in main memory degrades system performance</a:t>
            </a:r>
          </a:p>
          <a:p>
            <a:endParaRPr lang="en-US" dirty="0" smtClean="0"/>
          </a:p>
          <a:p>
            <a:r>
              <a:rPr lang="en-US" dirty="0" smtClean="0">
                <a:solidFill>
                  <a:srgbClr val="0070C0"/>
                </a:solidFill>
              </a:rPr>
              <a:t>Application-aware memory channel partitioning (MCP)</a:t>
            </a:r>
          </a:p>
          <a:p>
            <a:pPr lvl="1"/>
            <a:r>
              <a:rPr lang="en-US" dirty="0" smtClean="0"/>
              <a:t>Separates the data of badly-interfering applications              to different channels, eliminating interference </a:t>
            </a:r>
          </a:p>
          <a:p>
            <a:pPr lvl="1">
              <a:buNone/>
            </a:pPr>
            <a:endParaRPr lang="en-US" dirty="0" smtClean="0"/>
          </a:p>
          <a:p>
            <a:r>
              <a:rPr lang="en-US" dirty="0" smtClean="0">
                <a:solidFill>
                  <a:srgbClr val="0070C0"/>
                </a:solidFill>
              </a:rPr>
              <a:t>Integrated memory partitioning and scheduling (IMPS)</a:t>
            </a:r>
          </a:p>
          <a:p>
            <a:pPr lvl="1"/>
            <a:r>
              <a:rPr lang="en-US" dirty="0" smtClean="0"/>
              <a:t>Prioritizes very low memory-intensity applications in scheduler</a:t>
            </a:r>
          </a:p>
          <a:p>
            <a:pPr lvl="1"/>
            <a:r>
              <a:rPr lang="en-US" dirty="0" smtClean="0"/>
              <a:t>Handles other applications’ interference by partitioning</a:t>
            </a:r>
          </a:p>
          <a:p>
            <a:pPr lvl="1">
              <a:buNone/>
            </a:pPr>
            <a:endParaRPr lang="en-US" dirty="0" smtClean="0"/>
          </a:p>
          <a:p>
            <a:r>
              <a:rPr lang="en-US" dirty="0" smtClean="0">
                <a:solidFill>
                  <a:srgbClr val="FF0000"/>
                </a:solidFill>
              </a:rPr>
              <a:t>MCP/IMPS provide better performance than application-aware memory request scheduling at lower hardware cost</a:t>
            </a:r>
          </a:p>
          <a:p>
            <a:endParaRPr lang="en-US" dirty="0" smtClean="0"/>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661786360"/>
      </p:ext>
    </p:extLst>
  </p:cSld>
  <p:clrMapOvr>
    <a:masterClrMapping/>
  </p:clrMapOvr>
  <p:transition xmlns:p14="http://schemas.microsoft.com/office/powerpoint/2010/main" advTm="500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328</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29492044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329</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PAMS Micro 2011 Talk</a:t>
            </a:r>
            <a:endParaRPr lang="en-US" dirty="0">
              <a:solidFill>
                <a:srgbClr val="000000"/>
              </a:solidFill>
              <a:latin typeface="Tahoma"/>
            </a:endParaRPr>
          </a:p>
        </p:txBody>
      </p:sp>
    </p:spTree>
    <p:extLst>
      <p:ext uri="{BB962C8B-B14F-4D97-AF65-F5344CB8AC3E}">
        <p14:creationId xmlns:p14="http://schemas.microsoft.com/office/powerpoint/2010/main" val="1107468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smtClean="0">
                <a:solidFill>
                  <a:schemeClr val="tx2"/>
                </a:solidFill>
              </a:rPr>
              <a:t>Non-intensive</a:t>
            </a:r>
            <a:r>
              <a:rPr lang="en-US" dirty="0" smtClean="0"/>
              <a:t> threads have greater potential for making progress</a:t>
            </a:r>
          </a:p>
          <a:p>
            <a:endParaRPr lang="en-US" sz="800" dirty="0"/>
          </a:p>
          <a:p>
            <a:r>
              <a:rPr lang="en-US" sz="3000" b="1" dirty="0"/>
              <a:t>Does not degrade fairness</a:t>
            </a:r>
          </a:p>
          <a:p>
            <a:pPr lvl="1"/>
            <a:r>
              <a:rPr lang="en-US" dirty="0" smtClean="0">
                <a:solidFill>
                  <a:schemeClr val="tx2"/>
                </a:solidFill>
              </a:rPr>
              <a:t>Non-intensive</a:t>
            </a:r>
            <a:r>
              <a:rPr lang="en-US" dirty="0" smtClean="0"/>
              <a:t> threads are “light”</a:t>
            </a:r>
          </a:p>
          <a:p>
            <a:pPr lvl="1"/>
            <a:r>
              <a:rPr lang="en-US" dirty="0" smtClean="0"/>
              <a:t>Rarely interfere with </a:t>
            </a:r>
            <a:r>
              <a:rPr lang="en-US" dirty="0" smtClean="0">
                <a:solidFill>
                  <a:schemeClr val="accent2"/>
                </a:solidFill>
              </a:rPr>
              <a:t>intensive</a:t>
            </a:r>
            <a:r>
              <a:rPr lang="en-US" dirty="0" smtClean="0"/>
              <a:t> threads</a:t>
            </a:r>
            <a:endParaRPr lang="en-US" dirty="0"/>
          </a:p>
        </p:txBody>
      </p:sp>
      <p:sp>
        <p:nvSpPr>
          <p:cNvPr id="2" name="Title 1"/>
          <p:cNvSpPr>
            <a:spLocks noGrp="1"/>
          </p:cNvSpPr>
          <p:nvPr>
            <p:ph type="title"/>
          </p:nvPr>
        </p:nvSpPr>
        <p:spPr/>
        <p:txBody>
          <a:bodyPr/>
          <a:lstStyle/>
          <a:p>
            <a:r>
              <a:rPr lang="en-US" dirty="0" smtClean="0"/>
              <a:t>Prioritization Between Clusters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33</a:t>
            </a:fld>
            <a:endParaRPr lang="en-US" dirty="0">
              <a:solidFill>
                <a:prstClr val="black">
                  <a:tint val="75000"/>
                </a:prstClr>
              </a:solidFill>
              <a:latin typeface="Calibri"/>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000" kern="0" dirty="0">
                <a:solidFill>
                  <a:sysClr val="window" lastClr="FFFFFF"/>
                </a:solidFill>
                <a:latin typeface="Calibri"/>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algn="ctr">
              <a:lnSpc>
                <a:spcPct val="80000"/>
              </a:lnSpc>
              <a:defRPr/>
            </a:pPr>
            <a:r>
              <a:rPr lang="en-US" sz="6600" b="1" kern="0" dirty="0">
                <a:solidFill>
                  <a:srgbClr val="FF0000"/>
                </a:solidFill>
                <a:latin typeface="Calibri"/>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algn="ctr">
              <a:lnSpc>
                <a:spcPct val="80000"/>
              </a:lnSpc>
              <a:defRPr/>
            </a:pPr>
            <a:r>
              <a:rPr lang="en-US" sz="2800" i="1" kern="0" dirty="0">
                <a:solidFill>
                  <a:srgbClr val="FF0000"/>
                </a:solidFill>
                <a:latin typeface="Calibri"/>
              </a:rPr>
              <a:t>priority</a:t>
            </a:r>
          </a:p>
        </p:txBody>
      </p:sp>
    </p:spTree>
    <p:extLst>
      <p:ext uri="{BB962C8B-B14F-4D97-AF65-F5344CB8AC3E}">
        <p14:creationId xmlns:p14="http://schemas.microsoft.com/office/powerpoint/2010/main" val="20555357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smtClean="0">
                <a:solidFill>
                  <a:srgbClr val="006633"/>
                </a:solidFill>
                <a:ea typeface="+mn-ea"/>
                <a:cs typeface="+mn-cs"/>
              </a:rPr>
              <a:t>[Das+ HPCA’13]</a:t>
            </a:r>
            <a:endParaRPr lang="en-US" sz="1400" dirty="0">
              <a:solidFill>
                <a:srgbClr val="006633"/>
              </a:solidFill>
              <a:ea typeface="+mn-ea"/>
              <a:cs typeface="+mn-cs"/>
            </a:endParaRP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330</a:t>
            </a:fld>
            <a:endParaRPr lang="en-US">
              <a:solidFill>
                <a:srgbClr val="000000"/>
              </a:solidFill>
            </a:endParaRPr>
          </a:p>
        </p:txBody>
      </p:sp>
      <p:sp>
        <p:nvSpPr>
          <p:cNvPr id="6" name="Rectangle 5"/>
          <p:cNvSpPr/>
          <p:nvPr/>
        </p:nvSpPr>
        <p:spPr>
          <a:xfrm>
            <a:off x="913248" y="5589240"/>
            <a:ext cx="4392487"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4227339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Topic 3</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a:latin typeface="Tahoma" charset="0"/>
                <a:ea typeface="ＭＳ Ｐゴシック" charset="0"/>
                <a:cs typeface="ＭＳ Ｐゴシック" charset="0"/>
              </a:rPr>
              <a:t>Technology, application, architecture trends dictate            new needs from memory system</a:t>
            </a:r>
          </a:p>
          <a:p>
            <a:endParaRPr lang="en-US" dirty="0" smtClean="0"/>
          </a:p>
          <a:p>
            <a:pPr eaLnBrk="1" hangingPunct="1"/>
            <a:r>
              <a:rPr lang="en-US" dirty="0">
                <a:latin typeface="Tahoma" charset="0"/>
                <a:ea typeface="ＭＳ Ｐゴシック" charset="0"/>
                <a:cs typeface="ＭＳ Ｐゴシック" charset="0"/>
              </a:rPr>
              <a:t>A fresh look at </a:t>
            </a:r>
            <a:r>
              <a:rPr lang="en-US" dirty="0" smtClean="0">
                <a:latin typeface="Tahoma" charset="0"/>
                <a:ea typeface="ＭＳ Ｐゴシック" charset="0"/>
                <a:cs typeface="ＭＳ Ｐゴシック" charset="0"/>
              </a:rPr>
              <a:t>(re</a:t>
            </a:r>
            <a:r>
              <a:rPr lang="en-US" dirty="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designing) the memory </a:t>
            </a:r>
            <a:r>
              <a:rPr lang="en-US" dirty="0">
                <a:latin typeface="Tahoma" charset="0"/>
                <a:ea typeface="ＭＳ Ｐゴシック" charset="0"/>
                <a:cs typeface="ＭＳ Ｐゴシック" charset="0"/>
              </a:rPr>
              <a:t>hierarchy</a:t>
            </a:r>
          </a:p>
          <a:p>
            <a:pPr lvl="1" eaLnBrk="1" hangingPunct="1"/>
            <a:r>
              <a:rPr lang="en-US" dirty="0" smtClean="0">
                <a:solidFill>
                  <a:srgbClr val="FF0000"/>
                </a:solidFill>
                <a:latin typeface="Tahoma" charset="0"/>
                <a:ea typeface="ＭＳ Ｐゴシック" charset="0"/>
              </a:rPr>
              <a:t>Scalability</a:t>
            </a:r>
            <a:r>
              <a:rPr lang="en-US" dirty="0">
                <a:latin typeface="Tahoma" charset="0"/>
                <a:ea typeface="ＭＳ Ｐゴシック" charset="0"/>
              </a:rPr>
              <a:t>: </a:t>
            </a:r>
            <a:r>
              <a:rPr lang="en-US" dirty="0" smtClean="0">
                <a:solidFill>
                  <a:srgbClr val="0000FF"/>
                </a:solidFill>
                <a:latin typeface="Tahoma" charset="0"/>
                <a:ea typeface="ＭＳ Ｐゴシック" charset="0"/>
              </a:rPr>
              <a:t>DRAM-System </a:t>
            </a:r>
            <a:r>
              <a:rPr lang="en-US" dirty="0" err="1" smtClean="0">
                <a:solidFill>
                  <a:srgbClr val="0000FF"/>
                </a:solidFill>
                <a:latin typeface="Tahoma" charset="0"/>
                <a:ea typeface="ＭＳ Ｐゴシック" charset="0"/>
              </a:rPr>
              <a:t>Codesign</a:t>
            </a:r>
            <a:r>
              <a:rPr lang="en-US" dirty="0" smtClean="0">
                <a:solidFill>
                  <a:srgbClr val="0000FF"/>
                </a:solidFill>
                <a:latin typeface="Tahoma" charset="0"/>
                <a:ea typeface="ＭＳ Ｐゴシック" charset="0"/>
              </a:rPr>
              <a:t> and New Technologies</a:t>
            </a:r>
            <a:endParaRPr lang="en-US" dirty="0">
              <a:solidFill>
                <a:srgbClr val="0000FF"/>
              </a:solidFill>
              <a:latin typeface="Tahoma" charset="0"/>
              <a:ea typeface="ＭＳ Ｐゴシック" charset="0"/>
            </a:endParaRPr>
          </a:p>
          <a:p>
            <a:pPr lvl="1" eaLnBrk="1" hangingPunct="1"/>
            <a:r>
              <a:rPr lang="en-US" dirty="0" smtClean="0">
                <a:solidFill>
                  <a:srgbClr val="FF0000"/>
                </a:solidFill>
                <a:latin typeface="Tahoma" charset="0"/>
                <a:ea typeface="ＭＳ Ｐゴシック" charset="0"/>
              </a:rPr>
              <a:t>QoS</a:t>
            </a:r>
            <a:r>
              <a:rPr lang="en-US" dirty="0" smtClean="0">
                <a:latin typeface="Tahoma" charset="0"/>
                <a:ea typeface="ＭＳ Ｐゴシック" charset="0"/>
              </a:rPr>
              <a:t>: </a:t>
            </a:r>
            <a:r>
              <a:rPr lang="en-US" dirty="0">
                <a:solidFill>
                  <a:srgbClr val="0000FF"/>
                </a:solidFill>
                <a:latin typeface="Tahoma" charset="0"/>
                <a:ea typeface="ＭＳ Ｐゴシック" charset="0"/>
              </a:rPr>
              <a:t>Reducing and controlling </a:t>
            </a:r>
            <a:r>
              <a:rPr lang="en-US" dirty="0" smtClean="0">
                <a:solidFill>
                  <a:srgbClr val="0000FF"/>
                </a:solidFill>
                <a:latin typeface="Tahoma" charset="0"/>
                <a:ea typeface="ＭＳ Ｐゴシック" charset="0"/>
              </a:rPr>
              <a:t>main memory interference: </a:t>
            </a:r>
            <a:r>
              <a:rPr lang="en-US" dirty="0">
                <a:solidFill>
                  <a:srgbClr val="0000FF"/>
                </a:solidFill>
                <a:latin typeface="Tahoma" charset="0"/>
                <a:ea typeface="ＭＳ Ｐゴシック" charset="0"/>
              </a:rPr>
              <a:t> </a:t>
            </a:r>
            <a:r>
              <a:rPr lang="en-US" dirty="0" smtClean="0">
                <a:solidFill>
                  <a:srgbClr val="0000FF"/>
                </a:solidFill>
                <a:latin typeface="Tahoma" charset="0"/>
                <a:ea typeface="ＭＳ Ｐゴシック" charset="0"/>
              </a:rPr>
              <a:t>   QoS-aware memory system design</a:t>
            </a:r>
            <a:endParaRPr lang="en-US" dirty="0">
              <a:solidFill>
                <a:srgbClr val="0000FF"/>
              </a:solidFill>
              <a:latin typeface="Tahoma" charset="0"/>
              <a:ea typeface="ＭＳ Ｐゴシック" charset="0"/>
            </a:endParaRPr>
          </a:p>
          <a:p>
            <a:pPr lvl="1" eaLnBrk="1" hangingPunct="1"/>
            <a:r>
              <a:rPr lang="en-US" dirty="0">
                <a:solidFill>
                  <a:srgbClr val="FF0000"/>
                </a:solidFill>
                <a:latin typeface="Tahoma" charset="0"/>
                <a:ea typeface="ＭＳ Ｐゴシック" charset="0"/>
              </a:rPr>
              <a:t>Efficiency</a:t>
            </a:r>
            <a:r>
              <a:rPr lang="en-US" dirty="0">
                <a:latin typeface="Tahoma" charset="0"/>
                <a:ea typeface="ＭＳ Ｐゴシック" charset="0"/>
              </a:rPr>
              <a:t>: </a:t>
            </a:r>
            <a:r>
              <a:rPr lang="en-US" dirty="0">
                <a:solidFill>
                  <a:srgbClr val="0000FF"/>
                </a:solidFill>
                <a:latin typeface="Tahoma" charset="0"/>
                <a:ea typeface="ＭＳ Ｐゴシック" charset="0"/>
              </a:rPr>
              <a:t>Customizability, minimal waste, new technologies</a:t>
            </a:r>
          </a:p>
          <a:p>
            <a:endParaRPr lang="en-US" dirty="0" smtClean="0"/>
          </a:p>
          <a:p>
            <a:r>
              <a:rPr lang="en-US" dirty="0" smtClean="0"/>
              <a:t>QoS</a:t>
            </a:r>
            <a:r>
              <a:rPr lang="en-US" dirty="0"/>
              <a:t>-unaware </a:t>
            </a:r>
            <a:r>
              <a:rPr lang="en-US" dirty="0" smtClean="0"/>
              <a:t>memory: uncontrollable and unpredictable</a:t>
            </a:r>
          </a:p>
          <a:p>
            <a:r>
              <a:rPr lang="en-US" dirty="0" smtClean="0">
                <a:solidFill>
                  <a:srgbClr val="008000"/>
                </a:solidFill>
              </a:rPr>
              <a:t>Providing QoS awareness improves performance, predictability, fairness, and utilization of the memory system</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331</a:t>
            </a:fld>
            <a:endParaRPr lang="en-US" altLang="en-US">
              <a:solidFill>
                <a:srgbClr val="000000"/>
              </a:solidFill>
            </a:endParaRPr>
          </a:p>
        </p:txBody>
      </p:sp>
      <p:sp>
        <p:nvSpPr>
          <p:cNvPr id="5" name="Rectangle 4"/>
          <p:cNvSpPr/>
          <p:nvPr/>
        </p:nvSpPr>
        <p:spPr>
          <a:xfrm>
            <a:off x="899592" y="3236066"/>
            <a:ext cx="7704856"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13010103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3. Non-Intensive </a:t>
            </a:r>
          </a:p>
          <a:p>
            <a:pPr algn="ctr">
              <a:lnSpc>
                <a:spcPct val="80000"/>
              </a:lnSpc>
              <a:defRPr/>
            </a:pPr>
            <a:r>
              <a:rPr lang="en-US" sz="2800" b="1" kern="0" dirty="0">
                <a:solidFill>
                  <a:srgbClr val="FF0000"/>
                </a:solidFill>
                <a:latin typeface="Calibri"/>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Tree>
    <p:extLst>
      <p:ext uri="{BB962C8B-B14F-4D97-AF65-F5344CB8AC3E}">
        <p14:creationId xmlns:p14="http://schemas.microsoft.com/office/powerpoint/2010/main" val="3198765822"/>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smtClean="0"/>
              <a:t>Prioritize threads according to MPKI</a:t>
            </a:r>
            <a:endParaRPr lang="en-US" b="1" i="1" kern="0" dirty="0" smtClean="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smtClean="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smtClean="0"/>
              <a:t>Non-Intensive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35</a:t>
            </a:fld>
            <a:endParaRPr lang="en-US" dirty="0">
              <a:solidFill>
                <a:prstClr val="black">
                  <a:tint val="75000"/>
                </a:prstClr>
              </a:solidFill>
              <a:latin typeface="Calibri"/>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000" kern="0" dirty="0">
                <a:solidFill>
                  <a:sysClr val="window" lastClr="FFFFFF"/>
                </a:solidFill>
                <a:latin typeface="Calibri"/>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400" kern="0" dirty="0">
                <a:solidFill>
                  <a:sysClr val="window" lastClr="FFFFFF"/>
                </a:solidFill>
                <a:latin typeface="Calibri"/>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700" kern="0" dirty="0">
                <a:solidFill>
                  <a:sysClr val="window" lastClr="FFFFFF"/>
                </a:solidFill>
                <a:latin typeface="Calibri"/>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2100" kern="0" dirty="0">
                <a:solidFill>
                  <a:sysClr val="window" lastClr="FFFFFF"/>
                </a:solidFill>
                <a:latin typeface="Calibri"/>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422804"/>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3. Non-Intensive </a:t>
            </a:r>
          </a:p>
          <a:p>
            <a:pPr algn="ctr">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4. Intensive </a:t>
            </a:r>
          </a:p>
          <a:p>
            <a:pPr algn="ctr">
              <a:lnSpc>
                <a:spcPct val="80000"/>
              </a:lnSpc>
              <a:defRPr/>
            </a:pPr>
            <a:r>
              <a:rPr lang="en-US" sz="2800" b="1" kern="0" dirty="0">
                <a:solidFill>
                  <a:srgbClr val="FF0000"/>
                </a:solidFill>
                <a:latin typeface="Calibri"/>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739876"/>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smtClean="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smtClean="0"/>
              <a:t>Is treating all threads equally good enough?</a:t>
            </a:r>
          </a:p>
          <a:p>
            <a:pPr>
              <a:lnSpc>
                <a:spcPct val="80000"/>
              </a:lnSpc>
            </a:pPr>
            <a:r>
              <a:rPr lang="en-US" b="1" i="1" kern="0" dirty="0" smtClean="0">
                <a:solidFill>
                  <a:srgbClr val="FF0000"/>
                </a:solidFill>
              </a:rPr>
              <a:t>BUT: </a:t>
            </a:r>
            <a:r>
              <a:rPr lang="en-US" i="1" kern="0" dirty="0" smtClean="0">
                <a:solidFill>
                  <a:srgbClr val="FF0000"/>
                </a:solidFill>
              </a:rPr>
              <a:t>Equal turns </a:t>
            </a:r>
            <a:r>
              <a:rPr lang="en-US" sz="4400" kern="0" dirty="0">
                <a:solidFill>
                  <a:srgbClr val="FF0000"/>
                </a:solidFill>
              </a:rPr>
              <a:t>≠</a:t>
            </a:r>
            <a:r>
              <a:rPr lang="en-US" i="1" kern="0" dirty="0" smtClean="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smtClean="0"/>
              <a:t>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37</a:t>
            </a:fld>
            <a:endParaRPr lang="en-US" dirty="0">
              <a:solidFill>
                <a:prstClr val="black">
                  <a:tint val="75000"/>
                </a:prstClr>
              </a:solidFill>
              <a:latin typeface="Calibri"/>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lvl="1"/>
            <a:r>
              <a:rPr lang="en-US" sz="2800" b="1" i="1" kern="0" dirty="0">
                <a:solidFill>
                  <a:prstClr val="black"/>
                </a:solidFill>
                <a:latin typeface="Calibri"/>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lvl="1"/>
            <a:r>
              <a:rPr lang="en-US" sz="2400" b="1" i="1" kern="0" dirty="0">
                <a:solidFill>
                  <a:srgbClr val="9BBB59">
                    <a:lumMod val="75000"/>
                  </a:srgbClr>
                </a:solidFill>
                <a:latin typeface="Calibri"/>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16389450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497832891"/>
              </p:ext>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dirty="0" smtClean="0"/>
              <a:t>Case Study: A Tale of Two Threads</a:t>
            </a:r>
            <a:endParaRPr lang="en-US" dirty="0"/>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smtClean="0"/>
              <a:t>Case Study:</a:t>
            </a:r>
            <a:r>
              <a:rPr lang="en-US" dirty="0" smtClean="0"/>
              <a:t> Two intensive threads contending</a:t>
            </a:r>
          </a:p>
          <a:p>
            <a:pPr marL="342761" lvl="1" indent="-342761">
              <a:buFont typeface="+mj-lt"/>
              <a:buAutoNum type="arabicPeriod"/>
            </a:pPr>
            <a:r>
              <a:rPr lang="en-US" b="1" i="1" dirty="0" smtClean="0">
                <a:solidFill>
                  <a:srgbClr val="006600"/>
                </a:solidFill>
              </a:rPr>
              <a:t>random-access</a:t>
            </a:r>
            <a:endParaRPr lang="en-US" dirty="0" smtClean="0">
              <a:solidFill>
                <a:srgbClr val="006600"/>
              </a:solidFill>
            </a:endParaRPr>
          </a:p>
          <a:p>
            <a:pPr marL="342761" lvl="1" indent="-342761">
              <a:buFont typeface="+mj-lt"/>
              <a:buAutoNum type="arabicPeriod"/>
            </a:pPr>
            <a:r>
              <a:rPr lang="en-US" b="1" i="1" dirty="0" smtClean="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38</a:t>
            </a:fld>
            <a:endParaRPr lang="en-US" dirty="0">
              <a:solidFill>
                <a:prstClr val="black">
                  <a:tint val="75000"/>
                </a:prstClr>
              </a:solidFill>
              <a:latin typeface="Calibri"/>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006600"/>
                </a:solidFill>
                <a:latin typeface="Calibri"/>
              </a:rPr>
              <a:t>random-access</a:t>
            </a:r>
            <a:endParaRPr lang="en-US" sz="2600" i="1" dirty="0">
              <a:solidFill>
                <a:srgbClr val="006600"/>
              </a:solidFill>
              <a:latin typeface="Calibri"/>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FF0000"/>
                </a:solidFill>
                <a:latin typeface="Calibri"/>
              </a:rPr>
              <a:t>streaming</a:t>
            </a:r>
            <a:endParaRPr lang="en-US" sz="2600" i="1" dirty="0">
              <a:solidFill>
                <a:srgbClr val="FF0000"/>
              </a:solidFill>
              <a:latin typeface="Calibri"/>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algn="ctr">
              <a:lnSpc>
                <a:spcPct val="80000"/>
              </a:lnSpc>
            </a:pPr>
            <a:r>
              <a:rPr lang="en-US" sz="3000" b="1" i="1" dirty="0">
                <a:solidFill>
                  <a:srgbClr val="006633"/>
                </a:solidFill>
                <a:latin typeface="Calibri"/>
                <a:cs typeface="Times New Roman" pitchFamily="18" charset="0"/>
              </a:rPr>
              <a:t>random-access</a:t>
            </a:r>
            <a:r>
              <a:rPr lang="en-US" sz="3000" i="1" dirty="0">
                <a:solidFill>
                  <a:srgbClr val="006633"/>
                </a:solidFill>
                <a:latin typeface="Calibri"/>
                <a:cs typeface="Times New Roman" pitchFamily="18" charset="0"/>
              </a:rPr>
              <a:t> </a:t>
            </a:r>
            <a:r>
              <a:rPr lang="en-US" sz="3000" dirty="0">
                <a:solidFill>
                  <a:prstClr val="black"/>
                </a:solidFill>
                <a:latin typeface="Calibri"/>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r>
              <a:rPr lang="en-US" sz="2800" b="1" i="1" dirty="0">
                <a:solidFill>
                  <a:prstClr val="black"/>
                </a:solidFill>
                <a:latin typeface="Calibri"/>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Tree>
    <p:extLst>
      <p:ext uri="{BB962C8B-B14F-4D97-AF65-F5344CB8AC3E}">
        <p14:creationId xmlns:p14="http://schemas.microsoft.com/office/powerpoint/2010/main" val="38686991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smtClean="0"/>
              <a:t>Why are Threads Different?</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39</a:t>
            </a:fld>
            <a:endParaRPr lang="en-US" dirty="0">
              <a:solidFill>
                <a:prstClr val="black">
                  <a:tint val="75000"/>
                </a:prstClr>
              </a:solidFill>
              <a:latin typeface="Calibri"/>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algn="ctr">
              <a:lnSpc>
                <a:spcPct val="80000"/>
              </a:lnSpc>
            </a:pPr>
            <a:r>
              <a:rPr lang="en-US" sz="3000" b="1" i="1" dirty="0">
                <a:solidFill>
                  <a:srgbClr val="006633"/>
                </a:solidFill>
                <a:latin typeface="Calibri"/>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algn="ctr">
              <a:lnSpc>
                <a:spcPct val="80000"/>
              </a:lnSpc>
            </a:pPr>
            <a:r>
              <a:rPr lang="en-US" sz="3000" b="1" i="1" dirty="0">
                <a:solidFill>
                  <a:srgbClr val="FF0000"/>
                </a:solidFill>
                <a:latin typeface="Calibri"/>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algn="ctr"/>
            <a:r>
              <a:rPr lang="en-US" sz="2800" b="1" i="1" dirty="0">
                <a:solidFill>
                  <a:srgbClr val="1F497D"/>
                </a:solidFill>
                <a:latin typeface="Calibri"/>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algn="ctr"/>
            <a:r>
              <a:rPr lang="en-US" sz="2800" b="1" i="1" dirty="0">
                <a:solidFill>
                  <a:prstClr val="black">
                    <a:lumMod val="65000"/>
                    <a:lumOff val="35000"/>
                  </a:prstClr>
                </a:solidFill>
                <a:latin typeface="Calibri"/>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indent="-166619">
              <a:buFont typeface="Arial" pitchFamily="34" charset="0"/>
              <a:buChar char="•"/>
            </a:pPr>
            <a:r>
              <a:rPr lang="en-US" sz="2600" dirty="0">
                <a:solidFill>
                  <a:prstClr val="black"/>
                </a:solidFill>
                <a:latin typeface="Calibri"/>
              </a:rPr>
              <a:t>All requests parallel</a:t>
            </a:r>
          </a:p>
          <a:p>
            <a:pPr marL="341174" indent="-166619">
              <a:buFont typeface="Arial" pitchFamily="34" charset="0"/>
              <a:buChar char="•"/>
            </a:pPr>
            <a:r>
              <a:rPr lang="en-US" sz="2600" dirty="0">
                <a:solidFill>
                  <a:prstClr val="black"/>
                </a:solidFill>
                <a:latin typeface="Calibri"/>
              </a:rPr>
              <a:t>High </a:t>
            </a:r>
            <a:r>
              <a:rPr lang="en-US" sz="2600" b="1" dirty="0">
                <a:solidFill>
                  <a:prstClr val="black"/>
                </a:solidFill>
                <a:latin typeface="Calibri"/>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indent="-166619">
              <a:buFont typeface="Arial" pitchFamily="34" charset="0"/>
              <a:buChar char="•"/>
              <a:tabLst>
                <a:tab pos="461774" algn="l"/>
              </a:tabLst>
            </a:pPr>
            <a:r>
              <a:rPr lang="en-US" sz="2600" dirty="0">
                <a:solidFill>
                  <a:prstClr val="black"/>
                </a:solidFill>
                <a:latin typeface="Calibri"/>
              </a:rPr>
              <a:t>All requests </a:t>
            </a:r>
            <a:r>
              <a:rPr lang="en-US" sz="2600" dirty="0">
                <a:solidFill>
                  <a:prstClr val="black"/>
                </a:solidFill>
                <a:latin typeface="Calibri"/>
                <a:sym typeface="Wingdings" pitchFamily="2" charset="2"/>
              </a:rPr>
              <a:t> Same row</a:t>
            </a:r>
            <a:endParaRPr lang="en-US" sz="2600" dirty="0">
              <a:solidFill>
                <a:prstClr val="black"/>
              </a:solidFill>
              <a:latin typeface="Calibri"/>
            </a:endParaRPr>
          </a:p>
          <a:p>
            <a:pPr marL="341174" indent="-166619">
              <a:buFont typeface="Arial" pitchFamily="34" charset="0"/>
              <a:buChar char="•"/>
              <a:tabLst>
                <a:tab pos="461774" algn="l"/>
              </a:tabLst>
            </a:pPr>
            <a:r>
              <a:rPr lang="en-US" sz="2600" dirty="0">
                <a:solidFill>
                  <a:prstClr val="black"/>
                </a:solidFill>
                <a:latin typeface="Calibri"/>
              </a:rPr>
              <a:t>High </a:t>
            </a:r>
            <a:r>
              <a:rPr lang="en-US" sz="2600" b="1" dirty="0">
                <a:solidFill>
                  <a:prstClr val="black"/>
                </a:solidFill>
                <a:latin typeface="Calibri"/>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algn="ctr"/>
            <a:r>
              <a:rPr lang="en-US" sz="2400" b="1" i="1" dirty="0">
                <a:solidFill>
                  <a:prstClr val="black"/>
                </a:solidFill>
                <a:latin typeface="Calibri"/>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algn="ctr"/>
            <a:r>
              <a:rPr lang="en-US" sz="2800" b="1" i="1" u="sng" dirty="0">
                <a:solidFill>
                  <a:prstClr val="black"/>
                </a:solidFill>
                <a:latin typeface="Calibri"/>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algn="ctr">
              <a:tabLst>
                <a:tab pos="174553" algn="l"/>
              </a:tabLst>
            </a:pPr>
            <a:r>
              <a:rPr lang="en-US" sz="3200" b="1" i="1">
                <a:solidFill>
                  <a:srgbClr val="FF0000"/>
                </a:solidFill>
                <a:latin typeface="Calibri"/>
              </a:rPr>
              <a:t>Vulnerable </a:t>
            </a:r>
            <a:r>
              <a:rPr lang="en-US" sz="3200" b="1" i="1" dirty="0">
                <a:solidFill>
                  <a:srgbClr val="FF0000"/>
                </a:solidFill>
                <a:latin typeface="Calibri"/>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824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32D5BF-E7D5-E446-84EA-90B5C938B5D6}" type="slidenum">
              <a:rPr lang="en-US" sz="1600">
                <a:solidFill>
                  <a:srgbClr val="000000"/>
                </a:solidFill>
                <a:latin typeface="Garamond" charset="0"/>
                <a:cs typeface="Arial" charset="0"/>
              </a:rPr>
              <a:pPr eaLnBrk="1" hangingPunct="1"/>
              <a:t>4</a:t>
            </a:fld>
            <a:endParaRPr lang="en-US" sz="1600">
              <a:solidFill>
                <a:srgbClr val="000000"/>
              </a:solidFill>
              <a:latin typeface="Garamond"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the two requests overlapped</a:t>
            </a:r>
          </a:p>
          <a:p>
            <a:pPr algn="ctr" eaLnBrk="1" hangingPunct="1"/>
            <a:r>
              <a:rPr lang="en-US">
                <a:solidFill>
                  <a:srgbClr val="FF0000"/>
                </a:solidFill>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Single Thread:</a:t>
            </a:r>
          </a:p>
        </p:txBody>
      </p:sp>
    </p:spTree>
    <p:extLst>
      <p:ext uri="{BB962C8B-B14F-4D97-AF65-F5344CB8AC3E}">
        <p14:creationId xmlns:p14="http://schemas.microsoft.com/office/powerpoint/2010/main" val="3712495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4113759164"/>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Niceness</a:t>
            </a:r>
            <a:endParaRPr lang="en-US" dirty="0"/>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smtClean="0"/>
              <a:t>How to quantify difference between threads?</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41</a:t>
            </a:fld>
            <a:endParaRPr lang="en-US" dirty="0">
              <a:solidFill>
                <a:prstClr val="black">
                  <a:tint val="75000"/>
                </a:prstClr>
              </a:solidFill>
              <a:latin typeface="Calibri"/>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lvl="1" indent="1588" defTabSz="914165"/>
            <a:r>
              <a:rPr lang="en-US" sz="2800" dirty="0">
                <a:solidFill>
                  <a:prstClr val="black"/>
                </a:solidFill>
                <a:latin typeface="Calibri"/>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lvl="1" defTabSz="914165"/>
            <a:r>
              <a:rPr lang="en-US" sz="2800" dirty="0">
                <a:solidFill>
                  <a:prstClr val="black"/>
                </a:solidFill>
                <a:latin typeface="Calibri"/>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algn="ctr" defTabSz="914165"/>
            <a:r>
              <a:rPr lang="en-US" sz="3200" b="1" dirty="0">
                <a:solidFill>
                  <a:prstClr val="black"/>
                </a:solidFill>
                <a:latin typeface="Calibri"/>
                <a:cs typeface="Times New Roman" pitchFamily="18" charset="0"/>
              </a:rPr>
              <a:t>Niceness</a:t>
            </a:r>
            <a:endParaRPr lang="en-US" sz="2800" b="1" dirty="0">
              <a:solidFill>
                <a:prstClr val="black"/>
              </a:solidFill>
              <a:latin typeface="Calibri"/>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200" b="1" dirty="0">
                <a:solidFill>
                  <a:prstClr val="black"/>
                </a:solidFill>
                <a:latin typeface="Calibri"/>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Low</a:t>
            </a:r>
          </a:p>
        </p:txBody>
      </p:sp>
    </p:spTree>
    <p:extLst>
      <p:ext uri="{BB962C8B-B14F-4D97-AF65-F5344CB8AC3E}">
        <p14:creationId xmlns:p14="http://schemas.microsoft.com/office/powerpoint/2010/main" val="25927003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Quantum-Based Operation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42</a:t>
            </a:fld>
            <a:endParaRPr lang="en-US" dirty="0">
              <a:solidFill>
                <a:prstClr val="black">
                  <a:tint val="75000"/>
                </a:prstClr>
              </a:solidFill>
              <a:latin typeface="Calibri"/>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r>
              <a:rPr lang="en-US" sz="2400" b="1" dirty="0">
                <a:solidFill>
                  <a:prstClr val="black"/>
                </a:solidFill>
                <a:latin typeface="Calibri"/>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Previous quantum </a:t>
            </a:r>
            <a:r>
              <a:rPr lang="en-US" sz="2400" dirty="0">
                <a:solidFill>
                  <a:prstClr val="black"/>
                </a:solidFill>
                <a:latin typeface="Calibri"/>
                <a:cs typeface="Times New Roman" pitchFamily="18" charset="0"/>
              </a:rPr>
              <a:t>(~1M cycles)</a:t>
            </a:r>
            <a:endParaRPr lang="en-US" sz="2000" dirty="0">
              <a:solidFill>
                <a:prstClr val="black"/>
              </a:solidFill>
              <a:latin typeface="Calibri"/>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lnSpc>
                <a:spcPct val="70000"/>
              </a:lnSpc>
            </a:pPr>
            <a:endParaRPr lang="en-US" sz="1400" dirty="0">
              <a:solidFill>
                <a:prstClr val="white"/>
              </a:solidFill>
              <a:latin typeface="Calibri"/>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r>
              <a:rPr lang="en-US" sz="2800" b="1" dirty="0">
                <a:solidFill>
                  <a:srgbClr val="1F497D"/>
                </a:solidFill>
                <a:latin typeface="Calibri"/>
                <a:cs typeface="Times New Roman" pitchFamily="18" charset="0"/>
              </a:rPr>
              <a:t>During quantum:</a:t>
            </a:r>
          </a:p>
          <a:p>
            <a:pPr marL="174553" indent="-174553">
              <a:buFont typeface="Arial" pitchFamily="34" charset="0"/>
              <a:buChar char="•"/>
            </a:pPr>
            <a:r>
              <a:rPr lang="en-US" sz="2400" dirty="0">
                <a:solidFill>
                  <a:srgbClr val="1F497D"/>
                </a:solidFill>
                <a:latin typeface="Calibri"/>
                <a:cs typeface="Times New Roman" pitchFamily="18" charset="0"/>
              </a:rPr>
              <a:t>Monitor thread behavior</a:t>
            </a:r>
          </a:p>
          <a:p>
            <a:pPr marL="571268" indent="-282461">
              <a:buFont typeface="+mj-lt"/>
              <a:buAutoNum type="arabicPeriod"/>
            </a:pPr>
            <a:r>
              <a:rPr lang="en-US" sz="2400" dirty="0">
                <a:solidFill>
                  <a:srgbClr val="1F497D"/>
                </a:solidFill>
                <a:latin typeface="Calibri"/>
                <a:cs typeface="Times New Roman" pitchFamily="18" charset="0"/>
              </a:rPr>
              <a:t>Memory intensity</a:t>
            </a:r>
          </a:p>
          <a:p>
            <a:pPr marL="571268" indent="-282461">
              <a:buFont typeface="+mj-lt"/>
              <a:buAutoNum type="arabicPeriod"/>
            </a:pPr>
            <a:r>
              <a:rPr lang="en-US" sz="2400" dirty="0">
                <a:solidFill>
                  <a:srgbClr val="1F497D"/>
                </a:solidFill>
                <a:latin typeface="Calibri"/>
                <a:cs typeface="Times New Roman" pitchFamily="18" charset="0"/>
              </a:rPr>
              <a:t>Bank-level parallelism</a:t>
            </a:r>
          </a:p>
          <a:p>
            <a:pPr marL="571268" indent="-282461">
              <a:buFont typeface="+mj-lt"/>
              <a:buAutoNum type="arabicPeriod"/>
            </a:pPr>
            <a:r>
              <a:rPr lang="en-US" sz="2400" dirty="0">
                <a:solidFill>
                  <a:srgbClr val="1F497D"/>
                </a:solidFill>
                <a:latin typeface="Calibri"/>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r>
              <a:rPr lang="en-US" sz="2800" b="1" dirty="0">
                <a:solidFill>
                  <a:srgbClr val="FF0000"/>
                </a:solidFill>
                <a:latin typeface="Calibri"/>
                <a:cs typeface="Times New Roman" pitchFamily="18" charset="0"/>
              </a:rPr>
              <a:t>Beginning of quantum</a:t>
            </a:r>
            <a:r>
              <a:rPr lang="en-US" sz="2800" dirty="0">
                <a:solidFill>
                  <a:srgbClr val="FF0000"/>
                </a:solidFill>
                <a:latin typeface="Calibri"/>
                <a:cs typeface="Times New Roman" pitchFamily="18" charset="0"/>
              </a:rPr>
              <a:t>:</a:t>
            </a:r>
          </a:p>
          <a:p>
            <a:pPr marL="401472" indent="-169793">
              <a:buFont typeface="Arial" pitchFamily="34" charset="0"/>
              <a:buChar char="•"/>
            </a:pPr>
            <a:r>
              <a:rPr lang="en-US" sz="2400" dirty="0">
                <a:solidFill>
                  <a:srgbClr val="FF0000"/>
                </a:solidFill>
                <a:latin typeface="Calibri"/>
                <a:cs typeface="Times New Roman" pitchFamily="18" charset="0"/>
              </a:rPr>
              <a:t>Perform clustering</a:t>
            </a:r>
          </a:p>
          <a:p>
            <a:pPr marL="401472" indent="-169793">
              <a:buFont typeface="Arial" pitchFamily="34" charset="0"/>
              <a:buChar char="•"/>
            </a:pPr>
            <a:r>
              <a:rPr lang="en-US" sz="2400" dirty="0">
                <a:solidFill>
                  <a:srgbClr val="FF0000"/>
                </a:solidFill>
                <a:latin typeface="Calibri"/>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Current quantum</a:t>
            </a:r>
          </a:p>
          <a:p>
            <a:pPr algn="ctr">
              <a:lnSpc>
                <a:spcPct val="80000"/>
              </a:lnSpc>
            </a:pPr>
            <a:r>
              <a:rPr lang="en-US" sz="2400" dirty="0">
                <a:solidFill>
                  <a:prstClr val="black"/>
                </a:solidFill>
                <a:latin typeface="Calibri"/>
                <a:cs typeface="Times New Roman" pitchFamily="18" charset="0"/>
              </a:rPr>
              <a:t>(~1M cycles)</a:t>
            </a:r>
            <a:endParaRPr lang="en-US" sz="3200" dirty="0">
              <a:solidFill>
                <a:prstClr val="black"/>
              </a:solidFill>
              <a:latin typeface="Calibri"/>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Shuffle interval</a:t>
            </a:r>
          </a:p>
          <a:p>
            <a:pPr algn="ctr">
              <a:lnSpc>
                <a:spcPct val="80000"/>
              </a:lnSpc>
            </a:pPr>
            <a:r>
              <a:rPr lang="en-US" sz="2400" dirty="0">
                <a:solidFill>
                  <a:prstClr val="black"/>
                </a:solidFill>
                <a:latin typeface="Calibri"/>
                <a:cs typeface="Times New Roman" pitchFamily="18" charset="0"/>
              </a:rPr>
              <a:t>(~1K cycles)</a:t>
            </a:r>
            <a:endParaRPr lang="en-US" sz="3200" dirty="0">
              <a:solidFill>
                <a:prstClr val="black"/>
              </a:solidFill>
              <a:latin typeface="Calibri"/>
              <a:cs typeface="Times New Roman" pitchFamily="18" charset="0"/>
            </a:endParaRPr>
          </a:p>
        </p:txBody>
      </p:sp>
    </p:spTree>
    <p:extLst>
      <p:ext uri="{BB962C8B-B14F-4D97-AF65-F5344CB8AC3E}">
        <p14:creationId xmlns:p14="http://schemas.microsoft.com/office/powerpoint/2010/main" val="10838368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TCM: Scheduling Algorithm</a:t>
            </a:r>
            <a:endParaRPr lang="en-US" dirty="0"/>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smtClean="0">
                <a:solidFill>
                  <a:schemeClr val="tx2"/>
                </a:solidFill>
              </a:rPr>
              <a:t>Non-Intensive</a:t>
            </a:r>
            <a:r>
              <a:rPr lang="en-US" dirty="0" smtClean="0"/>
              <a:t> cluster </a:t>
            </a:r>
            <a:r>
              <a:rPr lang="en-US" b="1" dirty="0" smtClean="0"/>
              <a:t>&gt;</a:t>
            </a:r>
            <a:r>
              <a:rPr lang="en-US" dirty="0" smtClean="0"/>
              <a:t> </a:t>
            </a:r>
            <a:r>
              <a:rPr lang="en-US" b="1" dirty="0" smtClean="0">
                <a:solidFill>
                  <a:schemeClr val="accent2"/>
                </a:solidFill>
              </a:rPr>
              <a:t>Intensive</a:t>
            </a:r>
            <a:r>
              <a:rPr lang="en-US" dirty="0" smtClean="0"/>
              <a:t> cluster</a:t>
            </a:r>
            <a:endParaRPr lang="en-US" sz="2200" b="1" u="sng" dirty="0"/>
          </a:p>
          <a:p>
            <a:pPr marL="631568" lvl="2"/>
            <a:r>
              <a:rPr lang="en-US" b="1" dirty="0" smtClean="0">
                <a:solidFill>
                  <a:schemeClr val="tx2"/>
                </a:solidFill>
              </a:rPr>
              <a:t>Non-Intensive </a:t>
            </a:r>
            <a:r>
              <a:rPr lang="en-US" dirty="0" smtClean="0"/>
              <a:t>cluster: l</a:t>
            </a:r>
            <a:r>
              <a:rPr lang="en-US" sz="2200" dirty="0"/>
              <a:t>ower intensity </a:t>
            </a:r>
            <a:r>
              <a:rPr lang="en-US" sz="2200" dirty="0">
                <a:sym typeface="Wingdings" pitchFamily="2" charset="2"/>
              </a:rPr>
              <a:t> higher rank</a:t>
            </a:r>
            <a:endParaRPr lang="en-US" sz="2200" dirty="0"/>
          </a:p>
          <a:p>
            <a:pPr marL="631568" lvl="2"/>
            <a:r>
              <a:rPr lang="en-US" b="1" dirty="0" smtClean="0">
                <a:solidFill>
                  <a:schemeClr val="accent2"/>
                </a:solidFill>
              </a:rPr>
              <a:t>Intensive</a:t>
            </a:r>
            <a:r>
              <a:rPr lang="en-US" dirty="0" smtClean="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43</a:t>
            </a:fld>
            <a:endParaRPr lang="en-US" dirty="0">
              <a:solidFill>
                <a:prstClr val="black">
                  <a:tint val="75000"/>
                </a:prstClr>
              </a:solidFill>
              <a:latin typeface="Calibri"/>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34558870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Implementation Cost</a:t>
            </a:r>
            <a:endParaRPr lang="en-US" dirty="0"/>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smtClean="0"/>
              <a:t>Required storage at </a:t>
            </a:r>
            <a:r>
              <a:rPr lang="en-US" b="1" i="1" smtClean="0"/>
              <a:t>memory controller </a:t>
            </a:r>
            <a:r>
              <a:rPr lang="en-US" sz="2800" i="1"/>
              <a:t>(24 cores)</a:t>
            </a:r>
            <a:endParaRPr lang="en-US" i="1" smtClean="0"/>
          </a:p>
          <a:p>
            <a:pPr marL="0" indent="0">
              <a:buNone/>
            </a:pPr>
            <a:endParaRPr lang="en-US"/>
          </a:p>
          <a:p>
            <a:pPr marL="0" indent="0">
              <a:buNone/>
            </a:pPr>
            <a:endParaRPr lang="en-US" smtClean="0"/>
          </a:p>
          <a:p>
            <a:pPr marL="0" indent="0">
              <a:buNone/>
            </a:pPr>
            <a:endParaRPr lang="en-US"/>
          </a:p>
          <a:p>
            <a:pPr marL="0" indent="0">
              <a:buNone/>
            </a:pPr>
            <a:endParaRPr lang="en-US" smtClean="0"/>
          </a:p>
          <a:p>
            <a:pPr marL="0" indent="0">
              <a:buNone/>
            </a:pPr>
            <a:endParaRPr lang="en-US"/>
          </a:p>
          <a:p>
            <a:pPr marL="0" indent="0">
              <a:buNone/>
            </a:pPr>
            <a:endParaRPr lang="en-US" smtClean="0"/>
          </a:p>
          <a:p>
            <a:r>
              <a:rPr lang="en-US" smtClean="0"/>
              <a:t>No computation is on the critical path</a:t>
            </a:r>
            <a:endParaRPr lang="en-US" dirty="0" smtClean="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44</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028635899"/>
              </p:ext>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gridCol w="2696706"/>
              </a:tblGrid>
              <a:tr h="948690">
                <a:tc>
                  <a:txBody>
                    <a:bodyPr/>
                    <a:lstStyle/>
                    <a:p>
                      <a:r>
                        <a:rPr lang="en-US" sz="2800" dirty="0" smtClean="0"/>
                        <a:t>Thread</a:t>
                      </a:r>
                      <a:r>
                        <a:rPr lang="en-US" sz="2800" baseline="0" dirty="0" smtClean="0"/>
                        <a:t> memory behavior</a:t>
                      </a:r>
                      <a:endParaRPr lang="en-US" sz="2800" dirty="0"/>
                    </a:p>
                  </a:txBody>
                  <a:tcPr anchor="ctr"/>
                </a:tc>
                <a:tc>
                  <a:txBody>
                    <a:bodyPr/>
                    <a:lstStyle/>
                    <a:p>
                      <a:pPr algn="ctr"/>
                      <a:r>
                        <a:rPr lang="en-US" sz="2800" dirty="0" smtClean="0"/>
                        <a:t>Storage</a:t>
                      </a:r>
                      <a:endParaRPr lang="en-US" sz="2800" dirty="0"/>
                    </a:p>
                  </a:txBody>
                  <a:tcPr anchor="ctr"/>
                </a:tc>
              </a:tr>
              <a:tr h="609600">
                <a:tc>
                  <a:txBody>
                    <a:bodyPr/>
                    <a:lstStyle/>
                    <a:p>
                      <a:pPr algn="r"/>
                      <a:r>
                        <a:rPr lang="en-US" sz="2800" dirty="0" smtClean="0"/>
                        <a:t>MPKI</a:t>
                      </a:r>
                      <a:endParaRPr lang="en-US" sz="2800" dirty="0"/>
                    </a:p>
                  </a:txBody>
                  <a:tcPr anchor="ctr"/>
                </a:tc>
                <a:tc>
                  <a:txBody>
                    <a:bodyPr/>
                    <a:lstStyle/>
                    <a:p>
                      <a:pPr algn="ctr"/>
                      <a:r>
                        <a:rPr lang="en-US" sz="2800" dirty="0" smtClean="0"/>
                        <a:t>~0.2kb</a:t>
                      </a:r>
                      <a:endParaRPr lang="en-US" sz="2800" dirty="0"/>
                    </a:p>
                  </a:txBody>
                  <a:tcPr anchor="ctr"/>
                </a:tc>
              </a:tr>
              <a:tr h="609600">
                <a:tc>
                  <a:txBody>
                    <a:bodyPr/>
                    <a:lstStyle/>
                    <a:p>
                      <a:pPr algn="r"/>
                      <a:r>
                        <a:rPr lang="en-US" sz="2800" dirty="0" smtClean="0"/>
                        <a:t>Bank-level</a:t>
                      </a:r>
                      <a:r>
                        <a:rPr lang="en-US" sz="2800" baseline="0" dirty="0" smtClean="0"/>
                        <a:t> parallelism</a:t>
                      </a:r>
                      <a:endParaRPr lang="en-US" sz="2800" dirty="0"/>
                    </a:p>
                  </a:txBody>
                  <a:tcPr anchor="ctr"/>
                </a:tc>
                <a:tc>
                  <a:txBody>
                    <a:bodyPr/>
                    <a:lstStyle/>
                    <a:p>
                      <a:pPr algn="ctr"/>
                      <a:r>
                        <a:rPr lang="en-US" sz="2800" dirty="0" smtClean="0"/>
                        <a:t>~0.6kb</a:t>
                      </a:r>
                      <a:endParaRPr lang="en-US" sz="2800" dirty="0"/>
                    </a:p>
                  </a:txBody>
                  <a:tcPr anchor="ctr"/>
                </a:tc>
              </a:tr>
              <a:tr h="609600">
                <a:tc>
                  <a:txBody>
                    <a:bodyPr/>
                    <a:lstStyle/>
                    <a:p>
                      <a:pPr algn="r"/>
                      <a:r>
                        <a:rPr lang="en-US" sz="2800" dirty="0" smtClean="0"/>
                        <a:t>Row-buffer locality</a:t>
                      </a:r>
                      <a:endParaRPr lang="en-US" sz="2800" dirty="0"/>
                    </a:p>
                  </a:txBody>
                  <a:tcPr anchor="ctr"/>
                </a:tc>
                <a:tc>
                  <a:txBody>
                    <a:bodyPr/>
                    <a:lstStyle/>
                    <a:p>
                      <a:pPr algn="ctr"/>
                      <a:r>
                        <a:rPr lang="en-US" sz="2800" dirty="0" smtClean="0"/>
                        <a:t>~2.9kb</a:t>
                      </a:r>
                      <a:endParaRPr lang="en-US" sz="2800" dirty="0"/>
                    </a:p>
                  </a:txBody>
                  <a:tcPr anchor="ctr"/>
                </a:tc>
              </a:tr>
              <a:tr h="609600">
                <a:tc>
                  <a:txBody>
                    <a:bodyPr/>
                    <a:lstStyle/>
                    <a:p>
                      <a:pPr algn="r"/>
                      <a:r>
                        <a:rPr lang="en-US" sz="2800" dirty="0" smtClean="0"/>
                        <a:t>Total</a:t>
                      </a:r>
                      <a:endParaRPr lang="en-US" sz="2800" dirty="0"/>
                    </a:p>
                  </a:txBody>
                  <a:tcPr anchor="ctr"/>
                </a:tc>
                <a:tc>
                  <a:txBody>
                    <a:bodyPr/>
                    <a:lstStyle/>
                    <a:p>
                      <a:pPr algn="ctr"/>
                      <a:r>
                        <a:rPr lang="en-US" sz="2800" smtClean="0"/>
                        <a:t>&lt; 4kbits</a:t>
                      </a:r>
                      <a:endParaRPr lang="en-US" sz="2800" dirty="0"/>
                    </a:p>
                  </a:txBody>
                  <a:tcPr anchor="ctr"/>
                </a:tc>
              </a:tr>
            </a:tbl>
          </a:graphicData>
        </a:graphic>
      </p:graphicFrame>
    </p:spTree>
    <p:extLst>
      <p:ext uri="{BB962C8B-B14F-4D97-AF65-F5344CB8AC3E}">
        <p14:creationId xmlns:p14="http://schemas.microsoft.com/office/powerpoint/2010/main" val="3752383655"/>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a:t>
            </a:r>
            <a:endParaRPr lang="en-US" dirty="0"/>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pPr/>
              <a:t>45</a:t>
            </a:fld>
            <a:endParaRPr lang="en-US" dirty="0"/>
          </a:p>
        </p:txBody>
      </p:sp>
    </p:spTree>
    <p:extLst>
      <p:ext uri="{BB962C8B-B14F-4D97-AF65-F5344CB8AC3E}">
        <p14:creationId xmlns:p14="http://schemas.microsoft.com/office/powerpoint/2010/main" val="15845235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46318097"/>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46</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algn="ctr"/>
            <a:r>
              <a:rPr lang="en-US" sz="2800" i="1" dirty="0">
                <a:solidFill>
                  <a:srgbClr val="FF0000"/>
                </a:solidFill>
                <a:latin typeface="Calibri"/>
              </a:rPr>
              <a:t>TCM, a heterogeneous scheduling policy,</a:t>
            </a:r>
          </a:p>
          <a:p>
            <a:pPr algn="ctr"/>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2557966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47</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5255239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algn="ctr">
              <a:spcBef>
                <a:spcPct val="20000"/>
              </a:spcBef>
              <a:defRPr/>
            </a:pPr>
            <a:r>
              <a:rPr lang="en-US" sz="2800" b="1" dirty="0"/>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a:r>
              <a:rPr lang="en-US" sz="2400" i="1" dirty="0">
                <a:solidFill>
                  <a:schemeClr val="bg1"/>
                </a:solidFill>
              </a:rPr>
              <a:t>Adjusting  </a:t>
            </a:r>
            <a:r>
              <a:rPr lang="en-US" sz="2400" b="1" i="1" dirty="0" err="1">
                <a:solidFill>
                  <a:schemeClr val="bg1"/>
                </a:solidFill>
              </a:rPr>
              <a:t>ClusterThreshold</a:t>
            </a:r>
            <a:endParaRPr lang="en-US" sz="2000" dirty="0">
              <a:solidFill>
                <a:schemeClr val="bg1"/>
              </a:solidFill>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algn="ctr"/>
            <a:r>
              <a:rPr lang="en-US" sz="3200" i="1" dirty="0">
                <a:solidFill>
                  <a:srgbClr val="FF0000"/>
                </a:solidFill>
                <a:sym typeface="Wingdings" pitchFamily="2" charset="2"/>
              </a:rPr>
              <a:t>TCM </a:t>
            </a:r>
            <a:r>
              <a:rPr lang="en-US" sz="3200" i="1">
                <a:solidFill>
                  <a:srgbClr val="FF0000"/>
                </a:solidFill>
                <a:sym typeface="Wingdings" pitchFamily="2" charset="2"/>
              </a:rPr>
              <a:t>allows robust fairness-throughput tradeoff </a:t>
            </a:r>
            <a:endParaRPr lang="en-US" sz="3200" i="1" dirty="0">
              <a:solidFill>
                <a:srgbClr val="FF0000"/>
              </a:solidFill>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algn="ctr"/>
            <a:r>
              <a:rPr lang="en-US" sz="2000" b="1" dirty="0">
                <a:solidFill>
                  <a:srgbClr val="00B050"/>
                </a:solidFill>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algn="ctr"/>
            <a:r>
              <a:rPr lang="en-US" sz="2000" b="1" dirty="0">
                <a:solidFill>
                  <a:schemeClr val="tx2"/>
                </a:solidFill>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algn="ctr"/>
            <a:r>
              <a:rPr lang="en-US" sz="2000" b="1" dirty="0">
                <a:solidFill>
                  <a:srgbClr val="FF0000"/>
                </a:solidFill>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algn="ctr"/>
            <a:r>
              <a:rPr lang="en-US" sz="2000" b="1" dirty="0">
                <a:solidFill>
                  <a:schemeClr val="accent6">
                    <a:lumMod val="75000"/>
                  </a:schemeClr>
                </a:solidFill>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t>Better</a:t>
            </a:r>
            <a:r>
              <a:rPr lang="en-US" sz="2400" b="1" dirty="0"/>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t>Better</a:t>
            </a:r>
            <a:r>
              <a:rPr lang="en-US" sz="2400" b="1" dirty="0"/>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algn="ctr"/>
            <a:r>
              <a:rPr lang="en-US" sz="2000" b="1"/>
              <a:t>FRFCFS</a:t>
            </a:r>
            <a:endParaRPr lang="en-US" sz="2000" b="1" dirty="0"/>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627759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Operating System Support</a:t>
            </a:r>
            <a:endParaRPr lang="en-US" dirty="0"/>
          </a:p>
        </p:txBody>
      </p:sp>
      <p:sp>
        <p:nvSpPr>
          <p:cNvPr id="3" name="Content Placeholder 2"/>
          <p:cNvSpPr>
            <a:spLocks noGrp="1"/>
          </p:cNvSpPr>
          <p:nvPr>
            <p:ph idx="1"/>
          </p:nvPr>
        </p:nvSpPr>
        <p:spPr>
          <a:xfrm>
            <a:off x="457200" y="1295400"/>
            <a:ext cx="8382000" cy="5029200"/>
          </a:xfrm>
        </p:spPr>
        <p:txBody>
          <a:bodyPr/>
          <a:lstStyle/>
          <a:p>
            <a:r>
              <a:rPr lang="en-US" b="1" i="1" dirty="0" err="1" smtClean="0">
                <a:solidFill>
                  <a:srgbClr val="FF0000"/>
                </a:solidFill>
              </a:rPr>
              <a:t>ClusterThreshold</a:t>
            </a:r>
            <a:r>
              <a:rPr lang="en-US" dirty="0" smtClean="0"/>
              <a:t> is a tunable knob</a:t>
            </a:r>
          </a:p>
          <a:p>
            <a:pPr lvl="1"/>
            <a:r>
              <a:rPr lang="en-US" dirty="0" smtClean="0"/>
              <a:t>OS can trade off between fairness and throughput</a:t>
            </a:r>
          </a:p>
          <a:p>
            <a:endParaRPr lang="en-US" dirty="0" smtClean="0"/>
          </a:p>
          <a:p>
            <a:r>
              <a:rPr lang="en-US" dirty="0" smtClean="0"/>
              <a:t>Enforcing thread weights</a:t>
            </a:r>
          </a:p>
          <a:p>
            <a:pPr lvl="1"/>
            <a:r>
              <a:rPr lang="en-US" dirty="0" smtClean="0"/>
              <a:t>OS assigns weights to threads</a:t>
            </a:r>
          </a:p>
          <a:p>
            <a:pPr lvl="1"/>
            <a:r>
              <a:rPr lang="en-US" smtClean="0"/>
              <a:t>TCM enforces thread weights within each cluster</a:t>
            </a: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48</a:t>
            </a:fld>
            <a:endParaRPr lang="en-US" dirty="0"/>
          </a:p>
        </p:txBody>
      </p:sp>
    </p:spTree>
    <p:extLst>
      <p:ext uri="{BB962C8B-B14F-4D97-AF65-F5344CB8AC3E}">
        <p14:creationId xmlns:p14="http://schemas.microsoft.com/office/powerpoint/2010/main" val="1810955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49</a:t>
            </a:fld>
            <a:endParaRPr lang="en-US" dirty="0"/>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smtClean="0">
                <a:solidFill>
                  <a:srgbClr val="FF0000"/>
                </a:solidFill>
              </a:rPr>
              <a:t>Problem:</a:t>
            </a:r>
            <a:r>
              <a:rPr lang="en-US" dirty="0" smtClean="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smtClean="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0251583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610C66D-A1FF-6D47-B83C-D20206DF2279}" type="slidenum">
              <a:rPr lang="en-US" sz="1600">
                <a:solidFill>
                  <a:srgbClr val="000000"/>
                </a:solidFill>
                <a:latin typeface="Garamond" charset="0"/>
                <a:cs typeface="Arial" charset="0"/>
              </a:rPr>
              <a:pPr eaLnBrk="1" hangingPunct="1"/>
              <a:t>5</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each thread serialized</a:t>
            </a:r>
          </a:p>
          <a:p>
            <a:pPr algn="ctr" eaLnBrk="1" hangingPunct="1"/>
            <a:r>
              <a:rPr lang="en-US">
                <a:solidFill>
                  <a:srgbClr val="FF0000"/>
                </a:solidFill>
                <a:cs typeface="Arial" charset="0"/>
              </a:rPr>
              <a:t>Each thread stalls for ~TWO bank access latencies</a:t>
            </a:r>
          </a:p>
        </p:txBody>
      </p:sp>
    </p:spTree>
    <p:extLst>
      <p:ext uri="{BB962C8B-B14F-4D97-AF65-F5344CB8AC3E}">
        <p14:creationId xmlns:p14="http://schemas.microsoft.com/office/powerpoint/2010/main" val="4218702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Provides both high fairness and high performance</a:t>
            </a:r>
          </a:p>
          <a:p>
            <a:pPr lvl="1"/>
            <a:endParaRPr lang="en-US" dirty="0"/>
          </a:p>
          <a:p>
            <a:r>
              <a:rPr lang="en-US" dirty="0" smtClean="0"/>
              <a:t>Downsides:</a:t>
            </a:r>
          </a:p>
          <a:p>
            <a:pPr lvl="1"/>
            <a:r>
              <a:rPr lang="en-US" dirty="0" smtClean="0"/>
              <a:t>Scalability to large buffer sizes?</a:t>
            </a:r>
          </a:p>
          <a:p>
            <a:pPr lvl="1"/>
            <a:r>
              <a:rPr lang="en-US" dirty="0" smtClean="0"/>
              <a:t>Effectiveness in a heterogeneous system?</a:t>
            </a:r>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50</a:t>
            </a:fld>
            <a:endParaRPr lang="en-US"/>
          </a:p>
        </p:txBody>
      </p:sp>
    </p:spTree>
    <p:extLst>
      <p:ext uri="{BB962C8B-B14F-4D97-AF65-F5344CB8AC3E}">
        <p14:creationId xmlns:p14="http://schemas.microsoft.com/office/powerpoint/2010/main" val="3540338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solidFill>
                  <a:srgbClr val="000000"/>
                </a:solidFill>
                <a:latin typeface="Tahoma"/>
              </a:rPr>
              <a:t>Rachata</a:t>
            </a:r>
            <a:r>
              <a:rPr lang="en-US" sz="1600" dirty="0">
                <a:solidFill>
                  <a:srgbClr val="000000"/>
                </a:solidFill>
                <a:latin typeface="Tahoma"/>
              </a:rPr>
              <a:t> </a:t>
            </a:r>
            <a:r>
              <a:rPr lang="en-US" sz="1600" dirty="0" err="1">
                <a:solidFill>
                  <a:srgbClr val="000000"/>
                </a:solidFill>
                <a:latin typeface="Tahoma"/>
              </a:rPr>
              <a:t>Ausavarungnirun</a:t>
            </a:r>
            <a:r>
              <a:rPr lang="en-US" sz="1600" dirty="0">
                <a:solidFill>
                  <a:srgbClr val="000000"/>
                </a:solidFill>
                <a:latin typeface="Tahoma"/>
              </a:rPr>
              <a:t>, Kevin Chang, Lavanya Subramanian, Gabriel </a:t>
            </a:r>
            <a:r>
              <a:rPr lang="en-US" sz="1600" dirty="0" err="1">
                <a:solidFill>
                  <a:srgbClr val="000000"/>
                </a:solidFill>
                <a:latin typeface="Tahoma"/>
              </a:rPr>
              <a:t>Loh</a:t>
            </a:r>
            <a:r>
              <a:rPr lang="en-US" sz="1600" dirty="0">
                <a:solidFill>
                  <a:srgbClr val="000000"/>
                </a:solidFill>
                <a:latin typeface="Tahoma"/>
              </a:rPr>
              <a:t>, and </a:t>
            </a:r>
            <a:r>
              <a:rPr lang="en-US" sz="1600" u="sng" dirty="0">
                <a:solidFill>
                  <a:srgbClr val="000000"/>
                </a:solidFill>
                <a:latin typeface="Tahoma"/>
              </a:rPr>
              <a:t>Onur Mutlu</a:t>
            </a:r>
            <a:r>
              <a:rPr lang="en-US" sz="1600" dirty="0">
                <a:solidFill>
                  <a:srgbClr val="000000"/>
                </a:solidFill>
                <a:latin typeface="Tahoma"/>
              </a:rPr>
              <a:t>,</a:t>
            </a:r>
            <a:br>
              <a:rPr lang="en-US" sz="1600" dirty="0">
                <a:solidFill>
                  <a:srgbClr val="000000"/>
                </a:solidFill>
                <a:latin typeface="Tahoma"/>
              </a:rPr>
            </a:br>
            <a:r>
              <a:rPr lang="en-US" b="1" dirty="0">
                <a:solidFill>
                  <a:srgbClr val="000000"/>
                </a:solidFill>
                <a:latin typeface="Tahoma"/>
                <a:hlinkClick r:id="rId3"/>
              </a:rPr>
              <a:t>"Staged Memory Scheduling: Achieving High 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and </a:t>
            </a:r>
            <a:r>
              <a:rPr lang="en-US" b="1" dirty="0">
                <a:solidFill>
                  <a:srgbClr val="000000"/>
                </a:solidFill>
                <a:latin typeface="Tahoma"/>
                <a:hlinkClick r:id="rId3"/>
              </a:rPr>
              <a:t>Scalability in Heterogeneous </a:t>
            </a:r>
            <a:r>
              <a:rPr lang="en-US" b="1" dirty="0" smtClean="0">
                <a:solidFill>
                  <a:srgbClr val="000000"/>
                </a:solidFill>
                <a:latin typeface="Tahoma"/>
                <a:hlinkClick r:id="rId3"/>
              </a:rPr>
              <a:t>Systems</a:t>
            </a:r>
            <a:r>
              <a:rPr lang="en-US" b="1" dirty="0" smtClean="0">
                <a:solidFill>
                  <a:srgbClr val="000000"/>
                </a:solidFill>
                <a:latin typeface="Tahoma"/>
                <a:hlinkClick r:id="rId4"/>
              </a:rPr>
              <a:t>”</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hlinkClick r:id="rId4"/>
              </a:rPr>
              <a:t>39th </a:t>
            </a:r>
            <a:r>
              <a:rPr lang="en-US" i="1" dirty="0">
                <a:solidFill>
                  <a:srgbClr val="000000"/>
                </a:solidFill>
                <a:latin typeface="Tahoma"/>
                <a:hlinkClick r:id="rId4"/>
              </a:rPr>
              <a:t>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Portland</a:t>
            </a:r>
            <a:r>
              <a:rPr lang="en-US" dirty="0">
                <a:solidFill>
                  <a:srgbClr val="000000"/>
                </a:solidFill>
                <a:latin typeface="Tahoma"/>
              </a:rPr>
              <a:t>, OR, June 2012. </a:t>
            </a: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11427664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52</a:t>
            </a:fld>
            <a:endParaRPr lang="en-US" altLang="en-US">
              <a:solidFill>
                <a:srgbClr val="000000"/>
              </a:solidFill>
            </a:endParaRPr>
          </a:p>
        </p:txBody>
      </p:sp>
    </p:spTree>
    <p:extLst>
      <p:ext uri="{BB962C8B-B14F-4D97-AF65-F5344CB8AC3E}">
        <p14:creationId xmlns:p14="http://schemas.microsoft.com/office/powerpoint/2010/main" val="25151995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53</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2336172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54</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4267320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55</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2910955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56</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6973017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38343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9190489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estimate the performance of an application/agent in the presence of resource sharing</a:t>
            </a:r>
          </a:p>
          <a:p>
            <a:pPr lvl="1"/>
            <a:r>
              <a:rPr lang="en-US" dirty="0" smtClean="0"/>
              <a:t>Develop mechanisms (hardware and software) to enable the resource partitioning/prioritization needed to achieve the required performance levels for all applications</a:t>
            </a:r>
          </a:p>
          <a:p>
            <a:pPr lvl="1"/>
            <a:r>
              <a:rPr lang="en-US" dirty="0" smtClean="0"/>
              <a:t>All the while providing 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59</a:t>
            </a:fld>
            <a:endParaRPr lang="en-US"/>
          </a:p>
        </p:txBody>
      </p:sp>
    </p:spTree>
    <p:extLst>
      <p:ext uri="{BB962C8B-B14F-4D97-AF65-F5344CB8AC3E}">
        <p14:creationId xmlns:p14="http://schemas.microsoft.com/office/powerpoint/2010/main" val="903127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66B02B-B12A-4748-863E-9779DD04CFFF}" type="slidenum">
              <a:rPr lang="en-US" sz="1600">
                <a:solidFill>
                  <a:srgbClr val="000000"/>
                </a:solidFill>
                <a:latin typeface="Garamond" charset="0"/>
                <a:cs typeface="Arial" charset="0"/>
              </a:rPr>
              <a:pPr eaLnBrk="1" hangingPunct="1"/>
              <a:t>6</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990000"/>
                </a:solidFill>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0000"/>
                </a:solidFill>
                <a:cs typeface="Arial" charset="0"/>
              </a:rPr>
              <a:t>Average stall-time: ~1.5 bank access latencies</a:t>
            </a:r>
          </a:p>
        </p:txBody>
      </p:sp>
    </p:spTree>
    <p:extLst>
      <p:ext uri="{BB962C8B-B14F-4D97-AF65-F5344CB8AC3E}">
        <p14:creationId xmlns:p14="http://schemas.microsoft.com/office/powerpoint/2010/main" val="13159990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60</a:t>
            </a:fld>
            <a:endParaRPr lang="en-US" dirty="0"/>
          </a:p>
        </p:txBody>
      </p:sp>
    </p:spTree>
    <p:extLst>
      <p:ext uri="{BB962C8B-B14F-4D97-AF65-F5344CB8AC3E}">
        <p14:creationId xmlns:p14="http://schemas.microsoft.com/office/powerpoint/2010/main" val="1848452745"/>
      </p:ext>
    </p:extLst>
  </p:cSld>
  <p:clrMapOvr>
    <a:masterClrMapping/>
  </p:clrMapOvr>
  <p:transition xmlns:p14="http://schemas.microsoft.com/office/powerpoint/2010/main" advTm="20282"/>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Unpredictable Application Slowdowns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61</a:t>
            </a:fld>
            <a:endParaRPr lang="en-US" altLang="en-US"/>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algn="ctr" defTabSz="914165">
              <a:defRPr/>
            </a:pPr>
            <a:r>
              <a:rPr lang="en-US" sz="3000" dirty="0">
                <a:solidFill>
                  <a:srgbClr val="FF0000"/>
                </a:solidFill>
                <a:latin typeface="Tahoma"/>
                <a:ea typeface="Tahoma" pitchFamily="34" charset="0"/>
                <a:cs typeface="Tahoma" pitchFamily="34" charset="0"/>
              </a:rPr>
              <a:t>An application’s performance depends on </a:t>
            </a:r>
          </a:p>
          <a:p>
            <a:pPr algn="ctr" defTabSz="914165">
              <a:defRPr/>
            </a:pPr>
            <a:r>
              <a:rPr lang="en-US" sz="3000" dirty="0">
                <a:solidFill>
                  <a:srgbClr val="FF0000"/>
                </a:solidFill>
                <a:latin typeface="Tahoma"/>
                <a:ea typeface="Tahoma" pitchFamily="34" charset="0"/>
                <a:cs typeface="Tahoma" pitchFamily="34" charset="0"/>
              </a:rPr>
              <a:t>which application it is running with</a:t>
            </a:r>
            <a:endParaRPr lang="en-US" sz="3000" dirty="0">
              <a:solidFill>
                <a:srgbClr val="C00000"/>
              </a:solidFill>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53375466"/>
      </p:ext>
    </p:extLst>
  </p:cSld>
  <p:clrMapOvr>
    <a:masterClrMapping/>
  </p:clrMapOvr>
  <p:transition xmlns:p14="http://schemas.microsoft.com/office/powerpoint/2010/main" advTm="5053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62</a:t>
            </a:fld>
            <a:endParaRPr lang="en-US" altLang="en-US"/>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algn="ctr" defTabSz="914165">
              <a:defRPr/>
            </a:pPr>
            <a:endParaRPr lang="en-US" sz="3000" dirty="0">
              <a:solidFill>
                <a:srgbClr val="C00000"/>
              </a:solidFill>
              <a:latin typeface="Tahoma"/>
              <a:ea typeface="Tahoma" pitchFamily="34" charset="0"/>
              <a:cs typeface="Tahoma" pitchFamily="34" charset="0"/>
            </a:endParaRPr>
          </a:p>
          <a:p>
            <a:pPr algn="ctr" defTabSz="914165">
              <a:defRPr/>
            </a:pPr>
            <a:r>
              <a:rPr lang="en-US" sz="3500" dirty="0">
                <a:solidFill>
                  <a:srgbClr val="C00000"/>
                </a:solidFill>
                <a:latin typeface="Tahoma"/>
                <a:ea typeface="Tahoma" pitchFamily="34" charset="0"/>
                <a:cs typeface="Tahoma" pitchFamily="34" charset="0"/>
              </a:rPr>
              <a:t>Our Goal: Predictable performance </a:t>
            </a:r>
          </a:p>
          <a:p>
            <a:pPr algn="ctr" defTabSz="914165">
              <a:defRPr/>
            </a:pPr>
            <a:r>
              <a:rPr lang="en-US" sz="3500" dirty="0">
                <a:solidFill>
                  <a:srgbClr val="C00000"/>
                </a:solidFill>
                <a:latin typeface="Tahoma"/>
                <a:ea typeface="Tahoma" pitchFamily="34" charset="0"/>
                <a:cs typeface="Tahoma" pitchFamily="34" charset="0"/>
              </a:rPr>
              <a:t>in the presence of memory interference</a:t>
            </a:r>
          </a:p>
          <a:p>
            <a:pPr algn="ctr" defTabSz="914165">
              <a:defRPr/>
            </a:pP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1425607318"/>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57923083"/>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64</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118572461"/>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65</a:t>
            </a:fld>
            <a:endParaRPr lang="en-US" altLang="en-US"/>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870434"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54994920"/>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algn="ctr" defTabSz="914165"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defTabSz="914165"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a:solidFill>
                  <a:srgbClr val="FF0000"/>
                </a:solidFill>
                <a:latin typeface="Tahoma"/>
                <a:ea typeface="MS PGothic" pitchFamily="34" charset="-128"/>
                <a:cs typeface="Tahoma" pitchFamily="34" charset="0"/>
                <a:sym typeface="Symbol"/>
              </a:rPr>
              <a:t></a:t>
            </a:r>
            <a:r>
              <a:rPr lang="en-US" sz="2800" kern="0" dirty="0">
                <a:solidFill>
                  <a:srgbClr val="FF0000"/>
                </a:solidFill>
                <a:latin typeface="Tahoma"/>
                <a:ea typeface="MS PGothic" pitchFamily="34" charset="-128"/>
                <a:cs typeface="Tahoma" pitchFamily="34" charset="0"/>
              </a:rPr>
              <a:t> Memory request service rate</a:t>
            </a:r>
          </a:p>
          <a:p>
            <a:pPr marL="342813" indent="-342813" defTabSz="914165"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pPr/>
              <a:t>66</a:t>
            </a:fld>
            <a:endParaRPr lang="en-US" altLang="en-US"/>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871485"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871486"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Intel Core i7, 4 cores</a:t>
            </a:r>
          </a:p>
          <a:p>
            <a:pPr defTabSz="914165"/>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40270891"/>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67</a:t>
            </a:fld>
            <a:endParaRPr lang="en-US" altLang="en-US"/>
          </a:p>
        </p:txBody>
      </p:sp>
    </p:spTree>
    <p:extLst>
      <p:ext uri="{BB962C8B-B14F-4D97-AF65-F5344CB8AC3E}">
        <p14:creationId xmlns:p14="http://schemas.microsoft.com/office/powerpoint/2010/main" val="1961330416"/>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68</a:t>
            </a:fld>
            <a:endParaRPr lang="en-US" altLang="en-US"/>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3. Run with another application: </a:t>
            </a:r>
            <a:r>
              <a:rPr lang="en-US" sz="2400" b="1" dirty="0">
                <a:solidFill>
                  <a:srgbClr val="FF0000"/>
                </a:solidFill>
                <a:latin typeface="Tahoma"/>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575280"/>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69</a:t>
            </a:fld>
            <a:endParaRPr lang="en-US" altLang="en-US"/>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memory bound </a:t>
            </a:r>
            <a:r>
              <a:rPr lang="en-US" sz="3000" dirty="0">
                <a:solidFill>
                  <a:srgbClr val="000000"/>
                </a:solidFill>
                <a:latin typeface="Tahoma"/>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872482"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97844868"/>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F12C7C7-8E7F-E448-BBCB-7CD61C411194}" type="slidenum">
              <a:rPr lang="en-US" sz="1600">
                <a:solidFill>
                  <a:srgbClr val="000000"/>
                </a:solidFill>
                <a:latin typeface="Garamond" charset="0"/>
                <a:cs typeface="Arial" charset="0"/>
              </a:rPr>
              <a:pPr eaLnBrk="1" hangingPunct="1"/>
              <a:t>7</a:t>
            </a:fld>
            <a:endParaRPr lang="en-US" sz="1600">
              <a:solidFill>
                <a:srgbClr val="000000"/>
              </a:solidFill>
              <a:latin typeface="Garamond"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endParaRPr lang="en-US">
              <a:solidFill>
                <a:srgbClr val="FF6600"/>
              </a:solidFill>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p>
            <a:pPr lvl="1"/>
            <a:r>
              <a:rPr lang="en-US" sz="1500">
                <a:latin typeface="Tahoma" charset="0"/>
              </a:rPr>
              <a:t>Mutlu and Moscibroda, </a:t>
            </a:r>
            <a:r>
              <a:rPr lang="ja-JP" altLang="en-US" sz="1500">
                <a:latin typeface="Tahoma" charset="0"/>
              </a:rPr>
              <a:t>“</a:t>
            </a:r>
            <a:r>
              <a:rPr lang="en-US" altLang="ja-JP" sz="1500">
                <a:solidFill>
                  <a:srgbClr val="0000FF"/>
                </a:solidFill>
                <a:latin typeface="Tahoma" charset="0"/>
              </a:rPr>
              <a:t>Parallelism-Aware Batch Scheduling,</a:t>
            </a:r>
            <a:r>
              <a:rPr lang="ja-JP" altLang="en-US" sz="1500">
                <a:latin typeface="Tahoma" charset="0"/>
              </a:rPr>
              <a:t>”</a:t>
            </a:r>
            <a:r>
              <a:rPr lang="en-US" altLang="ja-JP" sz="1500">
                <a:latin typeface="Tahoma" charset="0"/>
              </a:rPr>
              <a:t> ISCA 2008.</a:t>
            </a:r>
            <a:endParaRPr lang="en-US" sz="1500">
              <a:latin typeface="Tahoma" charset="0"/>
            </a:endParaRPr>
          </a:p>
        </p:txBody>
      </p:sp>
    </p:spTree>
    <p:extLst>
      <p:ext uri="{BB962C8B-B14F-4D97-AF65-F5344CB8AC3E}">
        <p14:creationId xmlns:p14="http://schemas.microsoft.com/office/powerpoint/2010/main" val="20324447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70</a:t>
            </a:fld>
            <a:endParaRPr lang="en-US" altLang="en-US"/>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21277953"/>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71</a:t>
            </a:fld>
            <a:endParaRPr lang="en-US" altLang="en-US"/>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873641"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873642"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873643"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873644"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873645"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873646"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non-memory bound </a:t>
            </a:r>
            <a:r>
              <a:rPr lang="en-US" sz="3000" dirty="0">
                <a:solidFill>
                  <a:srgbClr val="000000"/>
                </a:solidFill>
                <a:latin typeface="Tahoma"/>
              </a:rPr>
              <a:t>applications</a:t>
            </a:r>
          </a:p>
        </p:txBody>
      </p:sp>
    </p:spTree>
    <p:custDataLst>
      <p:tags r:id="rId2"/>
    </p:custDataLst>
    <p:extLst>
      <p:ext uri="{BB962C8B-B14F-4D97-AF65-F5344CB8AC3E}">
        <p14:creationId xmlns:p14="http://schemas.microsoft.com/office/powerpoint/2010/main" val="162945689"/>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72</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20901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73</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4557"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4558"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699184710"/>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875581"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ext uri="{D42A27DB-BD31-4B8C-83A1-F6EECF244321}">
                <p14:modId xmlns:p14="http://schemas.microsoft.com/office/powerpoint/2010/main" val="1074797160"/>
              </p:ext>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875582" name="Equation" r:id="rId7" imgW="139700" imgH="139700" progId="Equation.3">
                  <p:embed/>
                </p:oleObj>
              </mc:Choice>
              <mc:Fallback>
                <p:oleObj name="Equation" r:id="rId7" imgW="139700" imgH="139700" progId="Equation.3">
                  <p:embed/>
                  <p:pic>
                    <p:nvPicPr>
                      <p:cNvPr id="0" name=""/>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74</a:t>
            </a:fld>
            <a:endParaRPr lang="en-US" altLang="en-US"/>
          </a:p>
        </p:txBody>
      </p:sp>
    </p:spTree>
    <p:custDataLst>
      <p:tags r:id="rId2"/>
    </p:custDataLst>
    <p:extLst>
      <p:ext uri="{BB962C8B-B14F-4D97-AF65-F5344CB8AC3E}">
        <p14:creationId xmlns:p14="http://schemas.microsoft.com/office/powerpoint/2010/main" val="3254395200"/>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a:t>Memory controller randomly picks an application as the highest priority application</a:t>
            </a:r>
          </a:p>
          <a:p>
            <a:pPr lvl="1">
              <a:buNone/>
            </a:pPr>
            <a:endParaRPr lang="en-US" sz="2500" dirty="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876578"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75</a:t>
            </a:fld>
            <a:endParaRPr lang="en-US" altLang="en-US"/>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3500" kern="0" dirty="0">
                <a:solidFill>
                  <a:srgbClr val="FF0000"/>
                </a:solidFill>
                <a:latin typeface="Tahoma"/>
              </a:rPr>
              <a:t>Goal: Estimate </a:t>
            </a:r>
            <a:r>
              <a:rPr lang="en-US" sz="3500" kern="0" dirty="0" err="1">
                <a:solidFill>
                  <a:srgbClr val="FF0000"/>
                </a:solidFill>
                <a:latin typeface="Tahoma"/>
              </a:rPr>
              <a:t>RSR</a:t>
            </a:r>
            <a:r>
              <a:rPr lang="en-US" sz="3500" kern="0" baseline="-25000" dirty="0" err="1">
                <a:solidFill>
                  <a:srgbClr val="FF0000"/>
                </a:solidFill>
                <a:latin typeface="Tahoma"/>
              </a:rPr>
              <a:t>Alone</a:t>
            </a:r>
            <a:endParaRPr lang="en-US" sz="3500" kern="0" baseline="-25000" dirty="0">
              <a:solidFill>
                <a:srgbClr val="FF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3500" kern="0" dirty="0">
                <a:solidFill>
                  <a:srgbClr val="2A55D6"/>
                </a:solidFill>
                <a:latin typeface="Tahoma"/>
              </a:rPr>
              <a:t>How: Periodically give each application highest priority in accessing memory </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Tree>
    <p:custDataLst>
      <p:tags r:id="rId2"/>
    </p:custDataLst>
    <p:extLst>
      <p:ext uri="{BB962C8B-B14F-4D97-AF65-F5344CB8AC3E}">
        <p14:creationId xmlns:p14="http://schemas.microsoft.com/office/powerpoint/2010/main" val="882867164"/>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76</a:t>
            </a:fld>
            <a:endParaRPr lang="en-US" altLang="en-US"/>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a:t>
            </a:r>
          </a:p>
          <a:p>
            <a:pPr algn="ctr" defTabSz="914165"/>
            <a:r>
              <a:rPr lang="en-US" sz="2000" dirty="0">
                <a:solidFill>
                  <a:srgbClr val="000000"/>
                </a:solidFill>
                <a:latin typeface="Tahoma"/>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Tree>
    <p:custDataLst>
      <p:tags r:id="rId1"/>
    </p:custDataLst>
    <p:extLst>
      <p:ext uri="{BB962C8B-B14F-4D97-AF65-F5344CB8AC3E}">
        <p14:creationId xmlns:p14="http://schemas.microsoft.com/office/powerpoint/2010/main" val="2494183879"/>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pPr/>
              <a:t>77</a:t>
            </a:fld>
            <a:endParaRPr lang="en-US" altLang="en-US"/>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877602"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82221081"/>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78</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284512011"/>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79</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8653"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8654"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3885685572"/>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0562A48-EE0C-F14F-9A28-D70FD8EDF973}" type="slidenum">
              <a:rPr lang="en-US">
                <a:solidFill>
                  <a:srgbClr val="000000"/>
                </a:solidFill>
                <a:latin typeface="Garamond" charset="0"/>
              </a:rPr>
              <a:pPr eaLnBrk="1" hangingPunct="1"/>
              <a:t>8</a:t>
            </a:fld>
            <a:endParaRPr lang="en-US">
              <a:solidFill>
                <a:srgbClr val="000000"/>
              </a:solidFill>
              <a:latin typeface="Garamond" charset="0"/>
            </a:endParaRPr>
          </a:p>
        </p:txBody>
      </p:sp>
    </p:spTree>
    <p:extLst>
      <p:ext uri="{BB962C8B-B14F-4D97-AF65-F5344CB8AC3E}">
        <p14:creationId xmlns:p14="http://schemas.microsoft.com/office/powerpoint/2010/main" val="287045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80</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167511850"/>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smtClean="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smtClean="0"/>
          </a:p>
          <a:p>
            <a:r>
              <a:rPr lang="en-US" dirty="0" smtClean="0"/>
              <a:t>Basic Idea:</a:t>
            </a:r>
            <a:endParaRPr lang="en-US" sz="2300" dirty="0"/>
          </a:p>
          <a:p>
            <a:pPr lvl="1">
              <a:buNone/>
            </a:pPr>
            <a:r>
              <a:rPr lang="en-US" sz="2300" dirty="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81</a:t>
            </a:fld>
            <a:endParaRPr lang="en-US" altLang="en-US" dirty="0"/>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879650"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defTabSz="914165"/>
            <a:r>
              <a:rPr lang="en-US" sz="2700" dirty="0">
                <a:solidFill>
                  <a:srgbClr val="0070C0"/>
                </a:solidFill>
                <a:latin typeface="Tahoma"/>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381202676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smtClean="0"/>
          </a:p>
          <a:p>
            <a:pPr>
              <a:defRPr/>
            </a:pPr>
            <a:r>
              <a:rPr lang="en-US" dirty="0" smtClean="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82</a:t>
            </a:fld>
            <a:endParaRPr lang="en-US" altLang="en-US"/>
          </a:p>
        </p:txBody>
      </p:sp>
    </p:spTree>
    <p:custDataLst>
      <p:tags r:id="rId1"/>
    </p:custDataLst>
    <p:extLst>
      <p:ext uri="{BB962C8B-B14F-4D97-AF65-F5344CB8AC3E}">
        <p14:creationId xmlns:p14="http://schemas.microsoft.com/office/powerpoint/2010/main" val="4205111093"/>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smtClean="0"/>
          </a:p>
          <a:p>
            <a:r>
              <a:rPr lang="en-US" dirty="0" smtClean="0"/>
              <a:t>Workloads</a:t>
            </a:r>
          </a:p>
          <a:p>
            <a:pPr lvl="1"/>
            <a:r>
              <a:rPr lang="en-US" sz="2600" dirty="0"/>
              <a:t>SPEC CPU2006 </a:t>
            </a:r>
          </a:p>
          <a:p>
            <a:pPr lvl="1"/>
            <a:r>
              <a:rPr lang="en-US" sz="2600" dirty="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83</a:t>
            </a:fld>
            <a:endParaRPr lang="en-US" altLang="en-US"/>
          </a:p>
        </p:txBody>
      </p:sp>
    </p:spTree>
    <p:extLst>
      <p:ext uri="{BB962C8B-B14F-4D97-AF65-F5344CB8AC3E}">
        <p14:creationId xmlns:p14="http://schemas.microsoft.com/office/powerpoint/2010/main" val="622818320"/>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84</a:t>
            </a:fld>
            <a:endParaRPr lang="en-US" altLang="en-US"/>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algn="ctr" defTabSz="914165"/>
            <a:r>
              <a:rPr lang="en-US" sz="2000" dirty="0">
                <a:solidFill>
                  <a:srgbClr val="000000"/>
                </a:solidFill>
                <a:latin typeface="Tahoma"/>
              </a:rPr>
              <a:t>SPEC CPU 2006 application</a:t>
            </a:r>
          </a:p>
          <a:p>
            <a:pPr algn="ctr" defTabSz="914165"/>
            <a:r>
              <a:rPr lang="en-US" sz="2000" dirty="0">
                <a:solidFill>
                  <a:srgbClr val="000000"/>
                </a:solidFill>
                <a:latin typeface="Tahoma"/>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3489413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85</a:t>
            </a:fld>
            <a:endParaRPr lang="en-US" altLang="en-US"/>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algn="ctr" defTabSz="914165"/>
            <a:r>
              <a:rPr lang="en-US" sz="3600" dirty="0">
                <a:solidFill>
                  <a:srgbClr val="FF0000"/>
                </a:solidFill>
                <a:latin typeface="Tahoma"/>
              </a:rPr>
              <a:t>Average error of MISE: 8.2%</a:t>
            </a:r>
          </a:p>
          <a:p>
            <a:pPr algn="ctr" defTabSz="914165"/>
            <a:r>
              <a:rPr lang="en-US" sz="3600" dirty="0">
                <a:solidFill>
                  <a:srgbClr val="FF0000"/>
                </a:solidFill>
                <a:latin typeface="Tahoma"/>
              </a:rPr>
              <a:t>Average error of STFM: 29.4%</a:t>
            </a:r>
          </a:p>
          <a:p>
            <a:pPr algn="ctr" defTabSz="914165"/>
            <a:r>
              <a:rPr lang="en-US" sz="3600" dirty="0">
                <a:solidFill>
                  <a:srgbClr val="FF0000"/>
                </a:solidFill>
                <a:latin typeface="Tahoma"/>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367246952"/>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618402374"/>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87</a:t>
            </a:fld>
            <a:endParaRPr lang="en-US" altLang="en-US"/>
          </a:p>
        </p:txBody>
      </p:sp>
    </p:spTree>
    <p:custDataLst>
      <p:tags r:id="rId1"/>
    </p:custDataLst>
    <p:extLst>
      <p:ext uri="{BB962C8B-B14F-4D97-AF65-F5344CB8AC3E}">
        <p14:creationId xmlns:p14="http://schemas.microsoft.com/office/powerpoint/2010/main" val="450216775"/>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88</a:t>
            </a:fld>
            <a:endParaRPr lang="en-US" altLang="en-US"/>
          </a:p>
        </p:txBody>
      </p:sp>
    </p:spTree>
    <p:custDataLst>
      <p:tags r:id="rId1"/>
    </p:custDataLst>
    <p:extLst>
      <p:ext uri="{BB962C8B-B14F-4D97-AF65-F5344CB8AC3E}">
        <p14:creationId xmlns:p14="http://schemas.microsoft.com/office/powerpoint/2010/main" val="1363106517"/>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a:t>
            </a:r>
            <a:r>
              <a:rPr lang="en-US" dirty="0" err="1" smtClean="0">
                <a:solidFill>
                  <a:srgbClr val="0070C0"/>
                </a:solidFill>
              </a:rPr>
              <a:t>multiprogrammed</a:t>
            </a:r>
            <a:r>
              <a:rPr lang="en-US" dirty="0" smtClean="0">
                <a:solidFill>
                  <a:srgbClr val="0070C0"/>
                </a:solidFill>
              </a:rPr>
              <a:t>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a:t>[</a:t>
            </a:r>
            <a:r>
              <a:rPr lang="en-US" sz="1800" dirty="0" err="1"/>
              <a:t>Iyer</a:t>
            </a:r>
            <a:r>
              <a:rPr lang="en-US" sz="1800" dirty="0"/>
              <a:t>+, SIGMETRICS 2007]</a:t>
            </a:r>
          </a:p>
          <a:p>
            <a:pPr lvl="1"/>
            <a:r>
              <a:rPr lang="en-US" dirty="0" smtClean="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89</a:t>
            </a:fld>
            <a:endParaRPr lang="en-US" altLang="en-US"/>
          </a:p>
        </p:txBody>
      </p:sp>
    </p:spTree>
    <p:custDataLst>
      <p:tags r:id="rId1"/>
    </p:custDataLst>
    <p:extLst>
      <p:ext uri="{BB962C8B-B14F-4D97-AF65-F5344CB8AC3E}">
        <p14:creationId xmlns:p14="http://schemas.microsoft.com/office/powerpoint/2010/main" val="300301112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CB8A059-99A2-5F4D-A9AA-8DE06E6E08A0}" type="slidenum">
              <a:rPr lang="en-US">
                <a:solidFill>
                  <a:srgbClr val="000000"/>
                </a:solidFill>
                <a:latin typeface="Garamond" charset="0"/>
              </a:rPr>
              <a:pPr eaLnBrk="1" hangingPunct="1"/>
              <a:t>9</a:t>
            </a:fld>
            <a:endParaRPr lang="en-US">
              <a:solidFill>
                <a:srgbClr val="000000"/>
              </a:solidFill>
              <a:latin typeface="Garamond" charset="0"/>
            </a:endParaRPr>
          </a:p>
        </p:txBody>
      </p:sp>
    </p:spTree>
    <p:extLst>
      <p:ext uri="{BB962C8B-B14F-4D97-AF65-F5344CB8AC3E}">
        <p14:creationId xmlns:p14="http://schemas.microsoft.com/office/powerpoint/2010/main" val="80265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90</a:t>
            </a:fld>
            <a:endParaRPr lang="en-US" altLang="en-US"/>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algn="ctr" defTabSz="914165"/>
            <a:r>
              <a:rPr lang="en-US" sz="2000" b="1" dirty="0" err="1">
                <a:solidFill>
                  <a:srgbClr val="000000"/>
                </a:solidFill>
                <a:latin typeface="Tahoma"/>
              </a:rPr>
              <a:t>QoS</a:t>
            </a:r>
            <a:r>
              <a:rPr lang="en-US" sz="2000" b="1" dirty="0">
                <a:solidFill>
                  <a:srgbClr val="000000"/>
                </a:solidFill>
                <a:latin typeface="Tahoma"/>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algn="ctr" defTabSz="914165"/>
            <a:r>
              <a:rPr lang="en-US" sz="2000" b="1" dirty="0">
                <a:solidFill>
                  <a:srgbClr val="000000"/>
                </a:solidFill>
                <a:latin typeface="Tahoma"/>
              </a:rPr>
              <a:t>non-</a:t>
            </a:r>
            <a:r>
              <a:rPr lang="en-US" sz="2000" b="1" dirty="0" err="1">
                <a:solidFill>
                  <a:srgbClr val="000000"/>
                </a:solidFill>
                <a:latin typeface="Tahoma"/>
              </a:rPr>
              <a:t>QoS</a:t>
            </a:r>
            <a:r>
              <a:rPr lang="en-US" sz="2000" b="1" dirty="0">
                <a:solidFill>
                  <a:srgbClr val="000000"/>
                </a:solidFill>
                <a:latin typeface="Tahoma"/>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defTabSz="914165">
              <a:defRPr/>
            </a:pPr>
            <a:r>
              <a:rPr lang="en-US" sz="3000" dirty="0">
                <a:solidFill>
                  <a:srgbClr val="C00000"/>
                </a:solidFill>
                <a:latin typeface="Tahoma"/>
                <a:ea typeface="Tahoma" pitchFamily="34" charset="0"/>
                <a:cs typeface="Tahoma" pitchFamily="34" charset="0"/>
              </a:rPr>
              <a:t>MISE is effective in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meeting the slowdown bound for the </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improving performance of non-</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2024760"/>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pPr/>
              <a:t>91</a:t>
            </a:fld>
            <a:endParaRPr lang="en-US" altLang="en-US"/>
          </a:p>
        </p:txBody>
      </p:sp>
      <p:graphicFrame>
        <p:nvGraphicFramePr>
          <p:cNvPr id="19" name="Table 18"/>
          <p:cNvGraphicFramePr>
            <a:graphicFrameLocks noGrp="1"/>
          </p:cNvGraphicFramePr>
          <p:nvPr/>
        </p:nvGraphicFramePr>
        <p:xfrm>
          <a:off x="428597" y="1714493"/>
          <a:ext cx="8112035" cy="2424292"/>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798671">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algn="ctr" defTabSz="914165"/>
            <a:r>
              <a:rPr lang="en-US" sz="2500" dirty="0">
                <a:solidFill>
                  <a:srgbClr val="000000"/>
                </a:solidFill>
                <a:latin typeface="Tahoma"/>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meets the bound for 80.9%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err="1">
                <a:solidFill>
                  <a:srgbClr val="C00000"/>
                </a:solidFill>
                <a:latin typeface="Tahoma"/>
                <a:ea typeface="Tahoma" pitchFamily="34" charset="0"/>
                <a:cs typeface="Tahoma" pitchFamily="34" charset="0"/>
              </a:rPr>
              <a:t>AlwaysPrioritize</a:t>
            </a:r>
            <a:r>
              <a:rPr lang="en-US" sz="2800" dirty="0">
                <a:solidFill>
                  <a:srgbClr val="C00000"/>
                </a:solidFill>
                <a:latin typeface="Tahoma"/>
                <a:ea typeface="Tahoma" pitchFamily="34" charset="0"/>
                <a:cs typeface="Tahoma" pitchFamily="34" charset="0"/>
              </a:rPr>
              <a:t>  meets the bound for 83%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sz="2800" dirty="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correctly predicts whether or not the bound is met for 95.7%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958036359"/>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92</a:t>
            </a:fld>
            <a:endParaRPr lang="en-US" altLang="en-US"/>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r>
              <a:rPr lang="en-US" sz="3000" dirty="0">
                <a:solidFill>
                  <a:srgbClr val="C00000"/>
                </a:solidFill>
                <a:latin typeface="Tahoma"/>
                <a:ea typeface="Tahoma" pitchFamily="34" charset="0"/>
                <a:cs typeface="Tahoma" pitchFamily="34" charset="0"/>
              </a:rPr>
              <a:t>Higher performance when bound is loose</a:t>
            </a:r>
          </a:p>
          <a:p>
            <a:pPr algn="ctr" defTabSz="914165"/>
            <a:endParaRPr lang="en-US" dirty="0">
              <a:solidFill>
                <a:srgbClr val="FFFFFF"/>
              </a:solidFill>
              <a:latin typeface="Tahoma"/>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algn="ctr" defTabSz="914165"/>
            <a:r>
              <a:rPr lang="en-US" sz="3000" dirty="0">
                <a:solidFill>
                  <a:srgbClr val="C00000"/>
                </a:solidFill>
                <a:latin typeface="Tahoma"/>
                <a:cs typeface="Tahoma" pitchFamily="34" charset="0"/>
              </a:rPr>
              <a:t>When slowdown bound is 10/3 </a:t>
            </a:r>
          </a:p>
          <a:p>
            <a:pPr algn="ctr" defTabSz="914165"/>
            <a:r>
              <a:rPr lang="en-US" sz="3000" dirty="0">
                <a:solidFill>
                  <a:srgbClr val="C00000"/>
                </a:solidFill>
                <a:latin typeface="Tahoma"/>
                <a:cs typeface="Tahoma" pitchFamily="34" charset="0"/>
              </a:rPr>
              <a:t>MISE-</a:t>
            </a:r>
            <a:r>
              <a:rPr lang="en-US" sz="3000" dirty="0" err="1">
                <a:solidFill>
                  <a:srgbClr val="C00000"/>
                </a:solidFill>
                <a:latin typeface="Tahoma"/>
                <a:cs typeface="Tahoma" pitchFamily="34" charset="0"/>
              </a:rPr>
              <a:t>QoS</a:t>
            </a:r>
            <a:r>
              <a:rPr lang="en-US" sz="3000" dirty="0">
                <a:solidFill>
                  <a:srgbClr val="C00000"/>
                </a:solidFill>
                <a:latin typeface="Tahoma"/>
                <a:cs typeface="Tahoma" pitchFamily="34" charset="0"/>
              </a:rPr>
              <a:t> improves system performance by 10%  </a:t>
            </a:r>
            <a:r>
              <a:rPr lang="en-US" sz="3000" dirty="0">
                <a:solidFill>
                  <a:srgbClr val="C00000"/>
                </a:solidFill>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3490475810"/>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939108933"/>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00" dirty="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smtClean="0"/>
          </a:p>
          <a:p>
            <a:r>
              <a:rPr lang="en-US" dirty="0" smtClean="0"/>
              <a:t>Minimizing maximum slowdown</a:t>
            </a:r>
          </a:p>
          <a:p>
            <a:pPr lvl="1">
              <a:spcAft>
                <a:spcPts val="1200"/>
              </a:spcAft>
            </a:pPr>
            <a:r>
              <a:rPr lang="en-US" sz="2300" dirty="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94</a:t>
            </a:fld>
            <a:endParaRPr lang="en-US" altLang="en-US"/>
          </a:p>
        </p:txBody>
      </p:sp>
    </p:spTree>
    <p:extLst>
      <p:ext uri="{BB962C8B-B14F-4D97-AF65-F5344CB8AC3E}">
        <p14:creationId xmlns:p14="http://schemas.microsoft.com/office/powerpoint/2010/main" val="339797535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95</a:t>
            </a:fld>
            <a:endParaRPr lang="en-US" altLang="en-US"/>
          </a:p>
        </p:txBody>
      </p:sp>
    </p:spTree>
    <p:custDataLst>
      <p:tags r:id="rId1"/>
    </p:custDataLst>
    <p:extLst>
      <p:ext uri="{BB962C8B-B14F-4D97-AF65-F5344CB8AC3E}">
        <p14:creationId xmlns:p14="http://schemas.microsoft.com/office/powerpoint/2010/main" val="2465287074"/>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2"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3"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96</a:t>
            </a:fld>
            <a:endParaRPr lang="en-US" dirty="0"/>
          </a:p>
        </p:txBody>
      </p:sp>
    </p:spTree>
    <p:extLst>
      <p:ext uri="{BB962C8B-B14F-4D97-AF65-F5344CB8AC3E}">
        <p14:creationId xmlns:p14="http://schemas.microsoft.com/office/powerpoint/2010/main" val="3059990708"/>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Memory Scheduling </a:t>
            </a:r>
            <a:br>
              <a:rPr lang="en-US" sz="4000" dirty="0" smtClean="0">
                <a:latin typeface="Garamond" charset="0"/>
              </a:rPr>
            </a:br>
            <a:r>
              <a:rPr lang="en-US" sz="4000" dirty="0" smtClean="0">
                <a:latin typeface="Garamond" charset="0"/>
              </a:rPr>
              <a:t>for Parallel Applications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301737" y="4293101"/>
            <a:ext cx="8520233" cy="1477305"/>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a:t>
            </a:r>
            <a:r>
              <a:rPr lang="en-US" dirty="0" err="1">
                <a:solidFill>
                  <a:srgbClr val="000000"/>
                </a:solidFill>
                <a:latin typeface="Tahoma"/>
              </a:rPr>
              <a:t>Rustam</a:t>
            </a:r>
            <a:r>
              <a:rPr lang="en-US" dirty="0">
                <a:solidFill>
                  <a:srgbClr val="000000"/>
                </a:solidFill>
                <a:latin typeface="Tahoma"/>
              </a:rPr>
              <a:t> </a:t>
            </a:r>
            <a:r>
              <a:rPr lang="en-US" dirty="0" err="1">
                <a:solidFill>
                  <a:srgbClr val="000000"/>
                </a:solidFill>
                <a:latin typeface="Tahoma"/>
              </a:rPr>
              <a:t>Miftakhutdinov</a:t>
            </a:r>
            <a:r>
              <a:rPr lang="en-US" dirty="0">
                <a:solidFill>
                  <a:srgbClr val="000000"/>
                </a:solidFill>
                <a:latin typeface="Tahoma"/>
              </a:rPr>
              <a:t>, Chris Fallin, </a:t>
            </a:r>
            <a:endParaRPr lang="en-US" dirty="0" smtClean="0">
              <a:solidFill>
                <a:srgbClr val="000000"/>
              </a:solidFill>
              <a:latin typeface="Tahoma"/>
            </a:endParaRPr>
          </a:p>
          <a:p>
            <a:pPr algn="ctr"/>
            <a:r>
              <a:rPr lang="en-US" dirty="0" smtClean="0">
                <a:solidFill>
                  <a:srgbClr val="000000"/>
                </a:solidFill>
                <a:latin typeface="Tahoma"/>
              </a:rPr>
              <a:t>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 </a:t>
            </a:r>
            <a:br>
              <a:rPr lang="en-US" dirty="0">
                <a:solidFill>
                  <a:srgbClr val="000000"/>
                </a:solidFill>
                <a:latin typeface="Tahoma"/>
              </a:rPr>
            </a:br>
            <a:r>
              <a:rPr lang="en-US" b="1" dirty="0">
                <a:solidFill>
                  <a:srgbClr val="000000"/>
                </a:solidFill>
                <a:latin typeface="Tahoma"/>
                <a:hlinkClick r:id="rId3"/>
              </a:rPr>
              <a:t>"Parallel Application Memory Scheduling"</a:t>
            </a:r>
            <a:r>
              <a:rPr lang="en-US" dirty="0">
                <a:solidFill>
                  <a:srgbClr val="000000"/>
                </a:solidFill>
                <a:latin typeface="Tahoma"/>
              </a:rPr>
              <a:t/>
            </a:r>
            <a:br>
              <a:rPr lang="en-US" dirty="0">
                <a:solidFill>
                  <a:srgbClr val="000000"/>
                </a:solidFill>
                <a:latin typeface="Tahoma"/>
              </a:rPr>
            </a:br>
            <a:r>
              <a:rPr lang="en-US" i="1" dirty="0">
                <a:solidFill>
                  <a:srgbClr val="000000"/>
                </a:solidFill>
                <a:latin typeface="Tahoma"/>
              </a:rPr>
              <a:t>Proceedings of the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Tree>
    <p:extLst>
      <p:ext uri="{BB962C8B-B14F-4D97-AF65-F5344CB8AC3E}">
        <p14:creationId xmlns:p14="http://schemas.microsoft.com/office/powerpoint/2010/main" val="32704728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PAMS Micro 2011 Talk</a:t>
            </a:r>
            <a:endParaRPr lang="en-US" dirty="0">
              <a:solidFill>
                <a:srgbClr val="000000"/>
              </a:solidFill>
              <a:latin typeface="Tahoma"/>
            </a:endParaRPr>
          </a:p>
        </p:txBody>
      </p:sp>
    </p:spTree>
    <p:extLst>
      <p:ext uri="{BB962C8B-B14F-4D97-AF65-F5344CB8AC3E}">
        <p14:creationId xmlns:p14="http://schemas.microsoft.com/office/powerpoint/2010/main" val="11735468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QoS-Aware Memory Systems:</a:t>
            </a:r>
            <a:br>
              <a:rPr lang="en-US" sz="4000" dirty="0" smtClean="0">
                <a:latin typeface="Garamond" charset="0"/>
              </a:rPr>
            </a:br>
            <a:r>
              <a:rPr lang="en-US" sz="4000" dirty="0" smtClean="0">
                <a:latin typeface="Garamond" charset="0"/>
              </a:rPr>
              <a:t>The Dumb Resources Approach</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7990485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10.xml><?xml version="1.0" encoding="utf-8"?>
<p:tagLst xmlns:a="http://schemas.openxmlformats.org/drawingml/2006/main" xmlns:r="http://schemas.openxmlformats.org/officeDocument/2006/relationships" xmlns:p="http://schemas.openxmlformats.org/presentationml/2006/main">
  <p:tag name="TIMING" val="|1.7|3.3|7.3|3.4|1.6"/>
</p:tagLst>
</file>

<file path=ppt/tags/tag11.xml><?xml version="1.0" encoding="utf-8"?>
<p:tagLst xmlns:a="http://schemas.openxmlformats.org/drawingml/2006/main" xmlns:r="http://schemas.openxmlformats.org/officeDocument/2006/relationships" xmlns:p="http://schemas.openxmlformats.org/presentationml/2006/main">
  <p:tag name="TIMING" val="|4.1|4.6|7.5|1.2"/>
</p:tagLst>
</file>

<file path=ppt/tags/tag12.xml><?xml version="1.0" encoding="utf-8"?>
<p:tagLst xmlns:a="http://schemas.openxmlformats.org/drawingml/2006/main" xmlns:r="http://schemas.openxmlformats.org/officeDocument/2006/relationships" xmlns:p="http://schemas.openxmlformats.org/presentationml/2006/main">
  <p:tag name="TIMING" val="|4.1|6.8|3.5|15.7"/>
</p:tagLst>
</file>

<file path=ppt/tags/tag13.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14.xml><?xml version="1.0" encoding="utf-8"?>
<p:tagLst xmlns:a="http://schemas.openxmlformats.org/drawingml/2006/main" xmlns:r="http://schemas.openxmlformats.org/officeDocument/2006/relationships" xmlns:p="http://schemas.openxmlformats.org/presentationml/2006/main">
  <p:tag name="TIMING" val="|5.5|10.3|7.7"/>
</p:tagLst>
</file>

<file path=ppt/tags/tag15.xml><?xml version="1.0" encoding="utf-8"?>
<p:tagLst xmlns:a="http://schemas.openxmlformats.org/drawingml/2006/main" xmlns:r="http://schemas.openxmlformats.org/officeDocument/2006/relationships" xmlns:p="http://schemas.openxmlformats.org/presentationml/2006/main">
  <p:tag name="TIMING" val="|0.7|9.8|3.1|1"/>
</p:tagLst>
</file>

<file path=ppt/tags/tag16.xml><?xml version="1.0" encoding="utf-8"?>
<p:tagLst xmlns:a="http://schemas.openxmlformats.org/drawingml/2006/main" xmlns:r="http://schemas.openxmlformats.org/officeDocument/2006/relationships" xmlns:p="http://schemas.openxmlformats.org/presentationml/2006/main">
  <p:tag name="TIMING" val="|24.9|0.7|3.5|5.5|2.7|1.1"/>
</p:tagLst>
</file>

<file path=ppt/tags/tag17.xml><?xml version="1.0" encoding="utf-8"?>
<p:tagLst xmlns:a="http://schemas.openxmlformats.org/drawingml/2006/main" xmlns:r="http://schemas.openxmlformats.org/officeDocument/2006/relationships" xmlns:p="http://schemas.openxmlformats.org/presentationml/2006/main">
  <p:tag name="TIMING" val="|3|5.9|5.7|0.5|3.7"/>
</p:tagLst>
</file>

<file path=ppt/tags/tag18.xml><?xml version="1.0" encoding="utf-8"?>
<p:tagLst xmlns:a="http://schemas.openxmlformats.org/drawingml/2006/main" xmlns:r="http://schemas.openxmlformats.org/officeDocument/2006/relationships" xmlns:p="http://schemas.openxmlformats.org/presentationml/2006/main">
  <p:tag name="TIMING" val="|7.3|5.1|4.3|1.5"/>
</p:tagLst>
</file>

<file path=ppt/tags/tag19.xml><?xml version="1.0" encoding="utf-8"?>
<p:tagLst xmlns:a="http://schemas.openxmlformats.org/drawingml/2006/main" xmlns:r="http://schemas.openxmlformats.org/officeDocument/2006/relationships" xmlns:p="http://schemas.openxmlformats.org/presentationml/2006/main">
  <p:tag name="TIMING" val="|1.1|0.6|0.7|0.9|1|2.1"/>
</p:tagLst>
</file>

<file path=ppt/tags/tag2.xml><?xml version="1.0" encoding="utf-8"?>
<p:tagLst xmlns:a="http://schemas.openxmlformats.org/drawingml/2006/main" xmlns:r="http://schemas.openxmlformats.org/officeDocument/2006/relationships" xmlns:p="http://schemas.openxmlformats.org/presentationml/2006/main">
  <p:tag name="TIMING" val="|36.5|19.6|8.7"/>
</p:tagLst>
</file>

<file path=ppt/tags/tag20.xml><?xml version="1.0" encoding="utf-8"?>
<p:tagLst xmlns:a="http://schemas.openxmlformats.org/drawingml/2006/main" xmlns:r="http://schemas.openxmlformats.org/officeDocument/2006/relationships" xmlns:p="http://schemas.openxmlformats.org/presentationml/2006/main">
  <p:tag name="TIMING" val="|1.2|2|4.2|5.2"/>
</p:tagLst>
</file>

<file path=ppt/tags/tag21.xml><?xml version="1.0" encoding="utf-8"?>
<p:tagLst xmlns:a="http://schemas.openxmlformats.org/drawingml/2006/main" xmlns:r="http://schemas.openxmlformats.org/officeDocument/2006/relationships" xmlns:p="http://schemas.openxmlformats.org/presentationml/2006/main">
  <p:tag name="TIMING" val="|2.5|18.5|7.5|29.2|5.3"/>
</p:tagLst>
</file>

<file path=ppt/tags/tag22.xml><?xml version="1.0" encoding="utf-8"?>
<p:tagLst xmlns:a="http://schemas.openxmlformats.org/drawingml/2006/main" xmlns:r="http://schemas.openxmlformats.org/officeDocument/2006/relationships" xmlns:p="http://schemas.openxmlformats.org/presentationml/2006/main">
  <p:tag name="TIMING" val="|11.2|3.6|3.2|3.4"/>
</p:tagLst>
</file>

<file path=ppt/tags/tag23.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24.xml><?xml version="1.0" encoding="utf-8"?>
<p:tagLst xmlns:a="http://schemas.openxmlformats.org/drawingml/2006/main" xmlns:r="http://schemas.openxmlformats.org/officeDocument/2006/relationships" xmlns:p="http://schemas.openxmlformats.org/presentationml/2006/main">
  <p:tag name="TIMING" val="|22.6|12.5|3.8"/>
</p:tagLst>
</file>

<file path=ppt/tags/tag25.xml><?xml version="1.0" encoding="utf-8"?>
<p:tagLst xmlns:a="http://schemas.openxmlformats.org/drawingml/2006/main" xmlns:r="http://schemas.openxmlformats.org/officeDocument/2006/relationships" xmlns:p="http://schemas.openxmlformats.org/presentationml/2006/main">
  <p:tag name="TIMING" val="|19.8|18.5"/>
</p:tagLst>
</file>

<file path=ppt/tags/tag26.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27.xml><?xml version="1.0" encoding="utf-8"?>
<p:tagLst xmlns:a="http://schemas.openxmlformats.org/drawingml/2006/main" xmlns:r="http://schemas.openxmlformats.org/officeDocument/2006/relationships" xmlns:p="http://schemas.openxmlformats.org/presentationml/2006/main">
  <p:tag name="TIMING" val="|0.5"/>
</p:tagLst>
</file>

<file path=ppt/tags/tag28.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29.xml><?xml version="1.0" encoding="utf-8"?>
<p:tagLst xmlns:a="http://schemas.openxmlformats.org/drawingml/2006/main" xmlns:r="http://schemas.openxmlformats.org/officeDocument/2006/relationships" xmlns:p="http://schemas.openxmlformats.org/presentationml/2006/main">
  <p:tag name="TIMING" val="|3.1|12.8"/>
</p:tagLst>
</file>

<file path=ppt/tags/tag3.xml><?xml version="1.0" encoding="utf-8"?>
<p:tagLst xmlns:a="http://schemas.openxmlformats.org/drawingml/2006/main" xmlns:r="http://schemas.openxmlformats.org/officeDocument/2006/relationships" xmlns:p="http://schemas.openxmlformats.org/presentationml/2006/main">
  <p:tag name="TIMING" val="|1.6|16.5|7.1|12"/>
</p:tagLst>
</file>

<file path=ppt/tags/tag30.xml><?xml version="1.0" encoding="utf-8"?>
<p:tagLst xmlns:a="http://schemas.openxmlformats.org/drawingml/2006/main" xmlns:r="http://schemas.openxmlformats.org/officeDocument/2006/relationships" xmlns:p="http://schemas.openxmlformats.org/presentationml/2006/main">
  <p:tag name="TIMING" val="|1.6|5.2|2.1|23.5|2.6|3.5"/>
</p:tagLst>
</file>

<file path=ppt/tags/tag31.xml><?xml version="1.0" encoding="utf-8"?>
<p:tagLst xmlns:a="http://schemas.openxmlformats.org/drawingml/2006/main" xmlns:r="http://schemas.openxmlformats.org/officeDocument/2006/relationships" xmlns:p="http://schemas.openxmlformats.org/presentationml/2006/main">
  <p:tag name="TIMING" val="|18.1"/>
</p:tagLst>
</file>

<file path=ppt/tags/tag32.xml><?xml version="1.0" encoding="utf-8"?>
<p:tagLst xmlns:a="http://schemas.openxmlformats.org/drawingml/2006/main" xmlns:r="http://schemas.openxmlformats.org/officeDocument/2006/relationships" xmlns:p="http://schemas.openxmlformats.org/presentationml/2006/main">
  <p:tag name="TIMING" val="|6.6|4|4|6.5|6.8|13.1"/>
</p:tagLst>
</file>

<file path=ppt/tags/tag33.xml><?xml version="1.0" encoding="utf-8"?>
<p:tagLst xmlns:a="http://schemas.openxmlformats.org/drawingml/2006/main" xmlns:r="http://schemas.openxmlformats.org/officeDocument/2006/relationships" xmlns:p="http://schemas.openxmlformats.org/presentationml/2006/main">
  <p:tag name="TIMING" val="|0.5"/>
</p:tagLst>
</file>

<file path=ppt/tags/tag34.xml><?xml version="1.0" encoding="utf-8"?>
<p:tagLst xmlns:a="http://schemas.openxmlformats.org/drawingml/2006/main" xmlns:r="http://schemas.openxmlformats.org/officeDocument/2006/relationships" xmlns:p="http://schemas.openxmlformats.org/presentationml/2006/main">
  <p:tag name="TIMING" val="|0.5"/>
</p:tagLst>
</file>

<file path=ppt/tags/tag35.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36.xml><?xml version="1.0" encoding="utf-8"?>
<p:tagLst xmlns:a="http://schemas.openxmlformats.org/drawingml/2006/main" xmlns:r="http://schemas.openxmlformats.org/officeDocument/2006/relationships" xmlns:p="http://schemas.openxmlformats.org/presentationml/2006/main">
  <p:tag name="TIMING" val="|0.5"/>
</p:tagLst>
</file>

<file path=ppt/tags/tag37.xml><?xml version="1.0" encoding="utf-8"?>
<p:tagLst xmlns:a="http://schemas.openxmlformats.org/drawingml/2006/main" xmlns:r="http://schemas.openxmlformats.org/officeDocument/2006/relationships" xmlns:p="http://schemas.openxmlformats.org/presentationml/2006/main">
  <p:tag name="TIMING" val="|8.3|7.3|15.5"/>
</p:tagLst>
</file>

<file path=ppt/tags/tag38.xml><?xml version="1.0" encoding="utf-8"?>
<p:tagLst xmlns:a="http://schemas.openxmlformats.org/drawingml/2006/main" xmlns:r="http://schemas.openxmlformats.org/officeDocument/2006/relationships" xmlns:p="http://schemas.openxmlformats.org/presentationml/2006/main">
  <p:tag name="TIMING" val="|5.7"/>
</p:tagLst>
</file>

<file path=ppt/tags/tag39.xml><?xml version="1.0" encoding="utf-8"?>
<p:tagLst xmlns:a="http://schemas.openxmlformats.org/drawingml/2006/main" xmlns:r="http://schemas.openxmlformats.org/officeDocument/2006/relationships" xmlns:p="http://schemas.openxmlformats.org/presentationml/2006/main">
  <p:tag name="TIMING" val="|0.4|4.7|3.1"/>
</p:tagLst>
</file>

<file path=ppt/tags/tag4.xml><?xml version="1.0" encoding="utf-8"?>
<p:tagLst xmlns:a="http://schemas.openxmlformats.org/drawingml/2006/main" xmlns:r="http://schemas.openxmlformats.org/officeDocument/2006/relationships" xmlns:p="http://schemas.openxmlformats.org/presentationml/2006/main">
  <p:tag name="TIMING" val="|1.9|0.6|2.1|4.4|9|20.8"/>
</p:tagLst>
</file>

<file path=ppt/tags/tag40.xml><?xml version="1.0" encoding="utf-8"?>
<p:tagLst xmlns:a="http://schemas.openxmlformats.org/drawingml/2006/main" xmlns:r="http://schemas.openxmlformats.org/officeDocument/2006/relationships" xmlns:p="http://schemas.openxmlformats.org/presentationml/2006/main">
  <p:tag name="TIMING" val="|8.4|2.8|0.4|2.7|2.4|2.4|19.6"/>
</p:tagLst>
</file>

<file path=ppt/tags/tag41.xml><?xml version="1.0" encoding="utf-8"?>
<p:tagLst xmlns:a="http://schemas.openxmlformats.org/drawingml/2006/main" xmlns:r="http://schemas.openxmlformats.org/officeDocument/2006/relationships" xmlns:p="http://schemas.openxmlformats.org/presentationml/2006/main">
  <p:tag name="TIMING" val="|11.9"/>
</p:tagLst>
</file>

<file path=ppt/tags/tag42.xml><?xml version="1.0" encoding="utf-8"?>
<p:tagLst xmlns:a="http://schemas.openxmlformats.org/drawingml/2006/main" xmlns:r="http://schemas.openxmlformats.org/officeDocument/2006/relationships" xmlns:p="http://schemas.openxmlformats.org/presentationml/2006/main">
  <p:tag name="TIMING" val="|0.9"/>
</p:tagLst>
</file>

<file path=ppt/tags/tag43.xml><?xml version="1.0" encoding="utf-8"?>
<p:tagLst xmlns:a="http://schemas.openxmlformats.org/drawingml/2006/main" xmlns:r="http://schemas.openxmlformats.org/officeDocument/2006/relationships" xmlns:p="http://schemas.openxmlformats.org/presentationml/2006/main">
  <p:tag name="TIMING" val="|5.2|2.6"/>
</p:tagLst>
</file>

<file path=ppt/tags/tag44.xml><?xml version="1.0" encoding="utf-8"?>
<p:tagLst xmlns:a="http://schemas.openxmlformats.org/drawingml/2006/main" xmlns:r="http://schemas.openxmlformats.org/officeDocument/2006/relationships" xmlns:p="http://schemas.openxmlformats.org/presentationml/2006/main">
  <p:tag name="TIMING" val="|5.3|6|1.8"/>
</p:tagLst>
</file>

<file path=ppt/tags/tag45.xml><?xml version="1.0" encoding="utf-8"?>
<p:tagLst xmlns:a="http://schemas.openxmlformats.org/drawingml/2006/main" xmlns:r="http://schemas.openxmlformats.org/officeDocument/2006/relationships" xmlns:p="http://schemas.openxmlformats.org/presentationml/2006/main">
  <p:tag name="TIMING" val="|0.6|1|3.4"/>
</p:tagLst>
</file>

<file path=ppt/tags/tag46.xml><?xml version="1.0" encoding="utf-8"?>
<p:tagLst xmlns:a="http://schemas.openxmlformats.org/drawingml/2006/main" xmlns:r="http://schemas.openxmlformats.org/officeDocument/2006/relationships" xmlns:p="http://schemas.openxmlformats.org/presentationml/2006/main">
  <p:tag name="TIMING" val="|2.6|5.6|10"/>
</p:tagLst>
</file>

<file path=ppt/tags/tag47.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8.xml><?xml version="1.0" encoding="utf-8"?>
<p:tagLst xmlns:a="http://schemas.openxmlformats.org/drawingml/2006/main" xmlns:r="http://schemas.openxmlformats.org/officeDocument/2006/relationships" xmlns:p="http://schemas.openxmlformats.org/presentationml/2006/main">
  <p:tag name="TIMING" val="|8.5|20.7|10.9|6|7.4|14"/>
</p:tagLst>
</file>

<file path=ppt/tags/tag49.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5.xml><?xml version="1.0" encoding="utf-8"?>
<p:tagLst xmlns:a="http://schemas.openxmlformats.org/drawingml/2006/main" xmlns:r="http://schemas.openxmlformats.org/officeDocument/2006/relationships" xmlns:p="http://schemas.openxmlformats.org/presentationml/2006/main">
  <p:tag name="TIMING" val="|1.1|4.9"/>
</p:tagLst>
</file>

<file path=ppt/tags/tag50.xml><?xml version="1.0" encoding="utf-8"?>
<p:tagLst xmlns:a="http://schemas.openxmlformats.org/drawingml/2006/main" xmlns:r="http://schemas.openxmlformats.org/officeDocument/2006/relationships" xmlns:p="http://schemas.openxmlformats.org/presentationml/2006/main">
  <p:tag name="TIMING" val="|3.1|12.8"/>
</p:tagLst>
</file>

<file path=ppt/tags/tag51.xml><?xml version="1.0" encoding="utf-8"?>
<p:tagLst xmlns:a="http://schemas.openxmlformats.org/drawingml/2006/main" xmlns:r="http://schemas.openxmlformats.org/officeDocument/2006/relationships" xmlns:p="http://schemas.openxmlformats.org/presentationml/2006/main">
  <p:tag name="TIMING" val="|1.6|5.2|2.1|23.5|2.6|3.5"/>
</p:tagLst>
</file>

<file path=ppt/tags/tag52.xml><?xml version="1.0" encoding="utf-8"?>
<p:tagLst xmlns:a="http://schemas.openxmlformats.org/drawingml/2006/main" xmlns:r="http://schemas.openxmlformats.org/officeDocument/2006/relationships" xmlns:p="http://schemas.openxmlformats.org/presentationml/2006/main">
  <p:tag name="TIMING" val="|7.7|4.8|28.1"/>
</p:tagLst>
</file>

<file path=ppt/tags/tag53.xml><?xml version="1.0" encoding="utf-8"?>
<p:tagLst xmlns:a="http://schemas.openxmlformats.org/drawingml/2006/main" xmlns:r="http://schemas.openxmlformats.org/officeDocument/2006/relationships" xmlns:p="http://schemas.openxmlformats.org/presentationml/2006/main">
  <p:tag name="TIMING" val="|6.6|14.7|6.9"/>
</p:tagLst>
</file>

<file path=ppt/tags/tag54.xml><?xml version="1.0" encoding="utf-8"?>
<p:tagLst xmlns:a="http://schemas.openxmlformats.org/drawingml/2006/main" xmlns:r="http://schemas.openxmlformats.org/officeDocument/2006/relationships" xmlns:p="http://schemas.openxmlformats.org/presentationml/2006/main">
  <p:tag name="TIMING" val="|6.6|9|3.9|8|3.2"/>
</p:tagLst>
</file>

<file path=ppt/tags/tag55.xml><?xml version="1.0" encoding="utf-8"?>
<p:tagLst xmlns:a="http://schemas.openxmlformats.org/drawingml/2006/main" xmlns:r="http://schemas.openxmlformats.org/officeDocument/2006/relationships" xmlns:p="http://schemas.openxmlformats.org/presentationml/2006/main">
  <p:tag name="TIMING" val="|6.1|1.7|9|16.7"/>
</p:tagLst>
</file>

<file path=ppt/tags/tag56.xml><?xml version="1.0" encoding="utf-8"?>
<p:tagLst xmlns:a="http://schemas.openxmlformats.org/drawingml/2006/main" xmlns:r="http://schemas.openxmlformats.org/officeDocument/2006/relationships" xmlns:p="http://schemas.openxmlformats.org/presentationml/2006/main">
  <p:tag name="TIMING" val="|1.7|1.8|2.3|9.6"/>
</p:tagLst>
</file>

<file path=ppt/tags/tag57.xml><?xml version="1.0" encoding="utf-8"?>
<p:tagLst xmlns:a="http://schemas.openxmlformats.org/drawingml/2006/main" xmlns:r="http://schemas.openxmlformats.org/officeDocument/2006/relationships" xmlns:p="http://schemas.openxmlformats.org/presentationml/2006/main">
  <p:tag name="TIMING" val="|5.6|5.8|9.5"/>
</p:tagLst>
</file>

<file path=ppt/tags/tag58.xml><?xml version="1.0" encoding="utf-8"?>
<p:tagLst xmlns:a="http://schemas.openxmlformats.org/drawingml/2006/main" xmlns:r="http://schemas.openxmlformats.org/officeDocument/2006/relationships" xmlns:p="http://schemas.openxmlformats.org/presentationml/2006/main">
  <p:tag name="TIMING" val="|12.9|7.7"/>
</p:tagLst>
</file>

<file path=ppt/tags/tag59.xml><?xml version="1.0" encoding="utf-8"?>
<p:tagLst xmlns:a="http://schemas.openxmlformats.org/drawingml/2006/main" xmlns:r="http://schemas.openxmlformats.org/officeDocument/2006/relationships" xmlns:p="http://schemas.openxmlformats.org/presentationml/2006/main">
  <p:tag name="TIMING" val="|18.1"/>
</p:tagLst>
</file>

<file path=ppt/tags/tag6.xml><?xml version="1.0" encoding="utf-8"?>
<p:tagLst xmlns:a="http://schemas.openxmlformats.org/drawingml/2006/main" xmlns:r="http://schemas.openxmlformats.org/officeDocument/2006/relationships" xmlns:p="http://schemas.openxmlformats.org/presentationml/2006/main">
  <p:tag name="TIMING" val="|3.4|37.2|4|9.3|7.4|5.9"/>
</p:tagLst>
</file>

<file path=ppt/tags/tag60.xml><?xml version="1.0" encoding="utf-8"?>
<p:tagLst xmlns:a="http://schemas.openxmlformats.org/drawingml/2006/main" xmlns:r="http://schemas.openxmlformats.org/officeDocument/2006/relationships" xmlns:p="http://schemas.openxmlformats.org/presentationml/2006/main">
  <p:tag name="TIMING" val="|6|8.6|4.6"/>
</p:tagLst>
</file>

<file path=ppt/tags/tag61.xml><?xml version="1.0" encoding="utf-8"?>
<p:tagLst xmlns:a="http://schemas.openxmlformats.org/drawingml/2006/main" xmlns:r="http://schemas.openxmlformats.org/officeDocument/2006/relationships" xmlns:p="http://schemas.openxmlformats.org/presentationml/2006/main">
  <p:tag name="TIMING" val="|25.2|6.8"/>
</p:tagLst>
</file>

<file path=ppt/tags/tag62.xml><?xml version="1.0" encoding="utf-8"?>
<p:tagLst xmlns:a="http://schemas.openxmlformats.org/drawingml/2006/main" xmlns:r="http://schemas.openxmlformats.org/officeDocument/2006/relationships" xmlns:p="http://schemas.openxmlformats.org/presentationml/2006/main">
  <p:tag name="TIMING" val="|6.6|4|4|6.5|6.8|13.1"/>
</p:tagLst>
</file>

<file path=ppt/tags/tag63.xml><?xml version="1.0" encoding="utf-8"?>
<p:tagLst xmlns:a="http://schemas.openxmlformats.org/drawingml/2006/main" xmlns:r="http://schemas.openxmlformats.org/officeDocument/2006/relationships" xmlns:p="http://schemas.openxmlformats.org/presentationml/2006/main">
  <p:tag name="TIMING" val="|4.8|7.1|3.1|5.2"/>
</p:tagLst>
</file>

<file path=ppt/tags/tag64.xml><?xml version="1.0" encoding="utf-8"?>
<p:tagLst xmlns:a="http://schemas.openxmlformats.org/drawingml/2006/main" xmlns:r="http://schemas.openxmlformats.org/officeDocument/2006/relationships" xmlns:p="http://schemas.openxmlformats.org/presentationml/2006/main">
  <p:tag name="TIMING" val="|8.2|20.8|13.7"/>
</p:tagLst>
</file>

<file path=ppt/tags/tag7.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8.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9.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heme/_rels/theme31.xml.rels><?xml version="1.0" encoding="UTF-8" standalone="yes"?>
<Relationships xmlns="http://schemas.openxmlformats.org/package/2006/relationships"><Relationship Id="rId1" Type="http://schemas.openxmlformats.org/officeDocument/2006/relationships/image" Target="../media/image7.jpeg"/></Relationships>
</file>

<file path=ppt/theme/_rels/theme32.xml.rels><?xml version="1.0" encoding="UTF-8" standalone="yes"?>
<Relationships xmlns="http://schemas.openxmlformats.org/package/2006/relationships"><Relationship Id="rId1" Type="http://schemas.openxmlformats.org/officeDocument/2006/relationships/image" Target="../media/image7.jpeg"/></Relationships>
</file>

<file path=ppt/theme/_rels/theme43.xml.rels><?xml version="1.0" encoding="UTF-8" standalone="yes"?>
<Relationships xmlns="http://schemas.openxmlformats.org/package/2006/relationships"><Relationship Id="rId1" Type="http://schemas.openxmlformats.org/officeDocument/2006/relationships/image" Target="../media/image7.jpeg"/></Relationships>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58.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Arial"/>
        <a:ea typeface="굴림"/>
        <a:cs typeface="굴림"/>
      </a:majorFont>
      <a:minorFont>
        <a:latin typeface="Arial"/>
        <a:ea typeface="굴림"/>
        <a:cs typeface="굴림"/>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2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3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safari">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Precedent">
      <a:majorFont>
        <a:latin typeface="Perpetua Titling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38372</TotalTime>
  <Words>34907</Words>
  <Application>Microsoft Macintosh PowerPoint</Application>
  <PresentationFormat>On-screen Show (4:3)</PresentationFormat>
  <Paragraphs>6246</Paragraphs>
  <Slides>331</Slides>
  <Notes>256</Notes>
  <HiddenSlides>0</HiddenSlides>
  <MMClips>0</MMClips>
  <ScaleCrop>false</ScaleCrop>
  <HeadingPairs>
    <vt:vector size="6" baseType="variant">
      <vt:variant>
        <vt:lpstr>Theme</vt:lpstr>
      </vt:variant>
      <vt:variant>
        <vt:i4>58</vt:i4>
      </vt:variant>
      <vt:variant>
        <vt:lpstr>Embedded OLE Servers</vt:lpstr>
      </vt:variant>
      <vt:variant>
        <vt:i4>2</vt:i4>
      </vt:variant>
      <vt:variant>
        <vt:lpstr>Slide Titles</vt:lpstr>
      </vt:variant>
      <vt:variant>
        <vt:i4>331</vt:i4>
      </vt:variant>
    </vt:vector>
  </HeadingPairs>
  <TitlesOfParts>
    <vt:vector size="391" baseType="lpstr">
      <vt:lpstr>Edge</vt:lpstr>
      <vt:lpstr>1_Edge</vt:lpstr>
      <vt:lpstr>Office Theme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2_Edge</vt:lpstr>
      <vt:lpstr>18_Edge</vt:lpstr>
      <vt:lpstr>19_Edge</vt:lpstr>
      <vt:lpstr>20_Edge</vt:lpstr>
      <vt:lpstr>21_Edge</vt:lpstr>
      <vt:lpstr>22_Edge</vt:lpstr>
      <vt:lpstr>23_Edge</vt:lpstr>
      <vt:lpstr>24_Edge</vt:lpstr>
      <vt:lpstr>3_Office Theme</vt:lpstr>
      <vt:lpstr>25_Edge</vt:lpstr>
      <vt:lpstr>26_Edge</vt:lpstr>
      <vt:lpstr>27_Edge</vt:lpstr>
      <vt:lpstr>2_ebrahimi_general</vt:lpstr>
      <vt:lpstr>3_ebrahimi_general</vt:lpstr>
      <vt:lpstr>기본 디자인</vt:lpstr>
      <vt:lpstr>29_Edge</vt:lpstr>
      <vt:lpstr>28_Edge</vt:lpstr>
      <vt:lpstr>31_Edge</vt:lpstr>
      <vt:lpstr>32_Edge</vt:lpstr>
      <vt:lpstr>33_Edge</vt:lpstr>
      <vt:lpstr>34_Edge</vt:lpstr>
      <vt:lpstr>35_Edge</vt:lpstr>
      <vt:lpstr>30_Edge</vt:lpstr>
      <vt:lpstr>36_Edge</vt:lpstr>
      <vt:lpstr>1_Title &amp; Subtitle</vt:lpstr>
      <vt:lpstr>4_ebrahimi_general</vt:lpstr>
      <vt:lpstr>6_joao_cgo07_talk</vt:lpstr>
      <vt:lpstr>5_joao_cgo07_talk</vt:lpstr>
      <vt:lpstr>4_joao_cgo07_talk</vt:lpstr>
      <vt:lpstr>safari</vt:lpstr>
      <vt:lpstr>13_Edge</vt:lpstr>
      <vt:lpstr>37_Edge</vt:lpstr>
      <vt:lpstr>38_Edge</vt:lpstr>
      <vt:lpstr>1_Office Theme</vt:lpstr>
      <vt:lpstr>42_Edge</vt:lpstr>
      <vt:lpstr>40_Edge</vt:lpstr>
      <vt:lpstr>39_Edge</vt:lpstr>
      <vt:lpstr>41_Edge</vt:lpstr>
      <vt:lpstr>43_Edge</vt:lpstr>
      <vt:lpstr>Title &amp; Subtitle</vt:lpstr>
      <vt:lpstr>Chart</vt:lpstr>
      <vt:lpstr>Equation</vt:lpstr>
      <vt:lpstr>Scalable Many-Core Memory Systems Topic 3: Memory Interference and  QoS-Aware Memory Systems</vt:lpstr>
      <vt:lpstr>Parallelism-Aware Batch Scheduling</vt:lpstr>
      <vt:lpstr>Another Problem due to Memory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Thread Ranking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ATLAS Memory Scheduler</vt:lpstr>
      <vt:lpstr>ATLAS: Summary</vt:lpstr>
      <vt:lpstr>System Throughput: 24-Core System</vt:lpstr>
      <vt:lpstr>System Throughput: 4-MC System</vt:lpstr>
      <vt:lpstr>ATLAS Pros and Cons</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Staged Memory Scheduling</vt:lpstr>
      <vt:lpstr>SMS: Executive Summary</vt:lpstr>
      <vt:lpstr>SMS: Staged Memory Scheduling</vt:lpstr>
      <vt:lpstr>SMS: Staged Memory Scheduling</vt:lpstr>
      <vt:lpstr>Putting Everything Together</vt:lpstr>
      <vt:lpstr>Complexity</vt:lpstr>
      <vt:lpstr>Performance at Different GPU Weights</vt:lpstr>
      <vt:lpstr>Performance at Different GPU Weights</vt:lpstr>
      <vt:lpstr>Strong Memory Service Guarantees</vt:lpstr>
      <vt:lpstr>MISE:  Providing Performance Predictability  in Shared Main Memory Systems</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Providing Performance Predictability  in Shared Main Memory Systems</vt:lpstr>
      <vt:lpstr>Memory Scheduling  for Parallel Applications</vt:lpstr>
      <vt:lpstr>Handling Interference in Parallel Applications</vt:lpstr>
      <vt:lpstr>QoS-Aware Memory Systems: The Dumb Resources Approach</vt:lpstr>
      <vt:lpstr>Designing QoS-Aware Memory Systems: Approaches</vt:lpstr>
      <vt:lpstr>Fairness via Source Throttling</vt:lpstr>
      <vt:lpstr>Many Shared Resources</vt:lpstr>
      <vt:lpstr>The Problem with “Smart Resources”</vt:lpstr>
      <vt:lpstr>An Alternative Approach: Source Throttling</vt:lpstr>
      <vt:lpstr>Fairness via Source Throttling (FST) [ASPLOS’10]</vt:lpstr>
      <vt:lpstr>System Software Support </vt:lpstr>
      <vt:lpstr>Source Throttling Results: Takeaways</vt:lpstr>
      <vt:lpstr>Designing QoS-Aware Memory Systems: Approaches</vt:lpstr>
      <vt:lpstr>Memory Channel Partitioning</vt:lpstr>
      <vt:lpstr>Another Way to Reduce Memory Interference</vt:lpstr>
      <vt:lpstr>Memory Channel Partitioning (MCP) Mechanism</vt:lpstr>
      <vt:lpstr>1. Profile Applications</vt:lpstr>
      <vt:lpstr>2. Classify Applications</vt:lpstr>
      <vt:lpstr>Integrated Memory Partitioning and Scheduling (IMPS)</vt:lpstr>
      <vt:lpstr>Hardware Cost</vt:lpstr>
      <vt:lpstr>Comparison to Previous Scheduling Policies</vt:lpstr>
      <vt:lpstr>Designing QoS-Aware Memory Systems: Approaches</vt:lpstr>
      <vt:lpstr>Application-to-Core Mapping to Reduce Interference</vt:lpstr>
      <vt:lpstr>Application-to-Core Mapping</vt:lpstr>
      <vt:lpstr>System Performance</vt:lpstr>
      <vt:lpstr>Network Power</vt:lpstr>
      <vt:lpstr>Designing QoS-Aware Memory Systems: Approaches</vt:lpstr>
      <vt:lpstr>Summary: Memory QoS Approaches and Techniques</vt:lpstr>
      <vt:lpstr>Summary: Memory Interference and QoS</vt:lpstr>
      <vt:lpstr>Course Agenda</vt:lpstr>
      <vt:lpstr>Readings for Topic 3 (Memory QoS)</vt:lpstr>
      <vt:lpstr>Readings for Topic 3 (Memory QoS)</vt:lpstr>
      <vt:lpstr>Course Materials and Beyond</vt:lpstr>
      <vt:lpstr>You Can Contact Me Any Time</vt:lpstr>
      <vt:lpstr>Thank You!</vt:lpstr>
      <vt:lpstr>Scalable Many-Core Memory Systems Topic 3: Memory Interference and  QoS-Aware Memory Systems</vt:lpstr>
      <vt:lpstr>Additional Material</vt:lpstr>
      <vt:lpstr>Two Works</vt:lpstr>
      <vt:lpstr>Application-to-Core Mapping Policies  to Reduce Memory System Interference</vt:lpstr>
      <vt:lpstr>Multi-Core to Many-Core</vt:lpstr>
      <vt:lpstr>Many-Core On-Chip Communication</vt:lpstr>
      <vt:lpstr>Task Scheduling</vt:lpstr>
      <vt:lpstr>Problem: Spatial Task Scheduling</vt:lpstr>
      <vt:lpstr>Challenges in Spatial Task Scheduling</vt:lpstr>
      <vt:lpstr>Application-to-Core Mapping</vt:lpstr>
      <vt:lpstr>Step 1 — Clustering</vt:lpstr>
      <vt:lpstr>Step 1 — Clustering</vt:lpstr>
      <vt:lpstr>Step 1 — Clustering</vt:lpstr>
      <vt:lpstr>Step 2 — Balancing</vt:lpstr>
      <vt:lpstr>Step 2 — Balancing</vt:lpstr>
      <vt:lpstr>Application Types</vt:lpstr>
      <vt:lpstr>Application Types</vt:lpstr>
      <vt:lpstr>Step 3 — Isolation</vt:lpstr>
      <vt:lpstr>Step 3 — Isolation</vt:lpstr>
      <vt:lpstr>Step 4 — Radial Mapping</vt:lpstr>
      <vt:lpstr>Step 4 — Radial Mapping</vt:lpstr>
      <vt:lpstr>Putting It All Together</vt:lpstr>
      <vt:lpstr>Evaluation Methodology</vt:lpstr>
      <vt:lpstr>Configurations</vt:lpstr>
      <vt:lpstr>System Performance</vt:lpstr>
      <vt:lpstr>Network Power</vt:lpstr>
      <vt:lpstr>Summary of Other Results</vt:lpstr>
      <vt:lpstr>Summary of Other Results</vt:lpstr>
      <vt:lpstr>Conclusion</vt:lpstr>
      <vt:lpstr>Application-to-Core Mapping Policies  to Reduce Memory System Interference</vt:lpstr>
      <vt:lpstr>Parallel Application  Memory Scheduling</vt:lpstr>
      <vt:lpstr>Background </vt:lpstr>
      <vt:lpstr>Background</vt:lpstr>
      <vt:lpstr>Memory System Interference in  A Single Multi-Threaded Application</vt:lpstr>
      <vt:lpstr>Potential in A Single Multi-Threaded Application</vt:lpstr>
      <vt:lpstr>Outline</vt:lpstr>
      <vt:lpstr>Outline</vt:lpstr>
      <vt:lpstr>Parallel Application Memory Scheduler</vt:lpstr>
      <vt:lpstr>Parallel Application Memory Scheduler</vt:lpstr>
      <vt:lpstr>Runtime System Limiter Identification</vt:lpstr>
      <vt:lpstr>Prioritizing Requests from  Limiter Threads</vt:lpstr>
      <vt:lpstr>Parallel Application Memory Scheduler</vt:lpstr>
      <vt:lpstr>Time-based classification of threads as latency- vs. BW-sensitive</vt:lpstr>
      <vt:lpstr>Terminology</vt:lpstr>
      <vt:lpstr>Code-segment based classification of threads as latency- vs. BW-sensitive</vt:lpstr>
      <vt:lpstr>Parallel Application Memory Scheduler</vt:lpstr>
      <vt:lpstr>Shuffling Priorities of  Non-Limiter Threads</vt:lpstr>
      <vt:lpstr>Shuffling Priorities of  Non-Limiter Threads</vt:lpstr>
      <vt:lpstr>Outline</vt:lpstr>
      <vt:lpstr>Evaluation Methodology</vt:lpstr>
      <vt:lpstr>PAMS Evaluation</vt:lpstr>
      <vt:lpstr>Sensitivity to system parameters</vt:lpstr>
      <vt:lpstr>Conclusion</vt:lpstr>
      <vt:lpstr>Parallel Application  Memory Scheduling</vt:lpstr>
      <vt:lpstr>Related Works</vt:lpstr>
      <vt:lpstr>Some Related Past Work</vt:lpstr>
      <vt:lpstr>Some Issues in Cache Design</vt:lpstr>
      <vt:lpstr>DRAM-Aware LLC Writeback</vt:lpstr>
      <vt:lpstr>More Information</vt:lpstr>
      <vt:lpstr>DRAM-Aware Cache Design: An Example of Resource Coordination</vt:lpstr>
      <vt:lpstr>DRAM-Aware Cache Design</vt:lpstr>
      <vt:lpstr>Write-Caused Interference:  Read-Write Switching</vt:lpstr>
      <vt:lpstr>Write-Caused Interference: Write-to-Row-Conflict</vt:lpstr>
      <vt:lpstr>Write-Caused Interference</vt:lpstr>
      <vt:lpstr>LRU vs. Interference-Aware  Replacement</vt:lpstr>
      <vt:lpstr>LRU vs. Interference-Aware  Replacement</vt:lpstr>
      <vt:lpstr>Performance of  DRAM-Aware Replacement</vt:lpstr>
      <vt:lpstr>PowerPoint Presentation</vt:lpstr>
      <vt:lpstr>DRAM-Aware Writeback</vt:lpstr>
      <vt:lpstr>DRAM-Aware Writeback</vt:lpstr>
      <vt:lpstr>Performance of  DRAM-Aware Writeback</vt:lpstr>
      <vt:lpstr>Readings and Videos</vt:lpstr>
      <vt:lpstr>Memory Lecture Videos</vt:lpstr>
      <vt:lpstr>Readings for Topic 1 (DRAM Scaling)</vt:lpstr>
      <vt:lpstr>Readings for Topic 2 (Emerging Technologies) </vt:lpstr>
      <vt:lpstr>Readings for Topic 3 (Memory QoS)</vt:lpstr>
      <vt:lpstr>Readings for Topic 3 (Memory QoS)</vt:lpstr>
      <vt:lpstr>Readings in Flash Memory</vt:lpstr>
      <vt:lpstr>Online Lectures and More Information</vt:lpstr>
      <vt:lpstr>QoS-Aware Memory Scheduling: Evolution</vt:lpstr>
      <vt:lpstr>Within-Thread Bank Parallelism</vt:lpstr>
      <vt:lpstr>Parallelism-Aware Batch Scheduling [ISCA’08]</vt:lpstr>
      <vt:lpstr>ATLAS Memory Scheduler</vt:lpstr>
      <vt:lpstr>Rethinking Memory Scheduling</vt:lpstr>
      <vt:lpstr>How to Minimize Memory Episode Time</vt:lpstr>
      <vt:lpstr>Predicting Memory Episode Lengths</vt:lpstr>
      <vt:lpstr>Pareto Distribution of Memory Episode Lengths</vt:lpstr>
      <vt:lpstr>Least Attained Service (LAS) Memory Scheduling</vt:lpstr>
      <vt:lpstr>Long-Term Thread Behavior</vt:lpstr>
      <vt:lpstr>Quantum-Based Attained Service of a Thread</vt:lpstr>
      <vt:lpstr>LAS Thread Ranking</vt:lpstr>
      <vt:lpstr>ATLAS Scheduling Algorithm</vt:lpstr>
      <vt:lpstr>System Throughput: 24-Core System</vt:lpstr>
      <vt:lpstr>System Throughput: 4-MC System</vt:lpstr>
      <vt:lpstr>Properties of ATLAS</vt:lpstr>
      <vt:lpstr>Shuffling: Round-Robin vs. Niceness-Aware</vt:lpstr>
      <vt:lpstr>Shuffling: Round-Robin vs. Niceness-Aware</vt:lpstr>
      <vt:lpstr>Shuffling: Round-Robin vs. Niceness-Aware</vt:lpstr>
      <vt:lpstr>Shuffling: Round-Robin vs. Niceness-Aware</vt:lpstr>
      <vt:lpstr>TCM Outline</vt:lpstr>
      <vt:lpstr>Staged Memory Scheduling</vt:lpstr>
      <vt:lpstr>Executive Summary</vt:lpstr>
      <vt:lpstr>Outline</vt:lpstr>
      <vt:lpstr>Main Memory is a Bottleneck</vt:lpstr>
      <vt:lpstr>Three Principles of Memory Scheduling</vt:lpstr>
      <vt:lpstr>Outline</vt:lpstr>
      <vt:lpstr>Memory Scheduling for CPU-GPU Systems</vt:lpstr>
      <vt:lpstr>Introducing the GPU into the System</vt:lpstr>
      <vt:lpstr>Naïve Solution: Large Monolithic Buffer</vt:lpstr>
      <vt:lpstr>Problems with Large Monolithic Buffer</vt:lpstr>
      <vt:lpstr>Our Goal</vt:lpstr>
      <vt:lpstr>Outline</vt:lpstr>
      <vt:lpstr>Key Functions of a Memory Controller</vt:lpstr>
      <vt:lpstr>Key Idea: Decouple Tasks into Stages</vt:lpstr>
      <vt:lpstr>Outline</vt:lpstr>
      <vt:lpstr>SMS: Staged Memory Scheduling</vt:lpstr>
      <vt:lpstr>SMS: Staged Memory Scheduling</vt:lpstr>
      <vt:lpstr>Stage 1: Batch Formation</vt:lpstr>
      <vt:lpstr>Stage 1: Batch Formation Example</vt:lpstr>
      <vt:lpstr>SMS: Staged Memory Scheduling</vt:lpstr>
      <vt:lpstr>Stage 2: Batch Scheduler</vt:lpstr>
      <vt:lpstr>Stage 2: Two Batch Scheduling Algorithms</vt:lpstr>
      <vt:lpstr>Stage 2: Batch Scheduling Policy</vt:lpstr>
      <vt:lpstr>SMS: Staged Memory Scheduling</vt:lpstr>
      <vt:lpstr>Stage 3: DRAM Command Scheduler</vt:lpstr>
      <vt:lpstr>Putting Everything Together</vt:lpstr>
      <vt:lpstr>Complexity</vt:lpstr>
      <vt:lpstr>Outline</vt:lpstr>
      <vt:lpstr>Methodology</vt:lpstr>
      <vt:lpstr>Comparison to Previous Scheduling Algorithms</vt:lpstr>
      <vt:lpstr>Evaluation Metrics</vt:lpstr>
      <vt:lpstr>Evaluated System Scenarios</vt:lpstr>
      <vt:lpstr>Evaluated System Scenario: CPU Focused</vt:lpstr>
      <vt:lpstr>Performance: CPU-Focused System</vt:lpstr>
      <vt:lpstr>Evaluated System Scenario: GPU Focused</vt:lpstr>
      <vt:lpstr>Performance: GPU-Focused System</vt:lpstr>
      <vt:lpstr>Performance at Different GPU Weights</vt:lpstr>
      <vt:lpstr>Performance at Different GPU Weights</vt:lpstr>
      <vt:lpstr>Additional Results in the Paper</vt:lpstr>
      <vt:lpstr>Outline</vt:lpstr>
      <vt:lpstr>Conclusion</vt:lpstr>
      <vt:lpstr>Designing QoS-Aware Memory Systems: Approaches</vt:lpstr>
      <vt:lpstr>Fairness via Source Throttling</vt:lpstr>
      <vt:lpstr>Many Shared Resources</vt:lpstr>
      <vt:lpstr>The Problem with “Smart Resources”</vt:lpstr>
      <vt:lpstr>An Alternative Approach: Source Throttling</vt:lpstr>
      <vt:lpstr>PowerPoint Presentation</vt:lpstr>
      <vt:lpstr>Fairness via Source Throttling (FST)</vt:lpstr>
      <vt:lpstr>Fairness via Source Throttling (FST)</vt:lpstr>
      <vt:lpstr>Fairness via Source Throttling (FST)</vt:lpstr>
      <vt:lpstr>Estimating System Unfairness </vt:lpstr>
      <vt:lpstr>Tracking Inter-Core Interference </vt:lpstr>
      <vt:lpstr>Tracking DRAM Row-Buffer Interference</vt:lpstr>
      <vt:lpstr>Tracking Inter-Core Interference </vt:lpstr>
      <vt:lpstr>Fairness via Source Throttling (FST) </vt:lpstr>
      <vt:lpstr>Tracking Inter-Core Interference</vt:lpstr>
      <vt:lpstr>Fairness via Source Throttling (FST) </vt:lpstr>
      <vt:lpstr>Dynamic Request Throttling </vt:lpstr>
      <vt:lpstr>Dynamic Request Throttling </vt:lpstr>
      <vt:lpstr>FST at Work </vt:lpstr>
      <vt:lpstr>System Software Support </vt:lpstr>
      <vt:lpstr>FST Hardware Cost</vt:lpstr>
      <vt:lpstr>FST Evaluation Methodology</vt:lpstr>
      <vt:lpstr>FST: System Unfairness Results </vt:lpstr>
      <vt:lpstr>FST: System Performance Results </vt:lpstr>
      <vt:lpstr>Source Throttling Results: Takeaways</vt:lpstr>
      <vt:lpstr>Designing QoS-Aware Memory Systems: Approaches</vt:lpstr>
      <vt:lpstr>Memory Channel Partitioning</vt:lpstr>
      <vt:lpstr>Outline</vt:lpstr>
      <vt:lpstr>Previous Approach</vt:lpstr>
      <vt:lpstr>Application-Aware Memory Request Scheduling</vt:lpstr>
      <vt:lpstr>An Example: Thread Cluster Memory Scheduling</vt:lpstr>
      <vt:lpstr>Application-Aware Memory Request Scheduling</vt:lpstr>
      <vt:lpstr>Our Approach</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1. Profile Applications</vt:lpstr>
      <vt:lpstr>2. Classify Applications</vt:lpstr>
      <vt:lpstr>3. Partition Channels Among Groups: Step 1</vt:lpstr>
      <vt:lpstr>3. Partition Channels Among Groups: Step 2</vt:lpstr>
      <vt:lpstr>4. Assign Preferred Channel to Application</vt:lpstr>
      <vt:lpstr>5. Allocate Page to Preferred Channel</vt:lpstr>
      <vt:lpstr>Interval Based Operation</vt:lpstr>
      <vt:lpstr>Integrating Partitioning and Scheduling</vt:lpstr>
      <vt:lpstr>Observations</vt:lpstr>
      <vt:lpstr>Integrated Memory Partitioning and Scheduling (IMPS)</vt:lpstr>
      <vt:lpstr>Hardware Cost</vt:lpstr>
      <vt:lpstr>Methodology</vt:lpstr>
      <vt:lpstr>Previous Work on Memory Scheduling</vt:lpstr>
      <vt:lpstr>Comparison to Previous Scheduling Policies</vt:lpstr>
      <vt:lpstr>Interaction with Memory Scheduling</vt:lpstr>
      <vt:lpstr>MCP Summary</vt:lpstr>
      <vt:lpstr>Summary: Memory QoS Approaches and Techniques</vt:lpstr>
      <vt:lpstr>Handling Interference in Parallel Applications</vt:lpstr>
      <vt:lpstr>Designing QoS-Aware Memory Systems: Approaches</vt:lpstr>
      <vt:lpstr>Conclusions: Topic 3</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1541</cp:revision>
  <cp:lastPrinted>2010-05-26T16:43:32Z</cp:lastPrinted>
  <dcterms:created xsi:type="dcterms:W3CDTF">2010-10-08T20:41:54Z</dcterms:created>
  <dcterms:modified xsi:type="dcterms:W3CDTF">2013-07-19T07:28:26Z</dcterms:modified>
</cp:coreProperties>
</file>