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3.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6.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8.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9.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0.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1.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2.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3.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4.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5.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7.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8.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5.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7.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48.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theme/theme50.xml" ContentType="application/vnd.openxmlformats-officedocument.theme+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9.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0.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1.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5.xml" ContentType="application/vnd.openxmlformats-officedocument.presentationml.notesSlide+xml"/>
  <Override PartName="/ppt/charts/chart10.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5.xml" ContentType="application/vnd.openxmlformats-officedocument.drawingml.chart+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74" r:id="rId16"/>
    <p:sldMasterId id="2147484087" r:id="rId17"/>
    <p:sldMasterId id="2147484099" r:id="rId18"/>
    <p:sldMasterId id="2147484111" r:id="rId19"/>
    <p:sldMasterId id="2147484123" r:id="rId20"/>
    <p:sldMasterId id="2147484195" r:id="rId21"/>
    <p:sldMasterId id="2147484207" r:id="rId22"/>
    <p:sldMasterId id="2147484245" r:id="rId23"/>
    <p:sldMasterId id="2147484281" r:id="rId24"/>
    <p:sldMasterId id="2147484306" r:id="rId25"/>
    <p:sldMasterId id="2147484342" r:id="rId26"/>
    <p:sldMasterId id="2147484354" r:id="rId27"/>
    <p:sldMasterId id="2147484366" r:id="rId28"/>
    <p:sldMasterId id="2147484378" r:id="rId29"/>
    <p:sldMasterId id="2147484402" r:id="rId30"/>
    <p:sldMasterId id="2147484414" r:id="rId31"/>
    <p:sldMasterId id="2147484438" r:id="rId32"/>
    <p:sldMasterId id="2147484450" r:id="rId33"/>
    <p:sldMasterId id="2147484462" r:id="rId34"/>
    <p:sldMasterId id="2147484474" r:id="rId35"/>
    <p:sldMasterId id="2147484486" r:id="rId36"/>
    <p:sldMasterId id="2147484498" r:id="rId37"/>
    <p:sldMasterId id="2147484510" r:id="rId38"/>
    <p:sldMasterId id="2147484534" r:id="rId39"/>
    <p:sldMasterId id="2147484546" r:id="rId40"/>
    <p:sldMasterId id="2147484558" r:id="rId41"/>
    <p:sldMasterId id="2147484570" r:id="rId42"/>
    <p:sldMasterId id="2147484630" r:id="rId43"/>
    <p:sldMasterId id="2147484642" r:id="rId44"/>
    <p:sldMasterId id="2147484666" r:id="rId45"/>
    <p:sldMasterId id="2147484679" r:id="rId46"/>
    <p:sldMasterId id="2147484691" r:id="rId47"/>
    <p:sldMasterId id="2147484704" r:id="rId48"/>
    <p:sldMasterId id="2147484716" r:id="rId49"/>
    <p:sldMasterId id="2147484730" r:id="rId50"/>
    <p:sldMasterId id="2147484743" r:id="rId51"/>
    <p:sldMasterId id="2147484755" r:id="rId52"/>
    <p:sldMasterId id="2147484768" r:id="rId53"/>
    <p:sldMasterId id="2147484780" r:id="rId54"/>
    <p:sldMasterId id="2147484792" r:id="rId55"/>
    <p:sldMasterId id="2147484804" r:id="rId56"/>
    <p:sldMasterId id="2147484816" r:id="rId57"/>
    <p:sldMasterId id="2147484828" r:id="rId58"/>
    <p:sldMasterId id="2147484840" r:id="rId59"/>
    <p:sldMasterId id="2147484853" r:id="rId60"/>
    <p:sldMasterId id="2147484865" r:id="rId61"/>
    <p:sldMasterId id="2147484877" r:id="rId62"/>
  </p:sldMasterIdLst>
  <p:notesMasterIdLst>
    <p:notesMasterId r:id="rId256"/>
  </p:notesMasterIdLst>
  <p:handoutMasterIdLst>
    <p:handoutMasterId r:id="rId257"/>
  </p:handoutMasterIdLst>
  <p:sldIdLst>
    <p:sldId id="1309" r:id="rId63"/>
    <p:sldId id="986" r:id="rId64"/>
    <p:sldId id="988" r:id="rId65"/>
    <p:sldId id="1554" r:id="rId66"/>
    <p:sldId id="1641" r:id="rId67"/>
    <p:sldId id="1642" r:id="rId68"/>
    <p:sldId id="1651" r:id="rId69"/>
    <p:sldId id="1645" r:id="rId70"/>
    <p:sldId id="1643" r:id="rId71"/>
    <p:sldId id="1644" r:id="rId72"/>
    <p:sldId id="1646" r:id="rId73"/>
    <p:sldId id="1647" r:id="rId74"/>
    <p:sldId id="1903" r:id="rId75"/>
    <p:sldId id="1649" r:id="rId76"/>
    <p:sldId id="1650" r:id="rId77"/>
    <p:sldId id="1652" r:id="rId78"/>
    <p:sldId id="1564" r:id="rId79"/>
    <p:sldId id="1653" r:id="rId80"/>
    <p:sldId id="1656" r:id="rId81"/>
    <p:sldId id="1863" r:id="rId82"/>
    <p:sldId id="1864" r:id="rId83"/>
    <p:sldId id="1959" r:id="rId84"/>
    <p:sldId id="1865" r:id="rId85"/>
    <p:sldId id="1667" r:id="rId86"/>
    <p:sldId id="1666" r:id="rId87"/>
    <p:sldId id="1866" r:id="rId88"/>
    <p:sldId id="1868" r:id="rId89"/>
    <p:sldId id="1867" r:id="rId90"/>
    <p:sldId id="1669" r:id="rId91"/>
    <p:sldId id="1655" r:id="rId92"/>
    <p:sldId id="1671" r:id="rId93"/>
    <p:sldId id="1723" r:id="rId94"/>
    <p:sldId id="1724" r:id="rId95"/>
    <p:sldId id="1725" r:id="rId96"/>
    <p:sldId id="1726" r:id="rId97"/>
    <p:sldId id="1745" r:id="rId98"/>
    <p:sldId id="1727" r:id="rId99"/>
    <p:sldId id="1734" r:id="rId100"/>
    <p:sldId id="1739" r:id="rId101"/>
    <p:sldId id="1740" r:id="rId102"/>
    <p:sldId id="1742" r:id="rId103"/>
    <p:sldId id="1743" r:id="rId104"/>
    <p:sldId id="1744" r:id="rId105"/>
    <p:sldId id="1684" r:id="rId106"/>
    <p:sldId id="1687" r:id="rId107"/>
    <p:sldId id="1688" r:id="rId108"/>
    <p:sldId id="1689" r:id="rId109"/>
    <p:sldId id="1690" r:id="rId110"/>
    <p:sldId id="1691" r:id="rId111"/>
    <p:sldId id="1692" r:id="rId112"/>
    <p:sldId id="1693" r:id="rId113"/>
    <p:sldId id="1694" r:id="rId114"/>
    <p:sldId id="1695" r:id="rId115"/>
    <p:sldId id="1697" r:id="rId116"/>
    <p:sldId id="1699" r:id="rId117"/>
    <p:sldId id="1700" r:id="rId118"/>
    <p:sldId id="1701" r:id="rId119"/>
    <p:sldId id="1702" r:id="rId120"/>
    <p:sldId id="1703" r:id="rId121"/>
    <p:sldId id="1704" r:id="rId122"/>
    <p:sldId id="1705" r:id="rId123"/>
    <p:sldId id="1706" r:id="rId124"/>
    <p:sldId id="1707" r:id="rId125"/>
    <p:sldId id="1708" r:id="rId126"/>
    <p:sldId id="1709" r:id="rId127"/>
    <p:sldId id="1710" r:id="rId128"/>
    <p:sldId id="1711" r:id="rId129"/>
    <p:sldId id="1712" r:id="rId130"/>
    <p:sldId id="1713" r:id="rId131"/>
    <p:sldId id="1714" r:id="rId132"/>
    <p:sldId id="1715" r:id="rId133"/>
    <p:sldId id="1716" r:id="rId134"/>
    <p:sldId id="1719" r:id="rId135"/>
    <p:sldId id="1721" r:id="rId136"/>
    <p:sldId id="1722" r:id="rId137"/>
    <p:sldId id="1746" r:id="rId138"/>
    <p:sldId id="1747" r:id="rId139"/>
    <p:sldId id="1748" r:id="rId140"/>
    <p:sldId id="1755" r:id="rId141"/>
    <p:sldId id="1756" r:id="rId142"/>
    <p:sldId id="1757" r:id="rId143"/>
    <p:sldId id="1758" r:id="rId144"/>
    <p:sldId id="1760" r:id="rId145"/>
    <p:sldId id="1761" r:id="rId146"/>
    <p:sldId id="1762" r:id="rId147"/>
    <p:sldId id="1763" r:id="rId148"/>
    <p:sldId id="1764" r:id="rId149"/>
    <p:sldId id="1765" r:id="rId150"/>
    <p:sldId id="1766" r:id="rId151"/>
    <p:sldId id="1767" r:id="rId152"/>
    <p:sldId id="1769" r:id="rId153"/>
    <p:sldId id="1770" r:id="rId154"/>
    <p:sldId id="1771" r:id="rId155"/>
    <p:sldId id="1772" r:id="rId156"/>
    <p:sldId id="1768" r:id="rId157"/>
    <p:sldId id="1779" r:id="rId158"/>
    <p:sldId id="1782" r:id="rId159"/>
    <p:sldId id="1783" r:id="rId160"/>
    <p:sldId id="1811" r:id="rId161"/>
    <p:sldId id="1784" r:id="rId162"/>
    <p:sldId id="1785" r:id="rId163"/>
    <p:sldId id="1786" r:id="rId164"/>
    <p:sldId id="1787" r:id="rId165"/>
    <p:sldId id="1788" r:id="rId166"/>
    <p:sldId id="1789" r:id="rId167"/>
    <p:sldId id="1790" r:id="rId168"/>
    <p:sldId id="1791" r:id="rId169"/>
    <p:sldId id="1792" r:id="rId170"/>
    <p:sldId id="1793" r:id="rId171"/>
    <p:sldId id="1798" r:id="rId172"/>
    <p:sldId id="1799" r:id="rId173"/>
    <p:sldId id="1800" r:id="rId174"/>
    <p:sldId id="1801" r:id="rId175"/>
    <p:sldId id="1805" r:id="rId176"/>
    <p:sldId id="1806" r:id="rId177"/>
    <p:sldId id="1807" r:id="rId178"/>
    <p:sldId id="1808" r:id="rId179"/>
    <p:sldId id="1809" r:id="rId180"/>
    <p:sldId id="1810" r:id="rId181"/>
    <p:sldId id="1812" r:id="rId182"/>
    <p:sldId id="1813" r:id="rId183"/>
    <p:sldId id="1816" r:id="rId184"/>
    <p:sldId id="1817" r:id="rId185"/>
    <p:sldId id="1818" r:id="rId186"/>
    <p:sldId id="1819" r:id="rId187"/>
    <p:sldId id="1820" r:id="rId188"/>
    <p:sldId id="1821" r:id="rId189"/>
    <p:sldId id="1822" r:id="rId190"/>
    <p:sldId id="1823" r:id="rId191"/>
    <p:sldId id="1824" r:id="rId192"/>
    <p:sldId id="1825" r:id="rId193"/>
    <p:sldId id="1826" r:id="rId194"/>
    <p:sldId id="1827" r:id="rId195"/>
    <p:sldId id="1828" r:id="rId196"/>
    <p:sldId id="1829" r:id="rId197"/>
    <p:sldId id="1830" r:id="rId198"/>
    <p:sldId id="1831" r:id="rId199"/>
    <p:sldId id="1832" r:id="rId200"/>
    <p:sldId id="1833" r:id="rId201"/>
    <p:sldId id="1834" r:id="rId202"/>
    <p:sldId id="1835" r:id="rId203"/>
    <p:sldId id="1836" r:id="rId204"/>
    <p:sldId id="1837" r:id="rId205"/>
    <p:sldId id="1838" r:id="rId206"/>
    <p:sldId id="1839" r:id="rId207"/>
    <p:sldId id="1840" r:id="rId208"/>
    <p:sldId id="1841" r:id="rId209"/>
    <p:sldId id="1842" r:id="rId210"/>
    <p:sldId id="1843" r:id="rId211"/>
    <p:sldId id="1814" r:id="rId212"/>
    <p:sldId id="1815" r:id="rId213"/>
    <p:sldId id="1302" r:id="rId214"/>
    <p:sldId id="1004" r:id="rId215"/>
    <p:sldId id="1005" r:id="rId216"/>
    <p:sldId id="1310" r:id="rId217"/>
    <p:sldId id="1311" r:id="rId218"/>
    <p:sldId id="1312" r:id="rId219"/>
    <p:sldId id="1313" r:id="rId220"/>
    <p:sldId id="1314" r:id="rId221"/>
    <p:sldId id="1315" r:id="rId222"/>
    <p:sldId id="1316" r:id="rId223"/>
    <p:sldId id="1317" r:id="rId224"/>
    <p:sldId id="1318" r:id="rId225"/>
    <p:sldId id="1319" r:id="rId226"/>
    <p:sldId id="1320" r:id="rId227"/>
    <p:sldId id="1445" r:id="rId228"/>
    <p:sldId id="1446" r:id="rId229"/>
    <p:sldId id="1447" r:id="rId230"/>
    <p:sldId id="1448" r:id="rId231"/>
    <p:sldId id="1321" r:id="rId232"/>
    <p:sldId id="1322" r:id="rId233"/>
    <p:sldId id="1323" r:id="rId234"/>
    <p:sldId id="1844" r:id="rId235"/>
    <p:sldId id="1845" r:id="rId236"/>
    <p:sldId id="1846" r:id="rId237"/>
    <p:sldId id="1847" r:id="rId238"/>
    <p:sldId id="1848" r:id="rId239"/>
    <p:sldId id="1849" r:id="rId240"/>
    <p:sldId id="1853" r:id="rId241"/>
    <p:sldId id="1854" r:id="rId242"/>
    <p:sldId id="1855" r:id="rId243"/>
    <p:sldId id="1856" r:id="rId244"/>
    <p:sldId id="1857" r:id="rId245"/>
    <p:sldId id="1858" r:id="rId246"/>
    <p:sldId id="1859" r:id="rId247"/>
    <p:sldId id="1850" r:id="rId248"/>
    <p:sldId id="1616" r:id="rId249"/>
    <p:sldId id="1900" r:id="rId250"/>
    <p:sldId id="1901" r:id="rId251"/>
    <p:sldId id="1902" r:id="rId252"/>
    <p:sldId id="1415" r:id="rId253"/>
    <p:sldId id="1957" r:id="rId254"/>
    <p:sldId id="1958" r:id="rId2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9219" autoAdjust="0"/>
  </p:normalViewPr>
  <p:slideViewPr>
    <p:cSldViewPr>
      <p:cViewPr varScale="1">
        <p:scale>
          <a:sx n="108" d="100"/>
          <a:sy n="108" d="100"/>
        </p:scale>
        <p:origin x="-984" y="-104"/>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44.xml"/><Relationship Id="rId107" Type="http://schemas.openxmlformats.org/officeDocument/2006/relationships/slide" Target="slides/slide45.xml"/><Relationship Id="rId108" Type="http://schemas.openxmlformats.org/officeDocument/2006/relationships/slide" Target="slides/slide46.xml"/><Relationship Id="rId109" Type="http://schemas.openxmlformats.org/officeDocument/2006/relationships/slide" Target="slides/slide47.xml"/><Relationship Id="rId70" Type="http://schemas.openxmlformats.org/officeDocument/2006/relationships/slide" Target="slides/slide8.xml"/><Relationship Id="rId71" Type="http://schemas.openxmlformats.org/officeDocument/2006/relationships/slide" Target="slides/slide9.xml"/><Relationship Id="rId72" Type="http://schemas.openxmlformats.org/officeDocument/2006/relationships/slide" Target="slides/slide10.xml"/><Relationship Id="rId73" Type="http://schemas.openxmlformats.org/officeDocument/2006/relationships/slide" Target="slides/slide11.xml"/><Relationship Id="rId74" Type="http://schemas.openxmlformats.org/officeDocument/2006/relationships/slide" Target="slides/slide12.xml"/><Relationship Id="rId75" Type="http://schemas.openxmlformats.org/officeDocument/2006/relationships/slide" Target="slides/slide13.xml"/><Relationship Id="rId76" Type="http://schemas.openxmlformats.org/officeDocument/2006/relationships/slide" Target="slides/slide14.xml"/><Relationship Id="rId77" Type="http://schemas.openxmlformats.org/officeDocument/2006/relationships/slide" Target="slides/slide15.xml"/><Relationship Id="rId78" Type="http://schemas.openxmlformats.org/officeDocument/2006/relationships/slide" Target="slides/slide16.xml"/><Relationship Id="rId79" Type="http://schemas.openxmlformats.org/officeDocument/2006/relationships/slide" Target="slides/slide17.xml"/><Relationship Id="rId170" Type="http://schemas.openxmlformats.org/officeDocument/2006/relationships/slide" Target="slides/slide108.xml"/><Relationship Id="rId171" Type="http://schemas.openxmlformats.org/officeDocument/2006/relationships/slide" Target="slides/slide109.xml"/><Relationship Id="rId172" Type="http://schemas.openxmlformats.org/officeDocument/2006/relationships/slide" Target="slides/slide110.xml"/><Relationship Id="rId173" Type="http://schemas.openxmlformats.org/officeDocument/2006/relationships/slide" Target="slides/slide111.xml"/><Relationship Id="rId174" Type="http://schemas.openxmlformats.org/officeDocument/2006/relationships/slide" Target="slides/slide112.xml"/><Relationship Id="rId175" Type="http://schemas.openxmlformats.org/officeDocument/2006/relationships/slide" Target="slides/slide113.xml"/><Relationship Id="rId176" Type="http://schemas.openxmlformats.org/officeDocument/2006/relationships/slide" Target="slides/slide114.xml"/><Relationship Id="rId177" Type="http://schemas.openxmlformats.org/officeDocument/2006/relationships/slide" Target="slides/slide115.xml"/><Relationship Id="rId178" Type="http://schemas.openxmlformats.org/officeDocument/2006/relationships/slide" Target="slides/slide116.xml"/><Relationship Id="rId179" Type="http://schemas.openxmlformats.org/officeDocument/2006/relationships/slide" Target="slides/slide117.xml"/><Relationship Id="rId260"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theme" Target="theme/theme1.xml"/><Relationship Id="rId262" Type="http://schemas.openxmlformats.org/officeDocument/2006/relationships/tableStyles" Target="tableStyles.xml"/><Relationship Id="rId110" Type="http://schemas.openxmlformats.org/officeDocument/2006/relationships/slide" Target="slides/slide48.xml"/><Relationship Id="rId111" Type="http://schemas.openxmlformats.org/officeDocument/2006/relationships/slide" Target="slides/slide49.xml"/><Relationship Id="rId112" Type="http://schemas.openxmlformats.org/officeDocument/2006/relationships/slide" Target="slides/slide50.xml"/><Relationship Id="rId113" Type="http://schemas.openxmlformats.org/officeDocument/2006/relationships/slide" Target="slides/slide51.xml"/><Relationship Id="rId114" Type="http://schemas.openxmlformats.org/officeDocument/2006/relationships/slide" Target="slides/slide52.xml"/><Relationship Id="rId115" Type="http://schemas.openxmlformats.org/officeDocument/2006/relationships/slide" Target="slides/slide53.xml"/><Relationship Id="rId116" Type="http://schemas.openxmlformats.org/officeDocument/2006/relationships/slide" Target="slides/slide54.xml"/><Relationship Id="rId117" Type="http://schemas.openxmlformats.org/officeDocument/2006/relationships/slide" Target="slides/slide55.xml"/><Relationship Id="rId118" Type="http://schemas.openxmlformats.org/officeDocument/2006/relationships/slide" Target="slides/slide56.xml"/><Relationship Id="rId119" Type="http://schemas.openxmlformats.org/officeDocument/2006/relationships/slide" Target="slides/slide57.xml"/><Relationship Id="rId200" Type="http://schemas.openxmlformats.org/officeDocument/2006/relationships/slide" Target="slides/slide138.xml"/><Relationship Id="rId201" Type="http://schemas.openxmlformats.org/officeDocument/2006/relationships/slide" Target="slides/slide139.xml"/><Relationship Id="rId202" Type="http://schemas.openxmlformats.org/officeDocument/2006/relationships/slide" Target="slides/slide140.xml"/><Relationship Id="rId203" Type="http://schemas.openxmlformats.org/officeDocument/2006/relationships/slide" Target="slides/slide141.xml"/><Relationship Id="rId204" Type="http://schemas.openxmlformats.org/officeDocument/2006/relationships/slide" Target="slides/slide142.xml"/><Relationship Id="rId205" Type="http://schemas.openxmlformats.org/officeDocument/2006/relationships/slide" Target="slides/slide143.xml"/><Relationship Id="rId206" Type="http://schemas.openxmlformats.org/officeDocument/2006/relationships/slide" Target="slides/slide144.xml"/><Relationship Id="rId207" Type="http://schemas.openxmlformats.org/officeDocument/2006/relationships/slide" Target="slides/slide145.xml"/><Relationship Id="rId208" Type="http://schemas.openxmlformats.org/officeDocument/2006/relationships/slide" Target="slides/slide146.xml"/><Relationship Id="rId209" Type="http://schemas.openxmlformats.org/officeDocument/2006/relationships/slide" Target="slides/slide1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18.xml"/><Relationship Id="rId81" Type="http://schemas.openxmlformats.org/officeDocument/2006/relationships/slide" Target="slides/slide19.xml"/><Relationship Id="rId82" Type="http://schemas.openxmlformats.org/officeDocument/2006/relationships/slide" Target="slides/slide20.xml"/><Relationship Id="rId83" Type="http://schemas.openxmlformats.org/officeDocument/2006/relationships/slide" Target="slides/slide21.xml"/><Relationship Id="rId84" Type="http://schemas.openxmlformats.org/officeDocument/2006/relationships/slide" Target="slides/slide22.xml"/><Relationship Id="rId85" Type="http://schemas.openxmlformats.org/officeDocument/2006/relationships/slide" Target="slides/slide23.xml"/><Relationship Id="rId86" Type="http://schemas.openxmlformats.org/officeDocument/2006/relationships/slide" Target="slides/slide24.xml"/><Relationship Id="rId87" Type="http://schemas.openxmlformats.org/officeDocument/2006/relationships/slide" Target="slides/slide25.xml"/><Relationship Id="rId88" Type="http://schemas.openxmlformats.org/officeDocument/2006/relationships/slide" Target="slides/slide26.xml"/><Relationship Id="rId89" Type="http://schemas.openxmlformats.org/officeDocument/2006/relationships/slide" Target="slides/slide27.xml"/><Relationship Id="rId180" Type="http://schemas.openxmlformats.org/officeDocument/2006/relationships/slide" Target="slides/slide118.xml"/><Relationship Id="rId181" Type="http://schemas.openxmlformats.org/officeDocument/2006/relationships/slide" Target="slides/slide119.xml"/><Relationship Id="rId182" Type="http://schemas.openxmlformats.org/officeDocument/2006/relationships/slide" Target="slides/slide120.xml"/><Relationship Id="rId183" Type="http://schemas.openxmlformats.org/officeDocument/2006/relationships/slide" Target="slides/slide121.xml"/><Relationship Id="rId184" Type="http://schemas.openxmlformats.org/officeDocument/2006/relationships/slide" Target="slides/slide122.xml"/><Relationship Id="rId185" Type="http://schemas.openxmlformats.org/officeDocument/2006/relationships/slide" Target="slides/slide123.xml"/><Relationship Id="rId186" Type="http://schemas.openxmlformats.org/officeDocument/2006/relationships/slide" Target="slides/slide124.xml"/><Relationship Id="rId187" Type="http://schemas.openxmlformats.org/officeDocument/2006/relationships/slide" Target="slides/slide125.xml"/><Relationship Id="rId188" Type="http://schemas.openxmlformats.org/officeDocument/2006/relationships/slide" Target="slides/slide126.xml"/><Relationship Id="rId189" Type="http://schemas.openxmlformats.org/officeDocument/2006/relationships/slide" Target="slides/slide127.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20" Type="http://schemas.openxmlformats.org/officeDocument/2006/relationships/slide" Target="slides/slide58.xml"/><Relationship Id="rId121" Type="http://schemas.openxmlformats.org/officeDocument/2006/relationships/slide" Target="slides/slide59.xml"/><Relationship Id="rId122" Type="http://schemas.openxmlformats.org/officeDocument/2006/relationships/slide" Target="slides/slide60.xml"/><Relationship Id="rId123" Type="http://schemas.openxmlformats.org/officeDocument/2006/relationships/slide" Target="slides/slide61.xml"/><Relationship Id="rId124" Type="http://schemas.openxmlformats.org/officeDocument/2006/relationships/slide" Target="slides/slide62.xml"/><Relationship Id="rId125" Type="http://schemas.openxmlformats.org/officeDocument/2006/relationships/slide" Target="slides/slide63.xml"/><Relationship Id="rId126" Type="http://schemas.openxmlformats.org/officeDocument/2006/relationships/slide" Target="slides/slide64.xml"/><Relationship Id="rId127" Type="http://schemas.openxmlformats.org/officeDocument/2006/relationships/slide" Target="slides/slide65.xml"/><Relationship Id="rId128" Type="http://schemas.openxmlformats.org/officeDocument/2006/relationships/slide" Target="slides/slide66.xml"/><Relationship Id="rId129" Type="http://schemas.openxmlformats.org/officeDocument/2006/relationships/slide" Target="slides/slide67.xml"/><Relationship Id="rId210" Type="http://schemas.openxmlformats.org/officeDocument/2006/relationships/slide" Target="slides/slide148.xml"/><Relationship Id="rId211" Type="http://schemas.openxmlformats.org/officeDocument/2006/relationships/slide" Target="slides/slide149.xml"/><Relationship Id="rId212" Type="http://schemas.openxmlformats.org/officeDocument/2006/relationships/slide" Target="slides/slide150.xml"/><Relationship Id="rId213" Type="http://schemas.openxmlformats.org/officeDocument/2006/relationships/slide" Target="slides/slide151.xml"/><Relationship Id="rId214" Type="http://schemas.openxmlformats.org/officeDocument/2006/relationships/slide" Target="slides/slide152.xml"/><Relationship Id="rId215" Type="http://schemas.openxmlformats.org/officeDocument/2006/relationships/slide" Target="slides/slide153.xml"/><Relationship Id="rId216" Type="http://schemas.openxmlformats.org/officeDocument/2006/relationships/slide" Target="slides/slide154.xml"/><Relationship Id="rId217" Type="http://schemas.openxmlformats.org/officeDocument/2006/relationships/slide" Target="slides/slide155.xml"/><Relationship Id="rId218" Type="http://schemas.openxmlformats.org/officeDocument/2006/relationships/slide" Target="slides/slide156.xml"/><Relationship Id="rId219" Type="http://schemas.openxmlformats.org/officeDocument/2006/relationships/slide" Target="slides/slide157.xml"/><Relationship Id="rId90" Type="http://schemas.openxmlformats.org/officeDocument/2006/relationships/slide" Target="slides/slide28.xml"/><Relationship Id="rId91" Type="http://schemas.openxmlformats.org/officeDocument/2006/relationships/slide" Target="slides/slide29.xml"/><Relationship Id="rId92" Type="http://schemas.openxmlformats.org/officeDocument/2006/relationships/slide" Target="slides/slide30.xml"/><Relationship Id="rId93" Type="http://schemas.openxmlformats.org/officeDocument/2006/relationships/slide" Target="slides/slide31.xml"/><Relationship Id="rId94" Type="http://schemas.openxmlformats.org/officeDocument/2006/relationships/slide" Target="slides/slide32.xml"/><Relationship Id="rId95" Type="http://schemas.openxmlformats.org/officeDocument/2006/relationships/slide" Target="slides/slide33.xml"/><Relationship Id="rId96" Type="http://schemas.openxmlformats.org/officeDocument/2006/relationships/slide" Target="slides/slide34.xml"/><Relationship Id="rId97" Type="http://schemas.openxmlformats.org/officeDocument/2006/relationships/slide" Target="slides/slide35.xml"/><Relationship Id="rId98" Type="http://schemas.openxmlformats.org/officeDocument/2006/relationships/slide" Target="slides/slide36.xml"/><Relationship Id="rId99" Type="http://schemas.openxmlformats.org/officeDocument/2006/relationships/slide" Target="slides/slide37.xml"/><Relationship Id="rId190" Type="http://schemas.openxmlformats.org/officeDocument/2006/relationships/slide" Target="slides/slide128.xml"/><Relationship Id="rId191" Type="http://schemas.openxmlformats.org/officeDocument/2006/relationships/slide" Target="slides/slide129.xml"/><Relationship Id="rId192" Type="http://schemas.openxmlformats.org/officeDocument/2006/relationships/slide" Target="slides/slide130.xml"/><Relationship Id="rId193" Type="http://schemas.openxmlformats.org/officeDocument/2006/relationships/slide" Target="slides/slide131.xml"/><Relationship Id="rId194" Type="http://schemas.openxmlformats.org/officeDocument/2006/relationships/slide" Target="slides/slide132.xml"/><Relationship Id="rId195" Type="http://schemas.openxmlformats.org/officeDocument/2006/relationships/slide" Target="slides/slide133.xml"/><Relationship Id="rId196" Type="http://schemas.openxmlformats.org/officeDocument/2006/relationships/slide" Target="slides/slide134.xml"/><Relationship Id="rId197" Type="http://schemas.openxmlformats.org/officeDocument/2006/relationships/slide" Target="slides/slide135.xml"/><Relationship Id="rId198" Type="http://schemas.openxmlformats.org/officeDocument/2006/relationships/slide" Target="slides/slide136.xml"/><Relationship Id="rId199" Type="http://schemas.openxmlformats.org/officeDocument/2006/relationships/slide" Target="slides/slide137.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68.xml"/><Relationship Id="rId131" Type="http://schemas.openxmlformats.org/officeDocument/2006/relationships/slide" Target="slides/slide69.xml"/><Relationship Id="rId132" Type="http://schemas.openxmlformats.org/officeDocument/2006/relationships/slide" Target="slides/slide70.xml"/><Relationship Id="rId133" Type="http://schemas.openxmlformats.org/officeDocument/2006/relationships/slide" Target="slides/slide71.xml"/><Relationship Id="rId220" Type="http://schemas.openxmlformats.org/officeDocument/2006/relationships/slide" Target="slides/slide158.xml"/><Relationship Id="rId221" Type="http://schemas.openxmlformats.org/officeDocument/2006/relationships/slide" Target="slides/slide159.xml"/><Relationship Id="rId222" Type="http://schemas.openxmlformats.org/officeDocument/2006/relationships/slide" Target="slides/slide160.xml"/><Relationship Id="rId223" Type="http://schemas.openxmlformats.org/officeDocument/2006/relationships/slide" Target="slides/slide161.xml"/><Relationship Id="rId224" Type="http://schemas.openxmlformats.org/officeDocument/2006/relationships/slide" Target="slides/slide162.xml"/><Relationship Id="rId225" Type="http://schemas.openxmlformats.org/officeDocument/2006/relationships/slide" Target="slides/slide163.xml"/><Relationship Id="rId226" Type="http://schemas.openxmlformats.org/officeDocument/2006/relationships/slide" Target="slides/slide164.xml"/><Relationship Id="rId227" Type="http://schemas.openxmlformats.org/officeDocument/2006/relationships/slide" Target="slides/slide165.xml"/><Relationship Id="rId228" Type="http://schemas.openxmlformats.org/officeDocument/2006/relationships/slide" Target="slides/slide166.xml"/><Relationship Id="rId229" Type="http://schemas.openxmlformats.org/officeDocument/2006/relationships/slide" Target="slides/slide167.xml"/><Relationship Id="rId134" Type="http://schemas.openxmlformats.org/officeDocument/2006/relationships/slide" Target="slides/slide72.xml"/><Relationship Id="rId135" Type="http://schemas.openxmlformats.org/officeDocument/2006/relationships/slide" Target="slides/slide73.xml"/><Relationship Id="rId136" Type="http://schemas.openxmlformats.org/officeDocument/2006/relationships/slide" Target="slides/slide74.xml"/><Relationship Id="rId137" Type="http://schemas.openxmlformats.org/officeDocument/2006/relationships/slide" Target="slides/slide75.xml"/><Relationship Id="rId138" Type="http://schemas.openxmlformats.org/officeDocument/2006/relationships/slide" Target="slides/slide76.xml"/><Relationship Id="rId139" Type="http://schemas.openxmlformats.org/officeDocument/2006/relationships/slide" Target="slides/slide77.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78.xml"/><Relationship Id="rId141" Type="http://schemas.openxmlformats.org/officeDocument/2006/relationships/slide" Target="slides/slide79.xml"/><Relationship Id="rId142" Type="http://schemas.openxmlformats.org/officeDocument/2006/relationships/slide" Target="slides/slide80.xml"/><Relationship Id="rId143" Type="http://schemas.openxmlformats.org/officeDocument/2006/relationships/slide" Target="slides/slide81.xml"/><Relationship Id="rId144" Type="http://schemas.openxmlformats.org/officeDocument/2006/relationships/slide" Target="slides/slide82.xml"/><Relationship Id="rId145" Type="http://schemas.openxmlformats.org/officeDocument/2006/relationships/slide" Target="slides/slide83.xml"/><Relationship Id="rId146" Type="http://schemas.openxmlformats.org/officeDocument/2006/relationships/slide" Target="slides/slide84.xml"/><Relationship Id="rId147" Type="http://schemas.openxmlformats.org/officeDocument/2006/relationships/slide" Target="slides/slide85.xml"/><Relationship Id="rId148" Type="http://schemas.openxmlformats.org/officeDocument/2006/relationships/slide" Target="slides/slide86.xml"/><Relationship Id="rId149" Type="http://schemas.openxmlformats.org/officeDocument/2006/relationships/slide" Target="slides/slide87.xml"/><Relationship Id="rId230" Type="http://schemas.openxmlformats.org/officeDocument/2006/relationships/slide" Target="slides/slide168.xml"/><Relationship Id="rId231" Type="http://schemas.openxmlformats.org/officeDocument/2006/relationships/slide" Target="slides/slide169.xml"/><Relationship Id="rId232" Type="http://schemas.openxmlformats.org/officeDocument/2006/relationships/slide" Target="slides/slide170.xml"/><Relationship Id="rId233" Type="http://schemas.openxmlformats.org/officeDocument/2006/relationships/slide" Target="slides/slide171.xml"/><Relationship Id="rId234" Type="http://schemas.openxmlformats.org/officeDocument/2006/relationships/slide" Target="slides/slide172.xml"/><Relationship Id="rId235" Type="http://schemas.openxmlformats.org/officeDocument/2006/relationships/slide" Target="slides/slide173.xml"/><Relationship Id="rId236" Type="http://schemas.openxmlformats.org/officeDocument/2006/relationships/slide" Target="slides/slide174.xml"/><Relationship Id="rId237" Type="http://schemas.openxmlformats.org/officeDocument/2006/relationships/slide" Target="slides/slide175.xml"/><Relationship Id="rId238" Type="http://schemas.openxmlformats.org/officeDocument/2006/relationships/slide" Target="slides/slide176.xml"/><Relationship Id="rId239" Type="http://schemas.openxmlformats.org/officeDocument/2006/relationships/slide" Target="slides/slide177.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50" Type="http://schemas.openxmlformats.org/officeDocument/2006/relationships/slide" Target="slides/slide88.xml"/><Relationship Id="rId151" Type="http://schemas.openxmlformats.org/officeDocument/2006/relationships/slide" Target="slides/slide89.xml"/><Relationship Id="rId152" Type="http://schemas.openxmlformats.org/officeDocument/2006/relationships/slide" Target="slides/slide90.xml"/><Relationship Id="rId153" Type="http://schemas.openxmlformats.org/officeDocument/2006/relationships/slide" Target="slides/slide91.xml"/><Relationship Id="rId154" Type="http://schemas.openxmlformats.org/officeDocument/2006/relationships/slide" Target="slides/slide92.xml"/><Relationship Id="rId155" Type="http://schemas.openxmlformats.org/officeDocument/2006/relationships/slide" Target="slides/slide93.xml"/><Relationship Id="rId156" Type="http://schemas.openxmlformats.org/officeDocument/2006/relationships/slide" Target="slides/slide94.xml"/><Relationship Id="rId157" Type="http://schemas.openxmlformats.org/officeDocument/2006/relationships/slide" Target="slides/slide95.xml"/><Relationship Id="rId158" Type="http://schemas.openxmlformats.org/officeDocument/2006/relationships/slide" Target="slides/slide96.xml"/><Relationship Id="rId159" Type="http://schemas.openxmlformats.org/officeDocument/2006/relationships/slide" Target="slides/slide97.xml"/><Relationship Id="rId240" Type="http://schemas.openxmlformats.org/officeDocument/2006/relationships/slide" Target="slides/slide178.xml"/><Relationship Id="rId241" Type="http://schemas.openxmlformats.org/officeDocument/2006/relationships/slide" Target="slides/slide179.xml"/><Relationship Id="rId242" Type="http://schemas.openxmlformats.org/officeDocument/2006/relationships/slide" Target="slides/slide180.xml"/><Relationship Id="rId243" Type="http://schemas.openxmlformats.org/officeDocument/2006/relationships/slide" Target="slides/slide181.xml"/><Relationship Id="rId244" Type="http://schemas.openxmlformats.org/officeDocument/2006/relationships/slide" Target="slides/slide182.xml"/><Relationship Id="rId245" Type="http://schemas.openxmlformats.org/officeDocument/2006/relationships/slide" Target="slides/slide183.xml"/><Relationship Id="rId246" Type="http://schemas.openxmlformats.org/officeDocument/2006/relationships/slide" Target="slides/slide184.xml"/><Relationship Id="rId247" Type="http://schemas.openxmlformats.org/officeDocument/2006/relationships/slide" Target="slides/slide185.xml"/><Relationship Id="rId248" Type="http://schemas.openxmlformats.org/officeDocument/2006/relationships/slide" Target="slides/slide186.xml"/><Relationship Id="rId249" Type="http://schemas.openxmlformats.org/officeDocument/2006/relationships/slide" Target="slides/slide187.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 Target="slides/slide1.xml"/><Relationship Id="rId64" Type="http://schemas.openxmlformats.org/officeDocument/2006/relationships/slide" Target="slides/slide2.xml"/><Relationship Id="rId65" Type="http://schemas.openxmlformats.org/officeDocument/2006/relationships/slide" Target="slides/slide3.xml"/><Relationship Id="rId66" Type="http://schemas.openxmlformats.org/officeDocument/2006/relationships/slide" Target="slides/slide4.xml"/><Relationship Id="rId67" Type="http://schemas.openxmlformats.org/officeDocument/2006/relationships/slide" Target="slides/slide5.xml"/><Relationship Id="rId68" Type="http://schemas.openxmlformats.org/officeDocument/2006/relationships/slide" Target="slides/slide6.xml"/><Relationship Id="rId69" Type="http://schemas.openxmlformats.org/officeDocument/2006/relationships/slide" Target="slides/slide7.xml"/><Relationship Id="rId160" Type="http://schemas.openxmlformats.org/officeDocument/2006/relationships/slide" Target="slides/slide98.xml"/><Relationship Id="rId161" Type="http://schemas.openxmlformats.org/officeDocument/2006/relationships/slide" Target="slides/slide99.xml"/><Relationship Id="rId162" Type="http://schemas.openxmlformats.org/officeDocument/2006/relationships/slide" Target="slides/slide100.xml"/><Relationship Id="rId163" Type="http://schemas.openxmlformats.org/officeDocument/2006/relationships/slide" Target="slides/slide101.xml"/><Relationship Id="rId164" Type="http://schemas.openxmlformats.org/officeDocument/2006/relationships/slide" Target="slides/slide102.xml"/><Relationship Id="rId165" Type="http://schemas.openxmlformats.org/officeDocument/2006/relationships/slide" Target="slides/slide103.xml"/><Relationship Id="rId166" Type="http://schemas.openxmlformats.org/officeDocument/2006/relationships/slide" Target="slides/slide104.xml"/><Relationship Id="rId167" Type="http://schemas.openxmlformats.org/officeDocument/2006/relationships/slide" Target="slides/slide105.xml"/><Relationship Id="rId168" Type="http://schemas.openxmlformats.org/officeDocument/2006/relationships/slide" Target="slides/slide106.xml"/><Relationship Id="rId169" Type="http://schemas.openxmlformats.org/officeDocument/2006/relationships/slide" Target="slides/slide107.xml"/><Relationship Id="rId250" Type="http://schemas.openxmlformats.org/officeDocument/2006/relationships/slide" Target="slides/slide188.xml"/><Relationship Id="rId251" Type="http://schemas.openxmlformats.org/officeDocument/2006/relationships/slide" Target="slides/slide189.xml"/><Relationship Id="rId252" Type="http://schemas.openxmlformats.org/officeDocument/2006/relationships/slide" Target="slides/slide190.xml"/><Relationship Id="rId253" Type="http://schemas.openxmlformats.org/officeDocument/2006/relationships/slide" Target="slides/slide191.xml"/><Relationship Id="rId254" Type="http://schemas.openxmlformats.org/officeDocument/2006/relationships/slide" Target="slides/slide192.xml"/><Relationship Id="rId255" Type="http://schemas.openxmlformats.org/officeDocument/2006/relationships/slide" Target="slides/slide193.xml"/><Relationship Id="rId256" Type="http://schemas.openxmlformats.org/officeDocument/2006/relationships/notesMaster" Target="notesMasters/notesMaster1.xml"/><Relationship Id="rId257" Type="http://schemas.openxmlformats.org/officeDocument/2006/relationships/handoutMaster" Target="handoutMasters/handoutMaster1.xml"/><Relationship Id="rId258" Type="http://schemas.openxmlformats.org/officeDocument/2006/relationships/printerSettings" Target="printerSettings/printerSettings1.bin"/><Relationship Id="rId259" Type="http://schemas.openxmlformats.org/officeDocument/2006/relationships/presProps" Target="presProps.xml"/><Relationship Id="rId100" Type="http://schemas.openxmlformats.org/officeDocument/2006/relationships/slide" Target="slides/slide38.xml"/><Relationship Id="rId101" Type="http://schemas.openxmlformats.org/officeDocument/2006/relationships/slide" Target="slides/slide39.xml"/><Relationship Id="rId102" Type="http://schemas.openxmlformats.org/officeDocument/2006/relationships/slide" Target="slides/slide40.xml"/><Relationship Id="rId103" Type="http://schemas.openxmlformats.org/officeDocument/2006/relationships/slide" Target="slides/slide41.xml"/><Relationship Id="rId104" Type="http://schemas.openxmlformats.org/officeDocument/2006/relationships/slide" Target="slides/slide42.xml"/><Relationship Id="rId105"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OS:Users:donghyu1:Desktop:Excel:Qu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306972696"/>
        <c:axId val="1306977112"/>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1306988392"/>
        <c:axId val="1306982792"/>
      </c:lineChart>
      <c:catAx>
        <c:axId val="130697269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306977112"/>
        <c:crosses val="autoZero"/>
        <c:auto val="1"/>
        <c:lblAlgn val="ctr"/>
        <c:lblOffset val="100"/>
        <c:noMultiLvlLbl val="0"/>
      </c:catAx>
      <c:valAx>
        <c:axId val="1306977112"/>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1306972696"/>
        <c:crosses val="autoZero"/>
        <c:crossBetween val="between"/>
      </c:valAx>
      <c:valAx>
        <c:axId val="1306982792"/>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1306988392"/>
        <c:crosses val="max"/>
        <c:crossBetween val="between"/>
        <c:majorUnit val="20.0"/>
      </c:valAx>
      <c:catAx>
        <c:axId val="1306988392"/>
        <c:scaling>
          <c:orientation val="minMax"/>
        </c:scaling>
        <c:delete val="1"/>
        <c:axPos val="b"/>
        <c:numFmt formatCode="General" sourceLinked="1"/>
        <c:majorTickMark val="out"/>
        <c:minorTickMark val="none"/>
        <c:tickLblPos val="nextTo"/>
        <c:crossAx val="1306982792"/>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0691731135831"/>
          <c:y val="0.0541115733174863"/>
          <c:w val="0.836306448725609"/>
          <c:h val="0.767864111325707"/>
        </c:manualLayout>
      </c:layout>
      <c:barChart>
        <c:barDir val="col"/>
        <c:grouping val="clustered"/>
        <c:varyColors val="0"/>
        <c:ser>
          <c:idx val="0"/>
          <c:order val="0"/>
          <c:tx>
            <c:strRef>
              <c:f>Sheet4!$B$20</c:f>
              <c:strCache>
                <c:ptCount val="1"/>
                <c:pt idx="0">
                  <c:v>Performance Improvement</c:v>
                </c:pt>
              </c:strCache>
            </c:strRef>
          </c:tx>
          <c:invertIfNegative val="0"/>
          <c:cat>
            <c:numRef>
              <c:f>Sheet4!$C$19:$K$19</c:f>
              <c:numCache>
                <c:formatCode>General</c:formatCode>
                <c:ptCount val="9"/>
                <c:pt idx="0">
                  <c:v>1.0</c:v>
                </c:pt>
                <c:pt idx="1">
                  <c:v>2.0</c:v>
                </c:pt>
                <c:pt idx="2">
                  <c:v>4.0</c:v>
                </c:pt>
                <c:pt idx="3">
                  <c:v>8.0</c:v>
                </c:pt>
                <c:pt idx="4">
                  <c:v>16.0</c:v>
                </c:pt>
                <c:pt idx="5">
                  <c:v>32.0</c:v>
                </c:pt>
                <c:pt idx="6">
                  <c:v>64.0</c:v>
                </c:pt>
                <c:pt idx="7">
                  <c:v>128.0</c:v>
                </c:pt>
                <c:pt idx="8">
                  <c:v>256.0</c:v>
                </c:pt>
              </c:numCache>
            </c:numRef>
          </c:cat>
          <c:val>
            <c:numRef>
              <c:f>Sheet4!$C$20:$K$20</c:f>
              <c:numCache>
                <c:formatCode>0.00%</c:formatCode>
                <c:ptCount val="9"/>
                <c:pt idx="0">
                  <c:v>0.0933472444271788</c:v>
                </c:pt>
                <c:pt idx="1">
                  <c:v>0.10478656814195</c:v>
                </c:pt>
                <c:pt idx="2">
                  <c:v>0.111842512822593</c:v>
                </c:pt>
                <c:pt idx="3">
                  <c:v>0.117258110410358</c:v>
                </c:pt>
                <c:pt idx="4">
                  <c:v>0.119577733133279</c:v>
                </c:pt>
                <c:pt idx="5">
                  <c:v>0.122556579187465</c:v>
                </c:pt>
                <c:pt idx="6">
                  <c:v>0.107514363244014</c:v>
                </c:pt>
                <c:pt idx="7">
                  <c:v>0.108030409455294</c:v>
                </c:pt>
                <c:pt idx="8">
                  <c:v>0.0840316680353166</c:v>
                </c:pt>
              </c:numCache>
            </c:numRef>
          </c:val>
        </c:ser>
        <c:dLbls>
          <c:showLegendKey val="0"/>
          <c:showVal val="0"/>
          <c:showCatName val="0"/>
          <c:showSerName val="0"/>
          <c:showPercent val="0"/>
          <c:showBubbleSize val="0"/>
        </c:dLbls>
        <c:gapWidth val="100"/>
        <c:axId val="1311308424"/>
        <c:axId val="1311311464"/>
      </c:barChart>
      <c:catAx>
        <c:axId val="1311308424"/>
        <c:scaling>
          <c:orientation val="minMax"/>
        </c:scaling>
        <c:delete val="0"/>
        <c:axPos val="b"/>
        <c:numFmt formatCode="General" sourceLinked="1"/>
        <c:majorTickMark val="out"/>
        <c:minorTickMark val="none"/>
        <c:tickLblPos val="nextTo"/>
        <c:txPr>
          <a:bodyPr/>
          <a:lstStyle/>
          <a:p>
            <a:pPr>
              <a:defRPr sz="2400"/>
            </a:pPr>
            <a:endParaRPr lang="en-US"/>
          </a:p>
        </c:txPr>
        <c:crossAx val="1311311464"/>
        <c:crosses val="autoZero"/>
        <c:auto val="1"/>
        <c:lblAlgn val="ctr"/>
        <c:lblOffset val="100"/>
        <c:noMultiLvlLbl val="0"/>
      </c:catAx>
      <c:valAx>
        <c:axId val="1311311464"/>
        <c:scaling>
          <c:orientation val="minMax"/>
        </c:scaling>
        <c:delete val="0"/>
        <c:axPos val="l"/>
        <c:majorGridlines/>
        <c:numFmt formatCode="0%" sourceLinked="0"/>
        <c:majorTickMark val="out"/>
        <c:minorTickMark val="none"/>
        <c:tickLblPos val="nextTo"/>
        <c:txPr>
          <a:bodyPr/>
          <a:lstStyle/>
          <a:p>
            <a:pPr>
              <a:defRPr sz="2400"/>
            </a:pPr>
            <a:endParaRPr lang="en-US"/>
          </a:p>
        </c:txPr>
        <c:crossAx val="131130842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1315213064"/>
        <c:axId val="1315216072"/>
      </c:barChart>
      <c:catAx>
        <c:axId val="1315213064"/>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1315216072"/>
        <c:crosses val="autoZero"/>
        <c:auto val="1"/>
        <c:lblAlgn val="ctr"/>
        <c:lblOffset val="0"/>
        <c:noMultiLvlLbl val="0"/>
      </c:catAx>
      <c:valAx>
        <c:axId val="1315216072"/>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1315213064"/>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315259496"/>
        <c:axId val="1315262616"/>
      </c:barChart>
      <c:catAx>
        <c:axId val="1315259496"/>
        <c:scaling>
          <c:orientation val="minMax"/>
        </c:scaling>
        <c:delete val="1"/>
        <c:axPos val="b"/>
        <c:majorGridlines/>
        <c:numFmt formatCode="General" sourceLinked="1"/>
        <c:majorTickMark val="none"/>
        <c:minorTickMark val="none"/>
        <c:tickLblPos val="nextTo"/>
        <c:crossAx val="1315262616"/>
        <c:crosses val="autoZero"/>
        <c:auto val="1"/>
        <c:lblAlgn val="ctr"/>
        <c:lblOffset val="0"/>
        <c:noMultiLvlLbl val="0"/>
      </c:catAx>
      <c:valAx>
        <c:axId val="1315262616"/>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315259496"/>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315335256"/>
        <c:axId val="1315338232"/>
      </c:barChart>
      <c:catAx>
        <c:axId val="1315335256"/>
        <c:scaling>
          <c:orientation val="minMax"/>
        </c:scaling>
        <c:delete val="1"/>
        <c:axPos val="b"/>
        <c:numFmt formatCode="General" sourceLinked="1"/>
        <c:majorTickMark val="none"/>
        <c:minorTickMark val="none"/>
        <c:tickLblPos val="nextTo"/>
        <c:crossAx val="1315338232"/>
        <c:crosses val="autoZero"/>
        <c:auto val="1"/>
        <c:lblAlgn val="ctr"/>
        <c:lblOffset val="0"/>
        <c:noMultiLvlLbl val="0"/>
      </c:catAx>
      <c:valAx>
        <c:axId val="1315338232"/>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1315335256"/>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315366392"/>
        <c:axId val="1315369368"/>
      </c:barChart>
      <c:catAx>
        <c:axId val="1315366392"/>
        <c:scaling>
          <c:orientation val="minMax"/>
        </c:scaling>
        <c:delete val="1"/>
        <c:axPos val="b"/>
        <c:numFmt formatCode="General" sourceLinked="1"/>
        <c:majorTickMark val="none"/>
        <c:minorTickMark val="none"/>
        <c:tickLblPos val="nextTo"/>
        <c:crossAx val="1315369368"/>
        <c:crosses val="autoZero"/>
        <c:auto val="1"/>
        <c:lblAlgn val="ctr"/>
        <c:lblOffset val="0"/>
        <c:noMultiLvlLbl val="0"/>
      </c:catAx>
      <c:valAx>
        <c:axId val="1315369368"/>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1315366392"/>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318082760"/>
        <c:axId val="1318085880"/>
      </c:barChart>
      <c:catAx>
        <c:axId val="1318082760"/>
        <c:scaling>
          <c:orientation val="minMax"/>
        </c:scaling>
        <c:delete val="0"/>
        <c:axPos val="b"/>
        <c:majorTickMark val="out"/>
        <c:minorTickMark val="none"/>
        <c:tickLblPos val="nextTo"/>
        <c:txPr>
          <a:bodyPr/>
          <a:lstStyle/>
          <a:p>
            <a:pPr>
              <a:defRPr sz="2400"/>
            </a:pPr>
            <a:endParaRPr lang="en-US"/>
          </a:p>
        </c:txPr>
        <c:crossAx val="1318085880"/>
        <c:crosses val="autoZero"/>
        <c:auto val="1"/>
        <c:lblAlgn val="ctr"/>
        <c:lblOffset val="100"/>
        <c:noMultiLvlLbl val="0"/>
      </c:catAx>
      <c:valAx>
        <c:axId val="1318085880"/>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318082760"/>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307084664"/>
        <c:axId val="1307438920"/>
      </c:scatterChart>
      <c:valAx>
        <c:axId val="1307084664"/>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307438920"/>
        <c:crosses val="autoZero"/>
        <c:crossBetween val="midCat"/>
        <c:majorUnit val="10.0"/>
      </c:valAx>
      <c:valAx>
        <c:axId val="1307438920"/>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307084664"/>
        <c:crosses val="autoZero"/>
        <c:crossBetween val="midCat"/>
        <c:majorUnit val="1.0"/>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310103992"/>
        <c:axId val="1310107000"/>
      </c:barChart>
      <c:catAx>
        <c:axId val="1310103992"/>
        <c:scaling>
          <c:orientation val="minMax"/>
        </c:scaling>
        <c:delete val="1"/>
        <c:axPos val="b"/>
        <c:majorTickMark val="out"/>
        <c:minorTickMark val="none"/>
        <c:tickLblPos val="nextTo"/>
        <c:crossAx val="1310107000"/>
        <c:crosses val="autoZero"/>
        <c:auto val="1"/>
        <c:lblAlgn val="ctr"/>
        <c:lblOffset val="100"/>
        <c:noMultiLvlLbl val="0"/>
      </c:catAx>
      <c:valAx>
        <c:axId val="1310107000"/>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310103992"/>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310128392"/>
        <c:axId val="1310131336"/>
      </c:barChart>
      <c:catAx>
        <c:axId val="1310128392"/>
        <c:scaling>
          <c:orientation val="minMax"/>
        </c:scaling>
        <c:delete val="1"/>
        <c:axPos val="b"/>
        <c:majorTickMark val="out"/>
        <c:minorTickMark val="none"/>
        <c:tickLblPos val="nextTo"/>
        <c:crossAx val="1310131336"/>
        <c:crosses val="autoZero"/>
        <c:auto val="1"/>
        <c:lblAlgn val="ctr"/>
        <c:lblOffset val="100"/>
        <c:noMultiLvlLbl val="0"/>
      </c:catAx>
      <c:valAx>
        <c:axId val="1310131336"/>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310128392"/>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spPr>
            <a:noFill/>
            <a:ln>
              <a:noFill/>
            </a:ln>
            <a:effectLst/>
          </c:spPr>
          <c:invertIfNegative val="0"/>
          <c:dPt>
            <c:idx val="9"/>
            <c:invertIfNegative val="0"/>
            <c:bubble3D val="0"/>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66.56405853918163</c:v>
                </c:pt>
                <c:pt idx="1">
                  <c:v>66.45835747591417</c:v>
                </c:pt>
                <c:pt idx="2">
                  <c:v>66.51414816318166</c:v>
                </c:pt>
                <c:pt idx="3">
                  <c:v>66.35870179913955</c:v>
                </c:pt>
                <c:pt idx="4">
                  <c:v>66.42928607002675</c:v>
                </c:pt>
                <c:pt idx="5">
                  <c:v>65.83993513128078</c:v>
                </c:pt>
                <c:pt idx="6">
                  <c:v>64.92205053064815</c:v>
                </c:pt>
                <c:pt idx="7">
                  <c:v>64.07557557702988</c:v>
                </c:pt>
                <c:pt idx="8">
                  <c:v>60.84010826280962</c:v>
                </c:pt>
                <c:pt idx="9" formatCode="General">
                  <c:v>52.5</c:v>
                </c:pt>
              </c:numCache>
            </c:numRef>
          </c:val>
        </c:ser>
        <c:dLbls>
          <c:showLegendKey val="0"/>
          <c:showVal val="0"/>
          <c:showCatName val="0"/>
          <c:showSerName val="0"/>
          <c:showPercent val="0"/>
          <c:showBubbleSize val="0"/>
        </c:dLbls>
        <c:gapWidth val="150"/>
        <c:axId val="1296835320"/>
        <c:axId val="1296838328"/>
      </c:barChart>
      <c:catAx>
        <c:axId val="1296835320"/>
        <c:scaling>
          <c:orientation val="minMax"/>
        </c:scaling>
        <c:delete val="0"/>
        <c:axPos val="b"/>
        <c:majorTickMark val="out"/>
        <c:minorTickMark val="none"/>
        <c:tickLblPos val="nextTo"/>
        <c:txPr>
          <a:bodyPr/>
          <a:lstStyle/>
          <a:p>
            <a:pPr>
              <a:defRPr sz="2400" b="1"/>
            </a:pPr>
            <a:endParaRPr lang="en-US"/>
          </a:p>
        </c:txPr>
        <c:crossAx val="1296838328"/>
        <c:crosses val="autoZero"/>
        <c:auto val="1"/>
        <c:lblAlgn val="ctr"/>
        <c:lblOffset val="100"/>
        <c:noMultiLvlLbl val="0"/>
      </c:catAx>
      <c:valAx>
        <c:axId val="1296838328"/>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296835320"/>
        <c:crosses val="autoZero"/>
        <c:crossBetween val="between"/>
      </c:valAx>
    </c:plotArea>
    <c:legend>
      <c:legendPos val="t"/>
      <c:legendEntry>
        <c:idx val="1"/>
        <c:txPr>
          <a:bodyPr/>
          <a:lstStyle/>
          <a:p>
            <a:pPr>
              <a:defRPr sz="2800">
                <a:solidFill>
                  <a:schemeClr val="bg1"/>
                </a:solidFill>
              </a:defRPr>
            </a:pPr>
            <a:endParaRPr lang="en-US"/>
          </a:p>
        </c:txPr>
      </c:legendEntry>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c:v>
                </c:pt>
                <c:pt idx="1">
                  <c:v>66.45835747591417</c:v>
                </c:pt>
                <c:pt idx="2">
                  <c:v>66.51414816318163</c:v>
                </c:pt>
                <c:pt idx="3">
                  <c:v>66.35870179913952</c:v>
                </c:pt>
                <c:pt idx="4">
                  <c:v>66.42928607002675</c:v>
                </c:pt>
                <c:pt idx="5">
                  <c:v>65.83993513128074</c:v>
                </c:pt>
                <c:pt idx="6">
                  <c:v>64.92205053064815</c:v>
                </c:pt>
                <c:pt idx="7">
                  <c:v>64.07557557702982</c:v>
                </c:pt>
                <c:pt idx="8">
                  <c:v>60.84010826280962</c:v>
                </c:pt>
                <c:pt idx="9" formatCode="General">
                  <c:v>52.5</c:v>
                </c:pt>
              </c:numCache>
            </c:numRef>
          </c:val>
        </c:ser>
        <c:dLbls>
          <c:showLegendKey val="0"/>
          <c:showVal val="0"/>
          <c:showCatName val="0"/>
          <c:showSerName val="0"/>
          <c:showPercent val="0"/>
          <c:showBubbleSize val="0"/>
        </c:dLbls>
        <c:gapWidth val="150"/>
        <c:axId val="1310370088"/>
        <c:axId val="1310373096"/>
      </c:barChart>
      <c:catAx>
        <c:axId val="1310370088"/>
        <c:scaling>
          <c:orientation val="minMax"/>
        </c:scaling>
        <c:delete val="0"/>
        <c:axPos val="b"/>
        <c:majorTickMark val="out"/>
        <c:minorTickMark val="none"/>
        <c:tickLblPos val="nextTo"/>
        <c:txPr>
          <a:bodyPr/>
          <a:lstStyle/>
          <a:p>
            <a:pPr>
              <a:defRPr sz="2400" b="1"/>
            </a:pPr>
            <a:endParaRPr lang="en-US"/>
          </a:p>
        </c:txPr>
        <c:crossAx val="1310373096"/>
        <c:crosses val="autoZero"/>
        <c:auto val="1"/>
        <c:lblAlgn val="ctr"/>
        <c:lblOffset val="100"/>
        <c:noMultiLvlLbl val="0"/>
      </c:catAx>
      <c:valAx>
        <c:axId val="1310373096"/>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310370088"/>
        <c:crosses val="autoZero"/>
        <c:crossBetween val="between"/>
      </c:valAx>
    </c:plotArea>
    <c:legend>
      <c:legendPos val="t"/>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307607992"/>
        <c:axId val="1307602328"/>
      </c:scatterChart>
      <c:valAx>
        <c:axId val="1307607992"/>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307602328"/>
        <c:crosses val="autoZero"/>
        <c:crossBetween val="midCat"/>
        <c:majorUnit val="10.0"/>
      </c:valAx>
      <c:valAx>
        <c:axId val="1307602328"/>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307607992"/>
        <c:crosses val="autoZero"/>
        <c:crossBetween val="midCat"/>
        <c:majorUnit val="1.0"/>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1309708616"/>
        <c:axId val="1309711656"/>
      </c:barChart>
      <c:catAx>
        <c:axId val="1309708616"/>
        <c:scaling>
          <c:orientation val="minMax"/>
        </c:scaling>
        <c:delete val="0"/>
        <c:axPos val="b"/>
        <c:majorTickMark val="out"/>
        <c:minorTickMark val="none"/>
        <c:tickLblPos val="nextTo"/>
        <c:txPr>
          <a:bodyPr/>
          <a:lstStyle/>
          <a:p>
            <a:pPr>
              <a:defRPr sz="1800"/>
            </a:pPr>
            <a:endParaRPr lang="en-US"/>
          </a:p>
        </c:txPr>
        <c:crossAx val="1309711656"/>
        <c:crosses val="autoZero"/>
        <c:auto val="1"/>
        <c:lblAlgn val="ctr"/>
        <c:lblOffset val="0"/>
        <c:noMultiLvlLbl val="0"/>
      </c:catAx>
      <c:valAx>
        <c:axId val="1309711656"/>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309708616"/>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1309730200"/>
        <c:axId val="1309733240"/>
      </c:barChart>
      <c:catAx>
        <c:axId val="1309730200"/>
        <c:scaling>
          <c:orientation val="minMax"/>
        </c:scaling>
        <c:delete val="0"/>
        <c:axPos val="b"/>
        <c:majorTickMark val="out"/>
        <c:minorTickMark val="none"/>
        <c:tickLblPos val="nextTo"/>
        <c:txPr>
          <a:bodyPr/>
          <a:lstStyle/>
          <a:p>
            <a:pPr>
              <a:defRPr sz="1800"/>
            </a:pPr>
            <a:endParaRPr lang="en-US"/>
          </a:p>
        </c:txPr>
        <c:crossAx val="1309733240"/>
        <c:crosses val="autoZero"/>
        <c:auto val="1"/>
        <c:lblAlgn val="ctr"/>
        <c:lblOffset val="0"/>
        <c:noMultiLvlLbl val="0"/>
      </c:catAx>
      <c:valAx>
        <c:axId val="1309733240"/>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309730200"/>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7/3/13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7/3/13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to access DRAM, let me take a look at the DRAM organization.</a:t>
            </a:r>
          </a:p>
          <a:p>
            <a:r>
              <a:rPr lang="en-US" baseline="0" dirty="0" smtClean="0">
                <a:solidFill>
                  <a:srgbClr val="FFFFFF"/>
                </a:solidFill>
              </a:rPr>
              <a:t>DRAM consists of two components, the cell array and the I/O circuitry. </a:t>
            </a:r>
          </a:p>
          <a:p>
            <a:endParaRPr lang="en-US" baseline="0" dirty="0" smtClean="0">
              <a:solidFill>
                <a:srgbClr val="FFFFFF"/>
              </a:solidFill>
            </a:endParaRPr>
          </a:p>
          <a:p>
            <a:r>
              <a:rPr lang="en-US" baseline="0" dirty="0" smtClean="0">
                <a:solidFill>
                  <a:srgbClr val="FFFFFF"/>
                </a:solidFill>
              </a:rPr>
              <a:t>The cell array consists of multiple banks </a:t>
            </a:r>
          </a:p>
          <a:p>
            <a:r>
              <a:rPr lang="en-US" baseline="0" dirty="0" smtClean="0">
                <a:solidFill>
                  <a:srgbClr val="FFFFFF"/>
                </a:solidFill>
              </a:rPr>
              <a:t>and each bank consists of multiple </a:t>
            </a:r>
            <a:r>
              <a:rPr lang="en-US" baseline="0" dirty="0" err="1" smtClean="0">
                <a:solidFill>
                  <a:srgbClr val="FFFFFF"/>
                </a:solidFill>
              </a:rPr>
              <a:t>subarray</a:t>
            </a:r>
            <a:r>
              <a:rPr lang="en-US" baseline="0" dirty="0" smtClean="0">
                <a:solidFill>
                  <a:srgbClr val="FFFFFF"/>
                </a:solidFill>
              </a:rPr>
              <a:t>. </a:t>
            </a:r>
          </a:p>
          <a:p>
            <a:endParaRPr lang="en-US" baseline="0" dirty="0" smtClean="0">
              <a:solidFill>
                <a:srgbClr val="FFFFFF"/>
              </a:solidFill>
            </a:endParaRPr>
          </a:p>
          <a:p>
            <a:r>
              <a:rPr lang="en-US" baseline="0" dirty="0" smtClean="0">
                <a:solidFill>
                  <a:srgbClr val="FFFFFF"/>
                </a:solidFill>
              </a:rPr>
              <a:t>Each </a:t>
            </a:r>
            <a:r>
              <a:rPr lang="en-US" baseline="0" dirty="0" err="1" smtClean="0">
                <a:solidFill>
                  <a:srgbClr val="FFFFFF"/>
                </a:solidFill>
              </a:rPr>
              <a:t>subarray</a:t>
            </a:r>
            <a:r>
              <a:rPr lang="en-US" baseline="0" dirty="0" smtClean="0">
                <a:solidFill>
                  <a:srgbClr val="FFFFFF"/>
                </a:solidFill>
              </a:rPr>
              <a:t> consists of two dimensional grids of cell </a:t>
            </a:r>
          </a:p>
          <a:p>
            <a:r>
              <a:rPr lang="en-US" baseline="0" dirty="0" smtClean="0">
                <a:solidFill>
                  <a:srgbClr val="FFFFFF"/>
                </a:solidFill>
              </a:rPr>
              <a:t>and each cell has one capacitor and one access transistor.</a:t>
            </a:r>
          </a:p>
          <a:p>
            <a:endParaRPr lang="en-US" baseline="0" dirty="0" smtClean="0">
              <a:solidFill>
                <a:srgbClr val="FFFFFF"/>
              </a:solidFill>
            </a:endParaRPr>
          </a:p>
          <a:p>
            <a:r>
              <a:rPr lang="en-US" baseline="0" dirty="0" smtClean="0">
                <a:solidFill>
                  <a:srgbClr val="FFFFFF"/>
                </a:solidFill>
              </a:rPr>
              <a:t>The horizontal cell array is connected to a row decoder by a wire called </a:t>
            </a:r>
            <a:r>
              <a:rPr lang="en-US" baseline="0" dirty="0" err="1" smtClean="0">
                <a:solidFill>
                  <a:srgbClr val="FFFFFF"/>
                </a:solidFill>
              </a:rPr>
              <a:t>wordline</a:t>
            </a:r>
            <a:r>
              <a:rPr lang="en-US" baseline="0" dirty="0" smtClean="0">
                <a:solidFill>
                  <a:srgbClr val="FFFFFF"/>
                </a:solidFill>
              </a:rPr>
              <a:t> and </a:t>
            </a:r>
          </a:p>
          <a:p>
            <a:r>
              <a:rPr lang="en-US" baseline="0" dirty="0" smtClean="0">
                <a:solidFill>
                  <a:srgbClr val="FFFFFF"/>
                </a:solidFill>
              </a:rPr>
              <a:t>The vertical cell array is connected to sense amplifier by a wire called </a:t>
            </a:r>
            <a:r>
              <a:rPr lang="en-US" baseline="0" dirty="0" err="1" smtClean="0">
                <a:solidFill>
                  <a:srgbClr val="FFFFFF"/>
                </a:solidFill>
              </a:rPr>
              <a:t>bitline</a:t>
            </a:r>
            <a:r>
              <a:rPr lang="en-US" baseline="0" dirty="0" smtClean="0">
                <a:solidFill>
                  <a:srgbClr val="FFFFFF"/>
                </a:solidFill>
              </a:rPr>
              <a: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read from a DRAM chip, the </a:t>
            </a:r>
            <a:r>
              <a:rPr lang="en-US" baseline="0" dirty="0" err="1" smtClean="0"/>
              <a:t>subarray</a:t>
            </a:r>
            <a:r>
              <a:rPr lang="en-US" baseline="0" dirty="0" smtClean="0"/>
              <a:t> first accesses the data, which consists of two steps.</a:t>
            </a:r>
          </a:p>
          <a:p>
            <a:endParaRPr lang="en-US" dirty="0" smtClean="0"/>
          </a:p>
          <a:p>
            <a:r>
              <a:rPr lang="en-US" dirty="0" smtClean="0"/>
              <a:t>First, row decoder </a:t>
            </a:r>
            <a:r>
              <a:rPr lang="en-US" baseline="0" dirty="0" smtClean="0"/>
              <a:t>activate the row which has requested data. </a:t>
            </a:r>
          </a:p>
          <a:p>
            <a:r>
              <a:rPr lang="en-US" baseline="0" dirty="0" smtClean="0"/>
              <a:t>Second</a:t>
            </a:r>
            <a:r>
              <a:rPr lang="en-US" baseline="0" smtClean="0"/>
              <a:t>, sense </a:t>
            </a:r>
            <a:r>
              <a:rPr lang="en-US" baseline="0" dirty="0" smtClean="0"/>
              <a:t>amplifiers detect the data of cells.</a:t>
            </a:r>
          </a:p>
          <a:p>
            <a:endParaRPr lang="en-US" baseline="0" dirty="0" smtClean="0"/>
          </a:p>
          <a:p>
            <a:r>
              <a:rPr lang="en-US" baseline="0" dirty="0" smtClean="0"/>
              <a:t>After these </a:t>
            </a:r>
            <a:r>
              <a:rPr lang="en-US" baseline="0" dirty="0" err="1" smtClean="0"/>
              <a:t>subarray</a:t>
            </a:r>
            <a:r>
              <a:rPr lang="en-US" baseline="0" dirty="0" smtClean="0"/>
              <a:t> access, IO circuitry transfers the data over channel.</a:t>
            </a:r>
          </a:p>
          <a:p>
            <a:endParaRPr lang="en-US" baseline="0" dirty="0" smtClean="0"/>
          </a:p>
          <a:p>
            <a:r>
              <a:rPr lang="en-US" baseline="0" dirty="0" smtClean="0">
                <a:solidFill>
                  <a:srgbClr val="FFFFFF"/>
                </a:solidFill>
              </a:rPr>
              <a:t>Therefore,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p>
          <a:p>
            <a:endParaRPr lang="en-US" baseline="0" dirty="0" smtClean="0">
              <a:solidFill>
                <a:srgbClr val="FFFFFF"/>
              </a:solidFill>
            </a:endParaRPr>
          </a:p>
          <a:p>
            <a:r>
              <a:rPr lang="en-US" baseline="0" dirty="0" smtClean="0">
                <a:solidFill>
                  <a:srgbClr val="FFFFFF"/>
                </a:solidFill>
              </a:rPr>
              <a:t>--------------------------------------------------------------------------------------------------------------------------------------------</a:t>
            </a:r>
          </a:p>
          <a:p>
            <a:pPr defTabSz="931717">
              <a:defRPr/>
            </a:pPr>
            <a:r>
              <a:rPr lang="en-US" baseline="0" dirty="0" smtClean="0"/>
              <a:t>, again.</a:t>
            </a:r>
            <a:endParaRPr lang="en-US" baseline="0" dirty="0" smtClean="0">
              <a:solidFill>
                <a:srgbClr val="FFFFFF"/>
              </a:solidFill>
            </a:endParaRPr>
          </a:p>
          <a:p>
            <a:pPr defTabSz="931717">
              <a:defRPr/>
            </a:pPr>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pPr defTabSz="931717">
              <a:defRPr/>
            </a:pPr>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pPr defTabSz="931717">
              <a:defRPr/>
            </a:pPr>
            <a:endParaRPr lang="en-US" baseline="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near segment, the isolation transistor is </a:t>
            </a:r>
            <a:r>
              <a:rPr lang="en-US" baseline="0" dirty="0" err="1" smtClean="0"/>
              <a:t>truned</a:t>
            </a:r>
            <a:r>
              <a:rPr lang="en-US" baseline="0" dirty="0" smtClean="0"/>
              <a:t> off such that the near segment is electrically decoupled from the far segment. </a:t>
            </a:r>
          </a:p>
          <a:p>
            <a:r>
              <a:rPr lang="en-US" baseline="0" dirty="0" smtClean="0"/>
              <a:t>which leads to the reduced </a:t>
            </a:r>
            <a:r>
              <a:rPr lang="en-US" baseline="0" dirty="0" err="1" smtClean="0"/>
              <a:t>bitline</a:t>
            </a:r>
            <a:r>
              <a:rPr lang="en-US" baseline="0" dirty="0" smtClean="0"/>
              <a:t> length, which leads to reduced </a:t>
            </a:r>
            <a:r>
              <a:rPr lang="en-US" baseline="0" dirty="0" err="1" smtClean="0"/>
              <a:t>bitline</a:t>
            </a:r>
            <a:r>
              <a:rPr lang="en-US" baseline="0" dirty="0" smtClean="0"/>
              <a:t> capacitance.</a:t>
            </a:r>
          </a:p>
          <a:p>
            <a:r>
              <a:rPr lang="en-US" baseline="0" dirty="0" smtClean="0"/>
              <a:t>Due to these two reasons, the near segment can be accessed with low latency and  low power.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far segment, the isolation transistor is turned on </a:t>
            </a:r>
          </a:p>
          <a:p>
            <a:r>
              <a:rPr lang="en-US" baseline="0" dirty="0" smtClean="0"/>
              <a:t>such that the far segment is electrically connected to the sense amplifier </a:t>
            </a:r>
          </a:p>
          <a:p>
            <a:r>
              <a:rPr lang="en-US" baseline="0" dirty="0" smtClean="0"/>
              <a:t>and the entire </a:t>
            </a:r>
            <a:r>
              <a:rPr lang="en-US" baseline="0" dirty="0" err="1" smtClean="0"/>
              <a:t>bitline</a:t>
            </a:r>
            <a:r>
              <a:rPr lang="en-US" baseline="0" dirty="0" smtClean="0"/>
              <a:t> is exposed to sense amplifier, </a:t>
            </a:r>
          </a:p>
          <a:p>
            <a:r>
              <a:rPr lang="en-US" baseline="0" dirty="0" smtClean="0"/>
              <a:t>which leads to long </a:t>
            </a:r>
            <a:r>
              <a:rPr lang="en-US" baseline="0" dirty="0" err="1" smtClean="0"/>
              <a:t>bitline</a:t>
            </a:r>
            <a:r>
              <a:rPr lang="en-US" baseline="0" dirty="0" smtClean="0"/>
              <a:t>, </a:t>
            </a:r>
          </a:p>
          <a:p>
            <a:r>
              <a:rPr lang="en-US" baseline="0" dirty="0" smtClean="0"/>
              <a:t>which leads to large </a:t>
            </a:r>
            <a:r>
              <a:rPr lang="en-US" baseline="0" dirty="0" err="1" smtClean="0"/>
              <a:t>bitline</a:t>
            </a:r>
            <a:r>
              <a:rPr lang="en-US" baseline="0" dirty="0" smtClean="0"/>
              <a:t> capacitance.</a:t>
            </a:r>
          </a:p>
          <a:p>
            <a:r>
              <a:rPr lang="en-US" baseline="0" dirty="0" smtClean="0"/>
              <a:t>and also isolation transistors have resistance.</a:t>
            </a:r>
          </a:p>
          <a:p>
            <a:endParaRPr lang="en-US" baseline="0" dirty="0" smtClean="0"/>
          </a:p>
          <a:p>
            <a:r>
              <a:rPr lang="en-US" baseline="0" dirty="0" smtClean="0"/>
              <a:t>Due to these three reasons, accessing the far segment incurs high latency and high power.</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evaluated the latency, power consumption and area cost of TL-DRAM compared to commodity DRAM. </a:t>
            </a:r>
          </a:p>
          <a:p>
            <a:endParaRPr lang="en-US" baseline="0" dirty="0" smtClean="0"/>
          </a:p>
          <a:p>
            <a:r>
              <a:rPr lang="en-US" baseline="0" dirty="0" smtClean="0"/>
              <a:t>In our evaluations, we modeled a Commodity DRAM that has 512 cells/</a:t>
            </a:r>
            <a:r>
              <a:rPr lang="en-US" baseline="0" dirty="0" err="1" smtClean="0"/>
              <a:t>bitline</a:t>
            </a:r>
            <a:r>
              <a:rPr lang="en-US" baseline="0" dirty="0" smtClean="0"/>
              <a:t>.</a:t>
            </a:r>
          </a:p>
          <a:p>
            <a:r>
              <a:rPr lang="en-US" baseline="0" dirty="0" smtClean="0"/>
              <a:t>TL-DRAM also has a total of 512 cells/</a:t>
            </a:r>
            <a:r>
              <a:rPr lang="en-US" baseline="0" dirty="0" err="1" smtClean="0"/>
              <a:t>bitline</a:t>
            </a:r>
            <a:r>
              <a:rPr lang="en-US" baseline="0" dirty="0" smtClean="0"/>
              <a:t>, which is segmented to 32-cell near segment and 480-cell far segment.</a:t>
            </a:r>
            <a:endParaRPr lang="en-US" dirty="0" smtClean="0"/>
          </a:p>
          <a:p>
            <a:endParaRPr lang="en-US" dirty="0" smtClean="0"/>
          </a:p>
          <a:p>
            <a:r>
              <a:rPr lang="en-US" dirty="0" smtClean="0"/>
              <a:t>We</a:t>
            </a:r>
            <a:r>
              <a:rPr lang="en-US" baseline="0" dirty="0" smtClean="0"/>
              <a:t> simulated latency using SPICE simulator with circuit-level DRAM model.</a:t>
            </a:r>
          </a:p>
          <a:p>
            <a:endParaRPr lang="en-US" baseline="0" dirty="0" smtClean="0"/>
          </a:p>
          <a:p>
            <a:r>
              <a:rPr lang="en-US" baseline="0" dirty="0" smtClean="0"/>
              <a:t>We estimated the area and power consumption using Micron DRAM Power calculator and Rambus DRAM Area/Power simulator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latency of the near and far segments when varying near segment length.</a:t>
            </a:r>
          </a:p>
          <a:p>
            <a:endParaRPr lang="en-US" baseline="0" dirty="0" smtClean="0"/>
          </a:p>
          <a:p>
            <a:r>
              <a:rPr lang="en-US" baseline="0" dirty="0" smtClean="0"/>
              <a:t>X-axis is near segment length and Y-axis is Latency in </a:t>
            </a:r>
            <a:r>
              <a:rPr lang="en-US" baseline="0" dirty="0" err="1" smtClean="0"/>
              <a:t>nano</a:t>
            </a:r>
            <a:r>
              <a:rPr lang="en-US" baseline="0" dirty="0" smtClean="0"/>
              <a:t> seconds.</a:t>
            </a:r>
          </a:p>
          <a:p>
            <a:endParaRPr lang="en-US" baseline="0" dirty="0" smtClean="0"/>
          </a:p>
          <a:p>
            <a:r>
              <a:rPr lang="en-US" baseline="0" dirty="0" smtClean="0"/>
              <a:t>As the figure shows, a longer near segment length leads to higher near segment latency due to the increased </a:t>
            </a:r>
            <a:r>
              <a:rPr lang="en-US" baseline="0" dirty="0" err="1" smtClean="0"/>
              <a:t>bitline</a:t>
            </a:r>
            <a:r>
              <a:rPr lang="en-US" baseline="0" dirty="0" smtClean="0"/>
              <a:t> capacitance of the near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far segment, a shorter far segment length leads to lower latency. However, the far segment latency is higher than commodity DRAM latency.</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diagram shows TL-DRAM organization. </a:t>
            </a:r>
          </a:p>
          <a:p>
            <a:endParaRPr lang="en-US" baseline="0" dirty="0" smtClean="0"/>
          </a:p>
          <a:p>
            <a:r>
              <a:rPr lang="en-US" baseline="0" dirty="0" smtClean="0"/>
              <a:t>Each </a:t>
            </a:r>
            <a:r>
              <a:rPr lang="en-US" baseline="0" dirty="0" err="1" smtClean="0"/>
              <a:t>subarray</a:t>
            </a:r>
            <a:r>
              <a:rPr lang="en-US" baseline="0" dirty="0" smtClean="0"/>
              <a:t> consists of the sense amplifier, near segment and far segment.</a:t>
            </a:r>
          </a:p>
          <a:p>
            <a:r>
              <a:rPr lang="en-US" baseline="0" dirty="0" smtClean="0"/>
              <a:t>In this particular approach, only the far segment capacity is exposed to the operating system and the memory controller caches the frequently accessed rows in each </a:t>
            </a:r>
            <a:r>
              <a:rPr lang="en-US" baseline="0" dirty="0" err="1" smtClean="0"/>
              <a:t>subarray</a:t>
            </a:r>
            <a:r>
              <a:rPr lang="en-US" baseline="0" dirty="0" smtClean="0"/>
              <a:t> to the corresponding near segment.</a:t>
            </a:r>
          </a:p>
          <a:p>
            <a:endParaRPr lang="en-US" baseline="0" dirty="0" smtClean="0"/>
          </a:p>
          <a:p>
            <a:r>
              <a:rPr lang="en-US" baseline="0" dirty="0" smtClean="0"/>
              <a:t>This approach has two challenges.</a:t>
            </a:r>
          </a:p>
          <a:p>
            <a:r>
              <a:rPr lang="en-US" baseline="0" dirty="0" smtClean="0"/>
              <a:t>First, how to migrate a row between segments efficiently?  </a:t>
            </a:r>
          </a:p>
          <a:p>
            <a:r>
              <a:rPr lang="en-US" baseline="0" dirty="0" smtClean="0"/>
              <a:t>Second, how to manage the near segment cache efficiently?</a:t>
            </a:r>
          </a:p>
          <a:p>
            <a:endParaRPr lang="en-US" baseline="0" dirty="0" smtClean="0"/>
          </a:p>
          <a:p>
            <a:r>
              <a:rPr lang="en-US" baseline="0" dirty="0" smtClean="0"/>
              <a:t>Let me first address first challenge.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Our goal is to migrate a source row in the far segment to a destination row in the near segment.</a:t>
            </a:r>
          </a:p>
          <a:p>
            <a:endParaRPr lang="en-US" baseline="0" dirty="0" smtClean="0"/>
          </a:p>
          <a:p>
            <a:pPr defTabSz="931717">
              <a:defRPr/>
            </a:pPr>
            <a:r>
              <a:rPr lang="en-US" baseline="0" dirty="0" smtClean="0"/>
              <a:t>The naïve way to achieve this is that memory controller reads all the data from the source row and writes them back to the destination row.</a:t>
            </a:r>
          </a:p>
          <a:p>
            <a:endParaRPr lang="en-US" baseline="0" dirty="0" smtClean="0"/>
          </a:p>
          <a:p>
            <a:r>
              <a:rPr lang="en-US" baseline="0" dirty="0" smtClean="0"/>
              <a:t>However, this leads to high latency. </a:t>
            </a:r>
          </a:p>
          <a:p>
            <a:r>
              <a:rPr lang="en-US" baseline="0" dirty="0" smtClean="0"/>
              <a:t> </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observation is that cells in the source and the destination row share </a:t>
            </a:r>
            <a:r>
              <a:rPr lang="en-US" baseline="0" dirty="0" err="1" smtClean="0"/>
              <a:t>bitlines</a:t>
            </a:r>
            <a:r>
              <a:rPr lang="en-US" baseline="0" dirty="0" smtClean="0"/>
              <a:t>. </a:t>
            </a:r>
          </a:p>
          <a:p>
            <a:r>
              <a:rPr lang="en-US" dirty="0" smtClean="0"/>
              <a:t>Our idea</a:t>
            </a:r>
            <a:r>
              <a:rPr lang="en-US" baseline="0" dirty="0" smtClean="0"/>
              <a:t> is to use these shared </a:t>
            </a:r>
            <a:r>
              <a:rPr lang="en-US" baseline="0" dirty="0" err="1" smtClean="0"/>
              <a:t>bitlines</a:t>
            </a:r>
            <a:r>
              <a:rPr lang="en-US" baseline="0" dirty="0" smtClean="0"/>
              <a:t> to transfer data from the source to the destination concurrently .</a:t>
            </a:r>
          </a:p>
          <a:p>
            <a:r>
              <a:rPr lang="en-US" baseline="0" dirty="0" smtClean="0"/>
              <a:t>We’ll explain the migration procedure step by step.</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20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the memory controller accesses the source row in the far segment. </a:t>
            </a:r>
          </a:p>
          <a:p>
            <a:r>
              <a:rPr lang="en-US" baseline="0" dirty="0" smtClean="0"/>
              <a:t>The isolation transistor is turned on and then the cells in the source row are connected to the </a:t>
            </a:r>
            <a:r>
              <a:rPr lang="en-US" baseline="0" dirty="0" err="1" smtClean="0"/>
              <a:t>bitlines</a:t>
            </a:r>
            <a:r>
              <a:rPr lang="en-US" baseline="0" dirty="0" smtClean="0"/>
              <a:t>.</a:t>
            </a:r>
          </a:p>
          <a:p>
            <a:r>
              <a:rPr lang="en-US" baseline="0" dirty="0" smtClean="0"/>
              <a:t>After that, the sense amplifiers read the data of the source row.</a:t>
            </a:r>
          </a:p>
          <a:p>
            <a:endParaRPr lang="en-US" baseline="0" dirty="0" smtClean="0"/>
          </a:p>
          <a:p>
            <a:r>
              <a:rPr lang="en-US" baseline="0" dirty="0" smtClean="0"/>
              <a:t>Second, the memory controller accesses the destination row in the near segment. </a:t>
            </a:r>
          </a:p>
          <a:p>
            <a:r>
              <a:rPr lang="en-US" baseline="0" dirty="0" smtClean="0"/>
              <a:t>Now, the cells in the destination row are also connected to the </a:t>
            </a:r>
            <a:r>
              <a:rPr lang="en-US" baseline="0" dirty="0" err="1" smtClean="0"/>
              <a:t>bitline</a:t>
            </a:r>
            <a:r>
              <a:rPr lang="en-US" baseline="0" dirty="0" smtClean="0"/>
              <a:t>.</a:t>
            </a:r>
          </a:p>
          <a:p>
            <a:r>
              <a:rPr lang="en-US" baseline="0" dirty="0" smtClean="0"/>
              <a:t>Therefore, the data of sense amplifier are migrated to the destination row across the </a:t>
            </a:r>
            <a:r>
              <a:rPr lang="en-US" baseline="0" dirty="0" err="1" smtClean="0"/>
              <a:t>bitlines</a:t>
            </a:r>
            <a:r>
              <a:rPr lang="en-US" baseline="0" dirty="0" smtClean="0"/>
              <a:t> concurrently.</a:t>
            </a:r>
          </a:p>
          <a:p>
            <a:endParaRPr lang="en-US" baseline="0" dirty="0" smtClean="0"/>
          </a:p>
          <a:p>
            <a:r>
              <a:rPr lang="en-US" baseline="0" dirty="0" smtClean="0"/>
              <a:t>After these two steps, the all data of the source row are migrated to the destination row with low latency.</a:t>
            </a:r>
          </a:p>
          <a:p>
            <a:endParaRPr lang="en-US" baseline="0" dirty="0" smtClean="0"/>
          </a:p>
          <a:p>
            <a:r>
              <a:rPr lang="en-US" baseline="0" dirty="0" smtClean="0"/>
              <a:t>In fact, most of the migration latency is overlapped with the source row access latency.</a:t>
            </a:r>
          </a:p>
          <a:p>
            <a:r>
              <a:rPr lang="en-US" baseline="0" dirty="0" smtClean="0"/>
              <a:t>Using SPICE simulation, we estimated that the additional migration latency over the row access latency is about 4ns.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 me address the second challenge</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an x86 CPU simulator and a cycle-accurate DDR3 DRAM simulator for evaluating system performance.</a:t>
            </a:r>
          </a:p>
          <a:p>
            <a:endParaRPr lang="en-US" baseline="0" dirty="0" smtClean="0"/>
          </a:p>
          <a:p>
            <a:r>
              <a:rPr lang="en-US" dirty="0" smtClean="0"/>
              <a:t>We</a:t>
            </a:r>
            <a:r>
              <a:rPr lang="en-US" baseline="0" dirty="0" smtClean="0"/>
              <a:t> use TPC, STREAM and SPEC CPU2006 benchmarks.</a:t>
            </a:r>
          </a:p>
          <a:p>
            <a:endParaRPr lang="en-US" baseline="0" dirty="0" smtClean="0"/>
          </a:p>
          <a:p>
            <a:r>
              <a:rPr lang="en-US" baseline="0" dirty="0" smtClean="0"/>
              <a:t>We use Instructions-Per-Cycle to measure single-core performance and weighted speedup to measure multi-core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144</a:t>
            </a:fld>
            <a:endParaRPr lang="en-US">
              <a:solidFill>
                <a:prstClr val="black"/>
              </a:solidFill>
              <a:latin typeface="Calibri"/>
            </a:endParaRPr>
          </a:p>
        </p:txBody>
      </p:sp>
    </p:spTree>
    <p:extLst>
      <p:ext uri="{BB962C8B-B14F-4D97-AF65-F5344CB8AC3E}">
        <p14:creationId xmlns:p14="http://schemas.microsoft.com/office/powerpoint/2010/main" val="1235671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baseline commodity DRAM, We use DDR3-1066 which has 512 cells/</a:t>
            </a:r>
            <a:r>
              <a:rPr lang="en-US" baseline="0" dirty="0" err="1" smtClean="0"/>
              <a:t>bitline</a:t>
            </a:r>
            <a:r>
              <a:rPr lang="en-US" baseline="0" dirty="0" smtClean="0"/>
              <a:t>. </a:t>
            </a:r>
          </a:p>
          <a:p>
            <a:endParaRPr lang="en-US" baseline="0" dirty="0" smtClean="0"/>
          </a:p>
          <a:p>
            <a:r>
              <a:rPr lang="en-US" baseline="0" dirty="0" smtClean="0"/>
              <a:t>Our TL-DRAM has the same </a:t>
            </a:r>
            <a:r>
              <a:rPr lang="en-US" baseline="0" dirty="0" err="1" smtClean="0"/>
              <a:t>bitline</a:t>
            </a:r>
            <a:r>
              <a:rPr lang="en-US" baseline="0" dirty="0" smtClean="0"/>
              <a:t> length as the baseline DRAM. </a:t>
            </a:r>
          </a:p>
          <a:p>
            <a:endParaRPr lang="en-US" baseline="0" dirty="0" smtClean="0"/>
          </a:p>
          <a:p>
            <a:r>
              <a:rPr lang="en-US" baseline="0" dirty="0" smtClean="0"/>
              <a:t>We vary the near segment length from 1 to 256 cells.</a:t>
            </a: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145</a:t>
            </a:fld>
            <a:endParaRPr lang="en-US">
              <a:solidFill>
                <a:prstClr val="black"/>
              </a:solidFill>
              <a:latin typeface="Calibri"/>
            </a:endParaRPr>
          </a:p>
        </p:txBody>
      </p:sp>
    </p:spTree>
    <p:extLst>
      <p:ext uri="{BB962C8B-B14F-4D97-AF65-F5344CB8AC3E}">
        <p14:creationId xmlns:p14="http://schemas.microsoft.com/office/powerpoint/2010/main" val="867744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146</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performance improvement over commodity DRAM, when varying the near segment length.</a:t>
            </a:r>
          </a:p>
          <a:p>
            <a:r>
              <a:rPr lang="en-US" baseline="0" dirty="0" smtClean="0"/>
              <a:t>X-axis is the near segment length and Y-axis is the IPC improvement over commodity DRAM.</a:t>
            </a:r>
          </a:p>
          <a:p>
            <a:r>
              <a:rPr lang="en-US" dirty="0" smtClean="0"/>
              <a:t>Increasing the near segment length enables larger cache capacity but the trade-off</a:t>
            </a:r>
            <a:r>
              <a:rPr lang="en-US" baseline="0" dirty="0" smtClean="0"/>
              <a:t> is increasing the caching latency. </a:t>
            </a:r>
          </a:p>
          <a:p>
            <a:r>
              <a:rPr lang="en-US" baseline="0" dirty="0" smtClean="0"/>
              <a:t>As a result, the peak performance improvement is at 32 cells/</a:t>
            </a:r>
            <a:r>
              <a:rPr lang="en-US" baseline="0" dirty="0" err="1" smtClean="0"/>
              <a:t>bitline</a:t>
            </a:r>
            <a:r>
              <a:rPr lang="en-US" baseline="0" dirty="0" smtClean="0"/>
              <a:t>.</a:t>
            </a:r>
          </a:p>
          <a:p>
            <a:r>
              <a:rPr lang="en-US" baseline="0" dirty="0" smtClean="0"/>
              <a:t>We observe that by adjusting the near segment length, we can trade off cache capacity for cache latency.</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147</a:t>
            </a:fld>
            <a:endParaRPr lang="en-US">
              <a:solidFill>
                <a:prstClr val="black"/>
              </a:solidFill>
              <a:latin typeface="Calibri"/>
            </a:endParaRPr>
          </a:p>
        </p:txBody>
      </p:sp>
    </p:spTree>
    <p:extLst>
      <p:ext uri="{BB962C8B-B14F-4D97-AF65-F5344CB8AC3E}">
        <p14:creationId xmlns:p14="http://schemas.microsoft.com/office/powerpoint/2010/main" val="3571299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paper, we provide more mechanisms and results.</a:t>
            </a:r>
          </a:p>
          <a:p>
            <a:r>
              <a:rPr lang="en-US" baseline="0" dirty="0" smtClean="0"/>
              <a:t>First, we provide detailed explanations and evaluations of two other mechanisms, </a:t>
            </a:r>
          </a:p>
          <a:p>
            <a:r>
              <a:rPr lang="en-US" baseline="0" dirty="0" smtClean="0"/>
              <a:t>a hardware managed exclusive caching and a profile-based OS page mapping.</a:t>
            </a:r>
            <a:endParaRPr lang="en-US" dirty="0" smtClean="0"/>
          </a:p>
          <a:p>
            <a:r>
              <a:rPr lang="en-US" baseline="0" dirty="0" smtClean="0"/>
              <a:t>Second, We provide latency evaluation for three-tier TL-DRAM. </a:t>
            </a:r>
          </a:p>
          <a:p>
            <a:r>
              <a:rPr lang="en-US" dirty="0" smtClean="0"/>
              <a:t>Third, we provide</a:t>
            </a:r>
            <a:r>
              <a:rPr lang="en-US" baseline="0" dirty="0" smtClean="0"/>
              <a:t> detailed circuit evaluation for DRAM latency and power consumption.</a:t>
            </a:r>
          </a:p>
          <a:p>
            <a:r>
              <a:rPr lang="en-US" baseline="0" dirty="0" smtClean="0"/>
              <a:t>Forth, we provide implementation details and storage cost analysis in memory controller.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148</a:t>
            </a:fld>
            <a:endParaRPr lang="en-US">
              <a:solidFill>
                <a:prstClr val="black"/>
              </a:solidFill>
              <a:latin typeface="Calibri"/>
            </a:endParaRPr>
          </a:p>
        </p:txBody>
      </p:sp>
    </p:spTree>
    <p:extLst>
      <p:ext uri="{BB962C8B-B14F-4D97-AF65-F5344CB8AC3E}">
        <p14:creationId xmlns:p14="http://schemas.microsoft.com/office/powerpoint/2010/main" val="2925738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Let me conclude.</a:t>
            </a:r>
          </a:p>
          <a:p>
            <a:endParaRPr lang="en-US" baseline="0" dirty="0" smtClean="0">
              <a:solidFill>
                <a:schemeClr val="bg1"/>
              </a:solidFill>
            </a:endParaRPr>
          </a:p>
          <a:p>
            <a:r>
              <a:rPr lang="en-US" baseline="0" dirty="0" smtClean="0">
                <a:solidFill>
                  <a:schemeClr val="bg1"/>
                </a:solidFill>
              </a:rPr>
              <a:t>The problem is that DRAM latency is a critical bottleneck for system performance. </a:t>
            </a:r>
            <a:endParaRPr lang="en-US" baseline="0" dirty="0" smtClean="0"/>
          </a:p>
          <a:p>
            <a:r>
              <a:rPr lang="en-US" baseline="0" dirty="0" smtClean="0"/>
              <a:t>Our goal is to reduce the DRAM latency with low cost.</a:t>
            </a:r>
          </a:p>
          <a:p>
            <a:r>
              <a:rPr lang="en-US" baseline="0" dirty="0" smtClean="0">
                <a:solidFill>
                  <a:schemeClr val="bg1"/>
                </a:solidFill>
              </a:rPr>
              <a:t>Our observation is that long </a:t>
            </a:r>
            <a:r>
              <a:rPr lang="en-US" baseline="0" dirty="0" err="1" smtClean="0">
                <a:solidFill>
                  <a:schemeClr val="bg1"/>
                </a:solidFill>
              </a:rPr>
              <a:t>bitlines</a:t>
            </a:r>
            <a:r>
              <a:rPr lang="en-US" baseline="0" dirty="0" smtClean="0">
                <a:solidFill>
                  <a:schemeClr val="bg1"/>
                </a:solidFill>
              </a:rPr>
              <a:t> are the dominant source of high DRAM latency. </a:t>
            </a:r>
          </a:p>
          <a:p>
            <a:r>
              <a:rPr lang="en-US" baseline="0" dirty="0" smtClean="0"/>
              <a:t>Our key idea is to divide the long </a:t>
            </a:r>
            <a:r>
              <a:rPr lang="en-US" baseline="0" dirty="0" err="1" smtClean="0"/>
              <a:t>bitlines</a:t>
            </a:r>
            <a:r>
              <a:rPr lang="en-US" baseline="0" dirty="0" smtClean="0"/>
              <a:t> into two smaller segments: a fast segment and a slow segment</a:t>
            </a:r>
          </a:p>
          <a:p>
            <a:r>
              <a:rPr lang="en-US" baseline="0" dirty="0" smtClean="0"/>
              <a:t>Therefore, Tiered-latency DRAM, enables latency heterogeneity in DRAM.</a:t>
            </a:r>
          </a:p>
          <a:p>
            <a:r>
              <a:rPr lang="en-US" baseline="0" dirty="0" smtClean="0">
                <a:solidFill>
                  <a:srgbClr val="FFFFFF"/>
                </a:solidFill>
              </a:rPr>
              <a:t>We show many ways to utilize this latency heterogeneity to improve system performance and power reduction.</a:t>
            </a:r>
          </a:p>
          <a:p>
            <a:r>
              <a:rPr lang="en-US" baseline="0" dirty="0" smtClean="0">
                <a:solidFill>
                  <a:srgbClr val="FFFFFF"/>
                </a:solidFill>
              </a:rPr>
              <a:t>Among them, In this talk, we show that a system that uses the fast segment as a cache to the slow segment achieves significant performance improvement and power reduction with low cost for wide variety of both single and multi core workloads.</a:t>
            </a:r>
          </a:p>
          <a:p>
            <a:endParaRPr lang="en-US" baseline="0"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151</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155</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D01923-8544-A843-A470-FBF262268D69}" type="slidenum">
              <a:rPr lang="en-US" sz="1200">
                <a:solidFill>
                  <a:prstClr val="black"/>
                </a:solidFill>
                <a:latin typeface="Calibri" charset="0"/>
                <a:cs typeface="Arial" charset="0"/>
              </a:rPr>
              <a:pPr eaLnBrk="1" hangingPunct="1"/>
              <a:t>35</a:t>
            </a:fld>
            <a:endParaRPr lang="en-US" sz="1200">
              <a:solidFill>
                <a:prstClr val="black"/>
              </a:solidFill>
              <a:latin typeface="Calibri"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156</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157</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158</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159</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160</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161</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162</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163</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164</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165</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348A69-22FC-0448-BA8C-D2010BAF903A}" type="slidenum">
              <a:rPr lang="en-US" sz="1200">
                <a:solidFill>
                  <a:prstClr val="black"/>
                </a:solidFill>
                <a:cs typeface="Arial" charset="0"/>
              </a:rPr>
              <a:pPr eaLnBrk="1" hangingPunct="1"/>
              <a:t>44</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166</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167</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168</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174</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188</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210F24-A6EB-F94F-A71B-7C043DAEB347}" type="slidenum">
              <a:rPr lang="en-US" sz="1200">
                <a:solidFill>
                  <a:prstClr val="black"/>
                </a:solidFill>
                <a:latin typeface="Calibri" charset="0"/>
                <a:cs typeface="Arial" charset="0"/>
              </a:rPr>
              <a:pPr eaLnBrk="1" hangingPunct="1"/>
              <a:t>79</a:t>
            </a:fld>
            <a:endParaRPr lang="en-US" sz="1200">
              <a:solidFill>
                <a:prstClr val="black"/>
              </a:solidFill>
              <a:latin typeface="Calibri" charset="0"/>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99</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DRAM system consists of the DRAM banks, the DRAM bus, and the DRAM memory controller. DRAM banks store the data in physical memory. </a:t>
            </a:r>
            <a:r>
              <a:rPr lang="en-US" b="1"/>
              <a:t>There are multiple DRAM banks to allow multiple memory requests to proceed in parallel</a:t>
            </a:r>
            <a:r>
              <a:rPr lang="en-US"/>
              <a:t>. </a:t>
            </a:r>
          </a:p>
          <a:p>
            <a:pPr eaLnBrk="1" hangingPunct="1"/>
            <a:endParaRPr lang="en-US"/>
          </a:p>
          <a:p>
            <a:pPr eaLnBrk="1" hangingPunct="1"/>
            <a:r>
              <a:rPr lang="en-US"/>
              <a:t>Each DRAM bank has a 2-dimensional structure, consisting of rows by columns. Data can only be read from a </a:t>
            </a:r>
            <a:r>
              <a:rPr lang="ja-JP" altLang="en-US"/>
              <a:t>“</a:t>
            </a:r>
            <a:r>
              <a:rPr lang="en-US"/>
              <a:t>row buffer</a:t>
            </a:r>
            <a:r>
              <a:rPr lang="ja-JP" altLang="en-US"/>
              <a:t>”</a:t>
            </a:r>
            <a:r>
              <a:rPr lang="en-US"/>
              <a:t>, which acts as a cache that </a:t>
            </a:r>
            <a:r>
              <a:rPr lang="ja-JP" altLang="en-US"/>
              <a:t>“</a:t>
            </a:r>
            <a:r>
              <a:rPr lang="en-US"/>
              <a:t>caches</a:t>
            </a:r>
            <a:r>
              <a:rPr lang="ja-JP" altLang="en-US"/>
              <a:t>”</a:t>
            </a:r>
            <a:r>
              <a:rPr lang="en-US"/>
              <a:t> the last accessed row. As a result, a request that hits in the row buffer can be serviced much faster than a request that misses in the row buffer.</a:t>
            </a:r>
          </a:p>
          <a:p>
            <a:pPr eaLnBrk="1" hangingPunct="1"/>
            <a:endParaRPr lang="en-US"/>
          </a:p>
          <a:p>
            <a:pPr eaLnBrk="1" hangingPunct="1"/>
            <a:r>
              <a:rPr lang="en-US"/>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t>does not distinguish between different threads</a:t>
            </a:r>
            <a:r>
              <a:rPr lang="ja-JP" altLang="en-US" b="1"/>
              <a:t>’</a:t>
            </a:r>
            <a:r>
              <a:rPr lang="en-US" b="1"/>
              <a:t> requests  at all</a:t>
            </a:r>
            <a:r>
              <a:rPr lang="en-US"/>
              <a:t>. </a:t>
            </a:r>
          </a:p>
          <a:p>
            <a:pPr eaLnBrk="1" hangingPunct="1"/>
            <a:endParaRPr lang="en-US"/>
          </a:p>
          <a:p>
            <a:pPr eaLnBrk="1" hangingPunct="1"/>
            <a:r>
              <a:rPr lang="en-US"/>
              <a:t>-----------------------------</a:t>
            </a:r>
          </a:p>
          <a:p>
            <a:pPr eaLnBrk="1" hangingPunct="1"/>
            <a:endParaRPr lang="en-US"/>
          </a:p>
          <a:p>
            <a:pPr eaLnBrk="1" hangingPunct="1"/>
            <a:r>
              <a:rPr lang="en-US"/>
              <a:t>Explain bank operation at a high level</a:t>
            </a:r>
          </a:p>
          <a:p>
            <a:pPr eaLnBrk="1" hangingPunct="1"/>
            <a:r>
              <a:rPr lang="en-US"/>
              <a:t>- An access that is to the row in the row buffer takes a shorter time than to an access that is to another row.</a:t>
            </a:r>
          </a:p>
          <a:p>
            <a:pPr eaLnBrk="1" hangingPunct="1"/>
            <a:r>
              <a:rPr lang="en-US"/>
              <a:t>Multiple banks put together to allow for multiple requests to be serviced in parallel</a:t>
            </a:r>
          </a:p>
          <a:p>
            <a:pPr eaLnBrk="1" hangingPunct="1"/>
            <a:r>
              <a:rPr lang="en-US"/>
              <a:t>The DRAM controller treats each bank as an independent entity</a:t>
            </a:r>
          </a:p>
          <a:p>
            <a:pPr eaLnBrk="1" hangingPunct="1"/>
            <a:r>
              <a:rPr lang="en-US"/>
              <a:t>In each bank, the DRAM controller optimizes for improving row buffer locality to improve DRAM throughput </a:t>
            </a:r>
          </a:p>
          <a:p>
            <a:pPr eaLnBrk="1" hangingPunct="1"/>
            <a:r>
              <a:rPr lang="en-US"/>
              <a:t>- It prioritizes row-hit requests over other requests and all else being equal, older requests over younger requests. It is not aware of the different threads accessing it. </a:t>
            </a:r>
          </a:p>
          <a:p>
            <a:pPr eaLnBrk="1" hangingPunct="1"/>
            <a:r>
              <a:rPr lang="en-US"/>
              <a:t>The DRAM controller does not coordinate accesses to different banks. </a:t>
            </a:r>
          </a:p>
          <a:p>
            <a:pPr eaLnBrk="1" hangingPunct="1"/>
            <a:r>
              <a:rPr lang="en-US"/>
              <a:t>As a result requests of different threads can be serviced in different banks even though a single thread</a:t>
            </a:r>
            <a:r>
              <a:rPr lang="ja-JP" altLang="en-US"/>
              <a:t>’</a:t>
            </a:r>
            <a:r>
              <a:rPr lang="en-US"/>
              <a:t>s requests might be outstanding to multiple banks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45BB2E-5B74-0444-A8D5-58B7BE03BE84}" type="slidenum">
              <a:rPr lang="en-US">
                <a:solidFill>
                  <a:prstClr val="black"/>
                </a:solidFill>
              </a:rPr>
              <a:pPr eaLnBrk="1" hangingPunct="1"/>
              <a:t>101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121</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 Id="rId2" Type="http://schemas.openxmlformats.org/officeDocument/2006/relationships/image" Target="../media/image1.png"/></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79334224"/>
      </p:ext>
    </p:extLst>
  </p:cSld>
  <p:clrMapOvr>
    <a:masterClrMapping/>
  </p:clrMapOvr>
  <p:timing>
    <p:tnLst>
      <p:par>
        <p:cTn xmlns:p14="http://schemas.microsoft.com/office/powerpoint/2010/mai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410175"/>
      </p:ext>
    </p:extLst>
  </p:cSld>
  <p:clrMapOvr>
    <a:masterClrMapping/>
  </p:clrMapOvr>
  <p:timing>
    <p:tnLst>
      <p:par>
        <p:cTn xmlns:p14="http://schemas.microsoft.com/office/powerpoint/2010/mai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8047905"/>
      </p:ext>
    </p:extLst>
  </p:cSld>
  <p:clrMapOvr>
    <a:masterClrMapping/>
  </p:clrMapOvr>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841786"/>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10037801"/>
      </p:ext>
    </p:extLst>
  </p:cSld>
  <p:clrMapOvr>
    <a:masterClrMapping/>
  </p:clrMapOvr>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3570109"/>
      </p:ext>
    </p:extLst>
  </p:cSld>
  <p:clrMapOvr>
    <a:masterClrMapping/>
  </p:clrMapOvr>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62034871"/>
      </p:ext>
    </p:extLst>
  </p:cSld>
  <p:clrMapOvr>
    <a:masterClrMapping/>
  </p:clrMapOvr>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2895492"/>
      </p:ext>
    </p:extLst>
  </p:cSld>
  <p:clrMapOvr>
    <a:masterClrMapping/>
  </p:clrMapOvr>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2063770"/>
      </p:ext>
    </p:extLst>
  </p:cSld>
  <p:clrMapOvr>
    <a:masterClrMapping/>
  </p:clrMapOvr>
  <p:timing>
    <p:tnLst>
      <p:par>
        <p:cTn xmlns:p14="http://schemas.microsoft.com/office/powerpoint/2010/mai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9561696"/>
      </p:ext>
    </p:extLst>
  </p:cSld>
  <p:clrMapOvr>
    <a:masterClrMapping/>
  </p:clrMapOvr>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04547765"/>
      </p:ext>
    </p:extLst>
  </p:cSld>
  <p:clrMapOvr>
    <a:masterClrMapping/>
  </p:clrMapOvr>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FE8F650D-90A6-6546-8F8E-F308F93AACAB}" type="datetimeFigureOut">
              <a:rPr lang="en-US"/>
              <a:pPr>
                <a:defRPr/>
              </a:pPr>
              <a:t>7/3/13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CCC68787-3861-6744-9464-E051AC36C018}" type="slidenum">
              <a:rPr lang="en-US"/>
              <a:pPr>
                <a:defRPr/>
              </a:pPr>
              <a:t>‹#›</a:t>
            </a:fld>
            <a:endParaRPr lang="en-US"/>
          </a:p>
        </p:txBody>
      </p:sp>
    </p:spTree>
    <p:extLst>
      <p:ext uri="{BB962C8B-B14F-4D97-AF65-F5344CB8AC3E}">
        <p14:creationId xmlns:p14="http://schemas.microsoft.com/office/powerpoint/2010/main" val="346505467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8C060F35-AAD6-1345-AD12-7076357BEBC1}" type="datetimeFigureOut">
              <a:rPr lang="en-US"/>
              <a:pPr>
                <a:defRPr/>
              </a:pPr>
              <a:t>7/3/13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26993FB5-3140-3044-8B0D-A3F464A99DED}" type="slidenum">
              <a:rPr lang="en-US"/>
              <a:pPr>
                <a:defRPr/>
              </a:pPr>
              <a:t>‹#›</a:t>
            </a:fld>
            <a:endParaRPr lang="en-US"/>
          </a:p>
        </p:txBody>
      </p:sp>
    </p:spTree>
    <p:extLst>
      <p:ext uri="{BB962C8B-B14F-4D97-AF65-F5344CB8AC3E}">
        <p14:creationId xmlns:p14="http://schemas.microsoft.com/office/powerpoint/2010/main" val="346556848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69EF0D2A-CD3F-774D-83CE-436644392A68}" type="datetimeFigureOut">
              <a:rPr lang="en-US"/>
              <a:pPr>
                <a:defRPr/>
              </a:pPr>
              <a:t>7/3/13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4766B06-DD43-EC42-996C-F0AB16993C21}" type="slidenum">
              <a:rPr lang="en-US"/>
              <a:pPr>
                <a:defRPr/>
              </a:pPr>
              <a:t>‹#›</a:t>
            </a:fld>
            <a:endParaRPr lang="en-US"/>
          </a:p>
        </p:txBody>
      </p:sp>
    </p:spTree>
    <p:extLst>
      <p:ext uri="{BB962C8B-B14F-4D97-AF65-F5344CB8AC3E}">
        <p14:creationId xmlns:p14="http://schemas.microsoft.com/office/powerpoint/2010/main" val="6284555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A39FDAD8-3C1E-3E47-BF3B-C8E1B27CDA19}" type="datetimeFigureOut">
              <a:rPr lang="en-US"/>
              <a:pPr>
                <a:defRPr/>
              </a:pPr>
              <a:t>7/3/13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47B88E70-1178-9748-B730-BE80A4EA1456}" type="slidenum">
              <a:rPr lang="en-US"/>
              <a:pPr>
                <a:defRPr/>
              </a:pPr>
              <a:t>‹#›</a:t>
            </a:fld>
            <a:endParaRPr lang="en-US"/>
          </a:p>
        </p:txBody>
      </p:sp>
    </p:spTree>
    <p:extLst>
      <p:ext uri="{BB962C8B-B14F-4D97-AF65-F5344CB8AC3E}">
        <p14:creationId xmlns:p14="http://schemas.microsoft.com/office/powerpoint/2010/main" val="11119797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375844BB-EBDD-724F-BE56-CC9595D06F34}" type="datetimeFigureOut">
              <a:rPr lang="en-US"/>
              <a:pPr>
                <a:defRPr/>
              </a:pPr>
              <a:t>7/3/13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39224C58-2A26-5A4F-8325-D7D213A7AC2B}" type="slidenum">
              <a:rPr lang="en-US"/>
              <a:pPr>
                <a:defRPr/>
              </a:pPr>
              <a:t>‹#›</a:t>
            </a:fld>
            <a:endParaRPr lang="en-US"/>
          </a:p>
        </p:txBody>
      </p:sp>
    </p:spTree>
    <p:extLst>
      <p:ext uri="{BB962C8B-B14F-4D97-AF65-F5344CB8AC3E}">
        <p14:creationId xmlns:p14="http://schemas.microsoft.com/office/powerpoint/2010/main" val="57893767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8C6BBABC-D587-C949-BDCE-3C407502857E}" type="datetimeFigureOut">
              <a:rPr lang="en-US"/>
              <a:pPr>
                <a:defRPr/>
              </a:pPr>
              <a:t>7/3/13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3D297F0A-5D11-434B-9A2E-0F9600ADE7FC}" type="slidenum">
              <a:rPr lang="en-US"/>
              <a:pPr>
                <a:defRPr/>
              </a:pPr>
              <a:t>‹#›</a:t>
            </a:fld>
            <a:endParaRPr lang="en-US"/>
          </a:p>
        </p:txBody>
      </p:sp>
    </p:spTree>
    <p:extLst>
      <p:ext uri="{BB962C8B-B14F-4D97-AF65-F5344CB8AC3E}">
        <p14:creationId xmlns:p14="http://schemas.microsoft.com/office/powerpoint/2010/main" val="287395219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38D0459C-A182-324E-9923-30BDCFD58D21}" type="datetimeFigureOut">
              <a:rPr lang="en-US"/>
              <a:pPr>
                <a:defRPr/>
              </a:pPr>
              <a:t>7/3/13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B14A596B-12E8-1943-95FF-C08FE0936C99}" type="slidenum">
              <a:rPr lang="en-US"/>
              <a:pPr>
                <a:defRPr/>
              </a:pPr>
              <a:t>‹#›</a:t>
            </a:fld>
            <a:endParaRPr lang="en-US"/>
          </a:p>
        </p:txBody>
      </p:sp>
    </p:spTree>
    <p:extLst>
      <p:ext uri="{BB962C8B-B14F-4D97-AF65-F5344CB8AC3E}">
        <p14:creationId xmlns:p14="http://schemas.microsoft.com/office/powerpoint/2010/main" val="240059327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2477581-27F0-5A43-B172-CF44AFFEE4D2}" type="datetimeFigureOut">
              <a:rPr lang="en-US"/>
              <a:pPr>
                <a:defRPr/>
              </a:pPr>
              <a:t>7/3/13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8DA4925-E543-9A49-B423-CD4C388BAF92}" type="slidenum">
              <a:rPr lang="en-US"/>
              <a:pPr>
                <a:defRPr/>
              </a:pPr>
              <a:t>‹#›</a:t>
            </a:fld>
            <a:endParaRPr lang="en-US"/>
          </a:p>
        </p:txBody>
      </p:sp>
    </p:spTree>
    <p:extLst>
      <p:ext uri="{BB962C8B-B14F-4D97-AF65-F5344CB8AC3E}">
        <p14:creationId xmlns:p14="http://schemas.microsoft.com/office/powerpoint/2010/main" val="279865877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812BB9E5-878B-5B4D-8489-4862BDBB3CE7}" type="datetimeFigureOut">
              <a:rPr lang="en-US"/>
              <a:pPr>
                <a:defRPr/>
              </a:pPr>
              <a:t>7/3/13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91C9184-7203-BB46-B1C8-39719E9CBC1A}" type="slidenum">
              <a:rPr lang="en-US"/>
              <a:pPr>
                <a:defRPr/>
              </a:pPr>
              <a:t>‹#›</a:t>
            </a:fld>
            <a:endParaRPr lang="en-US"/>
          </a:p>
        </p:txBody>
      </p:sp>
    </p:spTree>
    <p:extLst>
      <p:ext uri="{BB962C8B-B14F-4D97-AF65-F5344CB8AC3E}">
        <p14:creationId xmlns:p14="http://schemas.microsoft.com/office/powerpoint/2010/main" val="43237150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AEE5F8E1-9033-2B44-B385-220CA16D968C}" type="datetimeFigureOut">
              <a:rPr lang="en-US"/>
              <a:pPr>
                <a:defRPr/>
              </a:pPr>
              <a:t>7/3/13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30586518-E4AC-AF45-9BDC-E4CE015F742A}" type="slidenum">
              <a:rPr lang="en-US"/>
              <a:pPr>
                <a:defRPr/>
              </a:pPr>
              <a:t>‹#›</a:t>
            </a:fld>
            <a:endParaRPr lang="en-US"/>
          </a:p>
        </p:txBody>
      </p:sp>
    </p:spTree>
    <p:extLst>
      <p:ext uri="{BB962C8B-B14F-4D97-AF65-F5344CB8AC3E}">
        <p14:creationId xmlns:p14="http://schemas.microsoft.com/office/powerpoint/2010/main" val="204860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79B721B-CAE8-9C4C-B1DC-742D0BBB81CB}" type="datetimeFigureOut">
              <a:rPr lang="en-US"/>
              <a:pPr>
                <a:defRPr/>
              </a:pPr>
              <a:t>7/3/13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6C515447-02D1-914A-9365-4EDB8E7CF7C0}" type="slidenum">
              <a:rPr lang="en-US"/>
              <a:pPr>
                <a:defRPr/>
              </a:pPr>
              <a:t>‹#›</a:t>
            </a:fld>
            <a:endParaRPr lang="en-US"/>
          </a:p>
        </p:txBody>
      </p:sp>
    </p:spTree>
    <p:extLst>
      <p:ext uri="{BB962C8B-B14F-4D97-AF65-F5344CB8AC3E}">
        <p14:creationId xmlns:p14="http://schemas.microsoft.com/office/powerpoint/2010/main" val="137039081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smtClean="0">
                <a:cs typeface="ＭＳ Ｐゴシック" charset="0"/>
              </a:defRPr>
            </a:lvl1pPr>
          </a:lstStyle>
          <a:p>
            <a:pPr>
              <a:defRPr/>
            </a:pPr>
            <a:fld id="{E2C6220A-E8A6-604F-ABEF-69DE9FA71310}" type="slidenum">
              <a:rPr lang="en-US"/>
              <a:pPr>
                <a:defRPr/>
              </a:pPr>
              <a:t>‹#›</a:t>
            </a:fld>
            <a:endParaRPr lang="en-US"/>
          </a:p>
        </p:txBody>
      </p:sp>
    </p:spTree>
    <p:extLst>
      <p:ext uri="{BB962C8B-B14F-4D97-AF65-F5344CB8AC3E}">
        <p14:creationId xmlns:p14="http://schemas.microsoft.com/office/powerpoint/2010/main" val="348112892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7BC72186-AE23-7040-819C-CE0769D9BA1F}" type="slidenum">
              <a:rPr lang="en-US"/>
              <a:pPr>
                <a:defRPr/>
              </a:pPr>
              <a:t>‹#›</a:t>
            </a:fld>
            <a:endParaRPr lang="en-US"/>
          </a:p>
        </p:txBody>
      </p:sp>
    </p:spTree>
    <p:extLst>
      <p:ext uri="{BB962C8B-B14F-4D97-AF65-F5344CB8AC3E}">
        <p14:creationId xmlns:p14="http://schemas.microsoft.com/office/powerpoint/2010/main" val="203405780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0D49DB8B-DD6F-1549-9473-46311FE2C2DE}" type="slidenum">
              <a:rPr lang="en-US"/>
              <a:pPr>
                <a:defRPr/>
              </a:pPr>
              <a:t>‹#›</a:t>
            </a:fld>
            <a:endParaRPr lang="en-US"/>
          </a:p>
        </p:txBody>
      </p:sp>
    </p:spTree>
    <p:extLst>
      <p:ext uri="{BB962C8B-B14F-4D97-AF65-F5344CB8AC3E}">
        <p14:creationId xmlns:p14="http://schemas.microsoft.com/office/powerpoint/2010/main" val="1871686715"/>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0864976-4487-4C4D-97D8-18ADB94E97C5}" type="slidenum">
              <a:rPr lang="en-US"/>
              <a:pPr>
                <a:defRPr/>
              </a:pPr>
              <a:t>‹#›</a:t>
            </a:fld>
            <a:endParaRPr lang="en-US"/>
          </a:p>
        </p:txBody>
      </p:sp>
    </p:spTree>
    <p:extLst>
      <p:ext uri="{BB962C8B-B14F-4D97-AF65-F5344CB8AC3E}">
        <p14:creationId xmlns:p14="http://schemas.microsoft.com/office/powerpoint/2010/main" val="992981013"/>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37635C9-55B0-3544-9719-A42E88AF1BA9}" type="slidenum">
              <a:rPr lang="en-US"/>
              <a:pPr>
                <a:defRPr/>
              </a:pPr>
              <a:t>‹#›</a:t>
            </a:fld>
            <a:endParaRPr lang="en-US"/>
          </a:p>
        </p:txBody>
      </p:sp>
    </p:spTree>
    <p:extLst>
      <p:ext uri="{BB962C8B-B14F-4D97-AF65-F5344CB8AC3E}">
        <p14:creationId xmlns:p14="http://schemas.microsoft.com/office/powerpoint/2010/main" val="2421497262"/>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6D48A6A2-F227-8A47-BABC-518DDFF9E5D7}" type="slidenum">
              <a:rPr lang="en-US"/>
              <a:pPr>
                <a:defRPr/>
              </a:pPr>
              <a:t>‹#›</a:t>
            </a:fld>
            <a:endParaRPr lang="en-US"/>
          </a:p>
        </p:txBody>
      </p:sp>
    </p:spTree>
    <p:extLst>
      <p:ext uri="{BB962C8B-B14F-4D97-AF65-F5344CB8AC3E}">
        <p14:creationId xmlns:p14="http://schemas.microsoft.com/office/powerpoint/2010/main" val="213330198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5730655-2B8C-B341-8802-027FCA740066}" type="slidenum">
              <a:rPr lang="en-US"/>
              <a:pPr>
                <a:defRPr/>
              </a:pPr>
              <a:t>‹#›</a:t>
            </a:fld>
            <a:endParaRPr lang="en-US"/>
          </a:p>
        </p:txBody>
      </p:sp>
    </p:spTree>
    <p:extLst>
      <p:ext uri="{BB962C8B-B14F-4D97-AF65-F5344CB8AC3E}">
        <p14:creationId xmlns:p14="http://schemas.microsoft.com/office/powerpoint/2010/main" val="653428336"/>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B036D68-2888-A549-B8B4-9826003CBCDE}" type="slidenum">
              <a:rPr lang="en-US"/>
              <a:pPr>
                <a:defRPr/>
              </a:pPr>
              <a:t>‹#›</a:t>
            </a:fld>
            <a:endParaRPr lang="en-US"/>
          </a:p>
        </p:txBody>
      </p:sp>
    </p:spTree>
    <p:extLst>
      <p:ext uri="{BB962C8B-B14F-4D97-AF65-F5344CB8AC3E}">
        <p14:creationId xmlns:p14="http://schemas.microsoft.com/office/powerpoint/2010/main" val="2556679881"/>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F736A6D-9715-B941-B399-4A52FEC4F76F}" type="slidenum">
              <a:rPr lang="en-US"/>
              <a:pPr>
                <a:defRPr/>
              </a:pPr>
              <a:t>‹#›</a:t>
            </a:fld>
            <a:endParaRPr lang="en-US"/>
          </a:p>
        </p:txBody>
      </p:sp>
    </p:spTree>
    <p:extLst>
      <p:ext uri="{BB962C8B-B14F-4D97-AF65-F5344CB8AC3E}">
        <p14:creationId xmlns:p14="http://schemas.microsoft.com/office/powerpoint/2010/main" val="57596757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A1B3E45-31F3-0E46-A6BD-814F8EA3B436}" type="slidenum">
              <a:rPr lang="en-US"/>
              <a:pPr>
                <a:defRPr/>
              </a:pPr>
              <a:t>‹#›</a:t>
            </a:fld>
            <a:endParaRPr lang="en-US"/>
          </a:p>
        </p:txBody>
      </p:sp>
    </p:spTree>
    <p:extLst>
      <p:ext uri="{BB962C8B-B14F-4D97-AF65-F5344CB8AC3E}">
        <p14:creationId xmlns:p14="http://schemas.microsoft.com/office/powerpoint/2010/main" val="548459245"/>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2043AB1-6FBF-644E-8747-9DEEEE13630E}" type="slidenum">
              <a:rPr lang="en-US"/>
              <a:pPr>
                <a:defRPr/>
              </a:pPr>
              <a:t>‹#›</a:t>
            </a:fld>
            <a:endParaRPr lang="en-US"/>
          </a:p>
        </p:txBody>
      </p:sp>
    </p:spTree>
    <p:extLst>
      <p:ext uri="{BB962C8B-B14F-4D97-AF65-F5344CB8AC3E}">
        <p14:creationId xmlns:p14="http://schemas.microsoft.com/office/powerpoint/2010/main" val="282392090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A7DB9D1-87EB-9F4B-A332-E93F4316F512}" type="slidenum">
              <a:rPr lang="en-US"/>
              <a:pPr>
                <a:defRPr/>
              </a:pPr>
              <a:t>‹#›</a:t>
            </a:fld>
            <a:endParaRPr lang="en-US"/>
          </a:p>
        </p:txBody>
      </p:sp>
    </p:spTree>
    <p:extLst>
      <p:ext uri="{BB962C8B-B14F-4D97-AF65-F5344CB8AC3E}">
        <p14:creationId xmlns:p14="http://schemas.microsoft.com/office/powerpoint/2010/main" val="367500235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slideLayout" Target="../slideLayouts/slideLayout169.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1.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9" Type="http://schemas.openxmlformats.org/officeDocument/2006/relationships/slideLayout" Target="../slideLayouts/slideLayout189.xml"/><Relationship Id="rId10"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2.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2.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20.xml"/><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slideLayout" Target="../slideLayouts/slideLayout236.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9.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9.xml"/><Relationship Id="rId2" Type="http://schemas.openxmlformats.org/officeDocument/2006/relationships/slideLayout" Target="../slideLayouts/slideLayout260.xml"/><Relationship Id="rId3" Type="http://schemas.openxmlformats.org/officeDocument/2006/relationships/slideLayout" Target="../slideLayouts/slideLayout261.xml"/><Relationship Id="rId4" Type="http://schemas.openxmlformats.org/officeDocument/2006/relationships/slideLayout" Target="../slideLayouts/slideLayout262.xml"/><Relationship Id="rId5" Type="http://schemas.openxmlformats.org/officeDocument/2006/relationships/slideLayout" Target="../slideLayouts/slideLayout263.xml"/><Relationship Id="rId6" Type="http://schemas.openxmlformats.org/officeDocument/2006/relationships/slideLayout" Target="../slideLayouts/slideLayout264.xml"/><Relationship Id="rId7" Type="http://schemas.openxmlformats.org/officeDocument/2006/relationships/slideLayout" Target="../slideLayouts/slideLayout265.xml"/><Relationship Id="rId8" Type="http://schemas.openxmlformats.org/officeDocument/2006/relationships/slideLayout" Target="../slideLayouts/slideLayout266.xml"/><Relationship Id="rId9" Type="http://schemas.openxmlformats.org/officeDocument/2006/relationships/slideLayout" Target="../slideLayouts/slideLayout267.xml"/><Relationship Id="rId10" Type="http://schemas.openxmlformats.org/officeDocument/2006/relationships/slideLayout" Target="../slideLayouts/slideLayout268.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0.xml"/><Relationship Id="rId12" Type="http://schemas.openxmlformats.org/officeDocument/2006/relationships/theme" Target="../theme/theme26.xml"/><Relationship Id="rId1" Type="http://schemas.openxmlformats.org/officeDocument/2006/relationships/slideLayout" Target="../slideLayouts/slideLayout270.xml"/><Relationship Id="rId2" Type="http://schemas.openxmlformats.org/officeDocument/2006/relationships/slideLayout" Target="../slideLayouts/slideLayout271.xml"/><Relationship Id="rId3" Type="http://schemas.openxmlformats.org/officeDocument/2006/relationships/slideLayout" Target="../slideLayouts/slideLayout272.xml"/><Relationship Id="rId4" Type="http://schemas.openxmlformats.org/officeDocument/2006/relationships/slideLayout" Target="../slideLayouts/slideLayout273.xml"/><Relationship Id="rId5" Type="http://schemas.openxmlformats.org/officeDocument/2006/relationships/slideLayout" Target="../slideLayouts/slideLayout274.xml"/><Relationship Id="rId6" Type="http://schemas.openxmlformats.org/officeDocument/2006/relationships/slideLayout" Target="../slideLayouts/slideLayout275.xml"/><Relationship Id="rId7" Type="http://schemas.openxmlformats.org/officeDocument/2006/relationships/slideLayout" Target="../slideLayouts/slideLayout276.xml"/><Relationship Id="rId8" Type="http://schemas.openxmlformats.org/officeDocument/2006/relationships/slideLayout" Target="../slideLayouts/slideLayout277.xml"/><Relationship Id="rId9" Type="http://schemas.openxmlformats.org/officeDocument/2006/relationships/slideLayout" Target="../slideLayouts/slideLayout278.xml"/><Relationship Id="rId10" Type="http://schemas.openxmlformats.org/officeDocument/2006/relationships/slideLayout" Target="../slideLayouts/slideLayout27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2.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2.xml"/><Relationship Id="rId2" Type="http://schemas.openxmlformats.org/officeDocument/2006/relationships/slideLayout" Target="../slideLayouts/slideLayout293.xml"/><Relationship Id="rId3" Type="http://schemas.openxmlformats.org/officeDocument/2006/relationships/slideLayout" Target="../slideLayouts/slideLayout294.xml"/><Relationship Id="rId4" Type="http://schemas.openxmlformats.org/officeDocument/2006/relationships/slideLayout" Target="../slideLayouts/slideLayout295.xml"/><Relationship Id="rId5" Type="http://schemas.openxmlformats.org/officeDocument/2006/relationships/slideLayout" Target="../slideLayouts/slideLayout296.xml"/><Relationship Id="rId6" Type="http://schemas.openxmlformats.org/officeDocument/2006/relationships/slideLayout" Target="../slideLayouts/slideLayout297.xml"/><Relationship Id="rId7" Type="http://schemas.openxmlformats.org/officeDocument/2006/relationships/slideLayout" Target="../slideLayouts/slideLayout298.xml"/><Relationship Id="rId8" Type="http://schemas.openxmlformats.org/officeDocument/2006/relationships/slideLayout" Target="../slideLayouts/slideLayout299.xml"/><Relationship Id="rId9" Type="http://schemas.openxmlformats.org/officeDocument/2006/relationships/slideLayout" Target="../slideLayouts/slideLayout300.xml"/><Relationship Id="rId10" Type="http://schemas.openxmlformats.org/officeDocument/2006/relationships/slideLayout" Target="../slideLayouts/slideLayout301.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4.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4.xml"/><Relationship Id="rId2" Type="http://schemas.openxmlformats.org/officeDocument/2006/relationships/slideLayout" Target="../slideLayouts/slideLayout315.xml"/><Relationship Id="rId3" Type="http://schemas.openxmlformats.org/officeDocument/2006/relationships/slideLayout" Target="../slideLayouts/slideLayout316.xml"/><Relationship Id="rId4" Type="http://schemas.openxmlformats.org/officeDocument/2006/relationships/slideLayout" Target="../slideLayouts/slideLayout317.xml"/><Relationship Id="rId5" Type="http://schemas.openxmlformats.org/officeDocument/2006/relationships/slideLayout" Target="../slideLayouts/slideLayout318.xml"/><Relationship Id="rId6" Type="http://schemas.openxmlformats.org/officeDocument/2006/relationships/slideLayout" Target="../slideLayouts/slideLayout319.xml"/><Relationship Id="rId7" Type="http://schemas.openxmlformats.org/officeDocument/2006/relationships/slideLayout" Target="../slideLayouts/slideLayout320.xml"/><Relationship Id="rId8" Type="http://schemas.openxmlformats.org/officeDocument/2006/relationships/slideLayout" Target="../slideLayouts/slideLayout321.xml"/><Relationship Id="rId9" Type="http://schemas.openxmlformats.org/officeDocument/2006/relationships/slideLayout" Target="../slideLayouts/slideLayout322.xml"/><Relationship Id="rId10" Type="http://schemas.openxmlformats.org/officeDocument/2006/relationships/slideLayout" Target="../slideLayouts/slideLayout323.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5.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5.xml"/><Relationship Id="rId2" Type="http://schemas.openxmlformats.org/officeDocument/2006/relationships/slideLayout" Target="../slideLayouts/slideLayout326.xml"/><Relationship Id="rId3" Type="http://schemas.openxmlformats.org/officeDocument/2006/relationships/slideLayout" Target="../slideLayouts/slideLayout327.xml"/><Relationship Id="rId4" Type="http://schemas.openxmlformats.org/officeDocument/2006/relationships/slideLayout" Target="../slideLayouts/slideLayout328.xml"/><Relationship Id="rId5" Type="http://schemas.openxmlformats.org/officeDocument/2006/relationships/slideLayout" Target="../slideLayouts/slideLayout329.xml"/><Relationship Id="rId6" Type="http://schemas.openxmlformats.org/officeDocument/2006/relationships/slideLayout" Target="../slideLayouts/slideLayout330.xml"/><Relationship Id="rId7" Type="http://schemas.openxmlformats.org/officeDocument/2006/relationships/slideLayout" Target="../slideLayouts/slideLayout331.xml"/><Relationship Id="rId8" Type="http://schemas.openxmlformats.org/officeDocument/2006/relationships/slideLayout" Target="../slideLayouts/slideLayout332.xml"/><Relationship Id="rId9" Type="http://schemas.openxmlformats.org/officeDocument/2006/relationships/slideLayout" Target="../slideLayouts/slideLayout333.xml"/><Relationship Id="rId10"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6.xml"/><Relationship Id="rId12" Type="http://schemas.openxmlformats.org/officeDocument/2006/relationships/theme" Target="../theme/theme32.xml"/><Relationship Id="rId1" Type="http://schemas.openxmlformats.org/officeDocument/2006/relationships/slideLayout" Target="../slideLayouts/slideLayout336.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7.xml"/><Relationship Id="rId12" Type="http://schemas.openxmlformats.org/officeDocument/2006/relationships/theme" Target="../theme/theme33.xml"/><Relationship Id="rId1" Type="http://schemas.openxmlformats.org/officeDocument/2006/relationships/slideLayout" Target="../slideLayouts/slideLayout347.xml"/><Relationship Id="rId2" Type="http://schemas.openxmlformats.org/officeDocument/2006/relationships/slideLayout" Target="../slideLayouts/slideLayout348.xml"/><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8.xml"/><Relationship Id="rId12" Type="http://schemas.openxmlformats.org/officeDocument/2006/relationships/theme" Target="../theme/theme34.xml"/><Relationship Id="rId1" Type="http://schemas.openxmlformats.org/officeDocument/2006/relationships/slideLayout" Target="../slideLayouts/slideLayout358.xml"/><Relationship Id="rId2" Type="http://schemas.openxmlformats.org/officeDocument/2006/relationships/slideLayout" Target="../slideLayouts/slideLayout359.xml"/><Relationship Id="rId3" Type="http://schemas.openxmlformats.org/officeDocument/2006/relationships/slideLayout" Target="../slideLayouts/slideLayout360.xml"/><Relationship Id="rId4" Type="http://schemas.openxmlformats.org/officeDocument/2006/relationships/slideLayout" Target="../slideLayouts/slideLayout361.xml"/><Relationship Id="rId5" Type="http://schemas.openxmlformats.org/officeDocument/2006/relationships/slideLayout" Target="../slideLayouts/slideLayout362.xml"/><Relationship Id="rId6" Type="http://schemas.openxmlformats.org/officeDocument/2006/relationships/slideLayout" Target="../slideLayouts/slideLayout363.xml"/><Relationship Id="rId7" Type="http://schemas.openxmlformats.org/officeDocument/2006/relationships/slideLayout" Target="../slideLayouts/slideLayout364.xml"/><Relationship Id="rId8" Type="http://schemas.openxmlformats.org/officeDocument/2006/relationships/slideLayout" Target="../slideLayouts/slideLayout365.xml"/><Relationship Id="rId9" Type="http://schemas.openxmlformats.org/officeDocument/2006/relationships/slideLayout" Target="../slideLayouts/slideLayout366.xml"/><Relationship Id="rId10"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9.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9" Type="http://schemas.openxmlformats.org/officeDocument/2006/relationships/slideLayout" Target="../slideLayouts/slideLayout377.xml"/><Relationship Id="rId10"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6.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7.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8.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3.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 Id="rId9" Type="http://schemas.openxmlformats.org/officeDocument/2006/relationships/slideLayout" Target="../slideLayouts/slideLayout421.xml"/><Relationship Id="rId10" Type="http://schemas.openxmlformats.org/officeDocument/2006/relationships/slideLayout" Target="../slideLayouts/slideLayout4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6.xml"/><Relationship Id="rId12" Type="http://schemas.openxmlformats.org/officeDocument/2006/relationships/theme" Target="../theme/theme42.xml"/><Relationship Id="rId1" Type="http://schemas.openxmlformats.org/officeDocument/2006/relationships/slideLayout" Target="../slideLayouts/slideLayout446.xml"/><Relationship Id="rId2" Type="http://schemas.openxmlformats.org/officeDocument/2006/relationships/slideLayout" Target="../slideLayouts/slideLayout447.xml"/><Relationship Id="rId3" Type="http://schemas.openxmlformats.org/officeDocument/2006/relationships/slideLayout" Target="../slideLayouts/slideLayout448.xml"/><Relationship Id="rId4" Type="http://schemas.openxmlformats.org/officeDocument/2006/relationships/slideLayout" Target="../slideLayouts/slideLayout449.xml"/><Relationship Id="rId5" Type="http://schemas.openxmlformats.org/officeDocument/2006/relationships/slideLayout" Target="../slideLayouts/slideLayout450.xml"/><Relationship Id="rId6" Type="http://schemas.openxmlformats.org/officeDocument/2006/relationships/slideLayout" Target="../slideLayouts/slideLayout451.xml"/><Relationship Id="rId7" Type="http://schemas.openxmlformats.org/officeDocument/2006/relationships/slideLayout" Target="../slideLayouts/slideLayout452.xml"/><Relationship Id="rId8" Type="http://schemas.openxmlformats.org/officeDocument/2006/relationships/slideLayout" Target="../slideLayouts/slideLayout453.xml"/><Relationship Id="rId9" Type="http://schemas.openxmlformats.org/officeDocument/2006/relationships/slideLayout" Target="../slideLayouts/slideLayout454.xml"/><Relationship Id="rId10" Type="http://schemas.openxmlformats.org/officeDocument/2006/relationships/slideLayout" Target="../slideLayouts/slideLayout455.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7.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7.xml"/><Relationship Id="rId2" Type="http://schemas.openxmlformats.org/officeDocument/2006/relationships/slideLayout" Target="../slideLayouts/slideLayout458.xml"/><Relationship Id="rId3" Type="http://schemas.openxmlformats.org/officeDocument/2006/relationships/slideLayout" Target="../slideLayouts/slideLayout459.xml"/><Relationship Id="rId4" Type="http://schemas.openxmlformats.org/officeDocument/2006/relationships/slideLayout" Target="../slideLayouts/slideLayout460.xml"/><Relationship Id="rId5" Type="http://schemas.openxmlformats.org/officeDocument/2006/relationships/slideLayout" Target="../slideLayouts/slideLayout461.xml"/><Relationship Id="rId6" Type="http://schemas.openxmlformats.org/officeDocument/2006/relationships/slideLayout" Target="../slideLayouts/slideLayout462.xml"/><Relationship Id="rId7" Type="http://schemas.openxmlformats.org/officeDocument/2006/relationships/slideLayout" Target="../slideLayouts/slideLayout463.xml"/><Relationship Id="rId8" Type="http://schemas.openxmlformats.org/officeDocument/2006/relationships/slideLayout" Target="../slideLayouts/slideLayout464.xml"/><Relationship Id="rId9" Type="http://schemas.openxmlformats.org/officeDocument/2006/relationships/slideLayout" Target="../slideLayouts/slideLayout465.xml"/><Relationship Id="rId10" Type="http://schemas.openxmlformats.org/officeDocument/2006/relationships/slideLayout" Target="../slideLayouts/slideLayout466.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8.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68.xml"/><Relationship Id="rId2" Type="http://schemas.openxmlformats.org/officeDocument/2006/relationships/slideLayout" Target="../slideLayouts/slideLayout469.xml"/><Relationship Id="rId3" Type="http://schemas.openxmlformats.org/officeDocument/2006/relationships/slideLayout" Target="../slideLayouts/slideLayout470.xml"/><Relationship Id="rId4" Type="http://schemas.openxmlformats.org/officeDocument/2006/relationships/slideLayout" Target="../slideLayouts/slideLayout471.xml"/><Relationship Id="rId5" Type="http://schemas.openxmlformats.org/officeDocument/2006/relationships/slideLayout" Target="../slideLayouts/slideLayout472.xml"/><Relationship Id="rId6" Type="http://schemas.openxmlformats.org/officeDocument/2006/relationships/slideLayout" Target="../slideLayouts/slideLayout473.xml"/><Relationship Id="rId7" Type="http://schemas.openxmlformats.org/officeDocument/2006/relationships/slideLayout" Target="../slideLayouts/slideLayout474.xml"/><Relationship Id="rId8" Type="http://schemas.openxmlformats.org/officeDocument/2006/relationships/slideLayout" Target="../slideLayouts/slideLayout475.xml"/><Relationship Id="rId9" Type="http://schemas.openxmlformats.org/officeDocument/2006/relationships/slideLayout" Target="../slideLayouts/slideLayout476.xml"/><Relationship Id="rId10" Type="http://schemas.openxmlformats.org/officeDocument/2006/relationships/slideLayout" Target="../slideLayouts/slideLayout477.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9.xml"/><Relationship Id="rId12" Type="http://schemas.openxmlformats.org/officeDocument/2006/relationships/slideLayout" Target="../slideLayouts/slideLayout490.xml"/><Relationship Id="rId13" Type="http://schemas.openxmlformats.org/officeDocument/2006/relationships/theme" Target="../theme/theme45.xml"/><Relationship Id="rId1" Type="http://schemas.openxmlformats.org/officeDocument/2006/relationships/slideLayout" Target="../slideLayouts/slideLayout479.xml"/><Relationship Id="rId2" Type="http://schemas.openxmlformats.org/officeDocument/2006/relationships/slideLayout" Target="../slideLayouts/slideLayout480.xml"/><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1.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1.xml"/><Relationship Id="rId2" Type="http://schemas.openxmlformats.org/officeDocument/2006/relationships/slideLayout" Target="../slideLayouts/slideLayout492.xml"/><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9" Type="http://schemas.openxmlformats.org/officeDocument/2006/relationships/slideLayout" Target="../slideLayouts/slideLayout499.xml"/><Relationship Id="rId10" Type="http://schemas.openxmlformats.org/officeDocument/2006/relationships/slideLayout" Target="../slideLayouts/slideLayout500.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2.xml"/><Relationship Id="rId12" Type="http://schemas.openxmlformats.org/officeDocument/2006/relationships/slideLayout" Target="../slideLayouts/slideLayout513.xml"/><Relationship Id="rId13" Type="http://schemas.openxmlformats.org/officeDocument/2006/relationships/theme" Target="../theme/theme47.xml"/><Relationship Id="rId1" Type="http://schemas.openxmlformats.org/officeDocument/2006/relationships/slideLayout" Target="../slideLayouts/slideLayout502.xml"/><Relationship Id="rId2" Type="http://schemas.openxmlformats.org/officeDocument/2006/relationships/slideLayout" Target="../slideLayouts/slideLayout503.xml"/><Relationship Id="rId3" Type="http://schemas.openxmlformats.org/officeDocument/2006/relationships/slideLayout" Target="../slideLayouts/slideLayout504.xml"/><Relationship Id="rId4" Type="http://schemas.openxmlformats.org/officeDocument/2006/relationships/slideLayout" Target="../slideLayouts/slideLayout505.xml"/><Relationship Id="rId5" Type="http://schemas.openxmlformats.org/officeDocument/2006/relationships/slideLayout" Target="../slideLayouts/slideLayout506.xml"/><Relationship Id="rId6" Type="http://schemas.openxmlformats.org/officeDocument/2006/relationships/slideLayout" Target="../slideLayouts/slideLayout507.xml"/><Relationship Id="rId7" Type="http://schemas.openxmlformats.org/officeDocument/2006/relationships/slideLayout" Target="../slideLayouts/slideLayout508.xml"/><Relationship Id="rId8" Type="http://schemas.openxmlformats.org/officeDocument/2006/relationships/slideLayout" Target="../slideLayouts/slideLayout509.xml"/><Relationship Id="rId9" Type="http://schemas.openxmlformats.org/officeDocument/2006/relationships/slideLayout" Target="../slideLayouts/slideLayout510.xml"/><Relationship Id="rId10" Type="http://schemas.openxmlformats.org/officeDocument/2006/relationships/slideLayout" Target="../slideLayouts/slideLayout511.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5.xml"/><Relationship Id="rId12" Type="http://schemas.openxmlformats.org/officeDocument/2006/relationships/slideLayout" Target="../slideLayouts/slideLayout536.xml"/><Relationship Id="rId13" Type="http://schemas.openxmlformats.org/officeDocument/2006/relationships/slideLayout" Target="../slideLayouts/slideLayout537.xml"/><Relationship Id="rId14" Type="http://schemas.openxmlformats.org/officeDocument/2006/relationships/theme" Target="../theme/theme49.xml"/><Relationship Id="rId1" Type="http://schemas.openxmlformats.org/officeDocument/2006/relationships/slideLayout" Target="../slideLayouts/slideLayout525.xml"/><Relationship Id="rId2" Type="http://schemas.openxmlformats.org/officeDocument/2006/relationships/slideLayout" Target="../slideLayouts/slideLayout526.xml"/><Relationship Id="rId3" Type="http://schemas.openxmlformats.org/officeDocument/2006/relationships/slideLayout" Target="../slideLayouts/slideLayout527.xml"/><Relationship Id="rId4" Type="http://schemas.openxmlformats.org/officeDocument/2006/relationships/slideLayout" Target="../slideLayouts/slideLayout528.xml"/><Relationship Id="rId5" Type="http://schemas.openxmlformats.org/officeDocument/2006/relationships/slideLayout" Target="../slideLayouts/slideLayout529.xml"/><Relationship Id="rId6" Type="http://schemas.openxmlformats.org/officeDocument/2006/relationships/slideLayout" Target="../slideLayouts/slideLayout530.xml"/><Relationship Id="rId7" Type="http://schemas.openxmlformats.org/officeDocument/2006/relationships/slideLayout" Target="../slideLayouts/slideLayout531.xml"/><Relationship Id="rId8" Type="http://schemas.openxmlformats.org/officeDocument/2006/relationships/slideLayout" Target="../slideLayouts/slideLayout532.xml"/><Relationship Id="rId9" Type="http://schemas.openxmlformats.org/officeDocument/2006/relationships/slideLayout" Target="../slideLayouts/slideLayout533.xml"/><Relationship Id="rId10" Type="http://schemas.openxmlformats.org/officeDocument/2006/relationships/slideLayout" Target="../slideLayouts/slideLayout5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slideLayout" Target="../slideLayouts/slideLayout549.xml"/><Relationship Id="rId13"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0.xml"/><Relationship Id="rId12" Type="http://schemas.openxmlformats.org/officeDocument/2006/relationships/theme" Target="../theme/theme51.xml"/><Relationship Id="rId1" Type="http://schemas.openxmlformats.org/officeDocument/2006/relationships/slideLayout" Target="../slideLayouts/slideLayout550.xml"/><Relationship Id="rId2" Type="http://schemas.openxmlformats.org/officeDocument/2006/relationships/slideLayout" Target="../slideLayouts/slideLayout551.xml"/><Relationship Id="rId3" Type="http://schemas.openxmlformats.org/officeDocument/2006/relationships/slideLayout" Target="../slideLayouts/slideLayout552.xml"/><Relationship Id="rId4" Type="http://schemas.openxmlformats.org/officeDocument/2006/relationships/slideLayout" Target="../slideLayouts/slideLayout553.xml"/><Relationship Id="rId5" Type="http://schemas.openxmlformats.org/officeDocument/2006/relationships/slideLayout" Target="../slideLayouts/slideLayout554.xml"/><Relationship Id="rId6" Type="http://schemas.openxmlformats.org/officeDocument/2006/relationships/slideLayout" Target="../slideLayouts/slideLayout555.xml"/><Relationship Id="rId7" Type="http://schemas.openxmlformats.org/officeDocument/2006/relationships/slideLayout" Target="../slideLayouts/slideLayout556.xml"/><Relationship Id="rId8" Type="http://schemas.openxmlformats.org/officeDocument/2006/relationships/slideLayout" Target="../slideLayouts/slideLayout557.xml"/><Relationship Id="rId9" Type="http://schemas.openxmlformats.org/officeDocument/2006/relationships/slideLayout" Target="../slideLayouts/slideLayout558.xml"/><Relationship Id="rId10"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1.xml"/><Relationship Id="rId12" Type="http://schemas.openxmlformats.org/officeDocument/2006/relationships/slideLayout" Target="../slideLayouts/slideLayout572.xml"/><Relationship Id="rId13" Type="http://schemas.openxmlformats.org/officeDocument/2006/relationships/theme" Target="../theme/theme52.xml"/><Relationship Id="rId1" Type="http://schemas.openxmlformats.org/officeDocument/2006/relationships/slideLayout" Target="../slideLayouts/slideLayout561.xml"/><Relationship Id="rId2" Type="http://schemas.openxmlformats.org/officeDocument/2006/relationships/slideLayout" Target="../slideLayouts/slideLayout562.xml"/><Relationship Id="rId3" Type="http://schemas.openxmlformats.org/officeDocument/2006/relationships/slideLayout" Target="../slideLayouts/slideLayout563.xml"/><Relationship Id="rId4" Type="http://schemas.openxmlformats.org/officeDocument/2006/relationships/slideLayout" Target="../slideLayouts/slideLayout564.xml"/><Relationship Id="rId5" Type="http://schemas.openxmlformats.org/officeDocument/2006/relationships/slideLayout" Target="../slideLayouts/slideLayout565.xml"/><Relationship Id="rId6" Type="http://schemas.openxmlformats.org/officeDocument/2006/relationships/slideLayout" Target="../slideLayouts/slideLayout566.xml"/><Relationship Id="rId7" Type="http://schemas.openxmlformats.org/officeDocument/2006/relationships/slideLayout" Target="../slideLayouts/slideLayout567.xml"/><Relationship Id="rId8" Type="http://schemas.openxmlformats.org/officeDocument/2006/relationships/slideLayout" Target="../slideLayouts/slideLayout568.xml"/><Relationship Id="rId9" Type="http://schemas.openxmlformats.org/officeDocument/2006/relationships/slideLayout" Target="../slideLayouts/slideLayout569.xml"/><Relationship Id="rId10"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3" Type="http://schemas.openxmlformats.org/officeDocument/2006/relationships/image" Target="../media/image1.pn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3" Type="http://schemas.openxmlformats.org/officeDocument/2006/relationships/image" Target="../media/image1.png"/><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7.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7.xml"/><Relationship Id="rId2" Type="http://schemas.openxmlformats.org/officeDocument/2006/relationships/slideLayout" Target="../slideLayouts/slideLayout618.xml"/><Relationship Id="rId3" Type="http://schemas.openxmlformats.org/officeDocument/2006/relationships/slideLayout" Target="../slideLayouts/slideLayout619.xml"/><Relationship Id="rId4" Type="http://schemas.openxmlformats.org/officeDocument/2006/relationships/slideLayout" Target="../slideLayouts/slideLayout620.xml"/><Relationship Id="rId5" Type="http://schemas.openxmlformats.org/officeDocument/2006/relationships/slideLayout" Target="../slideLayouts/slideLayout621.xml"/><Relationship Id="rId6" Type="http://schemas.openxmlformats.org/officeDocument/2006/relationships/slideLayout" Target="../slideLayouts/slideLayout622.xml"/><Relationship Id="rId7" Type="http://schemas.openxmlformats.org/officeDocument/2006/relationships/slideLayout" Target="../slideLayouts/slideLayout623.xml"/><Relationship Id="rId8" Type="http://schemas.openxmlformats.org/officeDocument/2006/relationships/slideLayout" Target="../slideLayouts/slideLayout624.xml"/><Relationship Id="rId9" Type="http://schemas.openxmlformats.org/officeDocument/2006/relationships/slideLayout" Target="../slideLayouts/slideLayout625.xml"/><Relationship Id="rId10"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8.xml"/><Relationship Id="rId12" Type="http://schemas.openxmlformats.org/officeDocument/2006/relationships/theme" Target="../theme/theme58.xml"/><Relationship Id="rId1" Type="http://schemas.openxmlformats.org/officeDocument/2006/relationships/slideLayout" Target="../slideLayouts/slideLayout628.xml"/><Relationship Id="rId2" Type="http://schemas.openxmlformats.org/officeDocument/2006/relationships/slideLayout" Target="../slideLayouts/slideLayout629.xml"/><Relationship Id="rId3" Type="http://schemas.openxmlformats.org/officeDocument/2006/relationships/slideLayout" Target="../slideLayouts/slideLayout630.xml"/><Relationship Id="rId4" Type="http://schemas.openxmlformats.org/officeDocument/2006/relationships/slideLayout" Target="../slideLayouts/slideLayout631.xml"/><Relationship Id="rId5" Type="http://schemas.openxmlformats.org/officeDocument/2006/relationships/slideLayout" Target="../slideLayouts/slideLayout632.xml"/><Relationship Id="rId6" Type="http://schemas.openxmlformats.org/officeDocument/2006/relationships/slideLayout" Target="../slideLayouts/slideLayout633.xml"/><Relationship Id="rId7" Type="http://schemas.openxmlformats.org/officeDocument/2006/relationships/slideLayout" Target="../slideLayouts/slideLayout634.xml"/><Relationship Id="rId8" Type="http://schemas.openxmlformats.org/officeDocument/2006/relationships/slideLayout" Target="../slideLayouts/slideLayout635.xml"/><Relationship Id="rId9" Type="http://schemas.openxmlformats.org/officeDocument/2006/relationships/slideLayout" Target="../slideLayouts/slideLayout636.xml"/><Relationship Id="rId10"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9.xml"/><Relationship Id="rId12" Type="http://schemas.openxmlformats.org/officeDocument/2006/relationships/slideLayout" Target="../slideLayouts/slideLayout650.xml"/><Relationship Id="rId13" Type="http://schemas.openxmlformats.org/officeDocument/2006/relationships/theme" Target="../theme/theme59.xml"/><Relationship Id="rId14" Type="http://schemas.openxmlformats.org/officeDocument/2006/relationships/image" Target="../media/image1.png"/><Relationship Id="rId1" Type="http://schemas.openxmlformats.org/officeDocument/2006/relationships/slideLayout" Target="../slideLayouts/slideLayout639.xml"/><Relationship Id="rId2" Type="http://schemas.openxmlformats.org/officeDocument/2006/relationships/slideLayout" Target="../slideLayouts/slideLayout640.xml"/><Relationship Id="rId3" Type="http://schemas.openxmlformats.org/officeDocument/2006/relationships/slideLayout" Target="../slideLayouts/slideLayout641.xml"/><Relationship Id="rId4" Type="http://schemas.openxmlformats.org/officeDocument/2006/relationships/slideLayout" Target="../slideLayouts/slideLayout642.xml"/><Relationship Id="rId5" Type="http://schemas.openxmlformats.org/officeDocument/2006/relationships/slideLayout" Target="../slideLayouts/slideLayout643.xml"/><Relationship Id="rId6" Type="http://schemas.openxmlformats.org/officeDocument/2006/relationships/slideLayout" Target="../slideLayouts/slideLayout644.xml"/><Relationship Id="rId7" Type="http://schemas.openxmlformats.org/officeDocument/2006/relationships/slideLayout" Target="../slideLayouts/slideLayout645.xml"/><Relationship Id="rId8" Type="http://schemas.openxmlformats.org/officeDocument/2006/relationships/slideLayout" Target="../slideLayouts/slideLayout646.xml"/><Relationship Id="rId9" Type="http://schemas.openxmlformats.org/officeDocument/2006/relationships/slideLayout" Target="../slideLayouts/slideLayout647.xml"/><Relationship Id="rId10"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1.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51.xml"/><Relationship Id="rId2" Type="http://schemas.openxmlformats.org/officeDocument/2006/relationships/slideLayout" Target="../slideLayouts/slideLayout652.xml"/><Relationship Id="rId3" Type="http://schemas.openxmlformats.org/officeDocument/2006/relationships/slideLayout" Target="../slideLayouts/slideLayout653.xml"/><Relationship Id="rId4" Type="http://schemas.openxmlformats.org/officeDocument/2006/relationships/slideLayout" Target="../slideLayouts/slideLayout654.xml"/><Relationship Id="rId5" Type="http://schemas.openxmlformats.org/officeDocument/2006/relationships/slideLayout" Target="../slideLayouts/slideLayout655.xml"/><Relationship Id="rId6" Type="http://schemas.openxmlformats.org/officeDocument/2006/relationships/slideLayout" Target="../slideLayouts/slideLayout656.xml"/><Relationship Id="rId7" Type="http://schemas.openxmlformats.org/officeDocument/2006/relationships/slideLayout" Target="../slideLayouts/slideLayout657.xml"/><Relationship Id="rId8" Type="http://schemas.openxmlformats.org/officeDocument/2006/relationships/slideLayout" Target="../slideLayouts/slideLayout658.xml"/><Relationship Id="rId9" Type="http://schemas.openxmlformats.org/officeDocument/2006/relationships/slideLayout" Target="../slideLayouts/slideLayout659.xml"/><Relationship Id="rId10" Type="http://schemas.openxmlformats.org/officeDocument/2006/relationships/slideLayout" Target="../slideLayouts/slideLayout66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72.xml"/><Relationship Id="rId12" Type="http://schemas.openxmlformats.org/officeDocument/2006/relationships/theme" Target="../theme/theme61.xml"/><Relationship Id="rId1" Type="http://schemas.openxmlformats.org/officeDocument/2006/relationships/slideLayout" Target="../slideLayouts/slideLayout662.xml"/><Relationship Id="rId2" Type="http://schemas.openxmlformats.org/officeDocument/2006/relationships/slideLayout" Target="../slideLayouts/slideLayout663.xml"/><Relationship Id="rId3" Type="http://schemas.openxmlformats.org/officeDocument/2006/relationships/slideLayout" Target="../slideLayouts/slideLayout664.xml"/><Relationship Id="rId4" Type="http://schemas.openxmlformats.org/officeDocument/2006/relationships/slideLayout" Target="../slideLayouts/slideLayout665.xml"/><Relationship Id="rId5" Type="http://schemas.openxmlformats.org/officeDocument/2006/relationships/slideLayout" Target="../slideLayouts/slideLayout666.xml"/><Relationship Id="rId6" Type="http://schemas.openxmlformats.org/officeDocument/2006/relationships/slideLayout" Target="../slideLayouts/slideLayout667.xml"/><Relationship Id="rId7" Type="http://schemas.openxmlformats.org/officeDocument/2006/relationships/slideLayout" Target="../slideLayouts/slideLayout668.xml"/><Relationship Id="rId8" Type="http://schemas.openxmlformats.org/officeDocument/2006/relationships/slideLayout" Target="../slideLayouts/slideLayout669.xml"/><Relationship Id="rId9" Type="http://schemas.openxmlformats.org/officeDocument/2006/relationships/slideLayout" Target="../slideLayouts/slideLayout670.xml"/><Relationship Id="rId10" Type="http://schemas.openxmlformats.org/officeDocument/2006/relationships/slideLayout" Target="../slideLayouts/slideLayout671.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83.xml"/><Relationship Id="rId12" Type="http://schemas.openxmlformats.org/officeDocument/2006/relationships/slideLayout" Target="../slideLayouts/slideLayout684.xml"/><Relationship Id="rId13" Type="http://schemas.openxmlformats.org/officeDocument/2006/relationships/theme" Target="../theme/theme62.xml"/><Relationship Id="rId14" Type="http://schemas.openxmlformats.org/officeDocument/2006/relationships/image" Target="../media/image1.png"/><Relationship Id="rId1" Type="http://schemas.openxmlformats.org/officeDocument/2006/relationships/slideLayout" Target="../slideLayouts/slideLayout673.xml"/><Relationship Id="rId2" Type="http://schemas.openxmlformats.org/officeDocument/2006/relationships/slideLayout" Target="../slideLayouts/slideLayout674.xml"/><Relationship Id="rId3" Type="http://schemas.openxmlformats.org/officeDocument/2006/relationships/slideLayout" Target="../slideLayouts/slideLayout675.xml"/><Relationship Id="rId4" Type="http://schemas.openxmlformats.org/officeDocument/2006/relationships/slideLayout" Target="../slideLayouts/slideLayout676.xml"/><Relationship Id="rId5" Type="http://schemas.openxmlformats.org/officeDocument/2006/relationships/slideLayout" Target="../slideLayouts/slideLayout677.xml"/><Relationship Id="rId6" Type="http://schemas.openxmlformats.org/officeDocument/2006/relationships/slideLayout" Target="../slideLayouts/slideLayout678.xml"/><Relationship Id="rId7" Type="http://schemas.openxmlformats.org/officeDocument/2006/relationships/slideLayout" Target="../slideLayouts/slideLayout679.xml"/><Relationship Id="rId8" Type="http://schemas.openxmlformats.org/officeDocument/2006/relationships/slideLayout" Target="../slideLayouts/slideLayout680.xml"/><Relationship Id="rId9" Type="http://schemas.openxmlformats.org/officeDocument/2006/relationships/slideLayout" Target="../slideLayouts/slideLayout681.xml"/><Relationship Id="rId10" Type="http://schemas.openxmlformats.org/officeDocument/2006/relationships/slideLayout" Target="../slideLayouts/slideLayout68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9163702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fontAlgn="base">
              <a:spcBef>
                <a:spcPct val="0"/>
              </a:spcBef>
              <a:spcAft>
                <a:spcPct val="0"/>
              </a:spcAft>
              <a:defRPr/>
            </a:pPr>
            <a:fld id="{73330169-5DBF-8F45-A4DD-67FA506A6550}" type="datetimeFigureOut">
              <a:rPr lang="en-US">
                <a:ea typeface="ＭＳ Ｐゴシック" charset="0"/>
              </a:rPr>
              <a:pPr fontAlgn="base">
                <a:spcBef>
                  <a:spcPct val="0"/>
                </a:spcBef>
                <a:spcAft>
                  <a:spcPct val="0"/>
                </a:spcAft>
                <a:defRPr/>
              </a:pPr>
              <a:t>7/3/13</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3187424B-719A-6E49-B550-E468413869F6}"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896936240"/>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281DCEFB-E015-AF45-8C3C-465E2AE7C920}"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266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881398"/>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4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4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4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1.png"/><Relationship Id="rId3" Type="http://schemas.openxmlformats.org/officeDocument/2006/relationships/image" Target="../media/image5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2.png"/><Relationship Id="rId3" Type="http://schemas.openxmlformats.org/officeDocument/2006/relationships/hyperlink" Target="file://localhost/Users/omutlu/Documents/presentations/CMU/students/Jamie%20Liu/jamie_isca12_talk-backup.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21.xml.rels><?xml version="1.0" encoding="UTF-8" standalone="yes"?>
<Relationships xmlns="http://schemas.openxmlformats.org/package/2006/relationships"><Relationship Id="rId3" Type="http://schemas.openxmlformats.org/officeDocument/2006/relationships/hyperlink" Target="http://users.ece.cmu.edu/~omutlu/pub/tldram_hpca13.pdf" TargetMode="External"/><Relationship Id="rId4" Type="http://schemas.openxmlformats.org/officeDocument/2006/relationships/hyperlink" Target="http://www.cs.utah.edu/~lizhang/HPCA19/" TargetMode="External"/><Relationship Id="rId5" Type="http://schemas.openxmlformats.org/officeDocument/2006/relationships/hyperlink" Target="http://users.ece.cmu.edu/~omutlu/pub/lee_hpca13_talk.pptx" TargetMode="External"/><Relationship Id="rId1" Type="http://schemas.openxmlformats.org/officeDocument/2006/relationships/slideLayout" Target="../slideLayouts/slideLayout595.xml"/><Relationship Id="rId2" Type="http://schemas.openxmlformats.org/officeDocument/2006/relationships/notesSlide" Target="../notesSlides/notesSlide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1.xml"/></Relationships>
</file>

<file path=ppt/slides/_rels/slide13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47.xml"/><Relationship Id="rId2" Type="http://schemas.openxmlformats.org/officeDocument/2006/relationships/notesSlide" Target="../notesSlides/notesSlide2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3.xml"/><Relationship Id="rId3" Type="http://schemas.openxmlformats.org/officeDocument/2006/relationships/chart" Target="../charts/char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4.xml"/><Relationship Id="rId3" Type="http://schemas.openxmlformats.org/officeDocument/2006/relationships/chart" Target="../charts/char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5.xml"/><Relationship Id="rId3" Type="http://schemas.openxmlformats.org/officeDocument/2006/relationships/chart" Target="../charts/char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3.xml"/></Relationships>
</file>

<file path=ppt/slides/_rels/slide14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447.xml"/><Relationship Id="rId2" Type="http://schemas.openxmlformats.org/officeDocument/2006/relationships/notesSlide" Target="../notesSlides/notesSlide3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5.xml"/><Relationship Id="rId3" Type="http://schemas.openxmlformats.org/officeDocument/2006/relationships/chart" Target="../charts/chart1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51.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4" Type="http://schemas.openxmlformats.org/officeDocument/2006/relationships/hyperlink" Target="http://isca2012.ittc.ku.edu/" TargetMode="External"/><Relationship Id="rId5" Type="http://schemas.openxmlformats.org/officeDocument/2006/relationships/hyperlink" Target="http://users.ece.cmu.edu/~omutlu/pub/kim_isca12_talk.pptx" TargetMode="External"/><Relationship Id="rId1" Type="http://schemas.openxmlformats.org/officeDocument/2006/relationships/slideLayout" Target="../slideLayouts/slideLayout595.xml"/><Relationship Id="rId2" Type="http://schemas.openxmlformats.org/officeDocument/2006/relationships/notesSlide" Target="../notesSlides/notesSlide3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3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5.xml"/><Relationship Id="rId3" Type="http://schemas.openxmlformats.org/officeDocument/2006/relationships/image" Target="../media/image6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8.xml"/><Relationship Id="rId3" Type="http://schemas.openxmlformats.org/officeDocument/2006/relationships/image" Target="../media/image6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5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5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5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3.xml"/><Relationship Id="rId3" Type="http://schemas.openxmlformats.org/officeDocument/2006/relationships/chart" Target="../charts/char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http://users.ece.cmu.edu/~omutlu/pub/rowclone_CMU-CS-TR-13-108.pdf"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5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5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03.xml"/><Relationship Id="rId2" Type="http://schemas.openxmlformats.org/officeDocument/2006/relationships/chart" Target="../charts/chart1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188.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617.xml"/><Relationship Id="rId2" Type="http://schemas.openxmlformats.org/officeDocument/2006/relationships/notesSlide" Target="../notesSlides/notesSlide5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190.xml.rels><?xml version="1.0" encoding="UTF-8" standalone="yes"?>
<Relationships xmlns="http://schemas.openxmlformats.org/package/2006/relationships"><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memory-dvfs_icac11.pdf" TargetMode="External"/><Relationship Id="rId5" Type="http://schemas.openxmlformats.org/officeDocument/2006/relationships/hyperlink" Target="http://www.cis.fiu.edu/conferences/icac2011/" TargetMode="External"/><Relationship Id="rId6" Type="http://schemas.openxmlformats.org/officeDocument/2006/relationships/hyperlink" Target="http://users.ece.cmu.edu/~omutlu/pub/fallin_icac11_talk.pptx" TargetMode="External"/><Relationship Id="rId7" Type="http://schemas.openxmlformats.org/officeDocument/2006/relationships/hyperlink" Target="http://users.ece.cmu.edu/~omutlu/pub/fallin_icac11_talk.pdf" TargetMode="External"/><Relationship Id="rId8" Type="http://schemas.openxmlformats.org/officeDocument/2006/relationships/hyperlink" Target="http://users.ece.cmu.edu/~omutlu/pub/dram-retention-time-characterization_isca13.pdf" TargetMode="External"/><Relationship Id="rId9" Type="http://schemas.openxmlformats.org/officeDocument/2006/relationships/hyperlink" Target="http://isca2013.eew.technion.ac.il/" TargetMode="External"/><Relationship Id="rId10" Type="http://schemas.openxmlformats.org/officeDocument/2006/relationships/hyperlink" Target="http://users.ece.cmu.edu/~omutlu/pub/mutlu_isca13_talk.pptx" TargetMode="External"/><Relationship Id="rId11" Type="http://schemas.openxmlformats.org/officeDocument/2006/relationships/hyperlink" Target="http://users.ece.cmu.edu/~omutlu/pub/mutlu_isca13_talk.pdf" TargetMode="External"/><Relationship Id="rId1" Type="http://schemas.openxmlformats.org/officeDocument/2006/relationships/slideLayout" Target="../slideLayouts/slideLayout2.xml"/><Relationship Id="rId2" Type="http://schemas.openxmlformats.org/officeDocument/2006/relationships/hyperlink" Target="http://noggin.intel.com/content/paper-8-error-analysis-and-retention-aware-error-management-for-nand-flash-memory"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7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7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59.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hyperlink" Target="http://www.ewh.ieee.org/soc/eds/imw/" TargetMode="External"/><Relationship Id="rId4" Type="http://schemas.openxmlformats.org/officeDocument/2006/relationships/hyperlink" Target="http://users.ece.cmu.edu/~omutlu/pub/mutlu_memory-scaling_imw13_invited-talk.pptx" TargetMode="External"/><Relationship Id="rId5" Type="http://schemas.openxmlformats.org/officeDocument/2006/relationships/hyperlink" Target="http://users.ece.cmu.edu/~omutlu/pub/mutlu_memory-scaling_imw13_invited-talk.pdf" TargetMode="External"/><Relationship Id="rId1" Type="http://schemas.openxmlformats.org/officeDocument/2006/relationships/slideLayout" Target="../slideLayouts/slideLayout526.xml"/><Relationship Id="rId2" Type="http://schemas.openxmlformats.org/officeDocument/2006/relationships/hyperlink" Target="http://users.ece.cmu.edu/~omutlu/pub/memory-scaling_imw13.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users.ece.cmu.edu/~omutlu/pub/onur-ACACES2013-Topic1-dram-basics-and-scaling.pdf" TargetMode="External"/><Relationship Id="rId4" Type="http://schemas.openxmlformats.org/officeDocument/2006/relationships/hyperlink" Target="http://users.ece.cmu.edu/~omutlu/pub/onur-ACACES2013-Topic2-emerging-and-hybrid-memory-technologies.pptx" TargetMode="External"/><Relationship Id="rId5" Type="http://schemas.openxmlformats.org/officeDocument/2006/relationships/hyperlink" Target="http://users.ece.cmu.edu/~omutlu/pub/onur-ACACES2013-Topic2-emerging-and-hybrid-memory-technologies.pdf" TargetMode="External"/><Relationship Id="rId6" Type="http://schemas.openxmlformats.org/officeDocument/2006/relationships/hyperlink" Target="http://users.ece.cmu.edu/~omutlu/pub/onur-ACACES2013-Topic3-memory-qos.pptx" TargetMode="External"/><Relationship Id="rId7" Type="http://schemas.openxmlformats.org/officeDocument/2006/relationships/hyperlink" Target="http://users.ece.cmu.edu/~omutlu/pub/onur-ACACES2013-Topic3-memory-qos.pdf" TargetMode="External"/><Relationship Id="rId1" Type="http://schemas.openxmlformats.org/officeDocument/2006/relationships/slideLayout" Target="../slideLayouts/slideLayout526.xml"/><Relationship Id="rId2" Type="http://schemas.openxmlformats.org/officeDocument/2006/relationships/hyperlink" Target="http://users.ece.cmu.edu/~omutlu/pub/onur-ACACES2013-Topic1-dram-basics-and-scaling.ppt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526.xml"/><Relationship Id="rId2" Type="http://schemas.openxmlformats.org/officeDocument/2006/relationships/hyperlink" Target="http://www.youtube.com/watch?v=JBdfZ5i21cs&amp;list=PL5PHm2jkkXmidJOd59REog9jDnPDTG6IJ&amp;index=2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8.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2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503.xml"/><Relationship Id="rId2" Type="http://schemas.openxmlformats.org/officeDocument/2006/relationships/hyperlink" Target="http://www.youtube.com/playlist?list=PL5PHm2jkkXmidJOd59REog9jDnPDTG6I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12.png"/><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10.jpeg"/><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2.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5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1.jpeg"/><Relationship Id="rId3"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539.xml"/><Relationship Id="rId2"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539.xml"/><Relationship Id="rId2" Type="http://schemas.openxmlformats.org/officeDocument/2006/relationships/image" Target="../media/image3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551.xml"/><Relationship Id="rId2" Type="http://schemas.openxmlformats.org/officeDocument/2006/relationships/image" Target="../media/image3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0.jpeg"/><Relationship Id="rId9" Type="http://schemas.openxmlformats.org/officeDocument/2006/relationships/image" Target="../media/image19.png"/><Relationship Id="rId1" Type="http://schemas.openxmlformats.org/officeDocument/2006/relationships/slideLayout" Target="../slideLayouts/slideLayout492.xml"/><Relationship Id="rId2"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0.png"/><Relationship Id="rId3" Type="http://schemas.openxmlformats.org/officeDocument/2006/relationships/image" Target="../media/image21.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0.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92.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43.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44.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45.png"/><Relationship Id="rId3" Type="http://schemas.openxmlformats.org/officeDocument/2006/relationships/image" Target="../media/image4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99.xml.rels><?xml version="1.0" encoding="UTF-8" standalone="yes"?>
<Relationships xmlns="http://schemas.openxmlformats.org/package/2006/relationships"><Relationship Id="rId3" Type="http://schemas.openxmlformats.org/officeDocument/2006/relationships/hyperlink" Target="http://users.ece.cmu.edu/~omutlu/pub/raidr-dram-refresh_isca12.pdf" TargetMode="External"/><Relationship Id="rId4" Type="http://schemas.openxmlformats.org/officeDocument/2006/relationships/hyperlink" Target="http://isca2012.ittc.ku.edu/" TargetMode="External"/><Relationship Id="rId5" Type="http://schemas.openxmlformats.org/officeDocument/2006/relationships/hyperlink" Target="http://users.ece.cmu.edu/~omutlu/pub/liu_isca12_talk.pdf" TargetMode="External"/><Relationship Id="rId1" Type="http://schemas.openxmlformats.org/officeDocument/2006/relationships/slideLayout" Target="../slideLayouts/slideLayout52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4004179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latin typeface="Garamond" charset="0"/>
              </a:rPr>
              <a:t>DRAM </a:t>
            </a:r>
            <a:r>
              <a:rPr lang="en-US" dirty="0" smtClean="0">
                <a:latin typeface="Garamond" charset="0"/>
              </a:rPr>
              <a:t>Refresh</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DRAM capacitor charge leaks over time</a:t>
            </a:r>
          </a:p>
          <a:p>
            <a:endParaRPr lang="en-US" dirty="0" smtClean="0">
              <a:latin typeface="Tahoma" charset="0"/>
            </a:endParaRPr>
          </a:p>
          <a:p>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r>
              <a:rPr lang="en-US" dirty="0">
                <a:latin typeface="Tahoma" charset="0"/>
                <a:ea typeface="ＭＳ Ｐゴシック" charset="0"/>
              </a:rPr>
              <a:t>Activate + </a:t>
            </a:r>
            <a:r>
              <a:rPr lang="en-US" dirty="0" err="1">
                <a:latin typeface="Tahoma" charset="0"/>
                <a:ea typeface="ＭＳ Ｐゴシック" charset="0"/>
              </a:rPr>
              <a:t>precharge</a:t>
            </a:r>
            <a:r>
              <a:rPr lang="en-US" dirty="0">
                <a:latin typeface="Tahoma" charset="0"/>
                <a:ea typeface="ＭＳ Ｐゴシック" charset="0"/>
              </a:rPr>
              <a:t> each row every N </a:t>
            </a:r>
            <a:r>
              <a:rPr lang="en-US" dirty="0" err="1">
                <a:latin typeface="Tahoma" charset="0"/>
                <a:ea typeface="ＭＳ Ｐゴシック" charset="0"/>
              </a:rPr>
              <a:t>ms</a:t>
            </a:r>
            <a:endParaRPr lang="en-US" dirty="0">
              <a:latin typeface="Tahoma" charset="0"/>
              <a:ea typeface="ＭＳ Ｐゴシック" charset="0"/>
            </a:endParaRPr>
          </a:p>
          <a:p>
            <a:pPr lvl="1"/>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endParaRPr lang="en-US" dirty="0">
              <a:latin typeface="Tahoma" charset="0"/>
              <a:ea typeface="ＭＳ Ｐゴシック" charset="0"/>
            </a:endParaRPr>
          </a:p>
          <a:p>
            <a:r>
              <a:rPr lang="en-US" dirty="0" smtClean="0">
                <a:latin typeface="Tahoma" charset="0"/>
              </a:rPr>
              <a:t>Downsides of refresh</a:t>
            </a:r>
          </a:p>
          <a:p>
            <a:pPr marL="0" indent="0">
              <a:buNone/>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100</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3597074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Garamond" charset="0"/>
              </a:rPr>
              <a:t>Refresh Today: Auto Refresh</a:t>
            </a:r>
            <a:endParaRPr lang="en-US" dirty="0">
              <a:latin typeface="Garamond"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F3CC74-56D5-CB41-BAF3-FF115739830F}" type="slidenum">
              <a:rPr lang="en-US">
                <a:solidFill>
                  <a:srgbClr val="000000"/>
                </a:solidFill>
                <a:latin typeface="Garamond" charset="0"/>
              </a:rPr>
              <a:pPr eaLnBrk="1" hangingPunct="1"/>
              <a:t>101</a:t>
            </a:fld>
            <a:endParaRPr lang="en-US">
              <a:solidFill>
                <a:srgbClr val="000000"/>
              </a:solidFill>
              <a:latin typeface="Garamond" charset="0"/>
            </a:endParaRPr>
          </a:p>
        </p:txBody>
      </p:sp>
      <p:sp>
        <p:nvSpPr>
          <p:cNvPr id="9220"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1"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2"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Columns</a:t>
            </a:r>
          </a:p>
        </p:txBody>
      </p:sp>
      <p:sp>
        <p:nvSpPr>
          <p:cNvPr id="9223"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Rows</a:t>
            </a:r>
          </a:p>
        </p:txBody>
      </p:sp>
      <p:sp>
        <p:nvSpPr>
          <p:cNvPr id="9224"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5"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6"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7"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8"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9"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0"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1"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2"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3"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4"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5"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6"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7"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8"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 Buffer</a:t>
            </a:r>
          </a:p>
        </p:txBody>
      </p:sp>
      <p:sp>
        <p:nvSpPr>
          <p:cNvPr id="9239"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0"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1"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2"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3"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4"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5"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6"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7"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8"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9"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0"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1"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2"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3"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4"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55"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CONTROLLER</a:t>
            </a:r>
          </a:p>
        </p:txBody>
      </p:sp>
      <p:sp>
        <p:nvSpPr>
          <p:cNvPr id="9256"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Bus</a:t>
            </a:r>
          </a:p>
        </p:txBody>
      </p:sp>
      <p:sp>
        <p:nvSpPr>
          <p:cNvPr id="9257"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0</a:t>
            </a:r>
          </a:p>
        </p:txBody>
      </p:sp>
      <p:sp>
        <p:nvSpPr>
          <p:cNvPr id="9258"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1</a:t>
            </a:r>
          </a:p>
        </p:txBody>
      </p:sp>
      <p:sp>
        <p:nvSpPr>
          <p:cNvPr id="9259"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2</a:t>
            </a:r>
          </a:p>
        </p:txBody>
      </p:sp>
      <p:sp>
        <p:nvSpPr>
          <p:cNvPr id="9260"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3</a:t>
            </a:r>
          </a:p>
        </p:txBody>
      </p:sp>
      <p:sp>
        <p:nvSpPr>
          <p:cNvPr id="46" name="TextBox 45"/>
          <p:cNvSpPr txBox="1"/>
          <p:nvPr/>
        </p:nvSpPr>
        <p:spPr>
          <a:xfrm>
            <a:off x="179512" y="5445224"/>
            <a:ext cx="3384376" cy="923330"/>
          </a:xfrm>
          <a:prstGeom prst="rect">
            <a:avLst/>
          </a:prstGeom>
          <a:noFill/>
        </p:spPr>
        <p:txBody>
          <a:bodyPr wrap="square">
            <a:spAutoFit/>
          </a:bodyPr>
          <a:lstStyle/>
          <a:p>
            <a:pPr>
              <a:defRPr/>
            </a:pPr>
            <a:r>
              <a:rPr lang="en-US" dirty="0" smtClean="0">
                <a:solidFill>
                  <a:srgbClr val="006633">
                    <a:lumMod val="75000"/>
                  </a:srgbClr>
                </a:solidFill>
                <a:latin typeface="Tahoma"/>
              </a:rPr>
              <a:t>A batch of rows are </a:t>
            </a:r>
          </a:p>
          <a:p>
            <a:pPr>
              <a:defRPr/>
            </a:pPr>
            <a:r>
              <a:rPr lang="en-US" dirty="0" smtClean="0">
                <a:solidFill>
                  <a:srgbClr val="006633">
                    <a:lumMod val="75000"/>
                  </a:srgbClr>
                </a:solidFill>
                <a:latin typeface="Tahoma"/>
              </a:rPr>
              <a:t>periodically refreshed</a:t>
            </a:r>
          </a:p>
          <a:p>
            <a:pPr>
              <a:defRPr/>
            </a:pPr>
            <a:r>
              <a:rPr lang="en-US" dirty="0" smtClean="0">
                <a:solidFill>
                  <a:srgbClr val="006633">
                    <a:lumMod val="75000"/>
                  </a:srgbClr>
                </a:solidFill>
                <a:latin typeface="Tahoma"/>
              </a:rPr>
              <a:t>via the auto-refresh command</a:t>
            </a:r>
            <a:endParaRPr lang="en-US" dirty="0">
              <a:solidFill>
                <a:srgbClr val="006633">
                  <a:lumMod val="75000"/>
                </a:srgbClr>
              </a:solidFill>
              <a:latin typeface="Tahoma"/>
            </a:endParaRPr>
          </a:p>
        </p:txBody>
      </p:sp>
    </p:spTree>
    <p:extLst>
      <p:ext uri="{BB962C8B-B14F-4D97-AF65-F5344CB8AC3E}">
        <p14:creationId xmlns:p14="http://schemas.microsoft.com/office/powerpoint/2010/main" val="37053357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Overhead: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102</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867872" cy="5340662"/>
          </a:xfrm>
          <a:prstGeom prst="rect">
            <a:avLst/>
          </a:prstGeom>
        </p:spPr>
      </p:pic>
      <p:sp>
        <p:nvSpPr>
          <p:cNvPr id="6" name="2"/>
          <p:cNvSpPr txBox="1"/>
          <p:nvPr/>
        </p:nvSpPr>
        <p:spPr>
          <a:xfrm>
            <a:off x="2555776" y="4747210"/>
            <a:ext cx="1143000" cy="553998"/>
          </a:xfrm>
          <a:prstGeom prst="rect">
            <a:avLst/>
          </a:prstGeom>
          <a:noFill/>
        </p:spPr>
        <p:txBody>
          <a:bodyPr wrap="square" rtlCol="0">
            <a:spAutoFit/>
          </a:bodyPr>
          <a:lstStyle/>
          <a:p>
            <a:pPr algn="ctr"/>
            <a:r>
              <a:rPr lang="en-US" sz="3000" b="1" dirty="0">
                <a:solidFill>
                  <a:prstClr val="black">
                    <a:lumMod val="75000"/>
                    <a:lumOff val="25000"/>
                  </a:prstClr>
                </a:solidFill>
                <a:latin typeface="Calibri"/>
              </a:rPr>
              <a:t>8</a:t>
            </a:r>
            <a:r>
              <a:rPr lang="en-US" sz="3000" b="1" dirty="0" smtClean="0">
                <a:solidFill>
                  <a:prstClr val="black">
                    <a:lumMod val="75000"/>
                    <a:lumOff val="25000"/>
                  </a:prstClr>
                </a:solidFill>
                <a:latin typeface="Calibri"/>
              </a:rPr>
              <a:t>%</a:t>
            </a:r>
            <a:endParaRPr lang="en-US" sz="3000" b="1" dirty="0">
              <a:solidFill>
                <a:prstClr val="black">
                  <a:lumMod val="75000"/>
                  <a:lumOff val="25000"/>
                </a:prstClr>
              </a:solidFill>
              <a:latin typeface="Calibri"/>
            </a:endParaRPr>
          </a:p>
        </p:txBody>
      </p:sp>
      <p:sp>
        <p:nvSpPr>
          <p:cNvPr id="7"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46%</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2663699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Overhead: </a:t>
            </a:r>
            <a:r>
              <a:rPr lang="en-US" dirty="0" smtClean="0"/>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929244" cy="5400600"/>
          </a:xfrm>
          <a:prstGeom prst="rect">
            <a:avLst/>
          </a:prstGeom>
        </p:spPr>
      </p:pic>
      <p:sp>
        <p:nvSpPr>
          <p:cNvPr id="7" name="2"/>
          <p:cNvSpPr txBox="1"/>
          <p:nvPr/>
        </p:nvSpPr>
        <p:spPr>
          <a:xfrm>
            <a:off x="2555776" y="4509120"/>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15%</a:t>
            </a:r>
            <a:endParaRPr lang="en-US" sz="3000" b="1" dirty="0">
              <a:solidFill>
                <a:prstClr val="black">
                  <a:lumMod val="75000"/>
                  <a:lumOff val="25000"/>
                </a:prstClr>
              </a:solidFill>
              <a:latin typeface="Calibri"/>
            </a:endParaRPr>
          </a:p>
        </p:txBody>
      </p:sp>
      <p:sp>
        <p:nvSpPr>
          <p:cNvPr id="8"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47%</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385598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Conventional Refresh</a:t>
            </a:r>
            <a:endParaRPr lang="en-US" dirty="0"/>
          </a:p>
        </p:txBody>
      </p:sp>
      <p:sp>
        <p:nvSpPr>
          <p:cNvPr id="3" name="Content Placeholder 2"/>
          <p:cNvSpPr>
            <a:spLocks noGrp="1"/>
          </p:cNvSpPr>
          <p:nvPr>
            <p:ph idx="1"/>
          </p:nvPr>
        </p:nvSpPr>
        <p:spPr>
          <a:xfrm>
            <a:off x="251520" y="1052736"/>
            <a:ext cx="8606637" cy="5040560"/>
          </a:xfrm>
        </p:spPr>
        <p:txBody>
          <a:bodyPr/>
          <a:lstStyle/>
          <a:p>
            <a:r>
              <a:rPr lang="en-US" sz="2200" dirty="0" smtClean="0"/>
              <a:t>Today: Every </a:t>
            </a:r>
            <a:r>
              <a:rPr lang="en-US" sz="2200" dirty="0"/>
              <a:t>row is refreshed </a:t>
            </a:r>
            <a:r>
              <a:rPr lang="en-US" sz="2200" dirty="0" smtClean="0"/>
              <a:t>at the same rate</a:t>
            </a:r>
            <a:endParaRPr lang="en-US" sz="14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endParaRPr lang="en-US" sz="2200" dirty="0"/>
          </a:p>
          <a:p>
            <a:r>
              <a:rPr lang="en-US" sz="2200" dirty="0" smtClean="0"/>
              <a:t>Observation: </a:t>
            </a:r>
            <a:r>
              <a:rPr lang="en-US" sz="2200" dirty="0" smtClean="0">
                <a:solidFill>
                  <a:srgbClr val="0000FF"/>
                </a:solidFill>
              </a:rPr>
              <a:t>Most rows can be refreshed much less often without losing data </a:t>
            </a:r>
            <a:r>
              <a:rPr lang="en-US" sz="2000" dirty="0" smtClean="0">
                <a:solidFill>
                  <a:schemeClr val="accent6">
                    <a:lumMod val="75000"/>
                  </a:schemeClr>
                </a:solidFill>
              </a:rPr>
              <a:t>[Kim+, EDL’09]</a:t>
            </a:r>
            <a:endParaRPr lang="en-US" sz="1400" dirty="0" smtClean="0"/>
          </a:p>
          <a:p>
            <a:r>
              <a:rPr lang="en-US" sz="2200" dirty="0" smtClean="0"/>
              <a:t>Problem: </a:t>
            </a:r>
            <a:r>
              <a:rPr lang="en-US" sz="2200" dirty="0" smtClean="0">
                <a:solidFill>
                  <a:srgbClr val="FF0000"/>
                </a:solidFill>
              </a:rPr>
              <a:t>No support in DRAM for different refresh rates per row</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104</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1259632" y="1556792"/>
            <a:ext cx="6192688" cy="3356911"/>
          </a:xfrm>
          <a:prstGeom prst="rect">
            <a:avLst/>
          </a:prstGeom>
        </p:spPr>
      </p:pic>
    </p:spTree>
    <p:extLst>
      <p:ext uri="{BB962C8B-B14F-4D97-AF65-F5344CB8AC3E}">
        <p14:creationId xmlns:p14="http://schemas.microsoft.com/office/powerpoint/2010/main" val="3443924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latin typeface="Garamond" charset="0"/>
              </a:rPr>
              <a:t>Retention Time of DRAM </a:t>
            </a:r>
            <a:r>
              <a:rPr lang="en-US" dirty="0" smtClean="0">
                <a:latin typeface="Garamond" charset="0"/>
              </a:rPr>
              <a:t>Rows</a:t>
            </a:r>
            <a:endParaRPr lang="en-US" dirty="0">
              <a:latin typeface="Garamond" charset="0"/>
            </a:endParaRPr>
          </a:p>
        </p:txBody>
      </p:sp>
      <p:sp>
        <p:nvSpPr>
          <p:cNvPr id="94211" name="Content Placeholder 2"/>
          <p:cNvSpPr>
            <a:spLocks noGrp="1"/>
          </p:cNvSpPr>
          <p:nvPr>
            <p:ph idx="1"/>
          </p:nvPr>
        </p:nvSpPr>
        <p:spPr>
          <a:xfrm>
            <a:off x="228600" y="996950"/>
            <a:ext cx="8807896" cy="5194300"/>
          </a:xfrm>
        </p:spPr>
        <p:txBody>
          <a:bodyPr/>
          <a:lstStyle/>
          <a:p>
            <a:r>
              <a:rPr lang="en-US" dirty="0" smtClean="0">
                <a:latin typeface="Tahoma" charset="0"/>
              </a:rPr>
              <a:t>Observation: </a:t>
            </a:r>
            <a:r>
              <a:rPr lang="en-US" dirty="0" smtClean="0">
                <a:solidFill>
                  <a:srgbClr val="0000FF"/>
                </a:solidFill>
                <a:latin typeface="Tahoma" charset="0"/>
              </a:rPr>
              <a:t>Only very few rows need to be refreshed at the worst-case rate</a:t>
            </a: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r>
              <a:rPr lang="en-US" dirty="0" smtClean="0">
                <a:solidFill>
                  <a:srgbClr val="FF0000"/>
                </a:solidFill>
                <a:latin typeface="Tahoma" charset="0"/>
              </a:rPr>
              <a:t>Can we exploit this to reduce refresh operations at low cost?</a:t>
            </a: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4E7F4B-6CB8-DD46-83C7-F23CA62D6DC5}" type="slidenum">
              <a:rPr lang="en-US">
                <a:solidFill>
                  <a:srgbClr val="000000"/>
                </a:solidFill>
                <a:latin typeface="Garamond" charset="0"/>
                <a:cs typeface="Arial" charset="0"/>
              </a:rPr>
              <a:pPr eaLnBrk="1" hangingPunct="1"/>
              <a:t>105</a:t>
            </a:fld>
            <a:endParaRPr lang="en-US">
              <a:solidFill>
                <a:srgbClr val="000000"/>
              </a:solidFill>
              <a:latin typeface="Garamond" charset="0"/>
              <a:cs typeface="Arial" charset="0"/>
            </a:endParaRPr>
          </a:p>
        </p:txBody>
      </p:sp>
      <p:pic>
        <p:nvPicPr>
          <p:cNvPr id="3" name="Picture 2"/>
          <p:cNvPicPr>
            <a:picLocks noChangeAspect="1"/>
          </p:cNvPicPr>
          <p:nvPr/>
        </p:nvPicPr>
        <p:blipFill>
          <a:blip r:embed="rId2"/>
          <a:stretch>
            <a:fillRect/>
          </a:stretch>
        </p:blipFill>
        <p:spPr>
          <a:xfrm>
            <a:off x="1115616" y="1844824"/>
            <a:ext cx="6696744" cy="3621257"/>
          </a:xfrm>
          <a:prstGeom prst="rect">
            <a:avLst/>
          </a:prstGeom>
        </p:spPr>
      </p:pic>
    </p:spTree>
    <p:extLst>
      <p:ext uri="{BB962C8B-B14F-4D97-AF65-F5344CB8AC3E}">
        <p14:creationId xmlns:p14="http://schemas.microsoft.com/office/powerpoint/2010/main" val="3684278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1096" y="996950"/>
            <a:ext cx="8699376" cy="5194300"/>
          </a:xfrm>
        </p:spPr>
        <p:txBody>
          <a:bodyPr/>
          <a:lstStyle/>
          <a:p>
            <a:r>
              <a:rPr lang="en-US" dirty="0">
                <a:solidFill>
                  <a:srgbClr val="FF0000"/>
                </a:solidFill>
                <a:latin typeface="Tahoma" charset="0"/>
              </a:rPr>
              <a:t>Idea: </a:t>
            </a:r>
            <a:r>
              <a:rPr lang="en-US" dirty="0">
                <a:latin typeface="Tahoma" charset="0"/>
              </a:rPr>
              <a:t>I</a:t>
            </a:r>
            <a:r>
              <a:rPr lang="en-US" dirty="0" smtClean="0">
                <a:latin typeface="Tahoma" charset="0"/>
              </a:rPr>
              <a:t>dentify </a:t>
            </a:r>
            <a:r>
              <a:rPr lang="en-US" dirty="0">
                <a:latin typeface="Tahoma" charset="0"/>
              </a:rPr>
              <a:t>the retention time of different </a:t>
            </a:r>
            <a:r>
              <a:rPr lang="en-US" dirty="0" smtClean="0">
                <a:latin typeface="Tahoma" charset="0"/>
              </a:rPr>
              <a:t>rows</a:t>
            </a:r>
            <a:r>
              <a:rPr lang="en-US" dirty="0">
                <a:latin typeface="Tahoma" charset="0"/>
              </a:rPr>
              <a:t> </a:t>
            </a:r>
            <a:r>
              <a:rPr lang="en-US" dirty="0" smtClean="0">
                <a:latin typeface="Tahoma" charset="0"/>
              </a:rPr>
              <a:t>and refresh </a:t>
            </a:r>
            <a:r>
              <a:rPr lang="en-US" dirty="0">
                <a:latin typeface="Tahoma" charset="0"/>
              </a:rPr>
              <a:t>each row at the frequency it </a:t>
            </a:r>
            <a:r>
              <a:rPr lang="en-US" dirty="0" smtClean="0">
                <a:latin typeface="Tahoma" charset="0"/>
              </a:rPr>
              <a:t>needs </a:t>
            </a:r>
            <a:r>
              <a:rPr lang="en-US" dirty="0">
                <a:latin typeface="Tahoma" charset="0"/>
              </a:rPr>
              <a:t>to be refreshed</a:t>
            </a:r>
          </a:p>
          <a:p>
            <a:endParaRPr lang="en-US" sz="1000" dirty="0">
              <a:latin typeface="Tahoma" charset="0"/>
            </a:endParaRPr>
          </a:p>
          <a:p>
            <a:r>
              <a:rPr lang="en-US" dirty="0" smtClean="0">
                <a:solidFill>
                  <a:srgbClr val="FF0000"/>
                </a:solidFill>
                <a:latin typeface="Tahoma" charset="0"/>
              </a:rPr>
              <a:t>(Cost-conscious) Idea: </a:t>
            </a:r>
            <a:r>
              <a:rPr lang="en-US" dirty="0" smtClean="0">
                <a:solidFill>
                  <a:srgbClr val="0000FF"/>
                </a:solidFill>
                <a:latin typeface="Tahoma" charset="0"/>
              </a:rPr>
              <a:t>Bin </a:t>
            </a:r>
            <a:r>
              <a:rPr lang="en-US" dirty="0">
                <a:solidFill>
                  <a:srgbClr val="0000FF"/>
                </a:solidFill>
                <a:latin typeface="Tahoma" charset="0"/>
              </a:rPr>
              <a:t>the rows according to their minimum retention times </a:t>
            </a:r>
            <a:r>
              <a:rPr lang="en-US" dirty="0">
                <a:latin typeface="Tahoma" charset="0"/>
              </a:rPr>
              <a:t>and </a:t>
            </a:r>
            <a:r>
              <a:rPr lang="en-US" dirty="0" smtClean="0">
                <a:latin typeface="Tahoma" charset="0"/>
              </a:rPr>
              <a:t>refresh </a:t>
            </a:r>
            <a:r>
              <a:rPr lang="en-US" dirty="0">
                <a:latin typeface="Tahoma" charset="0"/>
              </a:rPr>
              <a:t>rows in each bin at the </a:t>
            </a:r>
            <a:r>
              <a:rPr lang="en-US" dirty="0" smtClean="0">
                <a:latin typeface="Tahoma" charset="0"/>
              </a:rPr>
              <a:t>refresh rate specified </a:t>
            </a:r>
            <a:r>
              <a:rPr lang="en-US" dirty="0">
                <a:latin typeface="Tahoma" charset="0"/>
              </a:rPr>
              <a:t>for the bin</a:t>
            </a:r>
          </a:p>
          <a:p>
            <a:pPr lvl="1"/>
            <a:r>
              <a:rPr lang="en-US" dirty="0">
                <a:latin typeface="Tahoma" charset="0"/>
                <a:ea typeface="ＭＳ Ｐゴシック" charset="0"/>
              </a:rPr>
              <a:t>e.g., a bin for 64-128ms, another for 128-256ms, …</a:t>
            </a:r>
          </a:p>
          <a:p>
            <a:pPr lvl="1"/>
            <a:endParaRPr lang="en-US" sz="1000" dirty="0">
              <a:latin typeface="Tahoma" charset="0"/>
              <a:ea typeface="ＭＳ Ｐゴシック" charset="0"/>
            </a:endParaRPr>
          </a:p>
          <a:p>
            <a:r>
              <a:rPr lang="en-US" dirty="0">
                <a:solidFill>
                  <a:srgbClr val="FF0000"/>
                </a:solidFill>
                <a:latin typeface="Tahoma" charset="0"/>
              </a:rPr>
              <a:t>Observation: </a:t>
            </a:r>
            <a:r>
              <a:rPr lang="en-US" dirty="0">
                <a:solidFill>
                  <a:srgbClr val="0000FF"/>
                </a:solidFill>
                <a:latin typeface="Tahoma" charset="0"/>
              </a:rPr>
              <a:t>Only very few rows need to be refreshed very frequently</a:t>
            </a:r>
            <a:r>
              <a:rPr lang="en-US" dirty="0">
                <a:latin typeface="Tahoma" charset="0"/>
              </a:rPr>
              <a:t> [</a:t>
            </a:r>
            <a:r>
              <a:rPr lang="en-US" dirty="0" smtClean="0">
                <a:latin typeface="Tahoma" charset="0"/>
              </a:rPr>
              <a:t>64-128ms</a:t>
            </a:r>
            <a:r>
              <a:rPr lang="en-US" dirty="0">
                <a:latin typeface="Tahoma" charset="0"/>
              </a:rPr>
              <a:t>]</a:t>
            </a:r>
            <a:r>
              <a:rPr lang="en-US" dirty="0" smtClean="0">
                <a:latin typeface="Tahoma" charset="0"/>
              </a:rPr>
              <a:t> </a:t>
            </a:r>
            <a:r>
              <a:rPr lang="en-US" dirty="0" smtClean="0">
                <a:latin typeface="Tahoma" charset="0"/>
                <a:sym typeface="Wingdings" charset="0"/>
              </a:rPr>
              <a:t> </a:t>
            </a:r>
            <a:r>
              <a:rPr lang="en-US" dirty="0">
                <a:latin typeface="Tahoma" charset="0"/>
                <a:sym typeface="Wingdings" charset="0"/>
              </a:rPr>
              <a:t>Have only a few bins  </a:t>
            </a:r>
            <a:r>
              <a:rPr lang="en-US" dirty="0" smtClean="0">
                <a:latin typeface="Tahoma" charset="0"/>
                <a:sym typeface="Wingdings" charset="0"/>
              </a:rPr>
              <a:t>Low </a:t>
            </a:r>
            <a:r>
              <a:rPr lang="en-US" dirty="0">
                <a:latin typeface="Tahoma" charset="0"/>
                <a:sym typeface="Wingdings" charset="0"/>
              </a:rPr>
              <a:t>HW overhead </a:t>
            </a:r>
            <a:r>
              <a:rPr lang="en-US" dirty="0" smtClean="0">
                <a:latin typeface="Tahoma" charset="0"/>
                <a:sym typeface="Wingdings" charset="0"/>
              </a:rPr>
              <a:t>to achieve large reductions in refresh operations</a:t>
            </a:r>
          </a:p>
          <a:p>
            <a:endParaRPr lang="en-US" sz="1000" dirty="0" smtClean="0">
              <a:latin typeface="Tahoma" charset="0"/>
            </a:endParaRPr>
          </a:p>
          <a:p>
            <a:endParaRPr lang="en-US" sz="1000" dirty="0">
              <a:latin typeface="Tahoma" charset="0"/>
            </a:endParaRPr>
          </a:p>
          <a:p>
            <a:r>
              <a:rPr lang="en-US" sz="1900" dirty="0">
                <a:latin typeface="Tahoma" charset="0"/>
              </a:rPr>
              <a:t>Liu et al., “</a:t>
            </a:r>
            <a:r>
              <a:rPr lang="en-US" altLang="ja-JP" sz="1900" dirty="0">
                <a:solidFill>
                  <a:srgbClr val="0000FF"/>
                </a:solidFill>
                <a:latin typeface="Tahoma" charset="0"/>
              </a:rPr>
              <a:t>RAIDR: Retention-Aware Intelligent DRAM Refresh</a:t>
            </a:r>
            <a:r>
              <a:rPr lang="en-US" altLang="ja-JP" sz="1900" dirty="0">
                <a:latin typeface="Tahoma" charset="0"/>
              </a:rPr>
              <a:t>,</a:t>
            </a:r>
            <a:r>
              <a:rPr lang="en-US" sz="1900" dirty="0">
                <a:latin typeface="Tahoma" charset="0"/>
              </a:rPr>
              <a:t>”</a:t>
            </a:r>
            <a:r>
              <a:rPr lang="en-US" altLang="ja-JP" sz="1900" dirty="0">
                <a:latin typeface="Tahoma" charset="0"/>
              </a:rPr>
              <a:t> ISCA 2012.</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06A365-B83D-3F45-A529-32FB7C27DE2D}" type="slidenum">
              <a:rPr lang="en-US">
                <a:solidFill>
                  <a:srgbClr val="000000"/>
                </a:solidFill>
                <a:latin typeface="Garamond" charset="0"/>
                <a:cs typeface="Arial" charset="0"/>
              </a:rPr>
              <a:pPr eaLnBrk="1" hangingPunct="1"/>
              <a:t>106</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014340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10600" cy="5195664"/>
          </a:xfrm>
        </p:spPr>
        <p:txBody>
          <a:bodyPr/>
          <a:lstStyle/>
          <a:p>
            <a:pPr marL="0" indent="0">
              <a:buNone/>
            </a:pPr>
            <a:r>
              <a:rPr lang="en-US" dirty="0" smtClean="0">
                <a:solidFill>
                  <a:srgbClr val="FF0000"/>
                </a:solidFill>
              </a:rPr>
              <a:t>1. Profiling: </a:t>
            </a:r>
            <a:r>
              <a:rPr lang="en-US" dirty="0" smtClean="0">
                <a:solidFill>
                  <a:srgbClr val="0000FF"/>
                </a:solidFill>
              </a:rPr>
              <a:t>Profile </a:t>
            </a:r>
            <a:r>
              <a:rPr lang="en-US" dirty="0">
                <a:solidFill>
                  <a:srgbClr val="0000FF"/>
                </a:solidFill>
              </a:rPr>
              <a:t>the retention time of all DRAM </a:t>
            </a:r>
            <a:r>
              <a:rPr lang="en-US" dirty="0" smtClean="0">
                <a:solidFill>
                  <a:srgbClr val="0000FF"/>
                </a:solidFill>
              </a:rPr>
              <a:t>rows</a:t>
            </a:r>
          </a:p>
          <a:p>
            <a:pPr marL="0" indent="0">
              <a:buNone/>
            </a:pPr>
            <a:r>
              <a:rPr lang="en-US" dirty="0" smtClean="0">
                <a:solidFill>
                  <a:srgbClr val="0000FF"/>
                </a:solidFill>
              </a:rPr>
              <a:t>    </a:t>
            </a:r>
            <a:r>
              <a:rPr lang="en-US" dirty="0" smtClean="0">
                <a:solidFill>
                  <a:srgbClr val="000000"/>
                </a:solidFill>
                <a:sym typeface="Wingdings"/>
              </a:rPr>
              <a:t> can be done at DRAM design time or dynamically</a:t>
            </a:r>
            <a:r>
              <a:rPr lang="en-US" dirty="0" smtClean="0">
                <a:solidFill>
                  <a:srgbClr val="0000FF"/>
                </a:solidFill>
              </a:rPr>
              <a:t>	</a:t>
            </a: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r>
              <a:rPr lang="en-US" dirty="0">
                <a:solidFill>
                  <a:srgbClr val="FF0000"/>
                </a:solidFill>
              </a:rPr>
              <a:t>2. </a:t>
            </a:r>
            <a:r>
              <a:rPr lang="en-US" dirty="0" smtClean="0">
                <a:solidFill>
                  <a:srgbClr val="FF0000"/>
                </a:solidFill>
              </a:rPr>
              <a:t>Binning: </a:t>
            </a:r>
            <a:r>
              <a:rPr lang="en-US" dirty="0" smtClean="0">
                <a:solidFill>
                  <a:srgbClr val="0000FF"/>
                </a:solidFill>
              </a:rPr>
              <a:t>Store </a:t>
            </a:r>
            <a:r>
              <a:rPr lang="en-US" dirty="0">
                <a:solidFill>
                  <a:srgbClr val="0000FF"/>
                </a:solidFill>
              </a:rPr>
              <a:t>rows into bins by retention time</a:t>
            </a:r>
          </a:p>
          <a:p>
            <a:pPr marL="0" indent="0">
              <a:buNone/>
            </a:pPr>
            <a:r>
              <a:rPr lang="en-US" dirty="0" smtClean="0">
                <a:solidFill>
                  <a:srgbClr val="0000FF"/>
                </a:solidFill>
              </a:rPr>
              <a:t>   </a:t>
            </a:r>
            <a:r>
              <a:rPr lang="en-US" dirty="0" smtClean="0">
                <a:sym typeface="Wingdings"/>
              </a:rPr>
              <a:t> u</a:t>
            </a:r>
            <a:r>
              <a:rPr lang="en-US" dirty="0" smtClean="0"/>
              <a:t>se Bloom Filters for efficient and scalable storage</a:t>
            </a: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r>
              <a:rPr lang="en-US" dirty="0" smtClean="0">
                <a:solidFill>
                  <a:srgbClr val="FF0000"/>
                </a:solidFill>
              </a:rPr>
              <a:t>3</a:t>
            </a:r>
            <a:r>
              <a:rPr lang="en-US" dirty="0">
                <a:solidFill>
                  <a:srgbClr val="FF0000"/>
                </a:solidFill>
              </a:rPr>
              <a:t>. </a:t>
            </a:r>
            <a:r>
              <a:rPr lang="en-US" dirty="0" smtClean="0">
                <a:solidFill>
                  <a:srgbClr val="FF0000"/>
                </a:solidFill>
              </a:rPr>
              <a:t>Refreshing: </a:t>
            </a:r>
            <a:r>
              <a:rPr lang="en-US" dirty="0" smtClean="0">
                <a:solidFill>
                  <a:srgbClr val="0000FF"/>
                </a:solidFill>
              </a:rPr>
              <a:t>Memory </a:t>
            </a:r>
            <a:r>
              <a:rPr lang="en-US" dirty="0">
                <a:solidFill>
                  <a:srgbClr val="0000FF"/>
                </a:solidFill>
              </a:rPr>
              <a:t>controller refreshes rows in </a:t>
            </a:r>
            <a:r>
              <a:rPr lang="en-US" dirty="0" smtClean="0">
                <a:solidFill>
                  <a:srgbClr val="0000FF"/>
                </a:solidFill>
              </a:rPr>
              <a:t>different </a:t>
            </a:r>
            <a:r>
              <a:rPr lang="en-US" dirty="0">
                <a:solidFill>
                  <a:srgbClr val="0000FF"/>
                </a:solidFill>
              </a:rPr>
              <a:t>bins </a:t>
            </a:r>
            <a:r>
              <a:rPr lang="en-US" dirty="0" smtClean="0">
                <a:solidFill>
                  <a:srgbClr val="0000FF"/>
                </a:solidFill>
              </a:rPr>
              <a:t>at different rates</a:t>
            </a:r>
          </a:p>
          <a:p>
            <a:pPr marL="0" indent="0">
              <a:buNone/>
            </a:pPr>
            <a:r>
              <a:rPr lang="en-US" dirty="0"/>
              <a:t> </a:t>
            </a:r>
            <a:r>
              <a:rPr lang="en-US" dirty="0" smtClean="0"/>
              <a:t>  </a:t>
            </a:r>
            <a:r>
              <a:rPr lang="en-US" dirty="0" smtClean="0">
                <a:sym typeface="Wingdings"/>
              </a:rPr>
              <a:t> probe Bloom Filters to determine refresh rate of a row</a:t>
            </a:r>
            <a:endParaRPr lang="en-US" dirty="0"/>
          </a:p>
        </p:txBody>
      </p:sp>
      <p:pic>
        <p:nvPicPr>
          <p:cNvPr id="6" name="Picture 5"/>
          <p:cNvPicPr>
            <a:picLocks noChangeAspect="1"/>
          </p:cNvPicPr>
          <p:nvPr/>
        </p:nvPicPr>
        <p:blipFill>
          <a:blip r:embed="rId2"/>
          <a:stretch>
            <a:fillRect/>
          </a:stretch>
        </p:blipFill>
        <p:spPr>
          <a:xfrm>
            <a:off x="0" y="2053744"/>
            <a:ext cx="9144000" cy="2671400"/>
          </a:xfrm>
          <a:prstGeom prst="rect">
            <a:avLst/>
          </a:prstGeom>
        </p:spPr>
      </p:pic>
      <p:sp>
        <p:nvSpPr>
          <p:cNvPr id="2" name="Title 1"/>
          <p:cNvSpPr>
            <a:spLocks noGrp="1"/>
          </p:cNvSpPr>
          <p:nvPr>
            <p:ph type="title"/>
          </p:nvPr>
        </p:nvSpPr>
        <p:spPr/>
        <p:txBody>
          <a:bodyPr/>
          <a:lstStyle/>
          <a:p>
            <a:r>
              <a:rPr lang="en-US" dirty="0" smtClean="0"/>
              <a:t>RAIDR: Mechanism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0" y="1144459"/>
            <a:ext cx="9144000" cy="4372773"/>
          </a:xfrm>
          <a:prstGeom prst="rect">
            <a:avLst/>
          </a:prstGeom>
        </p:spPr>
      </p:pic>
      <p:sp>
        <p:nvSpPr>
          <p:cNvPr id="7" name="TextBox 6"/>
          <p:cNvSpPr txBox="1"/>
          <p:nvPr/>
        </p:nvSpPr>
        <p:spPr>
          <a:xfrm>
            <a:off x="539552" y="3717032"/>
            <a:ext cx="7525344"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1.25KB storage in controller for 32GB DRAM memory</a:t>
            </a:r>
            <a:endParaRPr lang="en-US" sz="2400" dirty="0">
              <a:solidFill>
                <a:srgbClr val="FF0000"/>
              </a:solidFill>
              <a:latin typeface="Tahoma"/>
            </a:endParaRPr>
          </a:p>
        </p:txBody>
      </p:sp>
    </p:spTree>
    <p:extLst>
      <p:ext uri="{BB962C8B-B14F-4D97-AF65-F5344CB8AC3E}">
        <p14:creationId xmlns:p14="http://schemas.microsoft.com/office/powerpoint/2010/main" val="2644955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1181100"/>
            <a:ext cx="9144000" cy="4482790"/>
          </a:xfrm>
          <a:prstGeom prst="rect">
            <a:avLst/>
          </a:prstGeom>
        </p:spPr>
      </p:pic>
    </p:spTree>
    <p:extLst>
      <p:ext uri="{BB962C8B-B14F-4D97-AF65-F5344CB8AC3E}">
        <p14:creationId xmlns:p14="http://schemas.microsoft.com/office/powerpoint/2010/main" val="3070396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Binning</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0000FF"/>
                </a:solidFill>
              </a:rPr>
              <a:t>How to efficiently and </a:t>
            </a:r>
            <a:r>
              <a:rPr lang="en-US" dirty="0" err="1">
                <a:solidFill>
                  <a:srgbClr val="0000FF"/>
                </a:solidFill>
              </a:rPr>
              <a:t>scalably</a:t>
            </a:r>
            <a:r>
              <a:rPr lang="en-US" dirty="0">
                <a:solidFill>
                  <a:srgbClr val="0000FF"/>
                </a:solidFill>
              </a:rPr>
              <a:t> store rows into retention time bins?</a:t>
            </a:r>
          </a:p>
          <a:p>
            <a:pPr marL="342900" lvl="1" indent="-342900">
              <a:buClr>
                <a:schemeClr val="accent1"/>
              </a:buClr>
              <a:buSzPct val="65000"/>
              <a:buFont typeface="Wingdings" pitchFamily="2" charset="2"/>
              <a:buChar char="n"/>
            </a:pPr>
            <a:r>
              <a:rPr lang="en-US" dirty="0"/>
              <a:t>Use Hardware Bloom Filters [Bloom, CACM 1970]</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109</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561" y="2420888"/>
            <a:ext cx="9144000" cy="3849097"/>
          </a:xfrm>
          <a:prstGeom prst="rect">
            <a:avLst/>
          </a:prstGeom>
        </p:spPr>
      </p:pic>
    </p:spTree>
    <p:extLst>
      <p:ext uri="{BB962C8B-B14F-4D97-AF65-F5344CB8AC3E}">
        <p14:creationId xmlns:p14="http://schemas.microsoft.com/office/powerpoint/2010/main" val="9530132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38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Bloom Filters as Bins</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a:solidFill>
                  <a:srgbClr val="FF0000"/>
                </a:solidFill>
              </a:rPr>
              <a:t>False positives: </a:t>
            </a:r>
            <a:r>
              <a:rPr lang="en-US" dirty="0"/>
              <a:t>a row may be declared present in the Bloom filter even if it was never inserted</a:t>
            </a:r>
          </a:p>
          <a:p>
            <a:pPr lvl="1"/>
            <a:r>
              <a:rPr lang="en-US" dirty="0">
                <a:solidFill>
                  <a:srgbClr val="0000FF"/>
                </a:solidFill>
              </a:rPr>
              <a:t>Not a problem: </a:t>
            </a:r>
            <a:r>
              <a:rPr lang="en-US" dirty="0" smtClean="0"/>
              <a:t>Refresh </a:t>
            </a:r>
            <a:r>
              <a:rPr lang="en-US" dirty="0"/>
              <a:t>some rows more frequently than needed</a:t>
            </a:r>
          </a:p>
          <a:p>
            <a:pPr lvl="1"/>
            <a:endParaRPr lang="en-US" dirty="0"/>
          </a:p>
          <a:p>
            <a:r>
              <a:rPr lang="en-US" dirty="0">
                <a:solidFill>
                  <a:srgbClr val="0000FF"/>
                </a:solidFill>
              </a:rPr>
              <a:t>No false negatives: </a:t>
            </a:r>
            <a:r>
              <a:rPr lang="en-US" dirty="0"/>
              <a:t>rows are never refreshed less frequently than needed (no correctness problems)</a:t>
            </a:r>
          </a:p>
          <a:p>
            <a:endParaRPr lang="en-US" dirty="0" smtClean="0"/>
          </a:p>
          <a:p>
            <a:r>
              <a:rPr lang="en-US" dirty="0" smtClean="0">
                <a:solidFill>
                  <a:srgbClr val="0000FF"/>
                </a:solidFill>
              </a:rPr>
              <a:t>Scalable</a:t>
            </a:r>
            <a:r>
              <a:rPr lang="en-US" dirty="0">
                <a:solidFill>
                  <a:srgbClr val="0000FF"/>
                </a:solidFill>
              </a:rPr>
              <a:t>: </a:t>
            </a:r>
            <a:r>
              <a:rPr lang="en-US" dirty="0"/>
              <a:t>a Bloom filter never overflows (unlike a fixed-size table</a:t>
            </a:r>
            <a:r>
              <a:rPr lang="en-US" dirty="0" smtClean="0"/>
              <a:t>)</a:t>
            </a:r>
          </a:p>
          <a:p>
            <a:endParaRPr lang="en-US" dirty="0"/>
          </a:p>
          <a:p>
            <a:r>
              <a:rPr lang="en-US" dirty="0" smtClean="0">
                <a:solidFill>
                  <a:srgbClr val="0000FF"/>
                </a:solidFill>
              </a:rPr>
              <a:t>Efficient:</a:t>
            </a:r>
            <a:r>
              <a:rPr lang="en-US" dirty="0" smtClean="0"/>
              <a:t> No need to store info on a per-row basis; simple hardware </a:t>
            </a:r>
            <a:r>
              <a:rPr lang="en-US" dirty="0" smtClean="0">
                <a:sym typeface="Wingdings"/>
              </a:rPr>
              <a:t> 1.25 KB for 2 filters for 32 GB DRAM system</a:t>
            </a:r>
            <a:endParaRPr lang="en-US" dirty="0"/>
          </a:p>
          <a:p>
            <a:endParaRPr lang="en-US" dirty="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110</a:t>
            </a:fld>
            <a:endParaRPr lang="en-US" altLang="en-US">
              <a:solidFill>
                <a:srgbClr val="000000"/>
              </a:solidFill>
            </a:endParaRPr>
          </a:p>
        </p:txBody>
      </p:sp>
    </p:spTree>
    <p:extLst>
      <p:ext uri="{BB962C8B-B14F-4D97-AF65-F5344CB8AC3E}">
        <p14:creationId xmlns:p14="http://schemas.microsoft.com/office/powerpoint/2010/main" val="4156403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Refreshing (RAIDR Refresh Controller)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971600" y="1628800"/>
            <a:ext cx="6986488" cy="3730845"/>
          </a:xfrm>
          <a:prstGeom prst="rect">
            <a:avLst/>
          </a:prstGeom>
        </p:spPr>
      </p:pic>
    </p:spTree>
    <p:extLst>
      <p:ext uri="{BB962C8B-B14F-4D97-AF65-F5344CB8AC3E}">
        <p14:creationId xmlns:p14="http://schemas.microsoft.com/office/powerpoint/2010/main" val="1688873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Refreshing (RAIDR Refresh Controller)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112</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422400"/>
            <a:ext cx="9144000" cy="3988037"/>
          </a:xfrm>
          <a:prstGeom prst="rect">
            <a:avLst/>
          </a:prstGeom>
        </p:spPr>
      </p:pic>
      <p:sp>
        <p:nvSpPr>
          <p:cNvPr id="6" name="Rectangle 5"/>
          <p:cNvSpPr/>
          <p:nvPr/>
        </p:nvSpPr>
        <p:spPr>
          <a:xfrm>
            <a:off x="179512" y="5939988"/>
            <a:ext cx="8208912" cy="369332"/>
          </a:xfrm>
          <a:prstGeom prst="rect">
            <a:avLst/>
          </a:prstGeom>
        </p:spPr>
        <p:txBody>
          <a:bodyPr wrap="square">
            <a:spAutoFit/>
          </a:bodyPr>
          <a:lstStyle/>
          <a:p>
            <a:r>
              <a:rPr lang="en-US" dirty="0">
                <a:solidFill>
                  <a:srgbClr val="000000"/>
                </a:solidFill>
                <a:latin typeface="Tahoma" charset="0"/>
              </a:rPr>
              <a:t>Liu et al., “</a:t>
            </a:r>
            <a:r>
              <a:rPr lang="en-US" altLang="ja-JP" dirty="0">
                <a:solidFill>
                  <a:srgbClr val="0000FF"/>
                </a:solidFill>
                <a:latin typeface="Tahoma" charset="0"/>
              </a:rPr>
              <a:t>RAIDR: Retention-Aware Intelligent DRAM Refresh</a:t>
            </a:r>
            <a:r>
              <a:rPr lang="en-US" altLang="ja-JP" dirty="0">
                <a:solidFill>
                  <a:srgbClr val="000000"/>
                </a:solidFill>
                <a:latin typeface="Tahoma" charset="0"/>
              </a:rPr>
              <a:t>,</a:t>
            </a:r>
            <a:r>
              <a:rPr lang="en-US" dirty="0">
                <a:solidFill>
                  <a:srgbClr val="000000"/>
                </a:solidFill>
                <a:latin typeface="Tahoma" charset="0"/>
              </a:rPr>
              <a:t>”</a:t>
            </a:r>
            <a:r>
              <a:rPr lang="en-US" altLang="ja-JP" dirty="0">
                <a:solidFill>
                  <a:srgbClr val="000000"/>
                </a:solidFill>
                <a:latin typeface="Tahoma" charset="0"/>
              </a:rPr>
              <a:t> ISCA 2012.</a:t>
            </a:r>
            <a:endParaRPr lang="en-US" dirty="0">
              <a:solidFill>
                <a:srgbClr val="000000"/>
              </a:solidFill>
              <a:latin typeface="Tahoma"/>
            </a:endParaRPr>
          </a:p>
        </p:txBody>
      </p:sp>
    </p:spTree>
    <p:extLst>
      <p:ext uri="{BB962C8B-B14F-4D97-AF65-F5344CB8AC3E}">
        <p14:creationId xmlns:p14="http://schemas.microsoft.com/office/powerpoint/2010/main" val="3941861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Temperature Changes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113</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358900"/>
            <a:ext cx="9144000" cy="4128920"/>
          </a:xfrm>
          <a:prstGeom prst="rect">
            <a:avLst/>
          </a:prstGeom>
        </p:spPr>
      </p:pic>
    </p:spTree>
    <p:extLst>
      <p:ext uri="{BB962C8B-B14F-4D97-AF65-F5344CB8AC3E}">
        <p14:creationId xmlns:p14="http://schemas.microsoft.com/office/powerpoint/2010/main" val="2989244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Results</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Baseline:</a:t>
            </a:r>
          </a:p>
          <a:p>
            <a:pPr lvl="1"/>
            <a:r>
              <a:rPr lang="en-US" dirty="0" smtClean="0"/>
              <a:t>32 </a:t>
            </a:r>
            <a:r>
              <a:rPr lang="en-US" dirty="0"/>
              <a:t>GB </a:t>
            </a:r>
            <a:r>
              <a:rPr lang="en-US" dirty="0" smtClean="0"/>
              <a:t>DDR3 DRAM system (8 cores, 512KB cache/core)</a:t>
            </a:r>
            <a:endParaRPr lang="en-US" dirty="0"/>
          </a:p>
          <a:p>
            <a:pPr lvl="1"/>
            <a:r>
              <a:rPr lang="en-US" dirty="0" smtClean="0"/>
              <a:t>64ms refresh interval for all rows</a:t>
            </a:r>
          </a:p>
          <a:p>
            <a:endParaRPr lang="en-US" sz="1600" dirty="0" smtClean="0"/>
          </a:p>
          <a:p>
            <a:r>
              <a:rPr lang="en-US" dirty="0" smtClean="0"/>
              <a:t>RAIDR: </a:t>
            </a:r>
          </a:p>
          <a:p>
            <a:pPr lvl="1"/>
            <a:r>
              <a:rPr lang="en-US" dirty="0" smtClean="0"/>
              <a:t>64</a:t>
            </a:r>
            <a:r>
              <a:rPr lang="en-US" dirty="0"/>
              <a:t>–</a:t>
            </a:r>
            <a:r>
              <a:rPr lang="en-US" dirty="0" smtClean="0"/>
              <a:t>128ms </a:t>
            </a:r>
            <a:r>
              <a:rPr lang="en-US" dirty="0"/>
              <a:t>retention range: 256 B Bloom filter, 10 hash functions</a:t>
            </a:r>
          </a:p>
          <a:p>
            <a:pPr lvl="1"/>
            <a:r>
              <a:rPr lang="en-US" dirty="0"/>
              <a:t>128–</a:t>
            </a:r>
            <a:r>
              <a:rPr lang="en-US" dirty="0" smtClean="0"/>
              <a:t>256ms </a:t>
            </a:r>
            <a:r>
              <a:rPr lang="en-US" dirty="0"/>
              <a:t>retention range: 1 KB Bloom filter, 6 hash functions</a:t>
            </a:r>
          </a:p>
          <a:p>
            <a:pPr lvl="1"/>
            <a:r>
              <a:rPr lang="en-US" dirty="0"/>
              <a:t>Default refresh interval: 256 </a:t>
            </a:r>
            <a:r>
              <a:rPr lang="en-US" dirty="0" err="1" smtClean="0"/>
              <a:t>ms</a:t>
            </a:r>
            <a:endParaRPr lang="en-US" dirty="0" smtClean="0"/>
          </a:p>
          <a:p>
            <a:pPr lvl="1"/>
            <a:endParaRPr lang="en-US" sz="1600" dirty="0"/>
          </a:p>
          <a:p>
            <a:r>
              <a:rPr lang="en-US" dirty="0" smtClean="0"/>
              <a:t>Results</a:t>
            </a:r>
            <a:r>
              <a:rPr lang="en-US" dirty="0"/>
              <a:t> </a:t>
            </a:r>
            <a:r>
              <a:rPr lang="en-US" dirty="0" smtClean="0"/>
              <a:t>on SPEC </a:t>
            </a:r>
            <a:r>
              <a:rPr lang="en-US" dirty="0"/>
              <a:t>CPU2006, TPC-C, TPC-H benchmarks</a:t>
            </a:r>
            <a:endParaRPr lang="en-US" dirty="0" smtClean="0"/>
          </a:p>
          <a:p>
            <a:pPr lvl="1"/>
            <a:r>
              <a:rPr lang="en-US" dirty="0" smtClean="0">
                <a:solidFill>
                  <a:srgbClr val="0000FF"/>
                </a:solidFill>
              </a:rPr>
              <a:t>74.6% refresh reduction</a:t>
            </a:r>
          </a:p>
          <a:p>
            <a:pPr lvl="1"/>
            <a:r>
              <a:rPr lang="en-US" dirty="0" smtClean="0">
                <a:solidFill>
                  <a:srgbClr val="0000FF"/>
                </a:solidFill>
              </a:rPr>
              <a:t>~16%/20% DRAM dynamic/idle power reduction</a:t>
            </a:r>
          </a:p>
          <a:p>
            <a:pPr lvl="1"/>
            <a:r>
              <a:rPr lang="en-US" dirty="0" smtClean="0">
                <a:solidFill>
                  <a:srgbClr val="0000FF"/>
                </a:solidFill>
              </a:rPr>
              <a:t>~9% performance improvement </a:t>
            </a: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114</a:t>
            </a:fld>
            <a:endParaRPr lang="en-US">
              <a:solidFill>
                <a:srgbClr val="000000"/>
              </a:solidFill>
            </a:endParaRPr>
          </a:p>
        </p:txBody>
      </p:sp>
    </p:spTree>
    <p:extLst>
      <p:ext uri="{BB962C8B-B14F-4D97-AF65-F5344CB8AC3E}">
        <p14:creationId xmlns:p14="http://schemas.microsoft.com/office/powerpoint/2010/main" val="2006743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Refresh Reduction</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115</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1043608" y="1203920"/>
            <a:ext cx="6235700" cy="5105400"/>
          </a:xfrm>
          <a:prstGeom prst="rect">
            <a:avLst/>
          </a:prstGeom>
        </p:spPr>
      </p:pic>
      <p:sp>
        <p:nvSpPr>
          <p:cNvPr id="3" name="Rectangle 2"/>
          <p:cNvSpPr/>
          <p:nvPr/>
        </p:nvSpPr>
        <p:spPr>
          <a:xfrm>
            <a:off x="2987824" y="1124744"/>
            <a:ext cx="2927379" cy="369332"/>
          </a:xfrm>
          <a:prstGeom prst="rect">
            <a:avLst/>
          </a:prstGeom>
        </p:spPr>
        <p:txBody>
          <a:bodyPr wrap="none">
            <a:spAutoFit/>
          </a:bodyPr>
          <a:lstStyle/>
          <a:p>
            <a:r>
              <a:rPr lang="en-US" dirty="0">
                <a:solidFill>
                  <a:srgbClr val="000000"/>
                </a:solidFill>
                <a:latin typeface="Tahoma"/>
              </a:rPr>
              <a:t>32 GB DDR3 DRAM system </a:t>
            </a:r>
          </a:p>
        </p:txBody>
      </p:sp>
    </p:spTree>
    <p:extLst>
      <p:ext uri="{BB962C8B-B14F-4D97-AF65-F5344CB8AC3E}">
        <p14:creationId xmlns:p14="http://schemas.microsoft.com/office/powerpoint/2010/main" val="1571014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116</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187624" y="956228"/>
            <a:ext cx="6480720" cy="4921044"/>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performance benefits increase with workload’s memory intensity</a:t>
            </a:r>
            <a:endParaRPr lang="en-US" dirty="0">
              <a:solidFill>
                <a:srgbClr val="0000FF"/>
              </a:solidFill>
              <a:latin typeface="Tahoma"/>
            </a:endParaRPr>
          </a:p>
        </p:txBody>
      </p:sp>
    </p:spTree>
    <p:extLst>
      <p:ext uri="{BB962C8B-B14F-4D97-AF65-F5344CB8AC3E}">
        <p14:creationId xmlns:p14="http://schemas.microsoft.com/office/powerpoint/2010/main" val="2778162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DRAM Energy Efficiency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117</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025004" y="928060"/>
            <a:ext cx="6643340" cy="5093228"/>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energy benefits increase with memory idleness</a:t>
            </a:r>
            <a:endParaRPr lang="en-US" dirty="0">
              <a:solidFill>
                <a:srgbClr val="0000FF"/>
              </a:solidFill>
              <a:latin typeface="Tahoma"/>
            </a:endParaRPr>
          </a:p>
        </p:txBody>
      </p:sp>
    </p:spTree>
    <p:extLst>
      <p:ext uri="{BB962C8B-B14F-4D97-AF65-F5344CB8AC3E}">
        <p14:creationId xmlns:p14="http://schemas.microsoft.com/office/powerpoint/2010/main" val="3074215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DRAM Device Capacity Scaling: Performance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118</a:t>
            </a:fld>
            <a:endParaRPr lang="en-US" altLang="en-US">
              <a:solidFill>
                <a:srgbClr val="000000"/>
              </a:solidFill>
            </a:endParaRPr>
          </a:p>
        </p:txBody>
      </p:sp>
      <p:sp>
        <p:nvSpPr>
          <p:cNvPr id="3" name="Rectangle 2"/>
          <p:cNvSpPr/>
          <p:nvPr/>
        </p:nvSpPr>
        <p:spPr>
          <a:xfrm>
            <a:off x="125760" y="5949280"/>
            <a:ext cx="7326560" cy="369332"/>
          </a:xfrm>
          <a:prstGeom prst="rect">
            <a:avLst/>
          </a:prstGeom>
        </p:spPr>
        <p:txBody>
          <a:bodyPr wrap="square">
            <a:spAutoFit/>
          </a:bodyPr>
          <a:lstStyle/>
          <a:p>
            <a:r>
              <a:rPr lang="en-US" dirty="0" smtClean="0">
                <a:solidFill>
                  <a:srgbClr val="0000FF"/>
                </a:solidFill>
                <a:latin typeface="Tahoma" charset="0"/>
              </a:rPr>
              <a:t>RAIDR performance benefits increase with DRAM chip capacity</a:t>
            </a:r>
            <a:endParaRPr lang="en-US" dirty="0">
              <a:solidFill>
                <a:srgbClr val="0000FF"/>
              </a:solidFill>
              <a:latin typeface="Tahoma"/>
            </a:endParaRPr>
          </a:p>
        </p:txBody>
      </p:sp>
      <p:pic>
        <p:nvPicPr>
          <p:cNvPr id="6" name="Picture 5"/>
          <p:cNvPicPr>
            <a:picLocks noChangeAspect="1"/>
          </p:cNvPicPr>
          <p:nvPr/>
        </p:nvPicPr>
        <p:blipFill>
          <a:blip r:embed="rId2"/>
          <a:stretch>
            <a:fillRect/>
          </a:stretch>
        </p:blipFill>
        <p:spPr>
          <a:xfrm>
            <a:off x="1020688" y="1052736"/>
            <a:ext cx="6575648" cy="4871564"/>
          </a:xfrm>
          <a:prstGeom prst="rect">
            <a:avLst/>
          </a:prstGeom>
        </p:spPr>
      </p:pic>
    </p:spTree>
    <p:extLst>
      <p:ext uri="{BB962C8B-B14F-4D97-AF65-F5344CB8AC3E}">
        <p14:creationId xmlns:p14="http://schemas.microsoft.com/office/powerpoint/2010/main" val="3478951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DRAM Device Capacity Scaling: </a:t>
            </a:r>
            <a:r>
              <a:rPr lang="en-US" sz="3600" dirty="0" smtClean="0">
                <a:solidFill>
                  <a:srgbClr val="006633"/>
                </a:solidFill>
              </a:rPr>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
        <p:nvSpPr>
          <p:cNvPr id="6" name="Rectangle 5"/>
          <p:cNvSpPr/>
          <p:nvPr/>
        </p:nvSpPr>
        <p:spPr>
          <a:xfrm>
            <a:off x="125760" y="5949280"/>
            <a:ext cx="6102424" cy="369332"/>
          </a:xfrm>
          <a:prstGeom prst="rect">
            <a:avLst/>
          </a:prstGeom>
        </p:spPr>
        <p:txBody>
          <a:bodyPr wrap="square">
            <a:spAutoFit/>
          </a:bodyPr>
          <a:lstStyle/>
          <a:p>
            <a:r>
              <a:rPr lang="en-US" dirty="0" smtClean="0">
                <a:solidFill>
                  <a:srgbClr val="0000FF"/>
                </a:solidFill>
                <a:latin typeface="Tahoma" charset="0"/>
              </a:rPr>
              <a:t>RAIDR energy benefits increase with DRAM chip capacity</a:t>
            </a:r>
            <a:endParaRPr lang="en-US" dirty="0">
              <a:solidFill>
                <a:srgbClr val="0000FF"/>
              </a:solidFill>
              <a:latin typeface="Tahoma"/>
            </a:endParaRPr>
          </a:p>
        </p:txBody>
      </p:sp>
      <p:pic>
        <p:nvPicPr>
          <p:cNvPr id="3" name="Picture 2"/>
          <p:cNvPicPr>
            <a:picLocks noChangeAspect="1"/>
          </p:cNvPicPr>
          <p:nvPr/>
        </p:nvPicPr>
        <p:blipFill>
          <a:blip r:embed="rId2"/>
          <a:stretch>
            <a:fillRect/>
          </a:stretch>
        </p:blipFill>
        <p:spPr>
          <a:xfrm>
            <a:off x="755576" y="1052736"/>
            <a:ext cx="6840760" cy="4894516"/>
          </a:xfrm>
          <a:prstGeom prst="rect">
            <a:avLst/>
          </a:prstGeom>
        </p:spPr>
      </p:pic>
      <p:sp>
        <p:nvSpPr>
          <p:cNvPr id="7" name="Rectangle 6"/>
          <p:cNvSpPr/>
          <p:nvPr/>
        </p:nvSpPr>
        <p:spPr>
          <a:xfrm>
            <a:off x="7596336" y="5949280"/>
            <a:ext cx="1485240" cy="369332"/>
          </a:xfrm>
          <a:prstGeom prst="rect">
            <a:avLst/>
          </a:prstGeom>
        </p:spPr>
        <p:txBody>
          <a:bodyPr wrap="none">
            <a:spAutoFit/>
          </a:bodyPr>
          <a:lstStyle/>
          <a:p>
            <a:r>
              <a:rPr lang="en-US" dirty="0">
                <a:solidFill>
                  <a:srgbClr val="000000"/>
                </a:solidFill>
                <a:latin typeface="Tahoma"/>
                <a:hlinkClick r:id="rId3" action="ppaction://hlinkfile"/>
              </a:rPr>
              <a:t>RAIDR slides</a:t>
            </a:r>
            <a:endParaRPr lang="en-US" dirty="0">
              <a:solidFill>
                <a:srgbClr val="000000"/>
              </a:solidFill>
              <a:latin typeface="Tahoma"/>
            </a:endParaRPr>
          </a:p>
        </p:txBody>
      </p:sp>
    </p:spTree>
    <p:extLst>
      <p:ext uri="{BB962C8B-B14F-4D97-AF65-F5344CB8AC3E}">
        <p14:creationId xmlns:p14="http://schemas.microsoft.com/office/powerpoint/2010/main" val="4068344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49965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FF"/>
                </a:solidFill>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120</a:t>
            </a:fld>
            <a:endParaRPr lang="en-US" sz="1600">
              <a:latin typeface="Garamond" charset="0"/>
            </a:endParaRPr>
          </a:p>
        </p:txBody>
      </p:sp>
    </p:spTree>
    <p:extLst>
      <p:ext uri="{BB962C8B-B14F-4D97-AF65-F5344CB8AC3E}">
        <p14:creationId xmlns:p14="http://schemas.microsoft.com/office/powerpoint/2010/main" val="736874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Tiered-Latency DRAM: </a:t>
            </a:r>
            <a:br>
              <a:rPr lang="en-US" sz="4000" dirty="0" smtClean="0">
                <a:latin typeface="Garamond" charset="0"/>
              </a:rPr>
            </a:br>
            <a:r>
              <a:rPr lang="en-US" sz="4000" dirty="0" smtClean="0">
                <a:latin typeface="Garamond" charset="0"/>
              </a:rPr>
              <a:t>Reducing DRAM Latency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
        <p:nvSpPr>
          <p:cNvPr id="2" name="TextBox 1"/>
          <p:cNvSpPr txBox="1"/>
          <p:nvPr/>
        </p:nvSpPr>
        <p:spPr>
          <a:xfrm>
            <a:off x="107504" y="4295998"/>
            <a:ext cx="8802610" cy="1077218"/>
          </a:xfrm>
          <a:prstGeom prst="rect">
            <a:avLst/>
          </a:prstGeom>
          <a:noFill/>
        </p:spPr>
        <p:txBody>
          <a:bodyPr wrap="none" rtlCol="0">
            <a:spAutoFit/>
          </a:bodyPr>
          <a:lstStyle/>
          <a:p>
            <a:pPr algn="ctr"/>
            <a:r>
              <a:rPr lang="en-US" sz="1600" dirty="0"/>
              <a:t>Donghyuk Lee, </a:t>
            </a:r>
            <a:r>
              <a:rPr lang="en-US" sz="1600" dirty="0" err="1"/>
              <a:t>Yoongu</a:t>
            </a:r>
            <a:r>
              <a:rPr lang="en-US" sz="1600" dirty="0"/>
              <a:t> Kim, Vivek Seshadri, Jamie Liu, Lavanya Subramanian, and </a:t>
            </a:r>
            <a:r>
              <a:rPr lang="en-US" sz="1600" u="sng" dirty="0"/>
              <a:t>Onur Mutlu</a:t>
            </a:r>
            <a:r>
              <a:rPr lang="en-US" sz="1600" dirty="0"/>
              <a:t>,</a:t>
            </a:r>
            <a:br>
              <a:rPr lang="en-US" sz="1600" dirty="0"/>
            </a:br>
            <a:r>
              <a:rPr lang="en-US" sz="1600" b="1" dirty="0">
                <a:hlinkClick r:id="rId3"/>
              </a:rPr>
              <a:t>"Tiered-Latency DRAM: A Low Latency and Low Cost DRAM Architecture"</a:t>
            </a:r>
            <a:r>
              <a:rPr lang="en-US" sz="1600" dirty="0"/>
              <a:t> </a:t>
            </a:r>
            <a:br>
              <a:rPr lang="en-US" sz="1600" dirty="0"/>
            </a:br>
            <a:r>
              <a:rPr lang="en-US" sz="1600" i="1" dirty="0" smtClean="0">
                <a:hlinkClick r:id="rId4"/>
              </a:rPr>
              <a:t>19th </a:t>
            </a:r>
            <a:r>
              <a:rPr lang="en-US" sz="1600" i="1" dirty="0">
                <a:hlinkClick r:id="rId4"/>
              </a:rPr>
              <a:t>International Symposium on High-Performance Computer Architecture</a:t>
            </a:r>
            <a:r>
              <a:rPr lang="en-US" sz="1600" i="1" dirty="0"/>
              <a:t> (</a:t>
            </a:r>
            <a:r>
              <a:rPr lang="en-US" sz="1600" b="1" i="1" dirty="0"/>
              <a:t>HPCA</a:t>
            </a:r>
            <a:r>
              <a:rPr lang="en-US" sz="1600" i="1" dirty="0"/>
              <a:t>)</a:t>
            </a:r>
            <a:r>
              <a:rPr lang="en-US" sz="1600" dirty="0"/>
              <a:t>, </a:t>
            </a:r>
            <a:endParaRPr lang="en-US" sz="1600" dirty="0" smtClean="0"/>
          </a:p>
          <a:p>
            <a:pPr algn="ctr"/>
            <a:r>
              <a:rPr lang="en-US" sz="1600" dirty="0" smtClean="0"/>
              <a:t>Shenzhen</a:t>
            </a:r>
            <a:r>
              <a:rPr lang="en-US" sz="1600" dirty="0"/>
              <a:t>, China, February 2013. </a:t>
            </a:r>
            <a:r>
              <a:rPr lang="en-US" sz="1600" dirty="0">
                <a:hlinkClick r:id="rId5"/>
              </a:rPr>
              <a:t>Slides (pptx)</a:t>
            </a:r>
            <a:endParaRPr lang="en-US" sz="1600" dirty="0"/>
          </a:p>
        </p:txBody>
      </p:sp>
    </p:spTree>
    <p:extLst>
      <p:ext uri="{BB962C8B-B14F-4D97-AF65-F5344CB8AC3E}">
        <p14:creationId xmlns:p14="http://schemas.microsoft.com/office/powerpoint/2010/main" val="409625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   Historical 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299592911"/>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586715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r>
              <a:rPr lang="en-US" dirty="0" smtClean="0"/>
              <a:t>   What Causes the Long Latency?</a:t>
            </a:r>
            <a:endParaRPr lang="en-US" dirty="0"/>
          </a:p>
        </p:txBody>
      </p:sp>
      <p:sp>
        <p:nvSpPr>
          <p:cNvPr id="490" name="Rectangle 489"/>
          <p:cNvSpPr/>
          <p:nvPr/>
        </p:nvSpPr>
        <p:spPr>
          <a:xfrm>
            <a:off x="457198" y="761998"/>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73" name="Straight Connector 72"/>
          <p:cNvCxnSpPr/>
          <p:nvPr/>
        </p:nvCxnSpPr>
        <p:spPr>
          <a:xfrm>
            <a:off x="381003" y="4648198"/>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28800" y="4114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3"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533395" y="3428998"/>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1752604" y="2971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4" y="3428997"/>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75" name="Rectangle 74"/>
          <p:cNvSpPr/>
          <p:nvPr/>
        </p:nvSpPr>
        <p:spPr>
          <a:xfrm rot="10800000" flipV="1">
            <a:off x="457199" y="1219198"/>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flipV="1">
            <a:off x="381010" y="4648198"/>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4800"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533402" y="3429000"/>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1828798" y="30022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3411" y="3428999"/>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44" name="Rectangle 43"/>
          <p:cNvSpPr/>
          <p:nvPr/>
        </p:nvSpPr>
        <p:spPr>
          <a:xfrm rot="10800000" flipV="1">
            <a:off x="533399" y="1295400"/>
            <a:ext cx="2666999" cy="167639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 name="Rectangle 44"/>
          <p:cNvSpPr/>
          <p:nvPr/>
        </p:nvSpPr>
        <p:spPr>
          <a:xfrm>
            <a:off x="533412" y="1295400"/>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54" name="Rectangle 53"/>
          <p:cNvSpPr/>
          <p:nvPr/>
        </p:nvSpPr>
        <p:spPr>
          <a:xfrm rot="10800000" flipV="1">
            <a:off x="533400" y="1523998"/>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5" name="Rectangle 54"/>
          <p:cNvSpPr/>
          <p:nvPr/>
        </p:nvSpPr>
        <p:spPr>
          <a:xfrm>
            <a:off x="533399" y="1523998"/>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56" name="Rectangle 55"/>
          <p:cNvSpPr/>
          <p:nvPr/>
        </p:nvSpPr>
        <p:spPr>
          <a:xfrm rot="10800000" flipV="1">
            <a:off x="533411" y="15239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8" name="Rectangle 57"/>
          <p:cNvSpPr/>
          <p:nvPr/>
        </p:nvSpPr>
        <p:spPr>
          <a:xfrm rot="10800000" flipV="1">
            <a:off x="609612" y="14477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9" name="Rectangle 58"/>
          <p:cNvSpPr/>
          <p:nvPr/>
        </p:nvSpPr>
        <p:spPr>
          <a:xfrm rot="10800000" flipV="1">
            <a:off x="685812"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0" name="Rectangle 59"/>
          <p:cNvSpPr/>
          <p:nvPr/>
        </p:nvSpPr>
        <p:spPr>
          <a:xfrm rot="10800000" flipV="1">
            <a:off x="762012" y="12953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2" name="Rectangle 61"/>
          <p:cNvSpPr/>
          <p:nvPr/>
        </p:nvSpPr>
        <p:spPr>
          <a:xfrm>
            <a:off x="762011" y="1295398"/>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63" name="Rectangle 62"/>
          <p:cNvSpPr/>
          <p:nvPr/>
        </p:nvSpPr>
        <p:spPr>
          <a:xfrm rot="10800000" flipV="1">
            <a:off x="838213" y="1368744"/>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64" name="Rectangle 63"/>
          <p:cNvSpPr/>
          <p:nvPr/>
        </p:nvSpPr>
        <p:spPr>
          <a:xfrm rot="10800000" flipV="1">
            <a:off x="838213" y="2273620"/>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5" name="Rectangle 64"/>
          <p:cNvSpPr/>
          <p:nvPr/>
        </p:nvSpPr>
        <p:spPr>
          <a:xfrm>
            <a:off x="838214" y="1359219"/>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66" name="Rectangle 65"/>
          <p:cNvSpPr/>
          <p:nvPr/>
        </p:nvSpPr>
        <p:spPr>
          <a:xfrm rot="10800000" flipV="1">
            <a:off x="838213" y="1806894"/>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3124195" y="762000"/>
            <a:ext cx="5410217" cy="2346009"/>
            <a:chOff x="2743183" y="762000"/>
            <a:chExt cx="5410217" cy="2346009"/>
          </a:xfrm>
        </p:grpSpPr>
        <p:sp>
          <p:nvSpPr>
            <p:cNvPr id="167" name="Rectangle 166"/>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cxnSp>
          <p:nvCxnSpPr>
            <p:cNvPr id="71" name="Straight Arrow Connector 70"/>
            <p:cNvCxnSpPr/>
            <p:nvPr/>
          </p:nvCxnSpPr>
          <p:spPr>
            <a:xfrm flipH="1">
              <a:off x="2743192" y="1150620"/>
              <a:ext cx="2019912" cy="656274"/>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2743183" y="2209798"/>
              <a:ext cx="2019921" cy="89821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70" name="Straight Arrow Connector 169"/>
            <p:cNvCxnSpPr/>
            <p:nvPr/>
          </p:nvCxnSpPr>
          <p:spPr>
            <a:xfrm flipV="1">
              <a:off x="7802880"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73456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68884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4312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59740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55168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4" name="Oval 183"/>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9" name="Straight Arrow Connector 188"/>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3" name="Oval 192"/>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Oval 193"/>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5" name="Oval 194"/>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7" name="Straight Arrow Connector 196"/>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0" name="Oval 199"/>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Oval 200"/>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2" name="Oval 201"/>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3" name="Oval 202"/>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7" name="Group 6"/>
          <p:cNvGrpSpPr/>
          <p:nvPr/>
        </p:nvGrpSpPr>
        <p:grpSpPr>
          <a:xfrm>
            <a:off x="5231005" y="1295398"/>
            <a:ext cx="365760" cy="1280160"/>
            <a:chOff x="4842961" y="1304926"/>
            <a:chExt cx="365760" cy="1280160"/>
          </a:xfrm>
        </p:grpSpPr>
        <p:sp>
          <p:nvSpPr>
            <p:cNvPr id="85" name="Rectangle 84"/>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6" name="Rectangle 85"/>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7" name="Rectangle 86"/>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90" name="Rectangle 89"/>
          <p:cNvSpPr/>
          <p:nvPr/>
        </p:nvSpPr>
        <p:spPr>
          <a:xfrm>
            <a:off x="5219700" y="373611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3" name="Rectangle 112"/>
          <p:cNvSpPr/>
          <p:nvPr/>
        </p:nvSpPr>
        <p:spPr>
          <a:xfrm>
            <a:off x="7570097"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7" name="Rectangle 126"/>
          <p:cNvSpPr/>
          <p:nvPr/>
        </p:nvSpPr>
        <p:spPr>
          <a:xfrm rot="16200000">
            <a:off x="3955938" y="457785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31" name="Rectangle 130"/>
          <p:cNvSpPr/>
          <p:nvPr/>
        </p:nvSpPr>
        <p:spPr>
          <a:xfrm>
            <a:off x="5424031" y="6248398"/>
            <a:ext cx="251981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nvGrpSpPr>
          <p:cNvPr id="116" name="Group 115"/>
          <p:cNvGrpSpPr/>
          <p:nvPr/>
        </p:nvGrpSpPr>
        <p:grpSpPr>
          <a:xfrm>
            <a:off x="5715952" y="2667000"/>
            <a:ext cx="2649379" cy="365760"/>
            <a:chOff x="5335795" y="2667000"/>
            <a:chExt cx="2649379" cy="365760"/>
          </a:xfrm>
        </p:grpSpPr>
        <p:sp>
          <p:nvSpPr>
            <p:cNvPr id="117" name="Rectangle 116"/>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9" name="Rectangle 118"/>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0" name="Rectangle 119"/>
            <p:cNvSpPr/>
            <p:nvPr/>
          </p:nvSpPr>
          <p:spPr>
            <a:xfrm>
              <a:off x="62501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1" name="Rectangle 120"/>
            <p:cNvSpPr/>
            <p:nvPr/>
          </p:nvSpPr>
          <p:spPr>
            <a:xfrm>
              <a:off x="57929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Rectangle 121"/>
            <p:cNvSpPr/>
            <p:nvPr/>
          </p:nvSpPr>
          <p:spPr>
            <a:xfrm>
              <a:off x="53357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3" name="Rectangle 122"/>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24" name="Group 123"/>
          <p:cNvGrpSpPr/>
          <p:nvPr/>
        </p:nvGrpSpPr>
        <p:grpSpPr>
          <a:xfrm>
            <a:off x="7391400" y="2406118"/>
            <a:ext cx="1306430" cy="1872102"/>
            <a:chOff x="6999370" y="2406118"/>
            <a:chExt cx="1306430" cy="1872102"/>
          </a:xfrm>
        </p:grpSpPr>
        <p:cxnSp>
          <p:nvCxnSpPr>
            <p:cNvPr id="125" name="Straight Arrow Connector 124"/>
            <p:cNvCxnSpPr/>
            <p:nvPr/>
          </p:nvCxnSpPr>
          <p:spPr>
            <a:xfrm flipH="1" flipV="1">
              <a:off x="7807058" y="2406118"/>
              <a:ext cx="498742" cy="51715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999370" y="2928599"/>
              <a:ext cx="1306430" cy="134962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143500" y="3276600"/>
            <a:ext cx="3390900" cy="2764633"/>
            <a:chOff x="4762500" y="3352798"/>
            <a:chExt cx="3390900" cy="2764633"/>
          </a:xfrm>
        </p:grpSpPr>
        <p:sp>
          <p:nvSpPr>
            <p:cNvPr id="129" name="Oval 128"/>
            <p:cNvSpPr/>
            <p:nvPr/>
          </p:nvSpPr>
          <p:spPr>
            <a:xfrm>
              <a:off x="5247406" y="4054782"/>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0" name="Straight Arrow Connector 129"/>
            <p:cNvCxnSpPr/>
            <p:nvPr/>
          </p:nvCxnSpPr>
          <p:spPr>
            <a:xfrm flipH="1">
              <a:off x="5204460" y="3990046"/>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rot="16200000">
              <a:off x="4888143" y="4916389"/>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33" name="Rectangle 132"/>
            <p:cNvSpPr/>
            <p:nvPr/>
          </p:nvSpPr>
          <p:spPr>
            <a:xfrm>
              <a:off x="6009406" y="4680991"/>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34" name="Rectangle 133"/>
            <p:cNvSpPr/>
            <p:nvPr/>
          </p:nvSpPr>
          <p:spPr>
            <a:xfrm>
              <a:off x="6009406" y="4854207"/>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transistor</a:t>
              </a:r>
              <a:endParaRPr lang="en-US" sz="2000" dirty="0">
                <a:solidFill>
                  <a:prstClr val="black"/>
                </a:solidFill>
                <a:latin typeface="Calibri"/>
              </a:endParaRPr>
            </a:p>
          </p:txBody>
        </p:sp>
        <p:sp>
          <p:nvSpPr>
            <p:cNvPr id="135" name="Rectangle 134"/>
            <p:cNvSpPr/>
            <p:nvPr/>
          </p:nvSpPr>
          <p:spPr>
            <a:xfrm>
              <a:off x="5095006" y="3688587"/>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latin typeface="Calibri"/>
                </a:rPr>
                <a:t>wordline</a:t>
              </a:r>
              <a:endParaRPr lang="en-US" sz="2000" dirty="0">
                <a:solidFill>
                  <a:prstClr val="black"/>
                </a:solidFill>
                <a:latin typeface="Calibri"/>
              </a:endParaRPr>
            </a:p>
          </p:txBody>
        </p:sp>
        <p:sp>
          <p:nvSpPr>
            <p:cNvPr id="136" name="Rectangle 135"/>
            <p:cNvSpPr/>
            <p:nvPr/>
          </p:nvSpPr>
          <p:spPr>
            <a:xfrm rot="16200000">
              <a:off x="6686928" y="5085299"/>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37" name="Straight Arrow Connector 136"/>
            <p:cNvCxnSpPr/>
            <p:nvPr/>
          </p:nvCxnSpPr>
          <p:spPr>
            <a:xfrm flipV="1">
              <a:off x="7358146" y="3852107"/>
              <a:ext cx="0" cy="20914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628641" y="4287276"/>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408128" y="4430639"/>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6847606"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6408128" y="452859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847606" y="4757191"/>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238006" y="4757191"/>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6408127"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627868" y="3990046"/>
              <a:ext cx="774" cy="3185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017727" y="4757191"/>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857006" y="4759573"/>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857005" y="5467564"/>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57005" y="498579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5628407" y="5352915"/>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5628407" y="511939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5857005" y="5352916"/>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762500" y="3352798"/>
              <a:ext cx="33909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c</a:t>
              </a:r>
              <a:r>
                <a:rPr lang="en-US" sz="2800" b="1" i="1" dirty="0" smtClean="0">
                  <a:solidFill>
                    <a:prstClr val="black"/>
                  </a:solidFill>
                  <a:latin typeface="Calibri"/>
                </a:rPr>
                <a:t>ell</a:t>
              </a:r>
              <a:endParaRPr lang="en-US" sz="2800" b="1" i="1" dirty="0">
                <a:solidFill>
                  <a:prstClr val="black"/>
                </a:solidFill>
                <a:latin typeface="Calibri"/>
              </a:endParaRPr>
            </a:p>
          </p:txBody>
        </p:sp>
      </p:grpSp>
    </p:spTree>
    <p:extLst>
      <p:ext uri="{BB962C8B-B14F-4D97-AF65-F5344CB8AC3E}">
        <p14:creationId xmlns:p14="http://schemas.microsoft.com/office/powerpoint/2010/main" val="89454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83" grpId="0"/>
      <p:bldP spid="20" grpId="0" animBg="1"/>
      <p:bldP spid="24" grpId="0"/>
      <p:bldP spid="44" grpId="0" animBg="1"/>
      <p:bldP spid="45" grpId="0"/>
      <p:bldP spid="54" grpId="0" animBg="1"/>
      <p:bldP spid="55" grpId="0"/>
      <p:bldP spid="56" grpId="0" animBg="1"/>
      <p:bldP spid="58" grpId="0" animBg="1"/>
      <p:bldP spid="59" grpId="0" animBg="1"/>
      <p:bldP spid="60" grpId="0" animBg="1"/>
      <p:bldP spid="62" grpId="0"/>
      <p:bldP spid="63" grpId="0" animBg="1"/>
      <p:bldP spid="64" grpId="0" animBg="1"/>
      <p:bldP spid="65" grpId="0"/>
      <p:bldP spid="66" grpId="0" animBg="1"/>
      <p:bldP spid="90" grpId="0" animBg="1"/>
      <p:bldP spid="113" grpId="0" animBg="1"/>
      <p:bldP spid="127" grpId="0"/>
      <p:bldP spid="13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01752" y="758952"/>
            <a:ext cx="2971798" cy="3886202"/>
            <a:chOff x="304800" y="762000"/>
            <a:chExt cx="2971798" cy="3886202"/>
          </a:xfrm>
        </p:grpSpPr>
        <p:sp>
          <p:nvSpPr>
            <p:cNvPr id="120" name="Rectangle 119"/>
            <p:cNvSpPr/>
            <p:nvPr/>
          </p:nvSpPr>
          <p:spPr>
            <a:xfrm>
              <a:off x="457198" y="762000"/>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121" name="Straight Connector 120"/>
            <p:cNvCxnSpPr/>
            <p:nvPr/>
          </p:nvCxnSpPr>
          <p:spPr>
            <a:xfrm>
              <a:off x="381003" y="46482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28800" y="4114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3"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24" name="Rectangle 123"/>
            <p:cNvSpPr/>
            <p:nvPr/>
          </p:nvSpPr>
          <p:spPr>
            <a:xfrm rot="10800000" flipV="1">
              <a:off x="533395" y="34290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5" name="Straight Connector 124"/>
            <p:cNvCxnSpPr/>
            <p:nvPr/>
          </p:nvCxnSpPr>
          <p:spPr>
            <a:xfrm flipV="1">
              <a:off x="1752604" y="2971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33404" y="34289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127" name="Rectangle 126"/>
            <p:cNvSpPr/>
            <p:nvPr/>
          </p:nvSpPr>
          <p:spPr>
            <a:xfrm rot="10800000" flipV="1">
              <a:off x="457199" y="1219200"/>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8" name="Straight Connector 127"/>
            <p:cNvCxnSpPr/>
            <p:nvPr/>
          </p:nvCxnSpPr>
          <p:spPr>
            <a:xfrm flipV="1">
              <a:off x="381010" y="4648200"/>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4800"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30" name="Rectangle 129"/>
            <p:cNvSpPr/>
            <p:nvPr/>
          </p:nvSpPr>
          <p:spPr>
            <a:xfrm rot="10800000" flipV="1">
              <a:off x="533402" y="3429002"/>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131" name="Straight Connector 130"/>
            <p:cNvCxnSpPr/>
            <p:nvPr/>
          </p:nvCxnSpPr>
          <p:spPr>
            <a:xfrm flipV="1">
              <a:off x="1828798" y="3002282"/>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33411" y="3429001"/>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134" name="Rectangle 133"/>
            <p:cNvSpPr/>
            <p:nvPr/>
          </p:nvSpPr>
          <p:spPr>
            <a:xfrm>
              <a:off x="533412" y="1295402"/>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136" name="Rectangle 135"/>
            <p:cNvSpPr/>
            <p:nvPr/>
          </p:nvSpPr>
          <p:spPr>
            <a:xfrm rot="10800000" flipV="1">
              <a:off x="533400" y="15240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7" name="Rectangle 136"/>
            <p:cNvSpPr/>
            <p:nvPr/>
          </p:nvSpPr>
          <p:spPr>
            <a:xfrm>
              <a:off x="533399" y="15240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138" name="Rectangle 137"/>
            <p:cNvSpPr/>
            <p:nvPr/>
          </p:nvSpPr>
          <p:spPr>
            <a:xfrm rot="10800000" flipV="1">
              <a:off x="533411" y="15240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Rectangle 138"/>
            <p:cNvSpPr/>
            <p:nvPr/>
          </p:nvSpPr>
          <p:spPr>
            <a:xfrm rot="10800000" flipV="1">
              <a:off x="609612" y="14478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0" name="Rectangle 139"/>
            <p:cNvSpPr/>
            <p:nvPr/>
          </p:nvSpPr>
          <p:spPr>
            <a:xfrm rot="10800000" flipV="1">
              <a:off x="685812" y="13716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1" name="Rectangle 140"/>
            <p:cNvSpPr/>
            <p:nvPr/>
          </p:nvSpPr>
          <p:spPr>
            <a:xfrm rot="10800000" flipV="1">
              <a:off x="762012" y="12954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2" name="Rectangle 141"/>
            <p:cNvSpPr/>
            <p:nvPr/>
          </p:nvSpPr>
          <p:spPr>
            <a:xfrm>
              <a:off x="762011" y="1295400"/>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143" name="Rectangle 142"/>
            <p:cNvSpPr/>
            <p:nvPr/>
          </p:nvSpPr>
          <p:spPr>
            <a:xfrm rot="10800000" flipV="1">
              <a:off x="838213" y="1368746"/>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44" name="Rectangle 143"/>
            <p:cNvSpPr/>
            <p:nvPr/>
          </p:nvSpPr>
          <p:spPr>
            <a:xfrm rot="10800000" flipV="1">
              <a:off x="838213" y="2273622"/>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5" name="Rectangle 144"/>
            <p:cNvSpPr/>
            <p:nvPr/>
          </p:nvSpPr>
          <p:spPr>
            <a:xfrm>
              <a:off x="838214" y="1359221"/>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146" name="Rectangle 145"/>
            <p:cNvSpPr/>
            <p:nvPr/>
          </p:nvSpPr>
          <p:spPr>
            <a:xfrm rot="10800000" flipV="1">
              <a:off x="838213" y="1806896"/>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47" name="Group 146"/>
          <p:cNvGrpSpPr/>
          <p:nvPr/>
        </p:nvGrpSpPr>
        <p:grpSpPr>
          <a:xfrm>
            <a:off x="3121147" y="762000"/>
            <a:ext cx="5413253" cy="2346009"/>
            <a:chOff x="2740159" y="762000"/>
            <a:chExt cx="5413253" cy="2346009"/>
          </a:xfrm>
        </p:grpSpPr>
        <p:grpSp>
          <p:nvGrpSpPr>
            <p:cNvPr id="148" name="Group 147"/>
            <p:cNvGrpSpPr/>
            <p:nvPr/>
          </p:nvGrpSpPr>
          <p:grpSpPr>
            <a:xfrm>
              <a:off x="2740159" y="762000"/>
              <a:ext cx="5413253" cy="2346009"/>
              <a:chOff x="2740147" y="762000"/>
              <a:chExt cx="5413253" cy="2346009"/>
            </a:xfrm>
          </p:grpSpPr>
          <p:sp>
            <p:nvSpPr>
              <p:cNvPr id="160" name="Rectangle 159"/>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63" name="Rectangle 162"/>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64" name="Straight Arrow Connector 163"/>
              <p:cNvCxnSpPr/>
              <p:nvPr/>
            </p:nvCxnSpPr>
            <p:spPr>
              <a:xfrm flipV="1">
                <a:off x="7802165"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3449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8877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4305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9765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5193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7" name="Straight Arrow Connector 176"/>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9" name="Oval 188"/>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0" name="Oval 189"/>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1" name="Straight Arrow Connector 160"/>
              <p:cNvCxnSpPr/>
              <p:nvPr/>
            </p:nvCxnSpPr>
            <p:spPr>
              <a:xfrm flipH="1">
                <a:off x="2743200" y="1150620"/>
                <a:ext cx="2019904" cy="653228"/>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2740147" y="2223236"/>
                <a:ext cx="2022957" cy="884772"/>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333425" y="2667000"/>
              <a:ext cx="2651761" cy="365760"/>
              <a:chOff x="5333413" y="2667000"/>
              <a:chExt cx="2651761" cy="365760"/>
            </a:xfrm>
          </p:grpSpPr>
          <p:sp>
            <p:nvSpPr>
              <p:cNvPr id="154" name="Rectangle 153"/>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5" name="Rectangle 154"/>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6" name="Rectangle 155"/>
              <p:cNvSpPr/>
              <p:nvPr/>
            </p:nvSpPr>
            <p:spPr>
              <a:xfrm>
                <a:off x="62478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7" name="Rectangle 156"/>
              <p:cNvSpPr/>
              <p:nvPr/>
            </p:nvSpPr>
            <p:spPr>
              <a:xfrm>
                <a:off x="57906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8" name="Rectangle 157"/>
              <p:cNvSpPr/>
              <p:nvPr/>
            </p:nvSpPr>
            <p:spPr>
              <a:xfrm>
                <a:off x="5333413" y="2667000"/>
                <a:ext cx="372905"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9" name="Rectangle 158"/>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50" name="Group 149"/>
            <p:cNvGrpSpPr/>
            <p:nvPr/>
          </p:nvGrpSpPr>
          <p:grpSpPr>
            <a:xfrm>
              <a:off x="4842973" y="1295398"/>
              <a:ext cx="365760" cy="1280160"/>
              <a:chOff x="4842961" y="1304926"/>
              <a:chExt cx="365760" cy="1280160"/>
            </a:xfrm>
          </p:grpSpPr>
          <p:sp>
            <p:nvSpPr>
              <p:cNvPr id="151" name="Rectangle 150"/>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2" name="Rectangle 151"/>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3" name="Rectangle 152"/>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sp>
        <p:nvSpPr>
          <p:cNvPr id="2" name="Title 1"/>
          <p:cNvSpPr>
            <a:spLocks noGrp="1"/>
          </p:cNvSpPr>
          <p:nvPr>
            <p:ph type="title"/>
          </p:nvPr>
        </p:nvSpPr>
        <p:spPr>
          <a:xfrm>
            <a:off x="0" y="0"/>
            <a:ext cx="9067800" cy="838200"/>
          </a:xfrm>
        </p:spPr>
        <p:txBody>
          <a:bodyPr>
            <a:normAutofit/>
          </a:bodyPr>
          <a:lstStyle/>
          <a:p>
            <a:r>
              <a:rPr lang="en-US" dirty="0" smtClean="0"/>
              <a:t>   </a:t>
            </a:r>
            <a:r>
              <a:rPr lang="en-US" dirty="0"/>
              <a:t>What Causes the Long Latency?</a:t>
            </a:r>
          </a:p>
        </p:txBody>
      </p:sp>
      <p:sp>
        <p:nvSpPr>
          <p:cNvPr id="463" name="Rectangle 462"/>
          <p:cNvSpPr/>
          <p:nvPr/>
        </p:nvSpPr>
        <p:spPr>
          <a:xfrm>
            <a:off x="5715673" y="1303266"/>
            <a:ext cx="2659965"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5" name="Rectangle 464"/>
          <p:cNvSpPr/>
          <p:nvPr/>
        </p:nvSpPr>
        <p:spPr>
          <a:xfrm>
            <a:off x="838217" y="1804671"/>
            <a:ext cx="2285983" cy="411479"/>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6" name="Rectangle 465"/>
          <p:cNvSpPr/>
          <p:nvPr/>
        </p:nvSpPr>
        <p:spPr>
          <a:xfrm>
            <a:off x="1562106" y="1820548"/>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
        <p:nvSpPr>
          <p:cNvPr id="87" name="TextBox 86"/>
          <p:cNvSpPr txBox="1"/>
          <p:nvPr/>
        </p:nvSpPr>
        <p:spPr>
          <a:xfrm>
            <a:off x="304800" y="51054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88" name="TextBox 87"/>
          <p:cNvSpPr txBox="1"/>
          <p:nvPr/>
        </p:nvSpPr>
        <p:spPr>
          <a:xfrm>
            <a:off x="304800" y="51054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89" name="Group 88"/>
          <p:cNvGrpSpPr/>
          <p:nvPr/>
        </p:nvGrpSpPr>
        <p:grpSpPr>
          <a:xfrm>
            <a:off x="3048000" y="5029200"/>
            <a:ext cx="5562600" cy="1676400"/>
            <a:chOff x="2895600" y="4724400"/>
            <a:chExt cx="5562600" cy="1676400"/>
          </a:xfrm>
        </p:grpSpPr>
        <p:sp>
          <p:nvSpPr>
            <p:cNvPr id="90" name="Oval 89"/>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1" name="Straight Arrow Connector 90"/>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0"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94" name="Left Arrow 93"/>
          <p:cNvSpPr/>
          <p:nvPr/>
        </p:nvSpPr>
        <p:spPr>
          <a:xfrm rot="16200000">
            <a:off x="3055144"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95" name="Left Arrow 94"/>
          <p:cNvSpPr/>
          <p:nvPr/>
        </p:nvSpPr>
        <p:spPr>
          <a:xfrm rot="16200000">
            <a:off x="322341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grpSp>
        <p:nvGrpSpPr>
          <p:cNvPr id="12" name="Group 11"/>
          <p:cNvGrpSpPr/>
          <p:nvPr/>
        </p:nvGrpSpPr>
        <p:grpSpPr>
          <a:xfrm>
            <a:off x="4544836" y="1444752"/>
            <a:ext cx="670559" cy="1666473"/>
            <a:chOff x="4544836" y="1441214"/>
            <a:chExt cx="670559" cy="2107471"/>
          </a:xfrm>
        </p:grpSpPr>
        <p:cxnSp>
          <p:nvCxnSpPr>
            <p:cNvPr id="96" name="Straight Arrow Connector 95"/>
            <p:cNvCxnSpPr/>
            <p:nvPr/>
          </p:nvCxnSpPr>
          <p:spPr>
            <a:xfrm flipV="1">
              <a:off x="4932531" y="1491496"/>
              <a:ext cx="0" cy="195796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933368" y="1491492"/>
              <a:ext cx="282027" cy="1"/>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3681602" y="2304448"/>
              <a:ext cx="2107471" cy="381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a:t>
              </a:r>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sp>
        <p:nvSpPr>
          <p:cNvPr id="113" name="Rectangle 112"/>
          <p:cNvSpPr/>
          <p:nvPr/>
        </p:nvSpPr>
        <p:spPr>
          <a:xfrm>
            <a:off x="3267074" y="65722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cxnSp>
        <p:nvCxnSpPr>
          <p:cNvPr id="114" name="Straight Arrow Connector 113"/>
          <p:cNvCxnSpPr/>
          <p:nvPr/>
        </p:nvCxnSpPr>
        <p:spPr>
          <a:xfrm flipH="1" flipV="1">
            <a:off x="5151138" y="987553"/>
            <a:ext cx="270944" cy="51816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16200000">
            <a:off x="7512189" y="159371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33" name="Straight Arrow Connector 132"/>
          <p:cNvCxnSpPr/>
          <p:nvPr/>
        </p:nvCxnSpPr>
        <p:spPr>
          <a:xfrm>
            <a:off x="8183165" y="2848745"/>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2000" y="3032760"/>
            <a:ext cx="3794173" cy="1515682"/>
            <a:chOff x="4572000" y="3032760"/>
            <a:chExt cx="3794173" cy="1515682"/>
          </a:xfrm>
        </p:grpSpPr>
        <p:grpSp>
          <p:nvGrpSpPr>
            <p:cNvPr id="19" name="Group 18"/>
            <p:cNvGrpSpPr/>
            <p:nvPr/>
          </p:nvGrpSpPr>
          <p:grpSpPr>
            <a:xfrm>
              <a:off x="4572000" y="3032760"/>
              <a:ext cx="3794173" cy="1351786"/>
              <a:chOff x="4572000" y="3032760"/>
              <a:chExt cx="3794173" cy="1351786"/>
            </a:xfrm>
          </p:grpSpPr>
          <p:cxnSp>
            <p:nvCxnSpPr>
              <p:cNvPr id="102" name="Straight Arrow Connector 101"/>
              <p:cNvCxnSpPr>
                <a:endCxn id="158" idx="2"/>
              </p:cNvCxnSpPr>
              <p:nvPr/>
            </p:nvCxnSpPr>
            <p:spPr>
              <a:xfrm flipV="1">
                <a:off x="5900865" y="3032760"/>
                <a:ext cx="1" cy="3931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57" idx="2"/>
              </p:cNvCxnSpPr>
              <p:nvPr/>
            </p:nvCxnSpPr>
            <p:spPr>
              <a:xfrm flipH="1" flipV="1">
                <a:off x="6354494" y="3032760"/>
                <a:ext cx="4763" cy="39624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6" idx="2"/>
              </p:cNvCxnSpPr>
              <p:nvPr/>
            </p:nvCxnSpPr>
            <p:spPr>
              <a:xfrm flipH="1" flipV="1">
                <a:off x="6811694" y="3032760"/>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64131"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7723712" y="303409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8183294"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0800000">
                <a:off x="5714999" y="3425954"/>
                <a:ext cx="2651174" cy="384046"/>
              </a:xfrm>
              <a:prstGeom prst="trapezoid">
                <a:avLst>
                  <a:gd name="adj" fmla="val 8142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6019801" y="3425952"/>
                <a:ext cx="2057399" cy="3237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mux</a:t>
                </a:r>
                <a:endParaRPr lang="en-US" sz="2800" b="1" i="1" dirty="0">
                  <a:solidFill>
                    <a:prstClr val="black"/>
                  </a:solidFill>
                  <a:latin typeface="Calibri"/>
                </a:endParaRPr>
              </a:p>
            </p:txBody>
          </p:sp>
          <p:grpSp>
            <p:nvGrpSpPr>
              <p:cNvPr id="18" name="Group 17"/>
              <p:cNvGrpSpPr/>
              <p:nvPr/>
            </p:nvGrpSpPr>
            <p:grpSpPr>
              <a:xfrm>
                <a:off x="4572000" y="3657599"/>
                <a:ext cx="1319811" cy="726947"/>
                <a:chOff x="4572000" y="3657599"/>
                <a:chExt cx="1319811" cy="726947"/>
              </a:xfrm>
            </p:grpSpPr>
            <p:sp>
              <p:nvSpPr>
                <p:cNvPr id="108" name="Rectangle 107"/>
                <p:cNvSpPr/>
                <p:nvPr/>
              </p:nvSpPr>
              <p:spPr>
                <a:xfrm>
                  <a:off x="4572000" y="3657600"/>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prstClr val="black"/>
                      </a:solidFill>
                      <a:latin typeface="Calibri"/>
                    </a:rPr>
                    <a:t>column</a:t>
                  </a:r>
                  <a:endParaRPr lang="en-US" sz="2800" b="1" i="1" dirty="0">
                    <a:solidFill>
                      <a:prstClr val="black"/>
                    </a:solidFill>
                    <a:latin typeface="Calibri"/>
                  </a:endParaRPr>
                </a:p>
              </p:txBody>
            </p:sp>
            <p:cxnSp>
              <p:nvCxnSpPr>
                <p:cNvPr id="135" name="Straight Arrow Connector 134"/>
                <p:cNvCxnSpPr/>
                <p:nvPr/>
              </p:nvCxnSpPr>
              <p:spPr>
                <a:xfrm flipH="1">
                  <a:off x="4648195" y="3657599"/>
                  <a:ext cx="1219207" cy="0"/>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4572001" y="4003544"/>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grpSp>
        <p:cxnSp>
          <p:nvCxnSpPr>
            <p:cNvPr id="109" name="Straight Arrow Connector 108"/>
            <p:cNvCxnSpPr>
              <a:endCxn id="4" idx="0"/>
            </p:cNvCxnSpPr>
            <p:nvPr/>
          </p:nvCxnSpPr>
          <p:spPr>
            <a:xfrm flipH="1" flipV="1">
              <a:off x="7040586" y="3810000"/>
              <a:ext cx="2535" cy="3891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V="1">
              <a:off x="7040585" y="4159250"/>
              <a:ext cx="3177" cy="389192"/>
            </a:xfrm>
            <a:prstGeom prst="straightConnector1">
              <a:avLst/>
            </a:prstGeom>
            <a:ln w="254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61" name="Rectangle 460"/>
          <p:cNvSpPr/>
          <p:nvPr/>
        </p:nvSpPr>
        <p:spPr>
          <a:xfrm>
            <a:off x="6627583" y="1301750"/>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Tree>
    <p:extLst>
      <p:ext uri="{BB962C8B-B14F-4D97-AF65-F5344CB8AC3E}">
        <p14:creationId xmlns:p14="http://schemas.microsoft.com/office/powerpoint/2010/main" val="1237884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77778E-6 2.22222E-6 L -2.77778E-6 0.19768 " pathEditMode="relative" rAng="0" ptsTypes="AA">
                                      <p:cBhvr>
                                        <p:cTn id="19" dur="2000" fill="hold"/>
                                        <p:tgtEl>
                                          <p:spTgt spid="461"/>
                                        </p:tgtEl>
                                        <p:attrNameLst>
                                          <p:attrName>ppt_x</p:attrName>
                                          <p:attrName>ppt_y</p:attrName>
                                        </p:attrNameLst>
                                      </p:cBhvr>
                                      <p:rCtr x="0" y="9884"/>
                                    </p:animMotion>
                                  </p:childTnLst>
                                </p:cTn>
                              </p:par>
                              <p:par>
                                <p:cTn id="20" presetID="42" presetClass="path" presetSubtype="0" accel="50000" decel="50000" fill="hold" grpId="1" nodeType="withEffect">
                                  <p:stCondLst>
                                    <p:cond delay="0"/>
                                  </p:stCondLst>
                                  <p:childTnLst>
                                    <p:animMotion origin="layout" path="M 8.33333E-7 2.22222E-6 L 0.00017 0.19745 " pathEditMode="relative" rAng="0" ptsTypes="AA">
                                      <p:cBhvr>
                                        <p:cTn id="21" dur="2000" fill="hold"/>
                                        <p:tgtEl>
                                          <p:spTgt spid="463"/>
                                        </p:tgtEl>
                                        <p:attrNameLst>
                                          <p:attrName>ppt_x</p:attrName>
                                          <p:attrName>ppt_y</p:attrName>
                                        </p:attrNameLst>
                                      </p:cBhvr>
                                      <p:rCtr x="0" y="9861"/>
                                    </p:animMotion>
                                  </p:childTnLst>
                                </p:cTn>
                              </p:par>
                              <p:par>
                                <p:cTn id="22" presetID="10" presetClass="entr" presetSubtype="0" fill="hold" grpId="0" nodeType="withEffect">
                                  <p:stCondLst>
                                    <p:cond delay="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2000"/>
                                        <p:tgtEl>
                                          <p:spTgt spid="4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5E-6 3.33333E-6 L 5E-6 0.19305 C 5E-6 0.27963 -0.07362 0.38611 -0.13316 0.38611 L -0.26598 0.38611 " pathEditMode="relative" rAng="5400000" ptsTypes="FfFF">
                                      <p:cBhvr>
                                        <p:cTn id="39" dur="2000" fill="hold"/>
                                        <p:tgtEl>
                                          <p:spTgt spid="466"/>
                                        </p:tgtEl>
                                        <p:attrNameLst>
                                          <p:attrName>ppt_x</p:attrName>
                                          <p:attrName>ppt_y</p:attrName>
                                        </p:attrNameLst>
                                      </p:cBhvr>
                                      <p:rCtr x="-13299" y="19306"/>
                                    </p:animMotion>
                                  </p:childTnLst>
                                </p:cTn>
                              </p:par>
                              <p:par>
                                <p:cTn id="40" presetID="42" presetClass="path" presetSubtype="0" accel="50000" decel="50000" fill="hold" grpId="3" nodeType="withEffect">
                                  <p:stCondLst>
                                    <p:cond delay="0"/>
                                  </p:stCondLst>
                                  <p:childTnLst>
                                    <p:animMotion origin="layout" path="M 2.77778E-7 0.19792 L 2.77778E-7 0.46181 " pathEditMode="relative" rAng="0" ptsTypes="AA">
                                      <p:cBhvr>
                                        <p:cTn id="41" dur="1400" fill="hold"/>
                                        <p:tgtEl>
                                          <p:spTgt spid="461"/>
                                        </p:tgtEl>
                                        <p:attrNameLst>
                                          <p:attrName>ppt_x</p:attrName>
                                          <p:attrName>ppt_y</p:attrName>
                                        </p:attrNameLst>
                                      </p:cBhvr>
                                      <p:rCtr x="0" y="13194"/>
                                    </p:animMotion>
                                  </p:childTnLst>
                                </p:cTn>
                              </p:par>
                              <p:par>
                                <p:cTn id="42" presetID="10" presetClass="exit" presetSubtype="0" fill="hold" grpId="2" nodeType="withEffect">
                                  <p:stCondLst>
                                    <p:cond delay="900"/>
                                  </p:stCondLst>
                                  <p:childTnLst>
                                    <p:animEffect transition="out" filter="fade">
                                      <p:cBhvr>
                                        <p:cTn id="43" dur="1000"/>
                                        <p:tgtEl>
                                          <p:spTgt spid="461"/>
                                        </p:tgtEl>
                                      </p:cBhvr>
                                    </p:animEffect>
                                    <p:set>
                                      <p:cBhvr>
                                        <p:cTn id="44" dur="1" fill="hold">
                                          <p:stCondLst>
                                            <p:cond delay="999"/>
                                          </p:stCondLst>
                                        </p:cTn>
                                        <p:tgtEl>
                                          <p:spTgt spid="46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2" nodeType="afterEffect">
                                  <p:stCondLst>
                                    <p:cond delay="0"/>
                                  </p:stCondLst>
                                  <p:childTnLst>
                                    <p:animEffect transition="out" filter="fade">
                                      <p:cBhvr>
                                        <p:cTn id="47" dur="500"/>
                                        <p:tgtEl>
                                          <p:spTgt spid="463"/>
                                        </p:tgtEl>
                                      </p:cBhvr>
                                    </p:animEffect>
                                    <p:set>
                                      <p:cBhvr>
                                        <p:cTn id="48" dur="1" fill="hold">
                                          <p:stCondLst>
                                            <p:cond delay="499"/>
                                          </p:stCondLst>
                                        </p:cTn>
                                        <p:tgtEl>
                                          <p:spTgt spid="4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65"/>
                                        </p:tgtEl>
                                      </p:cBhvr>
                                    </p:animEffect>
                                    <p:set>
                                      <p:cBhvr>
                                        <p:cTn id="51" dur="1" fill="hold">
                                          <p:stCondLst>
                                            <p:cond delay="499"/>
                                          </p:stCondLst>
                                        </p:cTn>
                                        <p:tgtEl>
                                          <p:spTgt spid="4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3" grpId="1" animBg="1"/>
      <p:bldP spid="463" grpId="2" animBg="1"/>
      <p:bldP spid="465" grpId="0" animBg="1"/>
      <p:bldP spid="465" grpId="1" animBg="1"/>
      <p:bldP spid="466" grpId="0" animBg="1"/>
      <p:bldP spid="466" grpId="1" animBg="1"/>
      <p:bldP spid="87" grpId="0"/>
      <p:bldP spid="88" grpId="0"/>
      <p:bldP spid="88" grpId="1"/>
      <p:bldP spid="94" grpId="0" animBg="1"/>
      <p:bldP spid="95" grpId="0" animBg="1"/>
      <p:bldP spid="461" grpId="0" animBg="1"/>
      <p:bldP spid="461" grpId="1" animBg="1"/>
      <p:bldP spid="461" grpId="2" animBg="1"/>
      <p:bldP spid="461" grpId="3"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2656314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4246979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642758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12848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8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16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a:t>
            </a:fld>
            <a:endParaRPr lang="en-US" sz="1600" dirty="0">
              <a:solidFill>
                <a:srgbClr val="000000"/>
              </a:solidFill>
              <a:latin typeface="Garamond" charset="0"/>
            </a:endParaRPr>
          </a:p>
        </p:txBody>
      </p:sp>
    </p:spTree>
    <p:extLst>
      <p:ext uri="{BB962C8B-B14F-4D97-AF65-F5344CB8AC3E}">
        <p14:creationId xmlns:p14="http://schemas.microsoft.com/office/powerpoint/2010/main" val="858700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1523998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50" y="2438400"/>
            <a:ext cx="6254750" cy="1983004"/>
            <a:chOff x="908050" y="2438400"/>
            <a:chExt cx="6254750" cy="1983004"/>
          </a:xfrm>
        </p:grpSpPr>
        <p:cxnSp>
          <p:nvCxnSpPr>
            <p:cNvPr id="265" name="Straight Arrow Connector 264"/>
            <p:cNvCxnSpPr/>
            <p:nvPr/>
          </p:nvCxnSpPr>
          <p:spPr>
            <a:xfrm flipV="1">
              <a:off x="3865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081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09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4937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365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79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201" idx="3"/>
            </p:cNvCxnSpPr>
            <p:nvPr/>
          </p:nvCxnSpPr>
          <p:spPr>
            <a:xfrm flipH="1">
              <a:off x="1273810" y="2775484"/>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08050" y="2592604"/>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3" name="Oval 202"/>
            <p:cNvSpPr/>
            <p:nvPr/>
          </p:nvSpPr>
          <p:spPr>
            <a:xfrm>
              <a:off x="3689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32320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27748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23176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18604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1403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73810" y="3242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08050" y="3059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89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20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748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176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04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3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73810" y="3699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08050" y="3516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89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20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748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176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04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3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73810" y="4156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08050" y="3973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89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20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748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176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04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3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12" name="Straight Arrow Connector 311"/>
            <p:cNvCxnSpPr/>
            <p:nvPr/>
          </p:nvCxnSpPr>
          <p:spPr>
            <a:xfrm>
              <a:off x="4413248" y="2667000"/>
              <a:ext cx="0" cy="1592892"/>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37050" y="25853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37050" y="4259892"/>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26482" y="3276600"/>
              <a:ext cx="27363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Far Segment</a:t>
              </a:r>
              <a:endParaRPr lang="en-US" sz="3200" b="1" i="1">
                <a:solidFill>
                  <a:prstClr val="white">
                    <a:lumMod val="75000"/>
                  </a:prstClr>
                </a:solidFill>
                <a:latin typeface="Calibri"/>
              </a:endParaRPr>
            </a:p>
          </p:txBody>
        </p:sp>
      </p:grpSp>
      <p:grpSp>
        <p:nvGrpSpPr>
          <p:cNvPr id="3" name="Group 2"/>
          <p:cNvGrpSpPr/>
          <p:nvPr/>
        </p:nvGrpSpPr>
        <p:grpSpPr>
          <a:xfrm>
            <a:off x="908050" y="2438400"/>
            <a:ext cx="6407150" cy="1983004"/>
            <a:chOff x="914400" y="2590800"/>
            <a:chExt cx="6407150" cy="1983004"/>
          </a:xfrm>
        </p:grpSpPr>
        <p:cxnSp>
          <p:nvCxnSpPr>
            <p:cNvPr id="86" name="Straight Arrow Connector 85"/>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3"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400" y="274500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94" name="Oval 93"/>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5" name="Oval 9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6" name="Oval 95"/>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7" name="Oval 9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8" name="Oval 97"/>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9" name="Oval 98"/>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0" name="Straight Arrow Connector 99"/>
            <p:cNvCxnSpPr>
              <a:endCxn id="101"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14400" y="32117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02" name="Oval 101"/>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3" name="Oval 102"/>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4" name="Oval 103"/>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5" name="Oval 104"/>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6" name="Oval 105"/>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7" name="Oval 106"/>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8" name="Straight Arrow Connector 107"/>
            <p:cNvCxnSpPr>
              <a:endCxn id="10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14400" y="36689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0" name="Oval 109"/>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1" name="Oval 110"/>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2" name="Oval 111"/>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3" name="Oval 112"/>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4" name="Oval 113"/>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5" name="Oval 114"/>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16" name="Straight Arrow Connector 115"/>
            <p:cNvCxnSpPr>
              <a:endCxn id="117"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14400" y="41261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8" name="Oval 117"/>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9" name="Oval 118"/>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0" name="Oval 119"/>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1" name="Oval 120"/>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2" name="Oval 121"/>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3" name="Oval 12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24" name="Straight Arrow Connector 123"/>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432832" y="3429000"/>
              <a:ext cx="28887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Near Segment Access</a:t>
            </a:r>
            <a:endParaRPr lang="en-US"/>
          </a:p>
        </p:txBody>
      </p:sp>
      <p:sp>
        <p:nvSpPr>
          <p:cNvPr id="200" name="Rectangle 199"/>
          <p:cNvSpPr/>
          <p:nvPr/>
        </p:nvSpPr>
        <p:spPr>
          <a:xfrm>
            <a:off x="3684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67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32273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01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701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29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3129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4957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18557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385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398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1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endCxn id="244" idx="3"/>
          </p:cNvCxnSpPr>
          <p:nvPr/>
        </p:nvCxnSpPr>
        <p:spPr>
          <a:xfrm flipH="1">
            <a:off x="127381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0805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89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20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748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176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04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3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7381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0805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89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20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748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176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04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3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001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2381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2381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344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3722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4960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32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04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676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3250" y="5029198"/>
            <a:ext cx="366395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sp>
        <p:nvSpPr>
          <p:cNvPr id="319" name="Rectangle 318"/>
          <p:cNvSpPr/>
          <p:nvPr/>
        </p:nvSpPr>
        <p:spPr>
          <a:xfrm>
            <a:off x="4419600" y="4343400"/>
            <a:ext cx="3733800" cy="4517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b="1" dirty="0" smtClean="0"/>
              <a:t>Turn </a:t>
            </a:r>
            <a:r>
              <a:rPr lang="en-US" sz="3200" b="1" i="1" dirty="0" smtClean="0">
                <a:solidFill>
                  <a:srgbClr val="FF0000"/>
                </a:solidFill>
              </a:rPr>
              <a:t>off</a:t>
            </a:r>
            <a:r>
              <a:rPr lang="en-US" sz="3200" b="1" dirty="0" smtClean="0"/>
              <a:t> the isolation transistor</a:t>
            </a:r>
            <a:endParaRPr lang="en-US" sz="3200" dirty="0" smtClean="0"/>
          </a:p>
        </p:txBody>
      </p:sp>
      <p:sp>
        <p:nvSpPr>
          <p:cNvPr id="129" name="Rectangle 128"/>
          <p:cNvSpPr/>
          <p:nvPr/>
        </p:nvSpPr>
        <p:spPr>
          <a:xfrm>
            <a:off x="4419600" y="4308230"/>
            <a:ext cx="441960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FF0000"/>
                </a:solidFill>
                <a:latin typeface="Calibri"/>
              </a:rPr>
              <a:t>off</a:t>
            </a:r>
            <a:r>
              <a:rPr lang="en-US" sz="3200" b="1" i="1" smtClean="0">
                <a:solidFill>
                  <a:prstClr val="black"/>
                </a:solidFill>
                <a:latin typeface="Calibri"/>
              </a:rPr>
              <a:t>)</a:t>
            </a:r>
            <a:endParaRPr lang="en-US" sz="3200" b="1" i="1">
              <a:solidFill>
                <a:prstClr val="black"/>
              </a:solidFill>
              <a:latin typeface="Calibri"/>
            </a:endParaRPr>
          </a:p>
        </p:txBody>
      </p:sp>
      <p:sp>
        <p:nvSpPr>
          <p:cNvPr id="130" name="Rectangle 129"/>
          <p:cNvSpPr/>
          <p:nvPr/>
        </p:nvSpPr>
        <p:spPr>
          <a:xfrm>
            <a:off x="4419600" y="5714998"/>
            <a:ext cx="41910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133" name="Content Placeholder 2"/>
          <p:cNvSpPr txBox="1">
            <a:spLocks/>
          </p:cNvSpPr>
          <p:nvPr/>
        </p:nvSpPr>
        <p:spPr>
          <a:xfrm>
            <a:off x="679450" y="281794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135" name="Content Placeholder 2"/>
          <p:cNvSpPr txBox="1">
            <a:spLocks/>
          </p:cNvSpPr>
          <p:nvPr/>
        </p:nvSpPr>
        <p:spPr>
          <a:xfrm>
            <a:off x="679450" y="336658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a:solidFill>
                  <a:prstClr val="black"/>
                </a:solidFill>
                <a:latin typeface="Calibri"/>
                <a:sym typeface="Wingdings" pitchFamily="2" charset="2"/>
              </a:rPr>
              <a:t> </a:t>
            </a:r>
            <a:r>
              <a:rPr lang="en-US" sz="3200" b="1" dirty="0" smtClean="0">
                <a:solidFill>
                  <a:prstClr val="black"/>
                </a:solidFill>
                <a:latin typeface="Calibri"/>
                <a:sym typeface="Wingdings" pitchFamily="2" charset="2"/>
              </a:rPr>
              <a:t>     </a:t>
            </a:r>
            <a:r>
              <a:rPr lang="en-US" sz="3200" b="1" dirty="0" smtClean="0">
                <a:solidFill>
                  <a:prstClr val="black"/>
                </a:solidFill>
                <a:latin typeface="Calibri"/>
              </a:rPr>
              <a:t>Low latency &amp; </a:t>
            </a:r>
            <a:r>
              <a:rPr lang="en-US" sz="3200" b="1" dirty="0">
                <a:solidFill>
                  <a:prstClr val="black"/>
                </a:solidFill>
                <a:latin typeface="Calibri"/>
              </a:rPr>
              <a:t>l</a:t>
            </a:r>
            <a:r>
              <a:rPr lang="en-US" sz="3200" b="1" dirty="0" smtClean="0">
                <a:solidFill>
                  <a:prstClr val="black"/>
                </a:solidFill>
                <a:latin typeface="Calibri"/>
              </a:rPr>
              <a:t>ow power</a:t>
            </a:r>
          </a:p>
        </p:txBody>
      </p:sp>
      <p:sp>
        <p:nvSpPr>
          <p:cNvPr id="134" name="Content Placeholder 2"/>
          <p:cNvSpPr txBox="1">
            <a:spLocks/>
          </p:cNvSpPr>
          <p:nvPr/>
        </p:nvSpPr>
        <p:spPr>
          <a:xfrm>
            <a:off x="685800" y="2270760"/>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a:solidFill>
                  <a:prstClr val="black"/>
                </a:solidFill>
                <a:latin typeface="Calibri"/>
              </a:rPr>
              <a:t>b</a:t>
            </a:r>
            <a:r>
              <a:rPr lang="en-US" sz="3200" b="1" dirty="0" err="1" smtClean="0">
                <a:solidFill>
                  <a:prstClr val="black"/>
                </a:solidFill>
                <a:latin typeface="Calibri"/>
              </a:rPr>
              <a:t>itline</a:t>
            </a:r>
            <a:r>
              <a:rPr lang="en-US" sz="3200" b="1" dirty="0" smtClean="0">
                <a:solidFill>
                  <a:prstClr val="black"/>
                </a:solidFill>
                <a:latin typeface="Calibri"/>
              </a:rPr>
              <a:t> length</a:t>
            </a:r>
          </a:p>
        </p:txBody>
      </p:sp>
    </p:spTree>
    <p:extLst>
      <p:ext uri="{BB962C8B-B14F-4D97-AF65-F5344CB8AC3E}">
        <p14:creationId xmlns:p14="http://schemas.microsoft.com/office/powerpoint/2010/main" val="3312335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0" animBg="1"/>
      <p:bldP spid="135" grpId="0" animBg="1"/>
      <p:bldP spid="13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1168" y="4724400"/>
            <a:ext cx="6795032" cy="992404"/>
            <a:chOff x="901168" y="4876800"/>
            <a:chExt cx="6795032" cy="992404"/>
          </a:xfrm>
        </p:grpSpPr>
        <p:cxnSp>
          <p:nvCxnSpPr>
            <p:cNvPr id="137" name="Straight Arrow Connector 136"/>
            <p:cNvCxnSpPr>
              <a:endCxn id="138" idx="3"/>
            </p:cNvCxnSpPr>
            <p:nvPr/>
          </p:nvCxnSpPr>
          <p:spPr>
            <a:xfrm flipH="1">
              <a:off x="1266928" y="5147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901168" y="4964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Oval 138"/>
            <p:cNvSpPr/>
            <p:nvPr/>
          </p:nvSpPr>
          <p:spPr>
            <a:xfrm>
              <a:off x="3682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0" name="Oval 139"/>
            <p:cNvSpPr/>
            <p:nvPr/>
          </p:nvSpPr>
          <p:spPr>
            <a:xfrm>
              <a:off x="32251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1" name="Oval 140"/>
            <p:cNvSpPr/>
            <p:nvPr/>
          </p:nvSpPr>
          <p:spPr>
            <a:xfrm>
              <a:off x="27679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2" name="Oval 141"/>
            <p:cNvSpPr/>
            <p:nvPr/>
          </p:nvSpPr>
          <p:spPr>
            <a:xfrm>
              <a:off x="23107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3" name="Oval 142"/>
            <p:cNvSpPr/>
            <p:nvPr/>
          </p:nvSpPr>
          <p:spPr>
            <a:xfrm>
              <a:off x="18535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4" name="Oval 143"/>
            <p:cNvSpPr/>
            <p:nvPr/>
          </p:nvSpPr>
          <p:spPr>
            <a:xfrm>
              <a:off x="1396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45" name="Straight Arrow Connector 144"/>
            <p:cNvCxnSpPr>
              <a:endCxn id="146" idx="3"/>
            </p:cNvCxnSpPr>
            <p:nvPr/>
          </p:nvCxnSpPr>
          <p:spPr>
            <a:xfrm flipH="1">
              <a:off x="1266928"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901168"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7" name="Oval 146"/>
            <p:cNvSpPr/>
            <p:nvPr/>
          </p:nvSpPr>
          <p:spPr>
            <a:xfrm>
              <a:off x="3682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Oval 147"/>
            <p:cNvSpPr/>
            <p:nvPr/>
          </p:nvSpPr>
          <p:spPr>
            <a:xfrm>
              <a:off x="32251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9" name="Oval 148"/>
            <p:cNvSpPr/>
            <p:nvPr/>
          </p:nvSpPr>
          <p:spPr>
            <a:xfrm>
              <a:off x="27679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0" name="Oval 149"/>
            <p:cNvSpPr/>
            <p:nvPr/>
          </p:nvSpPr>
          <p:spPr>
            <a:xfrm>
              <a:off x="23107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1" name="Oval 150"/>
            <p:cNvSpPr/>
            <p:nvPr/>
          </p:nvSpPr>
          <p:spPr>
            <a:xfrm>
              <a:off x="18535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2" name="Oval 151"/>
            <p:cNvSpPr/>
            <p:nvPr/>
          </p:nvSpPr>
          <p:spPr>
            <a:xfrm>
              <a:off x="1396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53" name="Straight Arrow Connector 152"/>
            <p:cNvCxnSpPr/>
            <p:nvPr/>
          </p:nvCxnSpPr>
          <p:spPr>
            <a:xfrm>
              <a:off x="4393134" y="5029200"/>
              <a:ext cx="0" cy="683929"/>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4316936" y="49475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4316936" y="5713129"/>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4406368" y="5181598"/>
              <a:ext cx="328983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Near Segment</a:t>
              </a:r>
              <a:endParaRPr lang="en-US" sz="3200" b="1" i="1">
                <a:solidFill>
                  <a:prstClr val="white">
                    <a:lumMod val="75000"/>
                  </a:prstClr>
                </a:solidFill>
                <a:latin typeface="Calibri"/>
              </a:endParaRPr>
            </a:p>
          </p:txBody>
        </p:sp>
        <p:cxnSp>
          <p:nvCxnSpPr>
            <p:cNvPr id="177" name="Straight Arrow Connector 176"/>
            <p:cNvCxnSpPr/>
            <p:nvPr/>
          </p:nvCxnSpPr>
          <p:spPr>
            <a:xfrm flipV="1">
              <a:off x="3860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033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461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89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317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74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02017" y="4724400"/>
            <a:ext cx="6565582" cy="992404"/>
            <a:chOff x="4572000" y="6234964"/>
            <a:chExt cx="6565582" cy="992404"/>
          </a:xfrm>
        </p:grpSpPr>
        <p:cxnSp>
          <p:nvCxnSpPr>
            <p:cNvPr id="188" name="Straight Arrow Connector 187"/>
            <p:cNvCxnSpPr/>
            <p:nvPr/>
          </p:nvCxnSpPr>
          <p:spPr>
            <a:xfrm flipV="1">
              <a:off x="7531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0741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66169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1597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57025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5245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01" idx="3"/>
            </p:cNvCxnSpPr>
            <p:nvPr/>
          </p:nvCxnSpPr>
          <p:spPr>
            <a:xfrm flipH="1">
              <a:off x="4937760" y="65053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72000" y="63224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4" name="Oval 103"/>
            <p:cNvSpPr/>
            <p:nvPr/>
          </p:nvSpPr>
          <p:spPr>
            <a:xfrm>
              <a:off x="7353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7" name="Oval 106"/>
            <p:cNvSpPr/>
            <p:nvPr/>
          </p:nvSpPr>
          <p:spPr>
            <a:xfrm>
              <a:off x="68960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0" name="Oval 109"/>
            <p:cNvSpPr/>
            <p:nvPr/>
          </p:nvSpPr>
          <p:spPr>
            <a:xfrm>
              <a:off x="64388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59816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55244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5067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0" name="Straight Arrow Connector 169"/>
            <p:cNvCxnSpPr>
              <a:endCxn id="171" idx="3"/>
            </p:cNvCxnSpPr>
            <p:nvPr/>
          </p:nvCxnSpPr>
          <p:spPr>
            <a:xfrm flipH="1">
              <a:off x="4937760" y="69625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572000" y="67796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2" name="Oval 171"/>
            <p:cNvSpPr/>
            <p:nvPr/>
          </p:nvSpPr>
          <p:spPr>
            <a:xfrm>
              <a:off x="7353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8960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4388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9816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5244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067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a:off x="8063966" y="6387364"/>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7987768" y="6305727"/>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7987768" y="7071293"/>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8077199" y="6539762"/>
              <a:ext cx="306038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Far Segment Access</a:t>
            </a:r>
            <a:endParaRPr lang="en-US"/>
          </a:p>
        </p:txBody>
      </p:sp>
      <p:sp>
        <p:nvSpPr>
          <p:cNvPr id="320" name="Content Placeholder 2"/>
          <p:cNvSpPr>
            <a:spLocks noGrp="1"/>
          </p:cNvSpPr>
          <p:nvPr>
            <p:ph idx="1"/>
          </p:nvPr>
        </p:nvSpPr>
        <p:spPr>
          <a:xfrm>
            <a:off x="365760" y="914400"/>
            <a:ext cx="8610600" cy="1828800"/>
          </a:xfrm>
          <a:ln>
            <a:noFill/>
          </a:ln>
        </p:spPr>
        <p:txBody>
          <a:bodyPr/>
          <a:lstStyle/>
          <a:p>
            <a:pPr>
              <a:lnSpc>
                <a:spcPct val="90000"/>
              </a:lnSpc>
            </a:pPr>
            <a:r>
              <a:rPr lang="en-US" sz="3200" b="1" dirty="0" smtClean="0"/>
              <a:t>Turn </a:t>
            </a:r>
            <a:r>
              <a:rPr lang="en-US" sz="3200" b="1" i="1" dirty="0" smtClean="0">
                <a:solidFill>
                  <a:srgbClr val="0000FF"/>
                </a:solidFill>
              </a:rPr>
              <a:t>on</a:t>
            </a:r>
            <a:r>
              <a:rPr lang="en-US" sz="3200" b="1" dirty="0" smtClean="0"/>
              <a:t> the isolation transistor</a:t>
            </a:r>
            <a:endParaRPr lang="en-US" sz="3200" dirty="0" smtClean="0"/>
          </a:p>
        </p:txBody>
      </p:sp>
      <p:sp>
        <p:nvSpPr>
          <p:cNvPr id="93" name="Rectangle 92"/>
          <p:cNvSpPr/>
          <p:nvPr/>
        </p:nvSpPr>
        <p:spPr>
          <a:xfrm>
            <a:off x="3677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7" name="Rectangle 96"/>
          <p:cNvSpPr/>
          <p:nvPr/>
        </p:nvSpPr>
        <p:spPr>
          <a:xfrm>
            <a:off x="32204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0" name="Rectangle 99"/>
          <p:cNvSpPr/>
          <p:nvPr/>
        </p:nvSpPr>
        <p:spPr>
          <a:xfrm>
            <a:off x="27632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3" name="Rectangle 102"/>
          <p:cNvSpPr/>
          <p:nvPr/>
        </p:nvSpPr>
        <p:spPr>
          <a:xfrm>
            <a:off x="23060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6" name="Rectangle 105"/>
          <p:cNvSpPr/>
          <p:nvPr/>
        </p:nvSpPr>
        <p:spPr>
          <a:xfrm>
            <a:off x="18488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9" name="Rectangle 108"/>
          <p:cNvSpPr/>
          <p:nvPr/>
        </p:nvSpPr>
        <p:spPr>
          <a:xfrm>
            <a:off x="1391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1571327" y="4419600"/>
            <a:ext cx="2289399" cy="304800"/>
            <a:chOff x="1571327" y="4572000"/>
            <a:chExt cx="2289399" cy="304800"/>
          </a:xfrm>
        </p:grpSpPr>
        <p:cxnSp>
          <p:nvCxnSpPr>
            <p:cNvPr id="156" name="Straight Arrow Connector 155"/>
            <p:cNvCxnSpPr/>
            <p:nvPr/>
          </p:nvCxnSpPr>
          <p:spPr>
            <a:xfrm flipV="1">
              <a:off x="1571327" y="4572000"/>
              <a:ext cx="0" cy="304800"/>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29654" y="4573804"/>
              <a:ext cx="685"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24868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29440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4012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3860501" y="4572000"/>
              <a:ext cx="225" cy="302996"/>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01168" y="2438400"/>
            <a:ext cx="6337832" cy="1983004"/>
            <a:chOff x="901168" y="2590800"/>
            <a:chExt cx="6337832" cy="1983004"/>
          </a:xfrm>
        </p:grpSpPr>
        <p:cxnSp>
          <p:nvCxnSpPr>
            <p:cNvPr id="86" name="Straight Arrow Connector 85"/>
            <p:cNvCxnSpPr/>
            <p:nvPr/>
          </p:nvCxnSpPr>
          <p:spPr>
            <a:xfrm flipV="1">
              <a:off x="3858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012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440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4868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296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72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4" idx="3"/>
            </p:cNvCxnSpPr>
            <p:nvPr/>
          </p:nvCxnSpPr>
          <p:spPr>
            <a:xfrm flipH="1">
              <a:off x="1266928"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01168"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6" name="Oval 95"/>
            <p:cNvSpPr/>
            <p:nvPr/>
          </p:nvSpPr>
          <p:spPr>
            <a:xfrm>
              <a:off x="3682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99" name="Oval 98"/>
            <p:cNvSpPr/>
            <p:nvPr/>
          </p:nvSpPr>
          <p:spPr>
            <a:xfrm>
              <a:off x="32251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2" name="Oval 101"/>
            <p:cNvSpPr/>
            <p:nvPr/>
          </p:nvSpPr>
          <p:spPr>
            <a:xfrm>
              <a:off x="27679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5" name="Oval 104"/>
            <p:cNvSpPr/>
            <p:nvPr/>
          </p:nvSpPr>
          <p:spPr>
            <a:xfrm>
              <a:off x="23107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8" name="Oval 107"/>
            <p:cNvSpPr/>
            <p:nvPr/>
          </p:nvSpPr>
          <p:spPr>
            <a:xfrm>
              <a:off x="18535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1" name="Oval 110"/>
            <p:cNvSpPr/>
            <p:nvPr/>
          </p:nvSpPr>
          <p:spPr>
            <a:xfrm>
              <a:off x="1396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12" name="Straight Arrow Connector 111"/>
            <p:cNvCxnSpPr>
              <a:endCxn id="113" idx="3"/>
            </p:cNvCxnSpPr>
            <p:nvPr/>
          </p:nvCxnSpPr>
          <p:spPr>
            <a:xfrm flipH="1">
              <a:off x="1266928"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01168"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4" name="Oval 113"/>
            <p:cNvSpPr/>
            <p:nvPr/>
          </p:nvSpPr>
          <p:spPr>
            <a:xfrm>
              <a:off x="3682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5" name="Oval 114"/>
            <p:cNvSpPr/>
            <p:nvPr/>
          </p:nvSpPr>
          <p:spPr>
            <a:xfrm>
              <a:off x="32251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6" name="Oval 115"/>
            <p:cNvSpPr/>
            <p:nvPr/>
          </p:nvSpPr>
          <p:spPr>
            <a:xfrm>
              <a:off x="27679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7" name="Oval 116"/>
            <p:cNvSpPr/>
            <p:nvPr/>
          </p:nvSpPr>
          <p:spPr>
            <a:xfrm>
              <a:off x="23107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8" name="Oval 117"/>
            <p:cNvSpPr/>
            <p:nvPr/>
          </p:nvSpPr>
          <p:spPr>
            <a:xfrm>
              <a:off x="18535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Oval 118"/>
            <p:cNvSpPr/>
            <p:nvPr/>
          </p:nvSpPr>
          <p:spPr>
            <a:xfrm>
              <a:off x="1396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0" name="Straight Arrow Connector 119"/>
            <p:cNvCxnSpPr>
              <a:endCxn id="121" idx="3"/>
            </p:cNvCxnSpPr>
            <p:nvPr/>
          </p:nvCxnSpPr>
          <p:spPr>
            <a:xfrm flipH="1">
              <a:off x="1266928"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01168"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Oval 121"/>
            <p:cNvSpPr/>
            <p:nvPr/>
          </p:nvSpPr>
          <p:spPr>
            <a:xfrm>
              <a:off x="3682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3" name="Oval 122"/>
            <p:cNvSpPr/>
            <p:nvPr/>
          </p:nvSpPr>
          <p:spPr>
            <a:xfrm>
              <a:off x="32251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4" name="Oval 123"/>
            <p:cNvSpPr/>
            <p:nvPr/>
          </p:nvSpPr>
          <p:spPr>
            <a:xfrm>
              <a:off x="27679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5" name="Oval 124"/>
            <p:cNvSpPr/>
            <p:nvPr/>
          </p:nvSpPr>
          <p:spPr>
            <a:xfrm>
              <a:off x="23107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6" name="Oval 125"/>
            <p:cNvSpPr/>
            <p:nvPr/>
          </p:nvSpPr>
          <p:spPr>
            <a:xfrm>
              <a:off x="18535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7" name="Oval 126"/>
            <p:cNvSpPr/>
            <p:nvPr/>
          </p:nvSpPr>
          <p:spPr>
            <a:xfrm>
              <a:off x="1396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8" name="Straight Arrow Connector 127"/>
            <p:cNvCxnSpPr>
              <a:endCxn id="129" idx="3"/>
            </p:cNvCxnSpPr>
            <p:nvPr/>
          </p:nvCxnSpPr>
          <p:spPr>
            <a:xfrm flipH="1">
              <a:off x="1266928"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01168"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0" name="Oval 129"/>
            <p:cNvSpPr/>
            <p:nvPr/>
          </p:nvSpPr>
          <p:spPr>
            <a:xfrm>
              <a:off x="3682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1" name="Oval 130"/>
            <p:cNvSpPr/>
            <p:nvPr/>
          </p:nvSpPr>
          <p:spPr>
            <a:xfrm>
              <a:off x="32251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2" name="Oval 131"/>
            <p:cNvSpPr/>
            <p:nvPr/>
          </p:nvSpPr>
          <p:spPr>
            <a:xfrm>
              <a:off x="27679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3" name="Oval 132"/>
            <p:cNvSpPr/>
            <p:nvPr/>
          </p:nvSpPr>
          <p:spPr>
            <a:xfrm>
              <a:off x="23107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5" name="Oval 134"/>
            <p:cNvSpPr/>
            <p:nvPr/>
          </p:nvSpPr>
          <p:spPr>
            <a:xfrm>
              <a:off x="18535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6" name="Oval 135"/>
            <p:cNvSpPr/>
            <p:nvPr/>
          </p:nvSpPr>
          <p:spPr>
            <a:xfrm>
              <a:off x="1396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3" name="Straight Arrow Connector 162"/>
            <p:cNvCxnSpPr/>
            <p:nvPr/>
          </p:nvCxnSpPr>
          <p:spPr>
            <a:xfrm>
              <a:off x="4406366"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4330168"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330168"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19600" y="3429000"/>
              <a:ext cx="2819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85" name="Rectangle 84"/>
          <p:cNvSpPr/>
          <p:nvPr/>
        </p:nvSpPr>
        <p:spPr>
          <a:xfrm>
            <a:off x="4419600" y="4343399"/>
            <a:ext cx="3733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grpSp>
        <p:nvGrpSpPr>
          <p:cNvPr id="194" name="Group 193"/>
          <p:cNvGrpSpPr/>
          <p:nvPr/>
        </p:nvGrpSpPr>
        <p:grpSpPr>
          <a:xfrm>
            <a:off x="1570270" y="4419600"/>
            <a:ext cx="2439752" cy="304800"/>
            <a:chOff x="1725846" y="4724400"/>
            <a:chExt cx="2439752" cy="304800"/>
          </a:xfrm>
        </p:grpSpPr>
        <p:cxnSp>
          <p:nvCxnSpPr>
            <p:cNvPr id="195" name="Straight Arrow Connector 194"/>
            <p:cNvCxnSpPr/>
            <p:nvPr/>
          </p:nvCxnSpPr>
          <p:spPr>
            <a:xfrm flipV="1">
              <a:off x="1725846" y="47262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189621"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6484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1056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35628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40200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4419600" y="4306635"/>
            <a:ext cx="455676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0000FF"/>
                </a:solidFill>
                <a:latin typeface="Calibri"/>
              </a:rPr>
              <a:t>on</a:t>
            </a:r>
            <a:r>
              <a:rPr lang="en-US" sz="3200" b="1" i="1" smtClean="0">
                <a:solidFill>
                  <a:prstClr val="black"/>
                </a:solidFill>
                <a:latin typeface="Calibri"/>
              </a:rPr>
              <a:t>)</a:t>
            </a:r>
            <a:endParaRPr lang="en-US" sz="3200" b="1" i="1">
              <a:solidFill>
                <a:prstClr val="black"/>
              </a:solidFill>
              <a:latin typeface="Calibri"/>
            </a:endParaRPr>
          </a:p>
        </p:txBody>
      </p:sp>
      <p:grpSp>
        <p:nvGrpSpPr>
          <p:cNvPr id="7" name="Group 6"/>
          <p:cNvGrpSpPr/>
          <p:nvPr/>
        </p:nvGrpSpPr>
        <p:grpSpPr>
          <a:xfrm>
            <a:off x="1508125" y="4422775"/>
            <a:ext cx="2438400" cy="304800"/>
            <a:chOff x="1498600" y="4584700"/>
            <a:chExt cx="2438400" cy="304800"/>
          </a:xfrm>
        </p:grpSpPr>
        <p:grpSp>
          <p:nvGrpSpPr>
            <p:cNvPr id="202" name="Group 201"/>
            <p:cNvGrpSpPr/>
            <p:nvPr/>
          </p:nvGrpSpPr>
          <p:grpSpPr>
            <a:xfrm>
              <a:off x="1498600" y="4599941"/>
              <a:ext cx="152400" cy="289559"/>
              <a:chOff x="7460457" y="4892041"/>
              <a:chExt cx="152400" cy="289559"/>
            </a:xfrm>
          </p:grpSpPr>
          <p:cxnSp>
            <p:nvCxnSpPr>
              <p:cNvPr id="203" name="Straight Arrow Connector 20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1955800" y="4584700"/>
              <a:ext cx="152400" cy="289559"/>
              <a:chOff x="7460457" y="4892041"/>
              <a:chExt cx="152400" cy="289559"/>
            </a:xfrm>
          </p:grpSpPr>
          <p:cxnSp>
            <p:nvCxnSpPr>
              <p:cNvPr id="213" name="Straight Arrow Connector 21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413000" y="4599941"/>
              <a:ext cx="152400" cy="289559"/>
              <a:chOff x="7460457" y="4892041"/>
              <a:chExt cx="152400" cy="289559"/>
            </a:xfrm>
          </p:grpSpPr>
          <p:cxnSp>
            <p:nvCxnSpPr>
              <p:cNvPr id="223" name="Straight Arrow Connector 22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870200" y="4584700"/>
              <a:ext cx="152400" cy="289559"/>
              <a:chOff x="7460457" y="4892041"/>
              <a:chExt cx="152400" cy="289559"/>
            </a:xfrm>
          </p:grpSpPr>
          <p:cxnSp>
            <p:nvCxnSpPr>
              <p:cNvPr id="233" name="Straight Arrow Connector 23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3327400" y="4599941"/>
              <a:ext cx="152400" cy="289559"/>
              <a:chOff x="7460457" y="4892041"/>
              <a:chExt cx="152400" cy="289559"/>
            </a:xfrm>
          </p:grpSpPr>
          <p:cxnSp>
            <p:nvCxnSpPr>
              <p:cNvPr id="243" name="Straight Arrow Connector 24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784600" y="4584700"/>
              <a:ext cx="152400" cy="289559"/>
              <a:chOff x="7460457" y="4892041"/>
              <a:chExt cx="152400" cy="289559"/>
            </a:xfrm>
          </p:grpSpPr>
          <p:cxnSp>
            <p:nvCxnSpPr>
              <p:cNvPr id="253" name="Straight Arrow Connector 25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sp>
        <p:nvSpPr>
          <p:cNvPr id="262" name="Rectangle 261"/>
          <p:cNvSpPr/>
          <p:nvPr/>
        </p:nvSpPr>
        <p:spPr>
          <a:xfrm>
            <a:off x="4419600" y="5714998"/>
            <a:ext cx="3962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263" name="Content Placeholder 2"/>
          <p:cNvSpPr txBox="1">
            <a:spLocks/>
          </p:cNvSpPr>
          <p:nvPr/>
        </p:nvSpPr>
        <p:spPr>
          <a:xfrm>
            <a:off x="679450" y="230269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Large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264" name="Content Placeholder 2"/>
          <p:cNvSpPr txBox="1">
            <a:spLocks/>
          </p:cNvSpPr>
          <p:nvPr/>
        </p:nvSpPr>
        <p:spPr>
          <a:xfrm>
            <a:off x="679450" y="2842261"/>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resistance of isolation transistor</a:t>
            </a:r>
          </a:p>
        </p:txBody>
      </p:sp>
      <p:sp>
        <p:nvSpPr>
          <p:cNvPr id="265" name="Content Placeholder 2"/>
          <p:cNvSpPr txBox="1">
            <a:spLocks/>
          </p:cNvSpPr>
          <p:nvPr/>
        </p:nvSpPr>
        <p:spPr>
          <a:xfrm>
            <a:off x="679450" y="175405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Long </a:t>
            </a:r>
            <a:r>
              <a:rPr lang="en-US" sz="3200" b="1" dirty="0" err="1" smtClean="0">
                <a:solidFill>
                  <a:prstClr val="black"/>
                </a:solidFill>
                <a:latin typeface="Calibri"/>
              </a:rPr>
              <a:t>bitline</a:t>
            </a:r>
            <a:r>
              <a:rPr lang="en-US" sz="3200" b="1" dirty="0" smtClean="0">
                <a:solidFill>
                  <a:prstClr val="black"/>
                </a:solidFill>
                <a:latin typeface="Calibri"/>
              </a:rPr>
              <a:t> length</a:t>
            </a:r>
          </a:p>
        </p:txBody>
      </p:sp>
      <p:sp>
        <p:nvSpPr>
          <p:cNvPr id="266" name="Content Placeholder 2"/>
          <p:cNvSpPr txBox="1">
            <a:spLocks/>
          </p:cNvSpPr>
          <p:nvPr/>
        </p:nvSpPr>
        <p:spPr>
          <a:xfrm>
            <a:off x="685800" y="3384732"/>
            <a:ext cx="76962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     </a:t>
            </a:r>
            <a:r>
              <a:rPr lang="en-US" sz="3200" b="1" dirty="0" smtClean="0">
                <a:solidFill>
                  <a:prstClr val="black"/>
                </a:solidFill>
                <a:latin typeface="Calibri"/>
                <a:sym typeface="Wingdings" pitchFamily="2" charset="2"/>
              </a:rPr>
              <a:t> </a:t>
            </a:r>
            <a:r>
              <a:rPr lang="en-US" sz="3200" b="1" dirty="0" smtClean="0">
                <a:solidFill>
                  <a:prstClr val="black"/>
                </a:solidFill>
                <a:latin typeface="Calibri"/>
              </a:rPr>
              <a:t>High latency &amp; high power</a:t>
            </a:r>
          </a:p>
        </p:txBody>
      </p:sp>
    </p:spTree>
    <p:extLst>
      <p:ext uri="{BB962C8B-B14F-4D97-AF65-F5344CB8AC3E}">
        <p14:creationId xmlns:p14="http://schemas.microsoft.com/office/powerpoint/2010/main" val="3596034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63" grpId="0" animBg="1"/>
      <p:bldP spid="264" grpId="0" animBg="1"/>
      <p:bldP spid="265" grpId="0" animBg="1"/>
      <p:bldP spid="26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Power, and Area Evaluation</a:t>
            </a:r>
            <a:endParaRPr lang="en-US" dirty="0"/>
          </a:p>
        </p:txBody>
      </p:sp>
      <p:sp>
        <p:nvSpPr>
          <p:cNvPr id="36" name="Content Placeholder 2"/>
          <p:cNvSpPr txBox="1">
            <a:spLocks/>
          </p:cNvSpPr>
          <p:nvPr/>
        </p:nvSpPr>
        <p:spPr>
          <a:xfrm>
            <a:off x="381000" y="838200"/>
            <a:ext cx="8305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Commodity 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b="1" i="1" dirty="0">
              <a:solidFill>
                <a:srgbClr val="1F497D"/>
              </a:solidFill>
              <a:latin typeface="Calibri"/>
            </a:endParaRPr>
          </a:p>
          <a:p>
            <a:pPr>
              <a:lnSpc>
                <a:spcPct val="90000"/>
              </a:lnSpc>
            </a:pPr>
            <a:r>
              <a:rPr lang="en-US" sz="3200" b="1" dirty="0" smtClean="0">
                <a:solidFill>
                  <a:prstClr val="black"/>
                </a:solidFill>
                <a:latin typeface="Calibri"/>
              </a:rPr>
              <a:t>TL-DRAM: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dirty="0" smtClean="0">
              <a:solidFill>
                <a:prstClr val="black"/>
              </a:solidFill>
              <a:latin typeface="Calibri"/>
            </a:endParaRPr>
          </a:p>
          <a:p>
            <a:pPr marL="749300" lvl="1" indent="-349250">
              <a:lnSpc>
                <a:spcPct val="90000"/>
              </a:lnSpc>
            </a:pPr>
            <a:r>
              <a:rPr lang="en-US" sz="2800" dirty="0" smtClean="0">
                <a:solidFill>
                  <a:prstClr val="black"/>
                </a:solidFill>
                <a:latin typeface="Calibri"/>
              </a:rPr>
              <a:t>Near segment: 32 cells</a:t>
            </a:r>
          </a:p>
          <a:p>
            <a:pPr marL="749300" lvl="1" indent="-349250">
              <a:lnSpc>
                <a:spcPct val="90000"/>
              </a:lnSpc>
            </a:pPr>
            <a:r>
              <a:rPr lang="en-US" sz="2800" dirty="0" smtClean="0">
                <a:solidFill>
                  <a:prstClr val="black"/>
                </a:solidFill>
                <a:latin typeface="Calibri"/>
              </a:rPr>
              <a:t>Far segment: 480 cells</a:t>
            </a:r>
          </a:p>
          <a:p>
            <a:pPr marL="349250" indent="-349250">
              <a:lnSpc>
                <a:spcPct val="90000"/>
              </a:lnSpc>
            </a:pPr>
            <a:r>
              <a:rPr lang="en-US" sz="3200" b="1" dirty="0" smtClean="0">
                <a:solidFill>
                  <a:prstClr val="black"/>
                </a:solidFill>
                <a:latin typeface="Calibri"/>
              </a:rPr>
              <a:t>Latency Evaluation</a:t>
            </a:r>
          </a:p>
          <a:p>
            <a:pPr marL="749300" lvl="1" indent="-349250">
              <a:lnSpc>
                <a:spcPct val="90000"/>
              </a:lnSpc>
            </a:pPr>
            <a:r>
              <a:rPr lang="en-US" sz="2800" dirty="0" smtClean="0">
                <a:solidFill>
                  <a:prstClr val="black"/>
                </a:solidFill>
                <a:latin typeface="Calibri"/>
              </a:rPr>
              <a:t>SPICE simulation using circuit-level DRAM model</a:t>
            </a:r>
          </a:p>
          <a:p>
            <a:pPr marL="349250" indent="-349250">
              <a:lnSpc>
                <a:spcPct val="90000"/>
              </a:lnSpc>
            </a:pPr>
            <a:r>
              <a:rPr lang="en-US" sz="3200" b="1" dirty="0" smtClean="0">
                <a:solidFill>
                  <a:prstClr val="black"/>
                </a:solidFill>
                <a:latin typeface="Calibri"/>
              </a:rPr>
              <a:t>Power and Area Evaluation</a:t>
            </a:r>
          </a:p>
          <a:p>
            <a:pPr marL="749300" lvl="1" indent="-349250">
              <a:lnSpc>
                <a:spcPct val="90000"/>
              </a:lnSpc>
            </a:pPr>
            <a:r>
              <a:rPr lang="en-US" sz="2800" dirty="0" smtClean="0">
                <a:solidFill>
                  <a:prstClr val="black"/>
                </a:solidFill>
                <a:latin typeface="Calibri"/>
              </a:rPr>
              <a:t>DRAM area/power </a:t>
            </a:r>
            <a:r>
              <a:rPr lang="en-US" sz="2800" dirty="0">
                <a:solidFill>
                  <a:prstClr val="black"/>
                </a:solidFill>
                <a:latin typeface="Calibri"/>
              </a:rPr>
              <a:t>s</a:t>
            </a:r>
            <a:r>
              <a:rPr lang="en-US" sz="2800" dirty="0" smtClean="0">
                <a:solidFill>
                  <a:prstClr val="black"/>
                </a:solidFill>
                <a:latin typeface="Calibri"/>
              </a:rPr>
              <a:t>imulator from Rambus</a:t>
            </a:r>
          </a:p>
          <a:p>
            <a:pPr marL="749300" lvl="1" indent="-349250">
              <a:lnSpc>
                <a:spcPct val="90000"/>
              </a:lnSpc>
            </a:pPr>
            <a:r>
              <a:rPr lang="en-US" sz="2800" dirty="0" smtClean="0">
                <a:solidFill>
                  <a:prstClr val="black"/>
                </a:solidFill>
                <a:latin typeface="Calibri"/>
              </a:rPr>
              <a:t>DDR3 energy calculator from Micron</a:t>
            </a: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Tree>
    <p:extLst>
      <p:ext uri="{BB962C8B-B14F-4D97-AF65-F5344CB8AC3E}">
        <p14:creationId xmlns:p14="http://schemas.microsoft.com/office/powerpoint/2010/main" val="139701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225371355"/>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616359501"/>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967347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3276821660"/>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4572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Longer near segment length leads to </a:t>
            </a:r>
          </a:p>
          <a:p>
            <a:pPr algn="ctr"/>
            <a:r>
              <a:rPr lang="en-US" sz="3200" b="1" i="1" dirty="0" smtClean="0">
                <a:solidFill>
                  <a:srgbClr val="4F81BD">
                    <a:lumMod val="75000"/>
                  </a:srgbClr>
                </a:solidFill>
                <a:latin typeface="Calibri"/>
              </a:rPr>
              <a:t>higher near segment latency  </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251623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2185319108"/>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3048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Far segment </a:t>
            </a:r>
            <a:r>
              <a:rPr lang="en-US" sz="3200" b="1" i="1" dirty="0">
                <a:solidFill>
                  <a:srgbClr val="4F81BD">
                    <a:lumMod val="75000"/>
                  </a:srgbClr>
                </a:solidFill>
                <a:latin typeface="Calibri"/>
              </a:rPr>
              <a:t>l</a:t>
            </a:r>
            <a:r>
              <a:rPr lang="en-US" sz="3200" b="1" i="1" dirty="0" smtClean="0">
                <a:solidFill>
                  <a:srgbClr val="4F81BD">
                    <a:lumMod val="75000"/>
                  </a:srgbClr>
                </a:solidFill>
                <a:latin typeface="Calibri"/>
              </a:rPr>
              <a:t>atency is higher than </a:t>
            </a:r>
          </a:p>
          <a:p>
            <a:pPr algn="ctr"/>
            <a:r>
              <a:rPr lang="en-US" sz="3200" b="1" i="1" dirty="0" smtClean="0">
                <a:solidFill>
                  <a:srgbClr val="4F81BD">
                    <a:lumMod val="75000"/>
                  </a:srgbClr>
                </a:solidFill>
                <a:latin typeface="Calibri"/>
              </a:rPr>
              <a:t>commodity DRAM latency</a:t>
            </a:r>
            <a:endParaRPr lang="en-US" sz="3200" b="1" i="1" dirty="0">
              <a:solidFill>
                <a:srgbClr val="4F81BD">
                  <a:lumMod val="75000"/>
                </a:srgbClr>
              </a:solidFill>
              <a:latin typeface="Calibri"/>
            </a:endParaRPr>
          </a:p>
        </p:txBody>
      </p:sp>
      <p:sp>
        <p:nvSpPr>
          <p:cNvPr id="6" name="Content Placeholder 2"/>
          <p:cNvSpPr txBox="1">
            <a:spLocks/>
          </p:cNvSpPr>
          <p:nvPr/>
        </p:nvSpPr>
        <p:spPr>
          <a:xfrm>
            <a:off x="1066800" y="5029200"/>
            <a:ext cx="7239000" cy="609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Far Segment Length = 512 – Near Segment Length</a:t>
            </a:r>
          </a:p>
        </p:txBody>
      </p:sp>
    </p:spTree>
    <p:extLst>
      <p:ext uri="{BB962C8B-B14F-4D97-AF65-F5344CB8AC3E}">
        <p14:creationId xmlns:p14="http://schemas.microsoft.com/office/powerpoint/2010/main" val="168043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1954596812"/>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49898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28936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4876800"/>
            <a:ext cx="8382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8259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600" dirty="0">
                <a:solidFill>
                  <a:srgbClr val="000000"/>
                </a:solidFill>
                <a:latin typeface="Tahoma" charset="0"/>
                <a:ea typeface="ＭＳ Ｐゴシック" charset="0"/>
                <a:cs typeface="ＭＳ Ｐゴシック" charset="0"/>
              </a:rPr>
              <a:t>Lee, </a:t>
            </a:r>
            <a:r>
              <a:rPr lang="en-US" sz="1600" dirty="0" err="1">
                <a:solidFill>
                  <a:srgbClr val="000000"/>
                </a:solidFill>
                <a:latin typeface="Tahoma" charset="0"/>
                <a:ea typeface="ＭＳ Ｐゴシック" charset="0"/>
                <a:cs typeface="ＭＳ Ｐゴシック" charset="0"/>
              </a:rPr>
              <a:t>Ipek</a:t>
            </a:r>
            <a:r>
              <a:rPr lang="en-US" sz="1600" dirty="0">
                <a:solidFill>
                  <a:srgbClr val="000000"/>
                </a:solidFill>
                <a:latin typeface="Tahoma" charset="0"/>
                <a:ea typeface="ＭＳ Ｐゴシック" charset="0"/>
                <a:cs typeface="ＭＳ Ｐゴシック" charset="0"/>
              </a:rPr>
              <a:t>, Mutlu, Burger, </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Architecting Phase Change Memory as a Scalable DRAM Alternative</a:t>
            </a:r>
            <a:r>
              <a:rPr lang="en-US" sz="1600" dirty="0">
                <a:solidFill>
                  <a:srgbClr val="000000"/>
                </a:solidFill>
                <a:latin typeface="Tahoma" charset="0"/>
                <a:ea typeface="ＭＳ Ｐゴシック" charset="0"/>
                <a:cs typeface="ＭＳ Ｐゴシック" charset="0"/>
              </a:rPr>
              <a:t>,</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600" dirty="0"/>
              <a:t>Meza, Chang, Yoon, </a:t>
            </a:r>
            <a:r>
              <a:rPr lang="en-US" sz="1600" dirty="0" smtClean="0"/>
              <a:t>Mutlu, </a:t>
            </a:r>
            <a:r>
              <a:rPr lang="en-US" sz="1600" dirty="0" err="1" smtClean="0"/>
              <a:t>Ranganathan</a:t>
            </a:r>
            <a:r>
              <a:rPr lang="en-US" sz="1600" dirty="0" smtClean="0"/>
              <a:t>, </a:t>
            </a:r>
            <a:r>
              <a:rPr lang="en-US" sz="1600" dirty="0"/>
              <a:t>“</a:t>
            </a:r>
            <a:r>
              <a:rPr lang="en-US" sz="1600" dirty="0">
                <a:solidFill>
                  <a:srgbClr val="0000FF"/>
                </a:solidFill>
              </a:rPr>
              <a:t>Enabling Efficient and Scalable Hybrid Memories</a:t>
            </a:r>
            <a:r>
              <a:rPr lang="en-US" sz="1600" dirty="0"/>
              <a:t>,” IEEE Comp. Arch. Letters 2012.</a:t>
            </a:r>
          </a:p>
          <a:p>
            <a:pPr>
              <a:buClr>
                <a:srgbClr val="CC9900"/>
              </a:buClr>
              <a:buFont typeface="Wingdings" charset="0"/>
              <a:buChar char="n"/>
            </a:pPr>
            <a:r>
              <a:rPr lang="en-US" sz="1600" dirty="0" smtClean="0"/>
              <a:t>Yoon, Meza et al., </a:t>
            </a:r>
            <a:r>
              <a:rPr lang="en-US" sz="1600" dirty="0"/>
              <a:t>“</a:t>
            </a:r>
            <a:r>
              <a:rPr lang="en-US" sz="1600" dirty="0">
                <a:solidFill>
                  <a:srgbClr val="0000FF"/>
                </a:solidFill>
              </a:rPr>
              <a:t>Row Buffer </a:t>
            </a:r>
            <a:r>
              <a:rPr lang="en-US" sz="1600" dirty="0" smtClean="0">
                <a:solidFill>
                  <a:srgbClr val="0000FF"/>
                </a:solidFill>
              </a:rPr>
              <a:t>Locality</a:t>
            </a:r>
            <a:r>
              <a:rPr lang="en-US" sz="1600" dirty="0">
                <a:solidFill>
                  <a:srgbClr val="0000FF"/>
                </a:solidFill>
              </a:rPr>
              <a:t> </a:t>
            </a:r>
            <a:r>
              <a:rPr lang="en-US" sz="1600" dirty="0" smtClean="0">
                <a:solidFill>
                  <a:srgbClr val="0000FF"/>
                </a:solidFill>
              </a:rPr>
              <a:t>Aware Caching Policies for </a:t>
            </a:r>
            <a:r>
              <a:rPr lang="en-US" sz="1600" dirty="0">
                <a:solidFill>
                  <a:srgbClr val="0000FF"/>
                </a:solidFill>
              </a:rPr>
              <a:t>Hybrid Memories</a:t>
            </a:r>
            <a:r>
              <a:rPr lang="en-US" sz="1600" dirty="0"/>
              <a:t>,” </a:t>
            </a:r>
            <a:r>
              <a:rPr lang="en-US" sz="1600" dirty="0" smtClean="0"/>
              <a:t>ICCD 2012 Best Paper Award.</a:t>
            </a:r>
            <a:endParaRPr lang="en-US" sz="16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1611922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cxnSp>
        <p:nvCxnSpPr>
          <p:cNvPr id="177" name="Straight Arrow Connector 176"/>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85"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5" name="Rectangle 184"/>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2" name="Straight Arrow Connector 191"/>
          <p:cNvCxnSpPr>
            <a:stCxn id="184"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Rectangle 193"/>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5" name="Straight Arrow Connector 194"/>
          <p:cNvCxnSpPr>
            <a:stCxn id="194"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Rectangle 196"/>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Rectangle 200"/>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1"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Rectangle 21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Rectangle 21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6" name="Straight Arrow Connector 215"/>
          <p:cNvCxnSpPr>
            <a:stCxn id="21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4" name="Straight Arrow Connector 233"/>
          <p:cNvCxnSpPr>
            <a:endCxn id="235"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6" name="Oval 235"/>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2" name="Straight Arrow Connector 241"/>
          <p:cNvCxnSpPr>
            <a:endCxn id="24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2" name="Oval 251"/>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68" name="Straight Arrow Connector 267"/>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72" name="Rectangle 271"/>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73" name="Rectangle 272"/>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331" name="Rectangle 330"/>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39" name="Rectangle 338"/>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2" name="Rectangle 341"/>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4" name="Rectangle 343"/>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6" name="Rectangle 345"/>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8" name="Rectangle 347"/>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4" name="Group 3"/>
          <p:cNvGrpSpPr/>
          <p:nvPr/>
        </p:nvGrpSpPr>
        <p:grpSpPr>
          <a:xfrm>
            <a:off x="914400" y="2590800"/>
            <a:ext cx="3309853" cy="3278329"/>
            <a:chOff x="914400" y="2590800"/>
            <a:chExt cx="3309853" cy="3278329"/>
          </a:xfrm>
        </p:grpSpPr>
        <p:cxnSp>
          <p:nvCxnSpPr>
            <p:cNvPr id="275" name="Straight Arrow Connector 274"/>
            <p:cNvCxnSpPr>
              <a:endCxn id="276"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7" name="Straight Arrow Connector 306"/>
            <p:cNvCxnSpPr>
              <a:endCxn id="308"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9" name="Oval 308"/>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0" name="Oval 319"/>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1" name="Oval 320"/>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2" name="Oval 321"/>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23" name="Straight Arrow Connector 322"/>
            <p:cNvCxnSpPr>
              <a:endCxn id="324"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4" name="Rectangle 323"/>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25" name="Oval 324"/>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6" name="Oval 325"/>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Oval 326"/>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2" name="Straight Arrow Connector 331"/>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340"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0" name="Rectangle 339"/>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1" name="Oval 340"/>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3" name="Oval 342"/>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9" name="Oval 348"/>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0" name="Oval 349"/>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1" name="Straight Arrow Connector 350"/>
            <p:cNvCxnSpPr>
              <a:endCxn id="352"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52" name="Rectangle 351"/>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53" name="Oval 352"/>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4" name="Oval 353"/>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5" name="Oval 354"/>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6" name="Oval 355"/>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7" name="Oval 356"/>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8" name="Oval 357"/>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9" name="Straight Arrow Connector 358"/>
            <p:cNvCxnSpPr>
              <a:stCxn id="339"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42"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348"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endCxn id="366"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67" name="Oval 366"/>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8" name="Oval 367"/>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0" name="Oval 369"/>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1" name="Oval 370"/>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2" name="Oval 371"/>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373" name="Group 372"/>
          <p:cNvGrpSpPr/>
          <p:nvPr/>
        </p:nvGrpSpPr>
        <p:grpSpPr>
          <a:xfrm>
            <a:off x="1580802" y="4572000"/>
            <a:ext cx="2294162" cy="304800"/>
            <a:chOff x="1725846" y="4724400"/>
            <a:chExt cx="2294162" cy="304800"/>
          </a:xfrm>
        </p:grpSpPr>
        <p:cxnSp>
          <p:nvCxnSpPr>
            <p:cNvPr id="374" name="Straight Arrow Connector 373"/>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380" name="Rectangle 379"/>
          <p:cNvSpPr/>
          <p:nvPr/>
        </p:nvSpPr>
        <p:spPr>
          <a:xfrm>
            <a:off x="1402080" y="274500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89" name="Rectangle 388"/>
          <p:cNvSpPr/>
          <p:nvPr/>
        </p:nvSpPr>
        <p:spPr>
          <a:xfrm>
            <a:off x="1399223" y="496191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sp>
        <p:nvSpPr>
          <p:cNvPr id="390" name="Content Placeholder 2"/>
          <p:cNvSpPr>
            <a:spLocks noGrp="1"/>
          </p:cNvSpPr>
          <p:nvPr>
            <p:ph idx="1"/>
          </p:nvPr>
        </p:nvSpPr>
        <p:spPr>
          <a:xfrm>
            <a:off x="305834" y="762000"/>
            <a:ext cx="8838163" cy="1981200"/>
          </a:xfrm>
        </p:spPr>
        <p:txBody>
          <a:bodyPr/>
          <a:lstStyle/>
          <a:p>
            <a:pPr>
              <a:lnSpc>
                <a:spcPct val="90000"/>
              </a:lnSpc>
            </a:pPr>
            <a:r>
              <a:rPr lang="en-US" sz="3200" b="1" dirty="0" smtClean="0"/>
              <a:t>Goal: </a:t>
            </a:r>
            <a:r>
              <a:rPr lang="en-US" dirty="0" smtClean="0"/>
              <a:t>Migrate</a:t>
            </a:r>
            <a:r>
              <a:rPr lang="en-US" sz="2800" dirty="0" smtClean="0"/>
              <a:t> source row into destination row</a:t>
            </a:r>
          </a:p>
        </p:txBody>
      </p:sp>
      <p:sp>
        <p:nvSpPr>
          <p:cNvPr id="156" name="Content Placeholder 2"/>
          <p:cNvSpPr txBox="1">
            <a:spLocks/>
          </p:cNvSpPr>
          <p:nvPr/>
        </p:nvSpPr>
        <p:spPr>
          <a:xfrm>
            <a:off x="305834" y="1219200"/>
            <a:ext cx="860956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Naïve way: </a:t>
            </a:r>
            <a:r>
              <a:rPr lang="en-US" dirty="0" smtClean="0">
                <a:solidFill>
                  <a:prstClr val="black"/>
                </a:solidFill>
                <a:latin typeface="Calibri"/>
              </a:rPr>
              <a:t>Memory controller reads the source row </a:t>
            </a:r>
            <a:r>
              <a:rPr lang="en-US" i="1" dirty="0" smtClean="0">
                <a:solidFill>
                  <a:prstClr val="black"/>
                </a:solidFill>
                <a:latin typeface="Calibri"/>
              </a:rPr>
              <a:t>byte by byte </a:t>
            </a:r>
            <a:r>
              <a:rPr lang="en-US" dirty="0" smtClean="0">
                <a:solidFill>
                  <a:prstClr val="black"/>
                </a:solidFill>
                <a:latin typeface="Calibri"/>
              </a:rPr>
              <a:t>and writes to destination row </a:t>
            </a:r>
            <a:r>
              <a:rPr lang="en-US" i="1" dirty="0" smtClean="0">
                <a:solidFill>
                  <a:prstClr val="black"/>
                </a:solidFill>
                <a:latin typeface="Calibri"/>
              </a:rPr>
              <a:t>byte by byte</a:t>
            </a:r>
            <a:r>
              <a:rPr lang="en-US" b="1" i="1" dirty="0" smtClean="0">
                <a:solidFill>
                  <a:prstClr val="black"/>
                </a:solidFill>
                <a:latin typeface="Calibri"/>
              </a:rPr>
              <a:t> </a:t>
            </a:r>
            <a:endParaRPr lang="en-US" b="1" i="1" dirty="0">
              <a:solidFill>
                <a:prstClr val="black"/>
              </a:solidFill>
              <a:latin typeface="Calibri"/>
            </a:endParaRPr>
          </a:p>
        </p:txBody>
      </p:sp>
      <p:sp>
        <p:nvSpPr>
          <p:cNvPr id="157" name="Rectangle 156"/>
          <p:cNvSpPr/>
          <p:nvPr/>
        </p:nvSpPr>
        <p:spPr>
          <a:xfrm>
            <a:off x="5943600" y="2057398"/>
            <a:ext cx="379676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FF0000"/>
                </a:solidFill>
                <a:latin typeface="Calibri"/>
              </a:rPr>
              <a:t>→ High latency</a:t>
            </a:r>
            <a:endParaRPr lang="en-US" sz="3200" b="1" i="1" dirty="0">
              <a:solidFill>
                <a:srgbClr val="FF0000"/>
              </a:solidFill>
              <a:latin typeface="Calibri"/>
            </a:endParaRPr>
          </a:p>
        </p:txBody>
      </p:sp>
    </p:spTree>
    <p:extLst>
      <p:ext uri="{BB962C8B-B14F-4D97-AF65-F5344CB8AC3E}">
        <p14:creationId xmlns:p14="http://schemas.microsoft.com/office/powerpoint/2010/main" val="2814751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sp>
        <p:nvSpPr>
          <p:cNvPr id="1134"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a:t>
            </a:r>
            <a:r>
              <a:rPr lang="en-US" sz="2800" b="1" i="1" dirty="0" smtClean="0">
                <a:solidFill>
                  <a:schemeClr val="tx2">
                    <a:lumMod val="75000"/>
                  </a:schemeClr>
                </a:solidFill>
              </a:rPr>
              <a:t> share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 </a:t>
            </a:r>
            <a:r>
              <a:rPr lang="en-US" sz="2800" b="1" i="1" dirty="0" smtClean="0"/>
              <a:t>shared </a:t>
            </a:r>
            <a:r>
              <a:rPr lang="en-US" sz="2800" b="1" i="1" dirty="0" err="1" smtClean="0"/>
              <a:t>bitlines</a:t>
            </a:r>
            <a:r>
              <a:rPr lang="en-US" sz="2800" dirty="0" smtClean="0"/>
              <a:t> concurrently</a:t>
            </a:r>
          </a:p>
        </p:txBody>
      </p:sp>
      <p:cxnSp>
        <p:nvCxnSpPr>
          <p:cNvPr id="123" name="Straight Arrow Connector 122"/>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38"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8" name="Rectangle 137"/>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39" name="Straight Arrow Connector 138"/>
          <p:cNvCxnSpPr>
            <a:stCxn id="137"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3" name="Rectangle 152"/>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4" name="Straight Arrow Connector 153"/>
          <p:cNvCxnSpPr>
            <a:stCxn id="153"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Rectangle 155"/>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Rectangle 158"/>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0" name="Straight Arrow Connector 159"/>
          <p:cNvCxnSpPr>
            <a:stCxn id="159"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Rectangle 16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3" name="Straight Arrow Connector 162"/>
          <p:cNvCxnSpPr>
            <a:stCxn id="16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Rectangle 16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6" name="Straight Arrow Connector 165"/>
          <p:cNvCxnSpPr>
            <a:stCxn id="16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8" name="Straight Arrow Connector 167"/>
          <p:cNvCxnSpPr>
            <a:endCxn id="16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0" name="Oval 16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8" name="Straight Arrow Connector 177"/>
          <p:cNvCxnSpPr>
            <a:endCxn id="17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1" name="Oval 180"/>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3" name="Straight Arrow Connector 192"/>
          <p:cNvCxnSpPr>
            <a:endCxn id="194"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5" name="Oval 194"/>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4" name="Straight Arrow Connector 213"/>
          <p:cNvCxnSpPr>
            <a:endCxn id="215"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6" name="Oval 215"/>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Oval 218"/>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0" name="Oval 219"/>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2" name="Straight Arrow Connector 221"/>
          <p:cNvCxnSpPr>
            <a:endCxn id="223"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Oval 230"/>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5" name="Oval 234"/>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7" name="Straight Arrow Connector 236"/>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47" name="Straight Arrow Connector 24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51" name="Rectangle 25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52" name="Rectangle 25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cxnSp>
        <p:nvCxnSpPr>
          <p:cNvPr id="254" name="Straight Arrow Connector 253"/>
          <p:cNvCxnSpPr>
            <a:endCxn id="255"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6" name="Oval 255"/>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2" name="Straight Arrow Connector 261"/>
          <p:cNvCxnSpPr>
            <a:endCxn id="263"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4" name="Oval 263"/>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9" name="Oval 268"/>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0" name="Straight Arrow Connector 269"/>
          <p:cNvCxnSpPr>
            <a:endCxn id="271"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2" name="Oval 271"/>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4" name="Oval 273"/>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5" name="Oval 274"/>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6" name="Oval 275"/>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Rectangle 277"/>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79" name="Straight Arrow Connector 278"/>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endCxn id="287"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7" name="Rectangle 286"/>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8" name="Oval 287"/>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9" name="Rectangle 288"/>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0" name="Oval 289"/>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1" name="Rectangle 290"/>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2" name="Oval 291"/>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3" name="Rectangle 292"/>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4" name="Oval 293"/>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5" name="Rectangle 294"/>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6" name="Oval 295"/>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98" name="Straight Arrow Connector 297"/>
          <p:cNvCxnSpPr>
            <a:endCxn id="299"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0" name="Oval 299"/>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6" name="Straight Arrow Connector 305"/>
          <p:cNvCxnSpPr>
            <a:stCxn id="286"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9"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95"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endCxn id="31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14" name="Oval 31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5" name="Oval 31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6" name="Oval 31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7" name="Oval 31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Oval 31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9" name="Oval 31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Rectangle 326"/>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28" name="Rectangle 327"/>
          <p:cNvSpPr/>
          <p:nvPr/>
        </p:nvSpPr>
        <p:spPr>
          <a:xfrm>
            <a:off x="1401651" y="496858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grpSp>
        <p:nvGrpSpPr>
          <p:cNvPr id="329" name="Group 328"/>
          <p:cNvGrpSpPr/>
          <p:nvPr/>
        </p:nvGrpSpPr>
        <p:grpSpPr>
          <a:xfrm>
            <a:off x="1416801" y="2756813"/>
            <a:ext cx="2651760" cy="2585086"/>
            <a:chOff x="9533989" y="3384689"/>
            <a:chExt cx="2651760" cy="2585086"/>
          </a:xfrm>
        </p:grpSpPr>
        <p:cxnSp>
          <p:nvCxnSpPr>
            <p:cNvPr id="330" name="Straight Arrow Connector 329"/>
            <p:cNvCxnSpPr>
              <a:endCxn id="336" idx="4"/>
            </p:cNvCxnSpPr>
            <p:nvPr/>
          </p:nvCxnSpPr>
          <p:spPr>
            <a:xfrm flipV="1">
              <a:off x="9710059" y="3750449"/>
              <a:ext cx="6810"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11819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113627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109055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104483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5" name="Oval 334"/>
            <p:cNvSpPr/>
            <p:nvPr/>
          </p:nvSpPr>
          <p:spPr>
            <a:xfrm>
              <a:off x="99911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6" name="Oval 335"/>
            <p:cNvSpPr/>
            <p:nvPr/>
          </p:nvSpPr>
          <p:spPr>
            <a:xfrm>
              <a:off x="9533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7" name="Straight Arrow Connector 336"/>
            <p:cNvCxnSpPr>
              <a:stCxn id="343" idx="4"/>
            </p:cNvCxnSpPr>
            <p:nvPr/>
          </p:nvCxnSpPr>
          <p:spPr>
            <a:xfrm flipH="1" flipV="1">
              <a:off x="11998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stCxn id="344" idx="4"/>
            </p:cNvCxnSpPr>
            <p:nvPr/>
          </p:nvCxnSpPr>
          <p:spPr>
            <a:xfrm flipH="1" flipV="1">
              <a:off x="115409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345" idx="4"/>
            </p:cNvCxnSpPr>
            <p:nvPr/>
          </p:nvCxnSpPr>
          <p:spPr>
            <a:xfrm flipH="1" flipV="1">
              <a:off x="11083706" y="5512576"/>
              <a:ext cx="4763"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46" idx="4"/>
            </p:cNvCxnSpPr>
            <p:nvPr/>
          </p:nvCxnSpPr>
          <p:spPr>
            <a:xfrm flipH="1" flipV="1">
              <a:off x="10622078" y="5512576"/>
              <a:ext cx="9191"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347" idx="4"/>
            </p:cNvCxnSpPr>
            <p:nvPr/>
          </p:nvCxnSpPr>
          <p:spPr>
            <a:xfrm flipH="1" flipV="1">
              <a:off x="101693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48" idx="4"/>
            </p:cNvCxnSpPr>
            <p:nvPr/>
          </p:nvCxnSpPr>
          <p:spPr>
            <a:xfrm flipH="1" flipV="1">
              <a:off x="9712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11819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4" name="Oval 343"/>
            <p:cNvSpPr/>
            <p:nvPr/>
          </p:nvSpPr>
          <p:spPr>
            <a:xfrm>
              <a:off x="113627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109055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104483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99911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8" name="Oval 347"/>
            <p:cNvSpPr/>
            <p:nvPr/>
          </p:nvSpPr>
          <p:spPr>
            <a:xfrm>
              <a:off x="9533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49" name="Straight Arrow Connector 348"/>
            <p:cNvCxnSpPr>
              <a:endCxn id="335" idx="4"/>
            </p:cNvCxnSpPr>
            <p:nvPr/>
          </p:nvCxnSpPr>
          <p:spPr>
            <a:xfrm flipV="1">
              <a:off x="10162808" y="3750449"/>
              <a:ext cx="11261" cy="1507351"/>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endCxn id="334" idx="4"/>
            </p:cNvCxnSpPr>
            <p:nvPr/>
          </p:nvCxnSpPr>
          <p:spPr>
            <a:xfrm flipV="1">
              <a:off x="10622280" y="3750449"/>
              <a:ext cx="8989"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endCxn id="333" idx="4"/>
            </p:cNvCxnSpPr>
            <p:nvPr/>
          </p:nvCxnSpPr>
          <p:spPr>
            <a:xfrm flipV="1">
              <a:off x="11077208" y="3750449"/>
              <a:ext cx="11261" cy="1433869"/>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endCxn id="332" idx="4"/>
            </p:cNvCxnSpPr>
            <p:nvPr/>
          </p:nvCxnSpPr>
          <p:spPr>
            <a:xfrm flipV="1">
              <a:off x="11534408" y="3750449"/>
              <a:ext cx="11261"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endCxn id="331" idx="4"/>
            </p:cNvCxnSpPr>
            <p:nvPr/>
          </p:nvCxnSpPr>
          <p:spPr>
            <a:xfrm flipV="1">
              <a:off x="12000487" y="3750449"/>
              <a:ext cx="2382"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9704481" y="5210175"/>
              <a:ext cx="2289399" cy="304800"/>
              <a:chOff x="1571327" y="4572000"/>
              <a:chExt cx="2289399" cy="304800"/>
            </a:xfrm>
          </p:grpSpPr>
          <p:cxnSp>
            <p:nvCxnSpPr>
              <p:cNvPr id="355" name="Straight Arrow Connector 354"/>
              <p:cNvCxnSpPr/>
              <p:nvPr/>
            </p:nvCxnSpPr>
            <p:spPr>
              <a:xfrm flipV="1">
                <a:off x="1571327" y="4572000"/>
                <a:ext cx="0" cy="304800"/>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H="1" flipV="1">
                <a:off x="2029654" y="4573804"/>
                <a:ext cx="685"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flipH="1" flipV="1">
                <a:off x="24868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flipV="1">
                <a:off x="29440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flipV="1">
                <a:off x="34012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flipV="1">
                <a:off x="3860501" y="4572000"/>
                <a:ext cx="225" cy="302996"/>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grpSp>
        <p:nvGrpSpPr>
          <p:cNvPr id="187" name="Group 186"/>
          <p:cNvGrpSpPr/>
          <p:nvPr/>
        </p:nvGrpSpPr>
        <p:grpSpPr>
          <a:xfrm>
            <a:off x="1580802" y="4572000"/>
            <a:ext cx="2294162" cy="304800"/>
            <a:chOff x="1725846" y="4724400"/>
            <a:chExt cx="2294162" cy="304800"/>
          </a:xfrm>
        </p:grpSpPr>
        <p:cxnSp>
          <p:nvCxnSpPr>
            <p:cNvPr id="188" name="Straight Arrow Connector 187"/>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85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oup 293"/>
          <p:cNvGrpSpPr/>
          <p:nvPr/>
        </p:nvGrpSpPr>
        <p:grpSpPr>
          <a:xfrm>
            <a:off x="1588645" y="4553876"/>
            <a:ext cx="2289399" cy="304800"/>
            <a:chOff x="1571327" y="4572000"/>
            <a:chExt cx="2289399" cy="304800"/>
          </a:xfrm>
        </p:grpSpPr>
        <p:cxnSp>
          <p:nvCxnSpPr>
            <p:cNvPr id="295" name="Straight Arrow Connector 294"/>
            <p:cNvCxnSpPr/>
            <p:nvPr/>
          </p:nvCxnSpPr>
          <p:spPr>
            <a:xfrm flipV="1">
              <a:off x="1571327" y="4572000"/>
              <a:ext cx="0" cy="304800"/>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H="1" flipV="1">
              <a:off x="2029654" y="4573804"/>
              <a:ext cx="685"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4868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flipV="1">
              <a:off x="29440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flipV="1">
              <a:off x="34012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3860501" y="4572000"/>
              <a:ext cx="225" cy="302996"/>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grpSp>
        <p:nvGrpSpPr>
          <p:cNvPr id="4" name="Group 3"/>
          <p:cNvGrpSpPr/>
          <p:nvPr/>
        </p:nvGrpSpPr>
        <p:grpSpPr>
          <a:xfrm>
            <a:off x="4330168" y="2737763"/>
            <a:ext cx="4204232" cy="3510637"/>
            <a:chOff x="4330168" y="2737763"/>
            <a:chExt cx="4204232" cy="3510637"/>
          </a:xfrm>
        </p:grpSpPr>
        <p:cxnSp>
          <p:nvCxnSpPr>
            <p:cNvPr id="176" name="Straight Arrow Connector 175"/>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187" name="Straight Arrow Connector 18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191" name="Rectangle 19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192" name="Rectangle 19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grpSp>
      <p:grpSp>
        <p:nvGrpSpPr>
          <p:cNvPr id="193" name="Group 192"/>
          <p:cNvGrpSpPr/>
          <p:nvPr/>
        </p:nvGrpSpPr>
        <p:grpSpPr>
          <a:xfrm>
            <a:off x="914400" y="2590800"/>
            <a:ext cx="3309853" cy="3644089"/>
            <a:chOff x="2628900" y="6744453"/>
            <a:chExt cx="3309853" cy="3644089"/>
          </a:xfrm>
        </p:grpSpPr>
        <p:cxnSp>
          <p:nvCxnSpPr>
            <p:cNvPr id="194" name="Straight Arrow Connector 193"/>
            <p:cNvCxnSpPr>
              <a:endCxn id="195" idx="3"/>
            </p:cNvCxnSpPr>
            <p:nvPr/>
          </p:nvCxnSpPr>
          <p:spPr>
            <a:xfrm flipH="1">
              <a:off x="2994660" y="75482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2628900" y="73653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6" name="Oval 195"/>
            <p:cNvSpPr/>
            <p:nvPr/>
          </p:nvSpPr>
          <p:spPr>
            <a:xfrm>
              <a:off x="5410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49529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44957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40385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35813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124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2994660" y="80054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628900" y="78225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5410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49529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44957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40385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35813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3124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2994660" y="84626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2628900" y="82797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5410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49529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44957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40385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35813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3124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Rectangle 240"/>
            <p:cNvSpPr/>
            <p:nvPr/>
          </p:nvSpPr>
          <p:spPr>
            <a:xfrm>
              <a:off x="3119353" y="10021053"/>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2" name="Straight Arrow Connector 241"/>
            <p:cNvCxnSpPr/>
            <p:nvPr/>
          </p:nvCxnSpPr>
          <p:spPr>
            <a:xfrm flipV="1">
              <a:off x="5586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1289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V="1">
              <a:off x="46717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42145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37573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V="1">
              <a:off x="3300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endCxn id="250" idx="3"/>
            </p:cNvCxnSpPr>
            <p:nvPr/>
          </p:nvCxnSpPr>
          <p:spPr>
            <a:xfrm flipH="1">
              <a:off x="2994660" y="7081537"/>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54053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0" name="Rectangle 249"/>
            <p:cNvSpPr/>
            <p:nvPr/>
          </p:nvSpPr>
          <p:spPr>
            <a:xfrm>
              <a:off x="2628900" y="6898657"/>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1" name="Oval 250"/>
            <p:cNvSpPr/>
            <p:nvPr/>
          </p:nvSpPr>
          <p:spPr>
            <a:xfrm>
              <a:off x="5410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2" name="Rectangle 251"/>
            <p:cNvSpPr/>
            <p:nvPr/>
          </p:nvSpPr>
          <p:spPr>
            <a:xfrm>
              <a:off x="49481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49529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Rectangle 253"/>
            <p:cNvSpPr/>
            <p:nvPr/>
          </p:nvSpPr>
          <p:spPr>
            <a:xfrm>
              <a:off x="44909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5" name="Oval 254"/>
            <p:cNvSpPr/>
            <p:nvPr/>
          </p:nvSpPr>
          <p:spPr>
            <a:xfrm>
              <a:off x="44957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Rectangle 255"/>
            <p:cNvSpPr/>
            <p:nvPr/>
          </p:nvSpPr>
          <p:spPr>
            <a:xfrm>
              <a:off x="40337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7" name="Oval 256"/>
            <p:cNvSpPr/>
            <p:nvPr/>
          </p:nvSpPr>
          <p:spPr>
            <a:xfrm>
              <a:off x="40385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Rectangle 257"/>
            <p:cNvSpPr/>
            <p:nvPr/>
          </p:nvSpPr>
          <p:spPr>
            <a:xfrm>
              <a:off x="35765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9" name="Oval 258"/>
            <p:cNvSpPr/>
            <p:nvPr/>
          </p:nvSpPr>
          <p:spPr>
            <a:xfrm>
              <a:off x="35813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3124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a:endCxn id="262" idx="3"/>
            </p:cNvCxnSpPr>
            <p:nvPr/>
          </p:nvCxnSpPr>
          <p:spPr>
            <a:xfrm flipH="1">
              <a:off x="2994660" y="97580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2628900" y="95751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3" name="Oval 262"/>
            <p:cNvSpPr/>
            <p:nvPr/>
          </p:nvSpPr>
          <p:spPr>
            <a:xfrm>
              <a:off x="5410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49529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44957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40385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35813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3124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9" name="Straight Arrow Connector 268"/>
            <p:cNvCxnSpPr>
              <a:stCxn id="249" idx="0"/>
            </p:cNvCxnSpPr>
            <p:nvPr/>
          </p:nvCxnSpPr>
          <p:spPr>
            <a:xfrm flipV="1">
              <a:off x="55882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52" idx="0"/>
            </p:cNvCxnSpPr>
            <p:nvPr/>
          </p:nvCxnSpPr>
          <p:spPr>
            <a:xfrm flipV="1">
              <a:off x="51310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673833"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4212205"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58" idx="0"/>
            </p:cNvCxnSpPr>
            <p:nvPr/>
          </p:nvCxnSpPr>
          <p:spPr>
            <a:xfrm flipV="1">
              <a:off x="37594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3302233" y="9028649"/>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276" idx="3"/>
            </p:cNvCxnSpPr>
            <p:nvPr/>
          </p:nvCxnSpPr>
          <p:spPr>
            <a:xfrm flipH="1">
              <a:off x="2994660" y="9300863"/>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2628900" y="911798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5410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49529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44957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40385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35813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3124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90" name="Rectangle 289"/>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69" name="Rectangle 368"/>
          <p:cNvSpPr/>
          <p:nvPr/>
        </p:nvSpPr>
        <p:spPr>
          <a:xfrm>
            <a:off x="1403350" y="2743200"/>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70" name="Rectangle 369"/>
          <p:cNvSpPr/>
          <p:nvPr/>
        </p:nvSpPr>
        <p:spPr>
          <a:xfrm>
            <a:off x="1402421" y="586256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100"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 </a:t>
            </a:r>
            <a:r>
              <a:rPr lang="en-US" sz="2800" b="1" i="1" dirty="0" smtClean="0">
                <a:solidFill>
                  <a:schemeClr val="tx2">
                    <a:lumMod val="75000"/>
                  </a:schemeClr>
                </a:solidFill>
              </a:rPr>
              <a:t>share</a:t>
            </a:r>
            <a:r>
              <a:rPr lang="en-US" sz="2800" dirty="0" smtClean="0">
                <a:solidFill>
                  <a:schemeClr val="tx2">
                    <a:lumMod val="75000"/>
                  </a:schemeClr>
                </a:solidFill>
              </a:rPr>
              <a:t>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a:t>
            </a:r>
            <a:r>
              <a:rPr lang="en-US" sz="2800" b="1" i="1" dirty="0" smtClean="0"/>
              <a:t> shared </a:t>
            </a:r>
            <a:r>
              <a:rPr lang="en-US" sz="2800" b="1" i="1" dirty="0" err="1" smtClean="0"/>
              <a:t>bitlines</a:t>
            </a:r>
            <a:r>
              <a:rPr lang="en-US" sz="2800" dirty="0" smtClean="0"/>
              <a:t> concurrently</a:t>
            </a:r>
          </a:p>
        </p:txBody>
      </p:sp>
      <p:sp>
        <p:nvSpPr>
          <p:cNvPr id="292" name="Rounded Rectangular Callout 291"/>
          <p:cNvSpPr/>
          <p:nvPr/>
        </p:nvSpPr>
        <p:spPr>
          <a:xfrm>
            <a:off x="4311521" y="3823232"/>
            <a:ext cx="4680079" cy="88459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2: </a:t>
            </a:r>
            <a:r>
              <a:rPr lang="en-US" sz="2800" dirty="0" smtClean="0">
                <a:solidFill>
                  <a:prstClr val="white"/>
                </a:solidFill>
                <a:latin typeface="Calibri"/>
              </a:rPr>
              <a:t>Activate destination row to connect cell and </a:t>
            </a:r>
            <a:r>
              <a:rPr lang="en-US" sz="2800" dirty="0" err="1" smtClean="0">
                <a:solidFill>
                  <a:prstClr val="white"/>
                </a:solidFill>
                <a:latin typeface="Calibri"/>
              </a:rPr>
              <a:t>bitline</a:t>
            </a:r>
            <a:endParaRPr lang="en-US" sz="2800" dirty="0">
              <a:solidFill>
                <a:prstClr val="white"/>
              </a:solidFill>
              <a:latin typeface="Calibri"/>
            </a:endParaRPr>
          </a:p>
        </p:txBody>
      </p:sp>
      <p:sp>
        <p:nvSpPr>
          <p:cNvPr id="293" name="Rounded Rectangular Callout 292"/>
          <p:cNvSpPr/>
          <p:nvPr/>
        </p:nvSpPr>
        <p:spPr>
          <a:xfrm>
            <a:off x="4311521" y="1885948"/>
            <a:ext cx="4680078" cy="627340"/>
          </a:xfrm>
          <a:prstGeom prst="wedgeRoundRectCallout">
            <a:avLst>
              <a:gd name="adj1" fmla="val -51251"/>
              <a:gd name="adj2" fmla="val 1155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1: </a:t>
            </a:r>
            <a:r>
              <a:rPr lang="en-US" sz="2800" dirty="0" smtClean="0">
                <a:solidFill>
                  <a:prstClr val="white"/>
                </a:solidFill>
                <a:latin typeface="Calibri"/>
              </a:rPr>
              <a:t>Activate source row</a:t>
            </a:r>
            <a:endParaRPr lang="en-US" sz="2800" dirty="0">
              <a:solidFill>
                <a:prstClr val="white"/>
              </a:solidFill>
              <a:latin typeface="Calibri"/>
            </a:endParaRPr>
          </a:p>
        </p:txBody>
      </p:sp>
      <p:sp>
        <p:nvSpPr>
          <p:cNvPr id="371" name="Content Placeholder 2"/>
          <p:cNvSpPr txBox="1">
            <a:spLocks/>
          </p:cNvSpPr>
          <p:nvPr/>
        </p:nvSpPr>
        <p:spPr>
          <a:xfrm>
            <a:off x="762000" y="3215640"/>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~4ns over row </a:t>
            </a:r>
            <a:r>
              <a:rPr lang="en-US" sz="3200" b="1" dirty="0">
                <a:solidFill>
                  <a:prstClr val="black"/>
                </a:solidFill>
                <a:latin typeface="Calibri"/>
              </a:rPr>
              <a:t>a</a:t>
            </a:r>
            <a:r>
              <a:rPr lang="en-US" sz="3200" b="1" dirty="0" smtClean="0">
                <a:solidFill>
                  <a:prstClr val="black"/>
                </a:solidFill>
                <a:latin typeface="Calibri"/>
              </a:rPr>
              <a:t>ccess </a:t>
            </a:r>
            <a:r>
              <a:rPr lang="en-US" sz="3200" b="1" dirty="0">
                <a:solidFill>
                  <a:prstClr val="black"/>
                </a:solidFill>
                <a:latin typeface="Calibri"/>
              </a:rPr>
              <a:t>l</a:t>
            </a:r>
            <a:r>
              <a:rPr lang="en-US" sz="3200" b="1" dirty="0" smtClean="0">
                <a:solidFill>
                  <a:prstClr val="black"/>
                </a:solidFill>
                <a:latin typeface="Calibri"/>
              </a:rPr>
              <a:t>atency</a:t>
            </a:r>
          </a:p>
        </p:txBody>
      </p:sp>
      <p:sp>
        <p:nvSpPr>
          <p:cNvPr id="102" name="Content Placeholder 2"/>
          <p:cNvSpPr txBox="1">
            <a:spLocks/>
          </p:cNvSpPr>
          <p:nvPr/>
        </p:nvSpPr>
        <p:spPr>
          <a:xfrm>
            <a:off x="762000" y="2680123"/>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Migration is overlapped with source row access</a:t>
            </a:r>
          </a:p>
        </p:txBody>
      </p:sp>
    </p:spTree>
    <p:extLst>
      <p:ext uri="{BB962C8B-B14F-4D97-AF65-F5344CB8AC3E}">
        <p14:creationId xmlns:p14="http://schemas.microsoft.com/office/powerpoint/2010/main" val="228159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500"/>
                                        <p:tgtEl>
                                          <p:spTgt spid="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61111E-6 0.00371 L -3.61111E-6 0.45417 " pathEditMode="relative" rAng="0" ptsTypes="AA">
                                      <p:cBhvr>
                                        <p:cTn id="20" dur="2000" fill="hold"/>
                                        <p:tgtEl>
                                          <p:spTgt spid="290"/>
                                        </p:tgtEl>
                                        <p:attrNameLst>
                                          <p:attrName>ppt_x</p:attrName>
                                          <p:attrName>ppt_y</p:attrName>
                                        </p:attrNameLst>
                                      </p:cBhvr>
                                      <p:rCtr x="0" y="225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70"/>
                                        </p:tgtEl>
                                        <p:attrNameLst>
                                          <p:attrName>style.visibility</p:attrName>
                                        </p:attrNameLst>
                                      </p:cBhvr>
                                      <p:to>
                                        <p:strVal val="visible"/>
                                      </p:to>
                                    </p:set>
                                    <p:animEffect transition="in" filter="fade">
                                      <p:cBhvr>
                                        <p:cTn id="27" dur="500"/>
                                        <p:tgtEl>
                                          <p:spTgt spid="37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61111E-6 -0.00463 L -3.61111E-6 -0.13148 " pathEditMode="relative" rAng="0" ptsTypes="AA">
                                      <p:cBhvr>
                                        <p:cTn id="31" dur="2000" fill="hold"/>
                                        <p:tgtEl>
                                          <p:spTgt spid="370"/>
                                        </p:tgtEl>
                                        <p:attrNameLst>
                                          <p:attrName>ppt_x</p:attrName>
                                          <p:attrName>ppt_y</p:attrName>
                                        </p:attrNameLst>
                                      </p:cBhvr>
                                      <p:rCtr x="0" y="-6343"/>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0" grpId="1" animBg="1"/>
      <p:bldP spid="369" grpId="0" animBg="1"/>
      <p:bldP spid="370" grpId="0" animBg="1"/>
      <p:bldP spid="370" grpId="1" animBg="1"/>
      <p:bldP spid="292" grpId="0" animBg="1"/>
      <p:bldP spid="293" grpId="0" animBg="1"/>
      <p:bldP spid="371" grpId="0" animBg="1"/>
      <p:bldP spid="10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5715000"/>
            <a:ext cx="838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234988136"/>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Evaluation Methodology</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smtClean="0"/>
              <a:t>System </a:t>
            </a:r>
            <a:r>
              <a:rPr lang="en-US" sz="3200" b="1" dirty="0"/>
              <a:t>s</a:t>
            </a:r>
            <a:r>
              <a:rPr lang="en-US" sz="3200" b="1" dirty="0" smtClean="0"/>
              <a:t>imulator</a:t>
            </a:r>
            <a:endParaRPr lang="en-US" sz="3200" b="1" dirty="0"/>
          </a:p>
          <a:p>
            <a:pPr lvl="1">
              <a:lnSpc>
                <a:spcPct val="85000"/>
              </a:lnSpc>
            </a:pPr>
            <a:r>
              <a:rPr lang="en-US" sz="2800" dirty="0" smtClean="0"/>
              <a:t>CPU: Instruction-trace-based x86 simulator</a:t>
            </a:r>
          </a:p>
          <a:p>
            <a:pPr lvl="1">
              <a:lnSpc>
                <a:spcPct val="85000"/>
              </a:lnSpc>
            </a:pPr>
            <a:r>
              <a:rPr lang="en-US" sz="2800" dirty="0" smtClean="0"/>
              <a:t>Memory</a:t>
            </a:r>
            <a:r>
              <a:rPr lang="en-US" sz="2800" dirty="0"/>
              <a:t>: </a:t>
            </a:r>
            <a:r>
              <a:rPr lang="en-US" sz="2800" dirty="0" smtClean="0"/>
              <a:t>Cycle-accurate </a:t>
            </a:r>
            <a:r>
              <a:rPr lang="en-US" sz="2800" dirty="0"/>
              <a:t>DDR3 DRAM </a:t>
            </a:r>
            <a:r>
              <a:rPr lang="en-US" sz="2800" dirty="0" smtClean="0"/>
              <a:t>simulator</a:t>
            </a:r>
          </a:p>
          <a:p>
            <a:pPr lvl="1">
              <a:lnSpc>
                <a:spcPct val="85000"/>
              </a:lnSpc>
            </a:pPr>
            <a:endParaRPr lang="en-US" sz="2800" dirty="0"/>
          </a:p>
          <a:p>
            <a:pPr>
              <a:lnSpc>
                <a:spcPct val="85000"/>
              </a:lnSpc>
            </a:pPr>
            <a:r>
              <a:rPr lang="en-US" sz="3200" b="1" dirty="0" smtClean="0"/>
              <a:t>Workloads</a:t>
            </a:r>
            <a:endParaRPr lang="en-US" sz="3200" b="1" dirty="0"/>
          </a:p>
          <a:p>
            <a:pPr lvl="1">
              <a:lnSpc>
                <a:spcPct val="85000"/>
              </a:lnSpc>
            </a:pPr>
            <a:r>
              <a:rPr lang="en-US" sz="2800" dirty="0" smtClean="0"/>
              <a:t>32 Benchmarks from TPC</a:t>
            </a:r>
            <a:r>
              <a:rPr lang="en-US" sz="2800" dirty="0"/>
              <a:t>, STREAM, SPEC </a:t>
            </a:r>
            <a:r>
              <a:rPr lang="en-US" sz="2800" dirty="0" smtClean="0"/>
              <a:t>CPU2006</a:t>
            </a:r>
          </a:p>
          <a:p>
            <a:pPr lvl="1">
              <a:lnSpc>
                <a:spcPct val="85000"/>
              </a:lnSpc>
            </a:pPr>
            <a:endParaRPr lang="en-US" sz="2800" dirty="0" smtClean="0"/>
          </a:p>
          <a:p>
            <a:pPr>
              <a:lnSpc>
                <a:spcPct val="85000"/>
              </a:lnSpc>
            </a:pPr>
            <a:r>
              <a:rPr lang="en-US" sz="3200" b="1" dirty="0" smtClean="0"/>
              <a:t>Performance Metrics</a:t>
            </a:r>
          </a:p>
          <a:p>
            <a:pPr lvl="1">
              <a:lnSpc>
                <a:spcPct val="85000"/>
              </a:lnSpc>
            </a:pPr>
            <a:r>
              <a:rPr lang="en-US" sz="2800" dirty="0" smtClean="0"/>
              <a:t>Single-core: Instructions-Per-Cycle</a:t>
            </a:r>
          </a:p>
          <a:p>
            <a:pPr lvl="1">
              <a:lnSpc>
                <a:spcPct val="85000"/>
              </a:lnSpc>
            </a:pPr>
            <a:r>
              <a:rPr lang="en-US" sz="2800" dirty="0" smtClean="0"/>
              <a:t>Multi-core: Weighted </a:t>
            </a:r>
            <a:r>
              <a:rPr lang="en-US" sz="2800" dirty="0"/>
              <a:t>s</a:t>
            </a:r>
            <a:r>
              <a:rPr lang="en-US" sz="2800" dirty="0" smtClean="0"/>
              <a:t>peedup</a:t>
            </a:r>
          </a:p>
          <a:p>
            <a:pPr lvl="1">
              <a:lnSpc>
                <a:spcPct val="85000"/>
              </a:lnSpc>
            </a:pPr>
            <a:endParaRPr lang="en-US" sz="3200" dirty="0"/>
          </a:p>
          <a:p>
            <a:pPr marL="457200" lvl="1" indent="0">
              <a:lnSpc>
                <a:spcPct val="85000"/>
              </a:lnSpc>
              <a:buNone/>
            </a:pPr>
            <a:endParaRPr lang="en-US" sz="3200" b="1" dirty="0"/>
          </a:p>
        </p:txBody>
      </p:sp>
    </p:spTree>
    <p:extLst>
      <p:ext uri="{BB962C8B-B14F-4D97-AF65-F5344CB8AC3E}">
        <p14:creationId xmlns:p14="http://schemas.microsoft.com/office/powerpoint/2010/main" val="1297640039"/>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Configurations</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a:t>System configuration</a:t>
            </a:r>
          </a:p>
          <a:p>
            <a:pPr lvl="1">
              <a:lnSpc>
                <a:spcPct val="85000"/>
              </a:lnSpc>
            </a:pPr>
            <a:r>
              <a:rPr lang="en-US" sz="2800" dirty="0"/>
              <a:t>CPU: 5.3GHz</a:t>
            </a:r>
          </a:p>
          <a:p>
            <a:pPr lvl="1">
              <a:lnSpc>
                <a:spcPct val="85000"/>
              </a:lnSpc>
            </a:pPr>
            <a:r>
              <a:rPr lang="en-US" sz="2800" dirty="0"/>
              <a:t>LLC: 512kB private per core</a:t>
            </a:r>
          </a:p>
          <a:p>
            <a:pPr lvl="1">
              <a:lnSpc>
                <a:spcPct val="85000"/>
              </a:lnSpc>
            </a:pPr>
            <a:r>
              <a:rPr lang="en-US" sz="2800" b="1" dirty="0"/>
              <a:t>Memory: DDR3-1066</a:t>
            </a:r>
          </a:p>
          <a:p>
            <a:pPr lvl="2">
              <a:lnSpc>
                <a:spcPct val="85000"/>
              </a:lnSpc>
            </a:pPr>
            <a:r>
              <a:rPr lang="en-US" sz="2600" dirty="0"/>
              <a:t>1-2 channel, 1 rank/channel</a:t>
            </a:r>
          </a:p>
          <a:p>
            <a:pPr lvl="2">
              <a:lnSpc>
                <a:spcPct val="85000"/>
              </a:lnSpc>
            </a:pPr>
            <a:r>
              <a:rPr lang="en-US" sz="2600" dirty="0"/>
              <a:t>8 banks, 32 </a:t>
            </a:r>
            <a:r>
              <a:rPr lang="en-US" sz="2600" dirty="0" err="1"/>
              <a:t>subarrays</a:t>
            </a:r>
            <a:r>
              <a:rPr lang="en-US" sz="2600" dirty="0"/>
              <a:t>/bank, </a:t>
            </a:r>
            <a:r>
              <a:rPr lang="en-US" sz="2600" b="1" dirty="0"/>
              <a:t>512 cells/</a:t>
            </a:r>
            <a:r>
              <a:rPr lang="en-US" sz="2600" b="1" dirty="0" err="1"/>
              <a:t>bitline</a:t>
            </a:r>
            <a:endParaRPr lang="en-US" sz="2600" b="1" dirty="0"/>
          </a:p>
          <a:p>
            <a:pPr lvl="2">
              <a:lnSpc>
                <a:spcPct val="85000"/>
              </a:lnSpc>
            </a:pPr>
            <a:r>
              <a:rPr lang="en-US" sz="2600" dirty="0"/>
              <a:t>Row-interleaved mapping &amp; closed-row policy</a:t>
            </a:r>
          </a:p>
          <a:p>
            <a:pPr>
              <a:lnSpc>
                <a:spcPct val="85000"/>
              </a:lnSpc>
            </a:pPr>
            <a:endParaRPr lang="en-US" sz="3200" b="1" dirty="0" smtClean="0"/>
          </a:p>
          <a:p>
            <a:pPr>
              <a:lnSpc>
                <a:spcPct val="85000"/>
              </a:lnSpc>
            </a:pPr>
            <a:r>
              <a:rPr lang="en-US" sz="3200" b="1" dirty="0" smtClean="0"/>
              <a:t>TL</a:t>
            </a:r>
            <a:r>
              <a:rPr lang="en-US" sz="3200" b="1" dirty="0"/>
              <a:t>-DRAM </a:t>
            </a:r>
            <a:r>
              <a:rPr lang="en-US" sz="3200" b="1" dirty="0" smtClean="0"/>
              <a:t>configuration</a:t>
            </a:r>
            <a:endParaRPr lang="en-US" sz="2800" dirty="0"/>
          </a:p>
          <a:p>
            <a:pPr lvl="1">
              <a:lnSpc>
                <a:spcPct val="85000"/>
              </a:lnSpc>
            </a:pPr>
            <a:r>
              <a:rPr lang="en-US" sz="2800" dirty="0"/>
              <a:t>Total </a:t>
            </a:r>
            <a:r>
              <a:rPr lang="en-US" sz="2800" dirty="0" err="1"/>
              <a:t>bitline</a:t>
            </a:r>
            <a:r>
              <a:rPr lang="en-US" sz="2800" dirty="0"/>
              <a:t> length: </a:t>
            </a:r>
            <a:r>
              <a:rPr lang="en-US" sz="2800" b="1" dirty="0"/>
              <a:t>512 </a:t>
            </a:r>
            <a:r>
              <a:rPr lang="en-US" sz="2800" b="1" dirty="0" smtClean="0"/>
              <a:t>cells/</a:t>
            </a:r>
            <a:r>
              <a:rPr lang="en-US" sz="2800" b="1" dirty="0" err="1" smtClean="0"/>
              <a:t>bitline</a:t>
            </a:r>
            <a:endParaRPr lang="en-US" sz="2800" b="1" dirty="0"/>
          </a:p>
          <a:p>
            <a:pPr lvl="1">
              <a:lnSpc>
                <a:spcPct val="85000"/>
              </a:lnSpc>
            </a:pPr>
            <a:r>
              <a:rPr lang="en-US" sz="2800" dirty="0"/>
              <a:t>Near segment length: 1-256 </a:t>
            </a:r>
            <a:r>
              <a:rPr lang="en-US" sz="2800" dirty="0" smtClean="0"/>
              <a:t>cells</a:t>
            </a:r>
          </a:p>
          <a:p>
            <a:pPr lvl="1">
              <a:lnSpc>
                <a:spcPct val="85000"/>
              </a:lnSpc>
            </a:pPr>
            <a:r>
              <a:rPr lang="en-US" sz="2800" dirty="0" smtClean="0"/>
              <a:t>Hardware-managed inclusive cache: near segment</a:t>
            </a:r>
            <a:endParaRPr lang="en-US" sz="2800" dirty="0"/>
          </a:p>
          <a:p>
            <a:pPr>
              <a:lnSpc>
                <a:spcPct val="85000"/>
              </a:lnSpc>
            </a:pPr>
            <a:endParaRPr lang="en-US" sz="3200" b="1" dirty="0" smtClean="0"/>
          </a:p>
          <a:p>
            <a:pPr lvl="1">
              <a:lnSpc>
                <a:spcPct val="85000"/>
              </a:lnSpc>
            </a:pPr>
            <a:endParaRPr lang="en-US" sz="2800" dirty="0" smtClean="0"/>
          </a:p>
        </p:txBody>
      </p:sp>
    </p:spTree>
    <p:extLst>
      <p:ext uri="{BB962C8B-B14F-4D97-AF65-F5344CB8AC3E}">
        <p14:creationId xmlns:p14="http://schemas.microsoft.com/office/powerpoint/2010/main" val="92068965"/>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616385533"/>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959181978"/>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379504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885690623"/>
              </p:ext>
            </p:extLst>
          </p:nvPr>
        </p:nvGraphicFramePr>
        <p:xfrm>
          <a:off x="873630" y="1104423"/>
          <a:ext cx="793242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0"/>
            <a:ext cx="9144001" cy="838200"/>
          </a:xfrm>
        </p:spPr>
        <p:txBody>
          <a:bodyPr>
            <a:noAutofit/>
          </a:bodyPr>
          <a:lstStyle/>
          <a:p>
            <a:r>
              <a:rPr lang="en-US" sz="3900" dirty="0" smtClean="0"/>
              <a:t> Single-Core: Varying Near Segment Length</a:t>
            </a:r>
            <a:endParaRPr lang="en-US" sz="3900" dirty="0"/>
          </a:p>
        </p:txBody>
      </p:sp>
      <p:sp>
        <p:nvSpPr>
          <p:cNvPr id="7" name="TextBox 6"/>
          <p:cNvSpPr txBox="1"/>
          <p:nvPr/>
        </p:nvSpPr>
        <p:spPr>
          <a:xfrm>
            <a:off x="360044" y="539216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By adjusting the near segment length, we can trade off cache capacity for cache latency  </a:t>
            </a:r>
            <a:endParaRPr lang="en-US" sz="3200" b="1" i="1" dirty="0">
              <a:solidFill>
                <a:srgbClr val="4F81BD">
                  <a:lumMod val="75000"/>
                </a:srgbClr>
              </a:solidFill>
              <a:latin typeface="Calibri"/>
            </a:endParaRPr>
          </a:p>
        </p:txBody>
      </p:sp>
      <p:sp>
        <p:nvSpPr>
          <p:cNvPr id="9" name="Left Arrow 8"/>
          <p:cNvSpPr/>
          <p:nvPr/>
        </p:nvSpPr>
        <p:spPr>
          <a:xfrm flipH="1">
            <a:off x="1709195" y="2438399"/>
            <a:ext cx="6563331" cy="874971"/>
          </a:xfrm>
          <a:prstGeom prst="lef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Larger cache capacity</a:t>
            </a:r>
            <a:endParaRPr lang="en-US" sz="3200" b="1" dirty="0">
              <a:solidFill>
                <a:prstClr val="white"/>
              </a:solidFill>
              <a:latin typeface="Calibri"/>
            </a:endParaRPr>
          </a:p>
        </p:txBody>
      </p:sp>
      <p:sp>
        <p:nvSpPr>
          <p:cNvPr id="10" name="Left Arrow 9"/>
          <p:cNvSpPr/>
          <p:nvPr/>
        </p:nvSpPr>
        <p:spPr>
          <a:xfrm flipH="1">
            <a:off x="1709197" y="3313370"/>
            <a:ext cx="6563330" cy="8776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Higher cache access latency</a:t>
            </a:r>
            <a:endParaRPr lang="en-US" sz="3200" b="1" dirty="0">
              <a:solidFill>
                <a:prstClr val="white"/>
              </a:solidFill>
              <a:latin typeface="Calibri"/>
            </a:endParaRPr>
          </a:p>
        </p:txBody>
      </p:sp>
      <p:sp>
        <p:nvSpPr>
          <p:cNvPr id="3" name="Oval 2"/>
          <p:cNvSpPr/>
          <p:nvPr/>
        </p:nvSpPr>
        <p:spPr>
          <a:xfrm>
            <a:off x="5360964" y="1524000"/>
            <a:ext cx="762000" cy="685800"/>
          </a:xfrm>
          <a:prstGeom prst="ellipse">
            <a:avLst/>
          </a:pr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
          <p:cNvSpPr txBox="1"/>
          <p:nvPr/>
        </p:nvSpPr>
        <p:spPr>
          <a:xfrm>
            <a:off x="5979033" y="838200"/>
            <a:ext cx="2285999" cy="10104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800" b="1" dirty="0" smtClean="0">
                <a:solidFill>
                  <a:srgbClr val="008000"/>
                </a:solidFill>
                <a:latin typeface="Calibri"/>
              </a:rPr>
              <a:t>Maximum IPC Improvement</a:t>
            </a:r>
            <a:endParaRPr lang="en-US" sz="2800" b="1" dirty="0">
              <a:solidFill>
                <a:srgbClr val="008000"/>
              </a:solidFill>
              <a:latin typeface="Calibri"/>
            </a:endParaRPr>
          </a:p>
          <a:p>
            <a:pPr algn="ctr"/>
            <a:endParaRPr lang="en-US" sz="2800" b="1" dirty="0">
              <a:solidFill>
                <a:srgbClr val="9BBB59">
                  <a:lumMod val="75000"/>
                </a:srgbClr>
              </a:solidFill>
              <a:latin typeface="Calibri"/>
            </a:endParaRPr>
          </a:p>
        </p:txBody>
      </p:sp>
      <p:sp>
        <p:nvSpPr>
          <p:cNvPr id="17" name="TextBox 1"/>
          <p:cNvSpPr txBox="1"/>
          <p:nvPr/>
        </p:nvSpPr>
        <p:spPr>
          <a:xfrm rot="16200000">
            <a:off x="-1323358" y="2808780"/>
            <a:ext cx="3924780" cy="516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 </a:t>
            </a:r>
            <a:r>
              <a:rPr lang="en-US" sz="2400" b="1" dirty="0" smtClean="0">
                <a:solidFill>
                  <a:prstClr val="black"/>
                </a:solidFill>
                <a:latin typeface="Calibri"/>
              </a:rPr>
              <a:t>Performance </a:t>
            </a:r>
            <a:r>
              <a:rPr lang="en-US" sz="2400" b="1" dirty="0">
                <a:solidFill>
                  <a:prstClr val="black"/>
                </a:solidFill>
                <a:latin typeface="Calibri"/>
              </a:rPr>
              <a:t>Improvement</a:t>
            </a:r>
          </a:p>
          <a:p>
            <a:pPr algn="ctr"/>
            <a:endParaRPr lang="en-US" sz="2400" b="1" dirty="0">
              <a:solidFill>
                <a:prstClr val="black"/>
              </a:solidFill>
              <a:latin typeface="Calibri"/>
            </a:endParaRPr>
          </a:p>
        </p:txBody>
      </p:sp>
      <p:sp>
        <p:nvSpPr>
          <p:cNvPr id="18" name="TextBox 1"/>
          <p:cNvSpPr txBox="1"/>
          <p:nvPr/>
        </p:nvSpPr>
        <p:spPr>
          <a:xfrm>
            <a:off x="1743101" y="4953000"/>
            <a:ext cx="6633556" cy="3649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Near Segment Length (cells)</a:t>
            </a:r>
          </a:p>
          <a:p>
            <a:pPr algn="ctr"/>
            <a:endParaRPr lang="en-US" sz="2400" b="1" dirty="0">
              <a:solidFill>
                <a:prstClr val="black"/>
              </a:solidFill>
              <a:latin typeface="Calibri"/>
            </a:endParaRPr>
          </a:p>
        </p:txBody>
      </p:sp>
    </p:spTree>
    <p:extLst>
      <p:ext uri="{BB962C8B-B14F-4D97-AF65-F5344CB8AC3E}">
        <p14:creationId xmlns:p14="http://schemas.microsoft.com/office/powerpoint/2010/main" val="3615885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animBg="1"/>
      <p:bldP spid="11"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Other Mechanisms &amp; Results</a:t>
            </a:r>
            <a:endParaRPr lang="en-US" dirty="0"/>
          </a:p>
        </p:txBody>
      </p:sp>
      <p:sp>
        <p:nvSpPr>
          <p:cNvPr id="21" name="Content Placeholder 2"/>
          <p:cNvSpPr>
            <a:spLocks noGrp="1"/>
          </p:cNvSpPr>
          <p:nvPr>
            <p:ph idx="1"/>
          </p:nvPr>
        </p:nvSpPr>
        <p:spPr>
          <a:xfrm>
            <a:off x="305834" y="914400"/>
            <a:ext cx="8533365" cy="5486400"/>
          </a:xfrm>
        </p:spPr>
        <p:txBody>
          <a:bodyPr/>
          <a:lstStyle/>
          <a:p>
            <a:pPr>
              <a:lnSpc>
                <a:spcPct val="90000"/>
              </a:lnSpc>
            </a:pPr>
            <a:r>
              <a:rPr lang="en-US" b="1" dirty="0" smtClean="0">
                <a:solidFill>
                  <a:srgbClr val="0000FF"/>
                </a:solidFill>
              </a:rPr>
              <a:t>More mechanisms </a:t>
            </a:r>
            <a:r>
              <a:rPr lang="en-US" dirty="0" smtClean="0">
                <a:solidFill>
                  <a:srgbClr val="0000FF"/>
                </a:solidFill>
              </a:rPr>
              <a:t>for leveraging TL-DRAM</a:t>
            </a:r>
          </a:p>
          <a:p>
            <a:pPr lvl="1">
              <a:lnSpc>
                <a:spcPct val="90000"/>
              </a:lnSpc>
            </a:pPr>
            <a:r>
              <a:rPr lang="en-US" sz="2600" dirty="0" smtClean="0"/>
              <a:t>Hardware-managed </a:t>
            </a:r>
            <a:r>
              <a:rPr lang="en-US" sz="2600" b="1" i="1" dirty="0" smtClean="0"/>
              <a:t>exclusive</a:t>
            </a:r>
            <a:r>
              <a:rPr lang="en-US" sz="2600" dirty="0" smtClean="0"/>
              <a:t> caching mechanism</a:t>
            </a:r>
          </a:p>
          <a:p>
            <a:pPr lvl="1">
              <a:lnSpc>
                <a:spcPct val="90000"/>
              </a:lnSpc>
            </a:pPr>
            <a:r>
              <a:rPr lang="en-US" sz="2600" dirty="0" smtClean="0"/>
              <a:t>Profile-based page mapping to near segment</a:t>
            </a:r>
          </a:p>
          <a:p>
            <a:pPr lvl="1">
              <a:lnSpc>
                <a:spcPct val="90000"/>
              </a:lnSpc>
            </a:pPr>
            <a:r>
              <a:rPr lang="en-US" sz="2600" dirty="0" smtClean="0">
                <a:solidFill>
                  <a:srgbClr val="008000"/>
                </a:solidFill>
              </a:rPr>
              <a:t>TL-DRAM improves performance and reduces power consumption with other mechanisms</a:t>
            </a:r>
          </a:p>
          <a:p>
            <a:pPr>
              <a:lnSpc>
                <a:spcPct val="90000"/>
              </a:lnSpc>
            </a:pPr>
            <a:r>
              <a:rPr lang="en-US" b="1" dirty="0" smtClean="0">
                <a:solidFill>
                  <a:srgbClr val="0000FF"/>
                </a:solidFill>
              </a:rPr>
              <a:t>More than two </a:t>
            </a:r>
            <a:r>
              <a:rPr lang="en-US" b="1" dirty="0">
                <a:solidFill>
                  <a:srgbClr val="0000FF"/>
                </a:solidFill>
              </a:rPr>
              <a:t>t</a:t>
            </a:r>
            <a:r>
              <a:rPr lang="en-US" b="1" dirty="0" smtClean="0">
                <a:solidFill>
                  <a:srgbClr val="0000FF"/>
                </a:solidFill>
              </a:rPr>
              <a:t>iers</a:t>
            </a:r>
          </a:p>
          <a:p>
            <a:pPr lvl="1">
              <a:lnSpc>
                <a:spcPct val="90000"/>
              </a:lnSpc>
            </a:pPr>
            <a:r>
              <a:rPr lang="en-US" sz="2600" dirty="0" smtClean="0"/>
              <a:t>Latency evaluation for three-tier TL-DRAM</a:t>
            </a:r>
            <a:endParaRPr lang="en-US" sz="2600" dirty="0"/>
          </a:p>
          <a:p>
            <a:pPr>
              <a:lnSpc>
                <a:spcPct val="90000"/>
              </a:lnSpc>
            </a:pPr>
            <a:r>
              <a:rPr lang="en-US" b="1" dirty="0" smtClean="0">
                <a:solidFill>
                  <a:srgbClr val="0000FF"/>
                </a:solidFill>
              </a:rPr>
              <a:t>Detailed circuit evaluation</a:t>
            </a:r>
            <a:r>
              <a:rPr lang="en-US" dirty="0" smtClean="0">
                <a:solidFill>
                  <a:srgbClr val="0000FF"/>
                </a:solidFill>
              </a:rPr>
              <a:t>                                               </a:t>
            </a:r>
            <a:r>
              <a:rPr lang="en-US" dirty="0" smtClean="0"/>
              <a:t>for DRAM latency and power consumption</a:t>
            </a:r>
          </a:p>
          <a:p>
            <a:pPr lvl="1">
              <a:lnSpc>
                <a:spcPct val="90000"/>
              </a:lnSpc>
            </a:pPr>
            <a:r>
              <a:rPr lang="en-US" sz="2600" dirty="0" smtClean="0"/>
              <a:t>Examination of </a:t>
            </a:r>
            <a:r>
              <a:rPr lang="en-US" sz="2600" dirty="0" err="1" smtClean="0"/>
              <a:t>tRC</a:t>
            </a:r>
            <a:r>
              <a:rPr lang="en-US" sz="2600" dirty="0" smtClean="0"/>
              <a:t> and </a:t>
            </a:r>
            <a:r>
              <a:rPr lang="en-US" sz="2600" dirty="0" err="1" smtClean="0"/>
              <a:t>tRCD</a:t>
            </a:r>
            <a:endParaRPr lang="en-US" sz="2600" dirty="0" smtClean="0"/>
          </a:p>
          <a:p>
            <a:pPr>
              <a:lnSpc>
                <a:spcPct val="90000"/>
              </a:lnSpc>
            </a:pPr>
            <a:r>
              <a:rPr lang="en-US" b="1" dirty="0" smtClean="0">
                <a:solidFill>
                  <a:srgbClr val="0000FF"/>
                </a:solidFill>
              </a:rPr>
              <a:t>Implementation details </a:t>
            </a:r>
            <a:r>
              <a:rPr lang="en-US" dirty="0" smtClean="0">
                <a:solidFill>
                  <a:srgbClr val="0000FF"/>
                </a:solidFill>
              </a:rPr>
              <a:t>and </a:t>
            </a:r>
            <a:r>
              <a:rPr lang="en-US" b="1" dirty="0" smtClean="0">
                <a:solidFill>
                  <a:srgbClr val="0000FF"/>
                </a:solidFill>
              </a:rPr>
              <a:t>storage cost analysis       </a:t>
            </a:r>
            <a:r>
              <a:rPr lang="en-US" dirty="0" smtClean="0"/>
              <a:t>in memory controller</a:t>
            </a:r>
            <a:endParaRPr lang="en-US" dirty="0"/>
          </a:p>
          <a:p>
            <a:pPr lvl="1">
              <a:lnSpc>
                <a:spcPct val="90000"/>
              </a:lnSpc>
            </a:pPr>
            <a:endParaRPr lang="en-US" sz="3200" dirty="0" smtClean="0"/>
          </a:p>
          <a:p>
            <a:pPr lvl="1">
              <a:lnSpc>
                <a:spcPct val="90000"/>
              </a:lnSpc>
            </a:pPr>
            <a:endParaRPr lang="en-US" sz="3200" dirty="0" smtClean="0"/>
          </a:p>
          <a:p>
            <a:pPr>
              <a:lnSpc>
                <a:spcPct val="90000"/>
              </a:lnSpc>
            </a:pPr>
            <a:endParaRPr lang="en-US" sz="3200" b="1" dirty="0" smtClean="0">
              <a:solidFill>
                <a:schemeClr val="bg1">
                  <a:lumMod val="50000"/>
                </a:schemeClr>
              </a:solidFill>
            </a:endParaRPr>
          </a:p>
          <a:p>
            <a:pPr marL="457200" lvl="1" indent="0">
              <a:lnSpc>
                <a:spcPct val="90000"/>
              </a:lnSpc>
              <a:buNone/>
            </a:pPr>
            <a:endParaRPr lang="en-US" sz="3200" dirty="0" smtClean="0"/>
          </a:p>
          <a:p>
            <a:pPr lvl="1">
              <a:lnSpc>
                <a:spcPct val="90000"/>
              </a:lnSpc>
            </a:pPr>
            <a:endParaRPr lang="en-US" sz="3200" dirty="0" smtClean="0"/>
          </a:p>
          <a:p>
            <a:pPr>
              <a:lnSpc>
                <a:spcPct val="90000"/>
              </a:lnSpc>
            </a:pPr>
            <a:endParaRPr lang="en-US" sz="3200" dirty="0"/>
          </a:p>
        </p:txBody>
      </p:sp>
    </p:spTree>
    <p:extLst>
      <p:ext uri="{BB962C8B-B14F-4D97-AF65-F5344CB8AC3E}">
        <p14:creationId xmlns:p14="http://schemas.microsoft.com/office/powerpoint/2010/main" val="2237257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Summary of TL-DRAM</a:t>
            </a:r>
            <a:endParaRPr lang="en-US" dirty="0"/>
          </a:p>
        </p:txBody>
      </p:sp>
      <p:sp>
        <p:nvSpPr>
          <p:cNvPr id="3" name="Content Placeholder 2"/>
          <p:cNvSpPr>
            <a:spLocks noGrp="1"/>
          </p:cNvSpPr>
          <p:nvPr>
            <p:ph idx="1"/>
          </p:nvPr>
        </p:nvSpPr>
        <p:spPr>
          <a:xfrm>
            <a:off x="228600" y="914400"/>
            <a:ext cx="9067800" cy="5410200"/>
          </a:xfrm>
        </p:spPr>
        <p:txBody>
          <a:bodyPr/>
          <a:lstStyle/>
          <a:p>
            <a:pPr marL="227013" indent="-227013"/>
            <a:r>
              <a:rPr lang="en-US" sz="2600" b="1" u="sng" dirty="0" smtClean="0">
                <a:solidFill>
                  <a:srgbClr val="FF0000"/>
                </a:solidFill>
              </a:rPr>
              <a:t>Problem</a:t>
            </a:r>
            <a:r>
              <a:rPr lang="en-US" sz="2600" b="1" dirty="0" smtClean="0">
                <a:solidFill>
                  <a:srgbClr val="FF0000"/>
                </a:solidFill>
              </a:rPr>
              <a:t>: DRAM latency is a critical performance bottleneck </a:t>
            </a:r>
          </a:p>
          <a:p>
            <a:pPr marL="227013" indent="-227013"/>
            <a:r>
              <a:rPr lang="en-US" sz="2600" b="1" u="sng" dirty="0" smtClean="0"/>
              <a:t>Our Goal</a:t>
            </a:r>
            <a:r>
              <a:rPr lang="en-US" sz="2600" dirty="0" smtClean="0"/>
              <a:t>: Reduce DRAM latency with low area cost</a:t>
            </a:r>
          </a:p>
          <a:p>
            <a:pPr marL="227013" indent="-227013"/>
            <a:r>
              <a:rPr lang="en-US" sz="2600" b="1" u="sng" dirty="0" smtClean="0"/>
              <a:t>Observation</a:t>
            </a:r>
            <a:r>
              <a:rPr lang="en-US" sz="2600" dirty="0" smtClean="0"/>
              <a:t>: Long </a:t>
            </a:r>
            <a:r>
              <a:rPr lang="en-US" sz="2600" dirty="0" err="1" smtClean="0"/>
              <a:t>bitlines</a:t>
            </a:r>
            <a:r>
              <a:rPr lang="en-US" sz="2600" dirty="0" smtClean="0"/>
              <a:t> in DRAM are the dominant source   of DRAM latency</a:t>
            </a:r>
            <a:endParaRPr lang="en-US" sz="2600" dirty="0"/>
          </a:p>
          <a:p>
            <a:pPr marL="227013" indent="-227013"/>
            <a:r>
              <a:rPr lang="en-US" sz="2600" b="1" u="sng" dirty="0" smtClean="0">
                <a:solidFill>
                  <a:srgbClr val="008000"/>
                </a:solidFill>
              </a:rPr>
              <a:t>Key Idea</a:t>
            </a:r>
            <a:r>
              <a:rPr lang="en-US" sz="2600" b="1" dirty="0" smtClean="0">
                <a:solidFill>
                  <a:srgbClr val="008000"/>
                </a:solidFill>
              </a:rPr>
              <a:t>: Divide long </a:t>
            </a:r>
            <a:r>
              <a:rPr lang="en-US" sz="2600" b="1" dirty="0" err="1" smtClean="0">
                <a:solidFill>
                  <a:srgbClr val="008000"/>
                </a:solidFill>
              </a:rPr>
              <a:t>bitlines</a:t>
            </a:r>
            <a:r>
              <a:rPr lang="en-US" sz="2600" b="1" dirty="0" smtClean="0">
                <a:solidFill>
                  <a:srgbClr val="008000"/>
                </a:solidFill>
              </a:rPr>
              <a:t> into two shorter segments</a:t>
            </a:r>
          </a:p>
          <a:p>
            <a:pPr marL="627063" lvl="1" indent="-227013"/>
            <a:r>
              <a:rPr lang="en-US" sz="2600" b="1" dirty="0" smtClean="0"/>
              <a:t>Fast </a:t>
            </a:r>
            <a:r>
              <a:rPr lang="en-US" sz="2600" b="1" dirty="0"/>
              <a:t>and slow </a:t>
            </a:r>
            <a:r>
              <a:rPr lang="en-US" sz="2600" b="1" dirty="0" smtClean="0"/>
              <a:t>segments</a:t>
            </a:r>
            <a:endParaRPr lang="en-US" sz="2600" b="1" dirty="0" smtClean="0">
              <a:solidFill>
                <a:srgbClr val="008000"/>
              </a:solidFill>
            </a:endParaRPr>
          </a:p>
          <a:p>
            <a:pPr marL="227013" indent="-227013"/>
            <a:r>
              <a:rPr lang="en-US" sz="2600" b="1" u="sng" dirty="0">
                <a:solidFill>
                  <a:srgbClr val="0000FF"/>
                </a:solidFill>
              </a:rPr>
              <a:t>Tiered-latency DRAM</a:t>
            </a:r>
            <a:r>
              <a:rPr lang="en-US" sz="2600" b="1" dirty="0"/>
              <a:t>: </a:t>
            </a:r>
            <a:r>
              <a:rPr lang="en-US" sz="2600" b="1" dirty="0" smtClean="0"/>
              <a:t>Enables </a:t>
            </a:r>
            <a:r>
              <a:rPr lang="en-US" sz="2600" b="1" dirty="0" smtClean="0">
                <a:solidFill>
                  <a:srgbClr val="0000FF"/>
                </a:solidFill>
              </a:rPr>
              <a:t>latency </a:t>
            </a:r>
            <a:r>
              <a:rPr lang="en-US" sz="2600" b="1" dirty="0">
                <a:solidFill>
                  <a:srgbClr val="0000FF"/>
                </a:solidFill>
              </a:rPr>
              <a:t>heterogeneity </a:t>
            </a:r>
            <a:r>
              <a:rPr lang="en-US" sz="2600" b="1" dirty="0"/>
              <a:t>in </a:t>
            </a:r>
            <a:r>
              <a:rPr lang="en-US" sz="2600" b="1" dirty="0" smtClean="0"/>
              <a:t>DRAM</a:t>
            </a:r>
          </a:p>
          <a:p>
            <a:pPr marL="627063" lvl="1" indent="-227013"/>
            <a:r>
              <a:rPr lang="en-US" sz="2600" b="1" dirty="0" smtClean="0">
                <a:sym typeface="Wingdings"/>
              </a:rPr>
              <a:t>Can leverage this in many ways to improve performance and reduce power consumption</a:t>
            </a:r>
            <a:endParaRPr lang="en-US" sz="2600" b="1" dirty="0" smtClean="0"/>
          </a:p>
          <a:p>
            <a:pPr marL="227013" indent="-227013"/>
            <a:r>
              <a:rPr lang="en-US" sz="2600" b="1" u="sng" dirty="0" smtClean="0"/>
              <a:t>Results</a:t>
            </a:r>
            <a:r>
              <a:rPr lang="en-US" sz="2600" dirty="0" smtClean="0"/>
              <a:t>: When the fast segment is used as a cache to the slow segment </a:t>
            </a:r>
            <a:r>
              <a:rPr lang="en-US" sz="2600" dirty="0" smtClean="0">
                <a:sym typeface="Wingdings"/>
              </a:rPr>
              <a:t> Significant performance improvement (&gt;12%) and power reduction (&gt;23%) at low area cost (3%)</a:t>
            </a:r>
            <a:endParaRPr lang="en-US" sz="2600" dirty="0" smtClean="0"/>
          </a:p>
        </p:txBody>
      </p:sp>
    </p:spTree>
    <p:extLst>
      <p:ext uri="{BB962C8B-B14F-4D97-AF65-F5344CB8AC3E}">
        <p14:creationId xmlns:p14="http://schemas.microsoft.com/office/powerpoint/2010/main" val="2276437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96006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solidFill>
                  <a:srgbClr val="0000FF"/>
                </a:solidFill>
                <a:latin typeface="Tahoma" charset="0"/>
                <a:ea typeface="ＭＳ Ｐゴシック" charset="0"/>
                <a:cs typeface="ＭＳ Ｐゴシック" charset="0"/>
              </a:rPr>
              <a:t>SALP: </a:t>
            </a:r>
            <a:r>
              <a:rPr lang="en-US" dirty="0" smtClean="0">
                <a:solidFill>
                  <a:srgbClr val="0000FF"/>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150</a:t>
            </a:fld>
            <a:endParaRPr lang="en-US" sz="1600">
              <a:latin typeface="Garamond" charset="0"/>
            </a:endParaRPr>
          </a:p>
        </p:txBody>
      </p:sp>
    </p:spTree>
    <p:extLst>
      <p:ext uri="{BB962C8B-B14F-4D97-AF65-F5344CB8AC3E}">
        <p14:creationId xmlns:p14="http://schemas.microsoft.com/office/powerpoint/2010/main" val="357252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Subarray-Level Parallelism:</a:t>
            </a:r>
            <a:br>
              <a:rPr lang="en-US" sz="4000" dirty="0" smtClean="0">
                <a:latin typeface="Garamond" charset="0"/>
              </a:rPr>
            </a:br>
            <a:r>
              <a:rPr lang="en-US" sz="4000" dirty="0" smtClean="0">
                <a:latin typeface="Garamond" charset="0"/>
              </a:rPr>
              <a:t>Reducing Bank Conflict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1962" y="4295998"/>
            <a:ext cx="8813694" cy="1200329"/>
          </a:xfrm>
          <a:prstGeom prst="rect">
            <a:avLst/>
          </a:prstGeom>
          <a:noFill/>
        </p:spPr>
        <p:txBody>
          <a:bodyPr wrap="none" rtlCol="0">
            <a:spAutoFit/>
          </a:bodyPr>
          <a:lstStyle/>
          <a:p>
            <a:pPr algn="ctr"/>
            <a:r>
              <a:rPr lang="en-US" dirty="0" err="1"/>
              <a:t>Yoongu</a:t>
            </a:r>
            <a:r>
              <a:rPr lang="en-US" dirty="0"/>
              <a:t> Kim, Vivek Seshadri, Donghyuk Lee, Jamie Liu, and </a:t>
            </a:r>
            <a:r>
              <a:rPr lang="en-US" u="sng" dirty="0"/>
              <a:t>Onur Mutlu</a:t>
            </a:r>
            <a:r>
              <a:rPr lang="en-US" dirty="0"/>
              <a:t>,</a:t>
            </a:r>
            <a:br>
              <a:rPr lang="en-US" dirty="0"/>
            </a:br>
            <a:r>
              <a:rPr lang="en-US" b="1" dirty="0">
                <a:hlinkClick r:id="rId3"/>
              </a:rPr>
              <a:t>"A Case for Exploiting Subarray-Level Parallelism (SALP) in DRAM"</a:t>
            </a:r>
            <a:r>
              <a:rPr lang="en-US" dirty="0"/>
              <a:t/>
            </a:r>
            <a:br>
              <a:rPr lang="en-US" dirty="0"/>
            </a:br>
            <a:r>
              <a:rPr lang="en-US" i="1" dirty="0"/>
              <a:t>Proceedings of the </a:t>
            </a:r>
            <a:r>
              <a:rPr lang="en-US" i="1" dirty="0">
                <a:hlinkClick r:id="rId4"/>
              </a:rPr>
              <a:t>39th 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Portland</a:t>
            </a:r>
            <a:r>
              <a:rPr lang="en-US" dirty="0"/>
              <a:t>, OR, June 2012. </a:t>
            </a:r>
            <a:r>
              <a:rPr lang="en-US" dirty="0">
                <a:hlinkClick r:id="rId5"/>
              </a:rPr>
              <a:t>Slides (pptx)</a:t>
            </a:r>
            <a:r>
              <a:rPr lang="en-US" dirty="0"/>
              <a:t> </a:t>
            </a:r>
          </a:p>
        </p:txBody>
      </p:sp>
    </p:spTree>
    <p:extLst>
      <p:ext uri="{BB962C8B-B14F-4D97-AF65-F5344CB8AC3E}">
        <p14:creationId xmlns:p14="http://schemas.microsoft.com/office/powerpoint/2010/main" val="251599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152</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153</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154</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155</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156</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157</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158</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159</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1118729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160</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161</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162</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163</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164</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165</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166</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smtClean="0"/>
              <a:t>DRAM Die Size</a:t>
            </a:r>
            <a:r>
              <a:rPr lang="en-US" sz="3600" smtClean="0"/>
              <a:t>: Only </a:t>
            </a:r>
            <a:r>
              <a:rPr lang="en-US" sz="3600" b="1" smtClean="0"/>
              <a:t>0.15%</a:t>
            </a:r>
            <a:r>
              <a:rPr lang="en-US" sz="3600" smtClean="0"/>
              <a:t> increase</a:t>
            </a:r>
          </a:p>
          <a:p>
            <a:pPr marL="914400" lvl="1" indent="-457200">
              <a:lnSpc>
                <a:spcPct val="95000"/>
              </a:lnSpc>
            </a:pPr>
            <a:r>
              <a:rPr lang="en-US" sz="3200" smtClean="0"/>
              <a:t>Subarray Address Latches</a:t>
            </a:r>
          </a:p>
          <a:p>
            <a:pPr marL="914400" lvl="1" indent="-457200">
              <a:lnSpc>
                <a:spcPct val="95000"/>
              </a:lnSpc>
            </a:pPr>
            <a:r>
              <a:rPr lang="en-US" sz="3200" smtClean="0"/>
              <a:t>Designated-Bit Latches &amp; Wire</a:t>
            </a:r>
          </a:p>
          <a:p>
            <a:pPr marL="514350" indent="-457200">
              <a:lnSpc>
                <a:spcPct val="95000"/>
              </a:lnSpc>
            </a:pPr>
            <a:r>
              <a:rPr lang="en-US" sz="3600" b="1" smtClean="0"/>
              <a:t>DRAM Static Energy: </a:t>
            </a:r>
            <a:r>
              <a:rPr lang="en-US" sz="3600" smtClean="0"/>
              <a:t>Small increase</a:t>
            </a:r>
            <a:endParaRPr lang="en-US" sz="3600"/>
          </a:p>
          <a:p>
            <a:pPr marL="914400" lvl="1" indent="-457200">
              <a:lnSpc>
                <a:spcPct val="95000"/>
              </a:lnSpc>
            </a:pPr>
            <a:r>
              <a:rPr lang="en-US" sz="3200" b="1" smtClean="0"/>
              <a:t>0.56mW</a:t>
            </a:r>
            <a:r>
              <a:rPr lang="en-US" sz="3200" smtClean="0"/>
              <a:t> for each activated subarray</a:t>
            </a:r>
          </a:p>
          <a:p>
            <a:pPr marL="914400" lvl="1" indent="-457200">
              <a:lnSpc>
                <a:spcPct val="95000"/>
              </a:lnSpc>
            </a:pPr>
            <a:r>
              <a:rPr lang="en-US" sz="3600" i="1" smtClean="0">
                <a:solidFill>
                  <a:srgbClr val="00B050"/>
                </a:solidFill>
              </a:rPr>
              <a:t>But saves dynamic energy</a:t>
            </a:r>
          </a:p>
          <a:p>
            <a:pPr marL="514350" indent="-457200">
              <a:lnSpc>
                <a:spcPct val="95000"/>
              </a:lnSpc>
            </a:pPr>
            <a:r>
              <a:rPr lang="en-US" sz="3600" b="1" smtClean="0"/>
              <a:t>Controller</a:t>
            </a:r>
            <a:r>
              <a:rPr lang="en-US" sz="3600" smtClean="0"/>
              <a:t>: Small additional storage</a:t>
            </a:r>
          </a:p>
          <a:p>
            <a:pPr marL="914400" lvl="1" indent="-457200">
              <a:lnSpc>
                <a:spcPct val="95000"/>
              </a:lnSpc>
            </a:pPr>
            <a:r>
              <a:rPr lang="en-US" sz="3200" smtClean="0"/>
              <a:t>Keep track of subarray status (&lt; </a:t>
            </a:r>
            <a:r>
              <a:rPr lang="en-US" sz="3200" b="1" smtClean="0"/>
              <a:t>256B</a:t>
            </a:r>
            <a:r>
              <a:rPr lang="en-US" sz="3200" smtClean="0"/>
              <a:t>)</a:t>
            </a:r>
          </a:p>
          <a:p>
            <a:pPr marL="914400" lvl="1" indent="-457200">
              <a:lnSpc>
                <a:spcPct val="95000"/>
              </a:lnSpc>
            </a:pPr>
            <a:r>
              <a:rPr lang="en-US" sz="3200" smtClean="0"/>
              <a:t>Keep track of new timing constraints</a:t>
            </a:r>
            <a:endParaRPr lang="en-US" sz="32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167</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168</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169</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What Will You Learn in This Course</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17</a:t>
            </a:fld>
            <a:endParaRPr lang="en-US" sz="1600">
              <a:latin typeface="Garamond" charset="0"/>
            </a:endParaRPr>
          </a:p>
        </p:txBody>
      </p:sp>
    </p:spTree>
    <p:extLst>
      <p:ext uri="{BB962C8B-B14F-4D97-AF65-F5344CB8AC3E}">
        <p14:creationId xmlns:p14="http://schemas.microsoft.com/office/powerpoint/2010/main" val="2871927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170</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171</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172</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latin typeface="Tahoma" charset="0"/>
                <a:ea typeface="ＭＳ Ｐゴシック" charset="0"/>
                <a:cs typeface="ＭＳ Ｐゴシック" charset="0"/>
              </a:rPr>
              <a:t>SALP: </a:t>
            </a:r>
            <a:r>
              <a:rPr lang="en-US" dirty="0" smtClean="0">
                <a:latin typeface="Tahoma" charset="0"/>
                <a:ea typeface="ＭＳ Ｐゴシック" charset="0"/>
                <a:cs typeface="ＭＳ Ｐゴシック" charset="0"/>
              </a:rPr>
              <a:t>Reducing Bank Conflict Impact</a:t>
            </a:r>
          </a:p>
          <a:p>
            <a:pPr eaLnBrk="1" hangingPunct="1"/>
            <a:r>
              <a:rPr lang="en-US" dirty="0" err="1" smtClean="0">
                <a:solidFill>
                  <a:srgbClr val="0000FF"/>
                </a:solidFill>
                <a:latin typeface="Tahoma" charset="0"/>
              </a:rPr>
              <a:t>RowClone</a:t>
            </a:r>
            <a:r>
              <a:rPr lang="en-US" dirty="0" smtClean="0">
                <a:solidFill>
                  <a:srgbClr val="0000FF"/>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173</a:t>
            </a:fld>
            <a:endParaRPr lang="en-US" sz="1600">
              <a:solidFill>
                <a:srgbClr val="000000"/>
              </a:solidFill>
              <a:latin typeface="Garamond" charset="0"/>
            </a:endParaRPr>
          </a:p>
        </p:txBody>
      </p:sp>
    </p:spTree>
    <p:extLst>
      <p:ext uri="{BB962C8B-B14F-4D97-AF65-F5344CB8AC3E}">
        <p14:creationId xmlns:p14="http://schemas.microsoft.com/office/powerpoint/2010/main" val="107255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6512" y="4295998"/>
            <a:ext cx="9195847" cy="1077218"/>
          </a:xfrm>
          <a:prstGeom prst="rect">
            <a:avLst/>
          </a:prstGeom>
          <a:noFill/>
        </p:spPr>
        <p:txBody>
          <a:bodyPr wrap="none" rtlCol="0">
            <a:spAutoFit/>
          </a:bodyPr>
          <a:lstStyle/>
          <a:p>
            <a:pPr algn="ctr"/>
            <a:r>
              <a:rPr lang="en-US" sz="1600" dirty="0"/>
              <a:t>Vivek Seshadri, </a:t>
            </a:r>
            <a:r>
              <a:rPr lang="en-US" sz="1600" dirty="0" err="1"/>
              <a:t>Yoongu</a:t>
            </a:r>
            <a:r>
              <a:rPr lang="en-US" sz="1600" dirty="0"/>
              <a:t> Kim, Chris Fallin, Donghyuk Lee, </a:t>
            </a:r>
            <a:r>
              <a:rPr lang="en-US" sz="1600" dirty="0" err="1"/>
              <a:t>Rachata</a:t>
            </a:r>
            <a:r>
              <a:rPr lang="en-US" sz="1600" dirty="0"/>
              <a:t> </a:t>
            </a:r>
            <a:r>
              <a:rPr lang="en-US" sz="1600" dirty="0" err="1"/>
              <a:t>Ausavarungnirun</a:t>
            </a:r>
            <a:r>
              <a:rPr lang="en-US" sz="1600" dirty="0"/>
              <a:t>, </a:t>
            </a:r>
            <a:endParaRPr lang="en-US" sz="1600" dirty="0" smtClean="0"/>
          </a:p>
          <a:p>
            <a:pPr algn="ctr"/>
            <a:r>
              <a:rPr lang="en-US" sz="1600" dirty="0" smtClean="0"/>
              <a:t>Gennady </a:t>
            </a:r>
            <a:r>
              <a:rPr lang="en-US" sz="1600" dirty="0" err="1"/>
              <a:t>Pekhimenko</a:t>
            </a:r>
            <a:r>
              <a:rPr lang="en-US" sz="1600" dirty="0"/>
              <a:t>, </a:t>
            </a:r>
            <a:r>
              <a:rPr lang="en-US" sz="1600" dirty="0" err="1"/>
              <a:t>Yixin</a:t>
            </a:r>
            <a:r>
              <a:rPr lang="en-US" sz="1600" dirty="0"/>
              <a:t> </a:t>
            </a:r>
            <a:r>
              <a:rPr lang="en-US" sz="1600" dirty="0" err="1"/>
              <a:t>Luo</a:t>
            </a:r>
            <a:r>
              <a:rPr lang="en-US" sz="1600" dirty="0"/>
              <a:t>, </a:t>
            </a:r>
            <a:r>
              <a:rPr lang="en-US" sz="1600" dirty="0" smtClean="0"/>
              <a:t>Onur </a:t>
            </a:r>
            <a:r>
              <a:rPr lang="en-US" sz="1600" dirty="0"/>
              <a:t>Mutlu, Phillip B. Gibbons, Michael A. </a:t>
            </a:r>
            <a:r>
              <a:rPr lang="en-US" sz="1600" dirty="0" err="1"/>
              <a:t>Kozuch</a:t>
            </a:r>
            <a:r>
              <a:rPr lang="en-US" sz="1600" dirty="0"/>
              <a:t>, Todd C. </a:t>
            </a:r>
            <a:r>
              <a:rPr lang="en-US" sz="1600" dirty="0" err="1"/>
              <a:t>Mowry</a:t>
            </a:r>
            <a:r>
              <a:rPr lang="en-US" sz="1600" dirty="0"/>
              <a:t>,</a:t>
            </a:r>
            <a:br>
              <a:rPr lang="en-US" sz="1600" dirty="0"/>
            </a:br>
            <a:r>
              <a:rPr lang="en-US" sz="1600" b="1" dirty="0">
                <a:hlinkClick r:id="rId3"/>
              </a:rPr>
              <a:t>"RowClone: Fast and Efficient In-DRAM Copy and Initialization of Bulk Data"</a:t>
            </a:r>
            <a:r>
              <a:rPr lang="en-US" sz="1600" dirty="0"/>
              <a:t/>
            </a:r>
            <a:br>
              <a:rPr lang="en-US" sz="1600" dirty="0"/>
            </a:br>
            <a:r>
              <a:rPr lang="en-US" sz="1600" i="1" dirty="0"/>
              <a:t>CMU Computer Science Technical Report</a:t>
            </a:r>
            <a:r>
              <a:rPr lang="en-US" sz="1600" dirty="0"/>
              <a:t>, CMU-CS-13-108, Carnegie Mellon University, April 2013.</a:t>
            </a:r>
          </a:p>
        </p:txBody>
      </p:sp>
    </p:spTree>
    <p:extLst>
      <p:ext uri="{BB962C8B-B14F-4D97-AF65-F5344CB8AC3E}">
        <p14:creationId xmlns:p14="http://schemas.microsoft.com/office/powerpoint/2010/main" val="69317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175</a:t>
            </a:fld>
            <a:endParaRPr lang="en-US">
              <a:solidFill>
                <a:prstClr val="black">
                  <a:tint val="75000"/>
                </a:prstClr>
              </a:solidFill>
              <a:latin typeface="Calibri"/>
            </a:endParaRPr>
          </a:p>
        </p:txBody>
      </p:sp>
    </p:spTree>
    <p:extLst>
      <p:ext uri="{BB962C8B-B14F-4D97-AF65-F5344CB8AC3E}">
        <p14:creationId xmlns:p14="http://schemas.microsoft.com/office/powerpoint/2010/main" val="275299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176</a:t>
            </a:fld>
            <a:endParaRPr lang="en-US">
              <a:solidFill>
                <a:prstClr val="black">
                  <a:tint val="75000"/>
                </a:prstClr>
              </a:solidFill>
              <a:latin typeface="Calibri"/>
            </a:endParaRPr>
          </a:p>
        </p:txBody>
      </p:sp>
      <p:sp>
        <p:nvSpPr>
          <p:cNvPr id="27" name="Rectangle 26"/>
          <p:cNvSpPr/>
          <p:nvPr/>
        </p:nvSpPr>
        <p:spPr>
          <a:xfrm>
            <a:off x="107504" y="6208276"/>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3936302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374398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0948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Key Idea</a:t>
            </a:r>
            <a:endParaRPr lang="en-US" dirty="0"/>
          </a:p>
        </p:txBody>
      </p:sp>
      <p:sp>
        <p:nvSpPr>
          <p:cNvPr id="4" name="Content Placeholder 2"/>
          <p:cNvSpPr>
            <a:spLocks noGrp="1"/>
          </p:cNvSpPr>
          <p:nvPr>
            <p:ph idx="1"/>
          </p:nvPr>
        </p:nvSpPr>
        <p:spPr>
          <a:xfrm>
            <a:off x="533400" y="1524000"/>
            <a:ext cx="7772400" cy="4648200"/>
          </a:xfrm>
        </p:spPr>
        <p:txBody>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179</a:t>
            </a:fld>
            <a:endParaRPr lang="en-US">
              <a:solidFill>
                <a:prstClr val="black">
                  <a:tint val="75000"/>
                </a:prstClr>
              </a:solidFill>
              <a:latin typeface="Calibri"/>
            </a:endParaRPr>
          </a:p>
        </p:txBody>
      </p:sp>
    </p:spTree>
    <p:extLst>
      <p:ext uri="{BB962C8B-B14F-4D97-AF65-F5344CB8AC3E}">
        <p14:creationId xmlns:p14="http://schemas.microsoft.com/office/powerpoint/2010/main" val="354604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This Course?</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a:solidFill>
                  <a:srgbClr val="0000FF"/>
                </a:solidFill>
              </a:rPr>
              <a:t>Scalable Many-Core Memory Systems </a:t>
            </a:r>
            <a:endParaRPr lang="en-US" dirty="0" smtClean="0">
              <a:solidFill>
                <a:srgbClr val="0000FF"/>
              </a:solidFill>
            </a:endParaRPr>
          </a:p>
          <a:p>
            <a:pPr lvl="1"/>
            <a:r>
              <a:rPr lang="en-US" dirty="0" smtClean="0"/>
              <a:t>July 15-19, 2013</a:t>
            </a:r>
          </a:p>
          <a:p>
            <a:pPr lvl="1"/>
            <a:endParaRPr lang="en-US" sz="2300" dirty="0" smtClean="0">
              <a:latin typeface="Tahoma" charset="0"/>
              <a:ea typeface="ＭＳ Ｐゴシック" charset="0"/>
            </a:endParaRPr>
          </a:p>
          <a:p>
            <a:r>
              <a:rPr lang="en-US" sz="2300" dirty="0" smtClean="0">
                <a:latin typeface="Tahoma" charset="0"/>
                <a:ea typeface="ＭＳ Ｐゴシック" charset="0"/>
              </a:rPr>
              <a:t>Topic 1: Main memory basics, DRAM scaling</a:t>
            </a:r>
          </a:p>
          <a:p>
            <a:r>
              <a:rPr lang="en-US" sz="2300" dirty="0" smtClean="0">
                <a:latin typeface="Tahoma" charset="0"/>
                <a:ea typeface="ＭＳ Ｐゴシック" charset="0"/>
              </a:rPr>
              <a:t>Topic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Topic 3: Main memory interference and QoS </a:t>
            </a:r>
          </a:p>
          <a:p>
            <a:r>
              <a:rPr lang="en-US" sz="2300" dirty="0" smtClean="0">
                <a:latin typeface="Tahoma" charset="0"/>
                <a:ea typeface="ＭＳ Ｐゴシック" charset="0"/>
              </a:rPr>
              <a:t>Topic 4 (unlikely): Cache management </a:t>
            </a:r>
          </a:p>
          <a:p>
            <a:r>
              <a:rPr lang="en-US" sz="2300" dirty="0" smtClean="0">
                <a:latin typeface="Tahoma" charset="0"/>
                <a:ea typeface="ＭＳ Ｐゴシック" charset="0"/>
              </a:rPr>
              <a:t>Topic 5 (unlikely): Interconnects</a:t>
            </a:r>
          </a:p>
          <a:p>
            <a:endParaRPr lang="en-US" dirty="0" smtClean="0">
              <a:latin typeface="Tahoma" charset="0"/>
              <a:ea typeface="ＭＳ Ｐゴシック" charset="0"/>
            </a:endParaRPr>
          </a:p>
          <a:p>
            <a:r>
              <a:rPr lang="en-US" dirty="0" smtClean="0">
                <a:latin typeface="Tahoma" charset="0"/>
                <a:ea typeface="ＭＳ Ｐゴシック" charset="0"/>
              </a:rPr>
              <a:t>Required Major </a:t>
            </a:r>
            <a:r>
              <a:rPr lang="en-US" dirty="0" smtClean="0">
                <a:latin typeface="Tahoma" charset="0"/>
                <a:ea typeface="ＭＳ Ｐゴシック" charset="0"/>
              </a:rPr>
              <a:t>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48067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a:t>
            </a:r>
            <a:r>
              <a:rPr lang="en-US" dirty="0" err="1" smtClean="0"/>
              <a:t>Subarray</a:t>
            </a:r>
            <a:r>
              <a:rPr lang="en-US" dirty="0" smtClean="0"/>
              <a:t> Microarchitecture</a:t>
            </a:r>
            <a:endParaRPr lang="en-US" dirty="0"/>
          </a:p>
        </p:txBody>
      </p:sp>
      <p:sp>
        <p:nvSpPr>
          <p:cNvPr id="4" name="Rectangle 3"/>
          <p:cNvSpPr/>
          <p:nvPr/>
        </p:nvSpPr>
        <p:spPr bwMode="auto">
          <a:xfrm>
            <a:off x="24423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91750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3388152"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84983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43294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8045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5275223"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73690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6216517"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6916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716229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762397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24423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91750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3388152"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84983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43294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8045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5275223"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73690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6216517"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6916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16229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62397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24423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91750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3388152"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84983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43294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8045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5275223"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73690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6216517"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6916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716229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762397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24423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1" name="Rectangle 40"/>
          <p:cNvSpPr/>
          <p:nvPr/>
        </p:nvSpPr>
        <p:spPr bwMode="auto">
          <a:xfrm>
            <a:off x="291750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2" name="Rectangle 41"/>
          <p:cNvSpPr/>
          <p:nvPr/>
        </p:nvSpPr>
        <p:spPr bwMode="auto">
          <a:xfrm>
            <a:off x="3388152"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3" name="Rectangle 42"/>
          <p:cNvSpPr/>
          <p:nvPr/>
        </p:nvSpPr>
        <p:spPr bwMode="auto">
          <a:xfrm>
            <a:off x="384983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4" name="Rectangle 43"/>
          <p:cNvSpPr/>
          <p:nvPr/>
        </p:nvSpPr>
        <p:spPr bwMode="auto">
          <a:xfrm>
            <a:off x="43294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5" name="Rectangle 44"/>
          <p:cNvSpPr/>
          <p:nvPr/>
        </p:nvSpPr>
        <p:spPr bwMode="auto">
          <a:xfrm>
            <a:off x="48045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6" name="Rectangle 45"/>
          <p:cNvSpPr/>
          <p:nvPr/>
        </p:nvSpPr>
        <p:spPr bwMode="auto">
          <a:xfrm>
            <a:off x="5275223"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7" name="Rectangle 46"/>
          <p:cNvSpPr/>
          <p:nvPr/>
        </p:nvSpPr>
        <p:spPr bwMode="auto">
          <a:xfrm>
            <a:off x="573690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8" name="Rectangle 47"/>
          <p:cNvSpPr/>
          <p:nvPr/>
        </p:nvSpPr>
        <p:spPr bwMode="auto">
          <a:xfrm>
            <a:off x="6216517"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9" name="Rectangle 48"/>
          <p:cNvSpPr/>
          <p:nvPr/>
        </p:nvSpPr>
        <p:spPr bwMode="auto">
          <a:xfrm>
            <a:off x="66916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0" name="Rectangle 49"/>
          <p:cNvSpPr/>
          <p:nvPr/>
        </p:nvSpPr>
        <p:spPr bwMode="auto">
          <a:xfrm>
            <a:off x="716229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1" name="Rectangle 50"/>
          <p:cNvSpPr/>
          <p:nvPr/>
        </p:nvSpPr>
        <p:spPr bwMode="auto">
          <a:xfrm>
            <a:off x="762397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nvGrpSpPr>
          <p:cNvPr id="52" name="Group 51"/>
          <p:cNvGrpSpPr/>
          <p:nvPr/>
        </p:nvGrpSpPr>
        <p:grpSpPr>
          <a:xfrm>
            <a:off x="2442375" y="3806347"/>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grpSp>
        <p:nvGrpSpPr>
          <p:cNvPr id="65" name="Group 64"/>
          <p:cNvGrpSpPr/>
          <p:nvPr/>
        </p:nvGrpSpPr>
        <p:grpSpPr>
          <a:xfrm>
            <a:off x="5203378" y="4820194"/>
            <a:ext cx="1837502" cy="1580606"/>
            <a:chOff x="4362994" y="4624251"/>
            <a:chExt cx="1837502" cy="1580606"/>
          </a:xfrm>
        </p:grpSpPr>
        <p:grpSp>
          <p:nvGrpSpPr>
            <p:cNvPr id="66" name="Group 116"/>
            <p:cNvGrpSpPr/>
            <p:nvPr/>
          </p:nvGrpSpPr>
          <p:grpSpPr>
            <a:xfrm>
              <a:off x="5120640" y="5251272"/>
              <a:ext cx="152400" cy="378822"/>
              <a:chOff x="5120640" y="4976949"/>
              <a:chExt cx="152400" cy="378822"/>
            </a:xfrm>
          </p:grpSpPr>
          <p:cxnSp>
            <p:nvCxnSpPr>
              <p:cNvPr id="81" name="Straight Connector 80"/>
              <p:cNvCxnSpPr/>
              <p:nvPr/>
            </p:nvCxnSpPr>
            <p:spPr bwMode="auto">
              <a:xfrm rot="5400000">
                <a:off x="49312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5400000">
                <a:off x="50836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67" name="Straight Connector 66"/>
            <p:cNvCxnSpPr/>
            <p:nvPr/>
          </p:nvCxnSpPr>
          <p:spPr bwMode="auto">
            <a:xfrm>
              <a:off x="4696096" y="5738697"/>
              <a:ext cx="26125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746171" y="5803756"/>
              <a:ext cx="16110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4776651" y="5873678"/>
              <a:ext cx="100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10800000">
              <a:off x="4818027" y="5424486"/>
              <a:ext cx="2952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4662210" y="5584403"/>
              <a:ext cx="319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277277" y="5428586"/>
              <a:ext cx="17221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5445398" y="5350679"/>
              <a:ext cx="114812" cy="738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5593012" y="5428586"/>
              <a:ext cx="3157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5400000">
              <a:off x="5453597" y="5494194"/>
              <a:ext cx="90209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4633507" y="5022642"/>
              <a:ext cx="110712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TextBox 76"/>
            <p:cNvSpPr txBox="1"/>
            <p:nvPr/>
          </p:nvSpPr>
          <p:spPr>
            <a:xfrm>
              <a:off x="4518702" y="4633099"/>
              <a:ext cx="1334020" cy="461665"/>
            </a:xfrm>
            <a:prstGeom prst="rect">
              <a:avLst/>
            </a:prstGeom>
            <a:noFill/>
          </p:spPr>
          <p:txBody>
            <a:bodyPr wrap="none" rtlCol="0">
              <a:spAutoFit/>
            </a:bodyPr>
            <a:lstStyle/>
            <a:p>
              <a:r>
                <a:rPr lang="en-US" sz="2400" dirty="0" err="1" smtClean="0">
                  <a:solidFill>
                    <a:prstClr val="black"/>
                  </a:solidFill>
                  <a:latin typeface="Calibri"/>
                </a:rPr>
                <a:t>wordline</a:t>
              </a:r>
              <a:endParaRPr lang="en-US" sz="2400" dirty="0">
                <a:solidFill>
                  <a:prstClr val="black"/>
                </a:solidFill>
                <a:latin typeface="Calibri"/>
              </a:endParaRPr>
            </a:p>
          </p:txBody>
        </p:sp>
        <p:sp>
          <p:nvSpPr>
            <p:cNvPr id="78" name="TextBox 77"/>
            <p:cNvSpPr txBox="1"/>
            <p:nvPr/>
          </p:nvSpPr>
          <p:spPr>
            <a:xfrm>
              <a:off x="5905329" y="5269352"/>
              <a:ext cx="184731" cy="461665"/>
            </a:xfrm>
            <a:prstGeom prst="rect">
              <a:avLst/>
            </a:prstGeom>
            <a:noFill/>
          </p:spPr>
          <p:txBody>
            <a:bodyPr wrap="none" rtlCol="0">
              <a:spAutoFit/>
            </a:bodyPr>
            <a:lstStyle/>
            <a:p>
              <a:endParaRPr lang="en-US" sz="2400" dirty="0">
                <a:solidFill>
                  <a:prstClr val="black"/>
                </a:solidFill>
                <a:latin typeface="Calibri"/>
              </a:endParaRPr>
            </a:p>
          </p:txBody>
        </p:sp>
        <p:cxnSp>
          <p:nvCxnSpPr>
            <p:cNvPr id="79" name="Straight Connector 78"/>
            <p:cNvCxnSpPr/>
            <p:nvPr/>
          </p:nvCxnSpPr>
          <p:spPr bwMode="auto">
            <a:xfrm rot="5400000">
              <a:off x="5349035" y="5201012"/>
              <a:ext cx="33213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4362994" y="4624251"/>
              <a:ext cx="1837502" cy="158060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cxnSp>
        <p:nvCxnSpPr>
          <p:cNvPr id="83" name="Straight Connector 82"/>
          <p:cNvCxnSpPr>
            <a:stCxn id="47" idx="1"/>
          </p:cNvCxnSpPr>
          <p:nvPr/>
        </p:nvCxnSpPr>
        <p:spPr bwMode="auto">
          <a:xfrm rot="10800000" flipV="1">
            <a:off x="5212081" y="3543893"/>
            <a:ext cx="524825" cy="14678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48" idx="1"/>
          </p:cNvCxnSpPr>
          <p:nvPr/>
        </p:nvCxnSpPr>
        <p:spPr bwMode="auto">
          <a:xfrm rot="10800000" flipH="1" flipV="1">
            <a:off x="6216516" y="3543893"/>
            <a:ext cx="793883" cy="14069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nvSpPr>
        <p:spPr>
          <a:xfrm>
            <a:off x="3116629" y="5347203"/>
            <a:ext cx="1709122" cy="461665"/>
          </a:xfrm>
          <a:prstGeom prst="rect">
            <a:avLst/>
          </a:prstGeom>
          <a:noFill/>
        </p:spPr>
        <p:txBody>
          <a:bodyPr wrap="none" rtlCol="0">
            <a:spAutoFit/>
          </a:bodyPr>
          <a:lstStyle/>
          <a:p>
            <a:r>
              <a:rPr lang="en-US" sz="2400" dirty="0" smtClean="0">
                <a:solidFill>
                  <a:prstClr val="black"/>
                </a:solidFill>
                <a:latin typeface="Calibri"/>
              </a:rPr>
              <a:t>DRAM Cell</a:t>
            </a:r>
            <a:endParaRPr lang="en-US" sz="2400" dirty="0">
              <a:solidFill>
                <a:prstClr val="black"/>
              </a:solidFill>
              <a:latin typeface="Calibri"/>
            </a:endParaRPr>
          </a:p>
        </p:txBody>
      </p:sp>
      <p:sp>
        <p:nvSpPr>
          <p:cNvPr id="86" name="Rectangle 85"/>
          <p:cNvSpPr/>
          <p:nvPr/>
        </p:nvSpPr>
        <p:spPr bwMode="auto">
          <a:xfrm>
            <a:off x="2442761" y="2286000"/>
            <a:ext cx="5656217" cy="49638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7" name="TextBox 86"/>
          <p:cNvSpPr txBox="1"/>
          <p:nvPr/>
        </p:nvSpPr>
        <p:spPr>
          <a:xfrm>
            <a:off x="569713" y="2299203"/>
            <a:ext cx="1890581" cy="1077218"/>
          </a:xfrm>
          <a:prstGeom prst="rect">
            <a:avLst/>
          </a:prstGeom>
          <a:noFill/>
        </p:spPr>
        <p:txBody>
          <a:bodyPr wrap="none" rtlCol="0">
            <a:spAutoFit/>
          </a:bodyPr>
          <a:lstStyle/>
          <a:p>
            <a:pPr algn="r"/>
            <a:r>
              <a:rPr lang="en-US" sz="2400" dirty="0" smtClean="0">
                <a:solidFill>
                  <a:prstClr val="black"/>
                </a:solidFill>
                <a:latin typeface="Calibri"/>
              </a:rPr>
              <a:t>DRAM Row</a:t>
            </a:r>
          </a:p>
          <a:p>
            <a:pPr algn="r"/>
            <a:r>
              <a:rPr lang="en-US" sz="2000" dirty="0" smtClean="0">
                <a:solidFill>
                  <a:prstClr val="black"/>
                </a:solidFill>
                <a:latin typeface="Calibri"/>
              </a:rPr>
              <a:t>(share </a:t>
            </a:r>
            <a:r>
              <a:rPr lang="en-US" sz="2000" dirty="0" err="1" smtClean="0">
                <a:solidFill>
                  <a:prstClr val="black"/>
                </a:solidFill>
                <a:latin typeface="Calibri"/>
              </a:rPr>
              <a:t>wordline</a:t>
            </a:r>
            <a:r>
              <a:rPr lang="en-US" sz="2000" dirty="0" smtClean="0">
                <a:solidFill>
                  <a:prstClr val="black"/>
                </a:solidFill>
                <a:latin typeface="Calibri"/>
              </a:rPr>
              <a:t>)</a:t>
            </a:r>
          </a:p>
          <a:p>
            <a:pPr algn="r"/>
            <a:r>
              <a:rPr lang="en-US" sz="2000" dirty="0" smtClean="0">
                <a:solidFill>
                  <a:prstClr val="black"/>
                </a:solidFill>
                <a:latin typeface="Calibri"/>
              </a:rPr>
              <a:t>(~8Kb)</a:t>
            </a:r>
            <a:endParaRPr lang="en-US" sz="2000" dirty="0">
              <a:solidFill>
                <a:prstClr val="black"/>
              </a:solidFill>
              <a:latin typeface="Calibri"/>
            </a:endParaRPr>
          </a:p>
        </p:txBody>
      </p:sp>
      <p:sp>
        <p:nvSpPr>
          <p:cNvPr id="88" name="TextBox 87"/>
          <p:cNvSpPr txBox="1"/>
          <p:nvPr/>
        </p:nvSpPr>
        <p:spPr>
          <a:xfrm>
            <a:off x="570411" y="3779676"/>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sp>
        <p:nvSpPr>
          <p:cNvPr id="89" name="Slide Number Placeholder 8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180</a:t>
            </a:fld>
            <a:endParaRPr lang="en-US">
              <a:solidFill>
                <a:prstClr val="black">
                  <a:tint val="75000"/>
                </a:prstClr>
              </a:solidFill>
              <a:latin typeface="Calibri"/>
            </a:endParaRPr>
          </a:p>
        </p:txBody>
      </p:sp>
    </p:spTree>
    <p:extLst>
      <p:ext uri="{BB962C8B-B14F-4D97-AF65-F5344CB8AC3E}">
        <p14:creationId xmlns:p14="http://schemas.microsoft.com/office/powerpoint/2010/main" val="3045192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p:bldP spid="8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grpSp>
        <p:nvGrpSpPr>
          <p:cNvPr id="4" name="Group 3"/>
          <p:cNvGrpSpPr/>
          <p:nvPr/>
        </p:nvGrpSpPr>
        <p:grpSpPr>
          <a:xfrm>
            <a:off x="2124512" y="2265511"/>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9" name="Rectangle 28"/>
          <p:cNvSpPr/>
          <p:nvPr/>
        </p:nvSpPr>
        <p:spPr bwMode="auto">
          <a:xfrm>
            <a:off x="21245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0" name="Rectangle 29"/>
          <p:cNvSpPr/>
          <p:nvPr/>
        </p:nvSpPr>
        <p:spPr bwMode="auto">
          <a:xfrm>
            <a:off x="259964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1" name="Rectangle 30"/>
          <p:cNvSpPr/>
          <p:nvPr/>
        </p:nvSpPr>
        <p:spPr bwMode="auto">
          <a:xfrm>
            <a:off x="3070289"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2" name="Rectangle 31"/>
          <p:cNvSpPr/>
          <p:nvPr/>
        </p:nvSpPr>
        <p:spPr bwMode="auto">
          <a:xfrm>
            <a:off x="353197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3" name="Rectangle 32"/>
          <p:cNvSpPr/>
          <p:nvPr/>
        </p:nvSpPr>
        <p:spPr bwMode="auto">
          <a:xfrm>
            <a:off x="40115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4" name="Rectangle 33"/>
          <p:cNvSpPr/>
          <p:nvPr/>
        </p:nvSpPr>
        <p:spPr bwMode="auto">
          <a:xfrm>
            <a:off x="44867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5" name="Rectangle 34"/>
          <p:cNvSpPr/>
          <p:nvPr/>
        </p:nvSpPr>
        <p:spPr bwMode="auto">
          <a:xfrm>
            <a:off x="4957360"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6" name="Rectangle 35"/>
          <p:cNvSpPr/>
          <p:nvPr/>
        </p:nvSpPr>
        <p:spPr bwMode="auto">
          <a:xfrm>
            <a:off x="541904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7" name="Rectangle 36"/>
          <p:cNvSpPr/>
          <p:nvPr/>
        </p:nvSpPr>
        <p:spPr bwMode="auto">
          <a:xfrm>
            <a:off x="5898654"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8" name="Rectangle 37"/>
          <p:cNvSpPr/>
          <p:nvPr/>
        </p:nvSpPr>
        <p:spPr bwMode="auto">
          <a:xfrm>
            <a:off x="63737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9" name="Rectangle 38"/>
          <p:cNvSpPr/>
          <p:nvPr/>
        </p:nvSpPr>
        <p:spPr bwMode="auto">
          <a:xfrm>
            <a:off x="684443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0" name="Rectangle 39"/>
          <p:cNvSpPr/>
          <p:nvPr/>
        </p:nvSpPr>
        <p:spPr bwMode="auto">
          <a:xfrm>
            <a:off x="730611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1" name="Rectangle 40"/>
          <p:cNvSpPr/>
          <p:nvPr/>
        </p:nvSpPr>
        <p:spPr bwMode="auto">
          <a:xfrm>
            <a:off x="21245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2" name="Rectangle 41"/>
          <p:cNvSpPr/>
          <p:nvPr/>
        </p:nvSpPr>
        <p:spPr bwMode="auto">
          <a:xfrm>
            <a:off x="259964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3070289"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53197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40115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4867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957360"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541904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898654"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63737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84443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730611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3" name="Group 52"/>
          <p:cNvGrpSpPr/>
          <p:nvPr/>
        </p:nvGrpSpPr>
        <p:grpSpPr>
          <a:xfrm>
            <a:off x="2124512" y="4294028"/>
            <a:ext cx="5652248" cy="718528"/>
            <a:chOff x="2429312" y="4172108"/>
            <a:chExt cx="5652248" cy="718528"/>
          </a:xfrm>
        </p:grpSpPr>
        <p:sp>
          <p:nvSpPr>
            <p:cNvPr id="54" name="Rectangle 53"/>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5" name="Rectangle 54"/>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6" name="TextBox 65"/>
          <p:cNvSpPr txBox="1"/>
          <p:nvPr/>
        </p:nvSpPr>
        <p:spPr>
          <a:xfrm>
            <a:off x="457200" y="5529942"/>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7" name="TextBox 66"/>
          <p:cNvSpPr txBox="1"/>
          <p:nvPr/>
        </p:nvSpPr>
        <p:spPr>
          <a:xfrm>
            <a:off x="3574877" y="5529942"/>
            <a:ext cx="1845377" cy="523220"/>
          </a:xfrm>
          <a:prstGeom prst="rect">
            <a:avLst/>
          </a:prstGeom>
          <a:noFill/>
        </p:spPr>
        <p:txBody>
          <a:bodyPr wrap="none" rtlCol="0">
            <a:spAutoFit/>
          </a:bodyPr>
          <a:lstStyle/>
          <a:p>
            <a:r>
              <a:rPr lang="en-US" sz="2800" dirty="0" err="1" smtClean="0">
                <a:solidFill>
                  <a:srgbClr val="C00000"/>
                </a:solidFill>
                <a:latin typeface="Calibri"/>
              </a:rPr>
              <a:t>Precharge</a:t>
            </a:r>
            <a:endParaRPr lang="en-US" sz="2800" dirty="0">
              <a:solidFill>
                <a:srgbClr val="C00000"/>
              </a:solidFill>
              <a:latin typeface="Calibri"/>
            </a:endParaRPr>
          </a:p>
        </p:txBody>
      </p:sp>
      <p:cxnSp>
        <p:nvCxnSpPr>
          <p:cNvPr id="68" name="Straight Arrow Connector 67"/>
          <p:cNvCxnSpPr>
            <a:endCxn id="67" idx="1"/>
          </p:cNvCxnSpPr>
          <p:nvPr/>
        </p:nvCxnSpPr>
        <p:spPr bwMode="auto">
          <a:xfrm>
            <a:off x="2964879" y="5791552"/>
            <a:ext cx="609998"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69" name="Group 68"/>
          <p:cNvGrpSpPr/>
          <p:nvPr/>
        </p:nvGrpSpPr>
        <p:grpSpPr>
          <a:xfrm>
            <a:off x="2124512" y="4294028"/>
            <a:ext cx="5652248" cy="718528"/>
            <a:chOff x="2429312" y="4172108"/>
            <a:chExt cx="5652248" cy="718528"/>
          </a:xfrm>
        </p:grpSpPr>
        <p:sp>
          <p:nvSpPr>
            <p:cNvPr id="70" name="Rectangle 69"/>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1" name="Rectangle 70"/>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2" name="Rectangle 71"/>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3" name="Rectangle 72"/>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6" name="Rectangle 75"/>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7" name="Rectangle 76"/>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8" name="Rectangle 77"/>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9" name="Rectangle 78"/>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0" name="Rectangle 79"/>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1" name="Rectangle 80"/>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grpSp>
        <p:nvGrpSpPr>
          <p:cNvPr id="82" name="Group 81"/>
          <p:cNvGrpSpPr/>
          <p:nvPr/>
        </p:nvGrpSpPr>
        <p:grpSpPr>
          <a:xfrm>
            <a:off x="2124512" y="2265511"/>
            <a:ext cx="5652248" cy="497541"/>
            <a:chOff x="2429312" y="2143591"/>
            <a:chExt cx="5652248" cy="497541"/>
          </a:xfrm>
        </p:grpSpPr>
        <p:sp>
          <p:nvSpPr>
            <p:cNvPr id="83" name="Rectangle 82"/>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4" name="Rectangle 83"/>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5" name="Rectangle 84"/>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6" name="Rectangle 85"/>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7" name="Rectangle 86"/>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8" name="Rectangle 87"/>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9" name="Rectangle 88"/>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5" name="Straight Connector 94"/>
          <p:cNvCxnSpPr/>
          <p:nvPr/>
        </p:nvCxnSpPr>
        <p:spPr bwMode="auto">
          <a:xfrm rot="10800000">
            <a:off x="1615440" y="2512424"/>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96" name="Group 95"/>
          <p:cNvGrpSpPr/>
          <p:nvPr/>
        </p:nvGrpSpPr>
        <p:grpSpPr>
          <a:xfrm>
            <a:off x="2124512" y="3278907"/>
            <a:ext cx="5652248" cy="497541"/>
            <a:chOff x="2429312" y="3156987"/>
            <a:chExt cx="5652248" cy="497541"/>
          </a:xfrm>
        </p:grpSpPr>
        <p:sp>
          <p:nvSpPr>
            <p:cNvPr id="97" name="Rectangle 96"/>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98" name="Rectangle 97"/>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99" name="Rectangle 98"/>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0" name="Rectangle 99"/>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101" name="Rectangle 100"/>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4" name="Rectangle 103"/>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5" name="Rectangle 104"/>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6" name="Rectangle 105"/>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7" name="Rectangle 106"/>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8" name="Rectangle 107"/>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109" name="TextBox 108"/>
          <p:cNvSpPr txBox="1"/>
          <p:nvPr/>
        </p:nvSpPr>
        <p:spPr>
          <a:xfrm>
            <a:off x="120613" y="2057400"/>
            <a:ext cx="2012987" cy="461665"/>
          </a:xfrm>
          <a:prstGeom prst="rect">
            <a:avLst/>
          </a:prstGeom>
          <a:noFill/>
        </p:spPr>
        <p:txBody>
          <a:bodyPr wrap="none" rtlCol="0">
            <a:spAutoFit/>
          </a:bodyPr>
          <a:lstStyle/>
          <a:p>
            <a:r>
              <a:rPr lang="en-US" sz="2400" dirty="0" smtClean="0">
                <a:solidFill>
                  <a:prstClr val="black"/>
                </a:solidFill>
                <a:latin typeface="Calibri"/>
              </a:rPr>
              <a:t>Raise </a:t>
            </a:r>
            <a:r>
              <a:rPr lang="en-US" sz="2400" dirty="0" err="1" smtClean="0">
                <a:solidFill>
                  <a:prstClr val="black"/>
                </a:solidFill>
                <a:latin typeface="Calibri"/>
              </a:rPr>
              <a:t>wordline</a:t>
            </a:r>
            <a:endParaRPr lang="en-US" sz="2400" dirty="0">
              <a:solidFill>
                <a:prstClr val="black"/>
              </a:solidFill>
              <a:latin typeface="Calibri"/>
            </a:endParaRPr>
          </a:p>
        </p:txBody>
      </p:sp>
      <p:sp>
        <p:nvSpPr>
          <p:cNvPr id="110" name="TextBox 109"/>
          <p:cNvSpPr txBox="1"/>
          <p:nvPr/>
        </p:nvSpPr>
        <p:spPr>
          <a:xfrm>
            <a:off x="265611" y="4117133"/>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1" name="Elbow Connector 110"/>
          <p:cNvCxnSpPr/>
          <p:nvPr/>
        </p:nvCxnSpPr>
        <p:spPr bwMode="auto">
          <a:xfrm>
            <a:off x="7776760" y="2514282"/>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2" name="TextBox 111"/>
          <p:cNvSpPr txBox="1"/>
          <p:nvPr/>
        </p:nvSpPr>
        <p:spPr>
          <a:xfrm>
            <a:off x="8138160" y="2270760"/>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3" name="TextBox 112"/>
          <p:cNvSpPr txBox="1"/>
          <p:nvPr/>
        </p:nvSpPr>
        <p:spPr>
          <a:xfrm>
            <a:off x="8138160" y="32766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grpSp>
        <p:nvGrpSpPr>
          <p:cNvPr id="114" name="Group 113"/>
          <p:cNvGrpSpPr/>
          <p:nvPr/>
        </p:nvGrpSpPr>
        <p:grpSpPr>
          <a:xfrm>
            <a:off x="2124512" y="4294028"/>
            <a:ext cx="5652248" cy="718528"/>
            <a:chOff x="2429312" y="4172108"/>
            <a:chExt cx="5652248" cy="718528"/>
          </a:xfrm>
        </p:grpSpPr>
        <p:sp>
          <p:nvSpPr>
            <p:cNvPr id="115" name="Rectangle 11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6" name="Rectangle 11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7" name="Rectangle 11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8" name="Rectangle 11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9" name="Rectangle 11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0" name="Rectangle 11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1" name="Rectangle 12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2" name="Rectangle 12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3" name="Rectangle 12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4" name="Rectangle 12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5" name="Rectangle 12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6" name="Rectangle 12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sp>
        <p:nvSpPr>
          <p:cNvPr id="127" name="Slide Number Placeholder 12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181</a:t>
            </a:fld>
            <a:endParaRPr lang="en-US">
              <a:solidFill>
                <a:prstClr val="black">
                  <a:tint val="75000"/>
                </a:prstClr>
              </a:solidFill>
              <a:latin typeface="Calibri"/>
            </a:endParaRPr>
          </a:p>
        </p:txBody>
      </p:sp>
    </p:spTree>
    <p:extLst>
      <p:ext uri="{BB962C8B-B14F-4D97-AF65-F5344CB8AC3E}">
        <p14:creationId xmlns:p14="http://schemas.microsoft.com/office/powerpoint/2010/main" val="312369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xit" presetSubtype="0" fill="hold" nodeType="withEffect">
                                  <p:stCondLst>
                                    <p:cond delay="0"/>
                                  </p:stCondLst>
                                  <p:childTnLst>
                                    <p:animEffect transition="out" filter="fade">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2"/>
                                        </p:tgtEl>
                                      </p:cBhvr>
                                    </p:animEffect>
                                    <p:set>
                                      <p:cBhvr>
                                        <p:cTn id="41" dur="1" fill="hold">
                                          <p:stCondLst>
                                            <p:cond delay="499"/>
                                          </p:stCondLst>
                                        </p:cTn>
                                        <p:tgtEl>
                                          <p:spTgt spid="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09" grpId="0"/>
      <p:bldP spid="109" grpId="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182</a:t>
            </a:fld>
            <a:endParaRPr lang="en-US">
              <a:solidFill>
                <a:prstClr val="black">
                  <a:tint val="75000"/>
                </a:prstClr>
              </a:solidFill>
              <a:latin typeface="Calibri"/>
            </a:endParaRPr>
          </a:p>
        </p:txBody>
      </p:sp>
    </p:spTree>
    <p:extLst>
      <p:ext uri="{BB962C8B-B14F-4D97-AF65-F5344CB8AC3E}">
        <p14:creationId xmlns:p14="http://schemas.microsoft.com/office/powerpoint/2010/main" val="423183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183</a:t>
            </a:fld>
            <a:endParaRPr lang="en-US">
              <a:solidFill>
                <a:prstClr val="black">
                  <a:tint val="75000"/>
                </a:prstClr>
              </a:solidFill>
              <a:latin typeface="Calibri"/>
            </a:endParaRPr>
          </a:p>
        </p:txBody>
      </p:sp>
    </p:spTree>
    <p:extLst>
      <p:ext uri="{BB962C8B-B14F-4D97-AF65-F5344CB8AC3E}">
        <p14:creationId xmlns:p14="http://schemas.microsoft.com/office/powerpoint/2010/main" val="252949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184</a:t>
            </a:fld>
            <a:endParaRPr lang="en-US">
              <a:solidFill>
                <a:prstClr val="black">
                  <a:tint val="75000"/>
                </a:prstClr>
              </a:solidFill>
              <a:latin typeface="Calibri"/>
            </a:endParaRPr>
          </a:p>
        </p:txBody>
      </p:sp>
    </p:spTree>
    <p:extLst>
      <p:ext uri="{BB962C8B-B14F-4D97-AF65-F5344CB8AC3E}">
        <p14:creationId xmlns:p14="http://schemas.microsoft.com/office/powerpoint/2010/main" val="391463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185</a:t>
            </a:fld>
            <a:endParaRPr lang="en-US">
              <a:solidFill>
                <a:prstClr val="black">
                  <a:tint val="75000"/>
                </a:prstClr>
              </a:solidFill>
              <a:latin typeface="Calibri"/>
            </a:endParaRPr>
          </a:p>
        </p:txBody>
      </p:sp>
    </p:spTree>
    <p:extLst>
      <p:ext uri="{BB962C8B-B14F-4D97-AF65-F5344CB8AC3E}">
        <p14:creationId xmlns:p14="http://schemas.microsoft.com/office/powerpoint/2010/main" val="4025920495"/>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186</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08236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187</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43991532"/>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189</a:t>
            </a:fld>
            <a:endParaRPr lang="en-US" altLang="en-US">
              <a:solidFill>
                <a:srgbClr val="000000"/>
              </a:solidFill>
            </a:endParaRPr>
          </a:p>
        </p:txBody>
      </p:sp>
    </p:spTree>
    <p:extLst>
      <p:ext uri="{BB962C8B-B14F-4D97-AF65-F5344CB8AC3E}">
        <p14:creationId xmlns:p14="http://schemas.microsoft.com/office/powerpoint/2010/main" val="4200328179"/>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a:xfrm>
            <a:off x="228600" y="1052736"/>
            <a:ext cx="8610600" cy="5123656"/>
          </a:xfrm>
        </p:spPr>
        <p:txBody>
          <a:bodyPr/>
          <a:lstStyle/>
          <a:p>
            <a:r>
              <a:rPr lang="en-US" dirty="0" smtClean="0"/>
              <a:t>Will cover many problems and potential solutions related to the design of memory systems in the many core era</a:t>
            </a:r>
          </a:p>
          <a:p>
            <a:endParaRPr lang="en-US" dirty="0"/>
          </a:p>
          <a:p>
            <a:r>
              <a:rPr lang="en-US" dirty="0" smtClean="0"/>
              <a:t>The design of the memory system poses many</a:t>
            </a:r>
          </a:p>
          <a:p>
            <a:pPr lvl="1"/>
            <a:r>
              <a:rPr lang="en-US" dirty="0" smtClean="0">
                <a:solidFill>
                  <a:srgbClr val="0000FF"/>
                </a:solidFill>
              </a:rPr>
              <a:t>Difficult research and engineering problems</a:t>
            </a:r>
          </a:p>
          <a:p>
            <a:pPr lvl="1"/>
            <a:r>
              <a:rPr lang="en-US" dirty="0">
                <a:solidFill>
                  <a:srgbClr val="0000FF"/>
                </a:solidFill>
              </a:rPr>
              <a:t>I</a:t>
            </a:r>
            <a:r>
              <a:rPr lang="en-US" dirty="0" smtClean="0">
                <a:solidFill>
                  <a:srgbClr val="0000FF"/>
                </a:solidFill>
              </a:rPr>
              <a:t>mportant fundamental problems</a:t>
            </a:r>
          </a:p>
          <a:p>
            <a:pPr lvl="1"/>
            <a:r>
              <a:rPr lang="en-US" dirty="0" smtClean="0">
                <a:solidFill>
                  <a:srgbClr val="0000FF"/>
                </a:solidFill>
              </a:rPr>
              <a:t>Industry-relevant problems</a:t>
            </a:r>
          </a:p>
          <a:p>
            <a:pPr lvl="1"/>
            <a:endParaRPr lang="en-US" dirty="0" smtClean="0"/>
          </a:p>
          <a:p>
            <a:r>
              <a:rPr lang="en-US" dirty="0" smtClean="0">
                <a:solidFill>
                  <a:srgbClr val="0000FF"/>
                </a:solidFill>
              </a:rPr>
              <a:t>Many creative and insightful solutions are needed </a:t>
            </a:r>
            <a:r>
              <a:rPr lang="en-US" dirty="0" smtClean="0"/>
              <a:t>to solve these problems</a:t>
            </a:r>
          </a:p>
          <a:p>
            <a:endParaRPr lang="en-US" dirty="0"/>
          </a:p>
          <a:p>
            <a:r>
              <a:rPr lang="en-US" dirty="0" smtClean="0">
                <a:solidFill>
                  <a:srgbClr val="FF0000"/>
                </a:solidFill>
              </a:rPr>
              <a:t>Goal: Acquire the basics to develop such solutions (by covering fundamentals and cutting edge research)</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32586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Papers</a:t>
            </a:r>
            <a:endParaRPr lang="en-US" dirty="0"/>
          </a:p>
        </p:txBody>
      </p:sp>
      <p:sp>
        <p:nvSpPr>
          <p:cNvPr id="3" name="Content Placeholder 2"/>
          <p:cNvSpPr>
            <a:spLocks noGrp="1"/>
          </p:cNvSpPr>
          <p:nvPr>
            <p:ph idx="1"/>
          </p:nvPr>
        </p:nvSpPr>
        <p:spPr>
          <a:xfrm>
            <a:off x="107504" y="1196752"/>
            <a:ext cx="8856984" cy="4968552"/>
          </a:xfrm>
        </p:spPr>
        <p:txBody>
          <a:bodyPr/>
          <a:lstStyle/>
          <a:p>
            <a:r>
              <a:rPr lang="en-US" sz="1800" dirty="0"/>
              <a:t>Yu </a:t>
            </a:r>
            <a:r>
              <a:rPr lang="en-US" sz="1800" dirty="0" err="1"/>
              <a:t>Cai</a:t>
            </a:r>
            <a:r>
              <a:rPr lang="en-US" sz="1800" dirty="0"/>
              <a:t>, </a:t>
            </a:r>
            <a:r>
              <a:rPr lang="en-US" sz="1800" dirty="0" err="1"/>
              <a:t>Gulay</a:t>
            </a:r>
            <a:r>
              <a:rPr lang="en-US" sz="1800" dirty="0"/>
              <a:t> </a:t>
            </a:r>
            <a:r>
              <a:rPr lang="en-US" sz="1800" dirty="0" err="1"/>
              <a:t>Yalcin</a:t>
            </a:r>
            <a:r>
              <a:rPr lang="en-US" sz="1800" dirty="0"/>
              <a:t>, </a:t>
            </a:r>
            <a:r>
              <a:rPr lang="en-US" sz="1800" u="sng" dirty="0"/>
              <a:t>Onur Mutlu</a:t>
            </a:r>
            <a:r>
              <a:rPr lang="en-US" sz="1800" dirty="0"/>
              <a:t>, Erich F. </a:t>
            </a:r>
            <a:r>
              <a:rPr lang="en-US" sz="1800" dirty="0" err="1"/>
              <a:t>Haratsch</a:t>
            </a:r>
            <a:r>
              <a:rPr lang="en-US" sz="1800" dirty="0"/>
              <a:t>, Adrian Cristal, Osman </a:t>
            </a:r>
            <a:r>
              <a:rPr lang="en-US" sz="1800" dirty="0" err="1"/>
              <a:t>Unsal</a:t>
            </a:r>
            <a:r>
              <a:rPr lang="en-US" sz="1800" dirty="0"/>
              <a:t>, and Ken Mai,</a:t>
            </a:r>
            <a:br>
              <a:rPr lang="en-US" sz="1800" dirty="0"/>
            </a:br>
            <a:r>
              <a:rPr lang="en-US" sz="1800" b="1" dirty="0">
                <a:hlinkClick r:id="rId2"/>
              </a:rPr>
              <a:t>"Error Analysis and Retention-Aware Error Management for NAND Flash Memory"</a:t>
            </a:r>
            <a:r>
              <a:rPr lang="en-US" sz="1800" dirty="0"/>
              <a:t/>
            </a:r>
            <a:br>
              <a:rPr lang="en-US" sz="1800" dirty="0"/>
            </a:br>
            <a:r>
              <a:rPr lang="en-US" sz="1800" i="1" dirty="0">
                <a:hlinkClick r:id="rId3"/>
              </a:rPr>
              <a:t>Intel Technology Journal</a:t>
            </a:r>
            <a:r>
              <a:rPr lang="en-US" sz="1800" i="1" dirty="0"/>
              <a:t> (</a:t>
            </a:r>
            <a:r>
              <a:rPr lang="en-US" sz="1800" b="1" i="1" dirty="0"/>
              <a:t>ITJ</a:t>
            </a:r>
            <a:r>
              <a:rPr lang="en-US" sz="1800" i="1" dirty="0"/>
              <a:t>) Special Issue on Memory Resiliency</a:t>
            </a:r>
            <a:r>
              <a:rPr lang="en-US" sz="1800" dirty="0"/>
              <a:t>, Vol. 17, No. 1, May 2013. </a:t>
            </a:r>
            <a:endParaRPr lang="en-US" sz="1800" dirty="0" smtClean="0"/>
          </a:p>
          <a:p>
            <a:endParaRPr lang="en-US" sz="1800" dirty="0"/>
          </a:p>
          <a:p>
            <a:r>
              <a:rPr lang="en-US" sz="1800" dirty="0"/>
              <a:t>Howard David, Chris Fallin, Eugene </a:t>
            </a:r>
            <a:r>
              <a:rPr lang="en-US" sz="1800" dirty="0" err="1"/>
              <a:t>Gorbatov</a:t>
            </a:r>
            <a:r>
              <a:rPr lang="en-US" sz="1800" dirty="0"/>
              <a:t>, Ulf R. </a:t>
            </a:r>
            <a:r>
              <a:rPr lang="en-US" sz="1800" dirty="0" err="1"/>
              <a:t>Hanebutte</a:t>
            </a:r>
            <a:r>
              <a:rPr lang="en-US" sz="1800" dirty="0"/>
              <a:t>, and </a:t>
            </a:r>
            <a:r>
              <a:rPr lang="en-US" sz="1800" u="sng" dirty="0"/>
              <a:t>Onur Mutlu</a:t>
            </a:r>
            <a:r>
              <a:rPr lang="en-US" sz="1800" dirty="0"/>
              <a:t>,</a:t>
            </a:r>
            <a:br>
              <a:rPr lang="en-US" sz="1800" dirty="0"/>
            </a:br>
            <a:r>
              <a:rPr lang="en-US" sz="1800" b="1" dirty="0">
                <a:hlinkClick r:id="rId4"/>
              </a:rPr>
              <a:t>"Memory Power Management via Dynamic Voltage/Frequency Scaling"</a:t>
            </a:r>
            <a:r>
              <a:rPr lang="en-US" sz="1800" dirty="0"/>
              <a:t/>
            </a:r>
            <a:br>
              <a:rPr lang="en-US" sz="1800" dirty="0"/>
            </a:br>
            <a:r>
              <a:rPr lang="en-US" sz="1800" i="1" dirty="0"/>
              <a:t>Proceedings of the </a:t>
            </a:r>
            <a:r>
              <a:rPr lang="en-US" sz="1800" i="1" dirty="0">
                <a:hlinkClick r:id="rId5"/>
              </a:rPr>
              <a:t>8th International Conference on Autonomic Computing</a:t>
            </a:r>
            <a:r>
              <a:rPr lang="en-US" sz="1800" i="1" dirty="0"/>
              <a:t> (</a:t>
            </a:r>
            <a:r>
              <a:rPr lang="en-US" sz="1800" b="1" i="1" dirty="0"/>
              <a:t>ICAC</a:t>
            </a:r>
            <a:r>
              <a:rPr lang="en-US" sz="1800" i="1" dirty="0"/>
              <a:t>)</a:t>
            </a:r>
            <a:r>
              <a:rPr lang="en-US" sz="1800" dirty="0"/>
              <a:t>, Karlsruhe, Germany, June 2011. </a:t>
            </a:r>
            <a:r>
              <a:rPr lang="en-US" sz="1800" dirty="0">
                <a:hlinkClick r:id="rId6"/>
              </a:rPr>
              <a:t>Slides (pptx)</a:t>
            </a:r>
            <a:r>
              <a:rPr lang="en-US" sz="1800" dirty="0"/>
              <a:t> </a:t>
            </a:r>
            <a:r>
              <a:rPr lang="en-US" sz="1800" dirty="0">
                <a:hlinkClick r:id="rId7"/>
              </a:rPr>
              <a:t>(pdf)</a:t>
            </a:r>
            <a:r>
              <a:rPr lang="en-US" sz="1800" dirty="0"/>
              <a:t> </a:t>
            </a:r>
            <a:endParaRPr lang="en-US" sz="1800" dirty="0" smtClean="0"/>
          </a:p>
          <a:p>
            <a:endParaRPr lang="en-US" sz="1800" dirty="0" smtClean="0"/>
          </a:p>
          <a:p>
            <a:r>
              <a:rPr lang="en-US" sz="1800" dirty="0"/>
              <a:t>Jamie Liu, Ben </a:t>
            </a:r>
            <a:r>
              <a:rPr lang="en-US" sz="1800" dirty="0" err="1"/>
              <a:t>Jaiyen</a:t>
            </a:r>
            <a:r>
              <a:rPr lang="en-US" sz="1800" dirty="0"/>
              <a:t>, </a:t>
            </a:r>
            <a:r>
              <a:rPr lang="en-US" sz="1800" dirty="0" err="1"/>
              <a:t>Yoongu</a:t>
            </a:r>
            <a:r>
              <a:rPr lang="en-US" sz="1800" dirty="0"/>
              <a:t> Kim, Chris Wilkerson, and </a:t>
            </a:r>
            <a:r>
              <a:rPr lang="en-US" sz="1800" u="sng" dirty="0"/>
              <a:t>Onur Mutlu</a:t>
            </a:r>
            <a:r>
              <a:rPr lang="en-US" sz="1800" dirty="0"/>
              <a:t>,</a:t>
            </a:r>
            <a:br>
              <a:rPr lang="en-US" sz="1800" dirty="0"/>
            </a:br>
            <a:r>
              <a:rPr lang="en-US" sz="1800" b="1" dirty="0">
                <a:hlinkClick r:id="rId8"/>
              </a:rPr>
              <a:t>"An Experimental Study of Data Retention Behavior in Modern DRAM Devices: Implications for Retention Time Profiling Mechanisms"</a:t>
            </a:r>
            <a:r>
              <a:rPr lang="en-US" sz="1800" dirty="0"/>
              <a:t/>
            </a:r>
            <a:br>
              <a:rPr lang="en-US" sz="1800" dirty="0"/>
            </a:br>
            <a:r>
              <a:rPr lang="en-US" sz="1800" i="1" dirty="0"/>
              <a:t>Proceedings of the </a:t>
            </a:r>
            <a:r>
              <a:rPr lang="en-US" sz="1800" i="1" dirty="0">
                <a:hlinkClick r:id="rId9"/>
              </a:rPr>
              <a:t>40th International Symposium on Computer Architecture</a:t>
            </a:r>
            <a:r>
              <a:rPr lang="en-US" sz="1800" i="1" dirty="0"/>
              <a:t> (</a:t>
            </a:r>
            <a:r>
              <a:rPr lang="en-US" sz="1800" b="1" i="1" dirty="0"/>
              <a:t>ISCA</a:t>
            </a:r>
            <a:r>
              <a:rPr lang="en-US" sz="1800" i="1" dirty="0"/>
              <a:t>)</a:t>
            </a:r>
            <a:r>
              <a:rPr lang="en-US" sz="1800" dirty="0"/>
              <a:t>, Tel-Aviv, Israel, June 2013. </a:t>
            </a:r>
            <a:r>
              <a:rPr lang="en-US" sz="1800" dirty="0">
                <a:hlinkClick r:id="rId10"/>
              </a:rPr>
              <a:t>Slides (pptx)</a:t>
            </a:r>
            <a:r>
              <a:rPr lang="en-US" sz="1800" dirty="0"/>
              <a:t> </a:t>
            </a:r>
            <a:r>
              <a:rPr lang="en-US" sz="1800" dirty="0">
                <a:hlinkClick r:id="rId11"/>
              </a:rPr>
              <a:t>Slides (pdf)</a:t>
            </a:r>
            <a:r>
              <a:rPr lang="en-US" sz="1800" dirty="0"/>
              <a:t> </a:t>
            </a:r>
            <a:endParaRPr lang="en-US" sz="1800" dirty="0" smtClean="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190</a:t>
            </a:fld>
            <a:endParaRPr lang="en-US" altLang="en-US"/>
          </a:p>
        </p:txBody>
      </p:sp>
    </p:spTree>
    <p:extLst>
      <p:ext uri="{BB962C8B-B14F-4D97-AF65-F5344CB8AC3E}">
        <p14:creationId xmlns:p14="http://schemas.microsoft.com/office/powerpoint/2010/main" val="1699878594"/>
      </p:ext>
    </p:extLst>
  </p:cSld>
  <p:clrMapOvr>
    <a:masterClrMapping/>
  </p:clrMapOvr>
  <p:transition xmlns:p14="http://schemas.microsoft.com/office/powerpoint/2010/mai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191</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371406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4"/>
          <p:cNvSpPr>
            <a:spLocks noGrp="1"/>
          </p:cNvSpPr>
          <p:nvPr>
            <p:ph type="title"/>
          </p:nvPr>
        </p:nvSpPr>
        <p:spPr/>
        <p:txBody>
          <a:bodyPr/>
          <a:lstStyle/>
          <a:p>
            <a:r>
              <a:rPr lang="en-US" dirty="0" smtClean="0">
                <a:latin typeface="Garamond" charset="0"/>
                <a:ea typeface="ＭＳ Ｐゴシック" charset="0"/>
                <a:cs typeface="ＭＳ Ｐゴシック" charset="0"/>
              </a:rPr>
              <a:t>DRAM Experiments: Summary </a:t>
            </a:r>
            <a:r>
              <a:rPr lang="en-US" dirty="0">
                <a:latin typeface="Garamond" charset="0"/>
                <a:ea typeface="ＭＳ Ｐゴシック" charset="0"/>
                <a:cs typeface="ＭＳ Ｐゴシック" charset="0"/>
              </a:rPr>
              <a:t>(I)</a:t>
            </a:r>
          </a:p>
        </p:txBody>
      </p:sp>
      <p:sp>
        <p:nvSpPr>
          <p:cNvPr id="251906" name="Content Placeholder 5"/>
          <p:cNvSpPr>
            <a:spLocks noGrp="1"/>
          </p:cNvSpPr>
          <p:nvPr>
            <p:ph idx="1"/>
          </p:nvPr>
        </p:nvSpPr>
        <p:spPr>
          <a:xfrm>
            <a:off x="228600" y="1003300"/>
            <a:ext cx="8915400" cy="5245100"/>
          </a:xfrm>
        </p:spPr>
        <p:txBody>
          <a:bodyPr/>
          <a:lstStyle/>
          <a:p>
            <a:pPr>
              <a:defRPr/>
            </a:pPr>
            <a:r>
              <a:rPr lang="en-US" sz="2000" dirty="0">
                <a:latin typeface="Tahoma" charset="0"/>
                <a:ea typeface="ＭＳ Ｐゴシック" charset="0"/>
                <a:cs typeface="ＭＳ Ｐゴシック" charset="0"/>
              </a:rPr>
              <a:t>DRAM requires periodic refresh to avoid data loss</a:t>
            </a:r>
          </a:p>
          <a:p>
            <a:pPr lvl="1">
              <a:defRPr/>
            </a:pPr>
            <a:r>
              <a:rPr lang="en-US" sz="1800" dirty="0">
                <a:latin typeface="Tahoma" charset="0"/>
                <a:ea typeface="ＭＳ Ｐゴシック" charset="0"/>
              </a:rPr>
              <a:t>Refresh wastes energy, reduces performance, limits DRAM density scaling</a:t>
            </a:r>
          </a:p>
          <a:p>
            <a:pPr>
              <a:defRPr/>
            </a:pPr>
            <a:r>
              <a:rPr lang="en-US" sz="2000" dirty="0">
                <a:latin typeface="Tahoma" charset="0"/>
                <a:ea typeface="ＭＳ Ｐゴシック" charset="0"/>
                <a:cs typeface="ＭＳ Ｐゴシック" charset="0"/>
              </a:rPr>
              <a:t>Many past works observed that different DRAM cells can retain data for different times without being refreshed; proposed reducing refresh rate for strong DRAM cells</a:t>
            </a:r>
          </a:p>
          <a:p>
            <a:pPr lvl="1">
              <a:defRPr/>
            </a:pPr>
            <a:r>
              <a:rPr lang="en-US" sz="1800" dirty="0">
                <a:solidFill>
                  <a:srgbClr val="FF0000"/>
                </a:solidFill>
                <a:latin typeface="Tahoma" charset="0"/>
                <a:ea typeface="ＭＳ Ｐゴシック" charset="0"/>
              </a:rPr>
              <a:t>Problem: These techniques require an accurate profile of the retention time of all DRAM cells</a:t>
            </a:r>
          </a:p>
          <a:p>
            <a:pPr>
              <a:defRPr/>
            </a:pPr>
            <a:r>
              <a:rPr lang="en-US" sz="2000" dirty="0">
                <a:latin typeface="Tahoma" charset="0"/>
                <a:ea typeface="ＭＳ Ｐゴシック" charset="0"/>
                <a:cs typeface="ＭＳ Ｐゴシック" charset="0"/>
              </a:rPr>
              <a:t>Our goal: </a:t>
            </a:r>
            <a:r>
              <a:rPr lang="en-US" sz="2000" dirty="0">
                <a:solidFill>
                  <a:srgbClr val="0000FF"/>
                </a:solidFill>
                <a:latin typeface="Tahoma" charset="0"/>
                <a:ea typeface="ＭＳ Ｐゴシック" charset="0"/>
                <a:cs typeface="ＭＳ Ｐゴシック" charset="0"/>
              </a:rPr>
              <a:t>To analyze the retention time behavior of DRAM cells in modern DRAM devices to aid the collection of accurate profile information</a:t>
            </a:r>
          </a:p>
          <a:p>
            <a:pPr>
              <a:defRPr/>
            </a:pPr>
            <a:r>
              <a:rPr lang="en-US" sz="2000" dirty="0">
                <a:latin typeface="Tahoma" charset="0"/>
                <a:ea typeface="ＭＳ Ｐゴシック" charset="0"/>
                <a:cs typeface="ＭＳ Ｐゴシック" charset="0"/>
              </a:rPr>
              <a:t>Our experiments: We characterize 248 modern commodity DDR3 DRAM chips from 5 manufacturers using an FPGA based testing platform</a:t>
            </a:r>
          </a:p>
          <a:p>
            <a:pPr>
              <a:defRPr/>
            </a:pPr>
            <a:r>
              <a:rPr lang="en-US" sz="2000" dirty="0">
                <a:latin typeface="Tahoma" charset="0"/>
                <a:ea typeface="ＭＳ Ｐゴシック" charset="0"/>
                <a:cs typeface="ＭＳ Ｐゴシック" charset="0"/>
              </a:rPr>
              <a:t>Two Key Issues</a:t>
            </a:r>
            <a:r>
              <a:rPr lang="en-US" sz="2000" dirty="0" smtClean="0">
                <a:latin typeface="Tahoma" charset="0"/>
                <a:ea typeface="ＭＳ Ｐゴシック" charset="0"/>
                <a:cs typeface="ＭＳ Ｐゴシック" charset="0"/>
              </a:rPr>
              <a:t>: </a:t>
            </a:r>
          </a:p>
          <a:p>
            <a:pPr marL="344487" lvl="1" indent="0">
              <a:buFont typeface="Wingdings" charset="0"/>
              <a:buNone/>
              <a:defRPr/>
            </a:pPr>
            <a:r>
              <a:rPr lang="en-US" sz="1800" dirty="0" smtClean="0">
                <a:latin typeface="Tahoma" charset="0"/>
                <a:ea typeface="ＭＳ Ｐゴシック" charset="0"/>
                <a:cs typeface="ＭＳ Ｐゴシック" charset="0"/>
              </a:rPr>
              <a:t>1. </a:t>
            </a:r>
            <a:r>
              <a:rPr lang="en-US" sz="1800" dirty="0" smtClean="0">
                <a:solidFill>
                  <a:srgbClr val="FF0000"/>
                </a:solidFill>
                <a:latin typeface="Tahoma" charset="0"/>
                <a:ea typeface="ＭＳ Ｐゴシック" charset="0"/>
                <a:cs typeface="ＭＳ Ｐゴシック" charset="0"/>
              </a:rPr>
              <a:t>Data </a:t>
            </a:r>
            <a:r>
              <a:rPr lang="en-US" sz="1800" dirty="0">
                <a:solidFill>
                  <a:srgbClr val="FF0000"/>
                </a:solidFill>
                <a:latin typeface="Tahoma" charset="0"/>
                <a:ea typeface="ＭＳ Ｐゴシック" charset="0"/>
                <a:cs typeface="ＭＳ Ｐゴシック" charset="0"/>
              </a:rPr>
              <a:t>Pattern Dependence</a:t>
            </a:r>
            <a:r>
              <a:rPr lang="en-US" sz="1800" dirty="0">
                <a:latin typeface="Tahoma" charset="0"/>
                <a:ea typeface="ＭＳ Ｐゴシック" charset="0"/>
                <a:cs typeface="ＭＳ Ｐゴシック" charset="0"/>
              </a:rPr>
              <a:t>: A cell’s retention time is heavily dependent on data  </a:t>
            </a:r>
            <a:r>
              <a:rPr lang="en-US" sz="1800" dirty="0" smtClean="0">
                <a:latin typeface="Tahoma" charset="0"/>
                <a:ea typeface="ＭＳ Ｐゴシック" charset="0"/>
                <a:cs typeface="ＭＳ Ｐゴシック" charset="0"/>
              </a:rPr>
              <a:t>  values </a:t>
            </a:r>
            <a:r>
              <a:rPr lang="en-US" sz="1800" dirty="0">
                <a:latin typeface="Tahoma" charset="0"/>
                <a:ea typeface="ＭＳ Ｐゴシック" charset="0"/>
                <a:cs typeface="ＭＳ Ｐゴシック" charset="0"/>
              </a:rPr>
              <a:t>stored in itself and nearby cells, which cannot easily be </a:t>
            </a:r>
            <a:r>
              <a:rPr lang="en-US" sz="1800" dirty="0" smtClean="0">
                <a:latin typeface="Tahoma" charset="0"/>
                <a:ea typeface="ＭＳ Ｐゴシック" charset="0"/>
                <a:cs typeface="ＭＳ Ｐゴシック" charset="0"/>
              </a:rPr>
              <a:t>controlled. </a:t>
            </a:r>
          </a:p>
          <a:p>
            <a:pPr marL="344487" lvl="1" indent="0">
              <a:buFont typeface="Wingdings" charset="0"/>
              <a:buNone/>
              <a:defRPr/>
            </a:pPr>
            <a:r>
              <a:rPr lang="en-US" sz="1800" dirty="0" smtClean="0">
                <a:latin typeface="Tahoma" charset="0"/>
                <a:ea typeface="ＭＳ Ｐゴシック" charset="0"/>
                <a:cs typeface="ＭＳ Ｐゴシック" charset="0"/>
              </a:rPr>
              <a:t>2</a:t>
            </a:r>
            <a:r>
              <a:rPr lang="en-US" sz="1800" dirty="0">
                <a:latin typeface="Tahoma" charset="0"/>
                <a:ea typeface="ＭＳ Ｐゴシック" charset="0"/>
                <a:cs typeface="ＭＳ Ｐゴシック" charset="0"/>
              </a:rPr>
              <a:t>. </a:t>
            </a:r>
            <a:r>
              <a:rPr lang="en-US" sz="1800" dirty="0">
                <a:solidFill>
                  <a:srgbClr val="FF0000"/>
                </a:solidFill>
                <a:latin typeface="Tahoma" charset="0"/>
                <a:ea typeface="ＭＳ Ｐゴシック" charset="0"/>
                <a:cs typeface="ＭＳ Ｐゴシック" charset="0"/>
              </a:rPr>
              <a:t>Variable Retention Time</a:t>
            </a:r>
            <a:r>
              <a:rPr lang="en-US" sz="1800" dirty="0">
                <a:latin typeface="Tahoma" charset="0"/>
                <a:ea typeface="ＭＳ Ｐゴシック" charset="0"/>
                <a:cs typeface="ＭＳ Ｐゴシック" charset="0"/>
              </a:rPr>
              <a:t>: Retention time of some cells change unpredictably from high to low at large </a:t>
            </a:r>
            <a:r>
              <a:rPr lang="en-US" sz="1800" dirty="0" smtClean="0">
                <a:latin typeface="Tahoma" charset="0"/>
                <a:ea typeface="ＭＳ Ｐゴシック" charset="0"/>
                <a:cs typeface="ＭＳ Ｐゴシック" charset="0"/>
              </a:rPr>
              <a:t>timescales.</a:t>
            </a:r>
            <a:endParaRPr lang="en-US" sz="1800" dirty="0">
              <a:latin typeface="Tahoma" charset="0"/>
              <a:ea typeface="ＭＳ Ｐゴシック" charset="0"/>
              <a:cs typeface="ＭＳ Ｐゴシック" charset="0"/>
            </a:endParaRPr>
          </a:p>
          <a:p>
            <a:pPr>
              <a:defRPr/>
            </a:pPr>
            <a:endParaRPr lang="en-US" sz="2000"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2412595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US" dirty="0" smtClean="0">
                <a:latin typeface="Garamond" charset="0"/>
                <a:ea typeface="ＭＳ Ｐゴシック" charset="0"/>
                <a:cs typeface="ＭＳ Ｐゴシック" charset="0"/>
              </a:rPr>
              <a:t>DRAM Experiments: Summary </a:t>
            </a:r>
            <a:r>
              <a:rPr lang="en-US" dirty="0">
                <a:latin typeface="Garamond" charset="0"/>
                <a:ea typeface="ＭＳ Ｐゴシック" charset="0"/>
                <a:cs typeface="ＭＳ Ｐゴシック" charset="0"/>
              </a:rPr>
              <a:t>(II)</a:t>
            </a:r>
          </a:p>
        </p:txBody>
      </p:sp>
      <p:sp>
        <p:nvSpPr>
          <p:cNvPr id="252930" name="Content Placeholder 2"/>
          <p:cNvSpPr>
            <a:spLocks noGrp="1"/>
          </p:cNvSpPr>
          <p:nvPr>
            <p:ph idx="1"/>
          </p:nvPr>
        </p:nvSpPr>
        <p:spPr>
          <a:xfrm>
            <a:off x="228600" y="977900"/>
            <a:ext cx="8610600" cy="5232400"/>
          </a:xfrm>
        </p:spPr>
        <p:txBody>
          <a:bodyPr/>
          <a:lstStyle/>
          <a:p>
            <a:r>
              <a:rPr lang="en-US" sz="2200">
                <a:solidFill>
                  <a:srgbClr val="FF0000"/>
                </a:solidFill>
                <a:latin typeface="Tahoma" charset="0"/>
                <a:ea typeface="ＭＳ Ｐゴシック" charset="0"/>
                <a:cs typeface="ＭＳ Ｐゴシック" charset="0"/>
              </a:rPr>
              <a:t>Key findings on Data Pattern Dependence</a:t>
            </a:r>
          </a:p>
          <a:p>
            <a:pPr lvl="1"/>
            <a:r>
              <a:rPr lang="en-US" sz="2000">
                <a:solidFill>
                  <a:srgbClr val="0000FF"/>
                </a:solidFill>
                <a:latin typeface="Tahoma" charset="0"/>
                <a:ea typeface="ＭＳ Ｐゴシック" charset="0"/>
              </a:rPr>
              <a:t>There is no observed single data pattern that elicits the lowest retention times for a DRAM device</a:t>
            </a:r>
            <a:r>
              <a:rPr lang="en-US" sz="2000">
                <a:latin typeface="Tahoma" charset="0"/>
                <a:ea typeface="ＭＳ Ｐゴシック" charset="0"/>
              </a:rPr>
              <a:t> </a:t>
            </a:r>
            <a:r>
              <a:rPr lang="en-US" sz="2000">
                <a:latin typeface="Tahoma" charset="0"/>
                <a:ea typeface="ＭＳ Ｐゴシック" charset="0"/>
                <a:sym typeface="Wingdings" charset="0"/>
              </a:rPr>
              <a:t> very hard to find this pattern </a:t>
            </a:r>
            <a:endParaRPr lang="en-US" sz="2000">
              <a:latin typeface="Tahoma" charset="0"/>
              <a:ea typeface="ＭＳ Ｐゴシック" charset="0"/>
            </a:endParaRPr>
          </a:p>
          <a:p>
            <a:pPr lvl="1"/>
            <a:r>
              <a:rPr lang="en-US" sz="2000">
                <a:solidFill>
                  <a:srgbClr val="0000FF"/>
                </a:solidFill>
                <a:latin typeface="Tahoma" charset="0"/>
                <a:ea typeface="ＭＳ Ｐゴシック" charset="0"/>
              </a:rPr>
              <a:t>DPD varies between devices </a:t>
            </a:r>
            <a:r>
              <a:rPr lang="en-US" sz="2000">
                <a:latin typeface="Tahoma" charset="0"/>
                <a:ea typeface="ＭＳ Ｐゴシック" charset="0"/>
              </a:rPr>
              <a:t>due to variation in DRAM array circuit design between manufacturers</a:t>
            </a:r>
          </a:p>
          <a:p>
            <a:pPr lvl="1"/>
            <a:r>
              <a:rPr lang="en-US" sz="2000">
                <a:solidFill>
                  <a:srgbClr val="0000FF"/>
                </a:solidFill>
                <a:latin typeface="Tahoma" charset="0"/>
                <a:ea typeface="ＭＳ Ｐゴシック" charset="0"/>
              </a:rPr>
              <a:t>DPD of retention time gets worse as DRAM scales to smaller feature sizes</a:t>
            </a:r>
          </a:p>
          <a:p>
            <a:endParaRPr lang="en-US" sz="1200">
              <a:latin typeface="Tahoma" charset="0"/>
              <a:ea typeface="ＭＳ Ｐゴシック" charset="0"/>
              <a:cs typeface="ＭＳ Ｐゴシック" charset="0"/>
            </a:endParaRPr>
          </a:p>
          <a:p>
            <a:r>
              <a:rPr lang="en-US" sz="2200">
                <a:solidFill>
                  <a:srgbClr val="FF0000"/>
                </a:solidFill>
                <a:latin typeface="Tahoma" charset="0"/>
                <a:ea typeface="ＭＳ Ｐゴシック" charset="0"/>
                <a:cs typeface="ＭＳ Ｐゴシック" charset="0"/>
              </a:rPr>
              <a:t>Key findings on Variable Retention Time</a:t>
            </a:r>
          </a:p>
          <a:p>
            <a:pPr lvl="1"/>
            <a:r>
              <a:rPr lang="en-US" sz="2000">
                <a:solidFill>
                  <a:srgbClr val="0000FF"/>
                </a:solidFill>
                <a:latin typeface="Tahoma" charset="0"/>
                <a:ea typeface="ＭＳ Ｐゴシック" charset="0"/>
              </a:rPr>
              <a:t>VRT is common </a:t>
            </a:r>
            <a:r>
              <a:rPr lang="en-US" sz="2000">
                <a:latin typeface="Tahoma" charset="0"/>
                <a:ea typeface="ＭＳ Ｐゴシック" charset="0"/>
              </a:rPr>
              <a:t>in modern DRAM cells that are weak</a:t>
            </a:r>
          </a:p>
          <a:p>
            <a:pPr lvl="1"/>
            <a:r>
              <a:rPr lang="en-US" sz="2000">
                <a:solidFill>
                  <a:srgbClr val="0000FF"/>
                </a:solidFill>
                <a:latin typeface="Tahoma" charset="0"/>
                <a:ea typeface="ＭＳ Ｐゴシック" charset="0"/>
              </a:rPr>
              <a:t>The timescale at which VRT occurs is very large </a:t>
            </a:r>
            <a:r>
              <a:rPr lang="en-US" sz="2000">
                <a:latin typeface="Tahoma" charset="0"/>
                <a:ea typeface="ＭＳ Ｐゴシック" charset="0"/>
              </a:rPr>
              <a:t>(e.g., a cell can stay in high retention time state for a day or longer) </a:t>
            </a:r>
            <a:r>
              <a:rPr lang="en-US" sz="2000">
                <a:latin typeface="Tahoma" charset="0"/>
                <a:ea typeface="ＭＳ Ｐゴシック" charset="0"/>
                <a:sym typeface="Wingdings" charset="0"/>
              </a:rPr>
              <a:t> finding minimum retention time can take very long</a:t>
            </a:r>
            <a:endParaRPr lang="en-US" sz="2000">
              <a:latin typeface="Tahoma" charset="0"/>
              <a:ea typeface="ＭＳ Ｐゴシック" charset="0"/>
            </a:endParaRPr>
          </a:p>
          <a:p>
            <a:pPr lvl="1"/>
            <a:endParaRPr lang="en-US" sz="1200">
              <a:latin typeface="Tahoma" charset="0"/>
              <a:ea typeface="ＭＳ Ｐゴシック" charset="0"/>
            </a:endParaRPr>
          </a:p>
          <a:p>
            <a:r>
              <a:rPr lang="en-US" sz="2200">
                <a:latin typeface="Tahoma" charset="0"/>
                <a:ea typeface="ＭＳ Ｐゴシック" charset="0"/>
                <a:cs typeface="ＭＳ Ｐゴシック" charset="0"/>
              </a:rPr>
              <a:t>Future work on retention time profiling must address these issues</a:t>
            </a:r>
          </a:p>
        </p:txBody>
      </p:sp>
      <p:sp>
        <p:nvSpPr>
          <p:cNvPr id="265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CF3C9-B649-CF4F-AD2B-3BB9CBC98FE0}" type="slidenum">
              <a:rPr lang="en-US" sz="1600">
                <a:solidFill>
                  <a:srgbClr val="000000"/>
                </a:solidFill>
                <a:latin typeface="Garamond" charset="0"/>
              </a:rPr>
              <a:pPr eaLnBrk="1" hangingPunct="1"/>
              <a:t>193</a:t>
            </a:fld>
            <a:endParaRPr lang="en-US" sz="1600">
              <a:solidFill>
                <a:srgbClr val="000000"/>
              </a:solidFill>
              <a:latin typeface="Garamond" charset="0"/>
            </a:endParaRPr>
          </a:p>
        </p:txBody>
      </p:sp>
      <p:sp>
        <p:nvSpPr>
          <p:cNvPr id="265220" name="TextBox 1"/>
          <p:cNvSpPr txBox="1">
            <a:spLocks noChangeArrowheads="1"/>
          </p:cNvSpPr>
          <p:nvPr/>
        </p:nvSpPr>
        <p:spPr bwMode="auto">
          <a:xfrm>
            <a:off x="-596900" y="391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srgbClr val="000000"/>
              </a:solidFill>
            </a:endParaRPr>
          </a:p>
        </p:txBody>
      </p:sp>
    </p:spTree>
    <p:extLst>
      <p:ext uri="{BB962C8B-B14F-4D97-AF65-F5344CB8AC3E}">
        <p14:creationId xmlns:p14="http://schemas.microsoft.com/office/powerpoint/2010/main" val="24233102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2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10539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Overview </a:t>
            </a:r>
            <a:r>
              <a:rPr lang="en-US" dirty="0" smtClean="0"/>
              <a:t>Reading</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dirty="0">
                <a:latin typeface="Tahoma" charset="0"/>
                <a:ea typeface="ＭＳ Ｐゴシック" charset="0"/>
              </a:rPr>
              <a:t>Mutlu, “</a:t>
            </a:r>
            <a:r>
              <a:rPr lang="en-US" dirty="0">
                <a:solidFill>
                  <a:srgbClr val="0000FF"/>
                </a:solidFill>
                <a:latin typeface="Tahoma" charset="0"/>
                <a:ea typeface="ＭＳ Ｐゴシック" charset="0"/>
              </a:rPr>
              <a:t>Memory Scaling: A Systems Architecture Perspective</a:t>
            </a:r>
            <a:r>
              <a:rPr lang="en-US" dirty="0">
                <a:latin typeface="Tahoma" charset="0"/>
                <a:ea typeface="ＭＳ Ｐゴシック" charset="0"/>
              </a:rPr>
              <a:t>,” IMW 2013.</a:t>
            </a:r>
          </a:p>
          <a:p>
            <a:endParaRPr lang="en-US" dirty="0" smtClean="0"/>
          </a:p>
          <a:p>
            <a:endParaRPr lang="en-US" dirty="0"/>
          </a:p>
          <a:p>
            <a:r>
              <a:rPr lang="en-US" u="sng" dirty="0"/>
              <a:t>Onur Mutlu</a:t>
            </a:r>
            <a:r>
              <a:rPr lang="en-US" dirty="0"/>
              <a:t>,</a:t>
            </a:r>
            <a:br>
              <a:rPr lang="en-US" dirty="0"/>
            </a:br>
            <a:r>
              <a:rPr lang="en-US" b="1" dirty="0">
                <a:hlinkClick r:id="rId2"/>
              </a:rPr>
              <a:t>"Memory Scaling: A Systems Architecture Perspective"</a:t>
            </a:r>
            <a:r>
              <a:rPr lang="en-US" dirty="0"/>
              <a:t/>
            </a:r>
            <a:br>
              <a:rPr lang="en-US" dirty="0"/>
            </a:br>
            <a:r>
              <a:rPr lang="en-US" i="1" dirty="0"/>
              <a:t>Proceedings of the </a:t>
            </a:r>
            <a:r>
              <a:rPr lang="en-US" i="1" dirty="0">
                <a:hlinkClick r:id="rId3"/>
              </a:rPr>
              <a:t>5th International Memory Workshop</a:t>
            </a:r>
            <a:r>
              <a:rPr lang="en-US" i="1" dirty="0"/>
              <a:t> (</a:t>
            </a:r>
            <a:r>
              <a:rPr lang="en-US" b="1" i="1" dirty="0"/>
              <a:t>IMW</a:t>
            </a:r>
            <a:r>
              <a:rPr lang="en-US" i="1" dirty="0"/>
              <a:t>)</a:t>
            </a:r>
            <a:r>
              <a:rPr lang="en-US" dirty="0"/>
              <a:t>, Monterey, CA, May 2013. </a:t>
            </a:r>
            <a:r>
              <a:rPr lang="en-US" dirty="0">
                <a:hlinkClick r:id="rId4"/>
              </a:rPr>
              <a:t>Slides (pptx)</a:t>
            </a:r>
            <a:r>
              <a:rPr lang="en-US" dirty="0"/>
              <a:t> </a:t>
            </a:r>
            <a:r>
              <a:rPr lang="en-US" dirty="0">
                <a:hlinkClick r:id="rId5"/>
              </a:rPr>
              <a:t>(pdf)</a:t>
            </a:r>
            <a:r>
              <a:rPr lang="en-US" dirty="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21</a:t>
            </a:fld>
            <a:endParaRPr lang="en-US"/>
          </a:p>
        </p:txBody>
      </p:sp>
    </p:spTree>
    <p:extLst>
      <p:ext uri="{BB962C8B-B14F-4D97-AF65-F5344CB8AC3E}">
        <p14:creationId xmlns:p14="http://schemas.microsoft.com/office/powerpoint/2010/main" val="1052931634"/>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Slides (Longer Versions)</a:t>
            </a:r>
            <a:endParaRPr lang="en-US" dirty="0"/>
          </a:p>
        </p:txBody>
      </p:sp>
      <p:sp>
        <p:nvSpPr>
          <p:cNvPr id="3" name="Content Placeholder 2"/>
          <p:cNvSpPr>
            <a:spLocks noGrp="1"/>
          </p:cNvSpPr>
          <p:nvPr>
            <p:ph idx="1"/>
          </p:nvPr>
        </p:nvSpPr>
        <p:spPr/>
        <p:txBody>
          <a:bodyPr/>
          <a:lstStyle/>
          <a:p>
            <a:r>
              <a:rPr lang="en-US" sz="2200" dirty="0" smtClean="0"/>
              <a:t>Topic </a:t>
            </a:r>
            <a:r>
              <a:rPr lang="en-US" sz="2200" dirty="0"/>
              <a:t>1: DRAM Basics and DRAM Scaling</a:t>
            </a:r>
          </a:p>
          <a:p>
            <a:pPr lvl="1"/>
            <a:r>
              <a:rPr lang="en-US" sz="2000" u="sng" dirty="0">
                <a:hlinkClick r:id="rId2"/>
              </a:rPr>
              <a:t>http://users.ece.cmu.edu/~omutlu/pub/onur-ACACES2013-Topic1-dram-basics-and-scaling.pptx</a:t>
            </a:r>
          </a:p>
          <a:p>
            <a:pPr lvl="1"/>
            <a:r>
              <a:rPr lang="en-US" sz="2000" u="sng" dirty="0">
                <a:hlinkClick r:id="rId3"/>
              </a:rPr>
              <a:t>http://users.ece.cmu.edu/~omutlu/pub/onur-ACACES2013-Topic1-dram-basics-and-</a:t>
            </a:r>
            <a:r>
              <a:rPr lang="en-US" sz="2000" u="sng" dirty="0" smtClean="0">
                <a:hlinkClick r:id="rId3"/>
              </a:rPr>
              <a:t>scaling.pdf</a:t>
            </a:r>
            <a:endParaRPr lang="en-US" sz="2000" u="sng" dirty="0" smtClean="0"/>
          </a:p>
          <a:p>
            <a:pPr lvl="1"/>
            <a:endParaRPr lang="en-US" sz="800" u="sng" dirty="0"/>
          </a:p>
          <a:p>
            <a:r>
              <a:rPr lang="en-US" sz="2200" dirty="0"/>
              <a:t>Topic 2: Emerging Technologies and Hybrid Memories</a:t>
            </a:r>
          </a:p>
          <a:p>
            <a:pPr lvl="1"/>
            <a:r>
              <a:rPr lang="en-US" sz="2000" u="sng" dirty="0">
                <a:hlinkClick r:id="rId4"/>
              </a:rPr>
              <a:t>http://users.ece.cmu.edu/~omutlu/pub/onur-ACACES2013-Topic2-emerging-and-hybrid-memory-technologies.pptx</a:t>
            </a:r>
          </a:p>
          <a:p>
            <a:pPr lvl="1"/>
            <a:r>
              <a:rPr lang="en-US" sz="2000" u="sng" dirty="0">
                <a:hlinkClick r:id="rId5"/>
              </a:rPr>
              <a:t>http://users.ece.cmu.edu/~omutlu/pub/onur-ACACES2013-Topic2-emerging-and-hybrid-memory-</a:t>
            </a:r>
            <a:r>
              <a:rPr lang="en-US" sz="2000" u="sng" dirty="0" smtClean="0">
                <a:hlinkClick r:id="rId5"/>
              </a:rPr>
              <a:t>technologies.pdf</a:t>
            </a:r>
            <a:endParaRPr lang="en-US" sz="2000" u="sng" dirty="0" smtClean="0"/>
          </a:p>
          <a:p>
            <a:pPr lvl="1"/>
            <a:endParaRPr lang="en-US" sz="800" u="sng" dirty="0"/>
          </a:p>
          <a:p>
            <a:r>
              <a:rPr lang="en-US" sz="2200" dirty="0"/>
              <a:t>Topic 3: Memory Interference and QoS-Aware Memory Systems</a:t>
            </a:r>
          </a:p>
          <a:p>
            <a:pPr lvl="1"/>
            <a:r>
              <a:rPr lang="en-US" sz="2000" u="sng" dirty="0">
                <a:hlinkClick r:id="rId6"/>
              </a:rPr>
              <a:t>http://users.ece.cmu.edu/~omutlu/pub/onur-ACACES2013-Topic3-memory-qos.pptx</a:t>
            </a:r>
          </a:p>
          <a:p>
            <a:pPr lvl="1"/>
            <a:r>
              <a:rPr lang="en-US" sz="2000" u="sng" dirty="0">
                <a:hlinkClick r:id="rId7"/>
              </a:rPr>
              <a:t>http://users.ece.cmu.edu/~omutlu/pub/onur-ACACES2013-Topic3-memory-qos.pdf</a:t>
            </a:r>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22</a:t>
            </a:fld>
            <a:endParaRPr lang="en-US"/>
          </a:p>
        </p:txBody>
      </p:sp>
    </p:spTree>
    <p:extLst>
      <p:ext uri="{BB962C8B-B14F-4D97-AF65-F5344CB8AC3E}">
        <p14:creationId xmlns:p14="http://schemas.microsoft.com/office/powerpoint/2010/main" val="1529103696"/>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23</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24</a:t>
            </a:fld>
            <a:endParaRPr lang="en-US"/>
          </a:p>
        </p:txBody>
      </p:sp>
    </p:spTree>
    <p:extLst>
      <p:ext uri="{BB962C8B-B14F-4D97-AF65-F5344CB8AC3E}">
        <p14:creationId xmlns:p14="http://schemas.microsoft.com/office/powerpoint/2010/main" val="2389216134"/>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Topic 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25</a:t>
            </a:fld>
            <a:endParaRPr lang="en-US"/>
          </a:p>
        </p:txBody>
      </p:sp>
    </p:spTree>
    <p:extLst>
      <p:ext uri="{BB962C8B-B14F-4D97-AF65-F5344CB8AC3E}">
        <p14:creationId xmlns:p14="http://schemas.microsoft.com/office/powerpoint/2010/main" val="313234139"/>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26</a:t>
            </a:fld>
            <a:endParaRPr lang="en-US"/>
          </a:p>
        </p:txBody>
      </p:sp>
    </p:spTree>
    <p:extLst>
      <p:ext uri="{BB962C8B-B14F-4D97-AF65-F5344CB8AC3E}">
        <p14:creationId xmlns:p14="http://schemas.microsoft.com/office/powerpoint/2010/main" val="47572835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pPr marL="0" indent="0">
              <a:buNone/>
            </a:pPr>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27</a:t>
            </a:fld>
            <a:endParaRPr lang="en-US"/>
          </a:p>
        </p:txBody>
      </p:sp>
    </p:spTree>
    <p:extLst>
      <p:ext uri="{BB962C8B-B14F-4D97-AF65-F5344CB8AC3E}">
        <p14:creationId xmlns:p14="http://schemas.microsoft.com/office/powerpoint/2010/main" val="3132247874"/>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28</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29</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solidFill>
                  <a:srgbClr val="000000"/>
                </a:solidFill>
              </a:rPr>
              <a:pPr>
                <a:defRPr/>
              </a:pPr>
              <a:t>3</a:t>
            </a:fld>
            <a:endParaRPr lang="en-US">
              <a:solidFill>
                <a:srgbClr val="000000"/>
              </a:solidFill>
            </a:endParaRPr>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032754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What Will You Learn in This Mini-Lecture Series</a:t>
            </a:r>
          </a:p>
          <a:p>
            <a:pPr eaLnBrk="1" hangingPunct="1"/>
            <a:r>
              <a:rPr lang="en-US" dirty="0" smtClean="0">
                <a:solidFill>
                  <a:srgbClr val="0000FF"/>
                </a:solidFill>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30</a:t>
            </a:fld>
            <a:endParaRPr lang="en-US" sz="1600">
              <a:latin typeface="Garamond" charset="0"/>
            </a:endParaRPr>
          </a:p>
        </p:txBody>
      </p:sp>
    </p:spTree>
    <p:extLst>
      <p:ext uri="{BB962C8B-B14F-4D97-AF65-F5344CB8AC3E}">
        <p14:creationId xmlns:p14="http://schemas.microsoft.com/office/powerpoint/2010/main" val="273335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9F24D-C198-2F42-B71F-C0564C409F1A}"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2508568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Ideal Memory</a:t>
            </a:r>
          </a:p>
        </p:txBody>
      </p:sp>
      <p:sp>
        <p:nvSpPr>
          <p:cNvPr id="107522" name="Content Placeholder 2"/>
          <p:cNvSpPr>
            <a:spLocks noGrp="1"/>
          </p:cNvSpPr>
          <p:nvPr>
            <p:ph idx="1"/>
          </p:nvPr>
        </p:nvSpPr>
        <p:spPr>
          <a:xfrm>
            <a:off x="228600" y="996950"/>
            <a:ext cx="8610600" cy="5194300"/>
          </a:xfrm>
        </p:spPr>
        <p:txBody>
          <a:bodyPr/>
          <a:lstStyle/>
          <a:p>
            <a:r>
              <a:rPr lang="en-US">
                <a:latin typeface="Tahoma" charset="0"/>
              </a:rPr>
              <a:t>Zero access time (latency)</a:t>
            </a:r>
          </a:p>
          <a:p>
            <a:r>
              <a:rPr lang="en-US">
                <a:latin typeface="Tahoma" charset="0"/>
              </a:rPr>
              <a:t>Infinite capacity</a:t>
            </a:r>
          </a:p>
          <a:p>
            <a:r>
              <a:rPr lang="en-US">
                <a:latin typeface="Tahoma" charset="0"/>
              </a:rPr>
              <a:t>Zero cost</a:t>
            </a:r>
          </a:p>
          <a:p>
            <a:r>
              <a:rPr lang="en-US">
                <a:latin typeface="Tahoma" charset="0"/>
              </a:rPr>
              <a:t>Infinite bandwidth (to support multiple accesses in parallel)</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BF2938-6055-DD48-BFC9-99E62D092830}"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2274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Ideal memory’s requirements oppose each other</a:t>
            </a:r>
          </a:p>
          <a:p>
            <a:endParaRPr lang="en-US">
              <a:latin typeface="Tahoma" charset="0"/>
            </a:endParaRPr>
          </a:p>
          <a:p>
            <a:r>
              <a:rPr lang="en-US">
                <a:latin typeface="Tahoma" charset="0"/>
              </a:rPr>
              <a:t>Bigger is slower</a:t>
            </a:r>
          </a:p>
          <a:p>
            <a:pPr lvl="1"/>
            <a:r>
              <a:rPr lang="en-US">
                <a:latin typeface="Tahoma" charset="0"/>
                <a:ea typeface="ＭＳ Ｐゴシック" charset="0"/>
              </a:rPr>
              <a:t>Bigger </a:t>
            </a:r>
            <a:r>
              <a:rPr lang="en-US">
                <a:latin typeface="Tahoma" charset="0"/>
                <a:ea typeface="ＭＳ Ｐゴシック" charset="0"/>
                <a:sym typeface="Wingdings" charset="0"/>
              </a:rPr>
              <a:t> Takes longer to determine the location</a:t>
            </a:r>
            <a:endParaRPr lang="en-US">
              <a:latin typeface="Tahoma" charset="0"/>
              <a:ea typeface="ＭＳ Ｐゴシック" charset="0"/>
            </a:endParaRPr>
          </a:p>
          <a:p>
            <a:endParaRPr lang="en-US">
              <a:latin typeface="Tahoma" charset="0"/>
            </a:endParaRPr>
          </a:p>
          <a:p>
            <a:r>
              <a:rPr lang="en-US">
                <a:latin typeface="Tahoma" charset="0"/>
              </a:rPr>
              <a:t>Faster is more expensive</a:t>
            </a:r>
          </a:p>
          <a:p>
            <a:pPr lvl="1"/>
            <a:r>
              <a:rPr lang="en-US">
                <a:latin typeface="Tahoma" charset="0"/>
                <a:ea typeface="ＭＳ Ｐゴシック" charset="0"/>
              </a:rPr>
              <a:t>Memory technology: SRAM vs. DRAM</a:t>
            </a:r>
          </a:p>
          <a:p>
            <a:endParaRPr lang="en-US">
              <a:latin typeface="Tahoma" charset="0"/>
            </a:endParaRPr>
          </a:p>
          <a:p>
            <a:r>
              <a:rPr lang="en-US">
                <a:latin typeface="Tahoma" charset="0"/>
              </a:rPr>
              <a:t>Higher bandwidth is more expensive</a:t>
            </a:r>
          </a:p>
          <a:p>
            <a:pPr lvl="1"/>
            <a:r>
              <a:rPr lang="en-US">
                <a:latin typeface="Tahoma" charset="0"/>
                <a:ea typeface="ＭＳ Ｐゴシック" charset="0"/>
              </a:rPr>
              <a:t>Need more banks, more ports, higher frequency, or faster technology</a:t>
            </a:r>
          </a:p>
        </p:txBody>
      </p:sp>
      <p:sp>
        <p:nvSpPr>
          <p:cNvPr id="108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A6441B-9A95-454F-BCAA-A388C695CD99}"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175911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Memory Technology: DRAM</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Dynamic random access memory</a:t>
            </a:r>
          </a:p>
          <a:p>
            <a:r>
              <a:rPr lang="en-US" dirty="0">
                <a:latin typeface="Tahoma" charset="0"/>
              </a:rPr>
              <a:t>Capacitor charge state indicates stored value</a:t>
            </a:r>
          </a:p>
          <a:p>
            <a:pPr lvl="1"/>
            <a:r>
              <a:rPr lang="en-US" dirty="0">
                <a:latin typeface="Tahoma" charset="0"/>
                <a:ea typeface="ＭＳ Ｐゴシック" charset="0"/>
              </a:rPr>
              <a:t>Whether the capacitor is charged or discharged indicates storage of 1 or 0</a:t>
            </a:r>
          </a:p>
          <a:p>
            <a:pPr lvl="1"/>
            <a:r>
              <a:rPr lang="en-US" dirty="0">
                <a:latin typeface="Tahoma" charset="0"/>
                <a:ea typeface="ＭＳ Ｐゴシック" charset="0"/>
              </a:rPr>
              <a:t>1 capacitor</a:t>
            </a:r>
          </a:p>
          <a:p>
            <a:pPr lvl="1"/>
            <a:r>
              <a:rPr lang="en-US" dirty="0">
                <a:latin typeface="Tahoma" charset="0"/>
                <a:ea typeface="ＭＳ Ｐゴシック" charset="0"/>
              </a:rPr>
              <a:t>1 access transistor</a:t>
            </a:r>
          </a:p>
          <a:p>
            <a:pPr lvl="1"/>
            <a:endParaRPr lang="en-US" dirty="0">
              <a:latin typeface="Tahoma" charset="0"/>
              <a:ea typeface="ＭＳ Ｐゴシック" charset="0"/>
            </a:endParaRPr>
          </a:p>
          <a:p>
            <a:r>
              <a:rPr lang="en-US" dirty="0">
                <a:latin typeface="Tahoma" charset="0"/>
              </a:rPr>
              <a:t>Capacitor leaks through the RC path</a:t>
            </a:r>
          </a:p>
          <a:p>
            <a:pPr lvl="1"/>
            <a:r>
              <a:rPr lang="en-US" dirty="0">
                <a:latin typeface="Tahoma" charset="0"/>
                <a:ea typeface="ＭＳ Ｐゴシック" charset="0"/>
              </a:rPr>
              <a:t>DRAM cell loses charge over time</a:t>
            </a:r>
          </a:p>
          <a:p>
            <a:pPr lvl="1"/>
            <a:r>
              <a:rPr lang="en-US" dirty="0">
                <a:latin typeface="Tahoma" charset="0"/>
                <a:ea typeface="ＭＳ Ｐゴシック" charset="0"/>
              </a:rPr>
              <a:t>DRAM cell needs to be </a:t>
            </a:r>
            <a:r>
              <a:rPr lang="en-US" dirty="0" smtClean="0">
                <a:latin typeface="Tahoma" charset="0"/>
                <a:ea typeface="ＭＳ Ｐゴシック" charset="0"/>
              </a:rPr>
              <a:t>refreshed</a:t>
            </a:r>
          </a:p>
          <a:p>
            <a:pPr marL="344487" lvl="1" indent="0">
              <a:buNone/>
            </a:pPr>
            <a:endParaRPr lang="en-US" dirty="0" smtClean="0">
              <a:latin typeface="Tahoma" charset="0"/>
              <a:ea typeface="ＭＳ Ｐゴシック" charset="0"/>
            </a:endParaRPr>
          </a:p>
          <a:p>
            <a:pPr lvl="1"/>
            <a:r>
              <a:rPr lang="en-US" dirty="0" smtClean="0">
                <a:latin typeface="Tahoma" charset="0"/>
                <a:ea typeface="ＭＳ Ｐゴシック" charset="0"/>
              </a:rPr>
              <a:t>Read Liu et al., “</a:t>
            </a:r>
            <a:r>
              <a:rPr lang="en-US" dirty="0" smtClean="0">
                <a:solidFill>
                  <a:srgbClr val="0000FF"/>
                </a:solidFill>
                <a:latin typeface="Tahoma" charset="0"/>
                <a:ea typeface="ＭＳ Ｐゴシック" charset="0"/>
              </a:rPr>
              <a:t>RAIDR: Retention-aware Intelligent DRAM Refresh</a:t>
            </a:r>
            <a:r>
              <a:rPr lang="en-US" dirty="0" smtClean="0">
                <a:latin typeface="Tahoma" charset="0"/>
                <a:ea typeface="ＭＳ Ｐゴシック" charset="0"/>
              </a:rPr>
              <a:t>,” ISCA 2012.</a:t>
            </a:r>
            <a:endParaRPr lang="en-US" dirty="0">
              <a:latin typeface="Tahoma" charset="0"/>
              <a:ea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8D5A3-FD57-C14F-95F9-D42D18D1327B}"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grpSp>
        <p:nvGrpSpPr>
          <p:cNvPr id="18" name="Group 17"/>
          <p:cNvGrpSpPr>
            <a:grpSpLocks/>
          </p:cNvGrpSpPr>
          <p:nvPr/>
        </p:nvGrpSpPr>
        <p:grpSpPr bwMode="auto">
          <a:xfrm>
            <a:off x="6280150" y="2996952"/>
            <a:ext cx="2635250" cy="2133600"/>
            <a:chOff x="466725" y="3276600"/>
            <a:chExt cx="2635250" cy="2133600"/>
          </a:xfrm>
        </p:grpSpPr>
        <p:sp>
          <p:nvSpPr>
            <p:cNvPr id="5325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1" name="Line 7"/>
            <p:cNvSpPr>
              <a:spLocks noChangeShapeType="1"/>
            </p:cNvSpPr>
            <p:nvPr/>
          </p:nvSpPr>
          <p:spPr bwMode="auto">
            <a:xfrm>
              <a:off x="1152525" y="32766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2" name="Line 8"/>
            <p:cNvSpPr>
              <a:spLocks noChangeShapeType="1"/>
            </p:cNvSpPr>
            <p:nvPr/>
          </p:nvSpPr>
          <p:spPr bwMode="auto">
            <a:xfrm>
              <a:off x="466725" y="38100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3" name="Line 9"/>
            <p:cNvSpPr>
              <a:spLocks noChangeShapeType="1"/>
            </p:cNvSpPr>
            <p:nvPr/>
          </p:nvSpPr>
          <p:spPr bwMode="auto">
            <a:xfrm>
              <a:off x="1533525" y="38100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4" name="Text Box 10"/>
            <p:cNvSpPr txBox="1">
              <a:spLocks noChangeArrowheads="1"/>
            </p:cNvSpPr>
            <p:nvPr/>
          </p:nvSpPr>
          <p:spPr bwMode="auto">
            <a:xfrm>
              <a:off x="1800225" y="34877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3265" name="Text Box 11"/>
            <p:cNvSpPr txBox="1">
              <a:spLocks noChangeArrowheads="1"/>
            </p:cNvSpPr>
            <p:nvPr/>
          </p:nvSpPr>
          <p:spPr bwMode="auto">
            <a:xfrm rot="-5400000">
              <a:off x="525463" y="44735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sp>
        <p:nvSpPr>
          <p:cNvPr id="5325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6844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a:latin typeface="Tahoma" charset="0"/>
              </a:rPr>
              <a:t>Static random access memory</a:t>
            </a:r>
          </a:p>
          <a:p>
            <a:r>
              <a:rPr lang="en-US">
                <a:latin typeface="Tahoma" charset="0"/>
              </a:rPr>
              <a:t>Two cross coupled inverters store a single bit</a:t>
            </a:r>
          </a:p>
          <a:p>
            <a:pPr lvl="1"/>
            <a:r>
              <a:rPr lang="en-US">
                <a:latin typeface="Tahoma" charset="0"/>
                <a:ea typeface="ＭＳ Ｐゴシック" charset="0"/>
              </a:rPr>
              <a:t>Feedback path enables the stored value to persist in the “cell”</a:t>
            </a:r>
          </a:p>
          <a:p>
            <a:pPr lvl="1"/>
            <a:r>
              <a:rPr lang="en-US">
                <a:latin typeface="Tahoma" charset="0"/>
                <a:ea typeface="ＭＳ Ｐゴシック" charset="0"/>
              </a:rPr>
              <a:t>4 transistors for storage</a:t>
            </a:r>
          </a:p>
          <a:p>
            <a:pPr lvl="1"/>
            <a:r>
              <a:rPr lang="en-US">
                <a:latin typeface="Tahoma" charset="0"/>
                <a:ea typeface="ＭＳ Ｐゴシック" charset="0"/>
              </a:rPr>
              <a:t>2 transistors for access</a:t>
            </a:r>
          </a:p>
          <a:p>
            <a:endParaRPr lang="en-US">
              <a:latin typeface="Tahoma" charset="0"/>
            </a:endParaRPr>
          </a:p>
        </p:txBody>
      </p:sp>
      <p:sp>
        <p:nvSpPr>
          <p:cNvPr id="54274" name="Title 1"/>
          <p:cNvSpPr>
            <a:spLocks noGrp="1"/>
          </p:cNvSpPr>
          <p:nvPr>
            <p:ph type="title"/>
          </p:nvPr>
        </p:nvSpPr>
        <p:spPr/>
        <p:txBody>
          <a:bodyPr/>
          <a:lstStyle/>
          <a:p>
            <a:r>
              <a:rPr lang="en-US">
                <a:latin typeface="Garamond" charset="0"/>
              </a:rPr>
              <a:t>Memory Technology: SRAM</a:t>
            </a: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B9A5A5-E194-8E4F-8C16-604176833C1F}"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grpSp>
        <p:nvGrpSpPr>
          <p:cNvPr id="54276" name="Group 22"/>
          <p:cNvGrpSpPr>
            <a:grpSpLocks/>
          </p:cNvGrpSpPr>
          <p:nvPr/>
        </p:nvGrpSpPr>
        <p:grpSpPr bwMode="auto">
          <a:xfrm>
            <a:off x="2590800" y="4675188"/>
            <a:ext cx="1143000" cy="990600"/>
            <a:chOff x="3600" y="960"/>
            <a:chExt cx="864" cy="816"/>
          </a:xfrm>
        </p:grpSpPr>
        <p:grpSp>
          <p:nvGrpSpPr>
            <p:cNvPr id="54293" name="Group 23"/>
            <p:cNvGrpSpPr>
              <a:grpSpLocks/>
            </p:cNvGrpSpPr>
            <p:nvPr/>
          </p:nvGrpSpPr>
          <p:grpSpPr bwMode="auto">
            <a:xfrm>
              <a:off x="3840" y="960"/>
              <a:ext cx="384" cy="384"/>
              <a:chOff x="3600" y="960"/>
              <a:chExt cx="384" cy="384"/>
            </a:xfrm>
          </p:grpSpPr>
          <p:sp>
            <p:nvSpPr>
              <p:cNvPr id="54298"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9"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4294"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5"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6"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7"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28" name="Group 27"/>
          <p:cNvGrpSpPr>
            <a:grpSpLocks/>
          </p:cNvGrpSpPr>
          <p:nvPr/>
        </p:nvGrpSpPr>
        <p:grpSpPr bwMode="auto">
          <a:xfrm>
            <a:off x="1066800" y="3810000"/>
            <a:ext cx="4267200" cy="2133600"/>
            <a:chOff x="-2438400" y="2971800"/>
            <a:chExt cx="4267200" cy="2133600"/>
          </a:xfrm>
        </p:grpSpPr>
        <p:sp>
          <p:nvSpPr>
            <p:cNvPr id="54278" name="Line 37"/>
            <p:cNvSpPr>
              <a:spLocks noChangeShapeType="1"/>
            </p:cNvSpPr>
            <p:nvPr/>
          </p:nvSpPr>
          <p:spPr bwMode="auto">
            <a:xfrm>
              <a:off x="-2438400" y="3505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54279" name="Group 26"/>
            <p:cNvGrpSpPr>
              <a:grpSpLocks/>
            </p:cNvGrpSpPr>
            <p:nvPr/>
          </p:nvGrpSpPr>
          <p:grpSpPr bwMode="auto">
            <a:xfrm>
              <a:off x="-2092325" y="2971800"/>
              <a:ext cx="3498850" cy="2133600"/>
              <a:chOff x="-2092325" y="2971800"/>
              <a:chExt cx="3498850" cy="2133600"/>
            </a:xfrm>
          </p:grpSpPr>
          <p:sp>
            <p:nvSpPr>
              <p:cNvPr id="54280" name="Freeform 30"/>
              <p:cNvSpPr>
                <a:spLocks/>
              </p:cNvSpPr>
              <p:nvPr/>
            </p:nvSpPr>
            <p:spPr bwMode="auto">
              <a:xfrm>
                <a:off x="-1752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1" name="Freeform 31"/>
              <p:cNvSpPr>
                <a:spLocks/>
              </p:cNvSpPr>
              <p:nvPr/>
            </p:nvSpPr>
            <p:spPr bwMode="auto">
              <a:xfrm flipH="1">
                <a:off x="228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2" name="Line 32"/>
              <p:cNvSpPr>
                <a:spLocks noChangeShapeType="1"/>
              </p:cNvSpPr>
              <p:nvPr/>
            </p:nvSpPr>
            <p:spPr bwMode="auto">
              <a:xfrm>
                <a:off x="-15240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3" name="Oval 33"/>
              <p:cNvSpPr>
                <a:spLocks noChangeArrowheads="1"/>
              </p:cNvSpPr>
              <p:nvPr/>
            </p:nvSpPr>
            <p:spPr bwMode="auto">
              <a:xfrm flipH="1">
                <a:off x="-14478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4" name="Oval 34"/>
              <p:cNvSpPr>
                <a:spLocks noChangeArrowheads="1"/>
              </p:cNvSpPr>
              <p:nvPr/>
            </p:nvSpPr>
            <p:spPr bwMode="auto">
              <a:xfrm flipH="1">
                <a:off x="6096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5" name="Line 35"/>
              <p:cNvSpPr>
                <a:spLocks noChangeShapeType="1"/>
              </p:cNvSpPr>
              <p:nvPr/>
            </p:nvSpPr>
            <p:spPr bwMode="auto">
              <a:xfrm>
                <a:off x="-17526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6" name="Line 36"/>
              <p:cNvSpPr>
                <a:spLocks noChangeShapeType="1"/>
              </p:cNvSpPr>
              <p:nvPr/>
            </p:nvSpPr>
            <p:spPr bwMode="auto">
              <a:xfrm>
                <a:off x="10668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7" name="Line 38"/>
              <p:cNvSpPr>
                <a:spLocks noChangeShapeType="1"/>
              </p:cNvSpPr>
              <p:nvPr/>
            </p:nvSpPr>
            <p:spPr bwMode="auto">
              <a:xfrm>
                <a:off x="-13716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8" name="Line 39"/>
              <p:cNvSpPr>
                <a:spLocks noChangeShapeType="1"/>
              </p:cNvSpPr>
              <p:nvPr/>
            </p:nvSpPr>
            <p:spPr bwMode="auto">
              <a:xfrm>
                <a:off x="6858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9" name="Line 40"/>
              <p:cNvSpPr>
                <a:spLocks noChangeShapeType="1"/>
              </p:cNvSpPr>
              <p:nvPr/>
            </p:nvSpPr>
            <p:spPr bwMode="auto">
              <a:xfrm>
                <a:off x="5334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0" name="Text Box 41"/>
              <p:cNvSpPr txBox="1">
                <a:spLocks noChangeArrowheads="1"/>
              </p:cNvSpPr>
              <p:nvPr/>
            </p:nvSpPr>
            <p:spPr bwMode="auto">
              <a:xfrm>
                <a:off x="-1060450" y="3182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4291" name="Text Box 42"/>
              <p:cNvSpPr txBox="1">
                <a:spLocks noChangeArrowheads="1"/>
              </p:cNvSpPr>
              <p:nvPr/>
            </p:nvSpPr>
            <p:spPr bwMode="auto">
              <a:xfrm rot="-5400000">
                <a:off x="-2312987" y="4168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4292" name="Text Box 43"/>
              <p:cNvSpPr txBox="1">
                <a:spLocks noChangeArrowheads="1"/>
              </p:cNvSpPr>
              <p:nvPr/>
            </p:nvSpPr>
            <p:spPr bwMode="auto">
              <a:xfrm rot="-5400000">
                <a:off x="782638" y="4162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grpSp>
    </p:spTree>
    <p:extLst>
      <p:ext uri="{BB962C8B-B14F-4D97-AF65-F5344CB8AC3E}">
        <p14:creationId xmlns:p14="http://schemas.microsoft.com/office/powerpoint/2010/main" val="3946155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Memory Bank: A Fundamental Concept</a:t>
            </a:r>
            <a:endParaRPr lang="en-US" dirty="0">
              <a:latin typeface="Garamond" charset="0"/>
            </a:endParaRPr>
          </a:p>
        </p:txBody>
      </p:sp>
      <p:sp>
        <p:nvSpPr>
          <p:cNvPr id="3" name="Content Placeholder 2"/>
          <p:cNvSpPr>
            <a:spLocks noGrp="1"/>
          </p:cNvSpPr>
          <p:nvPr>
            <p:ph idx="1"/>
          </p:nvPr>
        </p:nvSpPr>
        <p:spPr>
          <a:xfrm>
            <a:off x="228600" y="901700"/>
            <a:ext cx="8610600" cy="5194300"/>
          </a:xfrm>
        </p:spPr>
        <p:txBody>
          <a:bodyPr/>
          <a:lstStyle/>
          <a:p>
            <a:r>
              <a:rPr lang="en-US">
                <a:solidFill>
                  <a:srgbClr val="FF0000"/>
                </a:solidFill>
                <a:latin typeface="Tahoma" charset="0"/>
              </a:rPr>
              <a:t>Interleaving (banking)</a:t>
            </a:r>
          </a:p>
          <a:p>
            <a:pPr lvl="1"/>
            <a:r>
              <a:rPr lang="en-US">
                <a:solidFill>
                  <a:srgbClr val="0000FF"/>
                </a:solidFill>
                <a:latin typeface="Tahoma" charset="0"/>
                <a:ea typeface="ＭＳ Ｐゴシック" charset="0"/>
              </a:rPr>
              <a:t>Problem</a:t>
            </a:r>
            <a:r>
              <a:rPr lang="en-US">
                <a:latin typeface="Tahoma" charset="0"/>
                <a:ea typeface="ＭＳ Ｐゴシック" charset="0"/>
              </a:rPr>
              <a:t>: a single monolithic memory array takes long to access and does not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Goal</a:t>
            </a:r>
            <a:r>
              <a:rPr lang="en-US">
                <a:latin typeface="Tahoma" charset="0"/>
                <a:ea typeface="ＭＳ Ｐゴシック" charset="0"/>
              </a:rPr>
              <a:t>: Reduce the latency of memory array access and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Idea</a:t>
            </a:r>
            <a:r>
              <a:rPr lang="en-US">
                <a:latin typeface="Tahoma" charset="0"/>
                <a:ea typeface="ＭＳ Ｐゴシック" charset="0"/>
              </a:rPr>
              <a:t>: Divide the array into multiple banks that can be accessed independently (in the same cycle or in consecutive cycles)</a:t>
            </a:r>
          </a:p>
          <a:p>
            <a:pPr lvl="2"/>
            <a:r>
              <a:rPr lang="en-US">
                <a:latin typeface="Tahoma" charset="0"/>
                <a:ea typeface="ＭＳ Ｐゴシック" charset="0"/>
              </a:rPr>
              <a:t>Each bank is smaller than the entire memory storage</a:t>
            </a:r>
          </a:p>
          <a:p>
            <a:pPr lvl="2"/>
            <a:r>
              <a:rPr lang="en-US">
                <a:latin typeface="Tahoma" charset="0"/>
                <a:ea typeface="ＭＳ Ｐゴシック" charset="0"/>
              </a:rPr>
              <a:t>Accesses to different banks can be overlapped</a:t>
            </a:r>
          </a:p>
          <a:p>
            <a:pPr lvl="2"/>
            <a:endParaRPr lang="en-US">
              <a:latin typeface="Tahoma" charset="0"/>
              <a:ea typeface="ＭＳ Ｐゴシック" charset="0"/>
            </a:endParaRPr>
          </a:p>
          <a:p>
            <a:pPr lvl="1"/>
            <a:r>
              <a:rPr lang="en-US">
                <a:solidFill>
                  <a:srgbClr val="0000FF"/>
                </a:solidFill>
                <a:latin typeface="Tahoma" charset="0"/>
                <a:ea typeface="ＭＳ Ｐゴシック" charset="0"/>
              </a:rPr>
              <a:t>Issue</a:t>
            </a:r>
            <a:r>
              <a:rPr lang="en-US">
                <a:latin typeface="Tahoma" charset="0"/>
                <a:ea typeface="ＭＳ Ｐゴシック" charset="0"/>
              </a:rPr>
              <a:t>: How do you map data to different banks? (i.e., how do you interleave data across banks?)</a:t>
            </a: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3AFEA-169F-CB45-8A50-A5BA6C808AD2}"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37908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600">
                <a:latin typeface="Garamond" charset="0"/>
                <a:ea typeface="ＭＳ Ｐゴシック" charset="0"/>
                <a:cs typeface="ＭＳ Ｐゴシック" charset="0"/>
              </a:rPr>
              <a:t>Memory Bank Organization and Operation</a:t>
            </a:r>
          </a:p>
        </p:txBody>
      </p:sp>
      <p:sp>
        <p:nvSpPr>
          <p:cNvPr id="55298" name="Content Placeholder 2"/>
          <p:cNvSpPr>
            <a:spLocks noGrp="1"/>
          </p:cNvSpPr>
          <p:nvPr>
            <p:ph idx="1"/>
          </p:nvPr>
        </p:nvSpPr>
        <p:spPr>
          <a:xfrm>
            <a:off x="6069013" y="996950"/>
            <a:ext cx="2770187" cy="5194300"/>
          </a:xfrm>
        </p:spPr>
        <p:txBody>
          <a:bodyPr/>
          <a:lstStyle/>
          <a:p>
            <a:r>
              <a:rPr lang="en-US" sz="1600">
                <a:latin typeface="Tahoma" charset="0"/>
                <a:ea typeface="ＭＳ Ｐゴシック" charset="0"/>
                <a:cs typeface="ＭＳ Ｐゴシック" charset="0"/>
              </a:rPr>
              <a:t>Read access sequence:</a:t>
            </a:r>
          </a:p>
          <a:p>
            <a:endParaRPr lang="en-US" sz="1600">
              <a:latin typeface="Tahoma" charset="0"/>
              <a:ea typeface="ＭＳ Ｐゴシック" charset="0"/>
              <a:cs typeface="ＭＳ Ｐゴシック" charset="0"/>
            </a:endParaRPr>
          </a:p>
          <a:p>
            <a:pPr>
              <a:buFont typeface="Wingdings" charset="0"/>
              <a:buNone/>
            </a:pPr>
            <a:r>
              <a:rPr lang="en-US" sz="1600">
                <a:latin typeface="Tahoma" charset="0"/>
                <a:ea typeface="ＭＳ Ｐゴシック" charset="0"/>
                <a:cs typeface="ＭＳ Ｐゴシック" charset="0"/>
              </a:rPr>
              <a:t>	1. Decode row address &amp; drive word-lines</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2. Selected bits drive bit-lines</a:t>
            </a:r>
          </a:p>
          <a:p>
            <a:pPr>
              <a:buFont typeface="Wingdings" charset="0"/>
              <a:buNone/>
            </a:pPr>
            <a:r>
              <a:rPr lang="en-US" sz="1600">
                <a:latin typeface="Tahoma" charset="0"/>
                <a:ea typeface="ＭＳ Ｐゴシック" charset="0"/>
                <a:cs typeface="ＭＳ Ｐゴシック" charset="0"/>
              </a:rPr>
              <a:t>	    • Entire row read</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3. Amplify row data</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4. Decode column address &amp; select subset of row</a:t>
            </a:r>
          </a:p>
          <a:p>
            <a:pPr>
              <a:buFont typeface="Wingdings" charset="0"/>
              <a:buNone/>
            </a:pPr>
            <a:r>
              <a:rPr lang="en-US" sz="1600">
                <a:latin typeface="Tahoma" charset="0"/>
                <a:ea typeface="ＭＳ Ｐゴシック" charset="0"/>
                <a:cs typeface="ＭＳ Ｐゴシック" charset="0"/>
              </a:rPr>
              <a:t>         • Send to output</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5. Precharge bit-lines</a:t>
            </a:r>
          </a:p>
          <a:p>
            <a:pPr>
              <a:buFont typeface="Wingdings" charset="0"/>
              <a:buNone/>
            </a:pPr>
            <a:r>
              <a:rPr lang="en-US" sz="1600">
                <a:latin typeface="Tahoma" charset="0"/>
                <a:ea typeface="ＭＳ Ｐゴシック" charset="0"/>
                <a:cs typeface="ＭＳ Ｐゴシック" charset="0"/>
              </a:rPr>
              <a:t>        • For next access</a:t>
            </a: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D126C0-0631-7541-8A14-D86EEBC66A8A}"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79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Garamond" charset="0"/>
              </a:rPr>
              <a:t>Why Memory Hierarchy?</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We want both fast and large</a:t>
            </a:r>
          </a:p>
          <a:p>
            <a:endParaRPr lang="en-US">
              <a:latin typeface="Tahoma" charset="0"/>
            </a:endParaRPr>
          </a:p>
          <a:p>
            <a:r>
              <a:rPr lang="en-US">
                <a:latin typeface="Tahoma" charset="0"/>
              </a:rPr>
              <a:t>But we cannot achieve both with a single level of memory</a:t>
            </a:r>
          </a:p>
          <a:p>
            <a:endParaRPr lang="en-US">
              <a:latin typeface="Tahoma" charset="0"/>
            </a:endParaRPr>
          </a:p>
          <a:p>
            <a:r>
              <a:rPr lang="en-US">
                <a:latin typeface="Tahoma" charset="0"/>
              </a:rPr>
              <a:t>Idea: </a:t>
            </a:r>
            <a:r>
              <a:rPr lang="en-US">
                <a:solidFill>
                  <a:srgbClr val="0000FF"/>
                </a:solidFill>
                <a:latin typeface="Tahoma" charset="0"/>
              </a:rPr>
              <a:t>Have multiple levels of storage </a:t>
            </a:r>
            <a:r>
              <a:rPr lang="en-US">
                <a:latin typeface="Tahoma" charset="0"/>
              </a:rPr>
              <a:t>(progressively bigger and slower as the levels are farther from the processor) and </a:t>
            </a:r>
            <a:r>
              <a:rPr lang="en-US">
                <a:solidFill>
                  <a:srgbClr val="0000FF"/>
                </a:solidFill>
                <a:latin typeface="Tahoma" charset="0"/>
              </a:rPr>
              <a:t>ensure most of the data the processor needs is kept in the fast(er) level(s)</a:t>
            </a:r>
          </a:p>
        </p:txBody>
      </p:sp>
      <p:sp>
        <p:nvSpPr>
          <p:cNvPr id="111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64097C-1FDF-054C-A239-088B10A830F1}"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7403173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Garamond" charset="0"/>
              </a:rPr>
              <a:t>Caching Basics: Exploit Temporal Locality</a:t>
            </a:r>
          </a:p>
        </p:txBody>
      </p:sp>
      <p:sp>
        <p:nvSpPr>
          <p:cNvPr id="60418"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recently accessed data in automatically managed fast memory (called cache)</a:t>
            </a:r>
          </a:p>
          <a:p>
            <a:r>
              <a:rPr lang="en-US">
                <a:latin typeface="Tahoma" charset="0"/>
              </a:rPr>
              <a:t>Anticipation: the data will be accessed again soon</a:t>
            </a:r>
          </a:p>
          <a:p>
            <a:endParaRPr lang="en-US">
              <a:latin typeface="Tahoma" charset="0"/>
            </a:endParaRPr>
          </a:p>
          <a:p>
            <a:r>
              <a:rPr lang="en-US">
                <a:solidFill>
                  <a:srgbClr val="0000FF"/>
                </a:solidFill>
                <a:latin typeface="Tahoma" charset="0"/>
              </a:rPr>
              <a:t>Temporal locality </a:t>
            </a:r>
            <a:r>
              <a:rPr lang="en-US">
                <a:latin typeface="Tahoma" charset="0"/>
              </a:rPr>
              <a:t>principle</a:t>
            </a:r>
          </a:p>
          <a:p>
            <a:pPr lvl="1"/>
            <a:r>
              <a:rPr lang="en-US">
                <a:solidFill>
                  <a:srgbClr val="FF0000"/>
                </a:solidFill>
                <a:latin typeface="Tahoma" charset="0"/>
                <a:ea typeface="ＭＳ Ｐゴシック" charset="0"/>
              </a:rPr>
              <a:t>Recently accessed data will be again accessed in the near future</a:t>
            </a:r>
          </a:p>
          <a:p>
            <a:pPr lvl="1"/>
            <a:r>
              <a:rPr lang="en-US">
                <a:latin typeface="Tahoma" charset="0"/>
                <a:ea typeface="ＭＳ Ｐゴシック" charset="0"/>
              </a:rPr>
              <a:t>This is what Maurice Wilkes had in mind:</a:t>
            </a:r>
          </a:p>
          <a:p>
            <a:pPr lvl="2"/>
            <a:r>
              <a:rPr lang="en-US">
                <a:latin typeface="Tahoma" charset="0"/>
                <a:ea typeface="ＭＳ Ｐゴシック" charset="0"/>
              </a:rPr>
              <a:t>Wilkes, </a:t>
            </a:r>
            <a:r>
              <a:rPr lang="ja-JP" altLang="en-US">
                <a:latin typeface="Tahoma" charset="0"/>
                <a:ea typeface="ＭＳ Ｐゴシック" charset="0"/>
              </a:rPr>
              <a:t>“</a:t>
            </a:r>
            <a:r>
              <a:rPr lang="en-US" altLang="ja-JP">
                <a:solidFill>
                  <a:srgbClr val="FF0000"/>
                </a:solidFill>
                <a:latin typeface="Tahoma" charset="0"/>
                <a:ea typeface="ＭＳ Ｐゴシック" charset="0"/>
              </a:rPr>
              <a:t>Slave Memories and Dynamic Storage Allocation</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IEEE Trans. On Electronic Computers, 1965.</a:t>
            </a:r>
          </a:p>
          <a:p>
            <a:pPr lvl="2"/>
            <a:r>
              <a:rPr lang="ja-JP" altLang="en-US">
                <a:latin typeface="Tahoma" charset="0"/>
                <a:ea typeface="ＭＳ Ｐゴシック" charset="0"/>
              </a:rPr>
              <a:t>“</a:t>
            </a:r>
            <a:r>
              <a:rPr lang="en-US" altLang="ja-JP">
                <a:latin typeface="Tahoma" charset="0"/>
                <a:ea typeface="ＭＳ Ｐゴシック" charset="0"/>
              </a:rPr>
              <a:t>The use is discussed of a fast core memory of, say 32000 words as a slave to a slower core memory of, say, one million words in such a way that in practical cases the effective access time is nearer that of the fast memory than that of the slow memory.</a:t>
            </a:r>
            <a:r>
              <a:rPr lang="ja-JP" altLang="en-US">
                <a:latin typeface="Tahoma" charset="0"/>
                <a:ea typeface="ＭＳ Ｐゴシック" charset="0"/>
              </a:rPr>
              <a:t>”</a:t>
            </a:r>
            <a:endParaRPr lang="en-US" altLang="ja-JP">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F37466-A7DA-AA40-B82F-C8AB51974186}"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67321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3062019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Garamond" charset="0"/>
              </a:rPr>
              <a:t>Caching Basics: Exploit Spatial Locality</a:t>
            </a:r>
          </a:p>
        </p:txBody>
      </p:sp>
      <p:sp>
        <p:nvSpPr>
          <p:cNvPr id="61442"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addresses adjacent to the recently accessed one in automatically managed fast memory</a:t>
            </a:r>
          </a:p>
          <a:p>
            <a:pPr lvl="1"/>
            <a:r>
              <a:rPr lang="en-US">
                <a:latin typeface="Tahoma" charset="0"/>
                <a:ea typeface="ＭＳ Ｐゴシック" charset="0"/>
              </a:rPr>
              <a:t>Logically divide memory into equal size blocks</a:t>
            </a:r>
          </a:p>
          <a:p>
            <a:pPr lvl="1"/>
            <a:r>
              <a:rPr lang="en-US">
                <a:latin typeface="Tahoma" charset="0"/>
                <a:ea typeface="ＭＳ Ｐゴシック" charset="0"/>
              </a:rPr>
              <a:t>Fetch to cache the accessed block in its entirety</a:t>
            </a:r>
          </a:p>
          <a:p>
            <a:r>
              <a:rPr lang="en-US">
                <a:latin typeface="Tahoma" charset="0"/>
              </a:rPr>
              <a:t>Anticipation: </a:t>
            </a:r>
            <a:r>
              <a:rPr lang="en-US">
                <a:solidFill>
                  <a:srgbClr val="0000FF"/>
                </a:solidFill>
                <a:latin typeface="Tahoma" charset="0"/>
              </a:rPr>
              <a:t>nearby data will be accessed soon</a:t>
            </a:r>
          </a:p>
          <a:p>
            <a:endParaRPr lang="en-US">
              <a:latin typeface="Tahoma" charset="0"/>
            </a:endParaRPr>
          </a:p>
          <a:p>
            <a:r>
              <a:rPr lang="en-US">
                <a:solidFill>
                  <a:srgbClr val="0000FF"/>
                </a:solidFill>
                <a:latin typeface="Tahoma" charset="0"/>
              </a:rPr>
              <a:t>Spatial locality </a:t>
            </a:r>
            <a:r>
              <a:rPr lang="en-US">
                <a:latin typeface="Tahoma" charset="0"/>
              </a:rPr>
              <a:t>principle</a:t>
            </a:r>
          </a:p>
          <a:p>
            <a:pPr lvl="1"/>
            <a:r>
              <a:rPr lang="en-US">
                <a:solidFill>
                  <a:srgbClr val="FF0000"/>
                </a:solidFill>
                <a:latin typeface="Tahoma" charset="0"/>
                <a:ea typeface="ＭＳ Ｐゴシック" charset="0"/>
              </a:rPr>
              <a:t>Nearby data in memory will be accessed in the near future</a:t>
            </a:r>
          </a:p>
          <a:p>
            <a:pPr lvl="2"/>
            <a:r>
              <a:rPr lang="en-US">
                <a:latin typeface="Tahoma" charset="0"/>
                <a:ea typeface="ＭＳ Ｐゴシック" charset="0"/>
              </a:rPr>
              <a:t>E.g., sequential instruction access, array traversal</a:t>
            </a:r>
          </a:p>
          <a:p>
            <a:pPr lvl="1"/>
            <a:r>
              <a:rPr lang="en-US">
                <a:latin typeface="Tahoma" charset="0"/>
                <a:ea typeface="ＭＳ Ｐゴシック" charset="0"/>
              </a:rPr>
              <a:t>This is what IBM 360/85 implemented</a:t>
            </a:r>
          </a:p>
          <a:p>
            <a:pPr lvl="2"/>
            <a:r>
              <a:rPr lang="en-US">
                <a:latin typeface="Tahoma" charset="0"/>
                <a:ea typeface="ＭＳ Ｐゴシック" charset="0"/>
              </a:rPr>
              <a:t>16 Kbyte cache with 64 byte blocks</a:t>
            </a:r>
          </a:p>
          <a:p>
            <a:pPr lvl="2"/>
            <a:r>
              <a:rPr lang="en-US">
                <a:latin typeface="Tahoma" charset="0"/>
                <a:ea typeface="ＭＳ Ｐゴシック" charset="0"/>
              </a:rPr>
              <a:t>Liptay, </a:t>
            </a:r>
            <a:r>
              <a:rPr lang="ja-JP" altLang="en-US">
                <a:latin typeface="Tahoma" charset="0"/>
                <a:ea typeface="ＭＳ Ｐゴシック" charset="0"/>
              </a:rPr>
              <a:t>“</a:t>
            </a:r>
            <a:r>
              <a:rPr lang="en-US" altLang="ja-JP">
                <a:solidFill>
                  <a:srgbClr val="FF0000"/>
                </a:solidFill>
                <a:latin typeface="Tahoma" charset="0"/>
                <a:ea typeface="ＭＳ Ｐゴシック" charset="0"/>
              </a:rPr>
              <a:t>Structural aspects of the System/360 Model 85 II: the cache</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IBM Systems Journal, 1968.</a:t>
            </a:r>
          </a:p>
          <a:p>
            <a:endParaRPr lang="en-US">
              <a:latin typeface="Tahoma" charset="0"/>
            </a:endParaRPr>
          </a:p>
        </p:txBody>
      </p:sp>
      <p:sp>
        <p:nvSpPr>
          <p:cNvPr id="61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E8C3A-AD3B-8648-8508-D7068D10271E}"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73639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3600">
                <a:latin typeface="Garamond" charset="0"/>
              </a:rPr>
              <a:t>A Note on Manual vs. Automatic Management</a:t>
            </a:r>
          </a:p>
        </p:txBody>
      </p:sp>
      <p:sp>
        <p:nvSpPr>
          <p:cNvPr id="3" name="Content Placeholder 2"/>
          <p:cNvSpPr>
            <a:spLocks noGrp="1"/>
          </p:cNvSpPr>
          <p:nvPr>
            <p:ph idx="1"/>
          </p:nvPr>
        </p:nvSpPr>
        <p:spPr>
          <a:xfrm>
            <a:off x="228600" y="996950"/>
            <a:ext cx="8839200" cy="5194300"/>
          </a:xfrm>
        </p:spPr>
        <p:txBody>
          <a:bodyPr/>
          <a:lstStyle/>
          <a:p>
            <a:pPr>
              <a:defRPr/>
            </a:pPr>
            <a:r>
              <a:rPr lang="en-US" dirty="0" smtClean="0">
                <a:solidFill>
                  <a:srgbClr val="0000FF"/>
                </a:solidFill>
              </a:rPr>
              <a:t>Manual:</a:t>
            </a:r>
            <a:r>
              <a:rPr lang="en-US" dirty="0" smtClean="0"/>
              <a:t> Programmer manages data movement across levels</a:t>
            </a:r>
          </a:p>
          <a:p>
            <a:pPr marL="344487" lvl="1" indent="0">
              <a:buFont typeface="Wingdings" charset="0"/>
              <a:buNone/>
              <a:defRPr/>
            </a:pPr>
            <a:r>
              <a:rPr lang="en-US" dirty="0" smtClean="0"/>
              <a:t>-- too painful for programmers on substantial programs</a:t>
            </a:r>
          </a:p>
          <a:p>
            <a:pPr lvl="1">
              <a:defRPr/>
            </a:pPr>
            <a:r>
              <a:rPr lang="en-US" dirty="0" smtClean="0"/>
              <a:t>“core” </a:t>
            </a:r>
            <a:r>
              <a:rPr lang="en-US" dirty="0" err="1" smtClean="0"/>
              <a:t>vs</a:t>
            </a:r>
            <a:r>
              <a:rPr lang="en-US" dirty="0" smtClean="0"/>
              <a:t> “drum” memory in the 50’s</a:t>
            </a:r>
          </a:p>
          <a:p>
            <a:pPr lvl="1">
              <a:defRPr/>
            </a:pPr>
            <a:r>
              <a:rPr lang="en-US" dirty="0" smtClean="0"/>
              <a:t>still done in some embedded processors (on-chip scratch pad SRAM in lieu of a cache)</a:t>
            </a:r>
          </a:p>
          <a:p>
            <a:pPr>
              <a:defRPr/>
            </a:pPr>
            <a:endParaRPr lang="en-US" dirty="0" smtClean="0"/>
          </a:p>
          <a:p>
            <a:pPr>
              <a:defRPr/>
            </a:pPr>
            <a:r>
              <a:rPr lang="en-US" dirty="0" smtClean="0">
                <a:solidFill>
                  <a:srgbClr val="0000FF"/>
                </a:solidFill>
              </a:rPr>
              <a:t>Automatic:</a:t>
            </a:r>
            <a:r>
              <a:rPr lang="en-US" dirty="0" smtClean="0"/>
              <a:t> Hardware manages data movement across levels, </a:t>
            </a:r>
            <a:r>
              <a:rPr lang="en-US" dirty="0" smtClean="0">
                <a:solidFill>
                  <a:srgbClr val="0000FF"/>
                </a:solidFill>
              </a:rPr>
              <a:t>transparently to the programmer</a:t>
            </a:r>
          </a:p>
          <a:p>
            <a:pPr marL="344487" lvl="1" indent="0">
              <a:buFont typeface="Wingdings" charset="0"/>
              <a:buNone/>
              <a:defRPr/>
            </a:pPr>
            <a:r>
              <a:rPr lang="en-US" dirty="0" smtClean="0"/>
              <a:t>++ programmer’s life is easier</a:t>
            </a:r>
          </a:p>
          <a:p>
            <a:pPr lvl="1">
              <a:defRPr/>
            </a:pPr>
            <a:r>
              <a:rPr lang="en-US" dirty="0" smtClean="0"/>
              <a:t>simple heuristic: keep most recently used items in cache</a:t>
            </a:r>
          </a:p>
          <a:p>
            <a:pPr lvl="1">
              <a:defRPr/>
            </a:pPr>
            <a:r>
              <a:rPr lang="en-US" dirty="0" smtClean="0"/>
              <a:t>the average programmer doesn’t need to know about it</a:t>
            </a:r>
          </a:p>
          <a:p>
            <a:pPr lvl="2">
              <a:defRPr/>
            </a:pPr>
            <a:r>
              <a:rPr lang="en-US" dirty="0" smtClean="0"/>
              <a:t>You don’t need to know how big the cache is and how it works to write a “correct” program! (What if you want a “fast” program?)</a:t>
            </a:r>
          </a:p>
          <a:p>
            <a:pPr>
              <a:defRPr/>
            </a:pPr>
            <a:endParaRPr lang="en-US" dirty="0"/>
          </a:p>
        </p:txBody>
      </p:sp>
      <p:sp>
        <p:nvSpPr>
          <p:cNvPr id="114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6DC3E-947D-F449-A63C-7E2BCBDF48C1}"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06253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3600">
                <a:latin typeface="Garamond" charset="0"/>
              </a:rPr>
              <a:t>Automatic Management in Memory Hierarchy</a:t>
            </a:r>
          </a:p>
        </p:txBody>
      </p:sp>
      <p:sp>
        <p:nvSpPr>
          <p:cNvPr id="3" name="Content Placeholder 2"/>
          <p:cNvSpPr>
            <a:spLocks noGrp="1"/>
          </p:cNvSpPr>
          <p:nvPr>
            <p:ph idx="1"/>
          </p:nvPr>
        </p:nvSpPr>
        <p:spPr>
          <a:xfrm>
            <a:off x="304800" y="990600"/>
            <a:ext cx="8610600" cy="5194300"/>
          </a:xfrm>
        </p:spPr>
        <p:txBody>
          <a:bodyPr/>
          <a:lstStyle/>
          <a:p>
            <a:r>
              <a:rPr lang="en-US">
                <a:latin typeface="Tahoma" charset="0"/>
              </a:rPr>
              <a:t>Wilkes, “</a:t>
            </a:r>
            <a:r>
              <a:rPr lang="en-US" altLang="ja-JP">
                <a:solidFill>
                  <a:srgbClr val="FF0000"/>
                </a:solidFill>
                <a:latin typeface="Tahoma" charset="0"/>
              </a:rPr>
              <a:t>Slave Memories and Dynamic Storage Allocation</a:t>
            </a:r>
            <a:r>
              <a:rPr lang="en-US" altLang="ja-JP">
                <a:latin typeface="Tahoma" charset="0"/>
              </a:rPr>
              <a:t>,</a:t>
            </a:r>
            <a:r>
              <a:rPr lang="en-US">
                <a:latin typeface="Tahoma" charset="0"/>
              </a:rPr>
              <a:t>”</a:t>
            </a:r>
            <a:r>
              <a:rPr lang="en-US" altLang="ja-JP">
                <a:latin typeface="Tahoma" charset="0"/>
              </a:rPr>
              <a:t> IEEE Trans. On Electronic Computers, 1965.</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“By a slave memory I mean one which </a:t>
            </a:r>
            <a:r>
              <a:rPr lang="en-US">
                <a:solidFill>
                  <a:srgbClr val="0000FF"/>
                </a:solidFill>
                <a:latin typeface="Tahoma" charset="0"/>
              </a:rPr>
              <a:t>automatically accumulates to itself words </a:t>
            </a:r>
            <a:r>
              <a:rPr lang="en-US">
                <a:latin typeface="Tahoma" charset="0"/>
              </a:rPr>
              <a:t>that come from a slower main memory, and keeps them available for subsequent use without it being necessary for the penalty of main memory access to be incurred again.”</a:t>
            </a:r>
            <a:endParaRPr lang="en-US" altLang="ja-JP">
              <a:latin typeface="Tahoma" charset="0"/>
            </a:endParaRPr>
          </a:p>
          <a:p>
            <a:endParaRPr lang="en-US">
              <a:latin typeface="Tahoma" charset="0"/>
            </a:endParaRPr>
          </a:p>
        </p:txBody>
      </p:sp>
      <p:sp>
        <p:nvSpPr>
          <p:cNvPr id="64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BAEAB6-DB0C-464D-B8DA-7AACE90E263F}" type="slidenum">
              <a:rPr lang="en-US" sz="1600" i="1">
                <a:solidFill>
                  <a:srgbClr val="000000"/>
                </a:solidFill>
                <a:latin typeface="Garamond" charset="0"/>
                <a:cs typeface="Arial" charset="0"/>
              </a:rPr>
              <a:pPr eaLnBrk="1" hangingPunct="1"/>
              <a:t>42</a:t>
            </a:fld>
            <a:endParaRPr lang="en-US" sz="1600" i="1">
              <a:solidFill>
                <a:srgbClr val="000000"/>
              </a:solidFill>
              <a:latin typeface="Garamond"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686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00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Garamond" charset="0"/>
              </a:rPr>
              <a:t>A Modern Memory Hierarchy</a:t>
            </a:r>
          </a:p>
        </p:txBody>
      </p:sp>
      <p:sp>
        <p:nvSpPr>
          <p:cNvPr id="6553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A653F0-5461-F34D-BD5B-4FCFD424CC05}"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65540" name="Rectangle 3"/>
          <p:cNvSpPr txBox="1">
            <a:spLocks noChangeArrowheads="1"/>
          </p:cNvSpPr>
          <p:nvPr/>
        </p:nvSpPr>
        <p:spPr bwMode="auto">
          <a:xfrm>
            <a:off x="152400" y="9906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Register File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words, sub-nsec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L1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KB,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L2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512 KB ~ 1MB, many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L3 cache,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Main memory (DRAM),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GB, ~100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Swap Disk</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100 GB, ~10 msec</a:t>
            </a:r>
          </a:p>
        </p:txBody>
      </p:sp>
      <p:grpSp>
        <p:nvGrpSpPr>
          <p:cNvPr id="65541" name="Group 4"/>
          <p:cNvGrpSpPr>
            <a:grpSpLocks/>
          </p:cNvGrpSpPr>
          <p:nvPr/>
        </p:nvGrpSpPr>
        <p:grpSpPr bwMode="auto">
          <a:xfrm>
            <a:off x="685800" y="990600"/>
            <a:ext cx="6858000" cy="5480050"/>
            <a:chOff x="528" y="720"/>
            <a:chExt cx="4848" cy="3452"/>
          </a:xfrm>
        </p:grpSpPr>
        <p:sp>
          <p:nvSpPr>
            <p:cNvPr id="26" name="Rectangle 5"/>
            <p:cNvSpPr>
              <a:spLocks noChangeArrowheads="1"/>
            </p:cNvSpPr>
            <p:nvPr/>
          </p:nvSpPr>
          <p:spPr bwMode="auto">
            <a:xfrm>
              <a:off x="2208" y="720"/>
              <a:ext cx="1392"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7" name="Rectangle 6"/>
            <p:cNvSpPr>
              <a:spLocks noChangeArrowheads="1"/>
            </p:cNvSpPr>
            <p:nvPr/>
          </p:nvSpPr>
          <p:spPr bwMode="auto">
            <a:xfrm>
              <a:off x="1872" y="1334"/>
              <a:ext cx="2016"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8" name="Rectangle 7"/>
            <p:cNvSpPr>
              <a:spLocks noChangeArrowheads="1"/>
            </p:cNvSpPr>
            <p:nvPr/>
          </p:nvSpPr>
          <p:spPr bwMode="auto">
            <a:xfrm>
              <a:off x="1536" y="1935"/>
              <a:ext cx="268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9" name="Rectangle 8"/>
            <p:cNvSpPr>
              <a:spLocks noChangeArrowheads="1"/>
            </p:cNvSpPr>
            <p:nvPr/>
          </p:nvSpPr>
          <p:spPr bwMode="auto">
            <a:xfrm>
              <a:off x="1200" y="2546"/>
              <a:ext cx="340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0" name="Rectangle 9"/>
            <p:cNvSpPr>
              <a:spLocks noChangeArrowheads="1"/>
            </p:cNvSpPr>
            <p:nvPr/>
          </p:nvSpPr>
          <p:spPr bwMode="auto">
            <a:xfrm>
              <a:off x="864" y="3167"/>
              <a:ext cx="4129"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1" name="Rectangle 10"/>
            <p:cNvSpPr>
              <a:spLocks noChangeArrowheads="1"/>
            </p:cNvSpPr>
            <p:nvPr/>
          </p:nvSpPr>
          <p:spPr bwMode="auto">
            <a:xfrm>
              <a:off x="528" y="3788"/>
              <a:ext cx="484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grpSp>
      <p:sp>
        <p:nvSpPr>
          <p:cNvPr id="32" name="Line 11"/>
          <p:cNvSpPr>
            <a:spLocks noChangeShapeType="1"/>
          </p:cNvSpPr>
          <p:nvPr/>
        </p:nvSpPr>
        <p:spPr bwMode="auto">
          <a:xfrm>
            <a:off x="228600" y="17526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3" name="AutoShape 12"/>
          <p:cNvSpPr>
            <a:spLocks noChangeArrowheads="1"/>
          </p:cNvSpPr>
          <p:nvPr/>
        </p:nvSpPr>
        <p:spPr bwMode="auto">
          <a:xfrm>
            <a:off x="5410200" y="12192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4" name="AutoShape 13"/>
          <p:cNvSpPr>
            <a:spLocks noChangeArrowheads="1"/>
          </p:cNvSpPr>
          <p:nvPr/>
        </p:nvSpPr>
        <p:spPr bwMode="auto">
          <a:xfrm>
            <a:off x="6858000" y="51816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5" name="AutoShape 14"/>
          <p:cNvSpPr>
            <a:spLocks noChangeArrowheads="1"/>
          </p:cNvSpPr>
          <p:nvPr/>
        </p:nvSpPr>
        <p:spPr bwMode="auto">
          <a:xfrm rot="10800000">
            <a:off x="2057400" y="11430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6" name="AutoShape 15"/>
          <p:cNvSpPr>
            <a:spLocks noChangeArrowheads="1"/>
          </p:cNvSpPr>
          <p:nvPr/>
        </p:nvSpPr>
        <p:spPr bwMode="auto">
          <a:xfrm rot="10800000">
            <a:off x="762000" y="51054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7" name="Text Box 16"/>
          <p:cNvSpPr txBox="1">
            <a:spLocks noChangeArrowheads="1"/>
          </p:cNvSpPr>
          <p:nvPr/>
        </p:nvSpPr>
        <p:spPr bwMode="auto">
          <a:xfrm>
            <a:off x="6781800" y="131762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m</a:t>
            </a:r>
            <a:r>
              <a:rPr lang="en-US" i="0" kern="0" dirty="0" err="1" smtClean="0">
                <a:solidFill>
                  <a:srgbClr val="000000"/>
                </a:solidFill>
                <a:latin typeface="Calibri" charset="0"/>
                <a:cs typeface="ＭＳ Ｐゴシック" charset="0"/>
              </a:rPr>
              <a:t>anual</a:t>
            </a:r>
            <a:r>
              <a:rPr lang="en-US" i="0" kern="0" dirty="0" smtClean="0">
                <a:solidFill>
                  <a:srgbClr val="000000"/>
                </a:solidFill>
                <a:latin typeface="Calibri" charset="0"/>
                <a:cs typeface="ＭＳ Ｐゴシック" charset="0"/>
              </a:rPr>
              <a:t>/compiler</a:t>
            </a:r>
          </a:p>
          <a:p>
            <a:pPr>
              <a:defRPr/>
            </a:pPr>
            <a:r>
              <a:rPr lang="en-US" i="0" kern="0" dirty="0" smtClean="0">
                <a:solidFill>
                  <a:srgbClr val="000000"/>
                </a:solidFill>
                <a:latin typeface="Calibri" charset="0"/>
                <a:cs typeface="ＭＳ Ｐゴシック" charset="0"/>
              </a:rPr>
              <a:t>register spilling</a:t>
            </a:r>
          </a:p>
        </p:txBody>
      </p:sp>
      <p:sp>
        <p:nvSpPr>
          <p:cNvPr id="38" name="Line 17"/>
          <p:cNvSpPr>
            <a:spLocks noChangeShapeType="1"/>
          </p:cNvSpPr>
          <p:nvPr/>
        </p:nvSpPr>
        <p:spPr bwMode="auto">
          <a:xfrm>
            <a:off x="228600" y="57150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9" name="Text Box 18"/>
          <p:cNvSpPr txBox="1">
            <a:spLocks noChangeArrowheads="1"/>
          </p:cNvSpPr>
          <p:nvPr/>
        </p:nvSpPr>
        <p:spPr bwMode="auto">
          <a:xfrm>
            <a:off x="7589838" y="5264150"/>
            <a:ext cx="144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smtClean="0">
                <a:solidFill>
                  <a:srgbClr val="000000"/>
                </a:solidFill>
                <a:latin typeface="Calibri" charset="0"/>
                <a:cs typeface="ＭＳ Ｐゴシック" charset="0"/>
              </a:rPr>
              <a:t>automatic</a:t>
            </a:r>
          </a:p>
          <a:p>
            <a:pPr>
              <a:defRPr/>
            </a:pPr>
            <a:r>
              <a:rPr lang="en-US" i="0" kern="0" smtClean="0">
                <a:solidFill>
                  <a:srgbClr val="000000"/>
                </a:solidFill>
                <a:latin typeface="Calibri" charset="0"/>
                <a:cs typeface="ＭＳ Ｐゴシック" charset="0"/>
              </a:rPr>
              <a:t>demand </a:t>
            </a:r>
          </a:p>
          <a:p>
            <a:pPr>
              <a:defRPr/>
            </a:pPr>
            <a:r>
              <a:rPr lang="en-US" i="0" kern="0" smtClean="0">
                <a:solidFill>
                  <a:srgbClr val="000000"/>
                </a:solidFill>
                <a:latin typeface="Calibri" charset="0"/>
                <a:cs typeface="ＭＳ Ｐゴシック" charset="0"/>
              </a:rPr>
              <a:t>paging</a:t>
            </a:r>
          </a:p>
        </p:txBody>
      </p:sp>
      <p:sp>
        <p:nvSpPr>
          <p:cNvPr id="40" name="Text Box 19"/>
          <p:cNvSpPr txBox="1">
            <a:spLocks noChangeArrowheads="1"/>
          </p:cNvSpPr>
          <p:nvPr/>
        </p:nvSpPr>
        <p:spPr bwMode="auto">
          <a:xfrm>
            <a:off x="7097713" y="3054350"/>
            <a:ext cx="188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Automatic</a:t>
            </a:r>
          </a:p>
          <a:p>
            <a:pPr>
              <a:defRPr/>
            </a:pPr>
            <a:r>
              <a:rPr lang="en-US" i="0" kern="0" dirty="0" smtClean="0">
                <a:solidFill>
                  <a:srgbClr val="000000"/>
                </a:solidFill>
                <a:latin typeface="Calibri" charset="0"/>
                <a:cs typeface="ＭＳ Ｐゴシック" charset="0"/>
              </a:rPr>
              <a:t>HW cache</a:t>
            </a:r>
          </a:p>
          <a:p>
            <a:pPr>
              <a:defRPr/>
            </a:pPr>
            <a:r>
              <a:rPr lang="en-US" i="0" kern="0" dirty="0" smtClean="0">
                <a:solidFill>
                  <a:srgbClr val="000000"/>
                </a:solidFill>
                <a:latin typeface="Calibri" charset="0"/>
                <a:cs typeface="ＭＳ Ｐゴシック" charset="0"/>
              </a:rPr>
              <a:t>management</a:t>
            </a:r>
          </a:p>
        </p:txBody>
      </p:sp>
      <p:sp>
        <p:nvSpPr>
          <p:cNvPr id="65551" name="Text Box 20"/>
          <p:cNvSpPr txBox="1">
            <a:spLocks noChangeArrowheads="1"/>
          </p:cNvSpPr>
          <p:nvPr/>
        </p:nvSpPr>
        <p:spPr bwMode="auto">
          <a:xfrm>
            <a:off x="-33338" y="1722438"/>
            <a:ext cx="161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CC9900"/>
                </a:solidFill>
                <a:latin typeface="Calibri" charset="0"/>
              </a:rPr>
              <a:t>Memory</a:t>
            </a:r>
          </a:p>
          <a:p>
            <a:pPr eaLnBrk="1" fontAlgn="base" hangingPunct="1">
              <a:spcBef>
                <a:spcPct val="0"/>
              </a:spcBef>
              <a:spcAft>
                <a:spcPct val="0"/>
              </a:spcAft>
            </a:pPr>
            <a:r>
              <a:rPr lang="en-US" smtClean="0">
                <a:solidFill>
                  <a:srgbClr val="CC9900"/>
                </a:solidFill>
                <a:latin typeface="Calibri" charset="0"/>
              </a:rPr>
              <a:t>Abstraction</a:t>
            </a:r>
          </a:p>
        </p:txBody>
      </p:sp>
      <p:sp>
        <p:nvSpPr>
          <p:cNvPr id="42" name="AutoShape 21"/>
          <p:cNvSpPr>
            <a:spLocks noChangeArrowheads="1"/>
          </p:cNvSpPr>
          <p:nvPr/>
        </p:nvSpPr>
        <p:spPr bwMode="auto">
          <a:xfrm>
            <a:off x="152400" y="2590800"/>
            <a:ext cx="457200" cy="3810000"/>
          </a:xfrm>
          <a:prstGeom prst="downArrow">
            <a:avLst>
              <a:gd name="adj1" fmla="val 44444"/>
              <a:gd name="adj2" fmla="val 41744"/>
            </a:avLst>
          </a:prstGeom>
          <a:solidFill>
            <a:srgbClr val="FC0128"/>
          </a:solidFill>
          <a:ln w="19050">
            <a:solidFill>
              <a:srgbClr val="FC0128"/>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9902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697782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a:latin typeface="Tahoma" charset="0"/>
              </a:rPr>
              <a:t>A DRAM bank is a 2D array of cells: rows x columns</a:t>
            </a:r>
          </a:p>
          <a:p>
            <a:r>
              <a:rPr lang="en-US">
                <a:latin typeface="Tahoma" charset="0"/>
              </a:rPr>
              <a:t>A </a:t>
            </a:r>
            <a:r>
              <a:rPr lang="ja-JP" altLang="en-US">
                <a:latin typeface="Tahoma" charset="0"/>
              </a:rPr>
              <a:t>“</a:t>
            </a:r>
            <a:r>
              <a:rPr lang="en-US" altLang="ja-JP">
                <a:latin typeface="Tahoma" charset="0"/>
              </a:rPr>
              <a:t>DRAM row</a:t>
            </a:r>
            <a:r>
              <a:rPr lang="ja-JP" altLang="en-US">
                <a:latin typeface="Tahoma" charset="0"/>
              </a:rPr>
              <a:t>”</a:t>
            </a:r>
            <a:r>
              <a:rPr lang="en-US" altLang="ja-JP">
                <a:latin typeface="Tahoma" charset="0"/>
              </a:rPr>
              <a:t> is also called a </a:t>
            </a:r>
            <a:r>
              <a:rPr lang="ja-JP" altLang="en-US">
                <a:latin typeface="Tahoma" charset="0"/>
              </a:rPr>
              <a:t>“</a:t>
            </a:r>
            <a:r>
              <a:rPr lang="en-US" altLang="ja-JP">
                <a:latin typeface="Tahoma" charset="0"/>
              </a:rPr>
              <a:t>DRAM page</a:t>
            </a:r>
            <a:r>
              <a:rPr lang="ja-JP" altLang="en-US">
                <a:latin typeface="Tahoma" charset="0"/>
              </a:rPr>
              <a:t>”</a:t>
            </a:r>
            <a:endParaRPr lang="en-US" altLang="ja-JP">
              <a:latin typeface="Tahoma" charset="0"/>
            </a:endParaRPr>
          </a:p>
          <a:p>
            <a:r>
              <a:rPr lang="ja-JP" altLang="en-US">
                <a:latin typeface="Tahoma" charset="0"/>
              </a:rPr>
              <a:t>“</a:t>
            </a:r>
            <a:r>
              <a:rPr lang="en-US" altLang="ja-JP">
                <a:latin typeface="Tahoma" charset="0"/>
              </a:rPr>
              <a:t>Sense amplifiers</a:t>
            </a:r>
            <a:r>
              <a:rPr lang="ja-JP" altLang="en-US">
                <a:latin typeface="Tahoma" charset="0"/>
              </a:rPr>
              <a:t>”</a:t>
            </a:r>
            <a:r>
              <a:rPr lang="en-US" altLang="ja-JP">
                <a:latin typeface="Tahoma" charset="0"/>
              </a:rPr>
              <a:t> also called </a:t>
            </a:r>
            <a:r>
              <a:rPr lang="ja-JP" altLang="en-US">
                <a:latin typeface="Tahoma" charset="0"/>
              </a:rPr>
              <a:t>“</a:t>
            </a:r>
            <a:r>
              <a:rPr lang="en-US" altLang="ja-JP">
                <a:latin typeface="Tahoma" charset="0"/>
              </a:rPr>
              <a:t>row buffer</a:t>
            </a:r>
            <a:r>
              <a:rPr lang="ja-JP" altLang="en-US">
                <a:latin typeface="Tahoma" charset="0"/>
              </a:rPr>
              <a:t>”</a:t>
            </a:r>
            <a:endParaRPr lang="en-US" altLang="ja-JP">
              <a:latin typeface="Tahoma" charset="0"/>
            </a:endParaRPr>
          </a:p>
          <a:p>
            <a:endParaRPr lang="en-US">
              <a:latin typeface="Tahoma" charset="0"/>
            </a:endParaRPr>
          </a:p>
          <a:p>
            <a:r>
              <a:rPr lang="en-US">
                <a:latin typeface="Tahoma" charset="0"/>
              </a:rPr>
              <a:t>Each address is a &lt;row,column&gt; pair</a:t>
            </a:r>
          </a:p>
          <a:p>
            <a:r>
              <a:rPr lang="en-US">
                <a:latin typeface="Tahoma" charset="0"/>
              </a:rPr>
              <a:t>Access to a </a:t>
            </a:r>
            <a:r>
              <a:rPr lang="ja-JP" altLang="en-US">
                <a:latin typeface="Tahoma" charset="0"/>
              </a:rPr>
              <a:t>“</a:t>
            </a:r>
            <a:r>
              <a:rPr lang="en-US" altLang="ja-JP">
                <a:latin typeface="Tahoma" charset="0"/>
              </a:rPr>
              <a:t>closed row</a:t>
            </a:r>
            <a:r>
              <a:rPr lang="ja-JP" altLang="en-US">
                <a:latin typeface="Tahoma" charset="0"/>
              </a:rPr>
              <a:t>”</a:t>
            </a:r>
            <a:endParaRPr lang="en-US" altLang="ja-JP">
              <a:latin typeface="Tahoma" charset="0"/>
            </a:endParaRPr>
          </a:p>
          <a:p>
            <a:pPr lvl="1"/>
            <a:r>
              <a:rPr lang="en-US">
                <a:solidFill>
                  <a:srgbClr val="FF0000"/>
                </a:solidFill>
                <a:latin typeface="Tahoma" charset="0"/>
                <a:ea typeface="ＭＳ Ｐゴシック" charset="0"/>
              </a:rPr>
              <a:t>Activate</a:t>
            </a:r>
            <a:r>
              <a:rPr lang="en-US">
                <a:latin typeface="Tahoma" charset="0"/>
                <a:ea typeface="ＭＳ Ｐゴシック" charset="0"/>
              </a:rPr>
              <a:t> command opens row (placed into row buffer)</a:t>
            </a:r>
          </a:p>
          <a:p>
            <a:pPr lvl="1"/>
            <a:r>
              <a:rPr lang="en-US">
                <a:solidFill>
                  <a:srgbClr val="FF0000"/>
                </a:solidFill>
                <a:latin typeface="Tahoma" charset="0"/>
                <a:ea typeface="ＭＳ Ｐゴシック" charset="0"/>
              </a:rPr>
              <a:t>Read/write</a:t>
            </a:r>
            <a:r>
              <a:rPr lang="en-US">
                <a:latin typeface="Tahoma" charset="0"/>
                <a:ea typeface="ＭＳ Ｐゴシック" charset="0"/>
              </a:rPr>
              <a:t> command reads/writes column in the row buffer</a:t>
            </a:r>
          </a:p>
          <a:p>
            <a:pPr lvl="1"/>
            <a:r>
              <a:rPr lang="en-US">
                <a:solidFill>
                  <a:srgbClr val="FF0000"/>
                </a:solidFill>
                <a:latin typeface="Tahoma" charset="0"/>
                <a:ea typeface="ＭＳ Ｐゴシック" charset="0"/>
              </a:rPr>
              <a:t>Precharge </a:t>
            </a:r>
            <a:r>
              <a:rPr lang="en-US">
                <a:latin typeface="Tahoma" charset="0"/>
                <a:ea typeface="ＭＳ Ｐゴシック" charset="0"/>
              </a:rPr>
              <a:t>command closes the row and prepares the bank for next access</a:t>
            </a:r>
          </a:p>
          <a:p>
            <a:r>
              <a:rPr lang="en-US">
                <a:latin typeface="Tahoma" charset="0"/>
              </a:rPr>
              <a:t>Access to an </a:t>
            </a:r>
            <a:r>
              <a:rPr lang="ja-JP" altLang="en-US">
                <a:latin typeface="Tahoma" charset="0"/>
              </a:rPr>
              <a:t>“</a:t>
            </a:r>
            <a:r>
              <a:rPr lang="en-US" altLang="ja-JP">
                <a:latin typeface="Tahoma" charset="0"/>
              </a:rPr>
              <a:t>open row</a:t>
            </a:r>
            <a:r>
              <a:rPr lang="ja-JP" altLang="en-US">
                <a:latin typeface="Tahoma" charset="0"/>
              </a:rPr>
              <a:t>”</a:t>
            </a:r>
            <a:endParaRPr lang="en-US" altLang="ja-JP">
              <a:latin typeface="Tahoma" charset="0"/>
            </a:endParaRPr>
          </a:p>
          <a:p>
            <a:pPr lvl="1"/>
            <a:r>
              <a:rPr lang="en-US">
                <a:latin typeface="Tahoma" charset="0"/>
                <a:ea typeface="ＭＳ Ｐゴシック" charset="0"/>
              </a:rPr>
              <a:t>No need for activate command</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65383-8F94-D94D-979D-782FF22F809D}"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45181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25EFCA-4315-3D4A-B90C-1B409A852561}"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539235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Consists of multiple banks (2-16 in Synchronous DRAM)</a:t>
            </a:r>
          </a:p>
          <a:p>
            <a:r>
              <a:rPr lang="en-US">
                <a:latin typeface="Tahoma" charset="0"/>
              </a:rPr>
              <a:t>Banks share command/address/data buses</a:t>
            </a:r>
          </a:p>
          <a:p>
            <a:r>
              <a:rPr lang="en-US">
                <a:latin typeface="Tahoma" charset="0"/>
              </a:rPr>
              <a:t>The chip itself has a narrow interface (4-16 bits per read)</a:t>
            </a:r>
          </a:p>
          <a:p>
            <a:endParaRPr lang="en-US">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06C856-12AC-8A41-A0A4-664B6542028E}"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2207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292D4A-0875-2849-B6E7-41F40EC464EF}"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631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14324-A30E-9549-B9A8-5A81C424F817}"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439390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5</a:t>
            </a:fld>
            <a:endParaRPr lang="en-US" sz="1600" dirty="0">
              <a:solidFill>
                <a:srgbClr val="000000"/>
              </a:solidFill>
              <a:latin typeface="Garamond" charset="0"/>
            </a:endParaRPr>
          </a:p>
        </p:txBody>
      </p:sp>
    </p:spTree>
    <p:extLst>
      <p:ext uri="{BB962C8B-B14F-4D97-AF65-F5344CB8AC3E}">
        <p14:creationId xmlns:p14="http://schemas.microsoft.com/office/powerpoint/2010/main" val="278471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C8090-DED7-7E4E-A1CC-D3E3EEFE3E7A}"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97330"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52237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B4AEAA-1E3C-6947-9548-E3EFC2AB0CBF}"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2885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17D938-347C-AC45-9073-77387F0641C1}"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a:latin typeface="Tahoma" charset="0"/>
                <a:ea typeface="ＭＳ Ｐゴシック" charset="0"/>
              </a:rPr>
              <a:t>Enables even higher capacity</a:t>
            </a:r>
          </a:p>
          <a:p>
            <a:pPr lvl="1"/>
            <a:endParaRPr lang="en-US" sz="1800">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Interconnect complexity and energy consumption can be high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Tree>
    <p:extLst>
      <p:ext uri="{BB962C8B-B14F-4D97-AF65-F5344CB8AC3E}">
        <p14:creationId xmlns:p14="http://schemas.microsoft.com/office/powerpoint/2010/main" val="19463042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pPr>
              <a:buFont typeface="Wingdings" charset="0"/>
              <a:buNone/>
            </a:pPr>
            <a:endParaRPr lang="en-US">
              <a:latin typeface="Tahoma" charset="0"/>
            </a:endParaRPr>
          </a:p>
          <a:p>
            <a:r>
              <a:rPr lang="en-US">
                <a:latin typeface="Tahoma" charset="0"/>
              </a:rPr>
              <a:t>2 Independent Channels: 2 Memory Controllers (Above)</a:t>
            </a:r>
          </a:p>
          <a:p>
            <a:r>
              <a:rPr lang="en-US">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975914-7D94-7F48-82E9-960C100D5595}"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923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FED72-1EB8-A64A-9529-32D6A4696E17}"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157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8E440-DDB1-BD43-B16F-7E508F1166DA}"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458630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ja-JP" altLang="en-US" sz="1800" b="1" smtClean="0">
                <a:solidFill>
                  <a:srgbClr val="C0504D"/>
                </a:solidFill>
                <a:latin typeface="Calibri" charset="0"/>
                <a:cs typeface="Arial" charset="0"/>
              </a:rPr>
              <a:t>“</a:t>
            </a:r>
            <a:r>
              <a:rPr lang="en-US" altLang="ja-JP" sz="1800" b="1" smtClean="0">
                <a:solidFill>
                  <a:srgbClr val="C0504D"/>
                </a:solidFill>
                <a:latin typeface="Calibri" charset="0"/>
                <a:cs typeface="Arial" charset="0"/>
              </a:rPr>
              <a:t>Channel</a:t>
            </a:r>
            <a:r>
              <a:rPr lang="ja-JP" altLang="en-US" sz="1800" b="1" smtClean="0">
                <a:solidFill>
                  <a:srgbClr val="C0504D"/>
                </a:solidFill>
                <a:latin typeface="Calibri" charset="0"/>
                <a:cs typeface="Arial" charset="0"/>
              </a:rPr>
              <a:t>”</a:t>
            </a:r>
            <a:endParaRPr lang="en-US" sz="1800" b="1" smtClean="0">
              <a:solidFill>
                <a:srgbClr val="C0504D"/>
              </a:solidFill>
              <a:latin typeface="Calibri" charset="0"/>
              <a:cs typeface="Arial" charset="0"/>
            </a:endParaRPr>
          </a:p>
        </p:txBody>
      </p:sp>
    </p:spTree>
    <p:extLst>
      <p:ext uri="{BB962C8B-B14F-4D97-AF65-F5344CB8AC3E}">
        <p14:creationId xmlns:p14="http://schemas.microsoft.com/office/powerpoint/2010/main" val="2194131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007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0: </a:t>
            </a:r>
            <a:r>
              <a:rPr lang="en-US" sz="1800" smtClean="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85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Memory channel</a:t>
            </a:r>
          </a:p>
        </p:txBody>
      </p:sp>
    </p:spTree>
    <p:extLst>
      <p:ext uri="{BB962C8B-B14F-4D97-AF65-F5344CB8AC3E}">
        <p14:creationId xmlns:p14="http://schemas.microsoft.com/office/powerpoint/2010/main" val="1917650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cores</a:t>
            </a: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mobile</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6</a:t>
            </a:fld>
            <a:endParaRPr lang="en-US" sz="1600" dirty="0">
              <a:solidFill>
                <a:srgbClr val="000000"/>
              </a:solidFill>
              <a:latin typeface="Garamond" charset="0"/>
            </a:endParaRPr>
          </a:p>
        </p:txBody>
      </p:sp>
    </p:spTree>
    <p:extLst>
      <p:ext uri="{BB962C8B-B14F-4D97-AF65-F5344CB8AC3E}">
        <p14:creationId xmlns:p14="http://schemas.microsoft.com/office/powerpoint/2010/main" val="2140241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5600" b="1" smtClean="0">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2343496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69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200" b="1" smtClean="0">
                <a:solidFill>
                  <a:srgbClr val="000000"/>
                </a:solidFill>
                <a:latin typeface="Calibri" charset="0"/>
                <a:ea typeface="ＭＳ Ｐゴシック"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291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457103-F150-EE4D-AEB0-6D45BF2E83BA}"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021877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Mapped to</a:t>
            </a:r>
          </a:p>
        </p:txBody>
      </p:sp>
    </p:spTree>
    <p:extLst>
      <p:ext uri="{BB962C8B-B14F-4D97-AF65-F5344CB8AC3E}">
        <p14:creationId xmlns:p14="http://schemas.microsoft.com/office/powerpoint/2010/main" val="15047378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32396539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363563472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84344674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62622765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965187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8840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latin typeface="Calibri" charset="0"/>
                <a:cs typeface="Arial" charset="0"/>
              </a:rPr>
              <a:t>A 64B cache block takes 8 I/O cycles to transfer.</a:t>
            </a:r>
          </a:p>
          <a:p>
            <a:pPr algn="ctr" eaLnBrk="1" fontAlgn="base" hangingPunct="1">
              <a:spcBef>
                <a:spcPct val="0"/>
              </a:spcBef>
              <a:spcAft>
                <a:spcPct val="0"/>
              </a:spcAft>
            </a:pPr>
            <a:endParaRPr lang="en-US" sz="1800" b="1" smtClean="0">
              <a:solidFill>
                <a:srgbClr val="FF0000"/>
              </a:solidFill>
              <a:latin typeface="Calibri" charset="0"/>
              <a:cs typeface="Arial" charset="0"/>
            </a:endParaRPr>
          </a:p>
          <a:p>
            <a:pPr algn="ctr" eaLnBrk="1" fontAlgn="base" hangingPunct="1">
              <a:spcBef>
                <a:spcPct val="0"/>
              </a:spcBef>
              <a:spcAft>
                <a:spcPct val="0"/>
              </a:spcAft>
            </a:pPr>
            <a:r>
              <a:rPr lang="en-US" sz="1800" b="1" smtClean="0">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91438286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3600">
                <a:latin typeface="Garamond" charset="0"/>
              </a:rPr>
              <a:t>Latency Components: Basic DRAM Operation</a:t>
            </a:r>
          </a:p>
        </p:txBody>
      </p:sp>
      <p:sp>
        <p:nvSpPr>
          <p:cNvPr id="123906" name="Content Placeholder 2"/>
          <p:cNvSpPr>
            <a:spLocks noGrp="1"/>
          </p:cNvSpPr>
          <p:nvPr>
            <p:ph idx="1"/>
          </p:nvPr>
        </p:nvSpPr>
        <p:spPr>
          <a:xfrm>
            <a:off x="228600" y="996950"/>
            <a:ext cx="8610600" cy="5194300"/>
          </a:xfrm>
        </p:spPr>
        <p:txBody>
          <a:bodyPr/>
          <a:lstStyle/>
          <a:p>
            <a:r>
              <a:rPr lang="en-US">
                <a:latin typeface="Tahoma" charset="0"/>
              </a:rPr>
              <a:t>CPU </a:t>
            </a:r>
            <a:r>
              <a:rPr lang="en-US">
                <a:latin typeface="Tahoma" charset="0"/>
                <a:cs typeface="Arial" charset="0"/>
              </a:rPr>
              <a:t>→ controller transfer time</a:t>
            </a:r>
          </a:p>
          <a:p>
            <a:r>
              <a:rPr lang="en-US">
                <a:latin typeface="Tahoma" charset="0"/>
                <a:cs typeface="Arial" charset="0"/>
              </a:rPr>
              <a:t>Controller latency</a:t>
            </a:r>
          </a:p>
          <a:p>
            <a:pPr lvl="1"/>
            <a:r>
              <a:rPr lang="en-US">
                <a:latin typeface="Tahoma" charset="0"/>
                <a:ea typeface="ＭＳ Ｐゴシック" charset="0"/>
                <a:cs typeface="Arial" charset="0"/>
              </a:rPr>
              <a:t>Queuing &amp; scheduling delay at the controller</a:t>
            </a:r>
          </a:p>
          <a:p>
            <a:pPr lvl="1"/>
            <a:r>
              <a:rPr lang="en-US">
                <a:latin typeface="Tahoma" charset="0"/>
                <a:ea typeface="ＭＳ Ｐゴシック" charset="0"/>
                <a:cs typeface="Arial" charset="0"/>
              </a:rPr>
              <a:t>Access converted to basic commands</a:t>
            </a:r>
          </a:p>
          <a:p>
            <a:r>
              <a:rPr lang="en-US">
                <a:latin typeface="Tahoma" charset="0"/>
                <a:cs typeface="Arial" charset="0"/>
              </a:rPr>
              <a:t>Controller → DRAM transfer time</a:t>
            </a:r>
          </a:p>
          <a:p>
            <a:r>
              <a:rPr lang="en-US">
                <a:latin typeface="Tahoma" charset="0"/>
                <a:cs typeface="Arial" charset="0"/>
              </a:rPr>
              <a:t>DRAM bank latency</a:t>
            </a:r>
          </a:p>
          <a:p>
            <a:pPr lvl="1"/>
            <a:r>
              <a:rPr lang="en-US">
                <a:latin typeface="Tahoma" charset="0"/>
                <a:ea typeface="ＭＳ Ｐゴシック" charset="0"/>
                <a:cs typeface="Arial" charset="0"/>
              </a:rPr>
              <a:t>Simple CAS if row is </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open</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 OR</a:t>
            </a:r>
          </a:p>
          <a:p>
            <a:pPr lvl="1"/>
            <a:r>
              <a:rPr lang="en-US">
                <a:latin typeface="Tahoma" charset="0"/>
                <a:ea typeface="ＭＳ Ｐゴシック" charset="0"/>
                <a:cs typeface="Arial" charset="0"/>
              </a:rPr>
              <a:t>RAS + CAS if array precharged OR</a:t>
            </a:r>
          </a:p>
          <a:p>
            <a:pPr lvl="1"/>
            <a:r>
              <a:rPr lang="en-US">
                <a:latin typeface="Tahoma" charset="0"/>
                <a:ea typeface="ＭＳ Ｐゴシック" charset="0"/>
                <a:cs typeface="Arial" charset="0"/>
              </a:rPr>
              <a:t>PRE + RAS + CAS (worst case)</a:t>
            </a:r>
          </a:p>
          <a:p>
            <a:r>
              <a:rPr lang="en-US">
                <a:latin typeface="Tahoma" charset="0"/>
                <a:cs typeface="Arial" charset="0"/>
              </a:rPr>
              <a:t>DRAM → CPU transfer time (through controller)</a:t>
            </a:r>
          </a:p>
          <a:p>
            <a:endParaRPr lang="en-US">
              <a:latin typeface="Tahoma" charset="0"/>
            </a:endParaRP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99F2-3369-BD45-AA7D-5A83C601C8C8}"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19634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00038" y="152400"/>
            <a:ext cx="8843962" cy="1066800"/>
          </a:xfrm>
        </p:spPr>
        <p:txBody>
          <a:bodyPr/>
          <a:lstStyle/>
          <a:p>
            <a:r>
              <a:rPr lang="en-US">
                <a:latin typeface="Garamond" charset="0"/>
              </a:rPr>
              <a:t>Multiple Banks (Interleaving) and Channels</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rPr>
              <a:t>Multiple banks</a:t>
            </a:r>
          </a:p>
          <a:p>
            <a:pPr lvl="1"/>
            <a:r>
              <a:rPr lang="en-US">
                <a:latin typeface="Tahoma" charset="0"/>
                <a:ea typeface="ＭＳ Ｐゴシック" charset="0"/>
              </a:rPr>
              <a:t>Enable </a:t>
            </a:r>
            <a:r>
              <a:rPr lang="en-US">
                <a:solidFill>
                  <a:srgbClr val="FF0000"/>
                </a:solidFill>
                <a:latin typeface="Tahoma" charset="0"/>
                <a:ea typeface="ＭＳ Ｐゴシック" charset="0"/>
              </a:rPr>
              <a:t>concurrent DRAM accesses</a:t>
            </a:r>
          </a:p>
          <a:p>
            <a:pPr lvl="1"/>
            <a:r>
              <a:rPr lang="en-US">
                <a:latin typeface="Tahoma" charset="0"/>
                <a:ea typeface="ＭＳ Ｐゴシック" charset="0"/>
              </a:rPr>
              <a:t>Bits in address determine which bank an address resides in</a:t>
            </a:r>
          </a:p>
          <a:p>
            <a:r>
              <a:rPr lang="en-US">
                <a:latin typeface="Tahoma" charset="0"/>
              </a:rPr>
              <a:t>Multiple independent channels serve the same purpose</a:t>
            </a:r>
          </a:p>
          <a:p>
            <a:pPr lvl="1"/>
            <a:r>
              <a:rPr lang="en-US">
                <a:latin typeface="Tahoma" charset="0"/>
                <a:ea typeface="ＭＳ Ｐゴシック" charset="0"/>
              </a:rPr>
              <a:t>But they are even better because they have </a:t>
            </a:r>
            <a:r>
              <a:rPr lang="en-US">
                <a:solidFill>
                  <a:srgbClr val="FF0000"/>
                </a:solidFill>
                <a:latin typeface="Tahoma" charset="0"/>
                <a:ea typeface="ＭＳ Ｐゴシック" charset="0"/>
              </a:rPr>
              <a:t>separate data buses</a:t>
            </a:r>
          </a:p>
          <a:p>
            <a:pPr lvl="1"/>
            <a:r>
              <a:rPr lang="en-US">
                <a:solidFill>
                  <a:srgbClr val="FF0000"/>
                </a:solidFill>
                <a:latin typeface="Tahoma" charset="0"/>
                <a:ea typeface="ＭＳ Ｐゴシック" charset="0"/>
              </a:rPr>
              <a:t>Increased bus bandwidth</a:t>
            </a:r>
          </a:p>
          <a:p>
            <a:pPr lvl="1"/>
            <a:endParaRPr lang="en-US">
              <a:solidFill>
                <a:srgbClr val="FF0000"/>
              </a:solidFill>
              <a:latin typeface="Tahoma" charset="0"/>
              <a:ea typeface="ＭＳ Ｐゴシック" charset="0"/>
            </a:endParaRPr>
          </a:p>
          <a:p>
            <a:r>
              <a:rPr lang="en-US">
                <a:latin typeface="Tahoma" charset="0"/>
              </a:rPr>
              <a:t>Enabling more concurrency requires reducing</a:t>
            </a:r>
          </a:p>
          <a:p>
            <a:pPr lvl="1"/>
            <a:r>
              <a:rPr lang="en-US">
                <a:latin typeface="Tahoma" charset="0"/>
                <a:ea typeface="ＭＳ Ｐゴシック" charset="0"/>
              </a:rPr>
              <a:t>Bank conflicts</a:t>
            </a:r>
          </a:p>
          <a:p>
            <a:pPr lvl="1"/>
            <a:r>
              <a:rPr lang="en-US">
                <a:latin typeface="Tahoma" charset="0"/>
                <a:ea typeface="ＭＳ Ｐゴシック" charset="0"/>
              </a:rPr>
              <a:t>Channel conflicts</a:t>
            </a:r>
          </a:p>
          <a:p>
            <a:r>
              <a:rPr lang="en-US">
                <a:latin typeface="Tahoma" charset="0"/>
              </a:rPr>
              <a:t>How to select/randomize bank/channel indices in address?</a:t>
            </a:r>
          </a:p>
          <a:p>
            <a:pPr lvl="1"/>
            <a:r>
              <a:rPr lang="en-US">
                <a:latin typeface="Tahoma" charset="0"/>
                <a:ea typeface="ＭＳ Ｐゴシック" charset="0"/>
              </a:rPr>
              <a:t>Lower order bits have more entropy</a:t>
            </a:r>
          </a:p>
          <a:p>
            <a:pPr lvl="1"/>
            <a:r>
              <a:rPr lang="en-US">
                <a:latin typeface="Tahoma" charset="0"/>
                <a:ea typeface="ＭＳ Ｐゴシック" charset="0"/>
              </a:rPr>
              <a:t>Randomizing hash functions (XOR of different address bits)</a:t>
            </a:r>
          </a:p>
          <a:p>
            <a:pPr lvl="1"/>
            <a:endParaRPr lang="en-US">
              <a:solidFill>
                <a:srgbClr val="FF0000"/>
              </a:solidFill>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C247-D2EF-E549-AC01-40D30E25CF17}"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33245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aramond" charset="0"/>
              </a:rPr>
              <a:t>Address Mapping (Single Channel)</a:t>
            </a:r>
          </a:p>
        </p:txBody>
      </p:sp>
      <p:sp>
        <p:nvSpPr>
          <p:cNvPr id="128002" name="Content Placeholder 2"/>
          <p:cNvSpPr>
            <a:spLocks noGrp="1"/>
          </p:cNvSpPr>
          <p:nvPr>
            <p:ph idx="1"/>
          </p:nvPr>
        </p:nvSpPr>
        <p:spPr>
          <a:xfrm>
            <a:off x="228600" y="996950"/>
            <a:ext cx="8610600" cy="5194300"/>
          </a:xfrm>
        </p:spPr>
        <p:txBody>
          <a:bodyPr/>
          <a:lstStyle/>
          <a:p>
            <a:r>
              <a:rPr lang="en-US">
                <a:latin typeface="Tahoma" charset="0"/>
              </a:rPr>
              <a:t>Single-channel system with 8-byte memory bus</a:t>
            </a:r>
          </a:p>
          <a:p>
            <a:pPr lvl="1"/>
            <a:r>
              <a:rPr lang="en-US">
                <a:latin typeface="Tahoma" charset="0"/>
                <a:ea typeface="ＭＳ Ｐゴシック" charset="0"/>
              </a:rPr>
              <a:t>2GB memory, 8 banks, 16K rows &amp; 2K columns per bank</a:t>
            </a:r>
          </a:p>
          <a:p>
            <a:r>
              <a:rPr lang="en-US">
                <a:solidFill>
                  <a:srgbClr val="0000FF"/>
                </a:solidFill>
                <a:latin typeface="Tahoma" charset="0"/>
              </a:rPr>
              <a:t>Row interleaving</a:t>
            </a:r>
          </a:p>
          <a:p>
            <a:pPr lvl="1"/>
            <a:r>
              <a:rPr lang="en-US">
                <a:latin typeface="Tahoma" charset="0"/>
                <a:ea typeface="ＭＳ Ｐゴシック" charset="0"/>
              </a:rPr>
              <a:t>Consecutive rows of memory in consecutive banks</a:t>
            </a:r>
          </a:p>
          <a:p>
            <a:pPr lvl="1"/>
            <a:endParaRPr lang="en-US">
              <a:latin typeface="Tahoma" charset="0"/>
              <a:ea typeface="ＭＳ Ｐゴシック" charset="0"/>
            </a:endParaRPr>
          </a:p>
          <a:p>
            <a:pPr lvl="1"/>
            <a:endParaRPr lang="en-US">
              <a:latin typeface="Tahoma" charset="0"/>
              <a:ea typeface="ＭＳ Ｐゴシック" charset="0"/>
            </a:endParaRPr>
          </a:p>
          <a:p>
            <a:r>
              <a:rPr lang="en-US">
                <a:solidFill>
                  <a:srgbClr val="0000FF"/>
                </a:solidFill>
                <a:latin typeface="Tahoma" charset="0"/>
              </a:rPr>
              <a:t>Cache block interleaving</a:t>
            </a:r>
          </a:p>
          <a:p>
            <a:pPr marL="695325" lvl="2" indent="-342900"/>
            <a:r>
              <a:rPr lang="en-US">
                <a:latin typeface="Tahoma" charset="0"/>
                <a:ea typeface="ＭＳ Ｐゴシック" charset="0"/>
              </a:rPr>
              <a:t>Consecutive cache block addresses in consecutive banks</a:t>
            </a:r>
          </a:p>
          <a:p>
            <a:pPr marL="695325" lvl="2" indent="-342900"/>
            <a:r>
              <a:rPr lang="en-US">
                <a:latin typeface="Tahoma" charset="0"/>
                <a:ea typeface="ＭＳ Ｐゴシック" charset="0"/>
              </a:rPr>
              <a:t>64 byte cache blocks</a:t>
            </a: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r>
              <a:rPr lang="en-US">
                <a:latin typeface="Tahoma" charset="0"/>
                <a:ea typeface="ＭＳ Ｐゴシック" charset="0"/>
              </a:rPr>
              <a:t>Accesses to consecutive cache blocks can be serviced in parallel</a:t>
            </a:r>
          </a:p>
          <a:p>
            <a:pPr marL="695325" lvl="2" indent="-342900"/>
            <a:r>
              <a:rPr lang="en-US">
                <a:latin typeface="Tahoma" charset="0"/>
                <a:ea typeface="ＭＳ Ｐゴシック" charset="0"/>
              </a:rPr>
              <a:t>How about random accesses? Strided accesses?</a:t>
            </a:r>
          </a:p>
          <a:p>
            <a:endParaRPr lang="en-US">
              <a:solidFill>
                <a:srgbClr val="0000FF"/>
              </a:solidFill>
              <a:latin typeface="Tahoma" charset="0"/>
            </a:endParaRP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B96288-5370-894B-BD4E-81EC56198141}" type="slidenum">
              <a:rPr lang="en-US" sz="1600">
                <a:solidFill>
                  <a:srgbClr val="000000"/>
                </a:solidFill>
                <a:latin typeface="Garamond" charset="0"/>
                <a:cs typeface="Arial" charset="0"/>
              </a:rPr>
              <a:pPr eaLnBrk="1" hangingPunct="1"/>
              <a:t>73</a:t>
            </a:fld>
            <a:endParaRPr lang="en-US" sz="1600">
              <a:solidFill>
                <a:srgbClr val="000000"/>
              </a:solidFill>
              <a:latin typeface="Garamond" charset="0"/>
              <a:cs typeface="Arial" charset="0"/>
            </a:endParaRPr>
          </a:p>
        </p:txBody>
      </p:sp>
      <p:sp>
        <p:nvSpPr>
          <p:cNvPr id="128004" name="TextBox 4"/>
          <p:cNvSpPr txBox="1">
            <a:spLocks noChangeArrowheads="1"/>
          </p:cNvSpPr>
          <p:nvPr/>
        </p:nvSpPr>
        <p:spPr bwMode="auto">
          <a:xfrm>
            <a:off x="4425950" y="288766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8005" name="TextBox 5"/>
          <p:cNvSpPr txBox="1">
            <a:spLocks noChangeArrowheads="1"/>
          </p:cNvSpPr>
          <p:nvPr/>
        </p:nvSpPr>
        <p:spPr bwMode="auto">
          <a:xfrm>
            <a:off x="3205163" y="28876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06" name="TextBox 6"/>
          <p:cNvSpPr txBox="1">
            <a:spLocks noChangeArrowheads="1"/>
          </p:cNvSpPr>
          <p:nvPr/>
        </p:nvSpPr>
        <p:spPr bwMode="auto">
          <a:xfrm>
            <a:off x="427038" y="28876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07" name="TextBox 7"/>
          <p:cNvSpPr txBox="1">
            <a:spLocks noChangeArrowheads="1"/>
          </p:cNvSpPr>
          <p:nvPr/>
        </p:nvSpPr>
        <p:spPr bwMode="auto">
          <a:xfrm>
            <a:off x="6845300" y="2887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08" name="TextBox 8"/>
          <p:cNvSpPr txBox="1">
            <a:spLocks noChangeArrowheads="1"/>
          </p:cNvSpPr>
          <p:nvPr/>
        </p:nvSpPr>
        <p:spPr bwMode="auto">
          <a:xfrm>
            <a:off x="5800725" y="4948238"/>
            <a:ext cx="10445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128009" name="TextBox 9"/>
          <p:cNvSpPr txBox="1">
            <a:spLocks noChangeArrowheads="1"/>
          </p:cNvSpPr>
          <p:nvPr/>
        </p:nvSpPr>
        <p:spPr bwMode="auto">
          <a:xfrm>
            <a:off x="3205163" y="4948238"/>
            <a:ext cx="13731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128010" name="TextBox 10"/>
          <p:cNvSpPr txBox="1">
            <a:spLocks noChangeArrowheads="1"/>
          </p:cNvSpPr>
          <p:nvPr/>
        </p:nvSpPr>
        <p:spPr bwMode="auto">
          <a:xfrm>
            <a:off x="427038" y="4948238"/>
            <a:ext cx="27781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11" name="TextBox 11"/>
          <p:cNvSpPr txBox="1">
            <a:spLocks noChangeArrowheads="1"/>
          </p:cNvSpPr>
          <p:nvPr/>
        </p:nvSpPr>
        <p:spPr bwMode="auto">
          <a:xfrm>
            <a:off x="6845300" y="4948238"/>
            <a:ext cx="16668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12" name="TextBox 12"/>
          <p:cNvSpPr txBox="1">
            <a:spLocks noChangeArrowheads="1"/>
          </p:cNvSpPr>
          <p:nvPr/>
        </p:nvSpPr>
        <p:spPr bwMode="auto">
          <a:xfrm>
            <a:off x="4578350" y="4948238"/>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13" name="TextBox 13"/>
          <p:cNvSpPr txBox="1">
            <a:spLocks noChangeArrowheads="1"/>
          </p:cNvSpPr>
          <p:nvPr/>
        </p:nvSpPr>
        <p:spPr bwMode="auto">
          <a:xfrm>
            <a:off x="6040438" y="5254625"/>
            <a:ext cx="552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128014" name="TextBox 14"/>
          <p:cNvSpPr txBox="1">
            <a:spLocks noChangeArrowheads="1"/>
          </p:cNvSpPr>
          <p:nvPr/>
        </p:nvSpPr>
        <p:spPr bwMode="auto">
          <a:xfrm>
            <a:off x="3673475" y="5268913"/>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Tree>
    <p:extLst>
      <p:ext uri="{BB962C8B-B14F-4D97-AF65-F5344CB8AC3E}">
        <p14:creationId xmlns:p14="http://schemas.microsoft.com/office/powerpoint/2010/main" val="196437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aramond" charset="0"/>
              </a:rPr>
              <a:t>Address Mapping (Multiple Channels)</a:t>
            </a:r>
          </a:p>
        </p:txBody>
      </p:sp>
      <p:sp>
        <p:nvSpPr>
          <p:cNvPr id="3" name="Content Placeholder 2"/>
          <p:cNvSpPr>
            <a:spLocks noGrp="1"/>
          </p:cNvSpPr>
          <p:nvPr>
            <p:ph idx="1"/>
          </p:nvPr>
        </p:nvSpPr>
        <p:spPr>
          <a:xfrm>
            <a:off x="228600" y="1136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Where are consecutive cache blocks?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EEBF2-B904-6541-953F-2D2C45964927}" type="slidenum">
              <a:rPr lang="en-US" sz="1600">
                <a:solidFill>
                  <a:srgbClr val="000000"/>
                </a:solidFill>
                <a:latin typeface="Garamond" charset="0"/>
                <a:cs typeface="Arial" charset="0"/>
              </a:rPr>
              <a:pPr eaLnBrk="1" hangingPunct="1"/>
              <a:t>74</a:t>
            </a:fld>
            <a:endParaRPr lang="en-US" sz="1600">
              <a:solidFill>
                <a:srgbClr val="000000"/>
              </a:solidFill>
              <a:latin typeface="Garamond" charset="0"/>
              <a:cs typeface="Arial" charset="0"/>
            </a:endParaRPr>
          </a:p>
        </p:txBody>
      </p:sp>
      <p:sp>
        <p:nvSpPr>
          <p:cNvPr id="130052" name="TextBox 4"/>
          <p:cNvSpPr txBox="1">
            <a:spLocks noChangeArrowheads="1"/>
          </p:cNvSpPr>
          <p:nvPr/>
        </p:nvSpPr>
        <p:spPr bwMode="auto">
          <a:xfrm>
            <a:off x="4556125" y="100171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3" name="TextBox 5"/>
          <p:cNvSpPr txBox="1">
            <a:spLocks noChangeArrowheads="1"/>
          </p:cNvSpPr>
          <p:nvPr/>
        </p:nvSpPr>
        <p:spPr bwMode="auto">
          <a:xfrm>
            <a:off x="3333750" y="100171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4" name="TextBox 6"/>
          <p:cNvSpPr txBox="1">
            <a:spLocks noChangeArrowheads="1"/>
          </p:cNvSpPr>
          <p:nvPr/>
        </p:nvSpPr>
        <p:spPr bwMode="auto">
          <a:xfrm>
            <a:off x="557213" y="1001713"/>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55" name="TextBox 7"/>
          <p:cNvSpPr txBox="1">
            <a:spLocks noChangeArrowheads="1"/>
          </p:cNvSpPr>
          <p:nvPr/>
        </p:nvSpPr>
        <p:spPr bwMode="auto">
          <a:xfrm>
            <a:off x="6975475" y="100171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56" name="TextBox 12"/>
          <p:cNvSpPr txBox="1">
            <a:spLocks noChangeArrowheads="1"/>
          </p:cNvSpPr>
          <p:nvPr/>
        </p:nvSpPr>
        <p:spPr bwMode="auto">
          <a:xfrm>
            <a:off x="333375" y="100171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57" name="TextBox 13"/>
          <p:cNvSpPr txBox="1">
            <a:spLocks noChangeArrowheads="1"/>
          </p:cNvSpPr>
          <p:nvPr/>
        </p:nvSpPr>
        <p:spPr bwMode="auto">
          <a:xfrm>
            <a:off x="4556125" y="149860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8" name="TextBox 14"/>
          <p:cNvSpPr txBox="1">
            <a:spLocks noChangeArrowheads="1"/>
          </p:cNvSpPr>
          <p:nvPr/>
        </p:nvSpPr>
        <p:spPr bwMode="auto">
          <a:xfrm>
            <a:off x="3333750" y="149860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9" name="TextBox 15"/>
          <p:cNvSpPr txBox="1">
            <a:spLocks noChangeArrowheads="1"/>
          </p:cNvSpPr>
          <p:nvPr/>
        </p:nvSpPr>
        <p:spPr bwMode="auto">
          <a:xfrm>
            <a:off x="333375" y="149860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0" name="TextBox 16"/>
          <p:cNvSpPr txBox="1">
            <a:spLocks noChangeArrowheads="1"/>
          </p:cNvSpPr>
          <p:nvPr/>
        </p:nvSpPr>
        <p:spPr bwMode="auto">
          <a:xfrm>
            <a:off x="6975475" y="149860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1" name="TextBox 17"/>
          <p:cNvSpPr txBox="1">
            <a:spLocks noChangeArrowheads="1"/>
          </p:cNvSpPr>
          <p:nvPr/>
        </p:nvSpPr>
        <p:spPr bwMode="auto">
          <a:xfrm>
            <a:off x="3109913" y="149860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2" name="TextBox 18"/>
          <p:cNvSpPr txBox="1">
            <a:spLocks noChangeArrowheads="1"/>
          </p:cNvSpPr>
          <p:nvPr/>
        </p:nvSpPr>
        <p:spPr bwMode="auto">
          <a:xfrm>
            <a:off x="4556125" y="199707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3" name="TextBox 19"/>
          <p:cNvSpPr txBox="1">
            <a:spLocks noChangeArrowheads="1"/>
          </p:cNvSpPr>
          <p:nvPr/>
        </p:nvSpPr>
        <p:spPr bwMode="auto">
          <a:xfrm>
            <a:off x="3109913" y="19970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4" name="TextBox 20"/>
          <p:cNvSpPr txBox="1">
            <a:spLocks noChangeArrowheads="1"/>
          </p:cNvSpPr>
          <p:nvPr/>
        </p:nvSpPr>
        <p:spPr bwMode="auto">
          <a:xfrm>
            <a:off x="333375" y="19970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5" name="TextBox 21"/>
          <p:cNvSpPr txBox="1">
            <a:spLocks noChangeArrowheads="1"/>
          </p:cNvSpPr>
          <p:nvPr/>
        </p:nvSpPr>
        <p:spPr bwMode="auto">
          <a:xfrm>
            <a:off x="6975475" y="19970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6" name="TextBox 22"/>
          <p:cNvSpPr txBox="1">
            <a:spLocks noChangeArrowheads="1"/>
          </p:cNvSpPr>
          <p:nvPr/>
        </p:nvSpPr>
        <p:spPr bwMode="auto">
          <a:xfrm>
            <a:off x="4332288" y="19970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7" name="TextBox 23"/>
          <p:cNvSpPr txBox="1">
            <a:spLocks noChangeArrowheads="1"/>
          </p:cNvSpPr>
          <p:nvPr/>
        </p:nvSpPr>
        <p:spPr bwMode="auto">
          <a:xfrm>
            <a:off x="4332288" y="245745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8" name="TextBox 24"/>
          <p:cNvSpPr txBox="1">
            <a:spLocks noChangeArrowheads="1"/>
          </p:cNvSpPr>
          <p:nvPr/>
        </p:nvSpPr>
        <p:spPr bwMode="auto">
          <a:xfrm>
            <a:off x="3109913" y="245745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9" name="TextBox 25"/>
          <p:cNvSpPr txBox="1">
            <a:spLocks noChangeArrowheads="1"/>
          </p:cNvSpPr>
          <p:nvPr/>
        </p:nvSpPr>
        <p:spPr bwMode="auto">
          <a:xfrm>
            <a:off x="333375" y="245745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70" name="TextBox 26"/>
          <p:cNvSpPr txBox="1">
            <a:spLocks noChangeArrowheads="1"/>
          </p:cNvSpPr>
          <p:nvPr/>
        </p:nvSpPr>
        <p:spPr bwMode="auto">
          <a:xfrm>
            <a:off x="6975475" y="245745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71" name="TextBox 27"/>
          <p:cNvSpPr txBox="1">
            <a:spLocks noChangeArrowheads="1"/>
          </p:cNvSpPr>
          <p:nvPr/>
        </p:nvSpPr>
        <p:spPr bwMode="auto">
          <a:xfrm>
            <a:off x="6751638" y="245745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29" name="TextBox 28"/>
          <p:cNvSpPr txBox="1">
            <a:spLocks noChangeArrowheads="1"/>
          </p:cNvSpPr>
          <p:nvPr/>
        </p:nvSpPr>
        <p:spPr bwMode="auto">
          <a:xfrm>
            <a:off x="5929313" y="3443288"/>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0" name="TextBox 29"/>
          <p:cNvSpPr txBox="1">
            <a:spLocks noChangeArrowheads="1"/>
          </p:cNvSpPr>
          <p:nvPr/>
        </p:nvSpPr>
        <p:spPr bwMode="auto">
          <a:xfrm>
            <a:off x="3333750" y="3443288"/>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1" name="TextBox 30"/>
          <p:cNvSpPr txBox="1">
            <a:spLocks noChangeArrowheads="1"/>
          </p:cNvSpPr>
          <p:nvPr/>
        </p:nvSpPr>
        <p:spPr bwMode="auto">
          <a:xfrm>
            <a:off x="557213" y="3443288"/>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32" name="TextBox 31"/>
          <p:cNvSpPr txBox="1">
            <a:spLocks noChangeArrowheads="1"/>
          </p:cNvSpPr>
          <p:nvPr/>
        </p:nvSpPr>
        <p:spPr bwMode="auto">
          <a:xfrm>
            <a:off x="6975475" y="3443288"/>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33" name="TextBox 32"/>
          <p:cNvSpPr txBox="1">
            <a:spLocks noChangeArrowheads="1"/>
          </p:cNvSpPr>
          <p:nvPr/>
        </p:nvSpPr>
        <p:spPr bwMode="auto">
          <a:xfrm>
            <a:off x="4708525" y="3443288"/>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34" name="TextBox 33"/>
          <p:cNvSpPr txBox="1">
            <a:spLocks noChangeArrowheads="1"/>
          </p:cNvSpPr>
          <p:nvPr/>
        </p:nvSpPr>
        <p:spPr bwMode="auto">
          <a:xfrm>
            <a:off x="6170613" y="37512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35" name="TextBox 34"/>
          <p:cNvSpPr txBox="1">
            <a:spLocks noChangeArrowheads="1"/>
          </p:cNvSpPr>
          <p:nvPr/>
        </p:nvSpPr>
        <p:spPr bwMode="auto">
          <a:xfrm>
            <a:off x="3803650" y="37655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36" name="TextBox 35"/>
          <p:cNvSpPr txBox="1">
            <a:spLocks noChangeArrowheads="1"/>
          </p:cNvSpPr>
          <p:nvPr/>
        </p:nvSpPr>
        <p:spPr bwMode="auto">
          <a:xfrm>
            <a:off x="333375" y="3443288"/>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37" name="TextBox 36"/>
          <p:cNvSpPr txBox="1">
            <a:spLocks noChangeArrowheads="1"/>
          </p:cNvSpPr>
          <p:nvPr/>
        </p:nvSpPr>
        <p:spPr bwMode="auto">
          <a:xfrm>
            <a:off x="5929313" y="4041775"/>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8" name="TextBox 37"/>
          <p:cNvSpPr txBox="1">
            <a:spLocks noChangeArrowheads="1"/>
          </p:cNvSpPr>
          <p:nvPr/>
        </p:nvSpPr>
        <p:spPr bwMode="auto">
          <a:xfrm>
            <a:off x="3333750" y="40417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9" name="TextBox 38"/>
          <p:cNvSpPr txBox="1">
            <a:spLocks noChangeArrowheads="1"/>
          </p:cNvSpPr>
          <p:nvPr/>
        </p:nvSpPr>
        <p:spPr bwMode="auto">
          <a:xfrm>
            <a:off x="333375" y="40417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0" name="TextBox 39"/>
          <p:cNvSpPr txBox="1">
            <a:spLocks noChangeArrowheads="1"/>
          </p:cNvSpPr>
          <p:nvPr/>
        </p:nvSpPr>
        <p:spPr bwMode="auto">
          <a:xfrm>
            <a:off x="6973888" y="404177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1" name="TextBox 40"/>
          <p:cNvSpPr txBox="1">
            <a:spLocks noChangeArrowheads="1"/>
          </p:cNvSpPr>
          <p:nvPr/>
        </p:nvSpPr>
        <p:spPr bwMode="auto">
          <a:xfrm>
            <a:off x="4708525" y="4041775"/>
            <a:ext cx="12207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42" name="TextBox 41"/>
          <p:cNvSpPr txBox="1">
            <a:spLocks noChangeArrowheads="1"/>
          </p:cNvSpPr>
          <p:nvPr/>
        </p:nvSpPr>
        <p:spPr bwMode="auto">
          <a:xfrm>
            <a:off x="6170613" y="43497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43" name="TextBox 42"/>
          <p:cNvSpPr txBox="1">
            <a:spLocks noChangeArrowheads="1"/>
          </p:cNvSpPr>
          <p:nvPr/>
        </p:nvSpPr>
        <p:spPr bwMode="auto">
          <a:xfrm>
            <a:off x="3802063" y="43640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44" name="TextBox 43"/>
          <p:cNvSpPr txBox="1">
            <a:spLocks noChangeArrowheads="1"/>
          </p:cNvSpPr>
          <p:nvPr/>
        </p:nvSpPr>
        <p:spPr bwMode="auto">
          <a:xfrm>
            <a:off x="3109913" y="40417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45" name="TextBox 44"/>
          <p:cNvSpPr txBox="1">
            <a:spLocks noChangeArrowheads="1"/>
          </p:cNvSpPr>
          <p:nvPr/>
        </p:nvSpPr>
        <p:spPr bwMode="auto">
          <a:xfrm>
            <a:off x="5929313" y="4625975"/>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46" name="TextBox 45"/>
          <p:cNvSpPr txBox="1">
            <a:spLocks noChangeArrowheads="1"/>
          </p:cNvSpPr>
          <p:nvPr/>
        </p:nvSpPr>
        <p:spPr bwMode="auto">
          <a:xfrm>
            <a:off x="3116263" y="46259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47" name="TextBox 46"/>
          <p:cNvSpPr txBox="1">
            <a:spLocks noChangeArrowheads="1"/>
          </p:cNvSpPr>
          <p:nvPr/>
        </p:nvSpPr>
        <p:spPr bwMode="auto">
          <a:xfrm>
            <a:off x="333375" y="462597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8" name="TextBox 47"/>
          <p:cNvSpPr txBox="1">
            <a:spLocks noChangeArrowheads="1"/>
          </p:cNvSpPr>
          <p:nvPr/>
        </p:nvSpPr>
        <p:spPr bwMode="auto">
          <a:xfrm>
            <a:off x="6975475" y="46259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9" name="TextBox 48"/>
          <p:cNvSpPr txBox="1">
            <a:spLocks noChangeArrowheads="1"/>
          </p:cNvSpPr>
          <p:nvPr/>
        </p:nvSpPr>
        <p:spPr bwMode="auto">
          <a:xfrm>
            <a:off x="4708525" y="46259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0" name="TextBox 49"/>
          <p:cNvSpPr txBox="1">
            <a:spLocks noChangeArrowheads="1"/>
          </p:cNvSpPr>
          <p:nvPr/>
        </p:nvSpPr>
        <p:spPr bwMode="auto">
          <a:xfrm>
            <a:off x="6170613" y="493395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1" name="TextBox 50"/>
          <p:cNvSpPr txBox="1">
            <a:spLocks noChangeArrowheads="1"/>
          </p:cNvSpPr>
          <p:nvPr/>
        </p:nvSpPr>
        <p:spPr bwMode="auto">
          <a:xfrm>
            <a:off x="3586163" y="49466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52" name="TextBox 51"/>
          <p:cNvSpPr txBox="1">
            <a:spLocks noChangeArrowheads="1"/>
          </p:cNvSpPr>
          <p:nvPr/>
        </p:nvSpPr>
        <p:spPr bwMode="auto">
          <a:xfrm>
            <a:off x="4484688" y="46259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53" name="TextBox 52"/>
          <p:cNvSpPr txBox="1">
            <a:spLocks noChangeArrowheads="1"/>
          </p:cNvSpPr>
          <p:nvPr/>
        </p:nvSpPr>
        <p:spPr bwMode="auto">
          <a:xfrm>
            <a:off x="5929313" y="5224463"/>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54" name="TextBox 53"/>
          <p:cNvSpPr txBox="1">
            <a:spLocks noChangeArrowheads="1"/>
          </p:cNvSpPr>
          <p:nvPr/>
        </p:nvSpPr>
        <p:spPr bwMode="auto">
          <a:xfrm>
            <a:off x="3116263" y="52244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55" name="TextBox 54"/>
          <p:cNvSpPr txBox="1">
            <a:spLocks noChangeArrowheads="1"/>
          </p:cNvSpPr>
          <p:nvPr/>
        </p:nvSpPr>
        <p:spPr bwMode="auto">
          <a:xfrm>
            <a:off x="333375" y="52244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56" name="TextBox 55"/>
          <p:cNvSpPr txBox="1">
            <a:spLocks noChangeArrowheads="1"/>
          </p:cNvSpPr>
          <p:nvPr/>
        </p:nvSpPr>
        <p:spPr bwMode="auto">
          <a:xfrm>
            <a:off x="6975475" y="522446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57" name="TextBox 56"/>
          <p:cNvSpPr txBox="1">
            <a:spLocks noChangeArrowheads="1"/>
          </p:cNvSpPr>
          <p:nvPr/>
        </p:nvSpPr>
        <p:spPr bwMode="auto">
          <a:xfrm>
            <a:off x="4484688" y="52244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8" name="TextBox 57"/>
          <p:cNvSpPr txBox="1">
            <a:spLocks noChangeArrowheads="1"/>
          </p:cNvSpPr>
          <p:nvPr/>
        </p:nvSpPr>
        <p:spPr bwMode="auto">
          <a:xfrm>
            <a:off x="6170613" y="55324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9" name="TextBox 58"/>
          <p:cNvSpPr txBox="1">
            <a:spLocks noChangeArrowheads="1"/>
          </p:cNvSpPr>
          <p:nvPr/>
        </p:nvSpPr>
        <p:spPr bwMode="auto">
          <a:xfrm>
            <a:off x="3586163" y="5545138"/>
            <a:ext cx="550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0" name="TextBox 59"/>
          <p:cNvSpPr txBox="1">
            <a:spLocks noChangeArrowheads="1"/>
          </p:cNvSpPr>
          <p:nvPr/>
        </p:nvSpPr>
        <p:spPr bwMode="auto">
          <a:xfrm>
            <a:off x="5705475" y="522446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61" name="TextBox 60"/>
          <p:cNvSpPr txBox="1">
            <a:spLocks noChangeArrowheads="1"/>
          </p:cNvSpPr>
          <p:nvPr/>
        </p:nvSpPr>
        <p:spPr bwMode="auto">
          <a:xfrm>
            <a:off x="5702300" y="5808663"/>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62" name="TextBox 61"/>
          <p:cNvSpPr txBox="1">
            <a:spLocks noChangeArrowheads="1"/>
          </p:cNvSpPr>
          <p:nvPr/>
        </p:nvSpPr>
        <p:spPr bwMode="auto">
          <a:xfrm>
            <a:off x="3108325" y="58086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63" name="TextBox 62"/>
          <p:cNvSpPr txBox="1">
            <a:spLocks noChangeArrowheads="1"/>
          </p:cNvSpPr>
          <p:nvPr/>
        </p:nvSpPr>
        <p:spPr bwMode="auto">
          <a:xfrm>
            <a:off x="327025" y="5808663"/>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64" name="TextBox 63"/>
          <p:cNvSpPr txBox="1">
            <a:spLocks noChangeArrowheads="1"/>
          </p:cNvSpPr>
          <p:nvPr/>
        </p:nvSpPr>
        <p:spPr bwMode="auto">
          <a:xfrm>
            <a:off x="6967538" y="5808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65" name="TextBox 64"/>
          <p:cNvSpPr txBox="1">
            <a:spLocks noChangeArrowheads="1"/>
          </p:cNvSpPr>
          <p:nvPr/>
        </p:nvSpPr>
        <p:spPr bwMode="auto">
          <a:xfrm>
            <a:off x="4476750" y="580866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66" name="TextBox 65"/>
          <p:cNvSpPr txBox="1">
            <a:spLocks noChangeArrowheads="1"/>
          </p:cNvSpPr>
          <p:nvPr/>
        </p:nvSpPr>
        <p:spPr bwMode="auto">
          <a:xfrm>
            <a:off x="5946775" y="61166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67" name="TextBox 66"/>
          <p:cNvSpPr txBox="1">
            <a:spLocks noChangeArrowheads="1"/>
          </p:cNvSpPr>
          <p:nvPr/>
        </p:nvSpPr>
        <p:spPr bwMode="auto">
          <a:xfrm>
            <a:off x="3578225" y="6130925"/>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8" name="TextBox 67"/>
          <p:cNvSpPr txBox="1">
            <a:spLocks noChangeArrowheads="1"/>
          </p:cNvSpPr>
          <p:nvPr/>
        </p:nvSpPr>
        <p:spPr bwMode="auto">
          <a:xfrm>
            <a:off x="6757988" y="5808663"/>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Tree>
    <p:extLst>
      <p:ext uri="{BB962C8B-B14F-4D97-AF65-F5344CB8AC3E}">
        <p14:creationId xmlns:p14="http://schemas.microsoft.com/office/powerpoint/2010/main" val="29122000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P spid="44" grpId="0" animBg="1"/>
      <p:bldP spid="45" grpId="0" animBg="1"/>
      <p:bldP spid="46" grpId="0" animBg="1"/>
      <p:bldP spid="47" grpId="0" animBg="1"/>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P spid="66" grpId="0"/>
      <p:bldP spid="67" grpId="0"/>
      <p:bldP spid="6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a:latin typeface="Garamond" charset="0"/>
              </a:rPr>
              <a:t>Interaction with Virtual</a:t>
            </a:r>
            <a:r>
              <a:rPr lang="en-US" sz="3800">
                <a:latin typeface="Garamond" charset="0"/>
                <a:sym typeface="Wingdings" charset="0"/>
              </a:rPr>
              <a:t>Physical Mapping</a:t>
            </a:r>
            <a:endParaRPr lang="en-US" sz="3800">
              <a:latin typeface="Garamond" charset="0"/>
            </a:endParaRPr>
          </a:p>
        </p:txBody>
      </p:sp>
      <p:sp>
        <p:nvSpPr>
          <p:cNvPr id="131074" name="Content Placeholder 2"/>
          <p:cNvSpPr>
            <a:spLocks noGrp="1"/>
          </p:cNvSpPr>
          <p:nvPr>
            <p:ph idx="1"/>
          </p:nvPr>
        </p:nvSpPr>
        <p:spPr>
          <a:xfrm>
            <a:off x="228600" y="996950"/>
            <a:ext cx="8915400" cy="5194300"/>
          </a:xfrm>
        </p:spPr>
        <p:txBody>
          <a:bodyPr/>
          <a:lstStyle/>
          <a:p>
            <a:r>
              <a:rPr lang="en-US">
                <a:latin typeface="Tahoma" charset="0"/>
              </a:rPr>
              <a:t>Operating System influences where an address maps to in DRAM</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Operating system can control which bank/channel/rank a virtual page is mapped to. </a:t>
            </a:r>
          </a:p>
          <a:p>
            <a:endParaRPr lang="en-US">
              <a:latin typeface="Tahoma" charset="0"/>
            </a:endParaRPr>
          </a:p>
          <a:p>
            <a:r>
              <a:rPr lang="en-US">
                <a:latin typeface="Tahoma" charset="0"/>
              </a:rPr>
              <a:t>It can perform page coloring to minimize bank conflicts</a:t>
            </a:r>
          </a:p>
          <a:p>
            <a:r>
              <a:rPr lang="en-US">
                <a:latin typeface="Tahoma" charset="0"/>
              </a:rPr>
              <a:t>Or to minimize inter-application interference</a:t>
            </a:r>
          </a:p>
          <a:p>
            <a:endParaRPr lang="en-US">
              <a:latin typeface="Tahoma" charset="0"/>
            </a:endParaRPr>
          </a:p>
          <a:p>
            <a:endParaRPr lang="en-US">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9509F-4713-E34D-8700-D1CDB0E7BD74}"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sp>
        <p:nvSpPr>
          <p:cNvPr id="131076" name="TextBox 4"/>
          <p:cNvSpPr txBox="1">
            <a:spLocks noChangeArrowheads="1"/>
          </p:cNvSpPr>
          <p:nvPr/>
        </p:nvSpPr>
        <p:spPr bwMode="auto">
          <a:xfrm>
            <a:off x="4513263" y="2944813"/>
            <a:ext cx="2419350"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1077" name="TextBox 5"/>
          <p:cNvSpPr txBox="1">
            <a:spLocks noChangeArrowheads="1"/>
          </p:cNvSpPr>
          <p:nvPr/>
        </p:nvSpPr>
        <p:spPr bwMode="auto">
          <a:xfrm>
            <a:off x="3290888" y="2944813"/>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1078" name="TextBox 6"/>
          <p:cNvSpPr txBox="1">
            <a:spLocks noChangeArrowheads="1"/>
          </p:cNvSpPr>
          <p:nvPr/>
        </p:nvSpPr>
        <p:spPr bwMode="auto">
          <a:xfrm>
            <a:off x="514350" y="2944813"/>
            <a:ext cx="2776538"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1079" name="TextBox 7"/>
          <p:cNvSpPr txBox="1">
            <a:spLocks noChangeArrowheads="1"/>
          </p:cNvSpPr>
          <p:nvPr/>
        </p:nvSpPr>
        <p:spPr bwMode="auto">
          <a:xfrm>
            <a:off x="6932613" y="2944813"/>
            <a:ext cx="16652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1080" name="TextBox 8"/>
          <p:cNvSpPr txBox="1">
            <a:spLocks noChangeArrowheads="1"/>
          </p:cNvSpPr>
          <p:nvPr/>
        </p:nvSpPr>
        <p:spPr bwMode="auto">
          <a:xfrm>
            <a:off x="5197475" y="2566988"/>
            <a:ext cx="34004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1" name="TextBox 9"/>
          <p:cNvSpPr txBox="1">
            <a:spLocks noChangeArrowheads="1"/>
          </p:cNvSpPr>
          <p:nvPr/>
        </p:nvSpPr>
        <p:spPr bwMode="auto">
          <a:xfrm>
            <a:off x="514350" y="2565400"/>
            <a:ext cx="46863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Physical Frame number (19 bits)</a:t>
            </a:r>
          </a:p>
        </p:txBody>
      </p:sp>
      <p:sp>
        <p:nvSpPr>
          <p:cNvPr id="131082" name="TextBox 10"/>
          <p:cNvSpPr txBox="1">
            <a:spLocks noChangeArrowheads="1"/>
          </p:cNvSpPr>
          <p:nvPr/>
        </p:nvSpPr>
        <p:spPr bwMode="auto">
          <a:xfrm>
            <a:off x="5187950" y="1908175"/>
            <a:ext cx="3400425" cy="306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3" name="TextBox 11"/>
          <p:cNvSpPr txBox="1">
            <a:spLocks noChangeArrowheads="1"/>
          </p:cNvSpPr>
          <p:nvPr/>
        </p:nvSpPr>
        <p:spPr bwMode="auto">
          <a:xfrm>
            <a:off x="87313" y="1906588"/>
            <a:ext cx="51022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Virtual Page number (52 bits)</a:t>
            </a:r>
          </a:p>
        </p:txBody>
      </p:sp>
      <p:cxnSp>
        <p:nvCxnSpPr>
          <p:cNvPr id="131084" name="Straight Arrow Connector 12"/>
          <p:cNvCxnSpPr>
            <a:cxnSpLocks noChangeShapeType="1"/>
          </p:cNvCxnSpPr>
          <p:nvPr/>
        </p:nvCxnSpPr>
        <p:spPr bwMode="auto">
          <a:xfrm rot="5400000">
            <a:off x="2620963" y="2389188"/>
            <a:ext cx="350837"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1085" name="Straight Connector 13"/>
          <p:cNvCxnSpPr>
            <a:cxnSpLocks noChangeShapeType="1"/>
          </p:cNvCxnSpPr>
          <p:nvPr/>
        </p:nvCxnSpPr>
        <p:spPr bwMode="auto">
          <a:xfrm rot="5400000" flipH="1" flipV="1">
            <a:off x="3840957" y="2578894"/>
            <a:ext cx="1344612"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1086" name="Straight Connector 14"/>
          <p:cNvCxnSpPr>
            <a:cxnSpLocks noChangeShapeType="1"/>
          </p:cNvCxnSpPr>
          <p:nvPr/>
        </p:nvCxnSpPr>
        <p:spPr bwMode="auto">
          <a:xfrm rot="5400000" flipH="1" flipV="1">
            <a:off x="2617788" y="2566988"/>
            <a:ext cx="13462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131087" name="TextBox 15"/>
          <p:cNvSpPr txBox="1">
            <a:spLocks noChangeArrowheads="1"/>
          </p:cNvSpPr>
          <p:nvPr/>
        </p:nvSpPr>
        <p:spPr bwMode="auto">
          <a:xfrm>
            <a:off x="8688388" y="1893888"/>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VA</a:t>
            </a:r>
          </a:p>
        </p:txBody>
      </p:sp>
      <p:sp>
        <p:nvSpPr>
          <p:cNvPr id="131088" name="TextBox 16"/>
          <p:cNvSpPr txBox="1">
            <a:spLocks noChangeArrowheads="1"/>
          </p:cNvSpPr>
          <p:nvPr/>
        </p:nvSpPr>
        <p:spPr bwMode="auto">
          <a:xfrm>
            <a:off x="8691563" y="25209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
        <p:nvSpPr>
          <p:cNvPr id="131089" name="TextBox 17"/>
          <p:cNvSpPr txBox="1">
            <a:spLocks noChangeArrowheads="1"/>
          </p:cNvSpPr>
          <p:nvPr/>
        </p:nvSpPr>
        <p:spPr bwMode="auto">
          <a:xfrm>
            <a:off x="8675688" y="2898775"/>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Tree>
    <p:extLst>
      <p:ext uri="{BB962C8B-B14F-4D97-AF65-F5344CB8AC3E}">
        <p14:creationId xmlns:p14="http://schemas.microsoft.com/office/powerpoint/2010/main" val="3538797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atin typeface="Garamond" charset="0"/>
              </a:rPr>
              <a:t>DRAM Refresh (I)</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DRAM capacitor charge leaks over time</a:t>
            </a:r>
          </a:p>
          <a:p>
            <a:r>
              <a:rPr lang="en-US">
                <a:latin typeface="Tahoma" charset="0"/>
              </a:rPr>
              <a:t>The memory controller needs to read each row periodically to restore the charge</a:t>
            </a:r>
          </a:p>
          <a:p>
            <a:pPr lvl="1"/>
            <a:r>
              <a:rPr lang="en-US">
                <a:latin typeface="Tahoma" charset="0"/>
                <a:ea typeface="ＭＳ Ｐゴシック" charset="0"/>
              </a:rPr>
              <a:t>Activate + precharge each row every N ms</a:t>
            </a:r>
          </a:p>
          <a:p>
            <a:pPr lvl="1"/>
            <a:r>
              <a:rPr lang="en-US">
                <a:latin typeface="Tahoma" charset="0"/>
                <a:ea typeface="ＭＳ Ｐゴシック" charset="0"/>
              </a:rPr>
              <a:t>Typical N = 64 ms</a:t>
            </a:r>
          </a:p>
          <a:p>
            <a:r>
              <a:rPr lang="en-US">
                <a:latin typeface="Tahoma" charset="0"/>
              </a:rPr>
              <a:t>Implications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r>
              <a:rPr lang="en-US">
                <a:solidFill>
                  <a:srgbClr val="0000FF"/>
                </a:solidFill>
                <a:latin typeface="Tahoma" charset="0"/>
              </a:rPr>
              <a:t>Burst refresh</a:t>
            </a:r>
            <a:r>
              <a:rPr lang="en-US">
                <a:latin typeface="Tahoma" charset="0"/>
              </a:rPr>
              <a:t>: All rows refreshed immediately after one another</a:t>
            </a: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06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25C47-2605-534C-9672-E99D798633E8}"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060847"/>
            <a:ext cx="2016224" cy="17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2118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Refresh (II)</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p>
          <a:p>
            <a:r>
              <a:rPr lang="en-US">
                <a:latin typeface="Tahoma" charset="0"/>
              </a:rPr>
              <a:t>How else we can reduce the effect of refresh on performance?</a:t>
            </a:r>
          </a:p>
          <a:p>
            <a:pPr lvl="1"/>
            <a:r>
              <a:rPr lang="en-US">
                <a:latin typeface="Tahoma" charset="0"/>
                <a:ea typeface="ＭＳ Ｐゴシック" charset="0"/>
              </a:rPr>
              <a:t>Can we reduce the number of refreshes?</a:t>
            </a: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9CBDF-83F9-D14C-B378-18EE874920BD}" type="slidenum">
              <a:rPr lang="en-US" sz="1600">
                <a:solidFill>
                  <a:srgbClr val="000000"/>
                </a:solidFill>
                <a:latin typeface="Garamond" charset="0"/>
                <a:cs typeface="Arial" charset="0"/>
              </a:rPr>
              <a:pPr eaLnBrk="1" hangingPunct="1"/>
              <a:t>77</a:t>
            </a:fld>
            <a:endParaRPr lang="en-US" sz="1600">
              <a:solidFill>
                <a:srgbClr val="000000"/>
              </a:solidFill>
              <a:latin typeface="Garamond" charset="0"/>
              <a:cs typeface="Arial" charset="0"/>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71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dirty="0" smtClean="0">
                <a:latin typeface="Tahoma" charset="0"/>
              </a:rPr>
              <a:t>Downsides of refresh</a:t>
            </a:r>
          </a:p>
          <a:p>
            <a:pPr marL="0" indent="0">
              <a:buNone/>
            </a:pPr>
            <a:r>
              <a:rPr lang="en-US" sz="2200" dirty="0">
                <a:latin typeface="Tahoma" charset="0"/>
                <a:ea typeface="ＭＳ Ｐゴシック" charset="0"/>
              </a:rPr>
              <a:t>    -- </a:t>
            </a:r>
            <a:r>
              <a:rPr lang="en-US" sz="2200" dirty="0">
                <a:solidFill>
                  <a:srgbClr val="0000FF"/>
                </a:solidFill>
                <a:latin typeface="Tahoma" charset="0"/>
                <a:ea typeface="ＭＳ Ｐゴシック" charset="0"/>
              </a:rPr>
              <a:t>Energy consumption</a:t>
            </a:r>
            <a:r>
              <a:rPr lang="en-US" sz="2200" dirty="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2808312" cy="241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p:cNvSpPr>
            <a:spLocks noGrp="1"/>
          </p:cNvSpPr>
          <p:nvPr>
            <p:ph type="title"/>
          </p:nvPr>
        </p:nvSpPr>
        <p:spPr/>
        <p:txBody>
          <a:bodyPr/>
          <a:lstStyle/>
          <a:p>
            <a:r>
              <a:rPr lang="en-US" dirty="0" smtClean="0">
                <a:latin typeface="Garamond" charset="0"/>
              </a:rPr>
              <a:t>Downsides of DRAM Refresh</a:t>
            </a:r>
            <a:endParaRPr lang="en-US" dirty="0">
              <a:latin typeface="Garamond"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494" indent="-285575" eaLnBrk="0" hangingPunct="0">
              <a:defRPr>
                <a:solidFill>
                  <a:schemeClr val="tx1"/>
                </a:solidFill>
                <a:latin typeface="Arial" charset="0"/>
                <a:ea typeface="ＭＳ Ｐゴシック" charset="0"/>
              </a:defRPr>
            </a:lvl2pPr>
            <a:lvl3pPr marL="1142294" indent="-228458" eaLnBrk="0" hangingPunct="0">
              <a:defRPr>
                <a:solidFill>
                  <a:schemeClr val="tx1"/>
                </a:solidFill>
                <a:latin typeface="Arial" charset="0"/>
                <a:ea typeface="ＭＳ Ｐゴシック" charset="0"/>
              </a:defRPr>
            </a:lvl3pPr>
            <a:lvl4pPr marL="1599216" indent="-228458" eaLnBrk="0" hangingPunct="0">
              <a:defRPr>
                <a:solidFill>
                  <a:schemeClr val="tx1"/>
                </a:solidFill>
                <a:latin typeface="Arial" charset="0"/>
                <a:ea typeface="ＭＳ Ｐゴシック" charset="0"/>
              </a:defRPr>
            </a:lvl4pPr>
            <a:lvl5pPr marL="2056140" indent="-228458" eaLnBrk="0" hangingPunct="0">
              <a:defRPr>
                <a:solidFill>
                  <a:schemeClr val="tx1"/>
                </a:solidFill>
                <a:latin typeface="Arial" charset="0"/>
                <a:ea typeface="ＭＳ Ｐゴシック" charset="0"/>
              </a:defRPr>
            </a:lvl5pPr>
            <a:lvl6pPr marL="2513059" indent="-228458" eaLnBrk="0" fontAlgn="base" hangingPunct="0">
              <a:spcBef>
                <a:spcPct val="0"/>
              </a:spcBef>
              <a:spcAft>
                <a:spcPct val="0"/>
              </a:spcAft>
              <a:defRPr>
                <a:solidFill>
                  <a:schemeClr val="tx1"/>
                </a:solidFill>
                <a:latin typeface="Arial" charset="0"/>
                <a:ea typeface="ＭＳ Ｐゴシック" charset="0"/>
              </a:defRPr>
            </a:lvl6pPr>
            <a:lvl7pPr marL="2969976" indent="-228458" eaLnBrk="0" fontAlgn="base" hangingPunct="0">
              <a:spcBef>
                <a:spcPct val="0"/>
              </a:spcBef>
              <a:spcAft>
                <a:spcPct val="0"/>
              </a:spcAft>
              <a:defRPr>
                <a:solidFill>
                  <a:schemeClr val="tx1"/>
                </a:solidFill>
                <a:latin typeface="Arial" charset="0"/>
                <a:ea typeface="ＭＳ Ｐゴシック" charset="0"/>
              </a:defRPr>
            </a:lvl7pPr>
            <a:lvl8pPr marL="3426897" indent="-228458" eaLnBrk="0" fontAlgn="base" hangingPunct="0">
              <a:spcBef>
                <a:spcPct val="0"/>
              </a:spcBef>
              <a:spcAft>
                <a:spcPct val="0"/>
              </a:spcAft>
              <a:defRPr>
                <a:solidFill>
                  <a:schemeClr val="tx1"/>
                </a:solidFill>
                <a:latin typeface="Arial" charset="0"/>
                <a:ea typeface="ＭＳ Ｐゴシック" charset="0"/>
              </a:defRPr>
            </a:lvl8pPr>
            <a:lvl9pPr marL="3883813" indent="-22845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78</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644692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Memory Controllers</a:t>
            </a:r>
          </a:p>
        </p:txBody>
      </p:sp>
      <p:sp>
        <p:nvSpPr>
          <p:cNvPr id="8909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45067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Consequence: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92303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DRAM versus Other Types of Memories</a:t>
            </a:r>
          </a:p>
        </p:txBody>
      </p:sp>
      <p:sp>
        <p:nvSpPr>
          <p:cNvPr id="3" name="Content Placeholder 2"/>
          <p:cNvSpPr>
            <a:spLocks noGrp="1"/>
          </p:cNvSpPr>
          <p:nvPr>
            <p:ph idx="1"/>
          </p:nvPr>
        </p:nvSpPr>
        <p:spPr/>
        <p:txBody>
          <a:bodyPr/>
          <a:lstStyle/>
          <a:p>
            <a:r>
              <a:rPr lang="en-US" dirty="0">
                <a:latin typeface="Tahoma" charset="0"/>
              </a:rPr>
              <a:t>Long latency memories have similar characteristics that need to be controlled.</a:t>
            </a:r>
          </a:p>
          <a:p>
            <a:endParaRPr lang="en-US" dirty="0">
              <a:latin typeface="Tahoma" charset="0"/>
            </a:endParaRPr>
          </a:p>
          <a:p>
            <a:r>
              <a:rPr lang="en-US" dirty="0">
                <a:latin typeface="Tahoma" charset="0"/>
              </a:rPr>
              <a:t>The following discussion will use DRAM as an example, but many issues are similar in the design of controllers for other types of memories</a:t>
            </a:r>
          </a:p>
          <a:p>
            <a:pPr lvl="1"/>
            <a:r>
              <a:rPr lang="en-US" dirty="0">
                <a:latin typeface="Tahoma" charset="0"/>
              </a:rPr>
              <a:t>Flash memory</a:t>
            </a:r>
          </a:p>
          <a:p>
            <a:pPr lvl="1"/>
            <a:r>
              <a:rPr lang="en-US" dirty="0">
                <a:latin typeface="Tahoma" charset="0"/>
              </a:rPr>
              <a:t>Other emerging memory technologies</a:t>
            </a:r>
          </a:p>
          <a:p>
            <a:pPr lvl="2"/>
            <a:r>
              <a:rPr lang="en-US" dirty="0">
                <a:latin typeface="Tahoma" charset="0"/>
              </a:rPr>
              <a:t>Phase Change Memory</a:t>
            </a:r>
          </a:p>
          <a:p>
            <a:pPr lvl="2"/>
            <a:r>
              <a:rPr lang="en-US" dirty="0">
                <a:latin typeface="Tahoma" charset="0"/>
              </a:rPr>
              <a:t>Spin-Transfer Torque Magnetic Memory</a:t>
            </a:r>
          </a:p>
          <a:p>
            <a:pPr lvl="1"/>
            <a:endParaRPr lang="en-US" dirty="0">
              <a:latin typeface="Tahoma"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37FE32-E030-AB45-9B9A-18D79D9C767B}"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spTree>
    <p:extLst>
      <p:ext uri="{BB962C8B-B14F-4D97-AF65-F5344CB8AC3E}">
        <p14:creationId xmlns:p14="http://schemas.microsoft.com/office/powerpoint/2010/main" val="3012023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DRAM Controller: Functions</a:t>
            </a:r>
          </a:p>
        </p:txBody>
      </p:sp>
      <p:sp>
        <p:nvSpPr>
          <p:cNvPr id="14029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Ensure correct operation </a:t>
            </a:r>
            <a:r>
              <a:rPr lang="en-US">
                <a:latin typeface="Tahoma" charset="0"/>
              </a:rPr>
              <a:t>of DRAM (refresh and timing)</a:t>
            </a:r>
          </a:p>
          <a:p>
            <a:endParaRPr lang="en-US">
              <a:latin typeface="Tahoma" charset="0"/>
            </a:endParaRPr>
          </a:p>
          <a:p>
            <a:r>
              <a:rPr lang="en-US">
                <a:solidFill>
                  <a:srgbClr val="0000FF"/>
                </a:solidFill>
                <a:latin typeface="Tahoma" charset="0"/>
              </a:rPr>
              <a:t>Service DRAM requests while obeying timing constraints of DRAM chips</a:t>
            </a:r>
          </a:p>
          <a:p>
            <a:pPr lvl="1"/>
            <a:r>
              <a:rPr lang="en-US">
                <a:latin typeface="Tahoma" charset="0"/>
                <a:ea typeface="ＭＳ Ｐゴシック" charset="0"/>
              </a:rPr>
              <a:t>Constraints: resource conflicts (bank, bus, channel), minimum write-to-read delays</a:t>
            </a:r>
          </a:p>
          <a:p>
            <a:pPr lvl="1"/>
            <a:r>
              <a:rPr lang="en-US">
                <a:solidFill>
                  <a:srgbClr val="0000FF"/>
                </a:solidFill>
                <a:latin typeface="Tahoma" charset="0"/>
                <a:ea typeface="ＭＳ Ｐゴシック" charset="0"/>
              </a:rPr>
              <a:t>Translate requests to DRAM command sequences</a:t>
            </a:r>
          </a:p>
          <a:p>
            <a:endParaRPr lang="en-US">
              <a:solidFill>
                <a:srgbClr val="0033CC"/>
              </a:solidFill>
              <a:latin typeface="Tahoma" charset="0"/>
            </a:endParaRPr>
          </a:p>
          <a:p>
            <a:r>
              <a:rPr lang="en-US">
                <a:solidFill>
                  <a:srgbClr val="0000FF"/>
                </a:solidFill>
                <a:latin typeface="Tahoma" charset="0"/>
              </a:rPr>
              <a:t>Buffer and schedule requests to improve performance</a:t>
            </a:r>
          </a:p>
          <a:p>
            <a:pPr lvl="1"/>
            <a:r>
              <a:rPr lang="en-US">
                <a:latin typeface="Tahoma" charset="0"/>
                <a:ea typeface="ＭＳ Ｐゴシック" charset="0"/>
              </a:rPr>
              <a:t>Reordering, row-buffer, bank, rank, bus management</a:t>
            </a:r>
          </a:p>
          <a:p>
            <a:endParaRPr lang="en-US">
              <a:latin typeface="Tahoma" charset="0"/>
            </a:endParaRPr>
          </a:p>
          <a:p>
            <a:r>
              <a:rPr lang="en-US">
                <a:solidFill>
                  <a:srgbClr val="0000FF"/>
                </a:solidFill>
                <a:latin typeface="Tahoma" charset="0"/>
              </a:rPr>
              <a:t>Manage power consumption and thermals in DRAM</a:t>
            </a:r>
          </a:p>
          <a:p>
            <a:pPr lvl="1"/>
            <a:r>
              <a:rPr lang="en-US">
                <a:latin typeface="Tahoma" charset="0"/>
                <a:ea typeface="ＭＳ Ｐゴシック" charset="0"/>
              </a:rPr>
              <a:t>Turn on/off DRAM chips, manage power modes</a:t>
            </a:r>
          </a:p>
          <a:p>
            <a:pPr lvl="2"/>
            <a:endParaRPr lang="en-US">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686E4E-B6CE-A34B-8BE8-A3C7D6401A59}" type="slidenum">
              <a:rPr lang="en-US" sz="1600">
                <a:solidFill>
                  <a:srgbClr val="000000"/>
                </a:solidFill>
                <a:latin typeface="Garamond" charset="0"/>
                <a:cs typeface="Arial" charset="0"/>
              </a:rPr>
              <a:pPr eaLnBrk="1" hangingPunct="1"/>
              <a:t>81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52496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Controller: Where to Place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In chipset</a:t>
            </a:r>
          </a:p>
          <a:p>
            <a:pPr lvl="1">
              <a:buFont typeface="Wingdings" charset="0"/>
              <a:buNone/>
            </a:pPr>
            <a:r>
              <a:rPr lang="en-US">
                <a:latin typeface="Tahoma" charset="0"/>
                <a:ea typeface="ＭＳ Ｐゴシック" charset="0"/>
              </a:rPr>
              <a:t>+ More flexibility to plug different DRAM types into the system</a:t>
            </a:r>
          </a:p>
          <a:p>
            <a:pPr>
              <a:buFont typeface="Wingdings" charset="0"/>
              <a:buNone/>
            </a:pPr>
            <a:r>
              <a:rPr lang="en-US">
                <a:latin typeface="Tahoma" charset="0"/>
              </a:rPr>
              <a:t>    + Less power density in the CPU chip</a:t>
            </a:r>
          </a:p>
          <a:p>
            <a:pPr>
              <a:buFont typeface="Wingdings" charset="0"/>
              <a:buNone/>
            </a:pPr>
            <a:endParaRPr lang="en-US">
              <a:latin typeface="Tahoma" charset="0"/>
            </a:endParaRPr>
          </a:p>
          <a:p>
            <a:r>
              <a:rPr lang="en-US">
                <a:latin typeface="Tahoma" charset="0"/>
              </a:rPr>
              <a:t>On CPU chip</a:t>
            </a:r>
          </a:p>
          <a:p>
            <a:pPr lvl="1">
              <a:buFont typeface="Wingdings" charset="0"/>
              <a:buNone/>
            </a:pPr>
            <a:r>
              <a:rPr lang="en-US">
                <a:latin typeface="Tahoma" charset="0"/>
                <a:ea typeface="ＭＳ Ｐゴシック" charset="0"/>
              </a:rPr>
              <a:t>+ Reduced latency for main memory access</a:t>
            </a:r>
          </a:p>
          <a:p>
            <a:pPr lvl="1">
              <a:buFont typeface="Wingdings" charset="0"/>
              <a:buNone/>
            </a:pPr>
            <a:r>
              <a:rPr lang="en-US">
                <a:latin typeface="Tahoma" charset="0"/>
                <a:ea typeface="ＭＳ Ｐゴシック" charset="0"/>
              </a:rPr>
              <a:t>+ Higher bandwidth between cores and controller</a:t>
            </a:r>
          </a:p>
          <a:p>
            <a:pPr lvl="2"/>
            <a:r>
              <a:rPr lang="en-US">
                <a:latin typeface="Tahoma" charset="0"/>
                <a:ea typeface="ＭＳ Ｐゴシック" charset="0"/>
              </a:rPr>
              <a:t>More information can be communicated (e.g. request</a:t>
            </a:r>
            <a:r>
              <a:rPr lang="ja-JP" altLang="en-US">
                <a:latin typeface="Tahoma" charset="0"/>
                <a:ea typeface="ＭＳ Ｐゴシック" charset="0"/>
              </a:rPr>
              <a:t>’</a:t>
            </a:r>
            <a:r>
              <a:rPr lang="en-US" altLang="ja-JP">
                <a:latin typeface="Tahoma" charset="0"/>
                <a:ea typeface="ＭＳ Ｐゴシック" charset="0"/>
              </a:rPr>
              <a:t>s importance in the processing core)</a:t>
            </a:r>
          </a:p>
          <a:p>
            <a:pPr lvl="3"/>
            <a:endParaRPr lang="en-US">
              <a:latin typeface="Tahoma" charset="0"/>
              <a:ea typeface="ＭＳ Ｐゴシック" charset="0"/>
            </a:endParaRPr>
          </a:p>
          <a:p>
            <a:endParaRPr lang="en-US">
              <a:latin typeface="Tahoma" charset="0"/>
            </a:endParaRP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C60B6A-0D48-7843-B933-AC8F1C056169}" type="slidenum">
              <a:rPr lang="en-US" sz="1600">
                <a:solidFill>
                  <a:srgbClr val="000000"/>
                </a:solidFill>
                <a:latin typeface="Garamond" charset="0"/>
                <a:cs typeface="Arial" charset="0"/>
              </a:rPr>
              <a:pPr eaLnBrk="1" hangingPunct="1"/>
              <a:t>82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1979527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155F93-7693-5B40-8E2A-F412E3EBEF27}" type="slidenum">
              <a:rPr lang="en-US" sz="1600">
                <a:solidFill>
                  <a:srgbClr val="000000"/>
                </a:solidFill>
                <a:latin typeface="Garamond" charset="0"/>
                <a:cs typeface="Arial" charset="0"/>
              </a:rPr>
              <a:pPr eaLnBrk="1" hangingPunct="1"/>
              <a:t>83</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a:latin typeface="Garamond" charset="0"/>
              </a:rPr>
              <a:t>A 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419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757B1-8578-AC4E-8377-2F7EB84F7BD0}" type="slidenum">
              <a:rPr lang="en-US" sz="1600">
                <a:solidFill>
                  <a:srgbClr val="000000"/>
                </a:solidFill>
                <a:latin typeface="Garamond" charset="0"/>
                <a:cs typeface="Arial" charset="0"/>
              </a:rPr>
              <a:pPr eaLnBrk="1" hangingPunct="1"/>
              <a:t>84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63641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DRAM 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765E5-DDD7-F149-AFCE-4B8ADD3322A7}" type="slidenum">
              <a:rPr lang="en-US" sz="1600">
                <a:solidFill>
                  <a:srgbClr val="000000"/>
                </a:solidFill>
                <a:latin typeface="Garamond" charset="0"/>
                <a:cs typeface="Arial" charset="0"/>
              </a:rPr>
              <a:pPr eaLnBrk="1" hangingPunct="1"/>
              <a:t>85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51795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7F5B7-C131-FD49-B58A-55F96869452A}" type="slidenum">
              <a:rPr lang="en-US" sz="1600">
                <a:solidFill>
                  <a:srgbClr val="000000"/>
                </a:solidFill>
                <a:latin typeface="Garamond" charset="0"/>
                <a:cs typeface="Arial" charset="0"/>
              </a:rPr>
              <a:pPr eaLnBrk="1" hangingPunct="1"/>
              <a:t>86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57687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8639E-3A54-7D4A-90B0-63014AD9B552}" type="slidenum">
              <a:rPr lang="en-US" sz="1600">
                <a:solidFill>
                  <a:srgbClr val="000000"/>
                </a:solidFill>
                <a:latin typeface="Garamond" charset="0"/>
                <a:cs typeface="Arial" charset="0"/>
              </a:rPr>
              <a:pPr eaLnBrk="1" hangingPunct="1"/>
              <a:t>87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1070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88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94132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89</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875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9</a:t>
            </a:fld>
            <a:endParaRPr lang="en-US" sz="1600" dirty="0">
              <a:solidFill>
                <a:srgbClr val="000000"/>
              </a:solidFill>
              <a:latin typeface="Garamond" charset="0"/>
            </a:endParaRPr>
          </a:p>
        </p:txBody>
      </p:sp>
    </p:spTree>
    <p:extLst>
      <p:ext uri="{BB962C8B-B14F-4D97-AF65-F5344CB8AC3E}">
        <p14:creationId xmlns:p14="http://schemas.microsoft.com/office/powerpoint/2010/main" val="3916263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More on DRAM Operation</a:t>
            </a: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90</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96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91</a:t>
            </a:fld>
            <a:endParaRPr lang="en-US"/>
          </a:p>
        </p:txBody>
      </p:sp>
    </p:spTree>
    <p:extLst>
      <p:ext uri="{BB962C8B-B14F-4D97-AF65-F5344CB8AC3E}">
        <p14:creationId xmlns:p14="http://schemas.microsoft.com/office/powerpoint/2010/main" val="22112269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92</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2940419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93</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2965767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94</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410162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DRAM Power Management</a:t>
            </a:r>
          </a:p>
        </p:txBody>
      </p:sp>
      <p:sp>
        <p:nvSpPr>
          <p:cNvPr id="101378"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D4ECB3-5230-6C4B-8205-64B9DE21D764}" type="slidenum">
              <a:rPr lang="en-US" sz="1600">
                <a:solidFill>
                  <a:srgbClr val="000000"/>
                </a:solidFill>
                <a:latin typeface="Garamond" charset="0"/>
                <a:cs typeface="Arial" charset="0"/>
              </a:rPr>
              <a:pPr eaLnBrk="1" hangingPunct="1"/>
              <a:t>95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91197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96</a:t>
            </a:fld>
            <a:endParaRPr lang="en-US" sz="1600">
              <a:solidFill>
                <a:srgbClr val="000000"/>
              </a:solidFill>
              <a:latin typeface="Garamond" charset="0"/>
            </a:endParaRPr>
          </a:p>
        </p:txBody>
      </p:sp>
    </p:spTree>
    <p:extLst>
      <p:ext uri="{BB962C8B-B14F-4D97-AF65-F5344CB8AC3E}">
        <p14:creationId xmlns:p14="http://schemas.microsoft.com/office/powerpoint/2010/main" val="2639752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97</a:t>
            </a:fld>
            <a:endParaRPr lang="en-US" sz="1600" dirty="0">
              <a:solidFill>
                <a:srgbClr val="000000"/>
              </a:solidFill>
              <a:latin typeface="Garamond" charset="0"/>
            </a:endParaRPr>
          </a:p>
        </p:txBody>
      </p:sp>
    </p:spTree>
    <p:extLst>
      <p:ext uri="{BB962C8B-B14F-4D97-AF65-F5344CB8AC3E}">
        <p14:creationId xmlns:p14="http://schemas.microsoft.com/office/powerpoint/2010/main" val="2594556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RAIDR: Reducing Refresh Impact</a:t>
            </a:r>
          </a:p>
          <a:p>
            <a:pPr eaLnBrk="1" hangingPunct="1"/>
            <a:r>
              <a:rPr lang="en-US" dirty="0" smtClean="0">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98</a:t>
            </a:fld>
            <a:endParaRPr lang="en-US" sz="1600">
              <a:latin typeface="Garamond" charset="0"/>
            </a:endParaRPr>
          </a:p>
        </p:txBody>
      </p:sp>
    </p:spTree>
    <p:extLst>
      <p:ext uri="{BB962C8B-B14F-4D97-AF65-F5344CB8AC3E}">
        <p14:creationId xmlns:p14="http://schemas.microsoft.com/office/powerpoint/2010/main" val="1023030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RAIDR: Reducing </a:t>
            </a:r>
            <a:br>
              <a:rPr lang="en-US" sz="4000" dirty="0" smtClean="0">
                <a:latin typeface="Garamond" charset="0"/>
              </a:rPr>
            </a:br>
            <a:r>
              <a:rPr lang="en-US" sz="4000" dirty="0" smtClean="0">
                <a:latin typeface="Garamond" charset="0"/>
              </a:rPr>
              <a:t>DRAM Refresh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5" name="TextBox 4"/>
          <p:cNvSpPr txBox="1"/>
          <p:nvPr/>
        </p:nvSpPr>
        <p:spPr>
          <a:xfrm>
            <a:off x="582243" y="4295998"/>
            <a:ext cx="7853132" cy="1077218"/>
          </a:xfrm>
          <a:prstGeom prst="rect">
            <a:avLst/>
          </a:prstGeom>
          <a:noFill/>
        </p:spPr>
        <p:txBody>
          <a:bodyPr wrap="none" rtlCol="0">
            <a:spAutoFit/>
          </a:bodyPr>
          <a:lstStyle/>
          <a:p>
            <a:pPr algn="ctr"/>
            <a:r>
              <a:rPr lang="en-US" sz="1600" dirty="0"/>
              <a:t>Jamie Liu, Ben </a:t>
            </a:r>
            <a:r>
              <a:rPr lang="en-US" sz="1600" dirty="0" err="1"/>
              <a:t>Jaiyen</a:t>
            </a:r>
            <a:r>
              <a:rPr lang="en-US" sz="1600" dirty="0"/>
              <a:t>, Richard </a:t>
            </a:r>
            <a:r>
              <a:rPr lang="en-US" sz="1600" dirty="0" err="1"/>
              <a:t>Veras</a:t>
            </a:r>
            <a:r>
              <a:rPr lang="en-US" sz="1600" dirty="0"/>
              <a:t>, and </a:t>
            </a:r>
            <a:r>
              <a:rPr lang="en-US" sz="1600" u="sng" dirty="0"/>
              <a:t>Onur Mutlu</a:t>
            </a:r>
            <a:r>
              <a:rPr lang="en-US" sz="1600" dirty="0"/>
              <a:t>,</a:t>
            </a:r>
            <a:br>
              <a:rPr lang="en-US" sz="1600" dirty="0"/>
            </a:br>
            <a:r>
              <a:rPr lang="en-US" sz="1600" b="1" dirty="0">
                <a:hlinkClick r:id="rId3"/>
              </a:rPr>
              <a:t>"RAIDR: Retention-Aware Intelligent DRAM Refresh"</a:t>
            </a:r>
            <a:r>
              <a:rPr lang="en-US" sz="1600" dirty="0"/>
              <a:t/>
            </a:r>
            <a:br>
              <a:rPr lang="en-US" sz="1600" dirty="0"/>
            </a:br>
            <a:r>
              <a:rPr lang="en-US" sz="1600" i="1" dirty="0"/>
              <a:t>Proceedings of the </a:t>
            </a:r>
            <a:r>
              <a:rPr lang="en-US" sz="1600" i="1" dirty="0">
                <a:hlinkClick r:id="rId4"/>
              </a:rPr>
              <a:t>39th International Symposium on Computer Architecture</a:t>
            </a:r>
            <a:r>
              <a:rPr lang="en-US" sz="1600" i="1" dirty="0"/>
              <a:t> (</a:t>
            </a:r>
            <a:r>
              <a:rPr lang="en-US" sz="1600" b="1" i="1" dirty="0"/>
              <a:t>ISCA</a:t>
            </a:r>
            <a:r>
              <a:rPr lang="en-US" sz="1600" i="1" dirty="0"/>
              <a:t>)</a:t>
            </a:r>
            <a:r>
              <a:rPr lang="en-US" sz="1600" dirty="0"/>
              <a:t>, </a:t>
            </a:r>
            <a:endParaRPr lang="en-US" sz="1600" dirty="0" smtClean="0"/>
          </a:p>
          <a:p>
            <a:pPr algn="ctr"/>
            <a:r>
              <a:rPr lang="en-US" sz="1600" dirty="0" smtClean="0"/>
              <a:t>Portland</a:t>
            </a:r>
            <a:r>
              <a:rPr lang="en-US" sz="1600" dirty="0"/>
              <a:t>, OR, June 2012. </a:t>
            </a:r>
            <a:r>
              <a:rPr lang="en-US" sz="1600" dirty="0">
                <a:hlinkClick r:id="rId5"/>
              </a:rPr>
              <a:t>Slides (pdf)</a:t>
            </a:r>
            <a:r>
              <a:rPr lang="en-US" sz="1600" dirty="0"/>
              <a:t> </a:t>
            </a:r>
            <a:endParaRPr lang="en-US" sz="1600" dirty="0"/>
          </a:p>
        </p:txBody>
      </p:sp>
    </p:spTree>
    <p:extLst>
      <p:ext uri="{BB962C8B-B14F-4D97-AF65-F5344CB8AC3E}">
        <p14:creationId xmlns:p14="http://schemas.microsoft.com/office/powerpoint/2010/main" val="591455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3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3.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41282</TotalTime>
  <Words>14860</Words>
  <Application>Microsoft Macintosh PowerPoint</Application>
  <PresentationFormat>On-screen Show (4:3)</PresentationFormat>
  <Paragraphs>2669</Paragraphs>
  <Slides>193</Slides>
  <Notes>56</Notes>
  <HiddenSlides>0</HiddenSlides>
  <MMClips>0</MMClips>
  <ScaleCrop>false</ScaleCrop>
  <HeadingPairs>
    <vt:vector size="6" baseType="variant">
      <vt:variant>
        <vt:lpstr>Theme</vt:lpstr>
      </vt:variant>
      <vt:variant>
        <vt:i4>62</vt:i4>
      </vt:variant>
      <vt:variant>
        <vt:lpstr>Embedded OLE Servers</vt:lpstr>
      </vt:variant>
      <vt:variant>
        <vt:i4>1</vt:i4>
      </vt:variant>
      <vt:variant>
        <vt:lpstr>Slide Titles</vt:lpstr>
      </vt:variant>
      <vt:variant>
        <vt:i4>193</vt:i4>
      </vt:variant>
    </vt:vector>
  </HeadingPairs>
  <TitlesOfParts>
    <vt:vector size="256"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3_Office Theme</vt:lpstr>
      <vt:lpstr>19_Edge</vt:lpstr>
      <vt:lpstr>20_Edge</vt:lpstr>
      <vt:lpstr>22_Edge</vt:lpstr>
      <vt:lpstr>23_Edge</vt:lpstr>
      <vt:lpstr>25_Edge</vt:lpstr>
      <vt:lpstr>Office Theme</vt:lpstr>
      <vt:lpstr>21_Edge</vt:lpstr>
      <vt:lpstr>24_Edge</vt:lpstr>
      <vt:lpstr>26_Edge</vt:lpstr>
      <vt:lpstr>27_Edge</vt:lpstr>
      <vt:lpstr>28_Edge</vt:lpstr>
      <vt:lpstr>1_Office Theme</vt:lpstr>
      <vt:lpstr>29_Edge</vt:lpstr>
      <vt:lpstr>30_Edge</vt:lpstr>
      <vt:lpstr>31_Edge</vt:lpstr>
      <vt:lpstr>32_Edge</vt:lpstr>
      <vt:lpstr>Title &amp; Bullets</vt:lpstr>
      <vt:lpstr>4_Office Theme</vt:lpstr>
      <vt:lpstr>33_Edge</vt:lpstr>
      <vt:lpstr>35_Edge</vt:lpstr>
      <vt:lpstr>34_Edge</vt:lpstr>
      <vt:lpstr>8_Office Theme</vt:lpstr>
      <vt:lpstr>36_Edge</vt:lpstr>
      <vt:lpstr>37_Edge</vt:lpstr>
      <vt:lpstr>38_Edge</vt:lpstr>
      <vt:lpstr>39_Edge</vt:lpstr>
      <vt:lpstr>40_Edge</vt:lpstr>
      <vt:lpstr>41_Edge</vt:lpstr>
      <vt:lpstr>42_Edge</vt:lpstr>
      <vt:lpstr>43_Edge</vt:lpstr>
      <vt:lpstr>7_Office Theme</vt:lpstr>
      <vt:lpstr>44_Edge</vt:lpstr>
      <vt:lpstr>45_Edge</vt:lpstr>
      <vt:lpstr>46_Edge</vt:lpstr>
      <vt:lpstr>47_Edge</vt:lpstr>
      <vt:lpstr>SAFARI_Template</vt:lpstr>
      <vt:lpstr>2_Edge</vt:lpstr>
      <vt:lpstr>48_Edge</vt:lpstr>
      <vt:lpstr>49_Edge</vt:lpstr>
      <vt:lpstr>50_Edge</vt:lpstr>
      <vt:lpstr>51_Edge</vt:lpstr>
      <vt:lpstr>52_Edge</vt:lpstr>
      <vt:lpstr>Visio</vt:lpstr>
      <vt:lpstr>Scalable Many-Core Memory Systems Topic 1: DRAM Basics and  DRAM Scaling</vt:lpstr>
      <vt:lpstr>The Main Memory System</vt:lpstr>
      <vt:lpstr>Memory System: A Shared Resource View</vt:lpstr>
      <vt:lpstr>State of the Main Memory System</vt:lpstr>
      <vt:lpstr>Major Trends Affecting Main Memory (I)</vt:lpstr>
      <vt:lpstr>Major Trends Affecting Main Memory (II)</vt:lpstr>
      <vt:lpstr>Example Trend: Many Cores on Chip</vt:lpstr>
      <vt:lpstr>Consequence: The Memory Capacity Gap</vt:lpstr>
      <vt:lpstr>Major Trends Affecting Main Memory (III)</vt:lpstr>
      <vt:lpstr>Major Trends Affecting Main Memory (IV)</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Agenda for Today</vt:lpstr>
      <vt:lpstr>What Will You Learn in This Course?</vt:lpstr>
      <vt:lpstr>This Course</vt:lpstr>
      <vt:lpstr>Readings and Videos</vt:lpstr>
      <vt:lpstr>Required Overview Reading</vt:lpstr>
      <vt:lpstr>Online Slides (Longer Versions)</vt:lpstr>
      <vt:lpstr>Memory Lecture Videos</vt:lpstr>
      <vt:lpstr>Readings for Topic 1 (DRAM Scaling)</vt:lpstr>
      <vt:lpstr>Readings for Topic 2 (Emerging Technologies) </vt:lpstr>
      <vt:lpstr>Readings for Topic 3 (Memory QoS)</vt:lpstr>
      <vt:lpstr>Readings for Topic 3 (Memory QoS)</vt:lpstr>
      <vt:lpstr>Readings in Flash Memory</vt:lpstr>
      <vt:lpstr>Online Lectures and More Information</vt:lpstr>
      <vt:lpstr>Agenda for Today</vt:lpstr>
      <vt:lpstr>Main Memory in the System</vt:lpstr>
      <vt:lpstr>Ideal Memory</vt:lpstr>
      <vt:lpstr>The Problem</vt:lpstr>
      <vt:lpstr>Memory Technology: DRAM</vt:lpstr>
      <vt:lpstr>Memory Technology: SRAM</vt:lpstr>
      <vt:lpstr>Memory Bank: A Fundamental Concept</vt:lpstr>
      <vt:lpstr>Memory Bank Organization and Operation</vt:lpstr>
      <vt:lpstr>Why Memory Hierarchy?</vt:lpstr>
      <vt:lpstr>Caching Basics: Exploit Temporal Locality</vt:lpstr>
      <vt:lpstr>Caching Basics: Exploit Spatial Locality</vt:lpstr>
      <vt:lpstr>A Note on Manual vs. Automatic Management</vt:lpstr>
      <vt:lpstr>Automatic Management in Memory Hierarchy</vt:lpstr>
      <vt:lpstr>A Modern Memory Hierarchy</vt:lpstr>
      <vt:lpstr>The DRAM Subsystem</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Latency Components: Basic DRAM Operation</vt:lpstr>
      <vt:lpstr>Multiple Banks (Interleaving) and Channels</vt:lpstr>
      <vt:lpstr>Address Mapping (Single Channel)</vt:lpstr>
      <vt:lpstr>Address Mapping (Multiple Channels)</vt:lpstr>
      <vt:lpstr>Interaction with VirtualPhysical Mapping</vt:lpstr>
      <vt:lpstr>DRAM Refresh (I)</vt:lpstr>
      <vt:lpstr>DRAM Refresh (II)</vt:lpstr>
      <vt:lpstr>Downsides of DRAM Refresh</vt:lpstr>
      <vt:lpstr>Memory Controllers</vt:lpstr>
      <vt:lpstr>DRAM versus Other Types of Memories</vt:lpstr>
      <vt:lpstr>DRAM Controller: Functions</vt:lpstr>
      <vt:lpstr>DRAM Controller: Where to Place</vt:lpstr>
      <vt:lpstr>A Modern DRAM Controller</vt:lpstr>
      <vt:lpstr>DRAM Scheduling Policies (I)</vt:lpstr>
      <vt:lpstr>DRAM Scheduling Policies (II)</vt:lpstr>
      <vt:lpstr>Row Buffer Management Policies</vt:lpstr>
      <vt:lpstr>Open vs. Closed Row Policies</vt:lpstr>
      <vt:lpstr>Why are DRAM Controllers Difficult to Design?</vt:lpstr>
      <vt:lpstr>Many DRAM Timing Constraints</vt:lpstr>
      <vt:lpstr>More on DRAM Operation</vt:lpstr>
      <vt:lpstr>Self-Optimizing DRAM Controllers</vt:lpstr>
      <vt:lpstr>Self-Optimizing DRAM Controllers</vt:lpstr>
      <vt:lpstr>Self-Optimizing DRAM Controllers</vt:lpstr>
      <vt:lpstr>Performance Results</vt:lpstr>
      <vt:lpstr>DRAM Power Management</vt:lpstr>
      <vt:lpstr>Agenda for Today</vt:lpstr>
      <vt:lpstr>Solution 1: Tolerate DRAM</vt:lpstr>
      <vt:lpstr>New DRAM Architectures</vt:lpstr>
      <vt:lpstr>RAIDR: Reducing  DRAM Refresh Impact</vt:lpstr>
      <vt:lpstr>DRAM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Benefits of Bloom Filters as Bins</vt:lpstr>
      <vt:lpstr>3. Refreshing (RAIDR Refresh Controller)</vt:lpstr>
      <vt:lpstr>3. Refreshing (RAIDR Refresh Controller)</vt:lpstr>
      <vt:lpstr>Tolerating Temperature Changes</vt:lpstr>
      <vt:lpstr>RAIDR Results</vt:lpstr>
      <vt:lpstr>RAIDR Refresh Reduction</vt:lpstr>
      <vt:lpstr>RAIDR: Performance</vt:lpstr>
      <vt:lpstr>RAIDR: DRAM Energy Efficiency</vt:lpstr>
      <vt:lpstr>DRAM Device Capacity Scaling: Performance</vt:lpstr>
      <vt:lpstr>DRAM Device Capacity Scaling: Energy</vt:lpstr>
      <vt:lpstr>New DRAM Architectures</vt:lpstr>
      <vt:lpstr>Tiered-Latency DRAM:  Reducing DRAM Latency</vt:lpstr>
      <vt:lpstr>PowerPoint Presentation</vt:lpstr>
      <vt:lpstr>   What Causes the Long Latency?</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Near Segment Access</vt:lpstr>
      <vt:lpstr>   Far Segment Access</vt:lpstr>
      <vt:lpstr>   Latency, Power, and Area Evaluation</vt:lpstr>
      <vt:lpstr> Commodity DRAM vs. TL-DRAM </vt:lpstr>
      <vt:lpstr>   Latency vs. Near Segment Length</vt:lpstr>
      <vt:lpstr>   Latency vs. Near Segment Length</vt:lpstr>
      <vt:lpstr>   Trade-Off: Area (Die-Area) vs. Latency</vt:lpstr>
      <vt:lpstr>   Leveraging Tiered-Latency DRAM</vt:lpstr>
      <vt:lpstr>   Near Segment as Hardware-Managed Cache</vt:lpstr>
      <vt:lpstr>   Inter-Segment Migration</vt:lpstr>
      <vt:lpstr>   Inter-Segment Migration</vt:lpstr>
      <vt:lpstr>   Inter-Segment Migration</vt:lpstr>
      <vt:lpstr>   Near Segment as Hardware-Managed Cache</vt:lpstr>
      <vt:lpstr>   Evaluation Methodology</vt:lpstr>
      <vt:lpstr>  Configurations</vt:lpstr>
      <vt:lpstr>   Performance &amp; Power Consumption  </vt:lpstr>
      <vt:lpstr> Single-Core: Varying Near Segment Length</vt:lpstr>
      <vt:lpstr>   Other Mechanisms &amp; Results</vt:lpstr>
      <vt:lpstr>   Summary of TL-DRAM</vt:lpstr>
      <vt:lpstr>New DRAM Architectures</vt:lpstr>
      <vt:lpstr>Subarray-Level Parallelism: Reducing Bank Conflict Impact</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New DRAM Architectures</vt:lpstr>
      <vt:lpstr>RowClone: Fast Bulk Data  Copy and Initialization</vt:lpstr>
      <vt:lpstr>Today’s Memory: Bulk Data Copy</vt:lpstr>
      <vt:lpstr>Future: RowClone (In-Memory Copy)</vt:lpstr>
      <vt:lpstr>DRAM operation (load one byte)</vt:lpstr>
      <vt:lpstr>RowClone: in-DRAM Row Copy (and Initialization)</vt:lpstr>
      <vt:lpstr>Our Approach: Key Idea</vt:lpstr>
      <vt:lpstr>DRAM Subarray Microarchitecture</vt:lpstr>
      <vt:lpstr>DRAM Operation</vt:lpstr>
      <vt:lpstr>RowClone: Intra-subarray Copy</vt:lpstr>
      <vt:lpstr>RowClone: Inter-bank Copy</vt:lpstr>
      <vt:lpstr>RowClone: Inter-subarray Copy</vt:lpstr>
      <vt:lpstr>Fast Row Initialization</vt:lpstr>
      <vt:lpstr>RowClone: Latency and Energy Savings</vt:lpstr>
      <vt:lpstr>Summary</vt:lpstr>
      <vt:lpstr>Scalable Many-Core Memory Systems Topic 1: DRAM Basics and  DRAM Scaling</vt:lpstr>
      <vt:lpstr>Additional Material</vt:lpstr>
      <vt:lpstr>Three Papers</vt:lpstr>
      <vt:lpstr>Aside: Scaling Flash Memory [Cai+, ICCD’12]</vt:lpstr>
      <vt:lpstr>DRAM Experiments: Summary (I)</vt:lpstr>
      <vt:lpstr>DRAM Experiments: Summary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1662</cp:revision>
  <cp:lastPrinted>2010-05-26T16:43:32Z</cp:lastPrinted>
  <dcterms:created xsi:type="dcterms:W3CDTF">2010-10-08T20:41:54Z</dcterms:created>
  <dcterms:modified xsi:type="dcterms:W3CDTF">2013-07-03T21:54:45Z</dcterms:modified>
</cp:coreProperties>
</file>