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37.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38.xml" ContentType="application/vnd.openxmlformats-officedocument.theme+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theme/theme39.xml" ContentType="application/vnd.openxmlformats-officedocument.theme+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theme/theme40.xml" ContentType="application/vnd.openxmlformats-officedocument.theme+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41.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theme/theme42.xml" ContentType="application/vnd.openxmlformats-officedocument.theme+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theme/theme43.xml" ContentType="application/vnd.openxmlformats-officedocument.theme+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44.xml" ContentType="application/vnd.openxmlformats-officedocument.theme+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5.xml" ContentType="application/vnd.openxmlformats-officedocument.theme+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6.xml" ContentType="application/vnd.openxmlformats-officedocument.theme+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47.xml" ContentType="application/vnd.openxmlformats-officedocument.theme+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48.xml" ContentType="application/vnd.openxmlformats-officedocument.theme+xml"/>
  <Override PartName="/ppt/theme/theme49.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slideLayouts/slideLayout536.xml" ContentType="application/vnd.openxmlformats-officedocument.presentationml.slideLayout+xml"/>
  <Override PartName="/ppt/theme/theme52.xml" ContentType="application/vnd.openxmlformats-officedocument.theme+xml"/>
  <Override PartName="/ppt/slideLayouts/slideLayout537.xml" ContentType="application/vnd.openxmlformats-officedocument.presentationml.slideLayout+xml"/>
  <Override PartName="/ppt/theme/theme53.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xml" ContentType="application/vnd.openxmlformats-officedocument.themeOverride+xml"/>
  <Override PartName="/ppt/charts/chart14.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50" r:id="rId28"/>
    <p:sldMasterId id="2147484462" r:id="rId29"/>
    <p:sldMasterId id="2147484474" r:id="rId30"/>
    <p:sldMasterId id="2147484486" r:id="rId31"/>
    <p:sldMasterId id="2147484534" r:id="rId32"/>
    <p:sldMasterId id="2147484546" r:id="rId33"/>
    <p:sldMasterId id="2147484558" r:id="rId34"/>
    <p:sldMasterId id="2147484630" r:id="rId35"/>
    <p:sldMasterId id="2147484642" r:id="rId36"/>
    <p:sldMasterId id="2147484666" r:id="rId37"/>
    <p:sldMasterId id="2147484679" r:id="rId38"/>
    <p:sldMasterId id="2147484704" r:id="rId39"/>
    <p:sldMasterId id="2147484768" r:id="rId40"/>
    <p:sldMasterId id="2147484780" r:id="rId41"/>
    <p:sldMasterId id="2147484792" r:id="rId42"/>
    <p:sldMasterId id="2147484804" r:id="rId43"/>
    <p:sldMasterId id="2147484816" r:id="rId44"/>
    <p:sldMasterId id="2147484828" r:id="rId45"/>
    <p:sldMasterId id="2147484841" r:id="rId46"/>
    <p:sldMasterId id="2147484853" r:id="rId47"/>
    <p:sldMasterId id="2147484865" r:id="rId48"/>
    <p:sldMasterId id="2147484878" r:id="rId49"/>
    <p:sldMasterId id="2147484880" r:id="rId50"/>
    <p:sldMasterId id="2147484893" r:id="rId51"/>
    <p:sldMasterId id="2147484896" r:id="rId52"/>
    <p:sldMasterId id="2147484898" r:id="rId53"/>
    <p:sldMasterId id="2147484914" r:id="rId54"/>
  </p:sldMasterIdLst>
  <p:notesMasterIdLst>
    <p:notesMasterId r:id="rId131"/>
  </p:notesMasterIdLst>
  <p:handoutMasterIdLst>
    <p:handoutMasterId r:id="rId132"/>
  </p:handoutMasterIdLst>
  <p:sldIdLst>
    <p:sldId id="2057" r:id="rId55"/>
    <p:sldId id="1910" r:id="rId56"/>
    <p:sldId id="1911" r:id="rId57"/>
    <p:sldId id="1912" r:id="rId58"/>
    <p:sldId id="1913" r:id="rId59"/>
    <p:sldId id="1914" r:id="rId60"/>
    <p:sldId id="1915" r:id="rId61"/>
    <p:sldId id="1916" r:id="rId62"/>
    <p:sldId id="1917" r:id="rId63"/>
    <p:sldId id="1918" r:id="rId64"/>
    <p:sldId id="1919" r:id="rId65"/>
    <p:sldId id="1920" r:id="rId66"/>
    <p:sldId id="1921" r:id="rId67"/>
    <p:sldId id="2056" r:id="rId68"/>
    <p:sldId id="1922" r:id="rId69"/>
    <p:sldId id="1923" r:id="rId70"/>
    <p:sldId id="1924" r:id="rId71"/>
    <p:sldId id="1925" r:id="rId72"/>
    <p:sldId id="1926" r:id="rId73"/>
    <p:sldId id="1927" r:id="rId74"/>
    <p:sldId id="1928" r:id="rId75"/>
    <p:sldId id="1929" r:id="rId76"/>
    <p:sldId id="1930" r:id="rId77"/>
    <p:sldId id="1931" r:id="rId78"/>
    <p:sldId id="1932" r:id="rId79"/>
    <p:sldId id="1933" r:id="rId80"/>
    <p:sldId id="1934" r:id="rId81"/>
    <p:sldId id="2117" r:id="rId82"/>
    <p:sldId id="1936" r:id="rId83"/>
    <p:sldId id="1937" r:id="rId84"/>
    <p:sldId id="1938" r:id="rId85"/>
    <p:sldId id="1967" r:id="rId86"/>
    <p:sldId id="1942" r:id="rId87"/>
    <p:sldId id="1944" r:id="rId88"/>
    <p:sldId id="1945" r:id="rId89"/>
    <p:sldId id="1946" r:id="rId90"/>
    <p:sldId id="1947" r:id="rId91"/>
    <p:sldId id="1948" r:id="rId92"/>
    <p:sldId id="1949" r:id="rId93"/>
    <p:sldId id="1950" r:id="rId94"/>
    <p:sldId id="1952" r:id="rId95"/>
    <p:sldId id="1953" r:id="rId96"/>
    <p:sldId id="1954" r:id="rId97"/>
    <p:sldId id="1956" r:id="rId98"/>
    <p:sldId id="1957" r:id="rId99"/>
    <p:sldId id="1958" r:id="rId100"/>
    <p:sldId id="1959" r:id="rId101"/>
    <p:sldId id="1960" r:id="rId102"/>
    <p:sldId id="1961" r:id="rId103"/>
    <p:sldId id="1962" r:id="rId104"/>
    <p:sldId id="1964" r:id="rId105"/>
    <p:sldId id="1966" r:id="rId106"/>
    <p:sldId id="1968" r:id="rId107"/>
    <p:sldId id="1969" r:id="rId108"/>
    <p:sldId id="1970" r:id="rId109"/>
    <p:sldId id="1971" r:id="rId110"/>
    <p:sldId id="1972" r:id="rId111"/>
    <p:sldId id="1973" r:id="rId112"/>
    <p:sldId id="1974" r:id="rId113"/>
    <p:sldId id="1975" r:id="rId114"/>
    <p:sldId id="1976" r:id="rId115"/>
    <p:sldId id="1977" r:id="rId116"/>
    <p:sldId id="1978" r:id="rId117"/>
    <p:sldId id="1979" r:id="rId118"/>
    <p:sldId id="1980" r:id="rId119"/>
    <p:sldId id="1981" r:id="rId120"/>
    <p:sldId id="1982" r:id="rId121"/>
    <p:sldId id="1983" r:id="rId122"/>
    <p:sldId id="1984" r:id="rId123"/>
    <p:sldId id="1985" r:id="rId124"/>
    <p:sldId id="1986" r:id="rId125"/>
    <p:sldId id="1987" r:id="rId126"/>
    <p:sldId id="1988" r:id="rId127"/>
    <p:sldId id="2059" r:id="rId128"/>
    <p:sldId id="2064" r:id="rId129"/>
    <p:sldId id="2116" r:id="rId1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9681" autoAdjust="0"/>
  </p:normalViewPr>
  <p:slideViewPr>
    <p:cSldViewPr>
      <p:cViewPr varScale="1">
        <p:scale>
          <a:sx n="112" d="100"/>
          <a:sy n="112" d="100"/>
        </p:scale>
        <p:origin x="-872" y="-96"/>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0" Type="http://schemas.openxmlformats.org/officeDocument/2006/relationships/slide" Target="slides/slide6.xml"/><Relationship Id="rId61" Type="http://schemas.openxmlformats.org/officeDocument/2006/relationships/slide" Target="slides/slide7.xml"/><Relationship Id="rId62" Type="http://schemas.openxmlformats.org/officeDocument/2006/relationships/slide" Target="slides/slide8.xml"/><Relationship Id="rId63" Type="http://schemas.openxmlformats.org/officeDocument/2006/relationships/slide" Target="slides/slide9.xml"/><Relationship Id="rId64" Type="http://schemas.openxmlformats.org/officeDocument/2006/relationships/slide" Target="slides/slide10.xml"/><Relationship Id="rId65" Type="http://schemas.openxmlformats.org/officeDocument/2006/relationships/slide" Target="slides/slide11.xml"/><Relationship Id="rId66" Type="http://schemas.openxmlformats.org/officeDocument/2006/relationships/slide" Target="slides/slide12.xml"/><Relationship Id="rId67" Type="http://schemas.openxmlformats.org/officeDocument/2006/relationships/slide" Target="slides/slide13.xml"/><Relationship Id="rId68" Type="http://schemas.openxmlformats.org/officeDocument/2006/relationships/slide" Target="slides/slide14.xml"/><Relationship Id="rId69" Type="http://schemas.openxmlformats.org/officeDocument/2006/relationships/slide" Target="slides/slide15.xml"/><Relationship Id="rId120" Type="http://schemas.openxmlformats.org/officeDocument/2006/relationships/slide" Target="slides/slide66.xml"/><Relationship Id="rId121" Type="http://schemas.openxmlformats.org/officeDocument/2006/relationships/slide" Target="slides/slide67.xml"/><Relationship Id="rId122" Type="http://schemas.openxmlformats.org/officeDocument/2006/relationships/slide" Target="slides/slide68.xml"/><Relationship Id="rId123" Type="http://schemas.openxmlformats.org/officeDocument/2006/relationships/slide" Target="slides/slide69.xml"/><Relationship Id="rId124" Type="http://schemas.openxmlformats.org/officeDocument/2006/relationships/slide" Target="slides/slide70.xml"/><Relationship Id="rId125" Type="http://schemas.openxmlformats.org/officeDocument/2006/relationships/slide" Target="slides/slide71.xml"/><Relationship Id="rId126" Type="http://schemas.openxmlformats.org/officeDocument/2006/relationships/slide" Target="slides/slide72.xml"/><Relationship Id="rId127" Type="http://schemas.openxmlformats.org/officeDocument/2006/relationships/slide" Target="slides/slide73.xml"/><Relationship Id="rId128" Type="http://schemas.openxmlformats.org/officeDocument/2006/relationships/slide" Target="slides/slide74.xml"/><Relationship Id="rId129" Type="http://schemas.openxmlformats.org/officeDocument/2006/relationships/slide" Target="slides/slide75.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90" Type="http://schemas.openxmlformats.org/officeDocument/2006/relationships/slide" Target="slides/slide36.xml"/><Relationship Id="rId91" Type="http://schemas.openxmlformats.org/officeDocument/2006/relationships/slide" Target="slides/slide37.xml"/><Relationship Id="rId92" Type="http://schemas.openxmlformats.org/officeDocument/2006/relationships/slide" Target="slides/slide38.xml"/><Relationship Id="rId93" Type="http://schemas.openxmlformats.org/officeDocument/2006/relationships/slide" Target="slides/slide39.xml"/><Relationship Id="rId94" Type="http://schemas.openxmlformats.org/officeDocument/2006/relationships/slide" Target="slides/slide40.xml"/><Relationship Id="rId95" Type="http://schemas.openxmlformats.org/officeDocument/2006/relationships/slide" Target="slides/slide41.xml"/><Relationship Id="rId96" Type="http://schemas.openxmlformats.org/officeDocument/2006/relationships/slide" Target="slides/slide42.xml"/><Relationship Id="rId101" Type="http://schemas.openxmlformats.org/officeDocument/2006/relationships/slide" Target="slides/slide47.xml"/><Relationship Id="rId102" Type="http://schemas.openxmlformats.org/officeDocument/2006/relationships/slide" Target="slides/slide48.xml"/><Relationship Id="rId103" Type="http://schemas.openxmlformats.org/officeDocument/2006/relationships/slide" Target="slides/slide49.xml"/><Relationship Id="rId104" Type="http://schemas.openxmlformats.org/officeDocument/2006/relationships/slide" Target="slides/slide50.xml"/><Relationship Id="rId105" Type="http://schemas.openxmlformats.org/officeDocument/2006/relationships/slide" Target="slides/slide51.xml"/><Relationship Id="rId106" Type="http://schemas.openxmlformats.org/officeDocument/2006/relationships/slide" Target="slides/slide52.xml"/><Relationship Id="rId107" Type="http://schemas.openxmlformats.org/officeDocument/2006/relationships/slide" Target="slides/slide53.xml"/><Relationship Id="rId108" Type="http://schemas.openxmlformats.org/officeDocument/2006/relationships/slide" Target="slides/slide54.xml"/><Relationship Id="rId109" Type="http://schemas.openxmlformats.org/officeDocument/2006/relationships/slide" Target="slides/slide55.xml"/><Relationship Id="rId97" Type="http://schemas.openxmlformats.org/officeDocument/2006/relationships/slide" Target="slides/slide43.xml"/><Relationship Id="rId98" Type="http://schemas.openxmlformats.org/officeDocument/2006/relationships/slide" Target="slides/slide44.xml"/><Relationship Id="rId99" Type="http://schemas.openxmlformats.org/officeDocument/2006/relationships/slide" Target="slides/slide45.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00" Type="http://schemas.openxmlformats.org/officeDocument/2006/relationships/slide" Target="slides/slide46.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70" Type="http://schemas.openxmlformats.org/officeDocument/2006/relationships/slide" Target="slides/slide16.xml"/><Relationship Id="rId71" Type="http://schemas.openxmlformats.org/officeDocument/2006/relationships/slide" Target="slides/slide17.xml"/><Relationship Id="rId72" Type="http://schemas.openxmlformats.org/officeDocument/2006/relationships/slide" Target="slides/slide18.xml"/><Relationship Id="rId73" Type="http://schemas.openxmlformats.org/officeDocument/2006/relationships/slide" Target="slides/slide19.xml"/><Relationship Id="rId74" Type="http://schemas.openxmlformats.org/officeDocument/2006/relationships/slide" Target="slides/slide20.xml"/><Relationship Id="rId75" Type="http://schemas.openxmlformats.org/officeDocument/2006/relationships/slide" Target="slides/slide21.xml"/><Relationship Id="rId76" Type="http://schemas.openxmlformats.org/officeDocument/2006/relationships/slide" Target="slides/slide22.xml"/><Relationship Id="rId77" Type="http://schemas.openxmlformats.org/officeDocument/2006/relationships/slide" Target="slides/slide23.xml"/><Relationship Id="rId78" Type="http://schemas.openxmlformats.org/officeDocument/2006/relationships/slide" Target="slides/slide24.xml"/><Relationship Id="rId79" Type="http://schemas.openxmlformats.org/officeDocument/2006/relationships/slide" Target="slides/slide25.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30" Type="http://schemas.openxmlformats.org/officeDocument/2006/relationships/slide" Target="slides/slide76.xml"/><Relationship Id="rId131" Type="http://schemas.openxmlformats.org/officeDocument/2006/relationships/notesMaster" Target="notesMasters/notesMaster1.xml"/><Relationship Id="rId132" Type="http://schemas.openxmlformats.org/officeDocument/2006/relationships/handoutMaster" Target="handoutMasters/handoutMaster1.xml"/><Relationship Id="rId133" Type="http://schemas.openxmlformats.org/officeDocument/2006/relationships/printerSettings" Target="printerSettings/printerSettings1.bin"/><Relationship Id="rId134" Type="http://schemas.openxmlformats.org/officeDocument/2006/relationships/presProps" Target="presProps.xml"/><Relationship Id="rId135" Type="http://schemas.openxmlformats.org/officeDocument/2006/relationships/viewProps" Target="viewProps.xml"/><Relationship Id="rId136" Type="http://schemas.openxmlformats.org/officeDocument/2006/relationships/theme" Target="theme/theme1.xml"/><Relationship Id="rId13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 Target="slides/slide1.xml"/><Relationship Id="rId56" Type="http://schemas.openxmlformats.org/officeDocument/2006/relationships/slide" Target="slides/slide2.xml"/><Relationship Id="rId57" Type="http://schemas.openxmlformats.org/officeDocument/2006/relationships/slide" Target="slides/slide3.xml"/><Relationship Id="rId58" Type="http://schemas.openxmlformats.org/officeDocument/2006/relationships/slide" Target="slides/slide4.xml"/><Relationship Id="rId59" Type="http://schemas.openxmlformats.org/officeDocument/2006/relationships/slide" Target="slides/slide5.xml"/><Relationship Id="rId110" Type="http://schemas.openxmlformats.org/officeDocument/2006/relationships/slide" Target="slides/slide56.xml"/><Relationship Id="rId111" Type="http://schemas.openxmlformats.org/officeDocument/2006/relationships/slide" Target="slides/slide57.xml"/><Relationship Id="rId112" Type="http://schemas.openxmlformats.org/officeDocument/2006/relationships/slide" Target="slides/slide58.xml"/><Relationship Id="rId113" Type="http://schemas.openxmlformats.org/officeDocument/2006/relationships/slide" Target="slides/slide59.xml"/><Relationship Id="rId114" Type="http://schemas.openxmlformats.org/officeDocument/2006/relationships/slide" Target="slides/slide60.xml"/><Relationship Id="rId115" Type="http://schemas.openxmlformats.org/officeDocument/2006/relationships/slide" Target="slides/slide61.xml"/><Relationship Id="rId116" Type="http://schemas.openxmlformats.org/officeDocument/2006/relationships/slide" Target="slides/slide62.xml"/><Relationship Id="rId117" Type="http://schemas.openxmlformats.org/officeDocument/2006/relationships/slide" Target="slides/slide63.xml"/><Relationship Id="rId118" Type="http://schemas.openxmlformats.org/officeDocument/2006/relationships/slide" Target="slides/slide64.xml"/><Relationship Id="rId119" Type="http://schemas.openxmlformats.org/officeDocument/2006/relationships/slide" Target="slides/slide65.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slide" Target="slides/slide26.xml"/><Relationship Id="rId81" Type="http://schemas.openxmlformats.org/officeDocument/2006/relationships/slide" Target="slides/slide27.xml"/><Relationship Id="rId82" Type="http://schemas.openxmlformats.org/officeDocument/2006/relationships/slide" Target="slides/slide28.xml"/><Relationship Id="rId83" Type="http://schemas.openxmlformats.org/officeDocument/2006/relationships/slide" Target="slides/slide29.xml"/><Relationship Id="rId84" Type="http://schemas.openxmlformats.org/officeDocument/2006/relationships/slide" Target="slides/slide30.xml"/><Relationship Id="rId85" Type="http://schemas.openxmlformats.org/officeDocument/2006/relationships/slide" Target="slides/slide31.xml"/><Relationship Id="rId86" Type="http://schemas.openxmlformats.org/officeDocument/2006/relationships/slide" Target="slides/slide32.xml"/><Relationship Id="rId87" Type="http://schemas.openxmlformats.org/officeDocument/2006/relationships/slide" Target="slides/slide33.xml"/><Relationship Id="rId88" Type="http://schemas.openxmlformats.org/officeDocument/2006/relationships/slide" Target="slides/slide34.xml"/><Relationship Id="rId8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jjm:Documents:SAFARI:hpl:cal:CAL:qual_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1395775416"/>
        <c:axId val="1395769896"/>
      </c:barChart>
      <c:catAx>
        <c:axId val="1395775416"/>
        <c:scaling>
          <c:orientation val="minMax"/>
        </c:scaling>
        <c:delete val="0"/>
        <c:axPos val="b"/>
        <c:title>
          <c:tx>
            <c:rich>
              <a:bodyPr/>
              <a:lstStyle/>
              <a:p>
                <a:pPr>
                  <a:defRPr/>
                </a:pPr>
                <a:r>
                  <a:rPr lang="en-US"/>
                  <a:t>Workload</a:t>
                </a:r>
              </a:p>
            </c:rich>
          </c:tx>
          <c:layout/>
          <c:overlay val="0"/>
        </c:title>
        <c:majorTickMark val="none"/>
        <c:minorTickMark val="none"/>
        <c:tickLblPos val="nextTo"/>
        <c:crossAx val="1395769896"/>
        <c:crosses val="autoZero"/>
        <c:auto val="1"/>
        <c:lblAlgn val="ctr"/>
        <c:lblOffset val="100"/>
        <c:noMultiLvlLbl val="0"/>
      </c:catAx>
      <c:valAx>
        <c:axId val="1395769896"/>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395775416"/>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357811912"/>
        <c:axId val="1357814856"/>
      </c:barChart>
      <c:catAx>
        <c:axId val="1357811912"/>
        <c:scaling>
          <c:orientation val="minMax"/>
        </c:scaling>
        <c:delete val="0"/>
        <c:axPos val="b"/>
        <c:majorTickMark val="out"/>
        <c:minorTickMark val="none"/>
        <c:tickLblPos val="nextTo"/>
        <c:crossAx val="1357814856"/>
        <c:crosses val="autoZero"/>
        <c:auto val="1"/>
        <c:lblAlgn val="ctr"/>
        <c:lblOffset val="100"/>
        <c:noMultiLvlLbl val="0"/>
      </c:catAx>
      <c:valAx>
        <c:axId val="135781485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57811912"/>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397972888"/>
        <c:axId val="1397975832"/>
      </c:barChart>
      <c:catAx>
        <c:axId val="1397972888"/>
        <c:scaling>
          <c:orientation val="minMax"/>
        </c:scaling>
        <c:delete val="0"/>
        <c:axPos val="b"/>
        <c:majorTickMark val="out"/>
        <c:minorTickMark val="none"/>
        <c:tickLblPos val="nextTo"/>
        <c:crossAx val="1397975832"/>
        <c:crosses val="autoZero"/>
        <c:auto val="1"/>
        <c:lblAlgn val="ctr"/>
        <c:lblOffset val="100"/>
        <c:noMultiLvlLbl val="0"/>
      </c:catAx>
      <c:valAx>
        <c:axId val="1397975832"/>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97972888"/>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398023672"/>
        <c:axId val="1398026616"/>
      </c:barChart>
      <c:catAx>
        <c:axId val="1398023672"/>
        <c:scaling>
          <c:orientation val="minMax"/>
        </c:scaling>
        <c:delete val="0"/>
        <c:axPos val="b"/>
        <c:majorTickMark val="out"/>
        <c:minorTickMark val="none"/>
        <c:tickLblPos val="nextTo"/>
        <c:crossAx val="1398026616"/>
        <c:crosses val="autoZero"/>
        <c:auto val="1"/>
        <c:lblAlgn val="ctr"/>
        <c:lblOffset val="100"/>
        <c:noMultiLvlLbl val="0"/>
      </c:catAx>
      <c:valAx>
        <c:axId val="139802661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98023672"/>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386853064"/>
        <c:axId val="1386856008"/>
      </c:barChart>
      <c:catAx>
        <c:axId val="1386853064"/>
        <c:scaling>
          <c:orientation val="minMax"/>
        </c:scaling>
        <c:delete val="0"/>
        <c:axPos val="b"/>
        <c:majorTickMark val="out"/>
        <c:minorTickMark val="none"/>
        <c:tickLblPos val="nextTo"/>
        <c:crossAx val="1386856008"/>
        <c:crosses val="autoZero"/>
        <c:auto val="1"/>
        <c:lblAlgn val="ctr"/>
        <c:lblOffset val="100"/>
        <c:noMultiLvlLbl val="0"/>
      </c:catAx>
      <c:valAx>
        <c:axId val="1386856008"/>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86853064"/>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1373098344"/>
        <c:axId val="1387412664"/>
      </c:barChart>
      <c:catAx>
        <c:axId val="1373098344"/>
        <c:scaling>
          <c:orientation val="minMax"/>
        </c:scaling>
        <c:delete val="0"/>
        <c:axPos val="b"/>
        <c:majorTickMark val="out"/>
        <c:minorTickMark val="none"/>
        <c:tickLblPos val="nextTo"/>
        <c:crossAx val="1387412664"/>
        <c:crosses val="autoZero"/>
        <c:auto val="1"/>
        <c:lblAlgn val="ctr"/>
        <c:lblOffset val="100"/>
        <c:noMultiLvlLbl val="0"/>
      </c:catAx>
      <c:valAx>
        <c:axId val="1387412664"/>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137309834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Sheet1!$C$137:$E$137</c:f>
              <c:numCache>
                <c:formatCode>General</c:formatCode>
                <c:ptCount val="3"/>
                <c:pt idx="0">
                  <c:v>1.10277667106904</c:v>
                </c:pt>
                <c:pt idx="1">
                  <c:v>0.906801917590976</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Sheet1!$C$138:$E$138</c:f>
              <c:numCache>
                <c:formatCode>General</c:formatCode>
                <c:ptCount val="3"/>
                <c:pt idx="0">
                  <c:v>1.01557151886864</c:v>
                </c:pt>
                <c:pt idx="1">
                  <c:v>0.857333454396682</c:v>
                </c:pt>
                <c:pt idx="2">
                  <c:v>0.933104194856359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Sheet1!$C$139:$E$139</c:f>
              <c:numCache>
                <c:formatCode>General</c:formatCode>
                <c:ptCount val="3"/>
                <c:pt idx="0">
                  <c:v>1.00061235871435</c:v>
                </c:pt>
                <c:pt idx="1">
                  <c:v>0.870395066700915</c:v>
                </c:pt>
                <c:pt idx="2">
                  <c:v>0.93323526546361</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Sheet1!$C$140:$E$140</c:f>
              <c:numCache>
                <c:formatCode>General</c:formatCode>
                <c:ptCount val="3"/>
                <c:pt idx="0">
                  <c:v>0.946440033739185</c:v>
                </c:pt>
                <c:pt idx="1">
                  <c:v>0.822216917705469</c:v>
                </c:pt>
                <c:pt idx="2">
                  <c:v>0.882144550135687</c:v>
                </c:pt>
              </c:numCache>
            </c:numRef>
          </c:val>
        </c:ser>
        <c:dLbls>
          <c:showLegendKey val="0"/>
          <c:showVal val="0"/>
          <c:showCatName val="0"/>
          <c:showSerName val="0"/>
          <c:showPercent val="0"/>
          <c:showBubbleSize val="0"/>
        </c:dLbls>
        <c:gapWidth val="150"/>
        <c:axId val="1317769528"/>
        <c:axId val="1387865192"/>
      </c:barChart>
      <c:catAx>
        <c:axId val="1317769528"/>
        <c:scaling>
          <c:orientation val="minMax"/>
        </c:scaling>
        <c:delete val="0"/>
        <c:axPos val="b"/>
        <c:title>
          <c:tx>
            <c:rich>
              <a:bodyPr/>
              <a:lstStyle/>
              <a:p>
                <a:pPr>
                  <a:defRPr/>
                </a:pPr>
                <a:r>
                  <a:rPr lang="en-US"/>
                  <a:t>Workload</a:t>
                </a:r>
              </a:p>
            </c:rich>
          </c:tx>
          <c:layout/>
          <c:overlay val="0"/>
        </c:title>
        <c:majorTickMark val="none"/>
        <c:minorTickMark val="none"/>
        <c:tickLblPos val="nextTo"/>
        <c:crossAx val="1387865192"/>
        <c:crosses val="autoZero"/>
        <c:auto val="1"/>
        <c:lblAlgn val="ctr"/>
        <c:lblOffset val="100"/>
        <c:noMultiLvlLbl val="0"/>
      </c:catAx>
      <c:valAx>
        <c:axId val="1387865192"/>
        <c:scaling>
          <c:orientation val="minMax"/>
        </c:scaling>
        <c:delete val="0"/>
        <c:axPos val="l"/>
        <c:majorGridlines/>
        <c:title>
          <c:tx>
            <c:rich>
              <a:bodyPr/>
              <a:lstStyle/>
              <a:p>
                <a:pPr>
                  <a:defRPr b="1"/>
                </a:pPr>
                <a:r>
                  <a:rPr lang="en-US" b="1"/>
                  <a:t>Normalized Avg Memory Latency</a:t>
                </a:r>
              </a:p>
            </c:rich>
          </c:tx>
          <c:layout/>
          <c:overlay val="0"/>
        </c:title>
        <c:numFmt formatCode="General" sourceLinked="1"/>
        <c:majorTickMark val="out"/>
        <c:minorTickMark val="none"/>
        <c:tickLblPos val="nextTo"/>
        <c:crossAx val="1317769528"/>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Sheet1!$C$97:$E$97</c:f>
              <c:numCache>
                <c:formatCode>General</c:formatCode>
                <c:ptCount val="3"/>
                <c:pt idx="0">
                  <c:v>0.996881096968776</c:v>
                </c:pt>
                <c:pt idx="1">
                  <c:v>1.00312866102157</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Sheet1!$C$98:$E$98</c:f>
              <c:numCache>
                <c:formatCode>General</c:formatCode>
                <c:ptCount val="3"/>
                <c:pt idx="0">
                  <c:v>1.07857646295768</c:v>
                </c:pt>
                <c:pt idx="1">
                  <c:v>1.04749542345647</c:v>
                </c:pt>
                <c:pt idx="2">
                  <c:v>1.06292234372791</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Sheet1!$C$99:$E$99</c:f>
              <c:numCache>
                <c:formatCode>General</c:formatCode>
                <c:ptCount val="3"/>
                <c:pt idx="0">
                  <c:v>1.09012661542679</c:v>
                </c:pt>
                <c:pt idx="1">
                  <c:v>1.03858773949156</c:v>
                </c:pt>
                <c:pt idx="2">
                  <c:v>1.06404517633214</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Sheet1!$C$100:$E$100</c:f>
              <c:numCache>
                <c:formatCode>General</c:formatCode>
                <c:ptCount val="3"/>
                <c:pt idx="0">
                  <c:v>1.12805310484701</c:v>
                </c:pt>
                <c:pt idx="1">
                  <c:v>1.07310823603232</c:v>
                </c:pt>
                <c:pt idx="2">
                  <c:v>1.10023773680653</c:v>
                </c:pt>
              </c:numCache>
            </c:numRef>
          </c:val>
        </c:ser>
        <c:dLbls>
          <c:showLegendKey val="0"/>
          <c:showVal val="0"/>
          <c:showCatName val="0"/>
          <c:showSerName val="0"/>
          <c:showPercent val="0"/>
          <c:showBubbleSize val="0"/>
        </c:dLbls>
        <c:gapWidth val="150"/>
        <c:axId val="1387430280"/>
        <c:axId val="1371459928"/>
      </c:barChart>
      <c:catAx>
        <c:axId val="1387430280"/>
        <c:scaling>
          <c:orientation val="minMax"/>
        </c:scaling>
        <c:delete val="0"/>
        <c:axPos val="b"/>
        <c:title>
          <c:tx>
            <c:rich>
              <a:bodyPr/>
              <a:lstStyle/>
              <a:p>
                <a:pPr>
                  <a:defRPr/>
                </a:pPr>
                <a:r>
                  <a:rPr lang="en-US"/>
                  <a:t>Workload</a:t>
                </a:r>
              </a:p>
            </c:rich>
          </c:tx>
          <c:layout/>
          <c:overlay val="0"/>
        </c:title>
        <c:majorTickMark val="none"/>
        <c:minorTickMark val="none"/>
        <c:tickLblPos val="nextTo"/>
        <c:crossAx val="1371459928"/>
        <c:crosses val="autoZero"/>
        <c:auto val="1"/>
        <c:lblAlgn val="ctr"/>
        <c:lblOffset val="100"/>
        <c:noMultiLvlLbl val="0"/>
      </c:catAx>
      <c:valAx>
        <c:axId val="1371459928"/>
        <c:scaling>
          <c:orientation val="minMax"/>
          <c:max val="1.2"/>
          <c:min val="0.0"/>
        </c:scaling>
        <c:delete val="0"/>
        <c:axPos val="l"/>
        <c:majorGridlines/>
        <c:title>
          <c:tx>
            <c:rich>
              <a:bodyPr/>
              <a:lstStyle/>
              <a:p>
                <a:pPr>
                  <a:defRPr b="1"/>
                </a:pPr>
                <a:r>
                  <a:rPr lang="en-US" b="1"/>
                  <a:t>Normalized Perf. per Watt</a:t>
                </a:r>
              </a:p>
            </c:rich>
          </c:tx>
          <c:layout/>
          <c:overlay val="0"/>
        </c:title>
        <c:numFmt formatCode="General" sourceLinked="1"/>
        <c:majorTickMark val="out"/>
        <c:minorTickMark val="none"/>
        <c:tickLblPos val="nextTo"/>
        <c:crossAx val="1387430280"/>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Sheet1!$C$47:$E$47</c:f>
              <c:numCache>
                <c:formatCode>General</c:formatCode>
                <c:ptCount val="3"/>
                <c:pt idx="0">
                  <c:v>1.11450210285055</c:v>
                </c:pt>
                <c:pt idx="1">
                  <c:v>0.897261653829378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Sheet1!$C$48:$E$48</c:f>
              <c:numCache>
                <c:formatCode>General</c:formatCode>
                <c:ptCount val="3"/>
                <c:pt idx="0">
                  <c:v>1.04919327484584</c:v>
                </c:pt>
                <c:pt idx="1">
                  <c:v>0.877007610620513</c:v>
                </c:pt>
                <c:pt idx="2">
                  <c:v>0.959244748253366</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Sheet1!$C$49:$E$49</c:f>
              <c:numCache>
                <c:formatCode>General</c:formatCode>
                <c:ptCount val="3"/>
                <c:pt idx="0">
                  <c:v>1.07034998028596</c:v>
                </c:pt>
                <c:pt idx="1">
                  <c:v>0.869247751697983</c:v>
                </c:pt>
                <c:pt idx="2">
                  <c:v>0.96457208848979</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Sheet1!$C$50:$E$50</c:f>
              <c:numCache>
                <c:formatCode>General</c:formatCode>
                <c:ptCount val="3"/>
                <c:pt idx="0">
                  <c:v>1.03033143009477</c:v>
                </c:pt>
                <c:pt idx="1">
                  <c:v>0.853857943506927</c:v>
                </c:pt>
                <c:pt idx="2">
                  <c:v>0.937953450887233</c:v>
                </c:pt>
              </c:numCache>
            </c:numRef>
          </c:val>
        </c:ser>
        <c:dLbls>
          <c:showLegendKey val="0"/>
          <c:showVal val="0"/>
          <c:showCatName val="0"/>
          <c:showSerName val="0"/>
          <c:showPercent val="0"/>
          <c:showBubbleSize val="0"/>
        </c:dLbls>
        <c:gapWidth val="150"/>
        <c:axId val="1373116088"/>
        <c:axId val="1357586136"/>
      </c:barChart>
      <c:catAx>
        <c:axId val="1373116088"/>
        <c:scaling>
          <c:orientation val="minMax"/>
        </c:scaling>
        <c:delete val="0"/>
        <c:axPos val="b"/>
        <c:title>
          <c:tx>
            <c:rich>
              <a:bodyPr/>
              <a:lstStyle/>
              <a:p>
                <a:pPr>
                  <a:defRPr/>
                </a:pPr>
                <a:r>
                  <a:rPr lang="en-US"/>
                  <a:t>Workload</a:t>
                </a:r>
              </a:p>
            </c:rich>
          </c:tx>
          <c:layout/>
          <c:overlay val="0"/>
        </c:title>
        <c:majorTickMark val="none"/>
        <c:minorTickMark val="none"/>
        <c:tickLblPos val="nextTo"/>
        <c:crossAx val="1357586136"/>
        <c:crosses val="autoZero"/>
        <c:auto val="1"/>
        <c:lblAlgn val="ctr"/>
        <c:lblOffset val="100"/>
        <c:noMultiLvlLbl val="0"/>
      </c:catAx>
      <c:valAx>
        <c:axId val="1357586136"/>
        <c:scaling>
          <c:orientation val="minMax"/>
        </c:scaling>
        <c:delete val="0"/>
        <c:axPos val="l"/>
        <c:majorGridlines/>
        <c:title>
          <c:tx>
            <c:rich>
              <a:bodyPr/>
              <a:lstStyle/>
              <a:p>
                <a:pPr>
                  <a:defRPr b="1"/>
                </a:pPr>
                <a:r>
                  <a:rPr lang="en-US" b="1"/>
                  <a:t>Normalized Maximum Slowdown</a:t>
                </a:r>
              </a:p>
            </c:rich>
          </c:tx>
          <c:layout/>
          <c:overlay val="0"/>
        </c:title>
        <c:numFmt formatCode="General" sourceLinked="1"/>
        <c:majorTickMark val="out"/>
        <c:minorTickMark val="none"/>
        <c:tickLblPos val="nextTo"/>
        <c:crossAx val="1373116088"/>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1387475000"/>
        <c:axId val="1387480520"/>
      </c:barChart>
      <c:catAx>
        <c:axId val="1387475000"/>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1387480520"/>
        <c:crosses val="autoZero"/>
        <c:auto val="1"/>
        <c:lblAlgn val="ctr"/>
        <c:lblOffset val="100"/>
        <c:noMultiLvlLbl val="0"/>
      </c:catAx>
      <c:valAx>
        <c:axId val="1387480520"/>
        <c:scaling>
          <c:orientation val="minMax"/>
        </c:scaling>
        <c:delete val="0"/>
        <c:axPos val="l"/>
        <c:majorGridlines/>
        <c:numFmt formatCode="General" sourceLinked="1"/>
        <c:majorTickMark val="out"/>
        <c:minorTickMark val="none"/>
        <c:tickLblPos val="nextTo"/>
        <c:crossAx val="1387475000"/>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1374328792"/>
        <c:axId val="1374334984"/>
      </c:barChart>
      <c:catAx>
        <c:axId val="1374328792"/>
        <c:scaling>
          <c:orientation val="minMax"/>
        </c:scaling>
        <c:delete val="1"/>
        <c:axPos val="b"/>
        <c:majorTickMark val="none"/>
        <c:minorTickMark val="none"/>
        <c:tickLblPos val="nextTo"/>
        <c:crossAx val="1374334984"/>
        <c:crosses val="autoZero"/>
        <c:auto val="1"/>
        <c:lblAlgn val="ctr"/>
        <c:lblOffset val="100"/>
        <c:noMultiLvlLbl val="0"/>
      </c:catAx>
      <c:valAx>
        <c:axId val="1374334984"/>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374328792"/>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1396863704"/>
        <c:axId val="1396866680"/>
      </c:barChart>
      <c:catAx>
        <c:axId val="1396863704"/>
        <c:scaling>
          <c:orientation val="minMax"/>
        </c:scaling>
        <c:delete val="1"/>
        <c:axPos val="b"/>
        <c:majorTickMark val="none"/>
        <c:minorTickMark val="none"/>
        <c:tickLblPos val="nextTo"/>
        <c:crossAx val="1396866680"/>
        <c:crosses val="autoZero"/>
        <c:auto val="1"/>
        <c:lblAlgn val="ctr"/>
        <c:lblOffset val="100"/>
        <c:noMultiLvlLbl val="0"/>
      </c:catAx>
      <c:valAx>
        <c:axId val="1396866680"/>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139686370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397942792"/>
        <c:axId val="1397945736"/>
      </c:barChart>
      <c:catAx>
        <c:axId val="1397942792"/>
        <c:scaling>
          <c:orientation val="minMax"/>
        </c:scaling>
        <c:delete val="0"/>
        <c:axPos val="b"/>
        <c:majorTickMark val="out"/>
        <c:minorTickMark val="none"/>
        <c:tickLblPos val="nextTo"/>
        <c:crossAx val="1397945736"/>
        <c:crosses val="autoZero"/>
        <c:auto val="1"/>
        <c:lblAlgn val="ctr"/>
        <c:lblOffset val="100"/>
        <c:noMultiLvlLbl val="0"/>
      </c:catAx>
      <c:valAx>
        <c:axId val="139794573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97942792"/>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386241912"/>
        <c:axId val="1386244536"/>
      </c:barChart>
      <c:catAx>
        <c:axId val="1386241912"/>
        <c:scaling>
          <c:orientation val="minMax"/>
        </c:scaling>
        <c:delete val="0"/>
        <c:axPos val="b"/>
        <c:majorTickMark val="out"/>
        <c:minorTickMark val="none"/>
        <c:tickLblPos val="nextTo"/>
        <c:crossAx val="1386244536"/>
        <c:crosses val="autoZero"/>
        <c:auto val="1"/>
        <c:lblAlgn val="ctr"/>
        <c:lblOffset val="100"/>
        <c:noMultiLvlLbl val="0"/>
      </c:catAx>
      <c:valAx>
        <c:axId val="138624453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86241912"/>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7/3/13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7/3/13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compare</a:t>
            </a:r>
            <a:r>
              <a:rPr lang="en-US" baseline="0" dirty="0" smtClean="0"/>
              <a:t> the two policies in terms of the time it takes to serve the same stream of memory requests.</a:t>
            </a:r>
          </a:p>
          <a:p>
            <a:r>
              <a:rPr lang="en-US" baseline="0" dirty="0" smtClean="0"/>
              <a:t>Remember, this was the timeline shown before for the row buffer locality-unaware policy.</a:t>
            </a:r>
          </a:p>
          <a:p>
            <a:r>
              <a:rPr lang="en-US" baseline="0" dirty="0" smtClean="0"/>
              <a:t>For case 2, the row buffer locality aware policy, although the PCM row buffer miss latency is high, many of the accesses to PCM are row buffer hit accesses that can be served quickly.</a:t>
            </a:r>
          </a:p>
          <a:p>
            <a:r>
              <a:rPr lang="en-US" baseline="0" dirty="0" smtClean="0"/>
              <a:t>And overall, it takes less time to serve all of the memory requests in the row buffer locality aware policy.</a:t>
            </a:r>
          </a:p>
          <a:p>
            <a:pPr defTabSz="465887" fontAlgn="base">
              <a:spcBef>
                <a:spcPct val="30000"/>
              </a:spcBef>
              <a:spcAft>
                <a:spcPct val="0"/>
              </a:spcAft>
              <a:defRPr/>
            </a:pPr>
            <a:r>
              <a:rPr lang="en-US" baseline="0" dirty="0" smtClean="0"/>
              <a:t>The row buffer locality aware policy </a:t>
            </a:r>
            <a:r>
              <a:rPr lang="en-US" b="1" baseline="0" dirty="0" smtClean="0"/>
              <a:t>gains because</a:t>
            </a:r>
            <a:r>
              <a:rPr lang="en-US" baseline="0" dirty="0" smtClean="0"/>
              <a:t> it places rows with low row buffer locality in DRAM.</a:t>
            </a:r>
          </a:p>
          <a:p>
            <a:pPr defTabSz="465887" fontAlgn="base">
              <a:spcBef>
                <a:spcPct val="30000"/>
              </a:spcBef>
              <a:spcAft>
                <a:spcPct val="0"/>
              </a:spcAft>
              <a:defRPr/>
            </a:pPr>
            <a:r>
              <a:rPr lang="en-US" baseline="0" dirty="0" smtClean="0"/>
              <a:t>This is the </a:t>
            </a:r>
            <a:r>
              <a:rPr lang="en-US" b="1" baseline="0" dirty="0" smtClean="0"/>
              <a:t>goal of our mechanism</a:t>
            </a:r>
            <a:r>
              <a:rPr lang="en-US" baseline="0" dirty="0" smtClean="0"/>
              <a:t>: To place rows with low row buffer locality in DRAM.</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2533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Mechanism is called RBLA, which stands</a:t>
            </a:r>
            <a:r>
              <a:rPr lang="en-US" baseline="0" dirty="0" smtClean="0"/>
              <a:t> for row buffer locality aware.</a:t>
            </a:r>
          </a:p>
          <a:p>
            <a:r>
              <a:rPr lang="en-US" baseline="0" dirty="0" smtClean="0"/>
              <a:t>For recently used rows in PCM, our mechanism counts row buffer misses as indicator of row buffer locality of each row.</a:t>
            </a:r>
          </a:p>
          <a:p>
            <a:r>
              <a:rPr lang="en-US" baseline="0" dirty="0" smtClean="0"/>
              <a:t>I will talk more about how this is physically achieved.</a:t>
            </a:r>
          </a:p>
          <a:p>
            <a:r>
              <a:rPr lang="en-US" baseline="0" dirty="0" smtClean="0"/>
              <a:t>Then, we cache to DRAM rows with row buffer miss counts that exceed a certain threshold.</a:t>
            </a:r>
          </a:p>
          <a:p>
            <a:r>
              <a:rPr lang="en-US" baseline="0" dirty="0" smtClean="0"/>
              <a:t>And row buffer miss counts are periodically reset, so that we only cache rows with high reuse.</a:t>
            </a:r>
          </a:p>
          <a:p>
            <a:r>
              <a:rPr lang="en-US" baseline="0" dirty="0" smtClean="0"/>
              <a:t>That is our base mechanism, RBLA.</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383929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extend RBLA to RBLA-</a:t>
            </a:r>
            <a:r>
              <a:rPr lang="en-US" baseline="0" dirty="0" err="1" smtClean="0"/>
              <a:t>Dyn</a:t>
            </a:r>
            <a:r>
              <a:rPr lang="en-US" baseline="0" dirty="0" smtClean="0"/>
              <a:t>, which performs an extra step.</a:t>
            </a:r>
          </a:p>
          <a:p>
            <a:r>
              <a:rPr lang="en-US" baseline="0" dirty="0" smtClean="0"/>
              <a:t>RBLA-</a:t>
            </a:r>
            <a:r>
              <a:rPr lang="en-US" baseline="0" dirty="0" err="1" smtClean="0"/>
              <a:t>Dyn</a:t>
            </a:r>
            <a:r>
              <a:rPr lang="en-US" baseline="0" dirty="0" smtClean="0"/>
              <a:t> dynamically adjusts the threshold value to adapt to different workload and system characteristics.</a:t>
            </a:r>
          </a:p>
          <a:p>
            <a:r>
              <a:rPr lang="en-US" baseline="0" dirty="0" smtClean="0"/>
              <a:t>This is based on an interval-based cost-benefit analysis, for which the details can be found in the paper.</a:t>
            </a:r>
          </a:p>
          <a:p>
            <a:r>
              <a:rPr lang="en-US" b="1" baseline="0" dirty="0" smtClean="0"/>
              <a:t>I would encourage you to read the paper, and I’d be happy to answer any questions.</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68833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 of our mechanism requires a statistics</a:t>
            </a:r>
            <a:r>
              <a:rPr lang="en-US" baseline="0" dirty="0" smtClean="0"/>
              <a:t> store, </a:t>
            </a:r>
            <a:r>
              <a:rPr lang="en-US" b="1" baseline="0" dirty="0" smtClean="0"/>
              <a:t>or what we simply call a stats store.</a:t>
            </a:r>
          </a:p>
          <a:p>
            <a:r>
              <a:rPr lang="en-US" baseline="0" dirty="0" smtClean="0"/>
              <a:t>The goal of the stats store is to keep count of the row buffer misses to recently used rows in PCM.</a:t>
            </a:r>
          </a:p>
          <a:p>
            <a:r>
              <a:rPr lang="en-US" baseline="0" dirty="0" smtClean="0"/>
              <a:t>The stats store is a hardware structure in the memory controller, and its operation is similar to a cache.</a:t>
            </a:r>
          </a:p>
          <a:p>
            <a:r>
              <a:rPr lang="en-US" baseline="0" dirty="0" smtClean="0"/>
              <a:t>It is organized into sets and ways, and is indexed using the row address of the row we wish to find the row buffer miss count for.</a:t>
            </a:r>
          </a:p>
          <a:p>
            <a:r>
              <a:rPr lang="en-US" dirty="0" smtClean="0"/>
              <a:t>If  the queried</a:t>
            </a:r>
            <a:r>
              <a:rPr lang="en-US" baseline="0" dirty="0" smtClean="0"/>
              <a:t> row is currently in the stats store, then its row buffer miss count will be output.</a:t>
            </a:r>
          </a:p>
          <a:p>
            <a:r>
              <a:rPr lang="en-US" baseline="0" dirty="0" smtClean="0"/>
              <a:t>We find that a 128-set 16-way stats store, 9.25KB in size, achieves system performance within 0.3% of an unlimited-sized stats store.</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800591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evaluation methodology.</a:t>
            </a:r>
            <a:endParaRPr lang="en-US" baseline="0" dirty="0" smtClean="0"/>
          </a:p>
          <a:p>
            <a:r>
              <a:rPr lang="en-US" baseline="0" dirty="0" smtClean="0"/>
              <a:t>We use a cycle-level x86 simulator to test our hybrid memory caching policies.</a:t>
            </a:r>
          </a:p>
          <a:p>
            <a:r>
              <a:rPr lang="en-US" baseline="0" dirty="0" smtClean="0"/>
              <a:t>We simulate a 16-core system with 1GB of DRAM and 16GB of PCM.</a:t>
            </a:r>
          </a:p>
          <a:p>
            <a:r>
              <a:rPr lang="en-US" baseline="0" dirty="0" smtClean="0"/>
              <a:t>We use 36 multi-programmed server and cloud workloads to test our caching policies.</a:t>
            </a:r>
          </a:p>
          <a:p>
            <a:r>
              <a:rPr lang="en-US" baseline="0" dirty="0" smtClean="0"/>
              <a:t>For server workloads, we use </a:t>
            </a:r>
            <a:r>
              <a:rPr lang="en-US" b="1" baseline="0" dirty="0" smtClean="0"/>
              <a:t>TPC-C</a:t>
            </a:r>
            <a:r>
              <a:rPr lang="en-US" baseline="0" dirty="0" smtClean="0"/>
              <a:t>, which is an online transaction processing benchmark, and </a:t>
            </a:r>
            <a:r>
              <a:rPr lang="en-US" b="1" baseline="0" dirty="0" smtClean="0"/>
              <a:t>TPC-H</a:t>
            </a:r>
            <a:r>
              <a:rPr lang="en-US" baseline="0" dirty="0" smtClean="0"/>
              <a:t>, which is a decision support benchmark.</a:t>
            </a:r>
          </a:p>
          <a:p>
            <a:r>
              <a:rPr lang="en-US" baseline="0" dirty="0" smtClean="0"/>
              <a:t>For cloud workloads, we use </a:t>
            </a:r>
            <a:r>
              <a:rPr lang="en-US" b="1" baseline="0" dirty="0" smtClean="0"/>
              <a:t>Apache</a:t>
            </a:r>
            <a:r>
              <a:rPr lang="en-US" baseline="0" dirty="0" smtClean="0"/>
              <a:t>, which is a webserver application, and </a:t>
            </a:r>
            <a:r>
              <a:rPr lang="en-US" b="1" baseline="0" dirty="0" smtClean="0"/>
              <a:t>H.264</a:t>
            </a:r>
            <a:r>
              <a:rPr lang="en-US" baseline="0" dirty="0" smtClean="0"/>
              <a:t>, a video processing application, as well as TPC-C and H.</a:t>
            </a:r>
          </a:p>
          <a:p>
            <a:r>
              <a:rPr lang="en-US" baseline="0" dirty="0" smtClean="0"/>
              <a:t>We report multi-core performance in terms of weighted speedup, multi-core fairness in terms of maximum slowdown, and energy efficiency in terms of performance per Watt.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136779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our comparison points.</a:t>
            </a:r>
          </a:p>
          <a:p>
            <a:r>
              <a:rPr lang="en-US" dirty="0" smtClean="0"/>
              <a:t>The</a:t>
            </a:r>
            <a:r>
              <a:rPr lang="en-US" baseline="0" dirty="0" smtClean="0"/>
              <a:t> standard conventional LRU caching caches any row from PCM to DRAM when the data is touched. We find this scheme to generate too much data movement between DRAM and PCM and consequently to not perform well. So we’re not going to use it as a comparison point in this talk.</a:t>
            </a:r>
            <a:endParaRPr lang="en-US" dirty="0" smtClean="0"/>
          </a:p>
          <a:p>
            <a:r>
              <a:rPr lang="en-US" dirty="0" err="1" smtClean="0"/>
              <a:t>Frek</a:t>
            </a:r>
            <a:r>
              <a:rPr lang="en-US" baseline="0" dirty="0" smtClean="0"/>
              <a:t> is access frequency based caching. It is inspired by prior work that selectively caches hot data.</a:t>
            </a:r>
          </a:p>
          <a:p>
            <a:r>
              <a:rPr lang="en-US" baseline="0" dirty="0" smtClean="0"/>
              <a:t>The downsides of </a:t>
            </a:r>
            <a:r>
              <a:rPr lang="en-US" baseline="0" dirty="0" err="1" smtClean="0"/>
              <a:t>frek</a:t>
            </a:r>
            <a:r>
              <a:rPr lang="en-US" baseline="0" dirty="0" smtClean="0"/>
              <a:t> is that it is row buffer locality aware. Hence, it would place a row with high row buffer locality in DRAM, although that row may be accessed as efficiently in PCM.</a:t>
            </a:r>
          </a:p>
          <a:p>
            <a:r>
              <a:rPr lang="en-US" baseline="0" dirty="0" err="1" smtClean="0"/>
              <a:t>Frek-Dyn</a:t>
            </a:r>
            <a:r>
              <a:rPr lang="en-US" baseline="0" dirty="0" smtClean="0"/>
              <a:t> augments </a:t>
            </a:r>
            <a:r>
              <a:rPr lang="en-US" baseline="0" dirty="0" err="1" smtClean="0"/>
              <a:t>frek</a:t>
            </a:r>
            <a:r>
              <a:rPr lang="en-US" baseline="0" dirty="0" smtClean="0"/>
              <a:t> with the adaptive threshold adjustment technique.</a:t>
            </a:r>
          </a:p>
          <a:p>
            <a:r>
              <a:rPr lang="en-US" baseline="0" dirty="0" smtClean="0"/>
              <a:t>It has the same drawback as </a:t>
            </a:r>
            <a:r>
              <a:rPr lang="en-US" baseline="0" dirty="0" err="1" smtClean="0"/>
              <a:t>frek</a:t>
            </a:r>
            <a:r>
              <a:rPr lang="en-US" baseline="0" dirty="0" smtClean="0"/>
              <a:t>, in that it is row buffer locality unaware.</a:t>
            </a:r>
          </a:p>
          <a:p>
            <a:r>
              <a:rPr lang="en-US" baseline="0" dirty="0" smtClean="0"/>
              <a:t>Our mechanisms, RBLA and RBLA-</a:t>
            </a:r>
            <a:r>
              <a:rPr lang="en-US" baseline="0" dirty="0" err="1" smtClean="0"/>
              <a:t>Dyn</a:t>
            </a:r>
            <a:r>
              <a:rPr lang="en-US" baseline="0" dirty="0" smtClean="0"/>
              <a:t>, are specifically designed to be aware of row buffer locality and to exploit it.</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2475037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system performance results</a:t>
            </a:r>
            <a:r>
              <a:rPr lang="en-US" baseline="0" dirty="0" smtClean="0"/>
              <a:t> of the different hybrid memory caching policies.</a:t>
            </a:r>
          </a:p>
          <a:p>
            <a:r>
              <a:rPr lang="en-US" baseline="0" dirty="0" smtClean="0"/>
              <a:t>RBLA-</a:t>
            </a:r>
            <a:r>
              <a:rPr lang="en-US" baseline="0" dirty="0" err="1" smtClean="0"/>
              <a:t>Dyn</a:t>
            </a:r>
            <a:r>
              <a:rPr lang="en-US" baseline="0" dirty="0" smtClean="0"/>
              <a:t> achieves 17% performance improvement over </a:t>
            </a:r>
            <a:r>
              <a:rPr lang="en-US" baseline="0" dirty="0" err="1" smtClean="0"/>
              <a:t>frek</a:t>
            </a:r>
            <a:r>
              <a:rPr lang="en-US" baseline="0" dirty="0" smtClean="0"/>
              <a:t> in server workloads, 10% in cloud, and 14% overall.</a:t>
            </a:r>
          </a:p>
          <a:p>
            <a:r>
              <a:rPr lang="en-US" baseline="0" dirty="0" smtClean="0"/>
              <a:t>This is due to a number of reasons.</a:t>
            </a:r>
          </a:p>
          <a:p>
            <a:r>
              <a:rPr lang="en-US" baseline="0" dirty="0" smtClean="0"/>
              <a:t>The first is that RBLA-</a:t>
            </a:r>
            <a:r>
              <a:rPr lang="en-US" baseline="0" dirty="0" err="1" smtClean="0"/>
              <a:t>Dyn</a:t>
            </a:r>
            <a:r>
              <a:rPr lang="en-US" baseline="0" dirty="0" smtClean="0"/>
              <a:t> increases row buffer locality in PCM by moving low row buffer locality data to DRAM.</a:t>
            </a:r>
          </a:p>
          <a:p>
            <a:r>
              <a:rPr lang="en-US" baseline="0" dirty="0" smtClean="0"/>
              <a:t>The second is that RBLA-</a:t>
            </a:r>
            <a:r>
              <a:rPr lang="en-US" baseline="0" dirty="0" err="1" smtClean="0"/>
              <a:t>Dyn</a:t>
            </a:r>
            <a:r>
              <a:rPr lang="en-US" baseline="0" dirty="0" smtClean="0"/>
              <a:t> reduces memory bandwidth consumption due its stricter caching criteria.</a:t>
            </a:r>
          </a:p>
          <a:p>
            <a:r>
              <a:rPr lang="en-US" baseline="0" dirty="0" smtClean="0"/>
              <a:t>And RBLA-</a:t>
            </a:r>
            <a:r>
              <a:rPr lang="en-US" baseline="0" dirty="0" err="1" smtClean="0"/>
              <a:t>Dyn</a:t>
            </a:r>
            <a:r>
              <a:rPr lang="en-US" baseline="0" dirty="0" smtClean="0"/>
              <a:t> also has the effect of balancing the memory request load between DRAM and PCM by letting rows with high row buffer locality remain in PCM, instead of fetching all accessed data to DRAM.</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839214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benefits</a:t>
            </a:r>
            <a:r>
              <a:rPr lang="en-US" baseline="0" dirty="0" smtClean="0"/>
              <a:t> are also reflected in the </a:t>
            </a:r>
            <a:r>
              <a:rPr lang="en-US" dirty="0" smtClean="0"/>
              <a:t>average memory latency, which RBLA-</a:t>
            </a:r>
            <a:r>
              <a:rPr lang="en-US" dirty="0" err="1" smtClean="0"/>
              <a:t>Dyn</a:t>
            </a:r>
            <a:r>
              <a:rPr lang="en-US" dirty="0" smtClean="0"/>
              <a:t> reduces by 14% over </a:t>
            </a:r>
            <a:r>
              <a:rPr lang="en-US" dirty="0" err="1" smtClean="0"/>
              <a:t>frek</a:t>
            </a:r>
            <a:r>
              <a:rPr lang="en-US" baseline="0" dirty="0" smtClean="0"/>
              <a:t> in server workloads, by 9% in cloud, and by 12% overall.</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2587105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RBLA-</a:t>
            </a:r>
            <a:r>
              <a:rPr lang="en-US" dirty="0" err="1" smtClean="0"/>
              <a:t>Dyn</a:t>
            </a:r>
            <a:r>
              <a:rPr lang="en-US" dirty="0" smtClean="0"/>
              <a:t> improves memory system energy efficiency by</a:t>
            </a:r>
            <a:r>
              <a:rPr lang="en-US" baseline="0" dirty="0" smtClean="0"/>
              <a:t> 13% in server workloads, 7% in cloud, and 10% overall.</a:t>
            </a:r>
            <a:endParaRPr lang="en-US" dirty="0" smtClean="0"/>
          </a:p>
          <a:p>
            <a:r>
              <a:rPr lang="en-US" dirty="0" smtClean="0"/>
              <a:t>This is partly due to the</a:t>
            </a:r>
            <a:r>
              <a:rPr lang="en-US" baseline="0" dirty="0" smtClean="0"/>
              <a:t> increased system performance, and partly due to the reduced data movement between DRAM and PCM because of RBLA-</a:t>
            </a:r>
            <a:r>
              <a:rPr lang="en-US" baseline="0" dirty="0" err="1" smtClean="0"/>
              <a:t>Dyn’s</a:t>
            </a:r>
            <a:r>
              <a:rPr lang="en-US" baseline="0" dirty="0" smtClean="0"/>
              <a:t> stricter caching criteria.</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277408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fontAlgn="base">
              <a:spcBef>
                <a:spcPct val="30000"/>
              </a:spcBef>
              <a:spcAft>
                <a:spcPct val="0"/>
              </a:spcAft>
              <a:defRPr/>
            </a:pPr>
            <a:r>
              <a:rPr lang="en-US" dirty="0" smtClean="0"/>
              <a:t>And our mechanism </a:t>
            </a:r>
            <a:r>
              <a:rPr lang="en-US" b="1" dirty="0" smtClean="0"/>
              <a:t>also</a:t>
            </a:r>
            <a:r>
              <a:rPr lang="en-US" dirty="0" smtClean="0"/>
              <a:t> improves multi-core</a:t>
            </a:r>
            <a:r>
              <a:rPr lang="en-US" baseline="0" dirty="0" smtClean="0"/>
              <a:t> thread fairness </a:t>
            </a:r>
            <a:r>
              <a:rPr lang="en-US" dirty="0" smtClean="0"/>
              <a:t>by 7.6% </a:t>
            </a:r>
            <a:r>
              <a:rPr lang="en-US" baseline="0" dirty="0" smtClean="0"/>
              <a:t>in server workloads, by 4.8% in cloud, and by 6.2% overall.</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65415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from DRAM to STT-RAM,</a:t>
            </a:r>
            <a:r>
              <a:rPr lang="en-US" baseline="0" dirty="0" smtClean="0"/>
              <a:t> instead of a capacitor that stores charge, now we have a magnetic tunnel junction that has one reference layer with a fixed magnetic orientation, and a free layer that can be parallel or anti parallel to the reference layer; which determines the resistance, and in turn, the data stored in the MTJ. In addition to the MTJ, the cell, again, has an access transistor. </a:t>
            </a:r>
          </a:p>
          <a:p>
            <a:r>
              <a:rPr lang="en-US" baseline="0" dirty="0" smtClean="0"/>
              <a:t>Reading requires a small voltage to be applied across the </a:t>
            </a:r>
            <a:r>
              <a:rPr lang="en-US" baseline="0" dirty="0" err="1" smtClean="0"/>
              <a:t>bitline</a:t>
            </a:r>
            <a:r>
              <a:rPr lang="en-US" baseline="0" dirty="0" smtClean="0"/>
              <a:t> and sense line; and the current is sensed. This current varies depending on the resistance of MTJ. To write data, we push a large current into the MTJ, which re-aligns the free layer. The direction of the current determines whether it becomes parallel or anti-parallel; i.e. logical 0 or 1. </a:t>
            </a:r>
          </a:p>
        </p:txBody>
      </p:sp>
      <p:sp>
        <p:nvSpPr>
          <p:cNvPr id="4" name="Slide Number Placeholder 3"/>
          <p:cNvSpPr>
            <a:spLocks noGrp="1"/>
          </p:cNvSpPr>
          <p:nvPr>
            <p:ph type="sldNum" sz="quarter" idx="10"/>
          </p:nvPr>
        </p:nvSpPr>
        <p:spPr/>
        <p:txBody>
          <a:bodyPr/>
          <a:lstStyle/>
          <a:p>
            <a:fld id="{8923B1BF-2DE4-4D7D-8ECD-16D20D21B23B}"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4015428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1304768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one-slide summary of</a:t>
            </a:r>
            <a:r>
              <a:rPr lang="en-US" baseline="0" dirty="0" smtClean="0"/>
              <a:t> what I’ll describe.</a:t>
            </a:r>
          </a:p>
          <a:p>
            <a:r>
              <a:rPr lang="en-US" baseline="0" dirty="0" smtClean="0"/>
              <a:t>Different memory technologies have different strengths and weaknesses.</a:t>
            </a:r>
          </a:p>
          <a:p>
            <a:r>
              <a:rPr lang="en-US" baseline="0" dirty="0" smtClean="0"/>
              <a:t>A hybrid memory system, for example, one that combines DRAM and </a:t>
            </a:r>
            <a:r>
              <a:rPr lang="en-US" b="1" baseline="0" dirty="0" smtClean="0"/>
              <a:t>Phase Change Memory</a:t>
            </a:r>
            <a:r>
              <a:rPr lang="en-US" baseline="0" dirty="0" smtClean="0"/>
              <a:t>, aims for the best of both memory technologies.</a:t>
            </a:r>
          </a:p>
          <a:p>
            <a:r>
              <a:rPr lang="en-US" baseline="0" dirty="0" smtClean="0"/>
              <a:t>The Problem is how to place data between these heterogeneous devices in a way that exploits each memory technology’s strengths while minimizing its weaknesses.</a:t>
            </a:r>
          </a:p>
          <a:p>
            <a:r>
              <a:rPr lang="en-US" baseline="0" dirty="0" smtClean="0"/>
              <a:t>Our key observation is that PCM array access latency is higher than DRAM’s, but peripheral circuit access latencies, or what is called row buffer access latencies, are similar.</a:t>
            </a:r>
          </a:p>
          <a:p>
            <a:r>
              <a:rPr lang="en-US" baseline="0" dirty="0" smtClean="0"/>
              <a:t>Our key idea is to use row buffer locality as a key criterion for data placement in a hybrid memory system.</a:t>
            </a:r>
          </a:p>
          <a:p>
            <a:r>
              <a:rPr lang="en-US" baseline="0" dirty="0" smtClean="0"/>
              <a:t>Our solution is to cache to DRAM rows with low row buffer locality and high reuse </a:t>
            </a:r>
            <a:r>
              <a:rPr lang="en-US" b="1" baseline="0" dirty="0" smtClean="0"/>
              <a:t>because these are the rows that would benefit most from DRAM</a:t>
            </a:r>
            <a:r>
              <a:rPr lang="en-US" baseline="0" dirty="0" smtClean="0"/>
              <a:t>.</a:t>
            </a:r>
          </a:p>
          <a:p>
            <a:r>
              <a:rPr lang="en-US" baseline="0" dirty="0" smtClean="0"/>
              <a:t>This improves both performance and energy efficiency over state-of-the-art caching policies for hybrid memories.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Here’s a closer</a:t>
            </a:r>
            <a:r>
              <a:rPr lang="en-US" baseline="0" dirty="0" smtClean="0">
                <a:latin typeface="Calibri" charset="0"/>
              </a:rPr>
              <a:t> look at a hybrid memory system employing both DRAM and PCM.</a:t>
            </a:r>
          </a:p>
          <a:p>
            <a:pPr>
              <a:spcBef>
                <a:spcPct val="0"/>
              </a:spcBef>
            </a:pPr>
            <a:r>
              <a:rPr lang="en-US" baseline="0" dirty="0" smtClean="0">
                <a:latin typeface="Calibri" charset="0"/>
              </a:rPr>
              <a:t>Typically, the DRAM is used as a small capacity cache, and the PCM is used as a large capacity store.</a:t>
            </a:r>
          </a:p>
          <a:p>
            <a:pPr>
              <a:spcBef>
                <a:spcPct val="0"/>
              </a:spcBef>
            </a:pPr>
            <a:r>
              <a:rPr lang="en-US" baseline="0" dirty="0" smtClean="0">
                <a:latin typeface="Calibri" charset="0"/>
              </a:rPr>
              <a:t>When the processor needs data, it will first look to see if the data is in DRAM. If the data is indeed in DRAM, the processor will retrieve the data from there. If the data is not in DRAM, the processor will retrieve the data from PCM.</a:t>
            </a:r>
          </a:p>
          <a:p>
            <a:pPr>
              <a:spcBef>
                <a:spcPct val="0"/>
              </a:spcBef>
            </a:pPr>
            <a:r>
              <a:rPr lang="en-US" baseline="0" dirty="0" smtClean="0">
                <a:latin typeface="Calibri" charset="0"/>
              </a:rPr>
              <a:t>Both DRAM and PCM are organized into banks that are capable of operating independently. Also, in each bank, there are peripheral circuitries known as the row buffers.</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57066" indent="-291179">
              <a:defRPr>
                <a:solidFill>
                  <a:schemeClr val="tx1"/>
                </a:solidFill>
                <a:latin typeface="Calibri" charset="0"/>
                <a:ea typeface="ＭＳ Ｐゴシック" charset="0"/>
              </a:defRPr>
            </a:lvl2pPr>
            <a:lvl3pPr marL="1164717" indent="-232943">
              <a:defRPr>
                <a:solidFill>
                  <a:schemeClr val="tx1"/>
                </a:solidFill>
                <a:latin typeface="Calibri" charset="0"/>
                <a:ea typeface="ＭＳ Ｐゴシック" charset="0"/>
              </a:defRPr>
            </a:lvl3pPr>
            <a:lvl4pPr marL="1630604" indent="-232943">
              <a:defRPr>
                <a:solidFill>
                  <a:schemeClr val="tx1"/>
                </a:solidFill>
                <a:latin typeface="Calibri" charset="0"/>
                <a:ea typeface="ＭＳ Ｐゴシック" charset="0"/>
              </a:defRPr>
            </a:lvl4pPr>
            <a:lvl5pPr marL="2096491" indent="-232943">
              <a:defRPr>
                <a:solidFill>
                  <a:schemeClr val="tx1"/>
                </a:solidFill>
                <a:latin typeface="Calibri" charset="0"/>
                <a:ea typeface="ＭＳ Ｐゴシック" charset="0"/>
              </a:defRPr>
            </a:lvl5pPr>
            <a:lvl6pPr marL="2562377" indent="-232943" fontAlgn="base">
              <a:spcBef>
                <a:spcPct val="0"/>
              </a:spcBef>
              <a:spcAft>
                <a:spcPct val="0"/>
              </a:spcAft>
              <a:defRPr>
                <a:solidFill>
                  <a:schemeClr val="tx1"/>
                </a:solidFill>
                <a:latin typeface="Calibri" charset="0"/>
                <a:ea typeface="ＭＳ Ｐゴシック" charset="0"/>
              </a:defRPr>
            </a:lvl6pPr>
            <a:lvl7pPr marL="3028264" indent="-232943" fontAlgn="base">
              <a:spcBef>
                <a:spcPct val="0"/>
              </a:spcBef>
              <a:spcAft>
                <a:spcPct val="0"/>
              </a:spcAft>
              <a:defRPr>
                <a:solidFill>
                  <a:schemeClr val="tx1"/>
                </a:solidFill>
                <a:latin typeface="Calibri" charset="0"/>
                <a:ea typeface="ＭＳ Ｐゴシック" charset="0"/>
              </a:defRPr>
            </a:lvl7pPr>
            <a:lvl8pPr marL="3494151" indent="-232943" fontAlgn="base">
              <a:spcBef>
                <a:spcPct val="0"/>
              </a:spcBef>
              <a:spcAft>
                <a:spcPct val="0"/>
              </a:spcAft>
              <a:defRPr>
                <a:solidFill>
                  <a:schemeClr val="tx1"/>
                </a:solidFill>
                <a:latin typeface="Calibri" charset="0"/>
                <a:ea typeface="ＭＳ Ｐゴシック" charset="0"/>
              </a:defRPr>
            </a:lvl8pPr>
            <a:lvl9pPr marL="3960038" indent="-232943" fontAlgn="base">
              <a:spcBef>
                <a:spcPct val="0"/>
              </a:spcBef>
              <a:spcAft>
                <a:spcPct val="0"/>
              </a:spcAft>
              <a:defRPr>
                <a:solidFill>
                  <a:schemeClr val="tx1"/>
                </a:solidFill>
                <a:latin typeface="Calibri" charset="0"/>
                <a:ea typeface="ＭＳ Ｐゴシック" charset="0"/>
              </a:defRPr>
            </a:lvl9pPr>
          </a:lstStyle>
          <a:p>
            <a:fld id="{503D771D-9800-EC44-80A5-B78A82B9E05F}" type="slidenum">
              <a:rPr lang="en-US">
                <a:solidFill>
                  <a:prstClr val="black"/>
                </a:solidFill>
              </a:rPr>
              <a:pPr/>
              <a:t>33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key observation is that row buffers exist in</a:t>
            </a:r>
            <a:r>
              <a:rPr lang="en-US" baseline="0" dirty="0" smtClean="0"/>
              <a:t> both DRAM and PCM.</a:t>
            </a:r>
          </a:p>
          <a:p>
            <a:r>
              <a:rPr lang="en-US" baseline="0" dirty="0" smtClean="0"/>
              <a:t>Row hit latency, which does not access the memory cell array, is similar in DRAM and PCM.</a:t>
            </a:r>
          </a:p>
          <a:p>
            <a:r>
              <a:rPr lang="en-US" baseline="0" dirty="0" smtClean="0"/>
              <a:t>It is for a row miss that the memory access latency is small in DRAM and large in PCM.</a:t>
            </a:r>
          </a:p>
          <a:p>
            <a:r>
              <a:rPr lang="en-US" baseline="0" dirty="0" smtClean="0"/>
              <a:t>Therefore we would like to place data in DRAM which:</a:t>
            </a:r>
          </a:p>
          <a:p>
            <a:r>
              <a:rPr lang="en-US" baseline="0" dirty="0" smtClean="0"/>
              <a:t>Is likely to miss in the row buffer, which we call as having low row buffer locality, since the row buffer miss penalty is small in DRAM than it is in PCM.</a:t>
            </a:r>
          </a:p>
          <a:p>
            <a:r>
              <a:rPr lang="en-US" baseline="0" dirty="0" smtClean="0"/>
              <a:t>And we would like to place data in DRAM which is reused many times, so that we cache only the data that is worth the movement cost.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65432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how row buffer</a:t>
            </a:r>
            <a:r>
              <a:rPr lang="en-US" baseline="0" dirty="0" smtClean="0"/>
              <a:t> locality affects hybrid memory performance.</a:t>
            </a:r>
          </a:p>
          <a:p>
            <a:r>
              <a:rPr lang="en-US" baseline="0" dirty="0" smtClean="0"/>
              <a:t>Let’s say a processor accesses four rows…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289781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different row buffer localities.</a:t>
            </a:r>
          </a:p>
          <a:p>
            <a:r>
              <a:rPr lang="en-US" dirty="0" smtClean="0"/>
              <a:t>Rows</a:t>
            </a:r>
            <a:r>
              <a:rPr lang="en-US" baseline="0" dirty="0" smtClean="0"/>
              <a:t> A and B have low row buffer locality, which means that they frequently miss in the row buffer, and rows C and D have high row buffer locality, which means that they frequently hit in the row buffer.</a:t>
            </a:r>
          </a:p>
          <a:p>
            <a:r>
              <a:rPr lang="en-US" baseline="0" dirty="0" smtClean="0"/>
              <a:t>We will look at two types of caching policies: Case 1 will be row buffer locality unaware, and case 2 will be row buffer locality aware.</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77802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a:t>
            </a:r>
            <a:r>
              <a:rPr lang="en-US" baseline="0" dirty="0" smtClean="0"/>
              <a:t> 1: The row buffer locality unaware policy.</a:t>
            </a:r>
          </a:p>
          <a:p>
            <a:r>
              <a:rPr lang="en-US" baseline="0" dirty="0" smtClean="0"/>
              <a:t>A row buffer locality unaware policy could place rows A, B, C, and D in the following manner, where rows with high row buffer locality are placed in DRAM, and rows with low row buffer locality are placed in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259786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such a policy, this</a:t>
            </a:r>
            <a:r>
              <a:rPr lang="en-US" baseline="0" dirty="0" smtClean="0"/>
              <a:t> diagram shows the amount of time it takes to serve a stream of memory requests.</a:t>
            </a:r>
          </a:p>
          <a:p>
            <a:r>
              <a:rPr lang="en-US" b="1" baseline="0" dirty="0" smtClean="0"/>
              <a:t>This is the access pattern to memory.</a:t>
            </a:r>
          </a:p>
          <a:p>
            <a:r>
              <a:rPr lang="en-US" baseline="0" dirty="0" smtClean="0"/>
              <a:t>Clearly, the high row buffer miss latency of PCM acts as a bottleneck to serving all of the memory requests, and this happens </a:t>
            </a:r>
            <a:r>
              <a:rPr lang="en-US" b="1" baseline="0" dirty="0" smtClean="0"/>
              <a:t>because the rows with low row buffer locality is placed in PCM</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0096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 2: The row buffer locality</a:t>
            </a:r>
            <a:r>
              <a:rPr lang="en-US" baseline="0" dirty="0" smtClean="0"/>
              <a:t> aware policy, or RBLA.</a:t>
            </a:r>
          </a:p>
          <a:p>
            <a:r>
              <a:rPr lang="en-US" baseline="0" dirty="0" smtClean="0"/>
              <a:t>A row buffer locality aware policy would place these rows in the following manner, where the rows with low row buffer locality are placed in DRAM, since the data can be accessed at the lower row buffer miss latency of DRAM.</a:t>
            </a:r>
          </a:p>
          <a:p>
            <a:r>
              <a:rPr lang="en-US" baseline="0" dirty="0" smtClean="0"/>
              <a:t>Rows with high row buffer locality will be placed in PCM, since data can be frequently accessed at the low row buffer hit latency of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70670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50.xml"/><Relationship Id="rId2" Type="http://schemas.openxmlformats.org/officeDocument/2006/relationships/image" Target="../media/image1.png"/></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2529701941"/>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4162973515"/>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3456932277"/>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2449206900"/>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2841156763"/>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470546477"/>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2638877049"/>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370696427"/>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1520099472"/>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2384579389"/>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76044066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186110626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179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237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781901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701299"/>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781384"/>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2639616"/>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88303"/>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5740747"/>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0002243"/>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0041058"/>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577067"/>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985046358"/>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617520192"/>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31659904"/>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664103487"/>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036973920"/>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340928429"/>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830510588"/>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140062033"/>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045114845"/>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791554704"/>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904500668"/>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95439734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7/3/13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2140237"/>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7/3/13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564823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4694203"/>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7/3/13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46435496"/>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7/3/13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48009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7/3/13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4254629"/>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7/3/13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778141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7/3/13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540116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7/3/13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154810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775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257844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860434492"/>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171758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4623523"/>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3473109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36952903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43376221"/>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5818429"/>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88672615"/>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00614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440223645"/>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7/3/13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33186662"/>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762998916"/>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03915990"/>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865454793"/>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39488285"/>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969740158"/>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18035964"/>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410277409"/>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996386476"/>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803782321"/>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633716345"/>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421155526"/>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993033802"/>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606497"/>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798391"/>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980867"/>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9094014"/>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884224"/>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8975977"/>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292958"/>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225339"/>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235124"/>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591440"/>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2378286"/>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9881807"/>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4241587296"/>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1867895140"/>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0158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188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1656100"/>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86873"/>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2494376"/>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4463270"/>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9631910"/>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1295737"/>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9435126"/>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435049"/>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0665378"/>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4.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4.xml"/><Relationship Id="rId2" Type="http://schemas.openxmlformats.org/officeDocument/2006/relationships/slideLayout" Target="../slideLayouts/slideLayout225.xml"/><Relationship Id="rId3" Type="http://schemas.openxmlformats.org/officeDocument/2006/relationships/slideLayout" Target="../slideLayouts/slideLayout226.xml"/><Relationship Id="rId4" Type="http://schemas.openxmlformats.org/officeDocument/2006/relationships/slideLayout" Target="../slideLayouts/slideLayout227.xml"/><Relationship Id="rId5" Type="http://schemas.openxmlformats.org/officeDocument/2006/relationships/slideLayout" Target="../slideLayouts/slideLayout228.xml"/><Relationship Id="rId6" Type="http://schemas.openxmlformats.org/officeDocument/2006/relationships/slideLayout" Target="../slideLayouts/slideLayout229.xml"/><Relationship Id="rId7" Type="http://schemas.openxmlformats.org/officeDocument/2006/relationships/slideLayout" Target="../slideLayouts/slideLayout230.xml"/><Relationship Id="rId8" Type="http://schemas.openxmlformats.org/officeDocument/2006/relationships/slideLayout" Target="../slideLayouts/slideLayout231.xml"/><Relationship Id="rId9" Type="http://schemas.openxmlformats.org/officeDocument/2006/relationships/slideLayout" Target="../slideLayouts/slideLayout232.xml"/><Relationship Id="rId10" Type="http://schemas.openxmlformats.org/officeDocument/2006/relationships/slideLayout" Target="../slideLayouts/slideLayout233.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5.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5.xml"/><Relationship Id="rId2" Type="http://schemas.openxmlformats.org/officeDocument/2006/relationships/slideLayout" Target="../slideLayouts/slideLayout236.xml"/><Relationship Id="rId3" Type="http://schemas.openxmlformats.org/officeDocument/2006/relationships/slideLayout" Target="../slideLayouts/slideLayout237.xml"/><Relationship Id="rId4" Type="http://schemas.openxmlformats.org/officeDocument/2006/relationships/slideLayout" Target="../slideLayouts/slideLayout238.xml"/><Relationship Id="rId5" Type="http://schemas.openxmlformats.org/officeDocument/2006/relationships/slideLayout" Target="../slideLayouts/slideLayout239.xml"/><Relationship Id="rId6" Type="http://schemas.openxmlformats.org/officeDocument/2006/relationships/slideLayout" Target="../slideLayouts/slideLayout240.xml"/><Relationship Id="rId7" Type="http://schemas.openxmlformats.org/officeDocument/2006/relationships/slideLayout" Target="../slideLayouts/slideLayout241.xml"/><Relationship Id="rId8" Type="http://schemas.openxmlformats.org/officeDocument/2006/relationships/slideLayout" Target="../slideLayouts/slideLayout242.xml"/><Relationship Id="rId9" Type="http://schemas.openxmlformats.org/officeDocument/2006/relationships/slideLayout" Target="../slideLayouts/slideLayout243.xml"/><Relationship Id="rId10" Type="http://schemas.openxmlformats.org/officeDocument/2006/relationships/slideLayout" Target="../slideLayouts/slideLayout244.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6.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6.xml"/><Relationship Id="rId2" Type="http://schemas.openxmlformats.org/officeDocument/2006/relationships/slideLayout" Target="../slideLayouts/slideLayout247.xml"/><Relationship Id="rId3" Type="http://schemas.openxmlformats.org/officeDocument/2006/relationships/slideLayout" Target="../slideLayouts/slideLayout248.xml"/><Relationship Id="rId4" Type="http://schemas.openxmlformats.org/officeDocument/2006/relationships/slideLayout" Target="../slideLayouts/slideLayout249.xml"/><Relationship Id="rId5" Type="http://schemas.openxmlformats.org/officeDocument/2006/relationships/slideLayout" Target="../slideLayouts/slideLayout250.xml"/><Relationship Id="rId6" Type="http://schemas.openxmlformats.org/officeDocument/2006/relationships/slideLayout" Target="../slideLayouts/slideLayout251.xml"/><Relationship Id="rId7" Type="http://schemas.openxmlformats.org/officeDocument/2006/relationships/slideLayout" Target="../slideLayouts/slideLayout252.xml"/><Relationship Id="rId8" Type="http://schemas.openxmlformats.org/officeDocument/2006/relationships/slideLayout" Target="../slideLayouts/slideLayout253.xml"/><Relationship Id="rId9" Type="http://schemas.openxmlformats.org/officeDocument/2006/relationships/slideLayout" Target="../slideLayouts/slideLayout254.xml"/><Relationship Id="rId10" Type="http://schemas.openxmlformats.org/officeDocument/2006/relationships/slideLayout" Target="../slideLayouts/slideLayout255.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7.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7.xml"/><Relationship Id="rId2" Type="http://schemas.openxmlformats.org/officeDocument/2006/relationships/slideLayout" Target="../slideLayouts/slideLayout258.xml"/><Relationship Id="rId3" Type="http://schemas.openxmlformats.org/officeDocument/2006/relationships/slideLayout" Target="../slideLayouts/slideLayout259.xml"/><Relationship Id="rId4" Type="http://schemas.openxmlformats.org/officeDocument/2006/relationships/slideLayout" Target="../slideLayouts/slideLayout260.xml"/><Relationship Id="rId5" Type="http://schemas.openxmlformats.org/officeDocument/2006/relationships/slideLayout" Target="../slideLayouts/slideLayout261.xml"/><Relationship Id="rId6" Type="http://schemas.openxmlformats.org/officeDocument/2006/relationships/slideLayout" Target="../slideLayouts/slideLayout262.xml"/><Relationship Id="rId7" Type="http://schemas.openxmlformats.org/officeDocument/2006/relationships/slideLayout" Target="../slideLayouts/slideLayout263.xml"/><Relationship Id="rId8" Type="http://schemas.openxmlformats.org/officeDocument/2006/relationships/slideLayout" Target="../slideLayouts/slideLayout264.xml"/><Relationship Id="rId9" Type="http://schemas.openxmlformats.org/officeDocument/2006/relationships/slideLayout" Target="../slideLayouts/slideLayout265.xml"/><Relationship Id="rId10" Type="http://schemas.openxmlformats.org/officeDocument/2006/relationships/slideLayout" Target="../slideLayouts/slideLayout266.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89.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79.xml"/><Relationship Id="rId2" Type="http://schemas.openxmlformats.org/officeDocument/2006/relationships/slideLayout" Target="../slideLayouts/slideLayout280.xml"/><Relationship Id="rId3" Type="http://schemas.openxmlformats.org/officeDocument/2006/relationships/slideLayout" Target="../slideLayouts/slideLayout281.xml"/><Relationship Id="rId4" Type="http://schemas.openxmlformats.org/officeDocument/2006/relationships/slideLayout" Target="../slideLayouts/slideLayout282.xml"/><Relationship Id="rId5" Type="http://schemas.openxmlformats.org/officeDocument/2006/relationships/slideLayout" Target="../slideLayouts/slideLayout283.xml"/><Relationship Id="rId6" Type="http://schemas.openxmlformats.org/officeDocument/2006/relationships/slideLayout" Target="../slideLayouts/slideLayout284.xml"/><Relationship Id="rId7" Type="http://schemas.openxmlformats.org/officeDocument/2006/relationships/slideLayout" Target="../slideLayouts/slideLayout285.xml"/><Relationship Id="rId8" Type="http://schemas.openxmlformats.org/officeDocument/2006/relationships/slideLayout" Target="../slideLayouts/slideLayout286.xml"/><Relationship Id="rId9" Type="http://schemas.openxmlformats.org/officeDocument/2006/relationships/slideLayout" Target="../slideLayouts/slideLayout287.xml"/><Relationship Id="rId10" Type="http://schemas.openxmlformats.org/officeDocument/2006/relationships/slideLayout" Target="../slideLayouts/slideLayout288.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0.xml"/><Relationship Id="rId12" Type="http://schemas.openxmlformats.org/officeDocument/2006/relationships/theme" Target="../theme/theme28.xml"/><Relationship Id="rId1" Type="http://schemas.openxmlformats.org/officeDocument/2006/relationships/slideLayout" Target="../slideLayouts/slideLayout290.xml"/><Relationship Id="rId2" Type="http://schemas.openxmlformats.org/officeDocument/2006/relationships/slideLayout" Target="../slideLayouts/slideLayout291.xml"/><Relationship Id="rId3" Type="http://schemas.openxmlformats.org/officeDocument/2006/relationships/slideLayout" Target="../slideLayouts/slideLayout292.xml"/><Relationship Id="rId4" Type="http://schemas.openxmlformats.org/officeDocument/2006/relationships/slideLayout" Target="../slideLayouts/slideLayout293.xml"/><Relationship Id="rId5" Type="http://schemas.openxmlformats.org/officeDocument/2006/relationships/slideLayout" Target="../slideLayouts/slideLayout294.xml"/><Relationship Id="rId6" Type="http://schemas.openxmlformats.org/officeDocument/2006/relationships/slideLayout" Target="../slideLayouts/slideLayout295.xml"/><Relationship Id="rId7" Type="http://schemas.openxmlformats.org/officeDocument/2006/relationships/slideLayout" Target="../slideLayouts/slideLayout296.xml"/><Relationship Id="rId8" Type="http://schemas.openxmlformats.org/officeDocument/2006/relationships/slideLayout" Target="../slideLayouts/slideLayout297.xml"/><Relationship Id="rId9" Type="http://schemas.openxmlformats.org/officeDocument/2006/relationships/slideLayout" Target="../slideLayouts/slideLayout298.xml"/><Relationship Id="rId10" Type="http://schemas.openxmlformats.org/officeDocument/2006/relationships/slideLayout" Target="../slideLayouts/slideLayout299.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1.xml"/><Relationship Id="rId12" Type="http://schemas.openxmlformats.org/officeDocument/2006/relationships/theme" Target="../theme/theme29.xml"/><Relationship Id="rId1" Type="http://schemas.openxmlformats.org/officeDocument/2006/relationships/slideLayout" Target="../slideLayouts/slideLayout301.xml"/><Relationship Id="rId2" Type="http://schemas.openxmlformats.org/officeDocument/2006/relationships/slideLayout" Target="../slideLayouts/slideLayout302.xml"/><Relationship Id="rId3" Type="http://schemas.openxmlformats.org/officeDocument/2006/relationships/slideLayout" Target="../slideLayouts/slideLayout303.xml"/><Relationship Id="rId4" Type="http://schemas.openxmlformats.org/officeDocument/2006/relationships/slideLayout" Target="../slideLayouts/slideLayout304.xml"/><Relationship Id="rId5" Type="http://schemas.openxmlformats.org/officeDocument/2006/relationships/slideLayout" Target="../slideLayouts/slideLayout305.xml"/><Relationship Id="rId6" Type="http://schemas.openxmlformats.org/officeDocument/2006/relationships/slideLayout" Target="../slideLayouts/slideLayout306.xml"/><Relationship Id="rId7" Type="http://schemas.openxmlformats.org/officeDocument/2006/relationships/slideLayout" Target="../slideLayouts/slideLayout307.xml"/><Relationship Id="rId8" Type="http://schemas.openxmlformats.org/officeDocument/2006/relationships/slideLayout" Target="../slideLayouts/slideLayout308.xml"/><Relationship Id="rId9" Type="http://schemas.openxmlformats.org/officeDocument/2006/relationships/slideLayout" Target="../slideLayouts/slideLayout309.xml"/><Relationship Id="rId10" Type="http://schemas.openxmlformats.org/officeDocument/2006/relationships/slideLayout" Target="../slideLayouts/slideLayout3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2.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2.xml"/><Relationship Id="rId2" Type="http://schemas.openxmlformats.org/officeDocument/2006/relationships/slideLayout" Target="../slideLayouts/slideLayout313.xml"/><Relationship Id="rId3" Type="http://schemas.openxmlformats.org/officeDocument/2006/relationships/slideLayout" Target="../slideLayouts/slideLayout314.xml"/><Relationship Id="rId4" Type="http://schemas.openxmlformats.org/officeDocument/2006/relationships/slideLayout" Target="../slideLayouts/slideLayout315.xml"/><Relationship Id="rId5" Type="http://schemas.openxmlformats.org/officeDocument/2006/relationships/slideLayout" Target="../slideLayouts/slideLayout316.xml"/><Relationship Id="rId6" Type="http://schemas.openxmlformats.org/officeDocument/2006/relationships/slideLayout" Target="../slideLayouts/slideLayout317.xml"/><Relationship Id="rId7" Type="http://schemas.openxmlformats.org/officeDocument/2006/relationships/slideLayout" Target="../slideLayouts/slideLayout318.xml"/><Relationship Id="rId8" Type="http://schemas.openxmlformats.org/officeDocument/2006/relationships/slideLayout" Target="../slideLayouts/slideLayout319.xml"/><Relationship Id="rId9" Type="http://schemas.openxmlformats.org/officeDocument/2006/relationships/slideLayout" Target="../slideLayouts/slideLayout320.xml"/><Relationship Id="rId10" Type="http://schemas.openxmlformats.org/officeDocument/2006/relationships/slideLayout" Target="../slideLayouts/slideLayout321.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3.xml"/><Relationship Id="rId12" Type="http://schemas.openxmlformats.org/officeDocument/2006/relationships/theme" Target="../theme/theme31.xml"/><Relationship Id="rId1" Type="http://schemas.openxmlformats.org/officeDocument/2006/relationships/slideLayout" Target="../slideLayouts/slideLayout323.xml"/><Relationship Id="rId2" Type="http://schemas.openxmlformats.org/officeDocument/2006/relationships/slideLayout" Target="../slideLayouts/slideLayout324.xml"/><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9" Type="http://schemas.openxmlformats.org/officeDocument/2006/relationships/slideLayout" Target="../slideLayouts/slideLayout331.xml"/><Relationship Id="rId10" Type="http://schemas.openxmlformats.org/officeDocument/2006/relationships/slideLayout" Target="../slideLayouts/slideLayout33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4.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4.xml"/><Relationship Id="rId2" Type="http://schemas.openxmlformats.org/officeDocument/2006/relationships/slideLayout" Target="../slideLayouts/slideLayout335.xml"/><Relationship Id="rId3" Type="http://schemas.openxmlformats.org/officeDocument/2006/relationships/slideLayout" Target="../slideLayouts/slideLayout336.xml"/><Relationship Id="rId4" Type="http://schemas.openxmlformats.org/officeDocument/2006/relationships/slideLayout" Target="../slideLayouts/slideLayout337.xml"/><Relationship Id="rId5" Type="http://schemas.openxmlformats.org/officeDocument/2006/relationships/slideLayout" Target="../slideLayouts/slideLayout338.xml"/><Relationship Id="rId6" Type="http://schemas.openxmlformats.org/officeDocument/2006/relationships/slideLayout" Target="../slideLayouts/slideLayout339.xml"/><Relationship Id="rId7" Type="http://schemas.openxmlformats.org/officeDocument/2006/relationships/slideLayout" Target="../slideLayouts/slideLayout340.xml"/><Relationship Id="rId8" Type="http://schemas.openxmlformats.org/officeDocument/2006/relationships/slideLayout" Target="../slideLayouts/slideLayout341.xml"/><Relationship Id="rId9" Type="http://schemas.openxmlformats.org/officeDocument/2006/relationships/slideLayout" Target="../slideLayouts/slideLayout342.xml"/><Relationship Id="rId10" Type="http://schemas.openxmlformats.org/officeDocument/2006/relationships/slideLayout" Target="../slideLayouts/slideLayout343.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5.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5.xml"/><Relationship Id="rId2" Type="http://schemas.openxmlformats.org/officeDocument/2006/relationships/slideLayout" Target="../slideLayouts/slideLayout346.xml"/><Relationship Id="rId3" Type="http://schemas.openxmlformats.org/officeDocument/2006/relationships/slideLayout" Target="../slideLayouts/slideLayout347.xml"/><Relationship Id="rId4" Type="http://schemas.openxmlformats.org/officeDocument/2006/relationships/slideLayout" Target="../slideLayouts/slideLayout348.xml"/><Relationship Id="rId5" Type="http://schemas.openxmlformats.org/officeDocument/2006/relationships/slideLayout" Target="../slideLayouts/slideLayout349.xml"/><Relationship Id="rId6" Type="http://schemas.openxmlformats.org/officeDocument/2006/relationships/slideLayout" Target="../slideLayouts/slideLayout350.xml"/><Relationship Id="rId7" Type="http://schemas.openxmlformats.org/officeDocument/2006/relationships/slideLayout" Target="../slideLayouts/slideLayout351.xml"/><Relationship Id="rId8" Type="http://schemas.openxmlformats.org/officeDocument/2006/relationships/slideLayout" Target="../slideLayouts/slideLayout352.xml"/><Relationship Id="rId9" Type="http://schemas.openxmlformats.org/officeDocument/2006/relationships/slideLayout" Target="../slideLayouts/slideLayout353.xml"/><Relationship Id="rId10" Type="http://schemas.openxmlformats.org/officeDocument/2006/relationships/slideLayout" Target="../slideLayouts/slideLayout354.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6.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6.xml"/><Relationship Id="rId2" Type="http://schemas.openxmlformats.org/officeDocument/2006/relationships/slideLayout" Target="../slideLayouts/slideLayout357.xml"/><Relationship Id="rId3" Type="http://schemas.openxmlformats.org/officeDocument/2006/relationships/slideLayout" Target="../slideLayouts/slideLayout358.xml"/><Relationship Id="rId4" Type="http://schemas.openxmlformats.org/officeDocument/2006/relationships/slideLayout" Target="../slideLayouts/slideLayout359.xml"/><Relationship Id="rId5" Type="http://schemas.openxmlformats.org/officeDocument/2006/relationships/slideLayout" Target="../slideLayouts/slideLayout360.xml"/><Relationship Id="rId6" Type="http://schemas.openxmlformats.org/officeDocument/2006/relationships/slideLayout" Target="../slideLayouts/slideLayout361.xml"/><Relationship Id="rId7" Type="http://schemas.openxmlformats.org/officeDocument/2006/relationships/slideLayout" Target="../slideLayouts/slideLayout362.xml"/><Relationship Id="rId8" Type="http://schemas.openxmlformats.org/officeDocument/2006/relationships/slideLayout" Target="../slideLayouts/slideLayout363.xml"/><Relationship Id="rId9" Type="http://schemas.openxmlformats.org/officeDocument/2006/relationships/slideLayout" Target="../slideLayouts/slideLayout364.xml"/><Relationship Id="rId10" Type="http://schemas.openxmlformats.org/officeDocument/2006/relationships/slideLayout" Target="../slideLayouts/slideLayout365.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7.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67.xml"/><Relationship Id="rId2" Type="http://schemas.openxmlformats.org/officeDocument/2006/relationships/slideLayout" Target="../slideLayouts/slideLayout368.xml"/><Relationship Id="rId3" Type="http://schemas.openxmlformats.org/officeDocument/2006/relationships/slideLayout" Target="../slideLayouts/slideLayout369.xml"/><Relationship Id="rId4" Type="http://schemas.openxmlformats.org/officeDocument/2006/relationships/slideLayout" Target="../slideLayouts/slideLayout370.xml"/><Relationship Id="rId5" Type="http://schemas.openxmlformats.org/officeDocument/2006/relationships/slideLayout" Target="../slideLayouts/slideLayout371.xml"/><Relationship Id="rId6" Type="http://schemas.openxmlformats.org/officeDocument/2006/relationships/slideLayout" Target="../slideLayouts/slideLayout372.xml"/><Relationship Id="rId7" Type="http://schemas.openxmlformats.org/officeDocument/2006/relationships/slideLayout" Target="../slideLayouts/slideLayout373.xml"/><Relationship Id="rId8" Type="http://schemas.openxmlformats.org/officeDocument/2006/relationships/slideLayout" Target="../slideLayouts/slideLayout374.xml"/><Relationship Id="rId9" Type="http://schemas.openxmlformats.org/officeDocument/2006/relationships/slideLayout" Target="../slideLayouts/slideLayout375.xml"/><Relationship Id="rId10" Type="http://schemas.openxmlformats.org/officeDocument/2006/relationships/slideLayout" Target="../slideLayouts/slideLayout376.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slideLayout" Target="../slideLayouts/slideLayout400.xml"/><Relationship Id="rId13" Type="http://schemas.openxmlformats.org/officeDocument/2006/relationships/theme" Target="../theme/theme37.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1.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1.xml"/><Relationship Id="rId2" Type="http://schemas.openxmlformats.org/officeDocument/2006/relationships/slideLayout" Target="../slideLayouts/slideLayout402.xml"/><Relationship Id="rId3" Type="http://schemas.openxmlformats.org/officeDocument/2006/relationships/slideLayout" Target="../slideLayouts/slideLayout403.xml"/><Relationship Id="rId4" Type="http://schemas.openxmlformats.org/officeDocument/2006/relationships/slideLayout" Target="../slideLayouts/slideLayout404.xml"/><Relationship Id="rId5" Type="http://schemas.openxmlformats.org/officeDocument/2006/relationships/slideLayout" Target="../slideLayouts/slideLayout405.xml"/><Relationship Id="rId6" Type="http://schemas.openxmlformats.org/officeDocument/2006/relationships/slideLayout" Target="../slideLayouts/slideLayout406.xml"/><Relationship Id="rId7" Type="http://schemas.openxmlformats.org/officeDocument/2006/relationships/slideLayout" Target="../slideLayouts/slideLayout407.xml"/><Relationship Id="rId8" Type="http://schemas.openxmlformats.org/officeDocument/2006/relationships/slideLayout" Target="../slideLayouts/slideLayout408.xml"/><Relationship Id="rId9" Type="http://schemas.openxmlformats.org/officeDocument/2006/relationships/slideLayout" Target="../slideLayouts/slideLayout409.xml"/><Relationship Id="rId10" Type="http://schemas.openxmlformats.org/officeDocument/2006/relationships/slideLayout" Target="../slideLayouts/slideLayout410.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2.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12.xml"/><Relationship Id="rId2" Type="http://schemas.openxmlformats.org/officeDocument/2006/relationships/slideLayout" Target="../slideLayouts/slideLayout413.xml"/><Relationship Id="rId3" Type="http://schemas.openxmlformats.org/officeDocument/2006/relationships/slideLayout" Target="../slideLayouts/slideLayout414.xml"/><Relationship Id="rId4" Type="http://schemas.openxmlformats.org/officeDocument/2006/relationships/slideLayout" Target="../slideLayouts/slideLayout415.xml"/><Relationship Id="rId5" Type="http://schemas.openxmlformats.org/officeDocument/2006/relationships/slideLayout" Target="../slideLayouts/slideLayout416.xml"/><Relationship Id="rId6" Type="http://schemas.openxmlformats.org/officeDocument/2006/relationships/slideLayout" Target="../slideLayouts/slideLayout417.xml"/><Relationship Id="rId7" Type="http://schemas.openxmlformats.org/officeDocument/2006/relationships/slideLayout" Target="../slideLayouts/slideLayout418.xml"/><Relationship Id="rId8" Type="http://schemas.openxmlformats.org/officeDocument/2006/relationships/slideLayout" Target="../slideLayouts/slideLayout419.xml"/><Relationship Id="rId9" Type="http://schemas.openxmlformats.org/officeDocument/2006/relationships/slideLayout" Target="../slideLayouts/slideLayout420.xml"/><Relationship Id="rId10" Type="http://schemas.openxmlformats.org/officeDocument/2006/relationships/slideLayout" Target="../slideLayouts/slideLayout4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3.xml"/><Relationship Id="rId12" Type="http://schemas.openxmlformats.org/officeDocument/2006/relationships/theme" Target="../theme/theme40.xml"/><Relationship Id="rId1" Type="http://schemas.openxmlformats.org/officeDocument/2006/relationships/slideLayout" Target="../slideLayouts/slideLayout423.xml"/><Relationship Id="rId2" Type="http://schemas.openxmlformats.org/officeDocument/2006/relationships/slideLayout" Target="../slideLayouts/slideLayout424.xml"/><Relationship Id="rId3" Type="http://schemas.openxmlformats.org/officeDocument/2006/relationships/slideLayout" Target="../slideLayouts/slideLayout425.xml"/><Relationship Id="rId4" Type="http://schemas.openxmlformats.org/officeDocument/2006/relationships/slideLayout" Target="../slideLayouts/slideLayout426.xml"/><Relationship Id="rId5" Type="http://schemas.openxmlformats.org/officeDocument/2006/relationships/slideLayout" Target="../slideLayouts/slideLayout427.xml"/><Relationship Id="rId6" Type="http://schemas.openxmlformats.org/officeDocument/2006/relationships/slideLayout" Target="../slideLayouts/slideLayout428.xml"/><Relationship Id="rId7" Type="http://schemas.openxmlformats.org/officeDocument/2006/relationships/slideLayout" Target="../slideLayouts/slideLayout429.xml"/><Relationship Id="rId8" Type="http://schemas.openxmlformats.org/officeDocument/2006/relationships/slideLayout" Target="../slideLayouts/slideLayout430.xml"/><Relationship Id="rId9" Type="http://schemas.openxmlformats.org/officeDocument/2006/relationships/slideLayout" Target="../slideLayouts/slideLayout431.xml"/><Relationship Id="rId10" Type="http://schemas.openxmlformats.org/officeDocument/2006/relationships/slideLayout" Target="../slideLayouts/slideLayout432.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4.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4.xml"/><Relationship Id="rId2" Type="http://schemas.openxmlformats.org/officeDocument/2006/relationships/slideLayout" Target="../slideLayouts/slideLayout435.xml"/><Relationship Id="rId3" Type="http://schemas.openxmlformats.org/officeDocument/2006/relationships/slideLayout" Target="../slideLayouts/slideLayout436.xml"/><Relationship Id="rId4" Type="http://schemas.openxmlformats.org/officeDocument/2006/relationships/slideLayout" Target="../slideLayouts/slideLayout437.xml"/><Relationship Id="rId5" Type="http://schemas.openxmlformats.org/officeDocument/2006/relationships/slideLayout" Target="../slideLayouts/slideLayout438.xml"/><Relationship Id="rId6" Type="http://schemas.openxmlformats.org/officeDocument/2006/relationships/slideLayout" Target="../slideLayouts/slideLayout439.xml"/><Relationship Id="rId7" Type="http://schemas.openxmlformats.org/officeDocument/2006/relationships/slideLayout" Target="../slideLayouts/slideLayout440.xml"/><Relationship Id="rId8" Type="http://schemas.openxmlformats.org/officeDocument/2006/relationships/slideLayout" Target="../slideLayouts/slideLayout441.xml"/><Relationship Id="rId9" Type="http://schemas.openxmlformats.org/officeDocument/2006/relationships/slideLayout" Target="../slideLayouts/slideLayout442.xml"/><Relationship Id="rId10" Type="http://schemas.openxmlformats.org/officeDocument/2006/relationships/slideLayout" Target="../slideLayouts/slideLayout443.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5.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45.xml"/><Relationship Id="rId2" Type="http://schemas.openxmlformats.org/officeDocument/2006/relationships/slideLayout" Target="../slideLayouts/slideLayout446.xml"/><Relationship Id="rId3" Type="http://schemas.openxmlformats.org/officeDocument/2006/relationships/slideLayout" Target="../slideLayouts/slideLayout447.xml"/><Relationship Id="rId4" Type="http://schemas.openxmlformats.org/officeDocument/2006/relationships/slideLayout" Target="../slideLayouts/slideLayout448.xml"/><Relationship Id="rId5" Type="http://schemas.openxmlformats.org/officeDocument/2006/relationships/slideLayout" Target="../slideLayouts/slideLayout449.xml"/><Relationship Id="rId6" Type="http://schemas.openxmlformats.org/officeDocument/2006/relationships/slideLayout" Target="../slideLayouts/slideLayout450.xml"/><Relationship Id="rId7" Type="http://schemas.openxmlformats.org/officeDocument/2006/relationships/slideLayout" Target="../slideLayouts/slideLayout451.xml"/><Relationship Id="rId8" Type="http://schemas.openxmlformats.org/officeDocument/2006/relationships/slideLayout" Target="../slideLayouts/slideLayout452.xml"/><Relationship Id="rId9" Type="http://schemas.openxmlformats.org/officeDocument/2006/relationships/slideLayout" Target="../slideLayouts/slideLayout453.xml"/><Relationship Id="rId10" Type="http://schemas.openxmlformats.org/officeDocument/2006/relationships/slideLayout" Target="../slideLayouts/slideLayout454.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6.xml"/><Relationship Id="rId12" Type="http://schemas.openxmlformats.org/officeDocument/2006/relationships/theme" Target="../theme/theme43.xml"/><Relationship Id="rId1" Type="http://schemas.openxmlformats.org/officeDocument/2006/relationships/slideLayout" Target="../slideLayouts/slideLayout456.xml"/><Relationship Id="rId2" Type="http://schemas.openxmlformats.org/officeDocument/2006/relationships/slideLayout" Target="../slideLayouts/slideLayout457.xml"/><Relationship Id="rId3" Type="http://schemas.openxmlformats.org/officeDocument/2006/relationships/slideLayout" Target="../slideLayouts/slideLayout458.xml"/><Relationship Id="rId4" Type="http://schemas.openxmlformats.org/officeDocument/2006/relationships/slideLayout" Target="../slideLayouts/slideLayout459.xml"/><Relationship Id="rId5" Type="http://schemas.openxmlformats.org/officeDocument/2006/relationships/slideLayout" Target="../slideLayouts/slideLayout460.xml"/><Relationship Id="rId6" Type="http://schemas.openxmlformats.org/officeDocument/2006/relationships/slideLayout" Target="../slideLayouts/slideLayout461.xml"/><Relationship Id="rId7" Type="http://schemas.openxmlformats.org/officeDocument/2006/relationships/slideLayout" Target="../slideLayouts/slideLayout462.xml"/><Relationship Id="rId8" Type="http://schemas.openxmlformats.org/officeDocument/2006/relationships/slideLayout" Target="../slideLayouts/slideLayout463.xml"/><Relationship Id="rId9" Type="http://schemas.openxmlformats.org/officeDocument/2006/relationships/slideLayout" Target="../slideLayouts/slideLayout464.xml"/><Relationship Id="rId10" Type="http://schemas.openxmlformats.org/officeDocument/2006/relationships/slideLayout" Target="../slideLayouts/slideLayout465.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7.xml"/><Relationship Id="rId12" Type="http://schemas.openxmlformats.org/officeDocument/2006/relationships/theme" Target="../theme/theme44.xml"/><Relationship Id="rId13" Type="http://schemas.openxmlformats.org/officeDocument/2006/relationships/image" Target="../media/image1.png"/><Relationship Id="rId1" Type="http://schemas.openxmlformats.org/officeDocument/2006/relationships/slideLayout" Target="../slideLayouts/slideLayout467.xml"/><Relationship Id="rId2" Type="http://schemas.openxmlformats.org/officeDocument/2006/relationships/slideLayout" Target="../slideLayouts/slideLayout468.xml"/><Relationship Id="rId3" Type="http://schemas.openxmlformats.org/officeDocument/2006/relationships/slideLayout" Target="../slideLayouts/slideLayout469.xml"/><Relationship Id="rId4" Type="http://schemas.openxmlformats.org/officeDocument/2006/relationships/slideLayout" Target="../slideLayouts/slideLayout470.xml"/><Relationship Id="rId5" Type="http://schemas.openxmlformats.org/officeDocument/2006/relationships/slideLayout" Target="../slideLayouts/slideLayout471.xml"/><Relationship Id="rId6" Type="http://schemas.openxmlformats.org/officeDocument/2006/relationships/slideLayout" Target="../slideLayouts/slideLayout472.xml"/><Relationship Id="rId7" Type="http://schemas.openxmlformats.org/officeDocument/2006/relationships/slideLayout" Target="../slideLayouts/slideLayout473.xml"/><Relationship Id="rId8" Type="http://schemas.openxmlformats.org/officeDocument/2006/relationships/slideLayout" Target="../slideLayouts/slideLayout474.xml"/><Relationship Id="rId9" Type="http://schemas.openxmlformats.org/officeDocument/2006/relationships/slideLayout" Target="../slideLayouts/slideLayout475.xml"/><Relationship Id="rId10" Type="http://schemas.openxmlformats.org/officeDocument/2006/relationships/slideLayout" Target="../slideLayouts/slideLayout476.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88.xml"/><Relationship Id="rId12" Type="http://schemas.openxmlformats.org/officeDocument/2006/relationships/slideLayout" Target="../slideLayouts/slideLayout489.xml"/><Relationship Id="rId13" Type="http://schemas.openxmlformats.org/officeDocument/2006/relationships/theme" Target="../theme/theme45.xml"/><Relationship Id="rId14" Type="http://schemas.openxmlformats.org/officeDocument/2006/relationships/image" Target="../media/image1.png"/><Relationship Id="rId1" Type="http://schemas.openxmlformats.org/officeDocument/2006/relationships/slideLayout" Target="../slideLayouts/slideLayout478.xml"/><Relationship Id="rId2" Type="http://schemas.openxmlformats.org/officeDocument/2006/relationships/slideLayout" Target="../slideLayouts/slideLayout479.xml"/><Relationship Id="rId3" Type="http://schemas.openxmlformats.org/officeDocument/2006/relationships/slideLayout" Target="../slideLayouts/slideLayout480.xml"/><Relationship Id="rId4" Type="http://schemas.openxmlformats.org/officeDocument/2006/relationships/slideLayout" Target="../slideLayouts/slideLayout481.xml"/><Relationship Id="rId5" Type="http://schemas.openxmlformats.org/officeDocument/2006/relationships/slideLayout" Target="../slideLayouts/slideLayout482.xml"/><Relationship Id="rId6" Type="http://schemas.openxmlformats.org/officeDocument/2006/relationships/slideLayout" Target="../slideLayouts/slideLayout483.xml"/><Relationship Id="rId7" Type="http://schemas.openxmlformats.org/officeDocument/2006/relationships/slideLayout" Target="../slideLayouts/slideLayout484.xml"/><Relationship Id="rId8" Type="http://schemas.openxmlformats.org/officeDocument/2006/relationships/slideLayout" Target="../slideLayouts/slideLayout485.xml"/><Relationship Id="rId9" Type="http://schemas.openxmlformats.org/officeDocument/2006/relationships/slideLayout" Target="../slideLayouts/slideLayout486.xml"/><Relationship Id="rId10" Type="http://schemas.openxmlformats.org/officeDocument/2006/relationships/slideLayout" Target="../slideLayouts/slideLayout487.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0.xml"/><Relationship Id="rId12" Type="http://schemas.openxmlformats.org/officeDocument/2006/relationships/theme" Target="../theme/theme46.xml"/><Relationship Id="rId1" Type="http://schemas.openxmlformats.org/officeDocument/2006/relationships/slideLayout" Target="../slideLayouts/slideLayout490.xml"/><Relationship Id="rId2" Type="http://schemas.openxmlformats.org/officeDocument/2006/relationships/slideLayout" Target="../slideLayouts/slideLayout491.xml"/><Relationship Id="rId3" Type="http://schemas.openxmlformats.org/officeDocument/2006/relationships/slideLayout" Target="../slideLayouts/slideLayout492.xml"/><Relationship Id="rId4" Type="http://schemas.openxmlformats.org/officeDocument/2006/relationships/slideLayout" Target="../slideLayouts/slideLayout493.xml"/><Relationship Id="rId5" Type="http://schemas.openxmlformats.org/officeDocument/2006/relationships/slideLayout" Target="../slideLayouts/slideLayout494.xml"/><Relationship Id="rId6" Type="http://schemas.openxmlformats.org/officeDocument/2006/relationships/slideLayout" Target="../slideLayouts/slideLayout495.xml"/><Relationship Id="rId7" Type="http://schemas.openxmlformats.org/officeDocument/2006/relationships/slideLayout" Target="../slideLayouts/slideLayout496.xml"/><Relationship Id="rId8" Type="http://schemas.openxmlformats.org/officeDocument/2006/relationships/slideLayout" Target="../slideLayouts/slideLayout497.xml"/><Relationship Id="rId9" Type="http://schemas.openxmlformats.org/officeDocument/2006/relationships/slideLayout" Target="../slideLayouts/slideLayout498.xml"/><Relationship Id="rId10" Type="http://schemas.openxmlformats.org/officeDocument/2006/relationships/slideLayout" Target="../slideLayouts/slideLayout499.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1.xml"/><Relationship Id="rId12" Type="http://schemas.openxmlformats.org/officeDocument/2006/relationships/theme" Target="../theme/theme47.xml"/><Relationship Id="rId1" Type="http://schemas.openxmlformats.org/officeDocument/2006/relationships/slideLayout" Target="../slideLayouts/slideLayout501.xml"/><Relationship Id="rId2" Type="http://schemas.openxmlformats.org/officeDocument/2006/relationships/slideLayout" Target="../slideLayouts/slideLayout502.xml"/><Relationship Id="rId3" Type="http://schemas.openxmlformats.org/officeDocument/2006/relationships/slideLayout" Target="../slideLayouts/slideLayout503.xml"/><Relationship Id="rId4" Type="http://schemas.openxmlformats.org/officeDocument/2006/relationships/slideLayout" Target="../slideLayouts/slideLayout504.xml"/><Relationship Id="rId5" Type="http://schemas.openxmlformats.org/officeDocument/2006/relationships/slideLayout" Target="../slideLayouts/slideLayout505.xml"/><Relationship Id="rId6" Type="http://schemas.openxmlformats.org/officeDocument/2006/relationships/slideLayout" Target="../slideLayouts/slideLayout506.xml"/><Relationship Id="rId7" Type="http://schemas.openxmlformats.org/officeDocument/2006/relationships/slideLayout" Target="../slideLayouts/slideLayout507.xml"/><Relationship Id="rId8" Type="http://schemas.openxmlformats.org/officeDocument/2006/relationships/slideLayout" Target="../slideLayouts/slideLayout508.xml"/><Relationship Id="rId9" Type="http://schemas.openxmlformats.org/officeDocument/2006/relationships/slideLayout" Target="../slideLayouts/slideLayout509.xml"/><Relationship Id="rId10" Type="http://schemas.openxmlformats.org/officeDocument/2006/relationships/slideLayout" Target="../slideLayouts/slideLayout510.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2.xml"/><Relationship Id="rId12" Type="http://schemas.openxmlformats.org/officeDocument/2006/relationships/slideLayout" Target="../slideLayouts/slideLayout523.xml"/><Relationship Id="rId13" Type="http://schemas.openxmlformats.org/officeDocument/2006/relationships/theme" Target="../theme/theme48.xml"/><Relationship Id="rId14" Type="http://schemas.openxmlformats.org/officeDocument/2006/relationships/image" Target="../media/image1.png"/><Relationship Id="rId1" Type="http://schemas.openxmlformats.org/officeDocument/2006/relationships/slideLayout" Target="../slideLayouts/slideLayout512.xml"/><Relationship Id="rId2" Type="http://schemas.openxmlformats.org/officeDocument/2006/relationships/slideLayout" Target="../slideLayouts/slideLayout513.xml"/><Relationship Id="rId3" Type="http://schemas.openxmlformats.org/officeDocument/2006/relationships/slideLayout" Target="../slideLayouts/slideLayout514.xml"/><Relationship Id="rId4" Type="http://schemas.openxmlformats.org/officeDocument/2006/relationships/slideLayout" Target="../slideLayouts/slideLayout515.xml"/><Relationship Id="rId5" Type="http://schemas.openxmlformats.org/officeDocument/2006/relationships/slideLayout" Target="../slideLayouts/slideLayout516.xml"/><Relationship Id="rId6" Type="http://schemas.openxmlformats.org/officeDocument/2006/relationships/slideLayout" Target="../slideLayouts/slideLayout517.xml"/><Relationship Id="rId7" Type="http://schemas.openxmlformats.org/officeDocument/2006/relationships/slideLayout" Target="../slideLayouts/slideLayout518.xml"/><Relationship Id="rId8" Type="http://schemas.openxmlformats.org/officeDocument/2006/relationships/slideLayout" Target="../slideLayouts/slideLayout519.xml"/><Relationship Id="rId9" Type="http://schemas.openxmlformats.org/officeDocument/2006/relationships/slideLayout" Target="../slideLayouts/slideLayout520.xml"/><Relationship Id="rId10" Type="http://schemas.openxmlformats.org/officeDocument/2006/relationships/slideLayout" Target="../slideLayouts/slideLayout521.xml"/></Relationships>
</file>

<file path=ppt/slideMasters/_rels/slideMaster49.xml.rels><?xml version="1.0" encoding="UTF-8" standalone="yes"?>
<Relationships xmlns="http://schemas.openxmlformats.org/package/2006/relationships"><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34.xml"/><Relationship Id="rId12" Type="http://schemas.openxmlformats.org/officeDocument/2006/relationships/slideLayout" Target="../slideLayouts/slideLayout535.xml"/><Relationship Id="rId13" Type="http://schemas.openxmlformats.org/officeDocument/2006/relationships/theme" Target="../theme/theme50.xml"/><Relationship Id="rId14" Type="http://schemas.openxmlformats.org/officeDocument/2006/relationships/image" Target="../media/image7.jpeg"/><Relationship Id="rId15" Type="http://schemas.openxmlformats.org/officeDocument/2006/relationships/image" Target="../media/image1.png"/><Relationship Id="rId1" Type="http://schemas.openxmlformats.org/officeDocument/2006/relationships/slideLayout" Target="../slideLayouts/slideLayout524.xml"/><Relationship Id="rId2" Type="http://schemas.openxmlformats.org/officeDocument/2006/relationships/slideLayout" Target="../slideLayouts/slideLayout525.xml"/><Relationship Id="rId3" Type="http://schemas.openxmlformats.org/officeDocument/2006/relationships/slideLayout" Target="../slideLayouts/slideLayout526.xml"/><Relationship Id="rId4" Type="http://schemas.openxmlformats.org/officeDocument/2006/relationships/slideLayout" Target="../slideLayouts/slideLayout527.xml"/><Relationship Id="rId5" Type="http://schemas.openxmlformats.org/officeDocument/2006/relationships/slideLayout" Target="../slideLayouts/slideLayout528.xml"/><Relationship Id="rId6" Type="http://schemas.openxmlformats.org/officeDocument/2006/relationships/slideLayout" Target="../slideLayouts/slideLayout529.xml"/><Relationship Id="rId7" Type="http://schemas.openxmlformats.org/officeDocument/2006/relationships/slideLayout" Target="../slideLayouts/slideLayout530.xml"/><Relationship Id="rId8" Type="http://schemas.openxmlformats.org/officeDocument/2006/relationships/slideLayout" Target="../slideLayouts/slideLayout531.xml"/><Relationship Id="rId9" Type="http://schemas.openxmlformats.org/officeDocument/2006/relationships/slideLayout" Target="../slideLayouts/slideLayout532.xml"/><Relationship Id="rId10" Type="http://schemas.openxmlformats.org/officeDocument/2006/relationships/slideLayout" Target="../slideLayouts/slideLayout533.xml"/></Relationships>
</file>

<file path=ppt/slideMasters/_rels/slideMaster51.xml.rels><?xml version="1.0" encoding="UTF-8" standalone="yes"?>
<Relationships xmlns="http://schemas.openxmlformats.org/package/2006/relationships"><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1" Type="http://schemas.openxmlformats.org/officeDocument/2006/relationships/slideLayout" Target="../slideLayouts/slideLayout536.xml"/><Relationship Id="rId2"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 Type="http://schemas.openxmlformats.org/officeDocument/2006/relationships/slideLayout" Target="../slideLayouts/slideLayout537.xml"/><Relationship Id="rId2"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48.xml"/><Relationship Id="rId12" Type="http://schemas.openxmlformats.org/officeDocument/2006/relationships/theme" Target="../theme/theme54.xml"/><Relationship Id="rId1" Type="http://schemas.openxmlformats.org/officeDocument/2006/relationships/slideLayout" Target="../slideLayouts/slideLayout538.xml"/><Relationship Id="rId2" Type="http://schemas.openxmlformats.org/officeDocument/2006/relationships/slideLayout" Target="../slideLayouts/slideLayout539.xml"/><Relationship Id="rId3" Type="http://schemas.openxmlformats.org/officeDocument/2006/relationships/slideLayout" Target="../slideLayouts/slideLayout540.xml"/><Relationship Id="rId4" Type="http://schemas.openxmlformats.org/officeDocument/2006/relationships/slideLayout" Target="../slideLayouts/slideLayout541.xml"/><Relationship Id="rId5" Type="http://schemas.openxmlformats.org/officeDocument/2006/relationships/slideLayout" Target="../slideLayouts/slideLayout542.xml"/><Relationship Id="rId6" Type="http://schemas.openxmlformats.org/officeDocument/2006/relationships/slideLayout" Target="../slideLayouts/slideLayout543.xml"/><Relationship Id="rId7" Type="http://schemas.openxmlformats.org/officeDocument/2006/relationships/slideLayout" Target="../slideLayouts/slideLayout544.xml"/><Relationship Id="rId8" Type="http://schemas.openxmlformats.org/officeDocument/2006/relationships/slideLayout" Target="../slideLayouts/slideLayout545.xml"/><Relationship Id="rId9" Type="http://schemas.openxmlformats.org/officeDocument/2006/relationships/slideLayout" Target="../slideLayouts/slideLayout546.xml"/><Relationship Id="rId10" Type="http://schemas.openxmlformats.org/officeDocument/2006/relationships/slideLayout" Target="../slideLayouts/slideLayout54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59315135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2112542"/>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881714152"/>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7/3/13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75197233"/>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7/3/13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spTree>
    <p:extLst>
      <p:ext uri="{BB962C8B-B14F-4D97-AF65-F5344CB8AC3E}">
        <p14:creationId xmlns:p14="http://schemas.microsoft.com/office/powerpoint/2010/main" val="424744806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36713451"/>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045246392"/>
      </p:ext>
    </p:extLst>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3" name="Picture 7" descr="safari.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632248"/>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 id="214748489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162785973"/>
      </p:ext>
    </p:extLst>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94857177"/>
      </p:ext>
    </p:extLst>
  </p:cSld>
  <p:clrMap bg1="lt1" tx1="dk1" bg2="lt2" tx2="dk2" accent1="accent1" accent2="accent2" accent3="accent3" accent4="accent4" accent5="accent5" accent6="accent6" hlink="hlink" folHlink="folHlink"/>
  <p:sldLayoutIdLst>
    <p:sldLayoutId id="2147484897"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91536955"/>
      </p:ext>
    </p:extLst>
  </p:cSld>
  <p:clrMap bg1="lt1" tx1="dk1" bg2="lt2" tx2="dk2" accent1="accent1" accent2="accent2" accent3="accent3" accent4="accent4" accent5="accent5" accent6="accent6" hlink="hlink" folHlink="folHlink"/>
  <p:sldLayoutIdLst>
    <p:sldLayoutId id="2147484899"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818097577"/>
      </p:ext>
    </p:extLst>
  </p:cSld>
  <p:clrMap bg1="lt1" tx1="dk1" bg2="lt2" tx2="dk2" accent1="accent1" accent2="accent2" accent3="accent3" accent4="accent4" accent5="accent5" accent6="accent6" hlink="hlink" folHlink="folHlink"/>
  <p:sldLayoutIdLst>
    <p:sldLayoutId id="2147484915" r:id="rId1"/>
    <p:sldLayoutId id="2147484916" r:id="rId2"/>
    <p:sldLayoutId id="2147484917" r:id="rId3"/>
    <p:sldLayoutId id="2147484918" r:id="rId4"/>
    <p:sldLayoutId id="2147484919" r:id="rId5"/>
    <p:sldLayoutId id="2147484920" r:id="rId6"/>
    <p:sldLayoutId id="2147484921" r:id="rId7"/>
    <p:sldLayoutId id="2147484922" r:id="rId8"/>
    <p:sldLayoutId id="2147484923" r:id="rId9"/>
    <p:sldLayoutId id="2147484924" r:id="rId10"/>
    <p:sldLayoutId id="21474849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390.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image" Target="../media/image15.pn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image" Target="../media/image15.png"/><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491.xml"/><Relationship Id="rId3"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17.xml"/><Relationship Id="rId3" Type="http://schemas.openxmlformats.org/officeDocument/2006/relationships/chart" Target="../charts/char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18.xml"/><Relationship Id="rId3" Type="http://schemas.openxmlformats.org/officeDocument/2006/relationships/chart" Target="../charts/char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19.xml"/><Relationship Id="rId3"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5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491.xml"/><Relationship Id="rId2" Type="http://schemas.openxmlformats.org/officeDocument/2006/relationships/notesSlide" Target="../notesSlides/notesSlide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1.xml"/><Relationship Id="rId2" Type="http://schemas.openxmlformats.org/officeDocument/2006/relationships/notesSlide" Target="../notesSlides/notesSlide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02.xml"/><Relationship Id="rId2" Type="http://schemas.openxmlformats.org/officeDocument/2006/relationships/chart" Target="../charts/char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02.xml"/><Relationship Id="rId2" Type="http://schemas.openxmlformats.org/officeDocument/2006/relationships/chart" Target="../charts/char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2.xml"/><Relationship Id="rId2" Type="http://schemas.openxmlformats.org/officeDocument/2006/relationships/chart" Target="../charts/char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02.xml"/><Relationship Id="rId2" Type="http://schemas.openxmlformats.org/officeDocument/2006/relationships/chart" Target="../charts/char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2.xml"/><Relationship Id="rId2" Type="http://schemas.openxmlformats.org/officeDocument/2006/relationships/chart" Target="../charts/char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2.xml"/><Relationship Id="rId2" Type="http://schemas.openxmlformats.org/officeDocument/2006/relationships/chart" Target="../charts/char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2.xml"/><Relationship Id="rId2" Type="http://schemas.openxmlformats.org/officeDocument/2006/relationships/chart" Target="../charts/char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79.xml"/></Relationships>
</file>

<file path=ppt/slides/_rels/slide74.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1.png"/><Relationship Id="rId1" Type="http://schemas.openxmlformats.org/officeDocument/2006/relationships/slideLayout" Target="../slideLayouts/slideLayout478.xml"/><Relationship Id="rId2" Type="http://schemas.openxmlformats.org/officeDocument/2006/relationships/notesSlide" Target="../notesSlides/notesSlide2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78.xml"/></Relationships>
</file>

<file path=ppt/slides/_rels/slide76.xml.rels><?xml version="1.0" encoding="UTF-8" standalone="yes"?>
<Relationships xmlns="http://schemas.openxmlformats.org/package/2006/relationships"><Relationship Id="rId3" Type="http://schemas.openxmlformats.org/officeDocument/2006/relationships/hyperlink" Target="http://research.ihost.com/weed2013/" TargetMode="External"/><Relationship Id="rId4" Type="http://schemas.openxmlformats.org/officeDocument/2006/relationships/hyperlink" Target="http://users.ece.cmu.edu/~omutlu/pub/mutlu_weed13_talk.pptx" TargetMode="External"/><Relationship Id="rId5" Type="http://schemas.openxmlformats.org/officeDocument/2006/relationships/hyperlink" Target="http://users.ece.cmu.edu/~omutlu/pub/mutlu_weed13_talk.pdf" TargetMode="External"/><Relationship Id="rId6" Type="http://schemas.openxmlformats.org/officeDocument/2006/relationships/hyperlink" Target="http://noggin.intel.com/content/paper-8-error-analysis-and-retention-aware-error-management-for-nand-flash-memory" TargetMode="External"/><Relationship Id="rId7" Type="http://schemas.openxmlformats.org/officeDocument/2006/relationships/hyperlink" Target="http://noggin.intel.com/technology-journal/2013/171/memory-resiliency" TargetMode="External"/><Relationship Id="rId1" Type="http://schemas.openxmlformats.org/officeDocument/2006/relationships/slideLayout" Target="../slideLayouts/slideLayout479.xml"/><Relationship Id="rId2" Type="http://schemas.openxmlformats.org/officeDocument/2006/relationships/hyperlink" Target="http://users.ece.cmu.edu/~omutlu/pub/persistent-memory-management_weed13.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Topic 2</a:t>
            </a:r>
            <a:r>
              <a:rPr lang="en-US" sz="4000" dirty="0"/>
              <a:t>: Emerging Technologies and Hybrid Memories</a:t>
            </a:r>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618771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Garamond" charset="0"/>
                <a:ea typeface="ＭＳ Ｐゴシック" charset="0"/>
                <a:cs typeface="ＭＳ Ｐゴシック" charset="0"/>
              </a:rPr>
              <a:t>What is Phase Change Memory?</a:t>
            </a:r>
          </a:p>
        </p:txBody>
      </p:sp>
      <p:sp>
        <p:nvSpPr>
          <p:cNvPr id="3" name="Content Placeholder 2"/>
          <p:cNvSpPr>
            <a:spLocks noGrp="1"/>
          </p:cNvSpPr>
          <p:nvPr>
            <p:ph idx="1"/>
          </p:nvPr>
        </p:nvSpPr>
        <p:spPr>
          <a:xfrm>
            <a:off x="228600" y="996950"/>
            <a:ext cx="8915400" cy="5194300"/>
          </a:xfrm>
        </p:spPr>
        <p:txBody>
          <a:bodyPr/>
          <a:lstStyle/>
          <a:p>
            <a:pPr marL="457200" indent="-457200"/>
            <a:r>
              <a:rPr lang="en-US" sz="2200">
                <a:latin typeface="Tahoma" charset="0"/>
                <a:ea typeface="ＭＳ Ｐゴシック" charset="0"/>
                <a:cs typeface="ＭＳ Ｐゴシック" charset="0"/>
              </a:rPr>
              <a:t>Phase change material (chalcogenide glass) exists in two states:</a:t>
            </a:r>
          </a:p>
          <a:p>
            <a:pPr marL="784225" lvl="1" indent="-457200"/>
            <a:r>
              <a:rPr lang="en-US" sz="2000">
                <a:latin typeface="Tahoma" charset="0"/>
                <a:ea typeface="ＭＳ Ｐゴシック" charset="0"/>
              </a:rPr>
              <a:t>Amorphous: Low optical reflexivity and high electrical resistivity</a:t>
            </a:r>
          </a:p>
          <a:p>
            <a:pPr marL="784225" lvl="1" indent="-457200"/>
            <a:r>
              <a:rPr lang="en-US" sz="2000">
                <a:latin typeface="Tahoma" charset="0"/>
                <a:ea typeface="ＭＳ Ｐゴシック" charset="0"/>
              </a:rPr>
              <a:t>Crystalline: High optical reflexivity and low electrical resistivity</a:t>
            </a:r>
          </a:p>
          <a:p>
            <a:pPr marL="457200" indent="-457200"/>
            <a:endParaRPr lang="en-US">
              <a:latin typeface="Tahoma" charset="0"/>
              <a:ea typeface="ＭＳ Ｐゴシック" charset="0"/>
              <a:cs typeface="ＭＳ Ｐゴシック" charset="0"/>
            </a:endParaRP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E6F7C3-B3F1-AB45-B64C-BA5FC23A5EEE}"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pic>
        <p:nvPicPr>
          <p:cNvPr id="41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0"/>
          <p:cNvSpPr txBox="1">
            <a:spLocks noChangeArrowheads="1"/>
          </p:cNvSpPr>
          <p:nvPr/>
        </p:nvSpPr>
        <p:spPr bwMode="auto">
          <a:xfrm>
            <a:off x="493713" y="5610225"/>
            <a:ext cx="8267700" cy="758825"/>
          </a:xfrm>
          <a:prstGeom prst="rect">
            <a:avLst/>
          </a:prstGeom>
          <a:solidFill>
            <a:srgbClr val="CCCCFF"/>
          </a:solidFill>
          <a:ln w="25400">
            <a:solidFill>
              <a:srgbClr val="FF6600"/>
            </a:solidFill>
            <a:miter lim="800000"/>
            <a:headEnd/>
            <a:tailEnd/>
          </a:ln>
          <a:effectLst/>
        </p:spPr>
        <p:txBody>
          <a:bodyPr wrap="none" lIns="64008" tIns="32004" rIns="64008" bIns="32004">
            <a:spAutoFit/>
          </a:bodyPr>
          <a:lstStyle/>
          <a:p>
            <a:pPr algn="ctr">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p>
          <a:p>
            <a:pPr algn="ctr">
              <a:defRPr/>
            </a:pPr>
            <a:r>
              <a:rPr lang="en-US" sz="2200" kern="0" dirty="0">
                <a:solidFill>
                  <a:sysClr val="windowText" lastClr="000000"/>
                </a:solidFill>
                <a:latin typeface="Arial" pitchFamily="-107" charset="0"/>
                <a:ea typeface="Arial" pitchFamily="-107" charset="0"/>
                <a:cs typeface="Arial" pitchFamily="-107" charset="0"/>
              </a:rPr>
              <a:t>PCM cell can be switched between states reliably and quickly</a:t>
            </a:r>
          </a:p>
        </p:txBody>
      </p:sp>
    </p:spTree>
    <p:extLst>
      <p:ext uri="{BB962C8B-B14F-4D97-AF65-F5344CB8AC3E}">
        <p14:creationId xmlns:p14="http://schemas.microsoft.com/office/powerpoint/2010/main" val="409015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atin typeface="Garamond" charset="0"/>
                <a:ea typeface="ＭＳ Ｐゴシック" charset="0"/>
                <a:cs typeface="ＭＳ Ｐゴシック" charset="0"/>
              </a:rPr>
              <a:t>How Does PCM Work?</a:t>
            </a:r>
          </a:p>
        </p:txBody>
      </p:sp>
      <p:sp>
        <p:nvSpPr>
          <p:cNvPr id="4301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Write: change phase via current injection</a:t>
            </a:r>
          </a:p>
          <a:p>
            <a:pPr lvl="1"/>
            <a:r>
              <a:rPr lang="en-US" sz="1800">
                <a:latin typeface="Tahoma" charset="0"/>
                <a:ea typeface="ＭＳ Ｐゴシック" charset="0"/>
              </a:rPr>
              <a:t>SET: sustained current to heat cell above T</a:t>
            </a:r>
            <a:r>
              <a:rPr lang="en-US" sz="1800" i="1">
                <a:latin typeface="Tahoma" charset="0"/>
                <a:ea typeface="ＭＳ Ｐゴシック" charset="0"/>
              </a:rPr>
              <a:t>cryst</a:t>
            </a:r>
            <a:r>
              <a:rPr lang="en-US" sz="1800">
                <a:latin typeface="Tahoma" charset="0"/>
                <a:ea typeface="ＭＳ Ｐゴシック" charset="0"/>
              </a:rPr>
              <a:t> </a:t>
            </a:r>
          </a:p>
          <a:p>
            <a:pPr lvl="1"/>
            <a:r>
              <a:rPr lang="en-US" sz="1800">
                <a:latin typeface="Tahoma" charset="0"/>
                <a:ea typeface="ＭＳ Ｐゴシック" charset="0"/>
              </a:rPr>
              <a:t>RESET: cell heated above T</a:t>
            </a:r>
            <a:r>
              <a:rPr lang="en-US" sz="1800" i="1">
                <a:latin typeface="Tahoma" charset="0"/>
                <a:ea typeface="ＭＳ Ｐゴシック" charset="0"/>
              </a:rPr>
              <a:t>melt</a:t>
            </a:r>
            <a:r>
              <a:rPr lang="en-US" sz="1800">
                <a:latin typeface="Tahoma" charset="0"/>
                <a:ea typeface="ＭＳ Ｐゴシック" charset="0"/>
              </a:rPr>
              <a:t> and quenched</a:t>
            </a:r>
          </a:p>
          <a:p>
            <a:r>
              <a:rPr lang="en-US" sz="2000">
                <a:latin typeface="Tahoma" charset="0"/>
                <a:ea typeface="ＭＳ Ｐゴシック" charset="0"/>
                <a:cs typeface="ＭＳ Ｐゴシック" charset="0"/>
              </a:rPr>
              <a:t>Read: detect phase via material resistance </a:t>
            </a:r>
          </a:p>
          <a:p>
            <a:pPr lvl="1"/>
            <a:r>
              <a:rPr lang="en-US" sz="1800">
                <a:latin typeface="Tahoma" charset="0"/>
                <a:ea typeface="ＭＳ Ｐゴシック" charset="0"/>
              </a:rPr>
              <a:t>amorphous/crystalline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969144A-7066-6447-B21E-9C90E183834E}"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grpSp>
        <p:nvGrpSpPr>
          <p:cNvPr id="2" name="Group 33"/>
          <p:cNvGrpSpPr>
            <a:grpSpLocks/>
          </p:cNvGrpSpPr>
          <p:nvPr/>
        </p:nvGrpSpPr>
        <p:grpSpPr bwMode="auto">
          <a:xfrm>
            <a:off x="-76200" y="3208338"/>
            <a:ext cx="3859213" cy="3233737"/>
            <a:chOff x="2963" y="1053"/>
            <a:chExt cx="2431" cy="2037"/>
          </a:xfrm>
        </p:grpSpPr>
        <p:grpSp>
          <p:nvGrpSpPr>
            <p:cNvPr id="43032"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2" y="1348"/>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43033"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3" y="1062"/>
              <a:ext cx="606" cy="366"/>
            </a:xfrm>
            <a:prstGeom prst="rect">
              <a:avLst/>
            </a:prstGeom>
            <a:noFill/>
            <a:ln w="12700">
              <a:noFill/>
              <a:miter lim="800000"/>
              <a:headEnd/>
              <a:tailEnd/>
            </a:ln>
            <a:effectLst/>
          </p:spPr>
          <p:txBody>
            <a:bodyPr wrap="none">
              <a:spAutoFit/>
            </a:bodyPr>
            <a:lstStyle/>
            <a:p>
              <a:pPr algn="ctr">
                <a:defRPr/>
              </a:pPr>
              <a:r>
                <a:rPr lang="en-US" sz="1600" b="1" kern="0">
                  <a:solidFill>
                    <a:srgbClr val="7889FB"/>
                  </a:solidFill>
                  <a:latin typeface="Tahoma" pitchFamily="-107" charset="0"/>
                  <a:ea typeface="MS PGothic" pitchFamily="34" charset="-128"/>
                  <a:cs typeface="MS PGothic" pitchFamily="34" charset="-128"/>
                </a:rPr>
                <a:t>Large</a:t>
              </a:r>
            </a:p>
            <a:p>
              <a:pPr algn="ctr">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2"/>
            </a:xfrm>
            <a:prstGeom prst="rect">
              <a:avLst/>
            </a:prstGeom>
            <a:solidFill>
              <a:srgbClr val="7889FB"/>
            </a:solidFill>
            <a:ln w="19050">
              <a:noFill/>
              <a:miter lim="800000"/>
              <a:headEnd/>
              <a:tailEnd/>
            </a:ln>
            <a:effectLst/>
          </p:spPr>
          <p:txBody>
            <a:bodyPr>
              <a:spAutoFit/>
            </a:bodyPr>
            <a:lstStyle/>
            <a:p>
              <a:pPr algn="ctr">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0"/>
            </a:xfrm>
            <a:prstGeom prst="rect">
              <a:avLst/>
            </a:prstGeom>
            <a:solidFill>
              <a:srgbClr val="7889FB"/>
            </a:solidFill>
            <a:ln w="19050">
              <a:noFill/>
              <a:miter lim="800000"/>
              <a:headEnd/>
              <a:tailEnd/>
            </a:ln>
            <a:effectLst/>
          </p:spPr>
          <p:txBody>
            <a:bodyPr>
              <a:spAutoFit/>
            </a:bodyPr>
            <a:lstStyle/>
            <a:p>
              <a:pPr algn="ctr">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4000500" y="3243263"/>
            <a:ext cx="4264025" cy="3233737"/>
            <a:chOff x="103" y="1053"/>
            <a:chExt cx="2686" cy="2037"/>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43021" name="Picture 53" descr="11201-cell8a"/>
            <p:cNvPicPr>
              <a:picLocks noChangeAspect="1" noChangeArrowheads="1"/>
            </p:cNvPicPr>
            <p:nvPr/>
          </p:nvPicPr>
          <p:blipFill>
            <a:blip r:embed="rId3">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5" y="1071"/>
              <a:ext cx="606" cy="366"/>
            </a:xfrm>
            <a:prstGeom prst="rect">
              <a:avLst/>
            </a:prstGeom>
            <a:noFill/>
            <a:ln w="12700">
              <a:noFill/>
              <a:miter lim="800000"/>
              <a:headEnd/>
              <a:tailEnd/>
            </a:ln>
            <a:effectLst/>
          </p:spPr>
          <p:txBody>
            <a:bodyPr wrap="none">
              <a:spAutoFit/>
            </a:bodyPr>
            <a:lstStyle/>
            <a:p>
              <a:pPr algn="ctr">
                <a:defRPr/>
              </a:pPr>
              <a:r>
                <a:rPr lang="en-US" sz="1600" b="1" kern="0">
                  <a:solidFill>
                    <a:srgbClr val="7889FB"/>
                  </a:solidFill>
                  <a:latin typeface="Tahoma" pitchFamily="-107" charset="0"/>
                  <a:ea typeface="MS PGothic" pitchFamily="34" charset="-128"/>
                  <a:cs typeface="MS PGothic" pitchFamily="34" charset="-128"/>
                </a:rPr>
                <a:t>Small</a:t>
              </a:r>
            </a:p>
            <a:p>
              <a:pPr algn="ctr">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2"/>
            </a:xfrm>
            <a:prstGeom prst="rect">
              <a:avLst/>
            </a:prstGeom>
            <a:solidFill>
              <a:srgbClr val="7889FB"/>
            </a:solidFill>
            <a:ln w="19050">
              <a:noFill/>
              <a:miter lim="800000"/>
              <a:headEnd/>
              <a:tailEnd/>
            </a:ln>
            <a:effectLst/>
          </p:spPr>
          <p:txBody>
            <a:bodyPr>
              <a:spAutoFit/>
            </a:bodyPr>
            <a:lstStyle/>
            <a:p>
              <a:pPr algn="ctr">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41" y="2341"/>
              <a:ext cx="492" cy="366"/>
            </a:xfrm>
            <a:prstGeom prst="rect">
              <a:avLst/>
            </a:prstGeom>
            <a:noFill/>
            <a:ln w="12700">
              <a:noFill/>
              <a:miter lim="800000"/>
              <a:headEnd/>
              <a:tailEnd/>
            </a:ln>
            <a:effectLst/>
          </p:spPr>
          <p:txBody>
            <a:bodyPr wrap="none">
              <a:spAutoFit/>
            </a:bodyPr>
            <a:lstStyle/>
            <a:p>
              <a:pPr algn="ctr">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3" y="1661"/>
              <a:ext cx="573" cy="366"/>
            </a:xfrm>
            <a:prstGeom prst="rect">
              <a:avLst/>
            </a:prstGeom>
            <a:noFill/>
            <a:ln w="12700">
              <a:noFill/>
              <a:miter lim="800000"/>
              <a:headEnd/>
              <a:tailEnd/>
            </a:ln>
            <a:effectLst/>
          </p:spPr>
          <p:txBody>
            <a:bodyPr wrap="none">
              <a:spAutoFit/>
            </a:bodyPr>
            <a:lstStyle/>
            <a:p>
              <a:pPr algn="ctr">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0"/>
            </a:xfrm>
            <a:prstGeom prst="rect">
              <a:avLst/>
            </a:prstGeom>
            <a:solidFill>
              <a:srgbClr val="7889FB"/>
            </a:solidFill>
            <a:ln w="19050">
              <a:noFill/>
              <a:miter lim="800000"/>
              <a:headEnd/>
              <a:tailEnd/>
            </a:ln>
            <a:effectLst/>
          </p:spPr>
          <p:txBody>
            <a:bodyPr>
              <a:spAutoFit/>
            </a:bodyPr>
            <a:lstStyle/>
            <a:p>
              <a:pPr algn="ctr">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43015"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58" descr="90%"/>
          <p:cNvSpPr txBox="1">
            <a:spLocks noChangeArrowheads="1"/>
          </p:cNvSpPr>
          <p:nvPr/>
        </p:nvSpPr>
        <p:spPr bwMode="auto">
          <a:xfrm>
            <a:off x="152400" y="6553200"/>
            <a:ext cx="3438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b="1">
                <a:solidFill>
                  <a:srgbClr val="000000"/>
                </a:solidFill>
              </a:rPr>
              <a:t>Photo Courtesy: Bipin Rajendran, IBM</a:t>
            </a:r>
          </a:p>
        </p:txBody>
      </p:sp>
      <p:sp>
        <p:nvSpPr>
          <p:cNvPr id="43017" name="Text Box 58" descr="90%"/>
          <p:cNvSpPr txBox="1">
            <a:spLocks noChangeArrowheads="1"/>
          </p:cNvSpPr>
          <p:nvPr/>
        </p:nvSpPr>
        <p:spPr bwMode="auto">
          <a:xfrm>
            <a:off x="3521075" y="6553200"/>
            <a:ext cx="3565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b="1">
                <a:solidFill>
                  <a:srgbClr val="000000"/>
                </a:solidFill>
              </a:rPr>
              <a:t>Slide Courtesy: Moinuddin Qureshi, IBM</a:t>
            </a:r>
          </a:p>
        </p:txBody>
      </p:sp>
    </p:spTree>
    <p:extLst>
      <p:ext uri="{BB962C8B-B14F-4D97-AF65-F5344CB8AC3E}">
        <p14:creationId xmlns:p14="http://schemas.microsoft.com/office/powerpoint/2010/main" val="41413191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Opportunity: PCM Advantages</a:t>
            </a:r>
          </a:p>
        </p:txBody>
      </p:sp>
      <p:sp>
        <p:nvSpPr>
          <p:cNvPr id="3" name="Content Placeholder 2"/>
          <p:cNvSpPr>
            <a:spLocks noGrp="1"/>
          </p:cNvSpPr>
          <p:nvPr>
            <p:ph idx="1"/>
          </p:nvPr>
        </p:nvSpPr>
        <p:spPr>
          <a:xfrm>
            <a:off x="228600" y="996950"/>
            <a:ext cx="8610600" cy="5194300"/>
          </a:xfrm>
        </p:spPr>
        <p:txBody>
          <a:bodyPr/>
          <a:lstStyle/>
          <a:p>
            <a:r>
              <a:rPr lang="en-US">
                <a:solidFill>
                  <a:srgbClr val="0000FF"/>
                </a:solidFill>
                <a:latin typeface="Tahoma" charset="0"/>
                <a:ea typeface="ＭＳ Ｐゴシック" charset="0"/>
                <a:cs typeface="ＭＳ Ｐゴシック" charset="0"/>
              </a:rPr>
              <a:t>Scales better than DRAM, Flash</a:t>
            </a:r>
          </a:p>
          <a:p>
            <a:pPr lvl="1"/>
            <a:r>
              <a:rPr lang="en-US">
                <a:latin typeface="Tahoma" charset="0"/>
                <a:ea typeface="ＭＳ Ｐゴシック" charset="0"/>
              </a:rPr>
              <a:t>Requires current pulses, which scale linearly with feature size</a:t>
            </a:r>
          </a:p>
          <a:p>
            <a:pPr lvl="1"/>
            <a:r>
              <a:rPr lang="en-US">
                <a:latin typeface="Tahoma" charset="0"/>
                <a:ea typeface="ＭＳ Ｐゴシック" charset="0"/>
              </a:rPr>
              <a:t>Expected to scale to 9nm (2022 [ITRS])</a:t>
            </a:r>
          </a:p>
          <a:p>
            <a:pPr lvl="1"/>
            <a:r>
              <a:rPr lang="en-US">
                <a:latin typeface="Tahoma" charset="0"/>
                <a:ea typeface="ＭＳ Ｐゴシック" charset="0"/>
              </a:rPr>
              <a:t>Prototyped at 20nm (Raoux+, IBM JRD 2008)</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Can be denser than DRAM</a:t>
            </a:r>
          </a:p>
          <a:p>
            <a:pPr lvl="1"/>
            <a:r>
              <a:rPr lang="en-US">
                <a:latin typeface="Tahoma" charset="0"/>
                <a:ea typeface="ＭＳ Ｐゴシック" charset="0"/>
              </a:rPr>
              <a:t>Can store multiple bits per cell due to large resistance range</a:t>
            </a:r>
          </a:p>
          <a:p>
            <a:pPr lvl="1"/>
            <a:r>
              <a:rPr lang="en-US">
                <a:latin typeface="Tahoma" charset="0"/>
                <a:ea typeface="ＭＳ Ｐゴシック" charset="0"/>
              </a:rPr>
              <a:t>Prototypes with 2 bits/cell in ISSCC</a:t>
            </a:r>
            <a:r>
              <a:rPr lang="ja-JP" altLang="en-US">
                <a:latin typeface="Tahoma" charset="0"/>
                <a:ea typeface="ＭＳ Ｐゴシック" charset="0"/>
              </a:rPr>
              <a:t>’</a:t>
            </a:r>
            <a:r>
              <a:rPr lang="en-US">
                <a:latin typeface="Tahoma" charset="0"/>
                <a:ea typeface="ＭＳ Ｐゴシック" charset="0"/>
              </a:rPr>
              <a:t>08, 4 bits/cell by 2012</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Non-volatile</a:t>
            </a:r>
          </a:p>
          <a:p>
            <a:pPr lvl="1"/>
            <a:r>
              <a:rPr lang="en-US">
                <a:latin typeface="Tahoma" charset="0"/>
                <a:ea typeface="ＭＳ Ｐゴシック" charset="0"/>
              </a:rPr>
              <a:t>Retain data for &gt;10 years at 85C</a:t>
            </a:r>
          </a:p>
          <a:p>
            <a:pPr lvl="1"/>
            <a:endParaRPr lang="en-US">
              <a:solidFill>
                <a:srgbClr val="0000FF"/>
              </a:solidFill>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 refresh needed, low idle power</a:t>
            </a:r>
          </a:p>
        </p:txBody>
      </p:sp>
      <p:sp>
        <p:nvSpPr>
          <p:cNvPr id="440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4117907-FFDA-F74E-9C3F-5CD2C05E7B65}"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extLst>
      <p:ext uri="{BB962C8B-B14F-4D97-AF65-F5344CB8AC3E}">
        <p14:creationId xmlns:p14="http://schemas.microsoft.com/office/powerpoint/2010/main" val="15254775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5059"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Surveyed prototypes from 2003-2008	(ITRS, IEDM, VLSI, ISSCC)</a:t>
            </a:r>
          </a:p>
          <a:p>
            <a:r>
              <a:rPr lang="en-US">
                <a:latin typeface="Tahoma" charset="0"/>
                <a:ea typeface="ＭＳ Ｐゴシック" charset="0"/>
                <a:cs typeface="ＭＳ Ｐゴシック" charset="0"/>
              </a:rPr>
              <a:t>Derived PCM parameters for F=90nm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Lee, Ipek, Mutlu, Burger, </a:t>
            </a:r>
            <a:r>
              <a:rPr lang="ja-JP" altLang="en-US">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Architecting Phase Change Memory as a Scalable DRAM Alternative</a:t>
            </a:r>
            <a:r>
              <a:rPr lang="en-US">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atin typeface="Tahoma" charset="0"/>
                <a:ea typeface="ＭＳ Ｐゴシック" charset="0"/>
                <a:cs typeface="ＭＳ Ｐゴシック" charset="0"/>
              </a:rPr>
              <a:t> ISCA 2009.</a:t>
            </a:r>
          </a:p>
          <a:p>
            <a:endParaRPr lang="en-US">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305571C-B6B9-D944-9674-781C1E0E6C1E}"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spTree>
    <p:extLst>
      <p:ext uri="{BB962C8B-B14F-4D97-AF65-F5344CB8AC3E}">
        <p14:creationId xmlns:p14="http://schemas.microsoft.com/office/powerpoint/2010/main" val="1575753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481389B1-16D0-EE4E-960B-3BEB333B27E2}" type="slidenum">
              <a:rPr lang="en-US" smtClean="0"/>
              <a:pPr/>
              <a:t>14</a:t>
            </a:fld>
            <a:endParaRPr lang="en-US"/>
          </a:p>
        </p:txBody>
      </p:sp>
      <p:pic>
        <p:nvPicPr>
          <p:cNvPr id="5" name="Picture 4"/>
          <p:cNvPicPr>
            <a:picLocks noChangeAspect="1"/>
          </p:cNvPicPr>
          <p:nvPr/>
        </p:nvPicPr>
        <p:blipFill>
          <a:blip r:embed="rId2"/>
          <a:stretch>
            <a:fillRect/>
          </a:stretch>
        </p:blipFill>
        <p:spPr>
          <a:xfrm>
            <a:off x="406400" y="152400"/>
            <a:ext cx="8318500" cy="6553200"/>
          </a:xfrm>
          <a:prstGeom prst="rect">
            <a:avLst/>
          </a:prstGeom>
        </p:spPr>
      </p:pic>
    </p:spTree>
    <p:extLst>
      <p:ext uri="{BB962C8B-B14F-4D97-AF65-F5344CB8AC3E}">
        <p14:creationId xmlns:p14="http://schemas.microsoft.com/office/powerpoint/2010/main" val="3467813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Phase Change Memory Properties: Latency</a:t>
            </a:r>
          </a:p>
        </p:txBody>
      </p:sp>
      <p:sp>
        <p:nvSpPr>
          <p:cNvPr id="3" name="Content Placeholder 2"/>
          <p:cNvSpPr>
            <a:spLocks noGrp="1"/>
          </p:cNvSpPr>
          <p:nvPr>
            <p:ph idx="1"/>
          </p:nvPr>
        </p:nvSpPr>
        <p:spPr>
          <a:xfrm>
            <a:off x="228600" y="1066800"/>
            <a:ext cx="8610600" cy="5194300"/>
          </a:xfrm>
        </p:spPr>
        <p:txBody>
          <a:bodyPr/>
          <a:lstStyle/>
          <a:p>
            <a:r>
              <a:rPr lang="en-US">
                <a:latin typeface="Tahoma" charset="0"/>
                <a:ea typeface="ＭＳ Ｐゴシック" charset="0"/>
                <a:cs typeface="ＭＳ Ｐゴシック" charset="0"/>
              </a:rPr>
              <a:t>Latency comparable to, but slower than DRAM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Read Latency</a:t>
            </a:r>
          </a:p>
          <a:p>
            <a:pPr lvl="1"/>
            <a:r>
              <a:rPr lang="en-US">
                <a:latin typeface="Tahoma" charset="0"/>
                <a:ea typeface="ＭＳ Ｐゴシック" charset="0"/>
              </a:rPr>
              <a:t>50ns: 4x DRAM, 10</a:t>
            </a:r>
            <a:r>
              <a:rPr lang="en-US" baseline="30000">
                <a:latin typeface="Tahoma" charset="0"/>
                <a:ea typeface="ＭＳ Ｐゴシック" charset="0"/>
              </a:rPr>
              <a:t>-3</a:t>
            </a:r>
            <a:r>
              <a:rPr lang="en-US">
                <a:latin typeface="Tahoma" charset="0"/>
                <a:ea typeface="ＭＳ Ｐゴシック" charset="0"/>
              </a:rPr>
              <a:t>x NAND Flash</a:t>
            </a:r>
          </a:p>
          <a:p>
            <a:r>
              <a:rPr lang="en-US">
                <a:latin typeface="Tahoma" charset="0"/>
                <a:ea typeface="ＭＳ Ｐゴシック" charset="0"/>
                <a:cs typeface="ＭＳ Ｐゴシック" charset="0"/>
              </a:rPr>
              <a:t>Write Latency</a:t>
            </a:r>
          </a:p>
          <a:p>
            <a:pPr lvl="1"/>
            <a:r>
              <a:rPr lang="en-US">
                <a:latin typeface="Tahoma" charset="0"/>
                <a:ea typeface="ＭＳ Ｐゴシック" charset="0"/>
              </a:rPr>
              <a:t>150ns: 12x DRAM</a:t>
            </a:r>
          </a:p>
          <a:p>
            <a:r>
              <a:rPr lang="en-US">
                <a:latin typeface="Tahoma" charset="0"/>
                <a:ea typeface="ＭＳ Ｐゴシック" charset="0"/>
                <a:cs typeface="ＭＳ Ｐゴシック" charset="0"/>
              </a:rPr>
              <a:t>Write Bandwidth</a:t>
            </a:r>
          </a:p>
          <a:p>
            <a:pPr lvl="1"/>
            <a:r>
              <a:rPr lang="en-US">
                <a:latin typeface="Tahoma" charset="0"/>
                <a:ea typeface="ＭＳ Ｐゴシック" charset="0"/>
              </a:rPr>
              <a:t>5-10 MB/s: 0.1x DRAM, 1x NAND Flash</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460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334D199-DD9B-FE46-960A-84B9036838DE}"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pic>
        <p:nvPicPr>
          <p:cNvPr id="460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524000"/>
            <a:ext cx="90424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76400" y="41148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2362200" y="57912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1858963" y="4953000"/>
            <a:ext cx="1493837"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7775127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7107"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Dynamic Energy</a:t>
            </a:r>
          </a:p>
          <a:p>
            <a:pPr lvl="1"/>
            <a:r>
              <a:rPr lang="en-US">
                <a:latin typeface="Tahoma" charset="0"/>
                <a:ea typeface="ＭＳ Ｐゴシック" charset="0"/>
              </a:rPr>
              <a:t>40 uA Rd, 150 uA Wr</a:t>
            </a:r>
          </a:p>
          <a:p>
            <a:pPr lvl="1"/>
            <a:r>
              <a:rPr lang="en-US">
                <a:latin typeface="Tahoma" charset="0"/>
                <a:ea typeface="ＭＳ Ｐゴシック" charset="0"/>
              </a:rPr>
              <a:t>2-43x DRAM, 1x NAND Flash</a:t>
            </a:r>
          </a:p>
          <a:p>
            <a:pPr lvl="1"/>
            <a:endParaRPr lang="en-US">
              <a:latin typeface="Tahoma" charset="0"/>
              <a:ea typeface="ＭＳ Ｐゴシック" charset="0"/>
            </a:endParaRPr>
          </a:p>
          <a:p>
            <a:r>
              <a:rPr lang="en-US">
                <a:latin typeface="Tahoma" charset="0"/>
                <a:ea typeface="ＭＳ Ｐゴシック" charset="0"/>
                <a:cs typeface="ＭＳ Ｐゴシック" charset="0"/>
              </a:rPr>
              <a:t>Endurance</a:t>
            </a:r>
          </a:p>
          <a:p>
            <a:pPr lvl="1"/>
            <a:r>
              <a:rPr lang="en-US">
                <a:latin typeface="Tahoma" charset="0"/>
                <a:ea typeface="ＭＳ Ｐゴシック" charset="0"/>
              </a:rPr>
              <a:t>Writes induce phase change at 650C</a:t>
            </a:r>
          </a:p>
          <a:p>
            <a:pPr lvl="1"/>
            <a:r>
              <a:rPr lang="en-US">
                <a:latin typeface="Tahoma" charset="0"/>
                <a:ea typeface="ＭＳ Ｐゴシック" charset="0"/>
              </a:rPr>
              <a:t>Contacts degrade from thermal expansion/contraction</a:t>
            </a:r>
          </a:p>
          <a:p>
            <a:pPr lvl="1"/>
            <a:r>
              <a:rPr lang="en-US">
                <a:latin typeface="Tahoma" charset="0"/>
                <a:ea typeface="ＭＳ Ｐゴシック" charset="0"/>
              </a:rPr>
              <a:t>10</a:t>
            </a:r>
            <a:r>
              <a:rPr lang="en-US" baseline="30000">
                <a:latin typeface="Tahoma" charset="0"/>
                <a:ea typeface="ＭＳ Ｐゴシック" charset="0"/>
              </a:rPr>
              <a:t>8</a:t>
            </a:r>
            <a:r>
              <a:rPr lang="en-US">
                <a:latin typeface="Tahoma" charset="0"/>
                <a:ea typeface="ＭＳ Ｐゴシック" charset="0"/>
              </a:rPr>
              <a:t> writes per cell</a:t>
            </a:r>
          </a:p>
          <a:p>
            <a:pPr lvl="1"/>
            <a:r>
              <a:rPr lang="en-US">
                <a:latin typeface="Tahoma" charset="0"/>
                <a:ea typeface="ＭＳ Ｐゴシック" charset="0"/>
              </a:rPr>
              <a:t>10</a:t>
            </a:r>
            <a:r>
              <a:rPr lang="en-US" baseline="30000">
                <a:latin typeface="Tahoma" charset="0"/>
                <a:ea typeface="ＭＳ Ｐゴシック" charset="0"/>
              </a:rPr>
              <a:t>-8</a:t>
            </a:r>
            <a:r>
              <a:rPr lang="en-US">
                <a:latin typeface="Tahoma" charset="0"/>
                <a:ea typeface="ＭＳ Ｐゴシック" charset="0"/>
              </a:rPr>
              <a:t>x DRAM, 10</a:t>
            </a:r>
            <a:r>
              <a:rPr lang="en-US" baseline="30000">
                <a:latin typeface="Tahoma" charset="0"/>
                <a:ea typeface="ＭＳ Ｐゴシック" charset="0"/>
              </a:rPr>
              <a:t>3</a:t>
            </a:r>
            <a:r>
              <a:rPr lang="en-US">
                <a:latin typeface="Tahoma" charset="0"/>
                <a:ea typeface="ＭＳ Ｐゴシック" charset="0"/>
              </a:rPr>
              <a:t>x NAND Flash</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Cell Size</a:t>
            </a:r>
          </a:p>
          <a:p>
            <a:pPr lvl="1"/>
            <a:r>
              <a:rPr lang="en-US">
                <a:latin typeface="Tahoma" charset="0"/>
                <a:ea typeface="ＭＳ Ｐゴシック" charset="0"/>
              </a:rPr>
              <a:t>9-12F</a:t>
            </a:r>
            <a:r>
              <a:rPr lang="en-US" baseline="30000">
                <a:latin typeface="Tahoma" charset="0"/>
                <a:ea typeface="ＭＳ Ｐゴシック" charset="0"/>
              </a:rPr>
              <a:t>2</a:t>
            </a:r>
            <a:r>
              <a:rPr lang="en-US">
                <a:latin typeface="Tahoma" charset="0"/>
                <a:ea typeface="ＭＳ Ｐゴシック" charset="0"/>
              </a:rPr>
              <a:t> using BJT, single-level cells</a:t>
            </a:r>
          </a:p>
          <a:p>
            <a:pPr lvl="1"/>
            <a:r>
              <a:rPr lang="en-US">
                <a:latin typeface="Tahoma" charset="0"/>
                <a:ea typeface="ＭＳ Ｐゴシック" charset="0"/>
              </a:rPr>
              <a:t>1.5x DRAM, 2-3x NAND     (will scale with feature size, MLC)</a:t>
            </a:r>
          </a:p>
          <a:p>
            <a:pPr lvl="1"/>
            <a:endParaRPr lang="en-US">
              <a:latin typeface="Tahoma" charset="0"/>
              <a:ea typeface="ＭＳ Ｐゴシック" charset="0"/>
            </a:endParaRPr>
          </a:p>
        </p:txBody>
      </p:sp>
      <p:sp>
        <p:nvSpPr>
          <p:cNvPr id="471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1BB1E15-88E8-7E48-935F-EBC85272E6E3}"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sp>
        <p:nvSpPr>
          <p:cNvPr id="6" name="Rectangle 5"/>
          <p:cNvSpPr/>
          <p:nvPr/>
        </p:nvSpPr>
        <p:spPr>
          <a:xfrm>
            <a:off x="838200" y="1828800"/>
            <a:ext cx="38100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838200" y="4278313"/>
            <a:ext cx="40386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838200" y="5943600"/>
            <a:ext cx="3124200" cy="42862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42255438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Pros over DRAM</a:t>
            </a:r>
          </a:p>
          <a:p>
            <a:pPr lvl="1" eaLnBrk="1" hangingPunct="1"/>
            <a:r>
              <a:rPr lang="en-US">
                <a:solidFill>
                  <a:srgbClr val="008000"/>
                </a:solidFill>
                <a:latin typeface="Tahoma" charset="0"/>
                <a:ea typeface="ＭＳ Ｐゴシック" charset="0"/>
              </a:rPr>
              <a:t>Better technology scaling</a:t>
            </a:r>
          </a:p>
          <a:p>
            <a:pPr lvl="1" eaLnBrk="1" hangingPunct="1"/>
            <a:r>
              <a:rPr lang="en-US">
                <a:solidFill>
                  <a:srgbClr val="008000"/>
                </a:solidFill>
                <a:latin typeface="Tahoma" charset="0"/>
                <a:ea typeface="ＭＳ Ｐゴシック" charset="0"/>
              </a:rPr>
              <a:t>Non volatility</a:t>
            </a:r>
          </a:p>
          <a:p>
            <a:pPr lvl="1" eaLnBrk="1" hangingPunct="1"/>
            <a:r>
              <a:rPr lang="en-US">
                <a:solidFill>
                  <a:srgbClr val="008000"/>
                </a:solidFill>
                <a:latin typeface="Tahoma" charset="0"/>
                <a:ea typeface="ＭＳ Ｐゴシック" charset="0"/>
              </a:rPr>
              <a:t>Low idle power (no refresh)</a:t>
            </a:r>
          </a:p>
          <a:p>
            <a:pPr lvl="1" eaLnBrk="1" hangingPunct="1"/>
            <a:endParaRPr lang="en-US" sz="1100">
              <a:latin typeface="Tahoma" charset="0"/>
              <a:ea typeface="ＭＳ Ｐゴシック" charset="0"/>
            </a:endParaRPr>
          </a:p>
          <a:p>
            <a:pPr eaLnBrk="1" hangingPunct="1"/>
            <a:r>
              <a:rPr lang="en-US">
                <a:latin typeface="Tahoma" charset="0"/>
                <a:ea typeface="ＭＳ Ｐゴシック" charset="0"/>
                <a:cs typeface="ＭＳ Ｐゴシック" charset="0"/>
              </a:rPr>
              <a:t>Cons</a:t>
            </a:r>
          </a:p>
          <a:p>
            <a:pPr lvl="1" eaLnBrk="1" hangingPunct="1"/>
            <a:r>
              <a:rPr lang="en-US">
                <a:solidFill>
                  <a:srgbClr val="FF0000"/>
                </a:solidFill>
                <a:latin typeface="Tahoma" charset="0"/>
                <a:ea typeface="ＭＳ Ｐゴシック" charset="0"/>
              </a:rPr>
              <a:t>Higher latencies: ~4-15x DRAM (especially write)</a:t>
            </a:r>
          </a:p>
          <a:p>
            <a:pPr lvl="1" eaLnBrk="1" hangingPunct="1"/>
            <a:r>
              <a:rPr lang="en-US">
                <a:solidFill>
                  <a:srgbClr val="FF0000"/>
                </a:solidFill>
                <a:latin typeface="Tahoma" charset="0"/>
                <a:ea typeface="ＭＳ Ｐゴシック" charset="0"/>
              </a:rPr>
              <a:t>Higher active energy: ~2-50x DRAM (especially write)</a:t>
            </a:r>
          </a:p>
          <a:p>
            <a:pPr lvl="1" eaLnBrk="1" hangingPunct="1"/>
            <a:r>
              <a:rPr lang="en-US">
                <a:solidFill>
                  <a:srgbClr val="FF0000"/>
                </a:solidFill>
                <a:latin typeface="Tahoma" charset="0"/>
                <a:ea typeface="ＭＳ Ｐゴシック" charset="0"/>
              </a:rPr>
              <a:t>Lower endurance (a cell dies after ~10</a:t>
            </a:r>
            <a:r>
              <a:rPr lang="en-US" baseline="30000">
                <a:solidFill>
                  <a:srgbClr val="FF0000"/>
                </a:solidFill>
                <a:latin typeface="Tahoma" charset="0"/>
                <a:ea typeface="ＭＳ Ｐゴシック" charset="0"/>
              </a:rPr>
              <a:t>8</a:t>
            </a:r>
            <a:r>
              <a:rPr lang="en-US">
                <a:solidFill>
                  <a:srgbClr val="FF0000"/>
                </a:solidFill>
                <a:latin typeface="Tahoma" charset="0"/>
                <a:ea typeface="ＭＳ Ｐゴシック" charset="0"/>
              </a:rPr>
              <a:t> writes)</a:t>
            </a:r>
          </a:p>
          <a:p>
            <a:pPr lvl="1" eaLnBrk="1" hangingPunct="1"/>
            <a:endParaRPr lang="en-US" sz="2000">
              <a:latin typeface="Tahoma" charset="0"/>
              <a:ea typeface="ＭＳ Ｐゴシック" charset="0"/>
            </a:endParaRPr>
          </a:p>
          <a:p>
            <a:pPr eaLnBrk="1" hangingPunct="1"/>
            <a:r>
              <a:rPr lang="en-US">
                <a:latin typeface="Tahoma" charset="0"/>
                <a:ea typeface="ＭＳ Ｐゴシック" charset="0"/>
                <a:cs typeface="ＭＳ Ｐゴシック" charset="0"/>
              </a:rPr>
              <a:t>Challenges in enabling PCM as DRAM replacement/helper:</a:t>
            </a:r>
          </a:p>
          <a:p>
            <a:pPr lvl="1" eaLnBrk="1" hangingPunct="1"/>
            <a:r>
              <a:rPr lang="en-US">
                <a:solidFill>
                  <a:srgbClr val="0000FF"/>
                </a:solidFill>
                <a:latin typeface="Tahoma" charset="0"/>
                <a:ea typeface="ＭＳ Ｐゴシック" charset="0"/>
              </a:rPr>
              <a:t>Mitigate PCM shortcomings</a:t>
            </a:r>
          </a:p>
          <a:p>
            <a:pPr lvl="1" eaLnBrk="1" hangingPunct="1"/>
            <a:r>
              <a:rPr lang="en-US">
                <a:solidFill>
                  <a:srgbClr val="0000FF"/>
                </a:solidFill>
                <a:latin typeface="Tahoma" charset="0"/>
                <a:ea typeface="ＭＳ Ｐゴシック" charset="0"/>
              </a:rPr>
              <a:t>Find the right way to place PCM in the system</a:t>
            </a:r>
          </a:p>
          <a:p>
            <a:pPr lvl="1" eaLnBrk="1" hangingPunct="1"/>
            <a:r>
              <a:rPr lang="en-US">
                <a:solidFill>
                  <a:srgbClr val="0000FF"/>
                </a:solidFill>
                <a:latin typeface="Tahoma" charset="0"/>
                <a:ea typeface="ＭＳ Ｐゴシック" charset="0"/>
              </a:rPr>
              <a:t>Ensure secure and fault-tolerant PCM operation</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spTree>
    <p:extLst>
      <p:ext uri="{BB962C8B-B14F-4D97-AF65-F5344CB8AC3E}">
        <p14:creationId xmlns:p14="http://schemas.microsoft.com/office/powerpoint/2010/main" val="170896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PCM-based Main Memory: Research Challenges</a:t>
            </a:r>
          </a:p>
        </p:txBody>
      </p:sp>
      <p:sp>
        <p:nvSpPr>
          <p:cNvPr id="3" name="Content Placeholder 2"/>
          <p:cNvSpPr>
            <a:spLocks noGrp="1"/>
          </p:cNvSpPr>
          <p:nvPr>
            <p:ph idx="1"/>
          </p:nvPr>
        </p:nvSpPr>
        <p:spPr>
          <a:xfrm>
            <a:off x="228600" y="914400"/>
            <a:ext cx="8915400" cy="5194300"/>
          </a:xfrm>
        </p:spPr>
        <p:txBody>
          <a:bodyPr/>
          <a:lstStyle/>
          <a:p>
            <a:r>
              <a:rPr lang="en-US">
                <a:latin typeface="Tahoma" charset="0"/>
                <a:ea typeface="ＭＳ Ｐゴシック" charset="0"/>
                <a:cs typeface="ＭＳ Ｐゴシック" charset="0"/>
              </a:rPr>
              <a:t>Where to place PCM in the memory hierarchy?</a:t>
            </a:r>
          </a:p>
          <a:p>
            <a:pPr lvl="1"/>
            <a:r>
              <a:rPr lang="en-US">
                <a:latin typeface="Tahoma" charset="0"/>
                <a:ea typeface="ＭＳ Ｐゴシック" charset="0"/>
              </a:rPr>
              <a:t>Hybrid OS controlled PCM-DRAM</a:t>
            </a:r>
          </a:p>
          <a:p>
            <a:pPr lvl="1"/>
            <a:r>
              <a:rPr lang="en-US">
                <a:latin typeface="Tahoma" charset="0"/>
                <a:ea typeface="ＭＳ Ｐゴシック" charset="0"/>
              </a:rPr>
              <a:t>Hybrid OS controlled PCM and hardware-controlled DRAM</a:t>
            </a:r>
          </a:p>
          <a:p>
            <a:pPr lvl="1"/>
            <a:r>
              <a:rPr lang="en-US">
                <a:latin typeface="Tahoma" charset="0"/>
                <a:ea typeface="ＭＳ Ｐゴシック" charset="0"/>
              </a:rPr>
              <a:t>Pure PCM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mitigate shortcomings of PCM?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minimize amount of DRAM in the system?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take advantage of (byte-addressable and fast) non-volatile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Can we design specific-NVM-technology-agnostic techniques?</a:t>
            </a:r>
          </a:p>
        </p:txBody>
      </p:sp>
      <p:sp>
        <p:nvSpPr>
          <p:cNvPr id="512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FAF1797-1E8E-9544-9016-6A2F0CA04D69}"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Tree>
    <p:extLst>
      <p:ext uri="{BB962C8B-B14F-4D97-AF65-F5344CB8AC3E}">
        <p14:creationId xmlns:p14="http://schemas.microsoft.com/office/powerpoint/2010/main" val="34054267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a:t>
            </a: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 Meza+ IEEE CAL’12]</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330477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latin typeface="Tahoma" charset="0"/>
                <a:ea typeface="ＭＳ Ｐゴシック" charset="0"/>
              </a:rPr>
              <a:t>Enough capacity</a:t>
            </a:r>
          </a:p>
          <a:p>
            <a:pPr lvl="1" eaLnBrk="1" hangingPunct="1"/>
            <a:r>
              <a:rPr lang="en-US">
                <a:latin typeface="Tahoma" charset="0"/>
                <a:ea typeface="ＭＳ Ｐゴシック" charset="0"/>
              </a:rPr>
              <a:t>Low cost</a:t>
            </a:r>
          </a:p>
          <a:p>
            <a:pPr lvl="1" eaLnBrk="1" hangingPunct="1"/>
            <a:r>
              <a:rPr lang="en-US">
                <a:latin typeface="Tahoma" charset="0"/>
                <a:ea typeface="ＭＳ Ｐゴシック" charset="0"/>
              </a:rPr>
              <a:t>High system performance (high bandwidth,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A844AF7-2876-0442-A8CE-D207367B34A8}"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
        <p:nvSpPr>
          <p:cNvPr id="33796"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Tree>
    <p:extLst>
      <p:ext uri="{BB962C8B-B14F-4D97-AF65-F5344CB8AC3E}">
        <p14:creationId xmlns:p14="http://schemas.microsoft.com/office/powerpoint/2010/main" val="1898552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152400"/>
            <a:ext cx="8915400" cy="1066800"/>
          </a:xfrm>
        </p:spPr>
        <p:txBody>
          <a:bodyPr/>
          <a:lstStyle/>
          <a:p>
            <a:pPr eaLnBrk="1" hangingPunct="1"/>
            <a:r>
              <a:rPr lang="en-US" sz="3400" dirty="0" smtClean="0">
                <a:latin typeface="Garamond" charset="0"/>
                <a:ea typeface="ＭＳ Ｐゴシック" charset="0"/>
                <a:cs typeface="ＭＳ Ｐゴシック" charset="0"/>
              </a:rPr>
              <a:t>Hybrid Memory </a:t>
            </a:r>
            <a:r>
              <a:rPr lang="en-US" sz="3400" dirty="0">
                <a:latin typeface="Garamond" charset="0"/>
                <a:ea typeface="ＭＳ Ｐゴシック" charset="0"/>
                <a:cs typeface="ＭＳ Ｐゴシック" charset="0"/>
              </a:rPr>
              <a:t>Systems: </a:t>
            </a:r>
            <a:r>
              <a:rPr lang="en-US" sz="3400" dirty="0" smtClean="0">
                <a:latin typeface="Garamond" charset="0"/>
                <a:ea typeface="ＭＳ Ｐゴシック" charset="0"/>
                <a:cs typeface="ＭＳ Ｐゴシック" charset="0"/>
              </a:rPr>
              <a:t>Challenges </a:t>
            </a:r>
            <a:endParaRPr lang="en-US" sz="3400" dirty="0">
              <a:latin typeface="Garamond" charset="0"/>
              <a:ea typeface="ＭＳ Ｐゴシック" charset="0"/>
              <a:cs typeface="ＭＳ Ｐゴシック" charset="0"/>
            </a:endParaRPr>
          </a:p>
        </p:txBody>
      </p:sp>
      <p:sp>
        <p:nvSpPr>
          <p:cNvPr id="53251" name="Content Placeholder 2"/>
          <p:cNvSpPr>
            <a:spLocks noGrp="1"/>
          </p:cNvSpPr>
          <p:nvPr>
            <p:ph idx="1"/>
          </p:nvPr>
        </p:nvSpPr>
        <p:spPr>
          <a:xfrm>
            <a:off x="228600" y="914400"/>
            <a:ext cx="8610600" cy="5257800"/>
          </a:xfrm>
        </p:spPr>
        <p:txBody>
          <a:bodyPr/>
          <a:lstStyle/>
          <a:p>
            <a:pPr eaLnBrk="1" hangingPunct="1"/>
            <a:r>
              <a:rPr lang="en-US" dirty="0">
                <a:solidFill>
                  <a:srgbClr val="0000FF"/>
                </a:solidFill>
                <a:latin typeface="Tahoma" charset="0"/>
                <a:ea typeface="ＭＳ Ｐゴシック" charset="0"/>
                <a:cs typeface="ＭＳ Ｐゴシック" charset="0"/>
              </a:rPr>
              <a:t>Partitioning</a:t>
            </a:r>
          </a:p>
          <a:p>
            <a:pPr lvl="1" eaLnBrk="1" hangingPunct="1"/>
            <a:r>
              <a:rPr lang="en-US" dirty="0">
                <a:latin typeface="Tahoma" charset="0"/>
                <a:ea typeface="ＭＳ Ｐゴシック" charset="0"/>
              </a:rPr>
              <a:t>Should DRAM be a cache or main memory, or configurable?</a:t>
            </a:r>
          </a:p>
          <a:p>
            <a:pPr lvl="1" eaLnBrk="1" hangingPunct="1"/>
            <a:r>
              <a:rPr lang="en-US" dirty="0">
                <a:latin typeface="Tahoma" charset="0"/>
                <a:ea typeface="ＭＳ Ｐゴシック" charset="0"/>
              </a:rPr>
              <a:t>What fraction? How many controllers?</a:t>
            </a:r>
          </a:p>
          <a:p>
            <a:pPr lvl="1" eaLnBrk="1" hangingPunct="1"/>
            <a:endParaRPr lang="en-US" sz="1200"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Data allocation/movement (energy, performance, lifetime)</a:t>
            </a:r>
          </a:p>
          <a:p>
            <a:pPr lvl="1" eaLnBrk="1" hangingPunct="1"/>
            <a:r>
              <a:rPr lang="en-US" dirty="0">
                <a:latin typeface="Tahoma" charset="0"/>
                <a:ea typeface="ＭＳ Ｐゴシック" charset="0"/>
                <a:sym typeface="Wingdings" charset="0"/>
              </a:rPr>
              <a:t>Who manages allocation/movement?</a:t>
            </a:r>
          </a:p>
          <a:p>
            <a:pPr lvl="1" eaLnBrk="1" hangingPunct="1"/>
            <a:r>
              <a:rPr lang="en-US" dirty="0">
                <a:latin typeface="Tahoma" charset="0"/>
                <a:ea typeface="ＭＳ Ｐゴシック" charset="0"/>
                <a:sym typeface="Wingdings" charset="0"/>
              </a:rPr>
              <a:t>What are good control algorithms</a:t>
            </a:r>
            <a:r>
              <a:rPr lang="en-US" dirty="0" smtClean="0">
                <a:latin typeface="Tahoma" charset="0"/>
                <a:ea typeface="ＭＳ Ｐゴシック" charset="0"/>
                <a:sym typeface="Wingdings" charset="0"/>
              </a:rPr>
              <a:t>?</a:t>
            </a:r>
          </a:p>
          <a:p>
            <a:pPr lvl="1" eaLnBrk="1" hangingPunct="1"/>
            <a:r>
              <a:rPr lang="en-US" dirty="0" smtClean="0">
                <a:latin typeface="Tahoma" charset="0"/>
                <a:ea typeface="ＭＳ Ｐゴシック" charset="0"/>
                <a:sym typeface="Wingdings" charset="0"/>
              </a:rPr>
              <a:t>How do we prevent degradation </a:t>
            </a:r>
            <a:r>
              <a:rPr lang="en-US" dirty="0">
                <a:latin typeface="Tahoma" charset="0"/>
                <a:ea typeface="ＭＳ Ｐゴシック" charset="0"/>
                <a:sym typeface="Wingdings" charset="0"/>
              </a:rPr>
              <a:t>of </a:t>
            </a:r>
            <a:r>
              <a:rPr lang="en-US" dirty="0" smtClean="0">
                <a:latin typeface="Tahoma" charset="0"/>
                <a:ea typeface="ＭＳ Ｐゴシック" charset="0"/>
                <a:sym typeface="Wingdings" charset="0"/>
              </a:rPr>
              <a:t>service due to </a:t>
            </a:r>
            <a:r>
              <a:rPr lang="en-US" dirty="0" err="1" smtClean="0">
                <a:latin typeface="Tahoma" charset="0"/>
                <a:ea typeface="ＭＳ Ｐゴシック" charset="0"/>
                <a:sym typeface="Wingdings" charset="0"/>
              </a:rPr>
              <a:t>wearout</a:t>
            </a:r>
            <a:r>
              <a:rPr lang="en-US" dirty="0" smtClean="0">
                <a:latin typeface="Tahoma" charset="0"/>
                <a:ea typeface="ＭＳ Ｐゴシック" charset="0"/>
                <a:sym typeface="Wingdings" charset="0"/>
              </a:rPr>
              <a:t>?</a:t>
            </a:r>
            <a:endParaRPr lang="en-US" dirty="0">
              <a:latin typeface="Tahoma" charset="0"/>
              <a:ea typeface="ＭＳ Ｐゴシック" charset="0"/>
              <a:sym typeface="Wingdings" charset="0"/>
            </a:endParaRPr>
          </a:p>
          <a:p>
            <a:pPr lvl="1" eaLnBrk="1" hangingPunct="1"/>
            <a:endParaRPr lang="en-US" sz="1200" dirty="0">
              <a:latin typeface="Tahoma" charset="0"/>
              <a:ea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Design of cache hierarchy, memory controllers, OS</a:t>
            </a:r>
          </a:p>
          <a:p>
            <a:pPr lvl="1" eaLnBrk="1" hangingPunct="1"/>
            <a:r>
              <a:rPr lang="en-US" dirty="0">
                <a:latin typeface="Tahoma" charset="0"/>
                <a:ea typeface="ＭＳ Ｐゴシック" charset="0"/>
                <a:cs typeface="ＭＳ Ｐゴシック" charset="0"/>
              </a:rPr>
              <a:t>Mitigate PCM </a:t>
            </a:r>
            <a:r>
              <a:rPr lang="en-US" dirty="0" smtClean="0">
                <a:latin typeface="Tahoma" charset="0"/>
                <a:ea typeface="ＭＳ Ｐゴシック" charset="0"/>
                <a:cs typeface="ＭＳ Ｐゴシック" charset="0"/>
              </a:rPr>
              <a:t>shortcomings, exploit PCM advantages</a:t>
            </a:r>
            <a:endParaRPr lang="en-US" dirty="0">
              <a:latin typeface="Tahoma" charset="0"/>
              <a:ea typeface="ＭＳ Ｐゴシック" charset="0"/>
              <a:cs typeface="ＭＳ Ｐゴシック" charset="0"/>
            </a:endParaRPr>
          </a:p>
          <a:p>
            <a:pPr lvl="1" eaLnBrk="1" hangingPunct="1"/>
            <a:endParaRPr lang="en-US" sz="1200"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Design of PCM/DRAM </a:t>
            </a:r>
            <a:r>
              <a:rPr lang="en-US" dirty="0" smtClean="0">
                <a:solidFill>
                  <a:srgbClr val="0000FF"/>
                </a:solidFill>
                <a:latin typeface="Tahoma" charset="0"/>
                <a:ea typeface="ＭＳ Ｐゴシック" charset="0"/>
                <a:cs typeface="ＭＳ Ｐゴシック" charset="0"/>
              </a:rPr>
              <a:t>chips and modules</a:t>
            </a:r>
            <a:endParaRPr lang="en-US" dirty="0">
              <a:solidFill>
                <a:srgbClr val="0000FF"/>
              </a:solidFill>
              <a:latin typeface="Tahoma" charset="0"/>
              <a:ea typeface="ＭＳ Ｐゴシック" charset="0"/>
              <a:cs typeface="ＭＳ Ｐゴシック" charset="0"/>
            </a:endParaRPr>
          </a:p>
          <a:p>
            <a:pPr lvl="1" eaLnBrk="1" hangingPunct="1"/>
            <a:r>
              <a:rPr lang="en-US" dirty="0">
                <a:latin typeface="Tahoma" charset="0"/>
                <a:ea typeface="ＭＳ Ｐゴシック" charset="0"/>
                <a:cs typeface="ＭＳ Ｐゴシック" charset="0"/>
              </a:rPr>
              <a:t>Rethink the design of PCM/DRAM with new requirements</a:t>
            </a:r>
          </a:p>
          <a:p>
            <a:pPr eaLnBrk="1" hangingPunct="1"/>
            <a:endParaRPr lang="en-US" dirty="0">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9E36E76-07F2-C942-9CE3-DE380FBEFCE4}" type="slidenum">
              <a:rPr lang="en-US" sz="1600">
                <a:solidFill>
                  <a:srgbClr val="000000"/>
                </a:solidFill>
                <a:latin typeface="Garamond" charset="0"/>
              </a:rPr>
              <a:pPr eaLnBrk="1" hangingPunct="1"/>
              <a:t>20</a:t>
            </a:fld>
            <a:endParaRPr lang="en-US" sz="1600">
              <a:solidFill>
                <a:srgbClr val="000000"/>
              </a:solidFill>
              <a:latin typeface="Garamond" charset="0"/>
            </a:endParaRPr>
          </a:p>
        </p:txBody>
      </p:sp>
    </p:spTree>
    <p:extLst>
      <p:ext uri="{BB962C8B-B14F-4D97-AF65-F5344CB8AC3E}">
        <p14:creationId xmlns:p14="http://schemas.microsoft.com/office/powerpoint/2010/main" val="1406191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(II)</a:t>
            </a: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37692731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Aside: STT-RAM Basics</a:t>
            </a:r>
            <a:endParaRPr lang="en-US" dirty="0"/>
          </a:p>
        </p:txBody>
      </p:sp>
      <p:sp>
        <p:nvSpPr>
          <p:cNvPr id="3" name="Content Placeholder 2"/>
          <p:cNvSpPr>
            <a:spLocks noGrp="1"/>
          </p:cNvSpPr>
          <p:nvPr>
            <p:ph idx="1"/>
          </p:nvPr>
        </p:nvSpPr>
        <p:spPr>
          <a:xfrm>
            <a:off x="107505" y="1066800"/>
            <a:ext cx="5958906" cy="5314528"/>
          </a:xfrm>
        </p:spPr>
        <p:txBody>
          <a:bodyPr>
            <a:normAutofit lnSpcReduction="10000"/>
          </a:bodyPr>
          <a:lstStyle/>
          <a:p>
            <a:r>
              <a:rPr lang="en-US" dirty="0" smtClean="0"/>
              <a:t>Magnetic Tunnel Junction (MTJ)</a:t>
            </a:r>
          </a:p>
          <a:p>
            <a:pPr lvl="1"/>
            <a:r>
              <a:rPr lang="en-US" dirty="0" smtClean="0"/>
              <a:t>Reference layer: Fixed</a:t>
            </a:r>
          </a:p>
          <a:p>
            <a:pPr lvl="1"/>
            <a:r>
              <a:rPr lang="en-US" dirty="0" smtClean="0"/>
              <a:t>Free layer: Parallel or anti-parallel</a:t>
            </a:r>
          </a:p>
          <a:p>
            <a:r>
              <a:rPr lang="en-US" dirty="0" smtClean="0"/>
              <a:t>Cell</a:t>
            </a:r>
          </a:p>
          <a:p>
            <a:pPr lvl="1"/>
            <a:r>
              <a:rPr lang="en-US" dirty="0" smtClean="0"/>
              <a:t>Access transistor, bit/sense lines</a:t>
            </a:r>
          </a:p>
          <a:p>
            <a:r>
              <a:rPr lang="en-US" dirty="0" smtClean="0"/>
              <a:t>Read and Write</a:t>
            </a:r>
          </a:p>
          <a:p>
            <a:pPr lvl="1"/>
            <a:r>
              <a:rPr lang="en-US" dirty="0" smtClean="0"/>
              <a:t>Read: Apply a small voltage across </a:t>
            </a:r>
            <a:r>
              <a:rPr lang="en-US" dirty="0" err="1" smtClean="0"/>
              <a:t>bitline</a:t>
            </a:r>
            <a:r>
              <a:rPr lang="en-US" dirty="0" smtClean="0"/>
              <a:t> and </a:t>
            </a:r>
            <a:r>
              <a:rPr lang="en-US" dirty="0" err="1" smtClean="0"/>
              <a:t>senseline</a:t>
            </a:r>
            <a:r>
              <a:rPr lang="en-US" dirty="0" smtClean="0"/>
              <a:t>; read the current. </a:t>
            </a:r>
          </a:p>
          <a:p>
            <a:pPr lvl="1"/>
            <a:r>
              <a:rPr lang="en-US" dirty="0" smtClean="0"/>
              <a:t>Write: Push large current through MTJ.  Direction of current determines new orientation of the free layer.</a:t>
            </a:r>
          </a:p>
          <a:p>
            <a:endParaRPr lang="en-US" dirty="0" smtClean="0"/>
          </a:p>
          <a:p>
            <a:r>
              <a:rPr lang="en-US" sz="1900" dirty="0" err="1" smtClean="0"/>
              <a:t>Kultursay</a:t>
            </a:r>
            <a:r>
              <a:rPr lang="en-US" sz="1900" dirty="0" smtClean="0"/>
              <a:t> et al., “</a:t>
            </a:r>
            <a:r>
              <a:rPr lang="en-US" sz="1900" dirty="0" smtClean="0">
                <a:solidFill>
                  <a:srgbClr val="0000FF"/>
                </a:solidFill>
              </a:rPr>
              <a:t>Evaluating STT-RAM as an Energy-Efficient Main Memory Alternative</a:t>
            </a:r>
            <a:r>
              <a:rPr lang="en-US" sz="1900" dirty="0" smtClean="0"/>
              <a:t>,” ISPASS 2013</a:t>
            </a:r>
            <a:endParaRPr lang="en-US" sz="1900" dirty="0"/>
          </a:p>
        </p:txBody>
      </p:sp>
      <p:grpSp>
        <p:nvGrpSpPr>
          <p:cNvPr id="17" name="Group 16"/>
          <p:cNvGrpSpPr/>
          <p:nvPr/>
        </p:nvGrpSpPr>
        <p:grpSpPr>
          <a:xfrm>
            <a:off x="6519594" y="1264605"/>
            <a:ext cx="1841633" cy="2519065"/>
            <a:chOff x="7391400" y="3272135"/>
            <a:chExt cx="2679833" cy="3361730"/>
          </a:xfrm>
        </p:grpSpPr>
        <p:sp>
          <p:nvSpPr>
            <p:cNvPr id="4" name="Rectangle 3"/>
            <p:cNvSpPr/>
            <p:nvPr/>
          </p:nvSpPr>
          <p:spPr>
            <a:xfrm>
              <a:off x="7391400" y="3733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5" name="Rectangle 4"/>
            <p:cNvSpPr/>
            <p:nvPr/>
          </p:nvSpPr>
          <p:spPr>
            <a:xfrm>
              <a:off x="7391400" y="4495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6" name="Rectangle 5"/>
            <p:cNvSpPr/>
            <p:nvPr/>
          </p:nvSpPr>
          <p:spPr>
            <a:xfrm>
              <a:off x="7391400" y="4114800"/>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7" name="Right Arrow 6"/>
            <p:cNvSpPr/>
            <p:nvPr/>
          </p:nvSpPr>
          <p:spPr>
            <a:xfrm>
              <a:off x="9369552" y="3771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8" name="Right Arrow 7"/>
            <p:cNvSpPr/>
            <p:nvPr/>
          </p:nvSpPr>
          <p:spPr>
            <a:xfrm>
              <a:off x="9372600" y="4533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9" name="Rectangle 8"/>
            <p:cNvSpPr/>
            <p:nvPr/>
          </p:nvSpPr>
          <p:spPr>
            <a:xfrm>
              <a:off x="7404233" y="5490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10" name="Rectangle 9"/>
            <p:cNvSpPr/>
            <p:nvPr/>
          </p:nvSpPr>
          <p:spPr>
            <a:xfrm>
              <a:off x="7404233" y="6252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11" name="Rectangle 10"/>
            <p:cNvSpPr/>
            <p:nvPr/>
          </p:nvSpPr>
          <p:spPr>
            <a:xfrm>
              <a:off x="7404233" y="5871865"/>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12" name="Right Arrow 11"/>
            <p:cNvSpPr/>
            <p:nvPr/>
          </p:nvSpPr>
          <p:spPr>
            <a:xfrm>
              <a:off x="9372600" y="5528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3" name="Right Arrow 12"/>
            <p:cNvSpPr/>
            <p:nvPr/>
          </p:nvSpPr>
          <p:spPr>
            <a:xfrm rot="10800000">
              <a:off x="9372600" y="6290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4" name="TextBox 13"/>
            <p:cNvSpPr txBox="1"/>
            <p:nvPr/>
          </p:nvSpPr>
          <p:spPr>
            <a:xfrm>
              <a:off x="8077200" y="3272135"/>
              <a:ext cx="1185611" cy="410733"/>
            </a:xfrm>
            <a:prstGeom prst="rect">
              <a:avLst/>
            </a:prstGeom>
            <a:noFill/>
          </p:spPr>
          <p:txBody>
            <a:bodyPr wrap="none" rtlCol="0">
              <a:spAutoFit/>
            </a:bodyPr>
            <a:lstStyle/>
            <a:p>
              <a:r>
                <a:rPr lang="en-US" sz="1400" smtClean="0">
                  <a:solidFill>
                    <a:srgbClr val="000000"/>
                  </a:solidFill>
                  <a:latin typeface="Tahoma"/>
                </a:rPr>
                <a:t>Logical 0</a:t>
              </a:r>
              <a:endParaRPr lang="en-US" sz="1400">
                <a:solidFill>
                  <a:srgbClr val="000000"/>
                </a:solidFill>
                <a:latin typeface="Tahoma"/>
              </a:endParaRPr>
            </a:p>
          </p:txBody>
        </p:sp>
        <p:sp>
          <p:nvSpPr>
            <p:cNvPr id="15" name="TextBox 14"/>
            <p:cNvSpPr txBox="1"/>
            <p:nvPr/>
          </p:nvSpPr>
          <p:spPr>
            <a:xfrm>
              <a:off x="8080249" y="5033665"/>
              <a:ext cx="1185611" cy="410733"/>
            </a:xfrm>
            <a:prstGeom prst="rect">
              <a:avLst/>
            </a:prstGeom>
            <a:noFill/>
          </p:spPr>
          <p:txBody>
            <a:bodyPr wrap="none" rtlCol="0">
              <a:spAutoFit/>
            </a:bodyPr>
            <a:lstStyle/>
            <a:p>
              <a:r>
                <a:rPr lang="en-US" sz="1400" smtClean="0">
                  <a:solidFill>
                    <a:srgbClr val="000000"/>
                  </a:solidFill>
                  <a:latin typeface="Tahoma"/>
                </a:rPr>
                <a:t>Logical 1</a:t>
              </a:r>
              <a:endParaRPr lang="en-US" sz="1400">
                <a:solidFill>
                  <a:srgbClr val="000000"/>
                </a:solidFill>
                <a:latin typeface="Tahoma"/>
              </a:endParaRPr>
            </a:p>
          </p:txBody>
        </p:sp>
      </p:grpSp>
      <p:grpSp>
        <p:nvGrpSpPr>
          <p:cNvPr id="39" name="Group 38"/>
          <p:cNvGrpSpPr/>
          <p:nvPr/>
        </p:nvGrpSpPr>
        <p:grpSpPr>
          <a:xfrm>
            <a:off x="6066411" y="4334961"/>
            <a:ext cx="2919304" cy="1567247"/>
            <a:chOff x="2667000" y="2117229"/>
            <a:chExt cx="2919304" cy="1567247"/>
          </a:xfrm>
        </p:grpSpPr>
        <p:cxnSp>
          <p:nvCxnSpPr>
            <p:cNvPr id="18" name="Straight Connector 17"/>
            <p:cNvCxnSpPr/>
            <p:nvPr/>
          </p:nvCxnSpPr>
          <p:spPr>
            <a:xfrm>
              <a:off x="2895600" y="2438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8667" y="27445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8667" y="28207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5470" y="2820796"/>
              <a:ext cx="0" cy="126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92864" y="2820796"/>
              <a:ext cx="0" cy="123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8001" y="2937478"/>
              <a:ext cx="377469" cy="794"/>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7807" y="2438400"/>
              <a:ext cx="0" cy="306196"/>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2864" y="2117229"/>
              <a:ext cx="1034066" cy="338554"/>
            </a:xfrm>
            <a:prstGeom prst="rect">
              <a:avLst/>
            </a:prstGeom>
            <a:noFill/>
          </p:spPr>
          <p:txBody>
            <a:bodyPr wrap="none" rtlCol="0">
              <a:spAutoFit/>
            </a:bodyPr>
            <a:lstStyle/>
            <a:p>
              <a:r>
                <a:rPr lang="en-US" sz="1600" dirty="0" smtClean="0">
                  <a:solidFill>
                    <a:srgbClr val="000000"/>
                  </a:solidFill>
                  <a:latin typeface="Tahoma"/>
                </a:rPr>
                <a:t>Word Line</a:t>
              </a:r>
              <a:endParaRPr lang="en-US" sz="1600" dirty="0">
                <a:solidFill>
                  <a:srgbClr val="000000"/>
                </a:solidFill>
                <a:latin typeface="Tahoma"/>
              </a:endParaRPr>
            </a:p>
          </p:txBody>
        </p:sp>
        <p:sp>
          <p:nvSpPr>
            <p:cNvPr id="26" name="TextBox 25"/>
            <p:cNvSpPr txBox="1"/>
            <p:nvPr/>
          </p:nvSpPr>
          <p:spPr>
            <a:xfrm>
              <a:off x="2667000" y="3345922"/>
              <a:ext cx="801823" cy="338554"/>
            </a:xfrm>
            <a:prstGeom prst="rect">
              <a:avLst/>
            </a:prstGeom>
            <a:noFill/>
          </p:spPr>
          <p:txBody>
            <a:bodyPr wrap="none" rtlCol="0">
              <a:spAutoFit/>
            </a:bodyPr>
            <a:lstStyle/>
            <a:p>
              <a:r>
                <a:rPr lang="en-US" sz="1600" dirty="0" smtClean="0">
                  <a:solidFill>
                    <a:srgbClr val="000000"/>
                  </a:solidFill>
                  <a:latin typeface="Tahoma"/>
                </a:rPr>
                <a:t>Bit Line</a:t>
              </a:r>
              <a:endParaRPr lang="en-US" sz="1600" dirty="0">
                <a:solidFill>
                  <a:srgbClr val="000000"/>
                </a:solidFill>
                <a:latin typeface="Tahoma"/>
              </a:endParaRPr>
            </a:p>
          </p:txBody>
        </p:sp>
        <p:cxnSp>
          <p:nvCxnSpPr>
            <p:cNvPr id="27" name="Straight Connector 26"/>
            <p:cNvCxnSpPr/>
            <p:nvPr/>
          </p:nvCxnSpPr>
          <p:spPr>
            <a:xfrm>
              <a:off x="3792864" y="2938272"/>
              <a:ext cx="546557" cy="0"/>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65306" y="2944622"/>
              <a:ext cx="902876" cy="523220"/>
            </a:xfrm>
            <a:prstGeom prst="rect">
              <a:avLst/>
            </a:prstGeom>
            <a:noFill/>
          </p:spPr>
          <p:txBody>
            <a:bodyPr wrap="none" rtlCol="0">
              <a:spAutoFit/>
            </a:bodyPr>
            <a:lstStyle/>
            <a:p>
              <a:pPr algn="ctr"/>
              <a:r>
                <a:rPr lang="en-US" sz="1400" dirty="0" smtClean="0">
                  <a:solidFill>
                    <a:srgbClr val="000000"/>
                  </a:solidFill>
                  <a:latin typeface="Tahoma"/>
                </a:rPr>
                <a:t>Access</a:t>
              </a:r>
            </a:p>
            <a:p>
              <a:pPr algn="ctr"/>
              <a:r>
                <a:rPr lang="en-US" sz="1400" dirty="0" smtClean="0">
                  <a:solidFill>
                    <a:srgbClr val="000000"/>
                  </a:solidFill>
                  <a:latin typeface="Tahoma"/>
                </a:rPr>
                <a:t>Transistor</a:t>
              </a:r>
              <a:endParaRPr lang="en-US" sz="1400" dirty="0">
                <a:solidFill>
                  <a:srgbClr val="000000"/>
                </a:solidFill>
                <a:latin typeface="Tahoma"/>
              </a:endParaRPr>
            </a:p>
          </p:txBody>
        </p:sp>
        <p:sp>
          <p:nvSpPr>
            <p:cNvPr id="29" name="TextBox 28"/>
            <p:cNvSpPr txBox="1"/>
            <p:nvPr/>
          </p:nvSpPr>
          <p:spPr>
            <a:xfrm>
              <a:off x="4206794" y="2591498"/>
              <a:ext cx="478721" cy="307777"/>
            </a:xfrm>
            <a:prstGeom prst="rect">
              <a:avLst/>
            </a:prstGeom>
            <a:noFill/>
          </p:spPr>
          <p:txBody>
            <a:bodyPr wrap="none" rtlCol="0">
              <a:spAutoFit/>
            </a:bodyPr>
            <a:lstStyle/>
            <a:p>
              <a:pPr algn="ctr"/>
              <a:r>
                <a:rPr lang="en-US" sz="1400" dirty="0" smtClean="0">
                  <a:solidFill>
                    <a:srgbClr val="000000"/>
                  </a:solidFill>
                  <a:latin typeface="Tahoma"/>
                </a:rPr>
                <a:t>MTJ</a:t>
              </a:r>
              <a:endParaRPr lang="en-US" sz="1400" dirty="0">
                <a:solidFill>
                  <a:srgbClr val="000000"/>
                </a:solidFill>
                <a:latin typeface="Tahoma"/>
              </a:endParaRPr>
            </a:p>
          </p:txBody>
        </p:sp>
        <p:grpSp>
          <p:nvGrpSpPr>
            <p:cNvPr id="30" name="Group 29"/>
            <p:cNvGrpSpPr/>
            <p:nvPr/>
          </p:nvGrpSpPr>
          <p:grpSpPr>
            <a:xfrm>
              <a:off x="4336395" y="2823972"/>
              <a:ext cx="225574" cy="228600"/>
              <a:chOff x="844252" y="685800"/>
              <a:chExt cx="225574" cy="228600"/>
            </a:xfrm>
          </p:grpSpPr>
          <p:sp>
            <p:nvSpPr>
              <p:cNvPr id="31" name="Rectangle 30"/>
              <p:cNvSpPr/>
              <p:nvPr/>
            </p:nvSpPr>
            <p:spPr>
              <a:xfrm>
                <a:off x="8442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917426" y="685800"/>
                <a:ext cx="73174"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9966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cxnSp>
          <p:nvCxnSpPr>
            <p:cNvPr id="34" name="Straight Connector 33"/>
            <p:cNvCxnSpPr/>
            <p:nvPr/>
          </p:nvCxnSpPr>
          <p:spPr>
            <a:xfrm flipH="1">
              <a:off x="4525382" y="2937478"/>
              <a:ext cx="53017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048000" y="2209800"/>
              <a:ext cx="2007552" cy="1181336"/>
              <a:chOff x="3048000" y="2101764"/>
              <a:chExt cx="2286002" cy="2470236"/>
            </a:xfrm>
          </p:grpSpPr>
          <p:cxnSp>
            <p:nvCxnSpPr>
              <p:cNvPr id="36" name="Straight Connector 35"/>
              <p:cNvCxnSpPr/>
              <p:nvPr/>
            </p:nvCxnSpPr>
            <p:spPr>
              <a:xfrm flipH="1">
                <a:off x="3048000" y="2133600"/>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4000" y="2101764"/>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524795" y="3323951"/>
              <a:ext cx="1061509" cy="338554"/>
            </a:xfrm>
            <a:prstGeom prst="rect">
              <a:avLst/>
            </a:prstGeom>
            <a:noFill/>
          </p:spPr>
          <p:txBody>
            <a:bodyPr wrap="none" rtlCol="0">
              <a:spAutoFit/>
            </a:bodyPr>
            <a:lstStyle/>
            <a:p>
              <a:r>
                <a:rPr lang="en-US" sz="1600" dirty="0" smtClean="0">
                  <a:solidFill>
                    <a:srgbClr val="000000"/>
                  </a:solidFill>
                  <a:latin typeface="Tahoma"/>
                </a:rPr>
                <a:t>Sense Line</a:t>
              </a:r>
              <a:endParaRPr lang="en-US" sz="1600" dirty="0">
                <a:solidFill>
                  <a:srgbClr val="000000"/>
                </a:solidFill>
                <a:latin typeface="Tahoma"/>
              </a:endParaRPr>
            </a:p>
          </p:txBody>
        </p:sp>
      </p:grpSp>
    </p:spTree>
    <p:extLst>
      <p:ext uri="{BB962C8B-B14F-4D97-AF65-F5344CB8AC3E}">
        <p14:creationId xmlns:p14="http://schemas.microsoft.com/office/powerpoint/2010/main" val="2884729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Aside: STT MRAM: </a:t>
            </a:r>
            <a:r>
              <a:rPr lang="en-US" dirty="0">
                <a:latin typeface="Garamond" charset="0"/>
                <a:ea typeface="ＭＳ Ｐゴシック" charset="0"/>
                <a:cs typeface="ＭＳ Ｐゴシック" charset="0"/>
              </a:rPr>
              <a:t>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scaling</a:t>
            </a: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write latency</a:t>
            </a:r>
          </a:p>
          <a:p>
            <a:pPr lvl="1" eaLnBrk="1" hangingPunct="1"/>
            <a:r>
              <a:rPr lang="en-US" dirty="0" smtClean="0">
                <a:solidFill>
                  <a:srgbClr val="FF0000"/>
                </a:solidFill>
                <a:latin typeface="Tahoma" charset="0"/>
                <a:ea typeface="ＭＳ Ｐゴシック" charset="0"/>
              </a:rPr>
              <a:t>Higher write energy</a:t>
            </a:r>
          </a:p>
          <a:p>
            <a:pPr lvl="1" eaLnBrk="1" hangingPunct="1"/>
            <a:r>
              <a:rPr lang="en-US" dirty="0" smtClean="0">
                <a:solidFill>
                  <a:srgbClr val="FF0000"/>
                </a:solidFill>
                <a:latin typeface="Tahoma" charset="0"/>
                <a:ea typeface="ＭＳ Ｐゴシック" charset="0"/>
              </a:rPr>
              <a:t>Reliability?</a:t>
            </a:r>
          </a:p>
          <a:p>
            <a:pPr lvl="1" eaLnBrk="1" hangingPunct="1"/>
            <a:endParaRPr lang="en-US" dirty="0">
              <a:solidFill>
                <a:srgbClr val="FF0000"/>
              </a:solidFill>
              <a:latin typeface="Tahoma" charset="0"/>
              <a:ea typeface="ＭＳ Ｐゴシック" charset="0"/>
            </a:endParaRPr>
          </a:p>
          <a:p>
            <a:pPr eaLnBrk="1" hangingPunct="1"/>
            <a:r>
              <a:rPr lang="en-US" dirty="0" smtClean="0">
                <a:latin typeface="Tahoma" charset="0"/>
                <a:ea typeface="ＭＳ Ｐゴシック" charset="0"/>
              </a:rPr>
              <a:t>Another level of freedom</a:t>
            </a:r>
          </a:p>
          <a:p>
            <a:pPr lvl="1" eaLnBrk="1" hangingPunct="1"/>
            <a:r>
              <a:rPr lang="en-US" dirty="0" smtClean="0">
                <a:solidFill>
                  <a:srgbClr val="FF0000"/>
                </a:solidFill>
                <a:latin typeface="Tahoma" charset="0"/>
                <a:ea typeface="ＭＳ Ｐゴシック" charset="0"/>
              </a:rPr>
              <a:t>Can trade off non-volatility for lower write latency/energy (by reducing the size of the MTJ)</a:t>
            </a:r>
            <a:endParaRPr lang="en-US" dirty="0">
              <a:solidFill>
                <a:srgbClr val="FF0000"/>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spTree>
    <p:extLst>
      <p:ext uri="{BB962C8B-B14F-4D97-AF65-F5344CB8AC3E}">
        <p14:creationId xmlns:p14="http://schemas.microsoft.com/office/powerpoint/2010/main" val="4006569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solidFill>
                  <a:srgbClr val="0000FF"/>
                </a:solidFill>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24</a:t>
            </a:fld>
            <a:endParaRPr lang="en-US" sz="1600">
              <a:solidFill>
                <a:srgbClr val="000000"/>
              </a:solidFill>
              <a:latin typeface="Garamond" charset="0"/>
            </a:endParaRPr>
          </a:p>
        </p:txBody>
      </p:sp>
    </p:spTree>
    <p:extLst>
      <p:ext uri="{BB962C8B-B14F-4D97-AF65-F5344CB8AC3E}">
        <p14:creationId xmlns:p14="http://schemas.microsoft.com/office/powerpoint/2010/main" val="1342597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9459152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26</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341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PCM</a:t>
            </a:r>
          </a:p>
        </p:txBody>
      </p:sp>
    </p:spTree>
    <p:extLst>
      <p:ext uri="{BB962C8B-B14F-4D97-AF65-F5344CB8AC3E}">
        <p14:creationId xmlns:p14="http://schemas.microsoft.com/office/powerpoint/2010/main" val="280798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28</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1369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29</a:t>
            </a:fld>
            <a:endParaRPr lang="en-US" sz="1600">
              <a:solidFill>
                <a:srgbClr val="000000"/>
              </a:solidFill>
              <a:latin typeface="Garamond" charset="0"/>
            </a:endParaRPr>
          </a:p>
        </p:txBody>
      </p:sp>
    </p:spTree>
    <p:extLst>
      <p:ext uri="{BB962C8B-B14F-4D97-AF65-F5344CB8AC3E}">
        <p14:creationId xmlns:p14="http://schemas.microsoft.com/office/powerpoint/2010/main" val="2816239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solidFill>
                  <a:srgbClr val="FF0000"/>
                </a:solidFill>
                <a:latin typeface="Tahoma" charset="0"/>
                <a:ea typeface="ＭＳ Ｐゴシック" charset="0"/>
              </a:rPr>
              <a:t>Higher capacity</a:t>
            </a:r>
          </a:p>
          <a:p>
            <a:pPr lvl="1" eaLnBrk="1" hangingPunct="1"/>
            <a:r>
              <a:rPr lang="en-US">
                <a:solidFill>
                  <a:srgbClr val="FF0000"/>
                </a:solidFill>
                <a:latin typeface="Tahoma" charset="0"/>
                <a:ea typeface="ＭＳ Ｐゴシック" charset="0"/>
              </a:rPr>
              <a:t>Continuous low cost</a:t>
            </a:r>
          </a:p>
          <a:p>
            <a:pPr lvl="1" eaLnBrk="1" hangingPunct="1"/>
            <a:r>
              <a:rPr lang="en-US">
                <a:latin typeface="Tahoma" charset="0"/>
                <a:ea typeface="ＭＳ Ｐゴシック" charset="0"/>
              </a:rPr>
              <a:t>High system performance (</a:t>
            </a:r>
            <a:r>
              <a:rPr lang="en-US">
                <a:solidFill>
                  <a:srgbClr val="FF0000"/>
                </a:solidFill>
                <a:latin typeface="Tahoma" charset="0"/>
                <a:ea typeface="ＭＳ Ｐゴシック" charset="0"/>
              </a:rPr>
              <a:t>higher bandwidth</a:t>
            </a:r>
            <a:r>
              <a:rPr lang="en-US">
                <a:latin typeface="Tahoma" charset="0"/>
                <a:ea typeface="ＭＳ Ｐゴシック" charset="0"/>
              </a:rPr>
              <a:t>,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F4FB337-2263-BA4A-90BA-96B9CA55CE7B}" type="slidenum">
              <a:rPr lang="en-US" sz="1600">
                <a:solidFill>
                  <a:srgbClr val="000000"/>
                </a:solidFill>
                <a:latin typeface="Garamond" charset="0"/>
              </a:rPr>
              <a:pPr eaLnBrk="1" hangingPunct="1"/>
              <a:t>3</a:t>
            </a:fld>
            <a:endParaRPr lang="en-US" sz="1600">
              <a:solidFill>
                <a:srgbClr val="000000"/>
              </a:solidFill>
              <a:latin typeface="Garamond" charset="0"/>
            </a:endParaRPr>
          </a:p>
        </p:txBody>
      </p:sp>
      <p:sp>
        <p:nvSpPr>
          <p:cNvPr id="34820"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
        <p:nvSpPr>
          <p:cNvPr id="5" name="Rectangle 4"/>
          <p:cNvSpPr/>
          <p:nvPr/>
        </p:nvSpPr>
        <p:spPr>
          <a:xfrm>
            <a:off x="304800" y="18288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6" name="Rectangle 5"/>
          <p:cNvSpPr/>
          <p:nvPr/>
        </p:nvSpPr>
        <p:spPr>
          <a:xfrm>
            <a:off x="304800" y="42672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Text Box 55"/>
          <p:cNvSpPr txBox="1">
            <a:spLocks noChangeArrowheads="1"/>
          </p:cNvSpPr>
          <p:nvPr/>
        </p:nvSpPr>
        <p:spPr bwMode="auto">
          <a:xfrm>
            <a:off x="298450" y="5867400"/>
            <a:ext cx="8599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Emerging, resistive memory technologies (NVM) can help</a:t>
            </a:r>
          </a:p>
        </p:txBody>
      </p:sp>
    </p:spTree>
    <p:extLst>
      <p:ext uri="{BB962C8B-B14F-4D97-AF65-F5344CB8AC3E}">
        <p14:creationId xmlns:p14="http://schemas.microsoft.com/office/powerpoint/2010/main" val="124239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horizontal)">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smtClean="0"/>
              <a:t>Meza, Chang, Yoon, Mutlu, Ranganathan, “</a:t>
            </a:r>
            <a:r>
              <a:rPr lang="en-US" sz="1600" dirty="0" smtClean="0">
                <a:solidFill>
                  <a:srgbClr val="0000FF"/>
                </a:solidFill>
              </a:rPr>
              <a:t>Enabling Efficient and Scalable Hybrid Memories</a:t>
            </a:r>
            <a:r>
              <a:rPr lang="en-US" sz="1600" dirty="0" smtClean="0"/>
              <a:t>,” IEEE Comp. Arch. Letters, 2012.</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542219"/>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14047587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t>Locality-aware data placement </a:t>
            </a:r>
            <a:r>
              <a:rPr lang="en-US" sz="1600" b="1" dirty="0" smtClean="0">
                <a:solidFill>
                  <a:schemeClr val="tx2">
                    <a:lumMod val="75000"/>
                  </a:schemeClr>
                </a:solidFill>
              </a:rPr>
              <a:t>[Yoon+ , ICCD 2012]</a:t>
            </a:r>
          </a:p>
          <a:p>
            <a:pPr lvl="1"/>
            <a:r>
              <a:rPr lang="en-US" dirty="0" smtClean="0"/>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31</a:t>
            </a:fld>
            <a:endParaRPr lang="en-US" dirty="0"/>
          </a:p>
        </p:txBody>
      </p:sp>
    </p:spTree>
    <p:extLst>
      <p:ext uri="{BB962C8B-B14F-4D97-AF65-F5344CB8AC3E}">
        <p14:creationId xmlns:p14="http://schemas.microsoft.com/office/powerpoint/2010/main" val="36600784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U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211" y="5915887"/>
            <a:ext cx="4043578" cy="363708"/>
          </a:xfrm>
          <a:prstGeom prst="rect">
            <a:avLst/>
          </a:prstGeom>
        </p:spPr>
      </p:pic>
      <p:sp>
        <p:nvSpPr>
          <p:cNvPr id="13313" name="Title 1"/>
          <p:cNvSpPr>
            <a:spLocks noGrp="1"/>
          </p:cNvSpPr>
          <p:nvPr>
            <p:ph type="ctrTitle"/>
          </p:nvPr>
        </p:nvSpPr>
        <p:spPr>
          <a:xfrm>
            <a:off x="458788" y="1303338"/>
            <a:ext cx="8226425" cy="1470025"/>
          </a:xfrm>
        </p:spPr>
        <p:txBody>
          <a:bodyPr/>
          <a:lstStyle/>
          <a:p>
            <a:r>
              <a:rPr lang="en-US" sz="4000" dirty="0">
                <a:latin typeface="Times" charset="0"/>
                <a:cs typeface="Times" charset="0"/>
              </a:rPr>
              <a:t>Row Buffer Locality </a:t>
            </a:r>
            <a:r>
              <a:rPr lang="en-US" sz="4000" dirty="0" smtClean="0">
                <a:latin typeface="Times" charset="0"/>
                <a:cs typeface="Times" charset="0"/>
              </a:rPr>
              <a:t>Aware</a:t>
            </a:r>
            <a:br>
              <a:rPr lang="en-US" sz="4000" dirty="0" smtClean="0">
                <a:latin typeface="Times" charset="0"/>
                <a:cs typeface="Times" charset="0"/>
              </a:rPr>
            </a:br>
            <a:r>
              <a:rPr lang="en-US" sz="4000" dirty="0" smtClean="0">
                <a:latin typeface="Times" charset="0"/>
                <a:cs typeface="Times" charset="0"/>
              </a:rPr>
              <a:t>Caching Policies for </a:t>
            </a:r>
            <a:r>
              <a:rPr lang="en-US" sz="4000" dirty="0">
                <a:latin typeface="Times" charset="0"/>
                <a:cs typeface="Times" charset="0"/>
              </a:rPr>
              <a:t>Hybrid Memories</a:t>
            </a:r>
          </a:p>
        </p:txBody>
      </p:sp>
      <p:sp>
        <p:nvSpPr>
          <p:cNvPr id="3" name="Subtitle 2"/>
          <p:cNvSpPr>
            <a:spLocks noGrp="1"/>
          </p:cNvSpPr>
          <p:nvPr>
            <p:ph type="subTitle" idx="1"/>
          </p:nvPr>
        </p:nvSpPr>
        <p:spPr>
          <a:xfrm>
            <a:off x="1371600" y="3409950"/>
            <a:ext cx="6400800" cy="2228850"/>
          </a:xfrm>
        </p:spPr>
        <p:txBody>
          <a:bodyPr rtlCol="0">
            <a:normAutofit fontScale="92500" lnSpcReduction="10000"/>
          </a:bodyPr>
          <a:lstStyle/>
          <a:p>
            <a:pPr fontAlgn="auto">
              <a:spcBef>
                <a:spcPts val="0"/>
              </a:spcBef>
              <a:spcAft>
                <a:spcPts val="0"/>
              </a:spcAft>
              <a:defRPr/>
            </a:pPr>
            <a:r>
              <a:rPr lang="en-US" dirty="0" err="1"/>
              <a:t>HanBin</a:t>
            </a:r>
            <a:r>
              <a:rPr lang="en-US" dirty="0"/>
              <a:t> Yoon</a:t>
            </a:r>
          </a:p>
          <a:p>
            <a:pPr fontAlgn="auto">
              <a:spcBef>
                <a:spcPts val="0"/>
              </a:spcBef>
              <a:spcAft>
                <a:spcPts val="0"/>
              </a:spcAft>
              <a:buFont typeface="Arial"/>
              <a:buNone/>
              <a:defRPr/>
            </a:pPr>
            <a:r>
              <a:rPr lang="en-US" dirty="0" smtClean="0">
                <a:ea typeface="+mn-ea"/>
                <a:cs typeface="+mn-cs"/>
              </a:rPr>
              <a:t>Justin Meza</a:t>
            </a:r>
          </a:p>
          <a:p>
            <a:pPr fontAlgn="auto">
              <a:spcBef>
                <a:spcPts val="0"/>
              </a:spcBef>
              <a:spcAft>
                <a:spcPts val="0"/>
              </a:spcAft>
              <a:buFont typeface="Arial"/>
              <a:buNone/>
              <a:defRPr/>
            </a:pPr>
            <a:r>
              <a:rPr lang="en-US" dirty="0" err="1" smtClean="0">
                <a:ea typeface="+mn-ea"/>
                <a:cs typeface="+mn-cs"/>
              </a:rPr>
              <a:t>Rachata</a:t>
            </a:r>
            <a:r>
              <a:rPr lang="en-US" dirty="0" smtClean="0">
                <a:ea typeface="+mn-ea"/>
                <a:cs typeface="+mn-cs"/>
              </a:rPr>
              <a:t> </a:t>
            </a:r>
            <a:r>
              <a:rPr lang="en-US" dirty="0" err="1" smtClean="0">
                <a:ea typeface="+mn-ea"/>
                <a:cs typeface="+mn-cs"/>
              </a:rPr>
              <a:t>Ausavarungnirun</a:t>
            </a:r>
            <a:r>
              <a:rPr lang="en-US" dirty="0" smtClean="0">
                <a:ea typeface="+mn-ea"/>
                <a:cs typeface="+mn-cs"/>
              </a:rPr>
              <a:t/>
            </a:r>
            <a:br>
              <a:rPr lang="en-US" dirty="0" smtClean="0">
                <a:ea typeface="+mn-ea"/>
                <a:cs typeface="+mn-cs"/>
              </a:rPr>
            </a:br>
            <a:r>
              <a:rPr lang="en-US" dirty="0" smtClean="0">
                <a:ea typeface="+mn-ea"/>
                <a:cs typeface="+mn-cs"/>
              </a:rPr>
              <a:t>Rachael Harding</a:t>
            </a:r>
          </a:p>
          <a:p>
            <a:pPr fontAlgn="auto">
              <a:spcBef>
                <a:spcPts val="0"/>
              </a:spcBef>
              <a:spcAft>
                <a:spcPts val="0"/>
              </a:spcAft>
              <a:buFont typeface="Arial"/>
              <a:buNone/>
              <a:defRPr/>
            </a:pPr>
            <a:r>
              <a:rPr lang="en-US" dirty="0" err="1" smtClean="0">
                <a:ea typeface="+mn-ea"/>
                <a:cs typeface="+mn-cs"/>
              </a:rPr>
              <a:t>Onur</a:t>
            </a:r>
            <a:r>
              <a:rPr lang="en-US" dirty="0" smtClean="0">
                <a:ea typeface="+mn-ea"/>
                <a:cs typeface="+mn-cs"/>
              </a:rPr>
              <a:t> </a:t>
            </a:r>
            <a:r>
              <a:rPr lang="en-US" dirty="0" err="1" smtClean="0">
                <a:ea typeface="+mn-ea"/>
                <a:cs typeface="+mn-cs"/>
              </a:rPr>
              <a:t>Mutlu</a:t>
            </a:r>
            <a:endParaRPr lang="en-US" dirty="0" smtClean="0">
              <a:ea typeface="+mn-ea"/>
              <a:cs typeface="+mn-cs"/>
            </a:endParaRPr>
          </a:p>
        </p:txBody>
      </p:sp>
    </p:spTree>
    <p:extLst>
      <p:ext uri="{BB962C8B-B14F-4D97-AF65-F5344CB8AC3E}">
        <p14:creationId xmlns:p14="http://schemas.microsoft.com/office/powerpoint/2010/main" val="3030916785"/>
      </p:ext>
    </p:extLst>
  </p:cSld>
  <p:clrMapOvr>
    <a:masterClrMapping/>
  </p:clrMapOvr>
  <p:transition xmlns:p14="http://schemas.microsoft.com/office/powerpoint/2010/main" spd="slow" advTm="11988"/>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2526"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6" name="Rectangle 15"/>
          <p:cNvSpPr/>
          <p:nvPr/>
        </p:nvSpPr>
        <p:spPr>
          <a:xfrm>
            <a:off x="4132263"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7" name="Rectangle 16"/>
          <p:cNvSpPr/>
          <p:nvPr/>
        </p:nvSpPr>
        <p:spPr>
          <a:xfrm>
            <a:off x="4572000"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8" name="Rectangle 17"/>
          <p:cNvSpPr/>
          <p:nvPr/>
        </p:nvSpPr>
        <p:spPr>
          <a:xfrm>
            <a:off x="5011737"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9" name="Rectangle 18"/>
          <p:cNvSpPr/>
          <p:nvPr/>
        </p:nvSpPr>
        <p:spPr>
          <a:xfrm>
            <a:off x="3692526"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0" name="Rectangle 19"/>
          <p:cNvSpPr/>
          <p:nvPr/>
        </p:nvSpPr>
        <p:spPr>
          <a:xfrm>
            <a:off x="4132263"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1" name="Rectangle 20"/>
          <p:cNvSpPr/>
          <p:nvPr/>
        </p:nvSpPr>
        <p:spPr>
          <a:xfrm>
            <a:off x="4572000"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 name="Rectangle 21"/>
          <p:cNvSpPr/>
          <p:nvPr/>
        </p:nvSpPr>
        <p:spPr>
          <a:xfrm>
            <a:off x="5011737"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3" name="Rectangle 22"/>
          <p:cNvSpPr/>
          <p:nvPr/>
        </p:nvSpPr>
        <p:spPr>
          <a:xfrm>
            <a:off x="3692526"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4" name="Rectangle 23"/>
          <p:cNvSpPr/>
          <p:nvPr/>
        </p:nvSpPr>
        <p:spPr>
          <a:xfrm>
            <a:off x="4132263"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5" name="Rectangle 24"/>
          <p:cNvSpPr/>
          <p:nvPr/>
        </p:nvSpPr>
        <p:spPr>
          <a:xfrm>
            <a:off x="4572000"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6" name="Rectangle 25"/>
          <p:cNvSpPr/>
          <p:nvPr/>
        </p:nvSpPr>
        <p:spPr>
          <a:xfrm>
            <a:off x="5011737"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7" name="Rectangle 26"/>
          <p:cNvSpPr/>
          <p:nvPr/>
        </p:nvSpPr>
        <p:spPr>
          <a:xfrm>
            <a:off x="3692526"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8" name="Rectangle 27"/>
          <p:cNvSpPr/>
          <p:nvPr/>
        </p:nvSpPr>
        <p:spPr>
          <a:xfrm>
            <a:off x="4132263"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9" name="Rectangle 28"/>
          <p:cNvSpPr/>
          <p:nvPr/>
        </p:nvSpPr>
        <p:spPr>
          <a:xfrm>
            <a:off x="4572000"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0" name="Rectangle 29"/>
          <p:cNvSpPr/>
          <p:nvPr/>
        </p:nvSpPr>
        <p:spPr>
          <a:xfrm>
            <a:off x="5011737"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529" name="Title 1"/>
          <p:cNvSpPr>
            <a:spLocks noGrp="1"/>
          </p:cNvSpPr>
          <p:nvPr>
            <p:ph type="title"/>
          </p:nvPr>
        </p:nvSpPr>
        <p:spPr/>
        <p:txBody>
          <a:bodyPr/>
          <a:lstStyle/>
          <a:p>
            <a:r>
              <a:rPr lang="en-US" dirty="0" smtClean="0">
                <a:latin typeface="Times" charset="0"/>
                <a:cs typeface="Times" charset="0"/>
              </a:rPr>
              <a:t>Hybrid Memory: A Closer Look</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02D7D076-06FB-6347-BDF3-2BFEC9826D11}" type="slidenum">
              <a:rPr lang="en-US">
                <a:solidFill>
                  <a:prstClr val="black">
                    <a:tint val="75000"/>
                  </a:prstClr>
                </a:solidFill>
                <a:latin typeface="Calibri"/>
              </a:rPr>
              <a:pPr>
                <a:defRPr/>
              </a:pPr>
              <a:t>33</a:t>
            </a:fld>
            <a:endParaRPr lang="en-US" dirty="0">
              <a:solidFill>
                <a:prstClr val="black">
                  <a:tint val="75000"/>
                </a:prstClr>
              </a:solidFill>
              <a:latin typeface="Calibri"/>
            </a:endParaRPr>
          </a:p>
        </p:txBody>
      </p:sp>
      <p:sp>
        <p:nvSpPr>
          <p:cNvPr id="7" name="Rectangle 6"/>
          <p:cNvSpPr/>
          <p:nvPr/>
        </p:nvSpPr>
        <p:spPr>
          <a:xfrm>
            <a:off x="3692526"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prstClr val="black"/>
                </a:solidFill>
                <a:latin typeface="Calibri"/>
              </a:rPr>
              <a:t>MC</a:t>
            </a:r>
            <a:endParaRPr lang="en-US" sz="2400" b="1" dirty="0">
              <a:solidFill>
                <a:prstClr val="black"/>
              </a:solidFill>
              <a:latin typeface="Calibri"/>
            </a:endParaRPr>
          </a:p>
        </p:txBody>
      </p:sp>
      <p:cxnSp>
        <p:nvCxnSpPr>
          <p:cNvPr id="8" name="Straight Connector 7"/>
          <p:cNvCxnSpPr>
            <a:stCxn id="7" idx="2"/>
            <a:endCxn id="10" idx="3"/>
          </p:cNvCxnSpPr>
          <p:nvPr/>
        </p:nvCxnSpPr>
        <p:spPr>
          <a:xfrm rot="5400000">
            <a:off x="3733404" y="438941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58888" y="4392188"/>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1" name="Rectangle 10"/>
          <p:cNvSpPr/>
          <p:nvPr/>
        </p:nvSpPr>
        <p:spPr>
          <a:xfrm>
            <a:off x="5219700" y="4392188"/>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3" name="Rectangle 12"/>
          <p:cNvSpPr/>
          <p:nvPr/>
        </p:nvSpPr>
        <p:spPr>
          <a:xfrm>
            <a:off x="4572000"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srgbClr val="000000"/>
                </a:solidFill>
                <a:latin typeface="Calibri"/>
              </a:rPr>
              <a:t>MC</a:t>
            </a:r>
            <a:endParaRPr lang="en-US" sz="2400" b="1" dirty="0">
              <a:solidFill>
                <a:srgbClr val="000000"/>
              </a:solidFill>
              <a:latin typeface="Calibri"/>
            </a:endParaRPr>
          </a:p>
        </p:txBody>
      </p:sp>
      <p:cxnSp>
        <p:nvCxnSpPr>
          <p:cNvPr id="14" name="Straight Connector 13"/>
          <p:cNvCxnSpPr>
            <a:stCxn id="13" idx="2"/>
            <a:endCxn id="11" idx="1"/>
          </p:cNvCxnSpPr>
          <p:nvPr/>
        </p:nvCxnSpPr>
        <p:spPr>
          <a:xfrm rot="16200000" flipH="1">
            <a:off x="4820840" y="4389409"/>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26"/>
          <p:cNvSpPr txBox="1">
            <a:spLocks noChangeArrowheads="1"/>
          </p:cNvSpPr>
          <p:nvPr/>
        </p:nvSpPr>
        <p:spPr bwMode="auto">
          <a:xfrm>
            <a:off x="1155356" y="5156022"/>
            <a:ext cx="2909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p>
          <a:p>
            <a:pPr algn="ctr" defTabSz="457200">
              <a:defRPr/>
            </a:pPr>
            <a:r>
              <a:rPr lang="en-US" sz="2400" dirty="0" smtClean="0">
                <a:solidFill>
                  <a:prstClr val="black"/>
                </a:solidFill>
              </a:rPr>
              <a:t>(small capacity cache)</a:t>
            </a:r>
          </a:p>
        </p:txBody>
      </p:sp>
      <p:sp>
        <p:nvSpPr>
          <p:cNvPr id="46" name="TextBox 26"/>
          <p:cNvSpPr txBox="1">
            <a:spLocks noChangeArrowheads="1"/>
          </p:cNvSpPr>
          <p:nvPr/>
        </p:nvSpPr>
        <p:spPr bwMode="auto">
          <a:xfrm>
            <a:off x="5159557" y="5156022"/>
            <a:ext cx="2787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(large capacity store)</a:t>
            </a:r>
            <a:endParaRPr lang="en-US" sz="2400" dirty="0">
              <a:solidFill>
                <a:prstClr val="black"/>
              </a:solidFill>
            </a:endParaRPr>
          </a:p>
        </p:txBody>
      </p:sp>
      <p:cxnSp>
        <p:nvCxnSpPr>
          <p:cNvPr id="71" name="Straight Connector 70"/>
          <p:cNvCxnSpPr/>
          <p:nvPr/>
        </p:nvCxnSpPr>
        <p:spPr>
          <a:xfrm flipH="1" flipV="1">
            <a:off x="3342906" y="4175623"/>
            <a:ext cx="789359" cy="383677"/>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3959092" y="2422954"/>
            <a:ext cx="1225816" cy="830997"/>
          </a:xfrm>
          <a:prstGeom prst="rect">
            <a:avLst/>
          </a:prstGeom>
        </p:spPr>
        <p:txBody>
          <a:bodyPr wrap="none">
            <a:spAutoFit/>
          </a:bodyPr>
          <a:lstStyle/>
          <a:p>
            <a:pPr defTabSz="457200" fontAlgn="base">
              <a:spcBef>
                <a:spcPct val="0"/>
              </a:spcBef>
              <a:spcAft>
                <a:spcPct val="0"/>
              </a:spcAft>
            </a:pPr>
            <a:r>
              <a:rPr lang="en-US" sz="4800" dirty="0" smtClean="0">
                <a:solidFill>
                  <a:prstClr val="black"/>
                </a:solidFill>
                <a:latin typeface="Calibri" charset="0"/>
                <a:ea typeface="ＭＳ Ｐゴシック" charset="0"/>
                <a:cs typeface="ＭＳ Ｐゴシック" charset="0"/>
              </a:rPr>
              <a:t>CPU</a:t>
            </a:r>
            <a:endParaRPr lang="en-US" sz="4800" dirty="0">
              <a:solidFill>
                <a:prstClr val="black"/>
              </a:solidFill>
              <a:latin typeface="Calibri" charset="0"/>
              <a:ea typeface="ＭＳ Ｐゴシック" charset="0"/>
              <a:cs typeface="ＭＳ Ｐゴシック" charset="0"/>
            </a:endParaRPr>
          </a:p>
        </p:txBody>
      </p:sp>
      <p:sp>
        <p:nvSpPr>
          <p:cNvPr id="32" name="TextBox 8"/>
          <p:cNvSpPr txBox="1">
            <a:spLocks noChangeArrowheads="1"/>
          </p:cNvSpPr>
          <p:nvPr/>
        </p:nvSpPr>
        <p:spPr bwMode="auto">
          <a:xfrm>
            <a:off x="317334" y="3590848"/>
            <a:ext cx="30255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prstClr val="black"/>
                </a:solidFill>
              </a:rPr>
              <a:t>Memory channel</a:t>
            </a:r>
            <a:endParaRPr lang="en-US" sz="3200" dirty="0">
              <a:solidFill>
                <a:prstClr val="black"/>
              </a:solidFill>
            </a:endParaRPr>
          </a:p>
        </p:txBody>
      </p:sp>
      <p:sp>
        <p:nvSpPr>
          <p:cNvPr id="31" name="Rectangle 30"/>
          <p:cNvSpPr/>
          <p:nvPr/>
        </p:nvSpPr>
        <p:spPr>
          <a:xfrm>
            <a:off x="1335207"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3" name="Rectangle 32"/>
          <p:cNvSpPr/>
          <p:nvPr/>
        </p:nvSpPr>
        <p:spPr>
          <a:xfrm>
            <a:off x="3079351"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4" name="Rectangle 33"/>
          <p:cNvSpPr/>
          <p:nvPr/>
        </p:nvSpPr>
        <p:spPr>
          <a:xfrm>
            <a:off x="1335207" y="5013614"/>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5" name="Rectangle 34"/>
          <p:cNvSpPr/>
          <p:nvPr/>
        </p:nvSpPr>
        <p:spPr>
          <a:xfrm>
            <a:off x="3079351"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6" name="Oval 35"/>
          <p:cNvSpPr/>
          <p:nvPr/>
        </p:nvSpPr>
        <p:spPr>
          <a:xfrm>
            <a:off x="2222500"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7" name="Oval 36"/>
          <p:cNvSpPr/>
          <p:nvPr/>
        </p:nvSpPr>
        <p:spPr>
          <a:xfrm>
            <a:off x="2528358"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8" name="Oval 37"/>
          <p:cNvSpPr/>
          <p:nvPr/>
        </p:nvSpPr>
        <p:spPr>
          <a:xfrm>
            <a:off x="283950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9" name="Rectangle 38"/>
          <p:cNvSpPr/>
          <p:nvPr/>
        </p:nvSpPr>
        <p:spPr>
          <a:xfrm>
            <a:off x="5314002"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0" name="Rectangle 39"/>
          <p:cNvSpPr/>
          <p:nvPr/>
        </p:nvSpPr>
        <p:spPr>
          <a:xfrm>
            <a:off x="7058146"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1" name="Rectangle 40"/>
          <p:cNvSpPr/>
          <p:nvPr/>
        </p:nvSpPr>
        <p:spPr>
          <a:xfrm>
            <a:off x="5314002"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2" name="Rectangle 41"/>
          <p:cNvSpPr/>
          <p:nvPr/>
        </p:nvSpPr>
        <p:spPr>
          <a:xfrm>
            <a:off x="7058146" y="5011009"/>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3" name="Oval 42"/>
          <p:cNvSpPr/>
          <p:nvPr/>
        </p:nvSpPr>
        <p:spPr>
          <a:xfrm>
            <a:off x="619336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4" name="Oval 43"/>
          <p:cNvSpPr/>
          <p:nvPr/>
        </p:nvSpPr>
        <p:spPr>
          <a:xfrm>
            <a:off x="6499225"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7" name="Oval 46"/>
          <p:cNvSpPr/>
          <p:nvPr/>
        </p:nvSpPr>
        <p:spPr>
          <a:xfrm>
            <a:off x="6810374"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cxnSp>
        <p:nvCxnSpPr>
          <p:cNvPr id="48" name="Straight Connector 47"/>
          <p:cNvCxnSpPr/>
          <p:nvPr/>
        </p:nvCxnSpPr>
        <p:spPr>
          <a:xfrm flipV="1">
            <a:off x="5914987" y="4196924"/>
            <a:ext cx="371513" cy="92551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49" name="TextBox 8"/>
          <p:cNvSpPr txBox="1">
            <a:spLocks noChangeArrowheads="1"/>
          </p:cNvSpPr>
          <p:nvPr/>
        </p:nvSpPr>
        <p:spPr bwMode="auto">
          <a:xfrm>
            <a:off x="5802822" y="3590848"/>
            <a:ext cx="20151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srgbClr val="FF0000"/>
                </a:solidFill>
              </a:rPr>
              <a:t>Row buffer</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477580598"/>
      </p:ext>
    </p:extLst>
  </p:cSld>
  <p:clrMapOvr>
    <a:masterClrMapping/>
  </p:clrMapOvr>
  <p:transition xmlns:p14="http://schemas.microsoft.com/office/powerpoint/2010/main" spd="slow" advTm="2901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7" grpId="0" animBg="1"/>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a:t>
            </a:r>
            <a:endParaRPr lang="en-US" dirty="0"/>
          </a:p>
        </p:txBody>
      </p:sp>
      <p:sp>
        <p:nvSpPr>
          <p:cNvPr id="3" name="Content Placeholder 2"/>
          <p:cNvSpPr>
            <a:spLocks noGrp="1"/>
          </p:cNvSpPr>
          <p:nvPr>
            <p:ph idx="1"/>
          </p:nvPr>
        </p:nvSpPr>
        <p:spPr/>
        <p:txBody>
          <a:bodyPr/>
          <a:lstStyle/>
          <a:p>
            <a:r>
              <a:rPr lang="en-US" dirty="0" smtClean="0">
                <a:latin typeface="Calibri" charset="0"/>
              </a:rPr>
              <a:t>Row buffers exist in both DRAM and PCM</a:t>
            </a:r>
          </a:p>
          <a:p>
            <a:pPr lvl="1"/>
            <a:r>
              <a:rPr lang="en-US" dirty="0" smtClean="0">
                <a:latin typeface="Calibri" charset="0"/>
              </a:rPr>
              <a:t>Row </a:t>
            </a:r>
            <a:r>
              <a:rPr lang="en-US" dirty="0" smtClean="0">
                <a:solidFill>
                  <a:srgbClr val="008000"/>
                </a:solidFill>
                <a:latin typeface="Calibri" charset="0"/>
              </a:rPr>
              <a:t>hit </a:t>
            </a:r>
            <a:r>
              <a:rPr lang="en-US" dirty="0" smtClean="0">
                <a:latin typeface="Calibri" charset="0"/>
              </a:rPr>
              <a:t>latency </a:t>
            </a:r>
            <a:r>
              <a:rPr lang="en-US" b="1" dirty="0" smtClean="0">
                <a:solidFill>
                  <a:srgbClr val="008000"/>
                </a:solidFill>
                <a:latin typeface="Calibri" charset="0"/>
              </a:rPr>
              <a:t>similar</a:t>
            </a:r>
            <a:r>
              <a:rPr lang="en-US" dirty="0" smtClean="0">
                <a:solidFill>
                  <a:srgbClr val="008000"/>
                </a:solidFill>
                <a:latin typeface="Calibri" charset="0"/>
              </a:rPr>
              <a:t> </a:t>
            </a:r>
            <a:r>
              <a:rPr lang="en-US" dirty="0" smtClean="0">
                <a:latin typeface="Calibri" charset="0"/>
              </a:rPr>
              <a:t>in DRAM </a:t>
            </a:r>
            <a:r>
              <a:rPr lang="en-US" dirty="0">
                <a:latin typeface="Calibri" charset="0"/>
              </a:rPr>
              <a:t>&amp;</a:t>
            </a:r>
            <a:r>
              <a:rPr lang="en-US" dirty="0" smtClean="0">
                <a:latin typeface="Calibri" charset="0"/>
              </a:rPr>
              <a:t> PCM </a:t>
            </a:r>
            <a:r>
              <a:rPr lang="en-US" sz="2000" dirty="0" smtClean="0">
                <a:latin typeface="Calibri" charset="0"/>
              </a:rPr>
              <a:t>[</a:t>
            </a:r>
            <a:r>
              <a:rPr lang="en-US" altLang="ja-JP" sz="2000" dirty="0" smtClean="0"/>
              <a:t>Lee</a:t>
            </a:r>
            <a:r>
              <a:rPr lang="en-US" altLang="ja-JP" sz="2000" dirty="0"/>
              <a:t>+ ISCA’09</a:t>
            </a:r>
            <a:r>
              <a:rPr lang="en-US" sz="2000" dirty="0" smtClean="0">
                <a:latin typeface="Calibri" charset="0"/>
              </a:rPr>
              <a:t>]</a:t>
            </a:r>
          </a:p>
          <a:p>
            <a:pPr lvl="1"/>
            <a:r>
              <a:rPr lang="en-US" dirty="0" smtClean="0">
                <a:latin typeface="Calibri" charset="0"/>
              </a:rPr>
              <a:t>Row </a:t>
            </a:r>
            <a:r>
              <a:rPr lang="en-US" dirty="0" smtClean="0">
                <a:solidFill>
                  <a:srgbClr val="FF0000"/>
                </a:solidFill>
                <a:latin typeface="Calibri" charset="0"/>
              </a:rPr>
              <a:t>miss </a:t>
            </a:r>
            <a:r>
              <a:rPr lang="en-US" dirty="0" smtClean="0">
                <a:latin typeface="Calibri" charset="0"/>
              </a:rPr>
              <a:t>latency </a:t>
            </a:r>
            <a:r>
              <a:rPr lang="en-US" b="1" dirty="0" smtClean="0">
                <a:solidFill>
                  <a:srgbClr val="FF0000"/>
                </a:solidFill>
                <a:latin typeface="Calibri" charset="0"/>
              </a:rPr>
              <a:t>small </a:t>
            </a:r>
            <a:r>
              <a:rPr lang="en-US" dirty="0" smtClean="0">
                <a:latin typeface="Calibri" charset="0"/>
              </a:rPr>
              <a:t>in DRAM, </a:t>
            </a:r>
            <a:r>
              <a:rPr lang="en-US" b="1" dirty="0" smtClean="0">
                <a:solidFill>
                  <a:srgbClr val="FF0000"/>
                </a:solidFill>
                <a:latin typeface="Calibri" charset="0"/>
              </a:rPr>
              <a:t>large </a:t>
            </a:r>
            <a:r>
              <a:rPr lang="en-US" dirty="0" smtClean="0">
                <a:latin typeface="Calibri" charset="0"/>
              </a:rPr>
              <a:t>in PCM</a:t>
            </a:r>
          </a:p>
          <a:p>
            <a:pPr lvl="3"/>
            <a:endParaRPr lang="en-US" dirty="0" smtClean="0">
              <a:latin typeface="Calibri" charset="0"/>
            </a:endParaRPr>
          </a:p>
          <a:p>
            <a:r>
              <a:rPr lang="en-US" dirty="0" smtClean="0">
                <a:latin typeface="Calibri" charset="0"/>
              </a:rPr>
              <a:t>Place data in DRAM which</a:t>
            </a:r>
          </a:p>
          <a:p>
            <a:pPr lvl="1"/>
            <a:r>
              <a:rPr lang="en-US" dirty="0" smtClean="0">
                <a:latin typeface="Calibri" charset="0"/>
              </a:rPr>
              <a:t>is likely to</a:t>
            </a:r>
            <a:r>
              <a:rPr lang="en-US" b="1" dirty="0" smtClean="0">
                <a:latin typeface="Calibri" charset="0"/>
              </a:rPr>
              <a:t> </a:t>
            </a:r>
            <a:r>
              <a:rPr lang="en-US" dirty="0" smtClean="0">
                <a:latin typeface="Calibri" charset="0"/>
              </a:rPr>
              <a:t>miss in the row buffer (</a:t>
            </a:r>
            <a:r>
              <a:rPr lang="en-US" dirty="0" smtClean="0">
                <a:solidFill>
                  <a:srgbClr val="0000FF"/>
                </a:solidFill>
                <a:latin typeface="Calibri" charset="0"/>
              </a:rPr>
              <a:t>low row buffer locality</a:t>
            </a:r>
            <a:r>
              <a:rPr lang="en-US" dirty="0" smtClean="0">
                <a:latin typeface="Calibri" charset="0"/>
              </a:rPr>
              <a:t>)</a:t>
            </a:r>
            <a:r>
              <a:rPr lang="en-US" dirty="0" smtClean="0">
                <a:latin typeface="Calibri" charset="0"/>
                <a:sym typeface="Wingdings" charset="0"/>
              </a:rPr>
              <a:t> </a:t>
            </a:r>
            <a:r>
              <a:rPr lang="en-US" dirty="0" smtClean="0">
                <a:latin typeface="Calibri" charset="0"/>
              </a:rPr>
              <a:t>miss penalty is smaller in DRAM</a:t>
            </a:r>
          </a:p>
          <a:p>
            <a:pPr marL="457200" lvl="1" indent="0">
              <a:buNone/>
            </a:pPr>
            <a:r>
              <a:rPr lang="en-US" dirty="0" smtClean="0">
                <a:latin typeface="Calibri" charset="0"/>
              </a:rPr>
              <a:t>	AND</a:t>
            </a:r>
          </a:p>
          <a:p>
            <a:pPr lvl="1"/>
            <a:r>
              <a:rPr lang="en-US" dirty="0">
                <a:latin typeface="Calibri" charset="0"/>
              </a:rPr>
              <a:t>i</a:t>
            </a:r>
            <a:r>
              <a:rPr lang="en-US" dirty="0" smtClean="0">
                <a:latin typeface="Calibri" charset="0"/>
              </a:rPr>
              <a:t>s </a:t>
            </a:r>
            <a:r>
              <a:rPr lang="en-US" dirty="0" smtClean="0">
                <a:solidFill>
                  <a:srgbClr val="0000FF"/>
                </a:solidFill>
                <a:latin typeface="Calibri" charset="0"/>
              </a:rPr>
              <a:t>reused</a:t>
            </a:r>
            <a:r>
              <a:rPr lang="en-US" b="1" dirty="0" smtClean="0">
                <a:solidFill>
                  <a:srgbClr val="0000FF"/>
                </a:solidFill>
                <a:latin typeface="Calibri" charset="0"/>
              </a:rPr>
              <a:t> </a:t>
            </a:r>
            <a:r>
              <a:rPr lang="en-US" dirty="0" smtClean="0">
                <a:solidFill>
                  <a:srgbClr val="0000FF"/>
                </a:solidFill>
                <a:latin typeface="Calibri" charset="0"/>
              </a:rPr>
              <a:t>many times</a:t>
            </a:r>
            <a:r>
              <a:rPr lang="en-US" dirty="0" smtClean="0">
                <a:latin typeface="Calibri" charset="0"/>
                <a:sym typeface="Wingdings" charset="0"/>
              </a:rPr>
              <a:t>  cache only the data worth the movement cost and DRAM space</a:t>
            </a:r>
            <a:endParaRPr lang="en-US" dirty="0" smtClean="0">
              <a:latin typeface="Calibri" charset="0"/>
            </a:endParaRP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34</a:t>
            </a:fld>
            <a:endParaRPr lang="en-US">
              <a:solidFill>
                <a:prstClr val="black">
                  <a:tint val="75000"/>
                </a:prstClr>
              </a:solidFill>
              <a:latin typeface="Calibri"/>
            </a:endParaRPr>
          </a:p>
        </p:txBody>
      </p:sp>
    </p:spTree>
    <p:extLst>
      <p:ext uri="{BB962C8B-B14F-4D97-AF65-F5344CB8AC3E}">
        <p14:creationId xmlns:p14="http://schemas.microsoft.com/office/powerpoint/2010/main" val="2583644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RBL-Awareness: An Example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35</a:t>
            </a:fld>
            <a:endParaRPr lang="en-US">
              <a:solidFill>
                <a:prstClr val="black">
                  <a:tint val="75000"/>
                </a:prstClr>
              </a:solidFill>
              <a:latin typeface="Calibri"/>
            </a:endParaRPr>
          </a:p>
        </p:txBody>
      </p:sp>
      <p:sp>
        <p:nvSpPr>
          <p:cNvPr id="6" name="TextBox 5"/>
          <p:cNvSpPr txBox="1"/>
          <p:nvPr/>
        </p:nvSpPr>
        <p:spPr>
          <a:xfrm>
            <a:off x="457200" y="1417638"/>
            <a:ext cx="6789487" cy="584775"/>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endParaRPr lang="en-US" sz="3200" dirty="0">
              <a:solidFill>
                <a:prstClr val="black"/>
              </a:solidFill>
              <a:latin typeface="Calibri" charset="0"/>
              <a:ea typeface="ＭＳ Ｐゴシック" charset="0"/>
              <a:cs typeface="ＭＳ Ｐゴシック" charset="0"/>
            </a:endParaRPr>
          </a:p>
        </p:txBody>
      </p:sp>
      <p:grpSp>
        <p:nvGrpSpPr>
          <p:cNvPr id="11" name="Group 10"/>
          <p:cNvGrpSpPr/>
          <p:nvPr/>
        </p:nvGrpSpPr>
        <p:grpSpPr>
          <a:xfrm>
            <a:off x="1287314" y="2937323"/>
            <a:ext cx="6569372" cy="493952"/>
            <a:chOff x="1076023" y="3951619"/>
            <a:chExt cx="6569372" cy="493952"/>
          </a:xfrm>
        </p:grpSpPr>
        <p:sp>
          <p:nvSpPr>
            <p:cNvPr id="12" name="Rectangle 11"/>
            <p:cNvSpPr/>
            <p:nvPr/>
          </p:nvSpPr>
          <p:spPr>
            <a:xfrm>
              <a:off x="1076023"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14" name="Rectangle 13"/>
            <p:cNvSpPr/>
            <p:nvPr/>
          </p:nvSpPr>
          <p:spPr>
            <a:xfrm>
              <a:off x="2801300"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B</a:t>
              </a:r>
              <a:endParaRPr lang="en-US" sz="2400" b="1" dirty="0">
                <a:solidFill>
                  <a:prstClr val="black"/>
                </a:solidFill>
                <a:latin typeface="Calibri"/>
              </a:endParaRPr>
            </a:p>
          </p:txBody>
        </p:sp>
        <p:sp>
          <p:nvSpPr>
            <p:cNvPr id="15" name="Rectangle 14"/>
            <p:cNvSpPr/>
            <p:nvPr/>
          </p:nvSpPr>
          <p:spPr>
            <a:xfrm>
              <a:off x="4526577"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6251855"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D</a:t>
              </a:r>
              <a:endParaRPr lang="en-US" sz="2400" b="1" dirty="0">
                <a:solidFill>
                  <a:prstClr val="black"/>
                </a:solidFill>
                <a:latin typeface="Calibri"/>
              </a:endParaRPr>
            </a:p>
          </p:txBody>
        </p:sp>
      </p:grpSp>
    </p:spTree>
    <p:extLst>
      <p:ext uri="{BB962C8B-B14F-4D97-AF65-F5344CB8AC3E}">
        <p14:creationId xmlns:p14="http://schemas.microsoft.com/office/powerpoint/2010/main" val="39415121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RBL-Awareness: An Example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36</a:t>
            </a:fld>
            <a:endParaRPr lang="en-US">
              <a:solidFill>
                <a:prstClr val="black">
                  <a:tint val="75000"/>
                </a:prstClr>
              </a:solidFill>
              <a:latin typeface="Calibri"/>
            </a:endParaRPr>
          </a:p>
        </p:txBody>
      </p:sp>
      <p:sp>
        <p:nvSpPr>
          <p:cNvPr id="6" name="TextBox 5"/>
          <p:cNvSpPr txBox="1"/>
          <p:nvPr/>
        </p:nvSpPr>
        <p:spPr>
          <a:xfrm>
            <a:off x="457200" y="1417638"/>
            <a:ext cx="6824753"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with different row buffer localities (RBL)</a:t>
            </a:r>
            <a:endParaRPr lang="en-US" sz="3200" dirty="0">
              <a:solidFill>
                <a:prstClr val="black"/>
              </a:solidFill>
              <a:latin typeface="Calibri" charset="0"/>
              <a:ea typeface="ＭＳ Ｐゴシック" charset="0"/>
              <a:cs typeface="ＭＳ Ｐゴシック" charset="0"/>
            </a:endParaRPr>
          </a:p>
        </p:txBody>
      </p:sp>
      <p:sp>
        <p:nvSpPr>
          <p:cNvPr id="7" name="Rectangle 6"/>
          <p:cNvSpPr/>
          <p:nvPr/>
        </p:nvSpPr>
        <p:spPr>
          <a:xfrm>
            <a:off x="1287314" y="2937323"/>
            <a:ext cx="1393540" cy="4939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8" name="Rectangle 7"/>
          <p:cNvSpPr/>
          <p:nvPr/>
        </p:nvSpPr>
        <p:spPr>
          <a:xfrm>
            <a:off x="3012591" y="2937323"/>
            <a:ext cx="1393540" cy="4939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9" name="Rectangle 8"/>
          <p:cNvSpPr/>
          <p:nvPr/>
        </p:nvSpPr>
        <p:spPr>
          <a:xfrm>
            <a:off x="4737868" y="2937323"/>
            <a:ext cx="1393540" cy="4939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0" name="Rectangle 9"/>
          <p:cNvSpPr/>
          <p:nvPr/>
        </p:nvSpPr>
        <p:spPr>
          <a:xfrm>
            <a:off x="6463146" y="2937323"/>
            <a:ext cx="1393540" cy="4939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3" name="Rounded Rectangle 2"/>
          <p:cNvSpPr/>
          <p:nvPr/>
        </p:nvSpPr>
        <p:spPr>
          <a:xfrm>
            <a:off x="1141797" y="2790891"/>
            <a:ext cx="3401238" cy="812185"/>
          </a:xfrm>
          <a:prstGeom prst="roundRect">
            <a:avLst/>
          </a:prstGeom>
          <a:noFill/>
          <a:ln w="381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2" name="Rounded Rectangle 11"/>
          <p:cNvSpPr/>
          <p:nvPr/>
        </p:nvSpPr>
        <p:spPr>
          <a:xfrm>
            <a:off x="4594351" y="2790891"/>
            <a:ext cx="3411059" cy="812185"/>
          </a:xfrm>
          <a:prstGeom prst="roundRect">
            <a:avLst/>
          </a:prstGeom>
          <a:noFill/>
          <a:ln w="3810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4" name="TextBox 13"/>
          <p:cNvSpPr txBox="1"/>
          <p:nvPr/>
        </p:nvSpPr>
        <p:spPr>
          <a:xfrm>
            <a:off x="1684551" y="3692581"/>
            <a:ext cx="2250423"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FF0000"/>
                </a:solidFill>
                <a:latin typeface="Calibri" charset="0"/>
                <a:ea typeface="ＭＳ Ｐゴシック" charset="0"/>
                <a:cs typeface="ＭＳ Ｐゴシック" charset="0"/>
              </a:rPr>
              <a:t>Low RBL</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a:t>
            </a:r>
            <a:r>
              <a:rPr lang="en-US" sz="2400" dirty="0" smtClean="0">
                <a:solidFill>
                  <a:srgbClr val="FF0000"/>
                </a:solidFill>
                <a:latin typeface="Calibri" charset="0"/>
                <a:ea typeface="ＭＳ Ｐゴシック" charset="0"/>
                <a:cs typeface="ＭＳ Ｐゴシック" charset="0"/>
              </a:rPr>
              <a:t>Frequently miss</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15" name="TextBox 14"/>
          <p:cNvSpPr txBox="1"/>
          <p:nvPr/>
        </p:nvSpPr>
        <p:spPr>
          <a:xfrm>
            <a:off x="5290892" y="3692581"/>
            <a:ext cx="2029209"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008000"/>
                </a:solidFill>
                <a:latin typeface="Calibri" charset="0"/>
                <a:ea typeface="ＭＳ Ｐゴシック" charset="0"/>
                <a:cs typeface="ＭＳ Ｐゴシック" charset="0"/>
              </a:rPr>
              <a:t>High RBL</a:t>
            </a:r>
            <a:endParaRPr lang="en-US" sz="4400" dirty="0">
              <a:solidFill>
                <a:srgbClr val="FF0000"/>
              </a:solidFill>
              <a:latin typeface="Calibri" charset="0"/>
              <a:ea typeface="ＭＳ Ｐゴシック" charset="0"/>
              <a:cs typeface="ＭＳ Ｐゴシック" charset="0"/>
            </a:endParaRPr>
          </a:p>
          <a:p>
            <a:pPr algn="ctr" defTabSz="457200" fontAlgn="base">
              <a:spcBef>
                <a:spcPct val="0"/>
              </a:spcBef>
              <a:spcAft>
                <a:spcPct val="0"/>
              </a:spcAft>
            </a:pPr>
            <a:r>
              <a:rPr lang="en-US" sz="2400" dirty="0">
                <a:solidFill>
                  <a:prstClr val="black"/>
                </a:solidFill>
                <a:latin typeface="Calibri" charset="0"/>
                <a:ea typeface="ＭＳ Ｐゴシック" charset="0"/>
                <a:cs typeface="ＭＳ Ｐゴシック" charset="0"/>
              </a:rPr>
              <a:t>(</a:t>
            </a:r>
            <a:r>
              <a:rPr lang="en-US" sz="2400" dirty="0">
                <a:solidFill>
                  <a:srgbClr val="008000"/>
                </a:solidFill>
                <a:latin typeface="Calibri" charset="0"/>
                <a:ea typeface="ＭＳ Ｐゴシック" charset="0"/>
                <a:cs typeface="ＭＳ Ｐゴシック" charset="0"/>
              </a:rPr>
              <a:t>Frequently </a:t>
            </a:r>
            <a:r>
              <a:rPr lang="en-US" sz="2400" dirty="0" smtClean="0">
                <a:solidFill>
                  <a:srgbClr val="008000"/>
                </a:solidFill>
                <a:latin typeface="Calibri" charset="0"/>
                <a:ea typeface="ＭＳ Ｐゴシック" charset="0"/>
                <a:cs typeface="ＭＳ Ｐゴシック" charset="0"/>
              </a:rPr>
              <a:t>hit</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5" name="TextBox 4"/>
          <p:cNvSpPr txBox="1"/>
          <p:nvPr/>
        </p:nvSpPr>
        <p:spPr>
          <a:xfrm>
            <a:off x="715077" y="5370450"/>
            <a:ext cx="7682163" cy="1077218"/>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1: RBL-</a:t>
            </a:r>
            <a:r>
              <a:rPr lang="en-US" sz="3200" i="1" dirty="0" smtClean="0">
                <a:solidFill>
                  <a:prstClr val="black"/>
                </a:solidFill>
                <a:latin typeface="Calibri" charset="0"/>
                <a:ea typeface="ＭＳ Ｐゴシック" charset="0"/>
                <a:cs typeface="ＭＳ Ｐゴシック" charset="0"/>
              </a:rPr>
              <a:t>Unaware</a:t>
            </a:r>
            <a:r>
              <a:rPr lang="en-US" sz="3200" dirty="0" smtClean="0">
                <a:solidFill>
                  <a:prstClr val="black"/>
                </a:solidFill>
                <a:latin typeface="Calibri" charset="0"/>
                <a:ea typeface="ＭＳ Ｐゴシック" charset="0"/>
                <a:cs typeface="ＭＳ Ｐゴシック" charset="0"/>
              </a:rPr>
              <a:t> Policy (state-of-the-art)</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2: </a:t>
            </a:r>
            <a:r>
              <a:rPr lang="en-US" sz="3200" dirty="0" smtClean="0">
                <a:solidFill>
                  <a:srgbClr val="0000FF"/>
                </a:solidFill>
                <a:latin typeface="Calibri" charset="0"/>
                <a:ea typeface="ＭＳ Ｐゴシック" charset="0"/>
                <a:cs typeface="ＭＳ Ｐゴシック" charset="0"/>
              </a:rPr>
              <a:t>RBL-Aware Policy (RBLA)</a:t>
            </a:r>
            <a:endParaRPr lang="en-US" sz="32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875903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RBL-</a:t>
            </a:r>
            <a:r>
              <a:rPr lang="en-US" i="1" dirty="0" smtClean="0"/>
              <a:t>Unaware </a:t>
            </a:r>
            <a:r>
              <a:rPr lang="en-US" dirty="0" smtClean="0"/>
              <a:t>Policy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37</a:t>
            </a:fld>
            <a:endParaRPr lang="en-US">
              <a:solidFill>
                <a:prstClr val="black">
                  <a:tint val="75000"/>
                </a:prstClr>
              </a:solidFill>
              <a:latin typeface="Calibri"/>
            </a:endParaRPr>
          </a:p>
        </p:txBody>
      </p:sp>
      <p:sp>
        <p:nvSpPr>
          <p:cNvPr id="5" name="TextBox 4"/>
          <p:cNvSpPr txBox="1"/>
          <p:nvPr/>
        </p:nvSpPr>
        <p:spPr>
          <a:xfrm>
            <a:off x="457200" y="1393556"/>
            <a:ext cx="7339766"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prstClr val="black"/>
                </a:solidFill>
                <a:latin typeface="Calibri" charset="0"/>
                <a:ea typeface="ＭＳ Ｐゴシック" charset="0"/>
                <a:cs typeface="ＭＳ Ｐゴシック" charset="0"/>
              </a:rPr>
              <a:t>row buffer locality-</a:t>
            </a:r>
            <a:r>
              <a:rPr lang="en-US" sz="3200" b="1" i="1" dirty="0" smtClean="0">
                <a:solidFill>
                  <a:prstClr val="black"/>
                </a:solidFill>
                <a:latin typeface="Calibri" charset="0"/>
                <a:ea typeface="ＭＳ Ｐゴシック" charset="0"/>
                <a:cs typeface="ＭＳ Ｐゴシック" charset="0"/>
              </a:rPr>
              <a:t>unaware </a:t>
            </a:r>
            <a:r>
              <a:rPr lang="en-US" sz="3200" dirty="0" smtClean="0">
                <a:solidFill>
                  <a:prstClr val="black"/>
                </a:solidFill>
                <a:latin typeface="Calibri" charset="0"/>
                <a:ea typeface="ＭＳ Ｐゴシック" charset="0"/>
                <a:cs typeface="ＭＳ Ｐゴシック" charset="0"/>
              </a:rPr>
              <a:t>policy could</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place these rows in the following manner</a:t>
            </a:r>
            <a:endParaRPr lang="en-US" sz="3200" dirty="0">
              <a:solidFill>
                <a:prstClr val="black"/>
              </a:solidFill>
              <a:latin typeface="Calibri" charset="0"/>
              <a:ea typeface="ＭＳ Ｐゴシック" charset="0"/>
              <a:cs typeface="ＭＳ Ｐゴシック" charset="0"/>
            </a:endParaRPr>
          </a:p>
        </p:txBody>
      </p:sp>
      <p:sp>
        <p:nvSpPr>
          <p:cNvPr id="6" name="Rectangle 5"/>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7" name="Rectangle 6"/>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a:solidFill>
                  <a:srgbClr val="008000"/>
                </a:solidFill>
              </a:rPr>
              <a:t>H</a:t>
            </a:r>
            <a:r>
              <a:rPr lang="en-US" sz="2400" dirty="0" smtClean="0">
                <a:solidFill>
                  <a:srgbClr val="008000"/>
                </a:solidFill>
              </a:rPr>
              <a:t>igh RBL</a:t>
            </a:r>
            <a:r>
              <a:rPr lang="en-US" sz="2400" dirty="0" smtClean="0">
                <a:solidFill>
                  <a:prstClr val="black"/>
                </a:solidFill>
              </a:rPr>
              <a:t>)</a:t>
            </a:r>
          </a:p>
        </p:txBody>
      </p:sp>
      <p:sp>
        <p:nvSpPr>
          <p:cNvPr id="9" name="TextBox 26"/>
          <p:cNvSpPr txBox="1">
            <a:spLocks noChangeArrowheads="1"/>
          </p:cNvSpPr>
          <p:nvPr/>
        </p:nvSpPr>
        <p:spPr bwMode="auto">
          <a:xfrm>
            <a:off x="5844944" y="3995661"/>
            <a:ext cx="141652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a:solidFill>
                  <a:srgbClr val="FF0000"/>
                </a:solidFill>
              </a:rPr>
              <a:t>L</a:t>
            </a:r>
            <a:r>
              <a:rPr lang="en-US" sz="2400" dirty="0" smtClean="0">
                <a:solidFill>
                  <a:srgbClr val="FF0000"/>
                </a:solidFill>
              </a:rPr>
              <a:t>ow RBL</a:t>
            </a:r>
            <a:r>
              <a:rPr lang="en-US" sz="2400" dirty="0" smtClean="0">
                <a:solidFill>
                  <a:prstClr val="black"/>
                </a:solidFill>
              </a:rPr>
              <a:t>)</a:t>
            </a:r>
            <a:endParaRPr lang="en-US" sz="2400" dirty="0">
              <a:solidFill>
                <a:prstClr val="black"/>
              </a:solidFill>
            </a:endParaRPr>
          </a:p>
        </p:txBody>
      </p:sp>
      <p:sp>
        <p:nvSpPr>
          <p:cNvPr id="15" name="Rectangle 14"/>
          <p:cNvSpPr/>
          <p:nvPr/>
        </p:nvSpPr>
        <p:spPr>
          <a:xfrm>
            <a:off x="1444327"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1444327"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19" name="Rectangle 18"/>
          <p:cNvSpPr/>
          <p:nvPr/>
        </p:nvSpPr>
        <p:spPr>
          <a:xfrm>
            <a:off x="5405933"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0" name="Rectangle 19"/>
          <p:cNvSpPr/>
          <p:nvPr/>
        </p:nvSpPr>
        <p:spPr>
          <a:xfrm>
            <a:off x="5405933"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Tree>
    <p:extLst>
      <p:ext uri="{BB962C8B-B14F-4D97-AF65-F5344CB8AC3E}">
        <p14:creationId xmlns:p14="http://schemas.microsoft.com/office/powerpoint/2010/main" val="1211868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5" grpId="0" animBg="1"/>
      <p:bldP spid="16"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879" y="3921424"/>
            <a:ext cx="7632833" cy="523220"/>
          </a:xfrm>
          <a:prstGeom prst="rect">
            <a:avLst/>
          </a:prstGeom>
          <a:noFill/>
        </p:spPr>
        <p:txBody>
          <a:bodyPr wrap="square" rtlCol="0">
            <a:spAutoFit/>
          </a:bodyPr>
          <a:lstStyle/>
          <a:p>
            <a:pP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RBL-</a:t>
            </a:r>
            <a:r>
              <a:rPr lang="en-US" sz="2800" i="1" dirty="0">
                <a:solidFill>
                  <a:prstClr val="black"/>
                </a:solidFill>
                <a:latin typeface="Calibri" charset="0"/>
                <a:ea typeface="ＭＳ Ｐゴシック" charset="0"/>
                <a:cs typeface="ＭＳ Ｐゴシック" charset="0"/>
              </a:rPr>
              <a:t>Unaware</a:t>
            </a:r>
            <a:r>
              <a:rPr lang="en-US" sz="2800" dirty="0">
                <a:solidFill>
                  <a:prstClr val="black"/>
                </a:solidFill>
                <a:latin typeface="Calibri" charset="0"/>
                <a:ea typeface="ＭＳ Ｐゴシック" charset="0"/>
                <a:cs typeface="ＭＳ Ｐゴシック" charset="0"/>
              </a:rPr>
              <a:t>:  </a:t>
            </a:r>
            <a:r>
              <a:rPr lang="en-US" sz="2800" dirty="0">
                <a:solidFill>
                  <a:srgbClr val="0000FF"/>
                </a:solidFill>
                <a:latin typeface="Calibri" charset="0"/>
                <a:ea typeface="ＭＳ Ｐゴシック" charset="0"/>
                <a:cs typeface="ＭＳ Ｐゴシック" charset="0"/>
              </a:rPr>
              <a:t> Stall time is 6 PCM device accesses</a:t>
            </a:r>
          </a:p>
        </p:txBody>
      </p:sp>
      <p:cxnSp>
        <p:nvCxnSpPr>
          <p:cNvPr id="25" name="Straight Connector 24"/>
          <p:cNvCxnSpPr/>
          <p:nvPr/>
        </p:nvCxnSpPr>
        <p:spPr>
          <a:xfrm>
            <a:off x="8825760"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909184"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Case 1: RBL-</a:t>
            </a:r>
            <a:r>
              <a:rPr lang="en-US" i="1" dirty="0" smtClean="0"/>
              <a:t>Unaware </a:t>
            </a:r>
            <a:r>
              <a:rPr lang="en-US" dirty="0"/>
              <a:t>Policy</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38</a:t>
            </a:fld>
            <a:endParaRPr lang="en-US">
              <a:solidFill>
                <a:prstClr val="black">
                  <a:tint val="75000"/>
                </a:prstClr>
              </a:solidFill>
              <a:latin typeface="Calibri"/>
            </a:endParaRPr>
          </a:p>
        </p:txBody>
      </p:sp>
      <p:sp>
        <p:nvSpPr>
          <p:cNvPr id="8"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9"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10" name="Rectangle 9"/>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64673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Case 2: RBL-Aware Policy (RBLA)</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39</a:t>
            </a:fld>
            <a:endParaRPr lang="en-US" dirty="0">
              <a:solidFill>
                <a:prstClr val="black">
                  <a:tint val="75000"/>
                </a:prstClr>
              </a:solidFill>
              <a:latin typeface="Calibri"/>
            </a:endParaRPr>
          </a:p>
        </p:txBody>
      </p:sp>
      <p:sp>
        <p:nvSpPr>
          <p:cNvPr id="5" name="TextBox 4"/>
          <p:cNvSpPr txBox="1"/>
          <p:nvPr/>
        </p:nvSpPr>
        <p:spPr>
          <a:xfrm>
            <a:off x="457200" y="1393556"/>
            <a:ext cx="7058792"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srgbClr val="0000FF"/>
                </a:solidFill>
                <a:latin typeface="Calibri" charset="0"/>
                <a:ea typeface="ＭＳ Ｐゴシック" charset="0"/>
                <a:cs typeface="ＭＳ Ｐゴシック" charset="0"/>
              </a:rPr>
              <a:t>row buffer locality-aware</a:t>
            </a:r>
            <a:r>
              <a:rPr lang="en-US" sz="3200" b="1" dirty="0" smtClean="0">
                <a:solidFill>
                  <a:prstClr val="black"/>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policy would</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place these rows in the </a:t>
            </a:r>
            <a:r>
              <a:rPr lang="en-US" sz="3200" b="1" dirty="0" smtClean="0">
                <a:solidFill>
                  <a:srgbClr val="0000FF"/>
                </a:solidFill>
                <a:latin typeface="Calibri" charset="0"/>
                <a:ea typeface="ＭＳ Ｐゴシック" charset="0"/>
                <a:cs typeface="ＭＳ Ｐゴシック" charset="0"/>
              </a:rPr>
              <a:t>opposite</a:t>
            </a:r>
            <a:r>
              <a:rPr lang="en-US" sz="3200" dirty="0" smtClean="0">
                <a:solidFill>
                  <a:srgbClr val="0000FF"/>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manner</a:t>
            </a:r>
            <a:endParaRPr lang="en-US" sz="3200" dirty="0">
              <a:solidFill>
                <a:prstClr val="black"/>
              </a:solidFill>
              <a:latin typeface="Calibri" charset="0"/>
              <a:ea typeface="ＭＳ Ｐゴシック" charset="0"/>
              <a:cs typeface="ＭＳ Ｐゴシック" charset="0"/>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9" name="TextBox 26"/>
          <p:cNvSpPr txBox="1">
            <a:spLocks noChangeArrowheads="1"/>
          </p:cNvSpPr>
          <p:nvPr/>
        </p:nvSpPr>
        <p:spPr bwMode="auto">
          <a:xfrm>
            <a:off x="5816316" y="3995661"/>
            <a:ext cx="1473781"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sp>
        <p:nvSpPr>
          <p:cNvPr id="3" name="TextBox 2"/>
          <p:cNvSpPr txBox="1"/>
          <p:nvPr/>
        </p:nvSpPr>
        <p:spPr>
          <a:xfrm>
            <a:off x="605307" y="5249158"/>
            <a:ext cx="3979572"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a:t>
            </a:r>
            <a:r>
              <a:rPr lang="en-US" sz="2400" dirty="0" smtClean="0">
                <a:solidFill>
                  <a:prstClr val="black"/>
                </a:solidFill>
                <a:latin typeface="Calibri" charset="0"/>
                <a:ea typeface="ＭＳ Ｐゴシック" charset="0"/>
                <a:cs typeface="ＭＳ Ｐゴシック" charset="0"/>
              </a:rPr>
              <a:t> lower row buffer </a:t>
            </a:r>
            <a:r>
              <a:rPr lang="en-US" sz="2400" dirty="0" smtClean="0">
                <a:solidFill>
                  <a:srgbClr val="FF0000"/>
                </a:solidFill>
                <a:latin typeface="Calibri" charset="0"/>
                <a:ea typeface="ＭＳ Ｐゴシック" charset="0"/>
                <a:cs typeface="ＭＳ Ｐゴシック" charset="0"/>
              </a:rPr>
              <a:t>miss</a:t>
            </a:r>
            <a:r>
              <a:rPr lang="en-US" sz="2400" dirty="0" smtClean="0">
                <a:solidFill>
                  <a:prstClr val="black"/>
                </a:solidFill>
                <a:latin typeface="Calibri" charset="0"/>
                <a:ea typeface="ＭＳ Ｐゴシック" charset="0"/>
                <a:cs typeface="ＭＳ Ｐゴシック" charset="0"/>
              </a:rPr>
              <a:t> latency of DRAM</a:t>
            </a:r>
            <a:endParaRPr lang="en-US" sz="2400" dirty="0">
              <a:solidFill>
                <a:prstClr val="black"/>
              </a:solidFill>
              <a:latin typeface="Calibri" charset="0"/>
              <a:ea typeface="ＭＳ Ｐゴシック" charset="0"/>
              <a:cs typeface="ＭＳ Ｐゴシック" charset="0"/>
            </a:endParaRPr>
          </a:p>
        </p:txBody>
      </p:sp>
      <p:sp>
        <p:nvSpPr>
          <p:cNvPr id="19" name="TextBox 18"/>
          <p:cNvSpPr txBox="1"/>
          <p:nvPr/>
        </p:nvSpPr>
        <p:spPr>
          <a:xfrm>
            <a:off x="4708609" y="5249158"/>
            <a:ext cx="3682824"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 low row buffer </a:t>
            </a:r>
            <a:r>
              <a:rPr lang="en-US" sz="2400" dirty="0" smtClean="0">
                <a:solidFill>
                  <a:srgbClr val="008000"/>
                </a:solidFill>
                <a:latin typeface="Calibri" charset="0"/>
                <a:ea typeface="ＭＳ Ｐゴシック" charset="0"/>
                <a:cs typeface="ＭＳ Ｐゴシック" charset="0"/>
                <a:sym typeface="Wingdings"/>
              </a:rPr>
              <a:t>hit</a:t>
            </a:r>
            <a:r>
              <a:rPr lang="en-US" sz="2400" dirty="0" smtClean="0">
                <a:solidFill>
                  <a:prstClr val="black"/>
                </a:solidFill>
                <a:latin typeface="Calibri" charset="0"/>
                <a:ea typeface="ＭＳ Ｐゴシック" charset="0"/>
                <a:cs typeface="ＭＳ Ｐゴシック" charset="0"/>
                <a:sym typeface="Wingdings"/>
              </a:rPr>
              <a:t> latency of PCM</a:t>
            </a:r>
            <a:endParaRPr lang="en-US" sz="2400" dirty="0">
              <a:solidFill>
                <a:prstClr val="black"/>
              </a:solidFill>
              <a:latin typeface="Calibri" charset="0"/>
              <a:ea typeface="ＭＳ Ｐゴシック" charset="0"/>
              <a:cs typeface="ＭＳ Ｐゴシック" charset="0"/>
            </a:endParaRPr>
          </a:p>
        </p:txBody>
      </p:sp>
      <p:sp>
        <p:nvSpPr>
          <p:cNvPr id="20" name="Rectangle 19"/>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1" name="Rectangle 20"/>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2" name="Rectangle 21"/>
          <p:cNvSpPr/>
          <p:nvPr/>
        </p:nvSpPr>
        <p:spPr>
          <a:xfrm>
            <a:off x="1444327"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3" name="Rectangle 22"/>
          <p:cNvSpPr/>
          <p:nvPr/>
        </p:nvSpPr>
        <p:spPr>
          <a:xfrm>
            <a:off x="1444327"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24" name="Rectangle 23"/>
          <p:cNvSpPr/>
          <p:nvPr/>
        </p:nvSpPr>
        <p:spPr>
          <a:xfrm>
            <a:off x="5405933"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25" name="Rectangle 24"/>
          <p:cNvSpPr/>
          <p:nvPr/>
        </p:nvSpPr>
        <p:spPr>
          <a:xfrm>
            <a:off x="5405933"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Tree>
    <p:extLst>
      <p:ext uri="{BB962C8B-B14F-4D97-AF65-F5344CB8AC3E}">
        <p14:creationId xmlns:p14="http://schemas.microsoft.com/office/powerpoint/2010/main" val="3889985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3" grpId="0"/>
      <p:bldP spid="19" grpId="0"/>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Tree>
    <p:extLst>
      <p:ext uri="{BB962C8B-B14F-4D97-AF65-F5344CB8AC3E}">
        <p14:creationId xmlns:p14="http://schemas.microsoft.com/office/powerpoint/2010/main" val="32598203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6969649" y="5451218"/>
            <a:ext cx="1740681"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srgbClr val="008000"/>
                </a:solidFill>
                <a:latin typeface="Calibri" charset="0"/>
                <a:ea typeface="ＭＳ Ｐゴシック" charset="0"/>
                <a:cs typeface="ＭＳ Ｐゴシック" charset="0"/>
              </a:rPr>
              <a:t>Saved cycles</a:t>
            </a:r>
            <a:endParaRPr lang="en-US" sz="2400" dirty="0">
              <a:solidFill>
                <a:srgbClr val="008000"/>
              </a:solidFill>
              <a:latin typeface="Calibri" charset="0"/>
              <a:ea typeface="ＭＳ Ｐゴシック" charset="0"/>
              <a:cs typeface="ＭＳ Ｐゴシック" charset="0"/>
            </a:endParaRPr>
          </a:p>
        </p:txBody>
      </p:sp>
      <p:cxnSp>
        <p:nvCxnSpPr>
          <p:cNvPr id="72" name="Straight Connector 71"/>
          <p:cNvCxnSpPr/>
          <p:nvPr/>
        </p:nvCxnSpPr>
        <p:spPr>
          <a:xfrm>
            <a:off x="8825760" y="2470669"/>
            <a:ext cx="0" cy="3442214"/>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2903344" y="2470669"/>
            <a:ext cx="584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808594" y="2470669"/>
            <a:ext cx="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1"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52"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2" name="Title 1"/>
          <p:cNvSpPr>
            <a:spLocks noGrp="1"/>
          </p:cNvSpPr>
          <p:nvPr>
            <p:ph type="title"/>
          </p:nvPr>
        </p:nvSpPr>
        <p:spPr>
          <a:xfrm>
            <a:off x="457200" y="274638"/>
            <a:ext cx="8686800" cy="1143000"/>
          </a:xfrm>
        </p:spPr>
        <p:txBody>
          <a:bodyPr/>
          <a:lstStyle/>
          <a:p>
            <a:r>
              <a:rPr lang="en-US" dirty="0"/>
              <a:t>Case 2: RBL-Aware Policy (RBLA)</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40</a:t>
            </a:fld>
            <a:endParaRPr lang="en-US">
              <a:solidFill>
                <a:prstClr val="black">
                  <a:tint val="75000"/>
                </a:prstClr>
              </a:solidFill>
              <a:latin typeface="Calibri"/>
            </a:endParaRPr>
          </a:p>
        </p:txBody>
      </p:sp>
      <p:sp>
        <p:nvSpPr>
          <p:cNvPr id="10" name="Rectangle 9"/>
          <p:cNvSpPr/>
          <p:nvPr/>
        </p:nvSpPr>
        <p:spPr>
          <a:xfrm>
            <a:off x="2903344" y="4626430"/>
            <a:ext cx="666868"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576052" y="4626430"/>
            <a:ext cx="666868"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3344" y="5236321"/>
            <a:ext cx="986096"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527896" y="5236321"/>
            <a:ext cx="986096"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889440"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4208668"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5513992"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826006"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238577" y="4626430"/>
            <a:ext cx="642799"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4881376" y="4628963"/>
            <a:ext cx="63845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5519832" y="4626430"/>
            <a:ext cx="63261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6152448" y="4626429"/>
            <a:ext cx="63261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5887766"/>
            <a:ext cx="3875880"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808594" y="5887766"/>
            <a:ext cx="2040696" cy="0"/>
          </a:xfrm>
          <a:prstGeom prst="straightConnector1">
            <a:avLst/>
          </a:prstGeom>
          <a:ln w="38100" cmpd="sng">
            <a:solidFill>
              <a:srgbClr val="008000"/>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sp>
        <p:nvSpPr>
          <p:cNvPr id="53" name="TextBox 26"/>
          <p:cNvSpPr txBox="1">
            <a:spLocks noChangeArrowheads="1"/>
          </p:cNvSpPr>
          <p:nvPr/>
        </p:nvSpPr>
        <p:spPr bwMode="auto">
          <a:xfrm>
            <a:off x="180299" y="4551472"/>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54" name="TextBox 26"/>
          <p:cNvSpPr txBox="1">
            <a:spLocks noChangeArrowheads="1"/>
          </p:cNvSpPr>
          <p:nvPr/>
        </p:nvSpPr>
        <p:spPr bwMode="auto">
          <a:xfrm>
            <a:off x="180300" y="515883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cxnSp>
        <p:nvCxnSpPr>
          <p:cNvPr id="56" name="Straight Arrow Connector 5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
        <p:nvSpPr>
          <p:cNvPr id="59" name="Rectangle 58"/>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0" name="Rectangle 59"/>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1" name="Rectangle 60"/>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2" name="Rectangle 61"/>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3" name="Rectangle 62"/>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4" name="Rectangle 63"/>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5" name="Rectangle 64"/>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6" name="Rectangle 65"/>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7" name="Rectangle 66"/>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8" name="Rectangle 67"/>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9" name="Rectangle 68"/>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70" name="Rectangle 69"/>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cxnSp>
        <p:nvCxnSpPr>
          <p:cNvPr id="73" name="Straight Arrow Connector 72"/>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99879" y="3921424"/>
            <a:ext cx="8130299"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RBL-</a:t>
            </a:r>
            <a:r>
              <a:rPr lang="en-US" sz="2800" i="1" dirty="0" smtClean="0">
                <a:solidFill>
                  <a:prstClr val="black"/>
                </a:solidFill>
                <a:latin typeface="Calibri" charset="0"/>
                <a:ea typeface="ＭＳ Ｐゴシック" charset="0"/>
                <a:cs typeface="ＭＳ Ｐゴシック" charset="0"/>
              </a:rPr>
              <a:t>Unaware</a:t>
            </a:r>
            <a:r>
              <a:rPr lang="en-US" sz="2800" dirty="0" smtClean="0">
                <a:solidFill>
                  <a:prstClr val="black"/>
                </a:solidFill>
                <a:latin typeface="Calibri" charset="0"/>
                <a:ea typeface="ＭＳ Ｐゴシック" charset="0"/>
                <a:cs typeface="ＭＳ Ｐゴシック" charset="0"/>
              </a:rPr>
              <a:t>:  </a:t>
            </a:r>
            <a:r>
              <a:rPr lang="en-US" sz="2800" dirty="0" smtClean="0">
                <a:solidFill>
                  <a:srgbClr val="0000FF"/>
                </a:solidFill>
                <a:latin typeface="Calibri" charset="0"/>
                <a:ea typeface="ＭＳ Ｐゴシック" charset="0"/>
                <a:cs typeface="ＭＳ Ｐゴシック" charset="0"/>
              </a:rPr>
              <a:t> Stall time is 6 PCM device accesses</a:t>
            </a:r>
            <a:endParaRPr lang="en-US" sz="2800" dirty="0">
              <a:solidFill>
                <a:srgbClr val="0000FF"/>
              </a:solidFill>
              <a:latin typeface="Calibri" charset="0"/>
              <a:ea typeface="ＭＳ Ｐゴシック" charset="0"/>
              <a:cs typeface="ＭＳ Ｐゴシック" charset="0"/>
            </a:endParaRPr>
          </a:p>
        </p:txBody>
      </p:sp>
      <p:sp>
        <p:nvSpPr>
          <p:cNvPr id="90" name="TextBox 89"/>
          <p:cNvSpPr txBox="1"/>
          <p:nvPr/>
        </p:nvSpPr>
        <p:spPr>
          <a:xfrm>
            <a:off x="1107582" y="5912883"/>
            <a:ext cx="7741707"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srgbClr val="0000FF"/>
                </a:solidFill>
                <a:latin typeface="Calibri" charset="0"/>
                <a:ea typeface="ＭＳ Ｐゴシック" charset="0"/>
                <a:cs typeface="ＭＳ Ｐゴシック" charset="0"/>
              </a:rPr>
              <a:t>RBL-Aware: </a:t>
            </a:r>
            <a:r>
              <a:rPr lang="en-US" sz="2800" dirty="0">
                <a:solidFill>
                  <a:srgbClr val="0000FF"/>
                </a:solidFill>
                <a:latin typeface="Calibri" charset="0"/>
                <a:ea typeface="ＭＳ Ｐゴシック" charset="0"/>
                <a:cs typeface="ＭＳ Ｐゴシック" charset="0"/>
              </a:rPr>
              <a:t>S</a:t>
            </a:r>
            <a:r>
              <a:rPr lang="en-US" sz="2800" dirty="0" smtClean="0">
                <a:solidFill>
                  <a:srgbClr val="0000FF"/>
                </a:solidFill>
                <a:latin typeface="Calibri" charset="0"/>
                <a:ea typeface="ＭＳ Ｐゴシック" charset="0"/>
                <a:cs typeface="ＭＳ Ｐゴシック" charset="0"/>
              </a:rPr>
              <a:t>tall time is 6 </a:t>
            </a:r>
            <a:r>
              <a:rPr lang="en-US" sz="2800" b="1" dirty="0" smtClean="0">
                <a:solidFill>
                  <a:srgbClr val="0000FF"/>
                </a:solidFill>
                <a:latin typeface="Calibri" charset="0"/>
                <a:ea typeface="ＭＳ Ｐゴシック" charset="0"/>
                <a:cs typeface="ＭＳ Ｐゴシック" charset="0"/>
              </a:rPr>
              <a:t>DRAM</a:t>
            </a:r>
            <a:r>
              <a:rPr lang="en-US" sz="2800" dirty="0" smtClean="0">
                <a:solidFill>
                  <a:srgbClr val="0000FF"/>
                </a:solidFill>
                <a:latin typeface="Calibri" charset="0"/>
                <a:ea typeface="ＭＳ Ｐゴシック" charset="0"/>
                <a:cs typeface="ＭＳ Ｐゴシック" charset="0"/>
              </a:rPr>
              <a:t> device accesses</a:t>
            </a:r>
            <a:endParaRPr lang="en-US" sz="28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27491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6000"/>
                            </p:stCondLst>
                            <p:childTnLst>
                              <p:par>
                                <p:cTn id="59" presetID="1"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9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53" grpId="0"/>
      <p:bldP spid="54" grpId="0"/>
      <p:bldP spid="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 </a:t>
            </a:r>
            <a:r>
              <a:rPr lang="en-US" dirty="0" smtClean="0"/>
              <a:t>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41</a:t>
            </a:fld>
            <a:endParaRPr lang="en-US">
              <a:solidFill>
                <a:prstClr val="black">
                  <a:tint val="75000"/>
                </a:prstClr>
              </a:solidFill>
              <a:latin typeface="Calibri"/>
            </a:endParaRPr>
          </a:p>
        </p:txBody>
      </p:sp>
    </p:spTree>
    <p:extLst>
      <p:ext uri="{BB962C8B-B14F-4D97-AF65-F5344CB8AC3E}">
        <p14:creationId xmlns:p14="http://schemas.microsoft.com/office/powerpoint/2010/main" val="4083599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r>
              <a:rPr lang="en-US" dirty="0" smtClean="0">
                <a:effectLst>
                  <a:glow rad="228600">
                    <a:schemeClr val="accent6">
                      <a:satMod val="175000"/>
                      <a:alpha val="40000"/>
                    </a:schemeClr>
                  </a:glow>
                </a:effectLst>
              </a:rPr>
              <a:t>-</a:t>
            </a:r>
            <a:r>
              <a:rPr lang="en-US" dirty="0" err="1" smtClean="0">
                <a:effectLst>
                  <a:glow rad="228600">
                    <a:schemeClr val="accent6">
                      <a:satMod val="175000"/>
                      <a:alpha val="40000"/>
                    </a:schemeClr>
                  </a:glow>
                </a:effectLst>
              </a:rPr>
              <a:t>Dyn</a:t>
            </a:r>
            <a:endParaRPr lang="en-US" dirty="0">
              <a:effectLst>
                <a:glow rad="228600">
                  <a:schemeClr val="accent6">
                    <a:satMod val="175000"/>
                    <a:alpha val="40000"/>
                  </a:schemeClr>
                </a:glow>
              </a:effectLst>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a:t>
            </a:r>
            <a:r>
              <a:rPr lang="en-US" dirty="0" smtClean="0"/>
              <a:t> 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a:t>
            </a:r>
            <a:r>
              <a:rPr lang="en-US" dirty="0" smtClean="0"/>
              <a:t>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a:p>
            <a:pPr lvl="3"/>
            <a:endParaRPr lang="en-US" dirty="0" smtClean="0"/>
          </a:p>
          <a:p>
            <a:pPr marL="514350" indent="-514350">
              <a:buFont typeface="+mj-lt"/>
              <a:buAutoNum type="arabicPeriod"/>
            </a:pPr>
            <a:r>
              <a:rPr lang="en-US" dirty="0" smtClean="0">
                <a:effectLst>
                  <a:glow rad="228600">
                    <a:schemeClr val="accent6">
                      <a:satMod val="175000"/>
                      <a:alpha val="40000"/>
                    </a:schemeClr>
                  </a:glow>
                </a:effectLst>
              </a:rPr>
              <a:t>Dyn</a:t>
            </a:r>
            <a:r>
              <a:rPr lang="en-US" dirty="0" smtClean="0"/>
              <a:t>amically adjust </a:t>
            </a:r>
            <a:r>
              <a:rPr lang="en-US" dirty="0" smtClean="0">
                <a:solidFill>
                  <a:srgbClr val="0000FF"/>
                </a:solidFill>
              </a:rPr>
              <a:t>threshold</a:t>
            </a:r>
            <a:r>
              <a:rPr lang="en-US" dirty="0" smtClean="0"/>
              <a:t> to adapt to workload/system characteristics</a:t>
            </a:r>
          </a:p>
          <a:p>
            <a:pPr lvl="1"/>
            <a:r>
              <a:rPr lang="en-US" dirty="0" smtClean="0"/>
              <a:t>Interval-based cost-benefit analysis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42</a:t>
            </a:fld>
            <a:endParaRPr lang="en-US">
              <a:solidFill>
                <a:prstClr val="black">
                  <a:tint val="75000"/>
                </a:prstClr>
              </a:solidFill>
              <a:latin typeface="Calibri"/>
            </a:endParaRPr>
          </a:p>
        </p:txBody>
      </p:sp>
    </p:spTree>
    <p:extLst>
      <p:ext uri="{BB962C8B-B14F-4D97-AF65-F5344CB8AC3E}">
        <p14:creationId xmlns:p14="http://schemas.microsoft.com/office/powerpoint/2010/main" val="56356513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smtClean="0">
                <a:latin typeface="Times" charset="0"/>
                <a:cs typeface="Times" charset="0"/>
              </a:rPr>
              <a:t>Implementation: “Statistics Store”</a:t>
            </a:r>
            <a:endParaRPr lang="en-US" dirty="0">
              <a:latin typeface="Times" charset="0"/>
              <a:cs typeface="Times" charset="0"/>
            </a:endParaRPr>
          </a:p>
        </p:txBody>
      </p:sp>
      <p:sp>
        <p:nvSpPr>
          <p:cNvPr id="62466" name="Content Placeholder 2"/>
          <p:cNvSpPr>
            <a:spLocks noGrp="1"/>
          </p:cNvSpPr>
          <p:nvPr>
            <p:ph idx="1"/>
          </p:nvPr>
        </p:nvSpPr>
        <p:spPr/>
        <p:txBody>
          <a:bodyPr/>
          <a:lstStyle/>
          <a:p>
            <a:r>
              <a:rPr lang="en-US" dirty="0" smtClean="0">
                <a:latin typeface="Calibri" charset="0"/>
              </a:rPr>
              <a:t>Goal: To keep count </a:t>
            </a:r>
            <a:r>
              <a:rPr lang="en-US" dirty="0">
                <a:latin typeface="Calibri" charset="0"/>
              </a:rPr>
              <a:t>of </a:t>
            </a:r>
            <a:r>
              <a:rPr lang="en-US" dirty="0" smtClean="0">
                <a:latin typeface="Calibri" charset="0"/>
              </a:rPr>
              <a:t>row buffer misses to recently used rows in PCM</a:t>
            </a:r>
          </a:p>
          <a:p>
            <a:pPr lvl="3"/>
            <a:endParaRPr lang="en-US" dirty="0" smtClean="0">
              <a:latin typeface="Calibri" charset="0"/>
            </a:endParaRPr>
          </a:p>
          <a:p>
            <a:r>
              <a:rPr lang="en-US" dirty="0" smtClean="0">
                <a:latin typeface="Calibri" charset="0"/>
              </a:rPr>
              <a:t>Hardware structure in memory controller</a:t>
            </a:r>
          </a:p>
          <a:p>
            <a:pPr lvl="1"/>
            <a:r>
              <a:rPr lang="en-US" dirty="0" smtClean="0">
                <a:latin typeface="Calibri" charset="0"/>
              </a:rPr>
              <a:t>Operation is similar to a cache</a:t>
            </a:r>
          </a:p>
          <a:p>
            <a:pPr lvl="2"/>
            <a:r>
              <a:rPr lang="en-US" dirty="0" smtClean="0">
                <a:latin typeface="Calibri" charset="0"/>
              </a:rPr>
              <a:t>Input: row address</a:t>
            </a:r>
          </a:p>
          <a:p>
            <a:pPr lvl="2"/>
            <a:r>
              <a:rPr lang="en-US" dirty="0" smtClean="0">
                <a:latin typeface="Calibri" charset="0"/>
              </a:rPr>
              <a:t>Output: row buffer miss count</a:t>
            </a:r>
          </a:p>
          <a:p>
            <a:pPr lvl="1"/>
            <a:r>
              <a:rPr lang="en-US" dirty="0" smtClean="0">
                <a:latin typeface="Calibri" charset="0"/>
              </a:rPr>
              <a:t>128-set 16-way statistics store (9.25KB) achieves system performance within 0.3% of an unlimited-sized statistics store</a:t>
            </a:r>
          </a:p>
        </p:txBody>
      </p:sp>
      <p:sp>
        <p:nvSpPr>
          <p:cNvPr id="4" name="Slide Number Placeholder 3"/>
          <p:cNvSpPr>
            <a:spLocks noGrp="1"/>
          </p:cNvSpPr>
          <p:nvPr>
            <p:ph type="sldNum" sz="quarter" idx="12"/>
          </p:nvPr>
        </p:nvSpPr>
        <p:spPr/>
        <p:txBody>
          <a:bodyPr/>
          <a:lstStyle/>
          <a:p>
            <a:pPr>
              <a:defRPr/>
            </a:pPr>
            <a:fld id="{61A4B169-AA1C-E540-A762-63FCAF9574E5}" type="slidenum">
              <a:rPr lang="en-US">
                <a:solidFill>
                  <a:prstClr val="black">
                    <a:tint val="75000"/>
                  </a:prstClr>
                </a:solidFill>
                <a:latin typeface="Calibri"/>
              </a:rPr>
              <a:pPr>
                <a:defRPr/>
              </a:pPr>
              <a:t>43</a:t>
            </a:fld>
            <a:endParaRPr lang="en-US">
              <a:solidFill>
                <a:prstClr val="black">
                  <a:tint val="75000"/>
                </a:prstClr>
              </a:solidFill>
              <a:latin typeface="Calibri"/>
            </a:endParaRPr>
          </a:p>
        </p:txBody>
      </p:sp>
    </p:spTree>
    <p:extLst>
      <p:ext uri="{BB962C8B-B14F-4D97-AF65-F5344CB8AC3E}">
        <p14:creationId xmlns:p14="http://schemas.microsoft.com/office/powerpoint/2010/main" val="1271343646"/>
      </p:ext>
    </p:extLst>
  </p:cSld>
  <p:clrMapOvr>
    <a:masterClrMapping/>
  </p:clrMapOvr>
  <p:transition xmlns:p14="http://schemas.microsoft.com/office/powerpoint/2010/main" spd="slow" advTm="2769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p:txBody>
          <a:bodyPr/>
          <a:lstStyle/>
          <a:p>
            <a:r>
              <a:rPr lang="en-US" dirty="0" smtClean="0"/>
              <a:t>Cycle-level x86 CPU-memory simulator</a:t>
            </a:r>
          </a:p>
          <a:p>
            <a:pPr lvl="1"/>
            <a:r>
              <a:rPr lang="en-US" b="1" dirty="0"/>
              <a:t>CPU</a:t>
            </a:r>
            <a:r>
              <a:rPr lang="en-US" dirty="0"/>
              <a:t>: </a:t>
            </a:r>
            <a:r>
              <a:rPr lang="en-US" dirty="0" smtClean="0">
                <a:solidFill>
                  <a:srgbClr val="0000FF"/>
                </a:solidFill>
              </a:rPr>
              <a:t>16 out</a:t>
            </a:r>
            <a:r>
              <a:rPr lang="en-US" dirty="0">
                <a:solidFill>
                  <a:srgbClr val="0000FF"/>
                </a:solidFill>
              </a:rPr>
              <a:t>-of-order </a:t>
            </a:r>
            <a:r>
              <a:rPr lang="en-US" dirty="0" smtClean="0">
                <a:solidFill>
                  <a:srgbClr val="0000FF"/>
                </a:solidFill>
              </a:rPr>
              <a:t>cores</a:t>
            </a:r>
            <a:r>
              <a:rPr lang="en-US" dirty="0" smtClean="0"/>
              <a:t>, </a:t>
            </a:r>
            <a:r>
              <a:rPr lang="en-US" dirty="0"/>
              <a:t>32KB </a:t>
            </a:r>
            <a:r>
              <a:rPr lang="en-US" dirty="0" smtClean="0"/>
              <a:t>private L1 per core, </a:t>
            </a:r>
            <a:r>
              <a:rPr lang="en-US" dirty="0"/>
              <a:t>512KB </a:t>
            </a:r>
            <a:r>
              <a:rPr lang="en-US" dirty="0" smtClean="0"/>
              <a:t>shared L2 per core</a:t>
            </a:r>
            <a:endParaRPr lang="en-US" dirty="0"/>
          </a:p>
          <a:p>
            <a:pPr lvl="1"/>
            <a:r>
              <a:rPr lang="en-US" b="1" dirty="0"/>
              <a:t>Memory</a:t>
            </a:r>
            <a:r>
              <a:rPr lang="en-US" dirty="0"/>
              <a:t>: </a:t>
            </a:r>
            <a:r>
              <a:rPr lang="en-US" dirty="0" smtClean="0">
                <a:solidFill>
                  <a:srgbClr val="0000FF"/>
                </a:solidFill>
              </a:rPr>
              <a:t>1GB DRAM </a:t>
            </a:r>
            <a:r>
              <a:rPr lang="en-US" dirty="0" smtClean="0"/>
              <a:t>(8 banks), </a:t>
            </a:r>
            <a:r>
              <a:rPr lang="en-US" dirty="0" smtClean="0">
                <a:solidFill>
                  <a:srgbClr val="0000FF"/>
                </a:solidFill>
              </a:rPr>
              <a:t>16GB PCM </a:t>
            </a:r>
            <a:r>
              <a:rPr lang="en-US" dirty="0" smtClean="0"/>
              <a:t>(8 banks), 4KB migration granularity</a:t>
            </a:r>
            <a:endParaRPr lang="en-US" dirty="0"/>
          </a:p>
          <a:p>
            <a:r>
              <a:rPr lang="en-US" dirty="0" smtClean="0"/>
              <a:t>36 multi-programmed server, cloud workloads</a:t>
            </a:r>
          </a:p>
          <a:p>
            <a:pPr lvl="1"/>
            <a:r>
              <a:rPr lang="en-US" dirty="0" smtClean="0"/>
              <a:t>Server: </a:t>
            </a:r>
            <a:r>
              <a:rPr lang="en-US" dirty="0" smtClean="0">
                <a:solidFill>
                  <a:srgbClr val="0000FF"/>
                </a:solidFill>
              </a:rPr>
              <a:t>TPC-C (OLTP)</a:t>
            </a:r>
            <a:r>
              <a:rPr lang="en-US" dirty="0" smtClean="0"/>
              <a:t>, </a:t>
            </a:r>
            <a:r>
              <a:rPr lang="en-US" dirty="0" smtClean="0">
                <a:solidFill>
                  <a:srgbClr val="0000FF"/>
                </a:solidFill>
              </a:rPr>
              <a:t>TPC-H (Decision Support)</a:t>
            </a:r>
          </a:p>
          <a:p>
            <a:pPr lvl="1"/>
            <a:r>
              <a:rPr lang="en-US" dirty="0" smtClean="0"/>
              <a:t>Cloud: </a:t>
            </a:r>
            <a:r>
              <a:rPr lang="en-US" dirty="0" smtClean="0">
                <a:solidFill>
                  <a:srgbClr val="0000FF"/>
                </a:solidFill>
              </a:rPr>
              <a:t>Apache (</a:t>
            </a:r>
            <a:r>
              <a:rPr lang="en-US" dirty="0" err="1" smtClean="0">
                <a:solidFill>
                  <a:srgbClr val="0000FF"/>
                </a:solidFill>
              </a:rPr>
              <a:t>Webserv</a:t>
            </a:r>
            <a:r>
              <a:rPr lang="en-US" dirty="0" smtClean="0">
                <a:solidFill>
                  <a:srgbClr val="0000FF"/>
                </a:solidFill>
              </a:rPr>
              <a:t>.)</a:t>
            </a:r>
            <a:r>
              <a:rPr lang="en-US" dirty="0" smtClean="0"/>
              <a:t>, </a:t>
            </a:r>
            <a:r>
              <a:rPr lang="en-US" dirty="0" smtClean="0">
                <a:solidFill>
                  <a:srgbClr val="0000FF"/>
                </a:solidFill>
              </a:rPr>
              <a:t>H.264 (</a:t>
            </a:r>
            <a:r>
              <a:rPr lang="en-US" dirty="0">
                <a:solidFill>
                  <a:srgbClr val="0000FF"/>
                </a:solidFill>
              </a:rPr>
              <a:t>Video)</a:t>
            </a:r>
            <a:r>
              <a:rPr lang="en-US" dirty="0" smtClean="0"/>
              <a:t>, </a:t>
            </a:r>
            <a:r>
              <a:rPr lang="en-US" dirty="0" smtClean="0">
                <a:solidFill>
                  <a:srgbClr val="0000FF"/>
                </a:solidFill>
              </a:rPr>
              <a:t>TPC-C/H</a:t>
            </a:r>
          </a:p>
          <a:p>
            <a:r>
              <a:rPr lang="en-US" dirty="0" smtClean="0"/>
              <a:t>Metrics: Weighted speedup (</a:t>
            </a:r>
            <a:r>
              <a:rPr lang="en-US" dirty="0" err="1" smtClean="0"/>
              <a:t>perf</a:t>
            </a:r>
            <a:r>
              <a:rPr lang="en-US" dirty="0" smtClean="0"/>
              <a:t>.), </a:t>
            </a:r>
            <a:r>
              <a:rPr lang="en-US" dirty="0" err="1" smtClean="0"/>
              <a:t>perf</a:t>
            </a:r>
            <a:r>
              <a:rPr lang="en-US" dirty="0" smtClean="0"/>
              <a:t>./Watt (energy eff.), Maximum </a:t>
            </a:r>
            <a:r>
              <a:rPr lang="en-US" dirty="0"/>
              <a:t>slowdown (fairness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44</a:t>
            </a:fld>
            <a:endParaRPr lang="en-US">
              <a:solidFill>
                <a:prstClr val="black">
                  <a:tint val="75000"/>
                </a:prstClr>
              </a:solidFill>
              <a:latin typeface="Calibri"/>
            </a:endParaRPr>
          </a:p>
        </p:txBody>
      </p:sp>
    </p:spTree>
    <p:extLst>
      <p:ext uri="{BB962C8B-B14F-4D97-AF65-F5344CB8AC3E}">
        <p14:creationId xmlns:p14="http://schemas.microsoft.com/office/powerpoint/2010/main" val="395870188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Points</a:t>
            </a:r>
            <a:endParaRPr lang="en-US" dirty="0"/>
          </a:p>
        </p:txBody>
      </p:sp>
      <p:sp>
        <p:nvSpPr>
          <p:cNvPr id="3" name="Content Placeholder 2"/>
          <p:cNvSpPr>
            <a:spLocks noGrp="1"/>
          </p:cNvSpPr>
          <p:nvPr>
            <p:ph idx="1"/>
          </p:nvPr>
        </p:nvSpPr>
        <p:spPr/>
        <p:txBody>
          <a:bodyPr/>
          <a:lstStyle/>
          <a:p>
            <a:r>
              <a:rPr lang="en-US" b="1" dirty="0" smtClean="0"/>
              <a:t>Conventional LRU Caching</a:t>
            </a:r>
          </a:p>
          <a:p>
            <a:r>
              <a:rPr lang="en-US" b="1" dirty="0" smtClean="0"/>
              <a:t>FREQ</a:t>
            </a:r>
            <a:r>
              <a:rPr lang="en-US" dirty="0" smtClean="0"/>
              <a:t>:  Access-frequency-based caching</a:t>
            </a:r>
            <a:endParaRPr lang="en-US" sz="2000" dirty="0" smtClean="0"/>
          </a:p>
          <a:p>
            <a:pPr lvl="1"/>
            <a:r>
              <a:rPr lang="en-US" dirty="0" smtClean="0"/>
              <a:t>Places “hot data” in cache</a:t>
            </a:r>
            <a:r>
              <a:rPr lang="en-US" sz="2000" b="1" dirty="0" smtClean="0"/>
              <a:t> </a:t>
            </a:r>
            <a:r>
              <a:rPr lang="en-US" sz="2000" dirty="0"/>
              <a:t>[Jiang</a:t>
            </a:r>
            <a:r>
              <a:rPr lang="en-US" sz="2000" dirty="0" smtClean="0"/>
              <a:t>+ HPCA’10]</a:t>
            </a:r>
          </a:p>
          <a:p>
            <a:pPr lvl="1"/>
            <a:r>
              <a:rPr lang="en-US" dirty="0" smtClean="0"/>
              <a:t>Cache </a:t>
            </a:r>
            <a:r>
              <a:rPr lang="en-US" dirty="0"/>
              <a:t>to DRAM rows with </a:t>
            </a:r>
            <a:r>
              <a:rPr lang="en-US" dirty="0" smtClean="0"/>
              <a:t>accesses </a:t>
            </a:r>
            <a:r>
              <a:rPr lang="en-US" dirty="0">
                <a:sym typeface="Symbol"/>
              </a:rPr>
              <a:t></a:t>
            </a:r>
            <a:r>
              <a:rPr lang="en-US" dirty="0"/>
              <a:t> </a:t>
            </a:r>
            <a:r>
              <a:rPr lang="en-US" dirty="0" smtClean="0"/>
              <a:t>threshold</a:t>
            </a:r>
            <a:endParaRPr lang="en-US" dirty="0"/>
          </a:p>
          <a:p>
            <a:pPr lvl="1"/>
            <a:r>
              <a:rPr lang="en-US" dirty="0" smtClean="0">
                <a:solidFill>
                  <a:srgbClr val="FF0000"/>
                </a:solidFill>
              </a:rPr>
              <a:t>Row buffer locality-</a:t>
            </a:r>
            <a:r>
              <a:rPr lang="en-US" i="1" dirty="0" smtClean="0">
                <a:solidFill>
                  <a:srgbClr val="FF0000"/>
                </a:solidFill>
              </a:rPr>
              <a:t>unaware</a:t>
            </a:r>
          </a:p>
          <a:p>
            <a:r>
              <a:rPr lang="en-US" b="1" dirty="0" smtClean="0"/>
              <a:t>FREQ-</a:t>
            </a:r>
            <a:r>
              <a:rPr lang="en-US" b="1" dirty="0" err="1" smtClean="0"/>
              <a:t>Dyn</a:t>
            </a:r>
            <a:r>
              <a:rPr lang="en-US" dirty="0" smtClean="0"/>
              <a:t>: Adaptive Freq.-based caching</a:t>
            </a:r>
          </a:p>
          <a:p>
            <a:pPr lvl="1"/>
            <a:r>
              <a:rPr lang="en-US" b="1" dirty="0" smtClean="0"/>
              <a:t>FREQ</a:t>
            </a:r>
            <a:r>
              <a:rPr lang="en-US" dirty="0" smtClean="0"/>
              <a:t> + our dynamic threshold adjustment</a:t>
            </a:r>
          </a:p>
          <a:p>
            <a:pPr lvl="1"/>
            <a:r>
              <a:rPr lang="en-US" dirty="0">
                <a:solidFill>
                  <a:srgbClr val="FF0000"/>
                </a:solidFill>
              </a:rPr>
              <a:t>Row buffer locality-</a:t>
            </a:r>
            <a:r>
              <a:rPr lang="en-US" i="1" dirty="0">
                <a:solidFill>
                  <a:srgbClr val="FF0000"/>
                </a:solidFill>
              </a:rPr>
              <a:t>unaware</a:t>
            </a:r>
            <a:endParaRPr lang="en-US" i="1" dirty="0" smtClean="0"/>
          </a:p>
          <a:p>
            <a:r>
              <a:rPr lang="en-US" b="1" dirty="0" smtClean="0"/>
              <a:t>RBLA</a:t>
            </a:r>
            <a:r>
              <a:rPr lang="en-US" dirty="0"/>
              <a:t>: Row buffer locality-aware </a:t>
            </a:r>
            <a:r>
              <a:rPr lang="en-US" dirty="0" smtClean="0"/>
              <a:t>caching</a:t>
            </a:r>
          </a:p>
          <a:p>
            <a:r>
              <a:rPr lang="en-US" b="1" dirty="0" smtClean="0"/>
              <a:t>RBLA-</a:t>
            </a:r>
            <a:r>
              <a:rPr lang="en-US" b="1" dirty="0" err="1" smtClean="0"/>
              <a:t>Dyn</a:t>
            </a:r>
            <a:r>
              <a:rPr lang="en-US" dirty="0"/>
              <a:t>:  Adaptive RBL-aware </a:t>
            </a:r>
            <a:r>
              <a:rPr lang="en-US" dirty="0" smtClean="0"/>
              <a:t>caching</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45</a:t>
            </a:fld>
            <a:endParaRPr lang="en-US">
              <a:solidFill>
                <a:prstClr val="black">
                  <a:tint val="75000"/>
                </a:prstClr>
              </a:solidFill>
              <a:latin typeface="Calibri"/>
            </a:endParaRPr>
          </a:p>
        </p:txBody>
      </p:sp>
    </p:spTree>
    <p:extLst>
      <p:ext uri="{BB962C8B-B14F-4D97-AF65-F5344CB8AC3E}">
        <p14:creationId xmlns:p14="http://schemas.microsoft.com/office/powerpoint/2010/main" val="1570363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101876636"/>
              </p:ext>
            </p:extLst>
          </p:nvPr>
        </p:nvGraphicFramePr>
        <p:xfrm>
          <a:off x="1107583" y="1417638"/>
          <a:ext cx="6697014" cy="530383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790589" y="2663814"/>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dirty="0" smtClean="0"/>
              <a:t>System Performance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46</a:t>
            </a:fld>
            <a:endParaRPr lang="en-US">
              <a:solidFill>
                <a:prstClr val="black">
                  <a:tint val="75000"/>
                </a:prstClr>
              </a:solidFill>
              <a:latin typeface="Calibri"/>
            </a:endParaRPr>
          </a:p>
        </p:txBody>
      </p:sp>
      <p:cxnSp>
        <p:nvCxnSpPr>
          <p:cNvPr id="10" name="Straight Arrow Connector 9"/>
          <p:cNvCxnSpPr/>
          <p:nvPr/>
        </p:nvCxnSpPr>
        <p:spPr>
          <a:xfrm flipV="1">
            <a:off x="6236636" y="2755106"/>
            <a:ext cx="0" cy="352425"/>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638800" y="274665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sp>
        <p:nvSpPr>
          <p:cNvPr id="3" name="TextBox 2"/>
          <p:cNvSpPr txBox="1"/>
          <p:nvPr/>
        </p:nvSpPr>
        <p:spPr>
          <a:xfrm>
            <a:off x="1677679" y="3419419"/>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1: Increased row buffer locality (RBL) in PCM by moving low RBL data to DRAM</a:t>
            </a:r>
          </a:p>
        </p:txBody>
      </p:sp>
      <p:cxnSp>
        <p:nvCxnSpPr>
          <p:cNvPr id="16" name="Straight Arrow Connector 15"/>
          <p:cNvCxnSpPr/>
          <p:nvPr/>
        </p:nvCxnSpPr>
        <p:spPr>
          <a:xfrm flipV="1">
            <a:off x="4388425" y="2715636"/>
            <a:ext cx="0" cy="26568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2537688" y="2786060"/>
            <a:ext cx="0" cy="457576"/>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1939852" y="283018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17%</a:t>
            </a:r>
            <a:endParaRPr lang="en-US" dirty="0">
              <a:solidFill>
                <a:srgbClr val="0000FF"/>
              </a:solidFill>
              <a:latin typeface="Calibri" charset="0"/>
              <a:ea typeface="ＭＳ Ｐゴシック" charset="0"/>
              <a:cs typeface="ＭＳ Ｐゴシック" charset="0"/>
            </a:endParaRPr>
          </a:p>
        </p:txBody>
      </p:sp>
      <p:sp>
        <p:nvSpPr>
          <p:cNvPr id="11" name="TextBox 10"/>
          <p:cNvSpPr txBox="1"/>
          <p:nvPr/>
        </p:nvSpPr>
        <p:spPr>
          <a:xfrm>
            <a:off x="1677679" y="3419418"/>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1: Increased row buffer locality (RBL) in PCM by moving low RBL data to DRAM</a:t>
            </a:r>
          </a:p>
        </p:txBody>
      </p:sp>
      <p:sp>
        <p:nvSpPr>
          <p:cNvPr id="13" name="TextBox 12"/>
          <p:cNvSpPr txBox="1"/>
          <p:nvPr/>
        </p:nvSpPr>
        <p:spPr>
          <a:xfrm>
            <a:off x="1677679" y="4250416"/>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a:t>
            </a:r>
            <a:r>
              <a:rPr lang="en-US" sz="2400" b="1" dirty="0" smtClean="0">
                <a:solidFill>
                  <a:srgbClr val="0000FF"/>
                </a:solidFill>
                <a:latin typeface="Calibri"/>
              </a:rPr>
              <a:t>2: </a:t>
            </a:r>
            <a:r>
              <a:rPr lang="en-US" sz="2400" b="1" dirty="0">
                <a:solidFill>
                  <a:srgbClr val="0000FF"/>
                </a:solidFill>
                <a:latin typeface="Calibri"/>
              </a:rPr>
              <a:t>Reduced memory bandwidth consumption due to stricter caching criteria</a:t>
            </a:r>
          </a:p>
        </p:txBody>
      </p:sp>
      <p:sp>
        <p:nvSpPr>
          <p:cNvPr id="14" name="TextBox 13"/>
          <p:cNvSpPr txBox="1"/>
          <p:nvPr/>
        </p:nvSpPr>
        <p:spPr>
          <a:xfrm>
            <a:off x="1677679" y="4250415"/>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a:t>
            </a:r>
            <a:r>
              <a:rPr lang="en-US" sz="2400" b="1" dirty="0" smtClean="0">
                <a:solidFill>
                  <a:srgbClr val="EEECE1">
                    <a:lumMod val="50000"/>
                  </a:srgbClr>
                </a:solidFill>
                <a:latin typeface="Calibri"/>
              </a:rPr>
              <a:t>2: </a:t>
            </a:r>
            <a:r>
              <a:rPr lang="en-US" sz="2400" b="1" dirty="0">
                <a:solidFill>
                  <a:srgbClr val="EEECE1">
                    <a:lumMod val="50000"/>
                  </a:srgbClr>
                </a:solidFill>
                <a:latin typeface="Calibri"/>
              </a:rPr>
              <a:t>Reduced memory bandwidth consumption due to stricter caching criteria</a:t>
            </a:r>
          </a:p>
        </p:txBody>
      </p:sp>
      <p:sp>
        <p:nvSpPr>
          <p:cNvPr id="15" name="TextBox 14"/>
          <p:cNvSpPr txBox="1"/>
          <p:nvPr/>
        </p:nvSpPr>
        <p:spPr>
          <a:xfrm>
            <a:off x="1677679" y="5081413"/>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3: Balanced memory request load between DRAM and PCM</a:t>
            </a:r>
          </a:p>
        </p:txBody>
      </p:sp>
    </p:spTree>
    <p:extLst>
      <p:ext uri="{BB962C8B-B14F-4D97-AF65-F5344CB8AC3E}">
        <p14:creationId xmlns:p14="http://schemas.microsoft.com/office/powerpoint/2010/main" val="547175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3" grpId="0" animBg="1"/>
      <p:bldP spid="19" grpId="0"/>
      <p:bldP spid="11" grpId="0" animBg="1"/>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159871808"/>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Average Memory Latency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47</a:t>
            </a:fld>
            <a:endParaRPr lang="en-US">
              <a:solidFill>
                <a:prstClr val="black">
                  <a:tint val="75000"/>
                </a:prstClr>
              </a:solidFill>
              <a:latin typeface="Calibri"/>
            </a:endParaRPr>
          </a:p>
        </p:txBody>
      </p:sp>
      <p:cxnSp>
        <p:nvCxnSpPr>
          <p:cNvPr id="12" name="Straight Arrow Connector 11"/>
          <p:cNvCxnSpPr/>
          <p:nvPr/>
        </p:nvCxnSpPr>
        <p:spPr>
          <a:xfrm flipV="1">
            <a:off x="3553103" y="2347915"/>
            <a:ext cx="0" cy="471485"/>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103" y="2408515"/>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67038"/>
            <a:ext cx="0" cy="24051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902627"/>
            <a:ext cx="597836" cy="369332"/>
          </a:xfrm>
          <a:prstGeom prst="rect">
            <a:avLst/>
          </a:prstGeom>
          <a:noFill/>
        </p:spPr>
        <p:txBody>
          <a:bodyPr wrap="square" rtlCol="0">
            <a:spAutoFit/>
          </a:bodyPr>
          <a:lstStyle/>
          <a:p>
            <a:pP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9</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36564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651939"/>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60918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465756414"/>
              </p:ext>
            </p:extLst>
          </p:nvPr>
        </p:nvGraphicFramePr>
        <p:xfrm>
          <a:off x="1107583" y="141763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Memory Energy Efficiency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48</a:t>
            </a:fld>
            <a:endParaRPr lang="en-US">
              <a:solidFill>
                <a:prstClr val="black">
                  <a:tint val="75000"/>
                </a:prstClr>
              </a:solidFill>
              <a:latin typeface="Calibri"/>
            </a:endParaRPr>
          </a:p>
        </p:txBody>
      </p:sp>
      <p:sp>
        <p:nvSpPr>
          <p:cNvPr id="6" name="TextBox 5"/>
          <p:cNvSpPr txBox="1"/>
          <p:nvPr/>
        </p:nvSpPr>
        <p:spPr>
          <a:xfrm>
            <a:off x="1677679" y="3419418"/>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Increased performance &amp; reduced data movement between DRAM and PCM</a:t>
            </a:r>
          </a:p>
        </p:txBody>
      </p:sp>
      <p:sp>
        <p:nvSpPr>
          <p:cNvPr id="15" name="TextBox 14"/>
          <p:cNvSpPr txBox="1"/>
          <p:nvPr/>
        </p:nvSpPr>
        <p:spPr>
          <a:xfrm>
            <a:off x="3790589" y="2364508"/>
            <a:ext cx="597836" cy="369332"/>
          </a:xfrm>
          <a:prstGeom prst="rect">
            <a:avLst/>
          </a:prstGeom>
          <a:noFill/>
        </p:spPr>
        <p:txBody>
          <a:bodyPr wrap="square" rtlCol="0">
            <a:spAutoFit/>
          </a:bodyPr>
          <a:lstStyle/>
          <a:p>
            <a:pPr algn="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7</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16" name="Straight Arrow Connector 15"/>
          <p:cNvCxnSpPr/>
          <p:nvPr/>
        </p:nvCxnSpPr>
        <p:spPr>
          <a:xfrm flipV="1">
            <a:off x="6236636" y="2364508"/>
            <a:ext cx="0" cy="316780"/>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638800" y="233823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cxnSp>
        <p:nvCxnSpPr>
          <p:cNvPr id="18" name="Straight Arrow Connector 17"/>
          <p:cNvCxnSpPr/>
          <p:nvPr/>
        </p:nvCxnSpPr>
        <p:spPr>
          <a:xfrm flipV="1">
            <a:off x="4388425" y="2437587"/>
            <a:ext cx="0" cy="223174"/>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2537688" y="2270901"/>
            <a:ext cx="0" cy="410387"/>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1939852" y="229142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13%</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19126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7"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531575988"/>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Thread Fairness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49</a:t>
            </a:fld>
            <a:endParaRPr lang="en-US">
              <a:solidFill>
                <a:prstClr val="black">
                  <a:tint val="75000"/>
                </a:prstClr>
              </a:solidFill>
              <a:latin typeface="Calibri"/>
            </a:endParaRPr>
          </a:p>
        </p:txBody>
      </p:sp>
      <p:cxnSp>
        <p:nvCxnSpPr>
          <p:cNvPr id="12" name="Straight Arrow Connector 11"/>
          <p:cNvCxnSpPr/>
          <p:nvPr/>
        </p:nvCxnSpPr>
        <p:spPr>
          <a:xfrm flipV="1">
            <a:off x="3553103" y="2290763"/>
            <a:ext cx="0" cy="264318"/>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380" y="2238256"/>
            <a:ext cx="696925"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7.6%</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71800"/>
            <a:ext cx="0" cy="13573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807379"/>
            <a:ext cx="70363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4.8%</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18282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560916"/>
            <a:ext cx="71510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6.2%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25242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The Promise of Emerging Technologies</a:t>
            </a:r>
          </a:p>
        </p:txBody>
      </p:sp>
      <p:sp>
        <p:nvSpPr>
          <p:cNvPr id="37891" name="Content Placeholder 2"/>
          <p:cNvSpPr>
            <a:spLocks noGrp="1"/>
          </p:cNvSpPr>
          <p:nvPr>
            <p:ph idx="1"/>
          </p:nvPr>
        </p:nvSpPr>
        <p:spPr>
          <a:xfrm>
            <a:off x="228600" y="1206500"/>
            <a:ext cx="8610600" cy="5194300"/>
          </a:xfrm>
        </p:spPr>
        <p:txBody>
          <a:bodyPr/>
          <a:lstStyle/>
          <a:p>
            <a:r>
              <a:rPr lang="en-US" sz="2200" dirty="0">
                <a:solidFill>
                  <a:srgbClr val="0000FF"/>
                </a:solidFill>
                <a:latin typeface="Tahoma" charset="0"/>
                <a:ea typeface="ＭＳ Ｐゴシック" charset="0"/>
                <a:cs typeface="ＭＳ Ｐゴシック" charset="0"/>
              </a:rPr>
              <a:t>Likely need to replace/augment DRAM </a:t>
            </a:r>
            <a:r>
              <a:rPr lang="en-US" sz="2200" dirty="0">
                <a:latin typeface="Tahoma" charset="0"/>
                <a:ea typeface="ＭＳ Ｐゴシック" charset="0"/>
                <a:cs typeface="ＭＳ Ｐゴシック" charset="0"/>
              </a:rPr>
              <a:t>with a technology that is</a:t>
            </a:r>
          </a:p>
          <a:p>
            <a:pPr lvl="1"/>
            <a:r>
              <a:rPr lang="en-US" sz="2000" dirty="0">
                <a:latin typeface="Tahoma" charset="0"/>
                <a:ea typeface="ＭＳ Ｐゴシック" charset="0"/>
              </a:rPr>
              <a:t>Technology scalable</a:t>
            </a:r>
          </a:p>
          <a:p>
            <a:pPr lvl="1"/>
            <a:r>
              <a:rPr lang="en-US" sz="2000" dirty="0">
                <a:latin typeface="Tahoma" charset="0"/>
                <a:ea typeface="ＭＳ Ｐゴシック" charset="0"/>
              </a:rPr>
              <a:t>And at least similarly efficient, high performance, and fault-tolerant </a:t>
            </a:r>
          </a:p>
          <a:p>
            <a:pPr lvl="2"/>
            <a:r>
              <a:rPr lang="en-US" sz="1800" dirty="0">
                <a:solidFill>
                  <a:srgbClr val="FF0000"/>
                </a:solidFill>
                <a:latin typeface="Tahoma" charset="0"/>
                <a:ea typeface="ＭＳ Ｐゴシック" charset="0"/>
              </a:rPr>
              <a:t>or can be architected to be so</a:t>
            </a: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endParaRPr lang="en-US" sz="22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Some </a:t>
            </a:r>
            <a:r>
              <a:rPr lang="en-US" sz="2200" dirty="0">
                <a:solidFill>
                  <a:srgbClr val="0000FF"/>
                </a:solidFill>
                <a:latin typeface="Tahoma" charset="0"/>
                <a:ea typeface="ＭＳ Ｐゴシック" charset="0"/>
                <a:cs typeface="ＭＳ Ｐゴシック" charset="0"/>
              </a:rPr>
              <a:t>emerging resistive memory technologies appear promising</a:t>
            </a:r>
          </a:p>
          <a:p>
            <a:pPr lvl="1"/>
            <a:r>
              <a:rPr lang="en-US" sz="2000" dirty="0">
                <a:latin typeface="Tahoma" charset="0"/>
                <a:ea typeface="ＭＳ Ｐゴシック" charset="0"/>
              </a:rPr>
              <a:t>Phase Change Memory (PCM</a:t>
            </a:r>
            <a:r>
              <a:rPr lang="en-US" sz="2000" dirty="0" smtClean="0">
                <a:latin typeface="Tahoma" charset="0"/>
                <a:ea typeface="ＭＳ Ｐゴシック" charset="0"/>
              </a:rPr>
              <a:t>)?</a:t>
            </a:r>
            <a:endParaRPr lang="en-US" sz="2000" dirty="0">
              <a:latin typeface="Tahoma" charset="0"/>
              <a:ea typeface="ＭＳ Ｐゴシック" charset="0"/>
            </a:endParaRPr>
          </a:p>
          <a:p>
            <a:pPr lvl="1"/>
            <a:r>
              <a:rPr lang="en-US" sz="2000" dirty="0">
                <a:latin typeface="Tahoma" charset="0"/>
                <a:ea typeface="ＭＳ Ｐゴシック" charset="0"/>
              </a:rPr>
              <a:t>Spin Torque Transfer Magnetic Memory (STT-MRAM)?</a:t>
            </a:r>
          </a:p>
          <a:p>
            <a:pPr lvl="1"/>
            <a:r>
              <a:rPr lang="en-US" sz="2000" dirty="0" err="1">
                <a:latin typeface="Tahoma" charset="0"/>
                <a:ea typeface="ＭＳ Ｐゴシック" charset="0"/>
              </a:rPr>
              <a:t>Memristors</a:t>
            </a:r>
            <a:r>
              <a:rPr lang="en-US" sz="2000" dirty="0">
                <a:latin typeface="Tahoma" charset="0"/>
                <a:ea typeface="ＭＳ Ｐゴシック" charset="0"/>
              </a:rPr>
              <a:t>?</a:t>
            </a:r>
          </a:p>
          <a:p>
            <a:pPr lvl="1"/>
            <a:r>
              <a:rPr lang="en-US" sz="2000" dirty="0">
                <a:latin typeface="Tahoma" charset="0"/>
                <a:ea typeface="ＭＳ Ｐゴシック" charset="0"/>
              </a:rPr>
              <a:t>And, </a:t>
            </a:r>
            <a:r>
              <a:rPr lang="en-US" sz="2000" dirty="0">
                <a:solidFill>
                  <a:srgbClr val="FF0000"/>
                </a:solidFill>
                <a:latin typeface="Tahoma" charset="0"/>
                <a:ea typeface="ＭＳ Ｐゴシック" charset="0"/>
              </a:rPr>
              <a:t>maybe there are other ones</a:t>
            </a:r>
          </a:p>
          <a:p>
            <a:pPr lvl="1"/>
            <a:r>
              <a:rPr lang="en-US" sz="2000"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ADC6341-2CE4-6F43-863E-AA79E9D0D8C8}"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
        <p:nvSpPr>
          <p:cNvPr id="5" name="Rectangle 4"/>
          <p:cNvSpPr/>
          <p:nvPr/>
        </p:nvSpPr>
        <p:spPr>
          <a:xfrm>
            <a:off x="381000" y="5592763"/>
            <a:ext cx="72390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42808596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145305915"/>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2586577664"/>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43542574"/>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Compared to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50</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865156"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Our mechanism achieves 31% better performance than all PCM, 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87703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51</a:t>
            </a:fld>
            <a:endParaRPr lang="en-US">
              <a:solidFill>
                <a:prstClr val="black">
                  <a:tint val="75000"/>
                </a:prstClr>
              </a:solidFill>
              <a:latin typeface="Calibri"/>
            </a:endParaRPr>
          </a:p>
        </p:txBody>
      </p:sp>
      <p:sp>
        <p:nvSpPr>
          <p:cNvPr id="5" name="Content Placeholder 2"/>
          <p:cNvSpPr txBox="1">
            <a:spLocks/>
          </p:cNvSpPr>
          <p:nvPr/>
        </p:nvSpPr>
        <p:spPr bwMode="auto">
          <a:xfrm>
            <a:off x="241300" y="1417638"/>
            <a:ext cx="8686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solidFill>
                  <a:prstClr val="black"/>
                </a:solidFill>
                <a:latin typeface="Calibri"/>
              </a:rPr>
              <a:t>Different memory technologies have different strengths</a:t>
            </a:r>
          </a:p>
          <a:p>
            <a:r>
              <a:rPr lang="en-US" sz="2600" dirty="0">
                <a:solidFill>
                  <a:prstClr val="black"/>
                </a:solidFill>
                <a:latin typeface="Calibri"/>
              </a:rPr>
              <a:t>A hybrid memory system (DRAM-PCM) aims for best of both</a:t>
            </a:r>
          </a:p>
          <a:p>
            <a:r>
              <a:rPr lang="en-US" sz="2600" b="1" u="sng" dirty="0">
                <a:solidFill>
                  <a:srgbClr val="FF0000"/>
                </a:solidFill>
                <a:latin typeface="Calibri"/>
              </a:rPr>
              <a:t>Problem:</a:t>
            </a:r>
            <a:r>
              <a:rPr lang="en-US" sz="2600" dirty="0">
                <a:solidFill>
                  <a:srgbClr val="FF0000"/>
                </a:solidFill>
                <a:latin typeface="Calibri"/>
              </a:rPr>
              <a:t>  How to place data between these heterogeneous memory devices?</a:t>
            </a:r>
          </a:p>
          <a:p>
            <a:r>
              <a:rPr lang="en-US" sz="2600" b="1" u="sng" dirty="0">
                <a:solidFill>
                  <a:prstClr val="black"/>
                </a:solidFill>
                <a:latin typeface="Calibri"/>
              </a:rPr>
              <a:t>Observation:</a:t>
            </a:r>
            <a:r>
              <a:rPr lang="en-US" sz="2600" dirty="0">
                <a:solidFill>
                  <a:prstClr val="black"/>
                </a:solidFill>
                <a:latin typeface="Calibri"/>
              </a:rPr>
              <a:t> PCM array access latency is higher than DRAM’s – But peripheral circuit (row buffer) access latencies are similar</a:t>
            </a:r>
          </a:p>
          <a:p>
            <a:r>
              <a:rPr lang="en-US" sz="2600" b="1" u="sng" dirty="0">
                <a:solidFill>
                  <a:srgbClr val="0000FF"/>
                </a:solidFill>
                <a:latin typeface="Calibri"/>
              </a:rPr>
              <a:t>Key Idea:</a:t>
            </a:r>
            <a:r>
              <a:rPr lang="en-US" sz="2600" dirty="0">
                <a:solidFill>
                  <a:srgbClr val="0000FF"/>
                </a:solidFill>
                <a:latin typeface="Calibri"/>
              </a:rPr>
              <a:t> Use row buffer locality (RBL) as a key criterion for data placement</a:t>
            </a:r>
          </a:p>
          <a:p>
            <a:r>
              <a:rPr lang="en-US" sz="2600" b="1" u="sng" dirty="0">
                <a:solidFill>
                  <a:prstClr val="black"/>
                </a:solidFill>
                <a:latin typeface="Calibri"/>
              </a:rPr>
              <a:t>Solution:</a:t>
            </a:r>
            <a:r>
              <a:rPr lang="en-US" sz="2600" dirty="0">
                <a:solidFill>
                  <a:prstClr val="black"/>
                </a:solidFill>
                <a:latin typeface="Calibri"/>
              </a:rPr>
              <a:t> Cache to DRAM rows with </a:t>
            </a:r>
            <a:r>
              <a:rPr lang="en-US" sz="2600" dirty="0">
                <a:solidFill>
                  <a:srgbClr val="0000FF"/>
                </a:solidFill>
                <a:latin typeface="Calibri"/>
              </a:rPr>
              <a:t>low RBL</a:t>
            </a:r>
            <a:r>
              <a:rPr lang="en-US" sz="2600" dirty="0">
                <a:solidFill>
                  <a:prstClr val="black"/>
                </a:solidFill>
                <a:latin typeface="Calibri"/>
              </a:rPr>
              <a:t> and </a:t>
            </a:r>
            <a:r>
              <a:rPr lang="en-US" sz="2600" dirty="0">
                <a:solidFill>
                  <a:srgbClr val="0000FF"/>
                </a:solidFill>
                <a:latin typeface="Calibri"/>
              </a:rPr>
              <a:t>high reuse</a:t>
            </a:r>
            <a:endParaRPr lang="en-US" sz="2600" dirty="0">
              <a:solidFill>
                <a:prstClr val="black"/>
              </a:solidFill>
              <a:latin typeface="Calibri"/>
            </a:endParaRPr>
          </a:p>
          <a:p>
            <a:r>
              <a:rPr lang="en-US" sz="2600" dirty="0">
                <a:solidFill>
                  <a:prstClr val="black"/>
                </a:solidFill>
                <a:latin typeface="Calibri"/>
              </a:rPr>
              <a:t>Improves both performance and energy efficiency over state-of-the-art caching policies</a:t>
            </a:r>
          </a:p>
        </p:txBody>
      </p:sp>
    </p:spTree>
    <p:extLst>
      <p:ext uri="{BB962C8B-B14F-4D97-AF65-F5344CB8AC3E}">
        <p14:creationId xmlns:p14="http://schemas.microsoft.com/office/powerpoint/2010/main" val="62839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U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211" y="5915887"/>
            <a:ext cx="4043578" cy="363708"/>
          </a:xfrm>
          <a:prstGeom prst="rect">
            <a:avLst/>
          </a:prstGeom>
        </p:spPr>
      </p:pic>
      <p:sp>
        <p:nvSpPr>
          <p:cNvPr id="13313" name="Title 1"/>
          <p:cNvSpPr>
            <a:spLocks noGrp="1"/>
          </p:cNvSpPr>
          <p:nvPr>
            <p:ph type="ctrTitle"/>
          </p:nvPr>
        </p:nvSpPr>
        <p:spPr>
          <a:xfrm>
            <a:off x="458788" y="1303338"/>
            <a:ext cx="8226425" cy="1470025"/>
          </a:xfrm>
        </p:spPr>
        <p:txBody>
          <a:bodyPr/>
          <a:lstStyle/>
          <a:p>
            <a:r>
              <a:rPr lang="en-US" sz="4000" dirty="0">
                <a:latin typeface="Times" charset="0"/>
                <a:cs typeface="Times" charset="0"/>
              </a:rPr>
              <a:t>Row Buffer Locality </a:t>
            </a:r>
            <a:r>
              <a:rPr lang="en-US" sz="4000" dirty="0" smtClean="0">
                <a:latin typeface="Times" charset="0"/>
                <a:cs typeface="Times" charset="0"/>
              </a:rPr>
              <a:t>Aware</a:t>
            </a:r>
            <a:br>
              <a:rPr lang="en-US" sz="4000" dirty="0" smtClean="0">
                <a:latin typeface="Times" charset="0"/>
                <a:cs typeface="Times" charset="0"/>
              </a:rPr>
            </a:br>
            <a:r>
              <a:rPr lang="en-US" sz="4000" dirty="0" smtClean="0">
                <a:latin typeface="Times" charset="0"/>
                <a:cs typeface="Times" charset="0"/>
              </a:rPr>
              <a:t>Caching Policies for </a:t>
            </a:r>
            <a:r>
              <a:rPr lang="en-US" sz="4000" dirty="0">
                <a:latin typeface="Times" charset="0"/>
                <a:cs typeface="Times" charset="0"/>
              </a:rPr>
              <a:t>Hybrid Memories</a:t>
            </a:r>
          </a:p>
        </p:txBody>
      </p:sp>
      <p:sp>
        <p:nvSpPr>
          <p:cNvPr id="3" name="Subtitle 2"/>
          <p:cNvSpPr>
            <a:spLocks noGrp="1"/>
          </p:cNvSpPr>
          <p:nvPr>
            <p:ph type="subTitle" idx="1"/>
          </p:nvPr>
        </p:nvSpPr>
        <p:spPr>
          <a:xfrm>
            <a:off x="1371600" y="3409950"/>
            <a:ext cx="6400800" cy="2228850"/>
          </a:xfrm>
        </p:spPr>
        <p:txBody>
          <a:bodyPr rtlCol="0">
            <a:normAutofit fontScale="92500" lnSpcReduction="10000"/>
          </a:bodyPr>
          <a:lstStyle/>
          <a:p>
            <a:pPr fontAlgn="auto">
              <a:spcBef>
                <a:spcPts val="0"/>
              </a:spcBef>
              <a:spcAft>
                <a:spcPts val="0"/>
              </a:spcAft>
              <a:defRPr/>
            </a:pPr>
            <a:r>
              <a:rPr lang="en-US" dirty="0" err="1"/>
              <a:t>HanBin</a:t>
            </a:r>
            <a:r>
              <a:rPr lang="en-US" dirty="0"/>
              <a:t> Yoon</a:t>
            </a:r>
          </a:p>
          <a:p>
            <a:pPr fontAlgn="auto">
              <a:spcBef>
                <a:spcPts val="0"/>
              </a:spcBef>
              <a:spcAft>
                <a:spcPts val="0"/>
              </a:spcAft>
              <a:buFont typeface="Arial"/>
              <a:buNone/>
              <a:defRPr/>
            </a:pPr>
            <a:r>
              <a:rPr lang="en-US" dirty="0" smtClean="0">
                <a:ea typeface="+mn-ea"/>
                <a:cs typeface="+mn-cs"/>
              </a:rPr>
              <a:t>Justin Meza</a:t>
            </a:r>
          </a:p>
          <a:p>
            <a:pPr fontAlgn="auto">
              <a:spcBef>
                <a:spcPts val="0"/>
              </a:spcBef>
              <a:spcAft>
                <a:spcPts val="0"/>
              </a:spcAft>
              <a:buFont typeface="Arial"/>
              <a:buNone/>
              <a:defRPr/>
            </a:pPr>
            <a:r>
              <a:rPr lang="en-US" dirty="0" err="1" smtClean="0">
                <a:ea typeface="+mn-ea"/>
                <a:cs typeface="+mn-cs"/>
              </a:rPr>
              <a:t>Rachata</a:t>
            </a:r>
            <a:r>
              <a:rPr lang="en-US" dirty="0" smtClean="0">
                <a:ea typeface="+mn-ea"/>
                <a:cs typeface="+mn-cs"/>
              </a:rPr>
              <a:t> </a:t>
            </a:r>
            <a:r>
              <a:rPr lang="en-US" dirty="0" err="1" smtClean="0">
                <a:ea typeface="+mn-ea"/>
                <a:cs typeface="+mn-cs"/>
              </a:rPr>
              <a:t>Ausavarungnirun</a:t>
            </a:r>
            <a:r>
              <a:rPr lang="en-US" dirty="0" smtClean="0">
                <a:ea typeface="+mn-ea"/>
                <a:cs typeface="+mn-cs"/>
              </a:rPr>
              <a:t/>
            </a:r>
            <a:br>
              <a:rPr lang="en-US" dirty="0" smtClean="0">
                <a:ea typeface="+mn-ea"/>
                <a:cs typeface="+mn-cs"/>
              </a:rPr>
            </a:br>
            <a:r>
              <a:rPr lang="en-US" dirty="0" smtClean="0">
                <a:ea typeface="+mn-ea"/>
                <a:cs typeface="+mn-cs"/>
              </a:rPr>
              <a:t>Rachael Harding</a:t>
            </a:r>
          </a:p>
          <a:p>
            <a:pPr fontAlgn="auto">
              <a:spcBef>
                <a:spcPts val="0"/>
              </a:spcBef>
              <a:spcAft>
                <a:spcPts val="0"/>
              </a:spcAft>
              <a:buFont typeface="Arial"/>
              <a:buNone/>
              <a:defRPr/>
            </a:pPr>
            <a:r>
              <a:rPr lang="en-US" dirty="0" err="1" smtClean="0">
                <a:ea typeface="+mn-ea"/>
                <a:cs typeface="+mn-cs"/>
              </a:rPr>
              <a:t>Onur</a:t>
            </a:r>
            <a:r>
              <a:rPr lang="en-US" dirty="0" smtClean="0">
                <a:ea typeface="+mn-ea"/>
                <a:cs typeface="+mn-cs"/>
              </a:rPr>
              <a:t> </a:t>
            </a:r>
            <a:r>
              <a:rPr lang="en-US" dirty="0" err="1" smtClean="0">
                <a:ea typeface="+mn-ea"/>
                <a:cs typeface="+mn-cs"/>
              </a:rPr>
              <a:t>Mutlu</a:t>
            </a:r>
            <a:endParaRPr lang="en-US" dirty="0" smtClean="0">
              <a:ea typeface="+mn-ea"/>
              <a:cs typeface="+mn-cs"/>
            </a:endParaRPr>
          </a:p>
        </p:txBody>
      </p:sp>
    </p:spTree>
    <p:extLst>
      <p:ext uri="{BB962C8B-B14F-4D97-AF65-F5344CB8AC3E}">
        <p14:creationId xmlns:p14="http://schemas.microsoft.com/office/powerpoint/2010/main" val="1399635421"/>
      </p:ext>
    </p:extLst>
  </p:cSld>
  <p:clrMapOvr>
    <a:masterClrMapping/>
  </p:clrMapOvr>
  <p:transition xmlns:p14="http://schemas.microsoft.com/office/powerpoint/2010/main" spd="slow" advTm="11988"/>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00"/>
                </a:solidFill>
                <a:latin typeface="Tahoma" charset="0"/>
                <a:ea typeface="ＭＳ Ｐゴシック" charset="0"/>
                <a:cs typeface="ＭＳ Ｐゴシック" charset="0"/>
              </a:rPr>
              <a:t>Row-Locality Aware Data Placement</a:t>
            </a:r>
          </a:p>
          <a:p>
            <a:pPr lvl="2" eaLnBrk="1" hangingPunct="1"/>
            <a:r>
              <a:rPr lang="en-US" dirty="0" smtClean="0">
                <a:solidFill>
                  <a:srgbClr val="0000FF"/>
                </a:solidFill>
                <a:latin typeface="Tahoma" charset="0"/>
                <a:ea typeface="ＭＳ Ｐゴシック" charset="0"/>
                <a:cs typeface="ＭＳ Ｐゴシック" charset="0"/>
              </a:rPr>
              <a:t>Efficient DRAM (or Technology X) Caches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spTree>
    <p:extLst>
      <p:ext uri="{BB962C8B-B14F-4D97-AF65-F5344CB8AC3E}">
        <p14:creationId xmlns:p14="http://schemas.microsoft.com/office/powerpoint/2010/main" val="1820331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54</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28096761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55</a:t>
            </a:fld>
            <a:endParaRPr lang="en-US"/>
          </a:p>
        </p:txBody>
      </p:sp>
      <p:sp>
        <p:nvSpPr>
          <p:cNvPr id="46" name="Rectangle 45"/>
          <p:cNvSpPr/>
          <p:nvPr/>
        </p:nvSpPr>
        <p:spPr>
          <a:xfrm>
            <a:off x="4497764"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2225915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56</a:t>
            </a:fld>
            <a:endParaRPr lang="en-US"/>
          </a:p>
        </p:txBody>
      </p:sp>
    </p:spTree>
    <p:extLst>
      <p:ext uri="{BB962C8B-B14F-4D97-AF65-F5344CB8AC3E}">
        <p14:creationId xmlns:p14="http://schemas.microsoft.com/office/powerpoint/2010/main" val="12551137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57</a:t>
            </a:fld>
            <a:endParaRPr lang="en-US"/>
          </a:p>
        </p:txBody>
      </p:sp>
    </p:spTree>
    <p:extLst>
      <p:ext uri="{BB962C8B-B14F-4D97-AF65-F5344CB8AC3E}">
        <p14:creationId xmlns:p14="http://schemas.microsoft.com/office/powerpoint/2010/main" val="4033771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a:t>
            </a:r>
            <a:endParaRPr lang="en-US" dirty="0"/>
          </a:p>
        </p:txBody>
      </p:sp>
      <p:sp>
        <p:nvSpPr>
          <p:cNvPr id="3" name="Content Placeholder 2"/>
          <p:cNvSpPr>
            <a:spLocks noGrp="1"/>
          </p:cNvSpPr>
          <p:nvPr>
            <p:ph idx="1"/>
          </p:nvPr>
        </p:nvSpPr>
        <p:spPr/>
        <p:txBody>
          <a:bodyPr/>
          <a:lstStyle/>
          <a:p>
            <a:r>
              <a:rPr lang="en-US" dirty="0"/>
              <a:t>A Tag-In-Memory </a:t>
            </a:r>
            <a:r>
              <a:rPr lang="en-US" dirty="0" err="1"/>
              <a:t>BuffER</a:t>
            </a:r>
            <a:r>
              <a:rPr lang="en-US" dirty="0"/>
              <a:t> (TIMBER)</a:t>
            </a:r>
          </a:p>
          <a:p>
            <a:pPr lvl="1"/>
            <a:r>
              <a:rPr lang="en-US" dirty="0"/>
              <a:t>Stores recently-used tags in a small amount of </a:t>
            </a:r>
            <a:r>
              <a:rPr lang="en-US" dirty="0" smtClean="0"/>
              <a:t>SRAM</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344487" lvl="1" indent="0">
              <a:buNone/>
            </a:pPr>
            <a:endParaRPr lang="en-US" dirty="0"/>
          </a:p>
          <a:p>
            <a:r>
              <a:rPr lang="en-US" dirty="0" smtClean="0"/>
              <a:t>Benefits: If tag is cached:</a:t>
            </a:r>
          </a:p>
          <a:p>
            <a:pPr lvl="1"/>
            <a:r>
              <a:rPr lang="en-US" dirty="0" smtClean="0"/>
              <a:t>no need to access DRAM twice</a:t>
            </a:r>
          </a:p>
          <a:p>
            <a:pPr lvl="1"/>
            <a:r>
              <a:rPr lang="en-US" dirty="0"/>
              <a:t>c</a:t>
            </a:r>
            <a:r>
              <a:rPr lang="en-US" dirty="0" smtClean="0"/>
              <a:t>ache hit determined quickly</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58</a:t>
            </a:fld>
            <a:endParaRPr lang="en-US"/>
          </a:p>
        </p:txBody>
      </p:sp>
      <p:sp>
        <p:nvSpPr>
          <p:cNvPr id="32" name="Rectangle 31"/>
          <p:cNvSpPr/>
          <p:nvPr/>
        </p:nvSpPr>
        <p:spPr>
          <a:xfrm>
            <a:off x="3992848"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3" name="Rectangle 32"/>
          <p:cNvSpPr/>
          <p:nvPr/>
        </p:nvSpPr>
        <p:spPr>
          <a:xfrm>
            <a:off x="4620172"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4" name="Rectangle 33"/>
          <p:cNvSpPr/>
          <p:nvPr/>
        </p:nvSpPr>
        <p:spPr>
          <a:xfrm>
            <a:off x="5247496"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5" name="Rectangle 34"/>
          <p:cNvSpPr/>
          <p:nvPr/>
        </p:nvSpPr>
        <p:spPr>
          <a:xfrm>
            <a:off x="2968310" y="380883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36" name="Rectangle 35"/>
          <p:cNvSpPr/>
          <p:nvPr/>
        </p:nvSpPr>
        <p:spPr>
          <a:xfrm>
            <a:off x="3992848"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7" name="Rectangle 36"/>
          <p:cNvSpPr/>
          <p:nvPr/>
        </p:nvSpPr>
        <p:spPr>
          <a:xfrm>
            <a:off x="4620172"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8" name="Rectangle 37"/>
          <p:cNvSpPr/>
          <p:nvPr/>
        </p:nvSpPr>
        <p:spPr>
          <a:xfrm>
            <a:off x="5247496"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9" name="Rectangle 38"/>
          <p:cNvSpPr/>
          <p:nvPr/>
        </p:nvSpPr>
        <p:spPr>
          <a:xfrm>
            <a:off x="2968310" y="4215516"/>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40" name="Oval 39"/>
          <p:cNvSpPr/>
          <p:nvPr/>
        </p:nvSpPr>
        <p:spPr>
          <a:xfrm>
            <a:off x="4512469" y="4755568"/>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41" name="Oval 40"/>
          <p:cNvSpPr/>
          <p:nvPr/>
        </p:nvSpPr>
        <p:spPr>
          <a:xfrm>
            <a:off x="4512469" y="49359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2" name="Oval 41"/>
          <p:cNvSpPr/>
          <p:nvPr/>
        </p:nvSpPr>
        <p:spPr>
          <a:xfrm>
            <a:off x="4512469" y="51087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3" name="TextBox 42"/>
          <p:cNvSpPr txBox="1"/>
          <p:nvPr/>
        </p:nvSpPr>
        <p:spPr>
          <a:xfrm>
            <a:off x="2907802" y="3408505"/>
            <a:ext cx="10695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Row Tag</a:t>
            </a:r>
            <a:endParaRPr lang="en-US" sz="2000" kern="0" dirty="0">
              <a:solidFill>
                <a:sysClr val="windowText" lastClr="000000"/>
              </a:solidFill>
              <a:latin typeface="Tahoma"/>
            </a:endParaRPr>
          </a:p>
        </p:txBody>
      </p:sp>
      <p:grpSp>
        <p:nvGrpSpPr>
          <p:cNvPr id="44" name="Group 43"/>
          <p:cNvGrpSpPr/>
          <p:nvPr/>
        </p:nvGrpSpPr>
        <p:grpSpPr>
          <a:xfrm>
            <a:off x="1499689" y="4151639"/>
            <a:ext cx="1468621" cy="461664"/>
            <a:chOff x="1147882" y="4975855"/>
            <a:chExt cx="1468621" cy="461664"/>
          </a:xfrm>
        </p:grpSpPr>
        <p:cxnSp>
          <p:nvCxnSpPr>
            <p:cNvPr id="45" name="Straight Arrow Connector 44"/>
            <p:cNvCxnSpPr/>
            <p:nvPr/>
          </p:nvCxnSpPr>
          <p:spPr bwMode="auto">
            <a:xfrm rot="5400000" flipV="1">
              <a:off x="2439497" y="5056784"/>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6" name="TextBox 11"/>
            <p:cNvSpPr txBox="1">
              <a:spLocks noChangeArrowheads="1"/>
            </p:cNvSpPr>
            <p:nvPr/>
          </p:nvSpPr>
          <p:spPr bwMode="auto">
            <a:xfrm>
              <a:off x="1147882" y="4975855"/>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47" name="Rectangle 46"/>
          <p:cNvSpPr/>
          <p:nvPr/>
        </p:nvSpPr>
        <p:spPr>
          <a:xfrm>
            <a:off x="4620172" y="4217708"/>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48" name="Rectangle 47"/>
          <p:cNvSpPr/>
          <p:nvPr/>
        </p:nvSpPr>
        <p:spPr>
          <a:xfrm>
            <a:off x="4497764"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9" name="Rectangle 48"/>
          <p:cNvSpPr/>
          <p:nvPr/>
        </p:nvSpPr>
        <p:spPr>
          <a:xfrm>
            <a:off x="733820"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50" name="Rectangle 49"/>
          <p:cNvSpPr/>
          <p:nvPr/>
        </p:nvSpPr>
        <p:spPr>
          <a:xfrm>
            <a:off x="2615792"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51" name="Straight Arrow Connector 50"/>
          <p:cNvCxnSpPr/>
          <p:nvPr/>
        </p:nvCxnSpPr>
        <p:spPr>
          <a:xfrm>
            <a:off x="733820" y="2401082"/>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2" name="TextBox 51"/>
          <p:cNvSpPr txBox="1"/>
          <p:nvPr/>
        </p:nvSpPr>
        <p:spPr>
          <a:xfrm>
            <a:off x="3799995" y="2132856"/>
            <a:ext cx="1544012" cy="461665"/>
          </a:xfrm>
          <a:prstGeom prst="rect">
            <a:avLst/>
          </a:prstGeom>
          <a:solidFill>
            <a:srgbClr val="FFFFFF"/>
          </a:solidFill>
        </p:spPr>
        <p:txBody>
          <a:bodyPr wrap="none" rtlCol="0">
            <a:spAutoFit/>
          </a:bodyPr>
          <a:lstStyle/>
          <a:p>
            <a:pPr algn="ct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3" name="Rectangle 52"/>
          <p:cNvSpPr/>
          <p:nvPr/>
        </p:nvSpPr>
        <p:spPr>
          <a:xfrm>
            <a:off x="6379736"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4" name="Rectangle 53"/>
          <p:cNvSpPr/>
          <p:nvPr/>
        </p:nvSpPr>
        <p:spPr>
          <a:xfrm>
            <a:off x="7007060"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5" name="Rectangle 54"/>
          <p:cNvSpPr/>
          <p:nvPr/>
        </p:nvSpPr>
        <p:spPr>
          <a:xfrm>
            <a:off x="7634384"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cxnSp>
        <p:nvCxnSpPr>
          <p:cNvPr id="56" name="Straight Connector 55"/>
          <p:cNvCxnSpPr/>
          <p:nvPr/>
        </p:nvCxnSpPr>
        <p:spPr>
          <a:xfrm flipV="1">
            <a:off x="3961648" y="302776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cxnSp>
        <p:nvCxnSpPr>
          <p:cNvPr id="57" name="Straight Connector 56"/>
          <p:cNvCxnSpPr/>
          <p:nvPr/>
        </p:nvCxnSpPr>
        <p:spPr>
          <a:xfrm flipV="1">
            <a:off x="5874820" y="305289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6336977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 Example (I)</a:t>
            </a:r>
            <a:endParaRPr lang="en-US" dirty="0"/>
          </a:p>
        </p:txBody>
      </p:sp>
      <p:sp>
        <p:nvSpPr>
          <p:cNvPr id="3" name="Content Placeholder 2"/>
          <p:cNvSpPr>
            <a:spLocks noGrp="1"/>
          </p:cNvSpPr>
          <p:nvPr>
            <p:ph idx="1"/>
          </p:nvPr>
        </p:nvSpPr>
        <p:spPr/>
        <p:txBody>
          <a:bodyPr/>
          <a:lstStyle/>
          <a:p>
            <a:r>
              <a:rPr lang="en-US" dirty="0" smtClean="0"/>
              <a:t>Case 1: TIMBER hit</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59</a:t>
            </a:fld>
            <a:endParaRPr lang="en-US"/>
          </a:p>
        </p:txBody>
      </p:sp>
      <p:sp>
        <p:nvSpPr>
          <p:cNvPr id="63" name="Rectangle 62"/>
          <p:cNvSpPr/>
          <p:nvPr/>
        </p:nvSpPr>
        <p:spPr>
          <a:xfrm>
            <a:off x="1258888" y="492700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4" name="Rectangle 63"/>
          <p:cNvSpPr/>
          <p:nvPr/>
        </p:nvSpPr>
        <p:spPr>
          <a:xfrm>
            <a:off x="5219700" y="492700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5" name="Rectangle 64"/>
          <p:cNvSpPr/>
          <p:nvPr/>
        </p:nvSpPr>
        <p:spPr>
          <a:xfrm>
            <a:off x="1335207"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6" name="Rectangle 65"/>
          <p:cNvSpPr/>
          <p:nvPr/>
        </p:nvSpPr>
        <p:spPr>
          <a:xfrm>
            <a:off x="3079351"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7" name="Rectangle 66"/>
          <p:cNvSpPr/>
          <p:nvPr/>
        </p:nvSpPr>
        <p:spPr>
          <a:xfrm>
            <a:off x="1335207" y="5531723"/>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8" name="Rectangle 67"/>
          <p:cNvSpPr/>
          <p:nvPr/>
        </p:nvSpPr>
        <p:spPr>
          <a:xfrm>
            <a:off x="3079351"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9" name="Oval 68"/>
          <p:cNvSpPr/>
          <p:nvPr/>
        </p:nvSpPr>
        <p:spPr>
          <a:xfrm>
            <a:off x="2222500"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0" name="Oval 69"/>
          <p:cNvSpPr/>
          <p:nvPr/>
        </p:nvSpPr>
        <p:spPr>
          <a:xfrm>
            <a:off x="2528358"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1" name="Oval 70"/>
          <p:cNvSpPr/>
          <p:nvPr/>
        </p:nvSpPr>
        <p:spPr>
          <a:xfrm>
            <a:off x="283950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2" name="Rectangle 71"/>
          <p:cNvSpPr/>
          <p:nvPr/>
        </p:nvSpPr>
        <p:spPr>
          <a:xfrm>
            <a:off x="5314002"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3" name="Rectangle 72"/>
          <p:cNvSpPr/>
          <p:nvPr/>
        </p:nvSpPr>
        <p:spPr>
          <a:xfrm>
            <a:off x="7058146"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4" name="Rectangle 73"/>
          <p:cNvSpPr/>
          <p:nvPr/>
        </p:nvSpPr>
        <p:spPr>
          <a:xfrm>
            <a:off x="5314002"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7058146" y="55291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Oval 75"/>
          <p:cNvSpPr/>
          <p:nvPr/>
        </p:nvSpPr>
        <p:spPr>
          <a:xfrm>
            <a:off x="619336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7" name="Oval 76"/>
          <p:cNvSpPr/>
          <p:nvPr/>
        </p:nvSpPr>
        <p:spPr>
          <a:xfrm>
            <a:off x="6499225"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8" name="Oval 77"/>
          <p:cNvSpPr/>
          <p:nvPr/>
        </p:nvSpPr>
        <p:spPr>
          <a:xfrm>
            <a:off x="6810374"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9" name="Rectangle 78"/>
          <p:cNvSpPr/>
          <p:nvPr/>
        </p:nvSpPr>
        <p:spPr>
          <a:xfrm>
            <a:off x="3692526"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4132263"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4572000"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5011737"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3692526"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4132263"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572000"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6" name="Rectangle 85"/>
          <p:cNvSpPr/>
          <p:nvPr/>
        </p:nvSpPr>
        <p:spPr>
          <a:xfrm>
            <a:off x="5011737"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7" name="Rectangle 86"/>
          <p:cNvSpPr/>
          <p:nvPr/>
        </p:nvSpPr>
        <p:spPr>
          <a:xfrm>
            <a:off x="3692526"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8" name="Rectangle 87"/>
          <p:cNvSpPr/>
          <p:nvPr/>
        </p:nvSpPr>
        <p:spPr>
          <a:xfrm>
            <a:off x="4132263"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9" name="Rectangle 88"/>
          <p:cNvSpPr/>
          <p:nvPr/>
        </p:nvSpPr>
        <p:spPr>
          <a:xfrm>
            <a:off x="4572000"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0" name="Rectangle 89"/>
          <p:cNvSpPr/>
          <p:nvPr/>
        </p:nvSpPr>
        <p:spPr>
          <a:xfrm>
            <a:off x="5011737"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1" name="Rectangle 90"/>
          <p:cNvSpPr/>
          <p:nvPr/>
        </p:nvSpPr>
        <p:spPr>
          <a:xfrm>
            <a:off x="3692526"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2" name="Rectangle 91"/>
          <p:cNvSpPr/>
          <p:nvPr/>
        </p:nvSpPr>
        <p:spPr>
          <a:xfrm>
            <a:off x="4132263"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3" name="Rectangle 92"/>
          <p:cNvSpPr/>
          <p:nvPr/>
        </p:nvSpPr>
        <p:spPr>
          <a:xfrm>
            <a:off x="4572000"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4" name="Rectangle 93"/>
          <p:cNvSpPr/>
          <p:nvPr/>
        </p:nvSpPr>
        <p:spPr>
          <a:xfrm>
            <a:off x="5011737"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95" name="Straight Connector 7"/>
          <p:cNvCxnSpPr/>
          <p:nvPr/>
        </p:nvCxnSpPr>
        <p:spPr>
          <a:xfrm rot="5400000">
            <a:off x="3480993" y="4680236"/>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96" name="Straight Connector 13"/>
          <p:cNvCxnSpPr/>
          <p:nvPr/>
        </p:nvCxnSpPr>
        <p:spPr>
          <a:xfrm rot="16200000" flipH="1">
            <a:off x="4568430" y="4680236"/>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97" name="Rectangle 96"/>
          <p:cNvSpPr/>
          <p:nvPr/>
        </p:nvSpPr>
        <p:spPr>
          <a:xfrm>
            <a:off x="4092579" y="2999616"/>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98" name="Rectangle 97"/>
          <p:cNvSpPr/>
          <p:nvPr/>
        </p:nvSpPr>
        <p:spPr>
          <a:xfrm>
            <a:off x="3692526" y="4236926"/>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99" name="Rectangle 98"/>
          <p:cNvSpPr/>
          <p:nvPr/>
        </p:nvSpPr>
        <p:spPr>
          <a:xfrm>
            <a:off x="4572000" y="4236926"/>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100" name="Group 99"/>
          <p:cNvGrpSpPr/>
          <p:nvPr/>
        </p:nvGrpSpPr>
        <p:grpSpPr>
          <a:xfrm>
            <a:off x="4060296" y="3630228"/>
            <a:ext cx="1114608" cy="815677"/>
            <a:chOff x="1506883" y="3741716"/>
            <a:chExt cx="1114608" cy="815677"/>
          </a:xfrm>
        </p:grpSpPr>
        <p:cxnSp>
          <p:nvCxnSpPr>
            <p:cNvPr id="101" name="Straight Arrow Connector 100"/>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102"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103" name="Rounded Rectangular Callout 102"/>
          <p:cNvSpPr/>
          <p:nvPr/>
        </p:nvSpPr>
        <p:spPr>
          <a:xfrm>
            <a:off x="339724" y="2530867"/>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TIMBER:  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104" name="Rectangle 103"/>
          <p:cNvSpPr/>
          <p:nvPr/>
        </p:nvSpPr>
        <p:spPr>
          <a:xfrm>
            <a:off x="1344748" y="5043037"/>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
        <p:nvSpPr>
          <p:cNvPr id="105" name="TextBox 104"/>
          <p:cNvSpPr txBox="1"/>
          <p:nvPr/>
        </p:nvSpPr>
        <p:spPr>
          <a:xfrm>
            <a:off x="1965961" y="5761876"/>
            <a:ext cx="1334720" cy="492443"/>
          </a:xfrm>
          <a:prstGeom prst="rect">
            <a:avLst/>
          </a:prstGeom>
          <a:noFill/>
        </p:spPr>
        <p:txBody>
          <a:bodyPr wrap="none" rtlCol="0">
            <a:spAutoFit/>
          </a:bodyPr>
          <a:lstStyle/>
          <a:p>
            <a:pPr algn="ctr">
              <a:defRPr/>
            </a:pPr>
            <a:r>
              <a:rPr lang="en-US" sz="2600" kern="0" dirty="0" smtClean="0">
                <a:solidFill>
                  <a:srgbClr val="FF0000"/>
                </a:solidFill>
                <a:latin typeface="Tahoma"/>
              </a:rPr>
              <a:t>Access X</a:t>
            </a:r>
            <a:endParaRPr lang="en-US" sz="2600" kern="0" dirty="0">
              <a:solidFill>
                <a:srgbClr val="FF0000"/>
              </a:solidFill>
              <a:latin typeface="Tahoma"/>
            </a:endParaRPr>
          </a:p>
        </p:txBody>
      </p:sp>
      <p:grpSp>
        <p:nvGrpSpPr>
          <p:cNvPr id="106" name="Group 105"/>
          <p:cNvGrpSpPr/>
          <p:nvPr/>
        </p:nvGrpSpPr>
        <p:grpSpPr>
          <a:xfrm>
            <a:off x="504964" y="2687900"/>
            <a:ext cx="2906510" cy="1437602"/>
            <a:chOff x="5780290" y="1834342"/>
            <a:chExt cx="2906510" cy="1437602"/>
          </a:xfrm>
        </p:grpSpPr>
        <p:sp>
          <p:nvSpPr>
            <p:cNvPr id="107" name="Rectangle 106"/>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08" name="Rectangle 107"/>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09" name="Rectangle 108"/>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0" name="Rectangle 109"/>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1" name="Rectangle 110"/>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2" name="Rectangle 111"/>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3" name="Rectangle 112"/>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4" name="Rectangle 113"/>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15" name="Oval 114"/>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16" name="Oval 115"/>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17" name="Oval 116"/>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18" name="Rectangle 117"/>
          <p:cNvSpPr/>
          <p:nvPr/>
        </p:nvSpPr>
        <p:spPr>
          <a:xfrm>
            <a:off x="2149166" y="3086246"/>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19" name="Rounded Rectangle 118"/>
          <p:cNvSpPr/>
          <p:nvPr/>
        </p:nvSpPr>
        <p:spPr>
          <a:xfrm>
            <a:off x="173964" y="2348332"/>
            <a:ext cx="3535958" cy="2630862"/>
          </a:xfrm>
          <a:prstGeom prst="roundRect">
            <a:avLst/>
          </a:prstGeom>
          <a:noFill/>
          <a:ln w="3810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algn="ctr">
              <a:defRPr/>
            </a:pPr>
            <a:endParaRPr lang="en-US" kern="0">
              <a:solidFill>
                <a:sysClr val="window" lastClr="FFFFFF"/>
              </a:solidFill>
              <a:latin typeface="Calibri"/>
            </a:endParaRPr>
          </a:p>
        </p:txBody>
      </p:sp>
      <p:sp>
        <p:nvSpPr>
          <p:cNvPr id="120" name="TextBox 119"/>
          <p:cNvSpPr txBox="1"/>
          <p:nvPr/>
        </p:nvSpPr>
        <p:spPr>
          <a:xfrm>
            <a:off x="981362" y="1838494"/>
            <a:ext cx="1957124" cy="492443"/>
          </a:xfrm>
          <a:prstGeom prst="rect">
            <a:avLst/>
          </a:prstGeom>
          <a:noFill/>
        </p:spPr>
        <p:txBody>
          <a:bodyPr wrap="none" rtlCol="0">
            <a:spAutoFit/>
          </a:bodyPr>
          <a:lstStyle/>
          <a:p>
            <a:pPr algn="ctr">
              <a:defRPr/>
            </a:pPr>
            <a:r>
              <a:rPr lang="en-US" sz="2600" kern="0" dirty="0" smtClean="0">
                <a:solidFill>
                  <a:srgbClr val="FF0000"/>
                </a:solidFill>
                <a:latin typeface="Tahoma"/>
              </a:rPr>
              <a:t>Our proposal</a:t>
            </a:r>
            <a:endParaRPr lang="en-US" sz="2600" kern="0" dirty="0">
              <a:solidFill>
                <a:srgbClr val="FF0000"/>
              </a:solidFill>
              <a:latin typeface="Tahoma"/>
            </a:endParaRPr>
          </a:p>
        </p:txBody>
      </p:sp>
    </p:spTree>
    <p:extLst>
      <p:ext uri="{BB962C8B-B14F-4D97-AF65-F5344CB8AC3E}">
        <p14:creationId xmlns:p14="http://schemas.microsoft.com/office/powerpoint/2010/main" val="39244344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3.79598E-6 0.00718 C 0.09056 0.01922 0.18147 0.03127 0.22449 0.00926 C 0.26752 -0.01274 0.26214 -0.06857 0.25711 -0.1244 " pathEditMode="relative" rAng="0" ptsTypes="aaA">
                                      <p:cBhvr>
                                        <p:cTn id="38" dur="2000" fill="hold"/>
                                        <p:tgtEl>
                                          <p:spTgt spid="104"/>
                                        </p:tgtEl>
                                        <p:attrNameLst>
                                          <p:attrName>ppt_x</p:attrName>
                                          <p:attrName>ppt_y</p:attrName>
                                        </p:attrNameLst>
                                      </p:cBhvr>
                                      <p:rCtr x="13376" y="-53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4" grpId="1" animBg="1"/>
      <p:bldP spid="105" grpId="0"/>
      <p:bldP spid="118" grpId="0" animBg="1"/>
      <p:bldP spid="119" grpId="0" animBg="1"/>
      <p:bldP spid="1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FF"/>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spTree>
    <p:extLst>
      <p:ext uri="{BB962C8B-B14F-4D97-AF65-F5344CB8AC3E}">
        <p14:creationId xmlns:p14="http://schemas.microsoft.com/office/powerpoint/2010/main" val="4152319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Tag Management Example (</a:t>
            </a:r>
            <a:r>
              <a:rPr lang="en-US" dirty="0" smtClean="0"/>
              <a:t>II)</a:t>
            </a:r>
            <a:endParaRPr lang="en-US" dirty="0"/>
          </a:p>
        </p:txBody>
      </p:sp>
      <p:sp>
        <p:nvSpPr>
          <p:cNvPr id="3" name="Content Placeholder 2"/>
          <p:cNvSpPr>
            <a:spLocks noGrp="1"/>
          </p:cNvSpPr>
          <p:nvPr>
            <p:ph idx="1"/>
          </p:nvPr>
        </p:nvSpPr>
        <p:spPr/>
        <p:txBody>
          <a:bodyPr/>
          <a:lstStyle/>
          <a:p>
            <a:r>
              <a:rPr lang="en-US" dirty="0" smtClean="0"/>
              <a:t>Case 2: TIMBER miss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60</a:t>
            </a:fld>
            <a:endParaRPr lang="en-US"/>
          </a:p>
        </p:txBody>
      </p:sp>
      <p:cxnSp>
        <p:nvCxnSpPr>
          <p:cNvPr id="67" name="Straight Connector 7"/>
          <p:cNvCxnSpPr/>
          <p:nvPr/>
        </p:nvCxnSpPr>
        <p:spPr>
          <a:xfrm rot="5400000">
            <a:off x="3480993" y="440708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8" name="Straight Connector 13"/>
          <p:cNvCxnSpPr/>
          <p:nvPr/>
        </p:nvCxnSpPr>
        <p:spPr>
          <a:xfrm rot="16200000" flipH="1">
            <a:off x="4568430" y="440708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69" name="Rectangle 68"/>
          <p:cNvSpPr/>
          <p:nvPr/>
        </p:nvSpPr>
        <p:spPr>
          <a:xfrm>
            <a:off x="3692526"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0" name="Rectangle 69"/>
          <p:cNvSpPr/>
          <p:nvPr/>
        </p:nvSpPr>
        <p:spPr>
          <a:xfrm>
            <a:off x="4132263"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1" name="Rectangle 70"/>
          <p:cNvSpPr/>
          <p:nvPr/>
        </p:nvSpPr>
        <p:spPr>
          <a:xfrm>
            <a:off x="4572000"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2" name="Rectangle 71"/>
          <p:cNvSpPr/>
          <p:nvPr/>
        </p:nvSpPr>
        <p:spPr>
          <a:xfrm>
            <a:off x="5011737"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3" name="Rectangle 72"/>
          <p:cNvSpPr/>
          <p:nvPr/>
        </p:nvSpPr>
        <p:spPr>
          <a:xfrm>
            <a:off x="3692526"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4" name="Rectangle 73"/>
          <p:cNvSpPr/>
          <p:nvPr/>
        </p:nvSpPr>
        <p:spPr>
          <a:xfrm>
            <a:off x="4132263"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4572000"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Rectangle 75"/>
          <p:cNvSpPr/>
          <p:nvPr/>
        </p:nvSpPr>
        <p:spPr>
          <a:xfrm>
            <a:off x="5011737"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7" name="Rectangle 76"/>
          <p:cNvSpPr/>
          <p:nvPr/>
        </p:nvSpPr>
        <p:spPr>
          <a:xfrm>
            <a:off x="3692526"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8" name="Rectangle 77"/>
          <p:cNvSpPr/>
          <p:nvPr/>
        </p:nvSpPr>
        <p:spPr>
          <a:xfrm>
            <a:off x="4132263"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9" name="Rectangle 78"/>
          <p:cNvSpPr/>
          <p:nvPr/>
        </p:nvSpPr>
        <p:spPr>
          <a:xfrm>
            <a:off x="4572000"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5011737"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3692526"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4132263"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4572000"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5011737"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092579" y="272646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86" name="Rectangle 85"/>
          <p:cNvSpPr/>
          <p:nvPr/>
        </p:nvSpPr>
        <p:spPr>
          <a:xfrm>
            <a:off x="3692526" y="396377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87" name="Rectangle 86"/>
          <p:cNvSpPr/>
          <p:nvPr/>
        </p:nvSpPr>
        <p:spPr>
          <a:xfrm>
            <a:off x="4572000" y="396377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88" name="Group 87"/>
          <p:cNvGrpSpPr/>
          <p:nvPr/>
        </p:nvGrpSpPr>
        <p:grpSpPr>
          <a:xfrm>
            <a:off x="4063602" y="3357081"/>
            <a:ext cx="1107996" cy="815677"/>
            <a:chOff x="1510189" y="3741716"/>
            <a:chExt cx="1107996" cy="815677"/>
          </a:xfrm>
        </p:grpSpPr>
        <p:cxnSp>
          <p:nvCxnSpPr>
            <p:cNvPr id="89" name="Straight Arrow Connector 88"/>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0" name="TextBox 11"/>
            <p:cNvSpPr txBox="1">
              <a:spLocks noChangeArrowheads="1"/>
            </p:cNvSpPr>
            <p:nvPr/>
          </p:nvSpPr>
          <p:spPr bwMode="auto">
            <a:xfrm>
              <a:off x="1510189" y="3741716"/>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a:t>
              </a:r>
              <a:r>
                <a:rPr lang="en-US" sz="2400" kern="0" dirty="0" smtClean="0">
                  <a:solidFill>
                    <a:sysClr val="windowText" lastClr="000000"/>
                  </a:solidFill>
                </a:rPr>
                <a:t>Y</a:t>
              </a:r>
              <a:endParaRPr lang="en-US" sz="2400" kern="0" dirty="0">
                <a:solidFill>
                  <a:sysClr val="windowText" lastClr="000000"/>
                </a:solidFill>
              </a:endParaRPr>
            </a:p>
          </p:txBody>
        </p:sp>
      </p:grpSp>
      <p:sp>
        <p:nvSpPr>
          <p:cNvPr id="91" name="Rounded Rectangular Callout 90"/>
          <p:cNvSpPr/>
          <p:nvPr/>
        </p:nvSpPr>
        <p:spPr>
          <a:xfrm>
            <a:off x="339724" y="2263632"/>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Y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92" name="Rectangle 91"/>
          <p:cNvSpPr/>
          <p:nvPr/>
        </p:nvSpPr>
        <p:spPr>
          <a:xfrm>
            <a:off x="1258888" y="4653862"/>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3" name="Rectangle 92"/>
          <p:cNvSpPr/>
          <p:nvPr/>
        </p:nvSpPr>
        <p:spPr>
          <a:xfrm>
            <a:off x="5219700" y="4653862"/>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4" name="Rectangle 93"/>
          <p:cNvSpPr/>
          <p:nvPr/>
        </p:nvSpPr>
        <p:spPr>
          <a:xfrm>
            <a:off x="1335207"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5" name="Rectangle 94"/>
          <p:cNvSpPr/>
          <p:nvPr/>
        </p:nvSpPr>
        <p:spPr>
          <a:xfrm>
            <a:off x="3079351"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6" name="Rectangle 95"/>
          <p:cNvSpPr/>
          <p:nvPr/>
        </p:nvSpPr>
        <p:spPr>
          <a:xfrm>
            <a:off x="1335207" y="5258576"/>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7" name="Rectangle 96"/>
          <p:cNvSpPr/>
          <p:nvPr/>
        </p:nvSpPr>
        <p:spPr>
          <a:xfrm>
            <a:off x="3079351"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8" name="Oval 97"/>
          <p:cNvSpPr/>
          <p:nvPr/>
        </p:nvSpPr>
        <p:spPr>
          <a:xfrm>
            <a:off x="2222500"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99" name="Oval 98"/>
          <p:cNvSpPr/>
          <p:nvPr/>
        </p:nvSpPr>
        <p:spPr>
          <a:xfrm>
            <a:off x="2528358"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0" name="Oval 99"/>
          <p:cNvSpPr/>
          <p:nvPr/>
        </p:nvSpPr>
        <p:spPr>
          <a:xfrm>
            <a:off x="283950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1" name="Rectangle 100"/>
          <p:cNvSpPr/>
          <p:nvPr/>
        </p:nvSpPr>
        <p:spPr>
          <a:xfrm>
            <a:off x="5314002"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2" name="Rectangle 101"/>
          <p:cNvSpPr/>
          <p:nvPr/>
        </p:nvSpPr>
        <p:spPr>
          <a:xfrm>
            <a:off x="7058146"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3" name="Rectangle 102"/>
          <p:cNvSpPr/>
          <p:nvPr/>
        </p:nvSpPr>
        <p:spPr>
          <a:xfrm>
            <a:off x="5314002"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4" name="Rectangle 103"/>
          <p:cNvSpPr/>
          <p:nvPr/>
        </p:nvSpPr>
        <p:spPr>
          <a:xfrm>
            <a:off x="7058146" y="5255971"/>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5" name="Oval 104"/>
          <p:cNvSpPr/>
          <p:nvPr/>
        </p:nvSpPr>
        <p:spPr>
          <a:xfrm>
            <a:off x="619336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6" name="Oval 105"/>
          <p:cNvSpPr/>
          <p:nvPr/>
        </p:nvSpPr>
        <p:spPr>
          <a:xfrm>
            <a:off x="6499225"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7" name="Oval 106"/>
          <p:cNvSpPr/>
          <p:nvPr/>
        </p:nvSpPr>
        <p:spPr>
          <a:xfrm>
            <a:off x="6810374"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8" name="Rounded Rectangular Callout 107"/>
          <p:cNvSpPr/>
          <p:nvPr/>
        </p:nvSpPr>
        <p:spPr>
          <a:xfrm>
            <a:off x="339724" y="2257720"/>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Access Metadata(Y)</a:t>
            </a:r>
            <a:endParaRPr lang="en-US" sz="2600" kern="0" dirty="0">
              <a:solidFill>
                <a:srgbClr val="4BACC6">
                  <a:lumMod val="75000"/>
                </a:srgbClr>
              </a:solidFill>
              <a:latin typeface="Calibri"/>
            </a:endParaRPr>
          </a:p>
        </p:txBody>
      </p:sp>
      <p:sp>
        <p:nvSpPr>
          <p:cNvPr id="109" name="Rectangle 108"/>
          <p:cNvSpPr/>
          <p:nvPr/>
        </p:nvSpPr>
        <p:spPr>
          <a:xfrm>
            <a:off x="1297142" y="4940212"/>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a:solidFill>
                  <a:sysClr val="windowText" lastClr="000000"/>
                </a:solidFill>
                <a:latin typeface="Calibri"/>
              </a:rPr>
              <a:t>Y</a:t>
            </a:r>
          </a:p>
        </p:txBody>
      </p:sp>
      <p:sp>
        <p:nvSpPr>
          <p:cNvPr id="110" name="TextBox 109"/>
          <p:cNvSpPr txBox="1"/>
          <p:nvPr/>
        </p:nvSpPr>
        <p:spPr>
          <a:xfrm>
            <a:off x="1563345" y="5488729"/>
            <a:ext cx="2139954" cy="492443"/>
          </a:xfrm>
          <a:prstGeom prst="rect">
            <a:avLst/>
          </a:prstGeom>
          <a:noFill/>
        </p:spPr>
        <p:txBody>
          <a:bodyPr wrap="none" rtlCol="0">
            <a:spAutoFit/>
          </a:bodyPr>
          <a:lstStyle/>
          <a:p>
            <a:pPr algn="ctr">
              <a:defRPr/>
            </a:pPr>
            <a:r>
              <a:rPr lang="en-US" sz="2600" kern="0" dirty="0" smtClean="0">
                <a:solidFill>
                  <a:srgbClr val="FF0000"/>
                </a:solidFill>
                <a:latin typeface="Tahoma"/>
              </a:rPr>
              <a:t>1. Access M(Y)</a:t>
            </a:r>
            <a:endParaRPr lang="en-US" sz="2600" kern="0" dirty="0">
              <a:solidFill>
                <a:srgbClr val="FF0000"/>
              </a:solidFill>
              <a:latin typeface="Tahoma"/>
            </a:endParaRPr>
          </a:p>
        </p:txBody>
      </p:sp>
      <p:grpSp>
        <p:nvGrpSpPr>
          <p:cNvPr id="111" name="Group 110"/>
          <p:cNvGrpSpPr/>
          <p:nvPr/>
        </p:nvGrpSpPr>
        <p:grpSpPr>
          <a:xfrm>
            <a:off x="504964" y="2414753"/>
            <a:ext cx="2906510" cy="1437602"/>
            <a:chOff x="5780290" y="1834342"/>
            <a:chExt cx="2906510" cy="1437602"/>
          </a:xfrm>
        </p:grpSpPr>
        <p:sp>
          <p:nvSpPr>
            <p:cNvPr id="112" name="Rectangle 111"/>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3" name="Rectangle 112"/>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4" name="Rectangle 113"/>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5" name="Rectangle 114"/>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6" name="Rectangle 115"/>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7" name="Rectangle 116"/>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8" name="Rectangle 117"/>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9" name="Rectangle 118"/>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20" name="Oval 119"/>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21" name="Oval 120"/>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22" name="Oval 121"/>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23" name="Explosion 2 122"/>
          <p:cNvSpPr/>
          <p:nvPr/>
        </p:nvSpPr>
        <p:spPr>
          <a:xfrm>
            <a:off x="415176" y="3276830"/>
            <a:ext cx="1681855" cy="673579"/>
          </a:xfrm>
          <a:prstGeom prst="irregularSeal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a:defRPr/>
            </a:pPr>
            <a:r>
              <a:rPr lang="en-US" sz="2200" kern="0" dirty="0" smtClean="0">
                <a:solidFill>
                  <a:sysClr val="window" lastClr="FFFFFF"/>
                </a:solidFill>
                <a:latin typeface="Calibri"/>
              </a:rPr>
              <a:t>Miss</a:t>
            </a:r>
            <a:endParaRPr lang="en-US" sz="2200" kern="0" dirty="0">
              <a:solidFill>
                <a:sysClr val="window" lastClr="FFFFFF"/>
              </a:solidFill>
              <a:latin typeface="Calibri"/>
            </a:endParaRPr>
          </a:p>
        </p:txBody>
      </p:sp>
      <p:sp>
        <p:nvSpPr>
          <p:cNvPr id="124" name="Rectangle 123"/>
          <p:cNvSpPr/>
          <p:nvPr/>
        </p:nvSpPr>
        <p:spPr>
          <a:xfrm>
            <a:off x="1297142" y="4952450"/>
            <a:ext cx="799889" cy="461664"/>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ysClr val="windowText" lastClr="000000"/>
                </a:solidFill>
                <a:latin typeface="Calibri"/>
              </a:rPr>
              <a:t>M(Y)</a:t>
            </a:r>
            <a:endParaRPr lang="en-US" sz="2400" kern="0" dirty="0">
              <a:solidFill>
                <a:sysClr val="windowText" lastClr="000000"/>
              </a:solidFill>
              <a:latin typeface="Calibri"/>
            </a:endParaRPr>
          </a:p>
        </p:txBody>
      </p:sp>
      <p:sp>
        <p:nvSpPr>
          <p:cNvPr id="125" name="TextBox 124"/>
          <p:cNvSpPr txBox="1"/>
          <p:nvPr/>
        </p:nvSpPr>
        <p:spPr>
          <a:xfrm>
            <a:off x="950995" y="1700808"/>
            <a:ext cx="2057900" cy="492443"/>
          </a:xfrm>
          <a:prstGeom prst="rect">
            <a:avLst/>
          </a:prstGeom>
          <a:noFill/>
        </p:spPr>
        <p:txBody>
          <a:bodyPr wrap="none" rtlCol="0">
            <a:spAutoFit/>
          </a:bodyPr>
          <a:lstStyle/>
          <a:p>
            <a:pPr algn="ctr">
              <a:defRPr/>
            </a:pPr>
            <a:r>
              <a:rPr lang="en-US" sz="2600" kern="0" dirty="0">
                <a:solidFill>
                  <a:srgbClr val="FF0000"/>
                </a:solidFill>
                <a:latin typeface="Tahoma"/>
              </a:rPr>
              <a:t>2</a:t>
            </a:r>
            <a:r>
              <a:rPr lang="en-US" sz="2600" kern="0" dirty="0" smtClean="0">
                <a:solidFill>
                  <a:srgbClr val="FF0000"/>
                </a:solidFill>
                <a:latin typeface="Tahoma"/>
              </a:rPr>
              <a:t>. Cache M(Y)</a:t>
            </a:r>
            <a:endParaRPr lang="en-US" sz="2600" kern="0" dirty="0">
              <a:solidFill>
                <a:srgbClr val="FF0000"/>
              </a:solidFill>
              <a:latin typeface="Tahoma"/>
            </a:endParaRPr>
          </a:p>
        </p:txBody>
      </p:sp>
      <p:sp>
        <p:nvSpPr>
          <p:cNvPr id="126" name="Rectangle 125"/>
          <p:cNvSpPr/>
          <p:nvPr/>
        </p:nvSpPr>
        <p:spPr>
          <a:xfrm>
            <a:off x="500800" y="283467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Row143</a:t>
            </a:r>
            <a:endParaRPr lang="en-US" kern="0" dirty="0">
              <a:solidFill>
                <a:srgbClr val="000000"/>
              </a:solidFill>
              <a:latin typeface="Calibri"/>
            </a:endParaRPr>
          </a:p>
        </p:txBody>
      </p:sp>
      <p:sp>
        <p:nvSpPr>
          <p:cNvPr id="127" name="Rectangle 126"/>
          <p:cNvSpPr/>
          <p:nvPr/>
        </p:nvSpPr>
        <p:spPr>
          <a:xfrm>
            <a:off x="504964" y="2813099"/>
            <a:ext cx="2906510"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28" name="TextBox 127"/>
          <p:cNvSpPr txBox="1"/>
          <p:nvPr/>
        </p:nvSpPr>
        <p:spPr>
          <a:xfrm>
            <a:off x="1171774" y="5894197"/>
            <a:ext cx="2899439" cy="492443"/>
          </a:xfrm>
          <a:prstGeom prst="rect">
            <a:avLst/>
          </a:prstGeom>
          <a:noFill/>
        </p:spPr>
        <p:txBody>
          <a:bodyPr wrap="none" rtlCol="0">
            <a:spAutoFit/>
          </a:bodyPr>
          <a:lstStyle/>
          <a:p>
            <a:pPr algn="ctr">
              <a:defRPr/>
            </a:pPr>
            <a:r>
              <a:rPr lang="en-US" sz="2600" kern="0" dirty="0" smtClean="0">
                <a:solidFill>
                  <a:srgbClr val="FF0000"/>
                </a:solidFill>
                <a:latin typeface="Tahoma"/>
              </a:rPr>
              <a:t>3. Access Y </a:t>
            </a:r>
            <a:r>
              <a:rPr lang="en-US" sz="2600" kern="0" dirty="0" smtClean="0">
                <a:solidFill>
                  <a:srgbClr val="008000"/>
                </a:solidFill>
                <a:latin typeface="Tahoma"/>
              </a:rPr>
              <a:t>(row hit)</a:t>
            </a:r>
            <a:endParaRPr lang="en-US" sz="2600" kern="0" dirty="0">
              <a:solidFill>
                <a:srgbClr val="008000"/>
              </a:solidFill>
              <a:latin typeface="Tahoma"/>
            </a:endParaRPr>
          </a:p>
        </p:txBody>
      </p:sp>
    </p:spTree>
    <p:extLst>
      <p:ext uri="{BB962C8B-B14F-4D97-AF65-F5344CB8AC3E}">
        <p14:creationId xmlns:p14="http://schemas.microsoft.com/office/powerpoint/2010/main" val="9963009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48508E-6 4.53324E-6 C 0.09421 0.01552 0.18893 0.03127 0.23369 0.00254 C 0.27845 -0.02618 0.2729 -0.09938 0.2677 -0.17258 " pathEditMode="relative" rAng="0" ptsTypes="aaA">
                                      <p:cBhvr>
                                        <p:cTn id="32" dur="2000" fill="hold"/>
                                        <p:tgtEl>
                                          <p:spTgt spid="124"/>
                                        </p:tgtEl>
                                        <p:attrNameLst>
                                          <p:attrName>ppt_x</p:attrName>
                                          <p:attrName>ppt_y</p:attrName>
                                        </p:attrNameLst>
                                      </p:cBhvr>
                                      <p:rCtr x="13914" y="-706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124"/>
                                        </p:tgtEl>
                                      </p:cBhvr>
                                    </p:animEffect>
                                    <p:set>
                                      <p:cBhvr>
                                        <p:cTn id="48" dur="1" fill="hold">
                                          <p:stCondLst>
                                            <p:cond delay="499"/>
                                          </p:stCondLst>
                                        </p:cTn>
                                        <p:tgtEl>
                                          <p:spTgt spid="1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3"/>
                                        </p:tgtEl>
                                      </p:cBhvr>
                                    </p:animEffect>
                                    <p:set>
                                      <p:cBhvr>
                                        <p:cTn id="51" dur="1" fill="hold">
                                          <p:stCondLst>
                                            <p:cond delay="499"/>
                                          </p:stCondLst>
                                        </p:cTn>
                                        <p:tgtEl>
                                          <p:spTgt spid="12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xit" presetSubtype="0" fill="hold" grpId="1" nodeType="withEffect">
                                  <p:stCondLst>
                                    <p:cond delay="0"/>
                                  </p:stCondLst>
                                  <p:childTnLst>
                                    <p:animEffect transition="out" filter="fade">
                                      <p:cBhvr>
                                        <p:cTn id="56" dur="500"/>
                                        <p:tgtEl>
                                          <p:spTgt spid="108"/>
                                        </p:tgtEl>
                                      </p:cBhvr>
                                    </p:animEffect>
                                    <p:set>
                                      <p:cBhvr>
                                        <p:cTn id="57" dur="1" fill="hold">
                                          <p:stCondLst>
                                            <p:cond delay="499"/>
                                          </p:stCondLst>
                                        </p:cTn>
                                        <p:tgtEl>
                                          <p:spTgt spid="10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500"/>
                                        <p:tgtEl>
                                          <p:spTgt spid="1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1.48508E-6 -1.59833E-6 C 0.09421 0.01552 0.18893 0.03127 0.23369 0.00255 C 0.27845 -0.02617 0.2729 -0.09937 0.2677 -0.17257 " pathEditMode="relative" rAng="0" ptsTypes="aaA">
                                      <p:cBhvr>
                                        <p:cTn id="71" dur="2000" fill="hold"/>
                                        <p:tgtEl>
                                          <p:spTgt spid="109"/>
                                        </p:tgtEl>
                                        <p:attrNameLst>
                                          <p:attrName>ppt_x</p:attrName>
                                          <p:attrName>ppt_y</p:attrName>
                                        </p:attrNameLst>
                                      </p:cBhvr>
                                      <p:rCtr x="13914" y="-7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8" grpId="0" animBg="1"/>
      <p:bldP spid="108" grpId="1" animBg="1"/>
      <p:bldP spid="109" grpId="0" animBg="1"/>
      <p:bldP spid="109" grpId="1" animBg="1"/>
      <p:bldP spid="110" grpId="0"/>
      <p:bldP spid="123" grpId="0" animBg="1"/>
      <p:bldP spid="123" grpId="1" animBg="1"/>
      <p:bldP spid="124" grpId="0" animBg="1"/>
      <p:bldP spid="124" grpId="1" animBg="1"/>
      <p:bldP spid="124" grpId="2" animBg="1"/>
      <p:bldP spid="125" grpId="0"/>
      <p:bldP spid="126" grpId="0" animBg="1"/>
      <p:bldP spid="127" grpId="0" animBg="1"/>
      <p:bldP spid="1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lvl="0">
              <a:defRPr/>
            </a:pPr>
            <a:r>
              <a:rPr lang="en-US" dirty="0"/>
              <a:t>System:  8 out-of-order cores at 4 GHz</a:t>
            </a:r>
          </a:p>
          <a:p>
            <a:pPr lvl="0">
              <a:defRPr/>
            </a:pPr>
            <a:endParaRPr lang="en-US" dirty="0" smtClean="0"/>
          </a:p>
          <a:p>
            <a:pPr lvl="0">
              <a:defRPr/>
            </a:pPr>
            <a:r>
              <a:rPr lang="en-US" dirty="0" smtClean="0"/>
              <a:t>Memory</a:t>
            </a:r>
            <a:r>
              <a:rPr lang="en-US" dirty="0"/>
              <a:t>: 512 MB direct-mapped DRAM, 8 GB PCM</a:t>
            </a:r>
          </a:p>
          <a:p>
            <a:pPr lvl="1">
              <a:defRPr/>
            </a:pPr>
            <a:r>
              <a:rPr lang="en-US" sz="2000" dirty="0"/>
              <a:t>128B caching granularity</a:t>
            </a:r>
          </a:p>
          <a:p>
            <a:pPr lvl="1">
              <a:defRPr/>
            </a:pPr>
            <a:r>
              <a:rPr lang="en-US" sz="2000" dirty="0"/>
              <a:t>DRAM row hit (miss): 200 cycles (400 cycles)</a:t>
            </a:r>
          </a:p>
          <a:p>
            <a:pPr lvl="1">
              <a:defRPr/>
            </a:pPr>
            <a:r>
              <a:rPr lang="en-US" sz="2000" dirty="0"/>
              <a:t>PCM row hit (clean / dirty miss): 200 cycles (640 / 1840 cycles)</a:t>
            </a:r>
          </a:p>
          <a:p>
            <a:pPr>
              <a:defRPr/>
            </a:pPr>
            <a:endParaRPr lang="en-US" sz="2800" dirty="0" smtClean="0"/>
          </a:p>
          <a:p>
            <a:pPr>
              <a:defRPr/>
            </a:pPr>
            <a:r>
              <a:rPr lang="en-US" dirty="0" smtClean="0"/>
              <a:t>Evaluated </a:t>
            </a:r>
            <a:r>
              <a:rPr lang="en-US" dirty="0"/>
              <a:t>metadata storage techniques</a:t>
            </a:r>
          </a:p>
          <a:p>
            <a:pPr lvl="1">
              <a:defRPr/>
            </a:pPr>
            <a:r>
              <a:rPr lang="en-US" sz="2000" dirty="0"/>
              <a:t>All SRAM system (8MB of SRAM)</a:t>
            </a:r>
          </a:p>
          <a:p>
            <a:pPr lvl="1">
              <a:defRPr/>
            </a:pPr>
            <a:r>
              <a:rPr lang="en-US" sz="2000" dirty="0"/>
              <a:t>Region metadata storage</a:t>
            </a:r>
          </a:p>
          <a:p>
            <a:pPr lvl="1">
              <a:defRPr/>
            </a:pPr>
            <a:r>
              <a:rPr lang="en-US" sz="2000" dirty="0"/>
              <a:t>TIM metadata storage (same row as data)</a:t>
            </a:r>
          </a:p>
          <a:p>
            <a:pPr lvl="1">
              <a:defRPr/>
            </a:pPr>
            <a:r>
              <a:rPr lang="en-US" sz="2000" dirty="0"/>
              <a:t>TIMBER, 64-entry direct-mapped (8KB of SRAM)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61</a:t>
            </a:fld>
            <a:endParaRPr lang="en-US"/>
          </a:p>
        </p:txBody>
      </p:sp>
    </p:spTree>
    <p:extLst>
      <p:ext uri="{BB962C8B-B14F-4D97-AF65-F5344CB8AC3E}">
        <p14:creationId xmlns:p14="http://schemas.microsoft.com/office/powerpoint/2010/main" val="1262058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62</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490212006"/>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4282420838"/>
      </p:ext>
    </p:extLst>
  </p:cSld>
  <p:clrMapOvr>
    <a:masterClrMapping/>
  </p:clrMapOvr>
  <mc:AlternateContent xmlns:mc="http://schemas.openxmlformats.org/markup-compatibility/2006" xmlns:p14="http://schemas.microsoft.com/office/powerpoint/2010/main">
    <mc:Choice Requires="p14">
      <p:transition spd="slow" p14:dur="2000" advTm="23449"/>
    </mc:Choice>
    <mc:Fallback xmlns="">
      <p:transition xmlns:p14="http://schemas.microsoft.com/office/powerpoint/2010/main" spd="slow" advTm="23449"/>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756589723"/>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63</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5" name="Straight Arrow Connector 4"/>
          <p:cNvCxnSpPr/>
          <p:nvPr/>
        </p:nvCxnSpPr>
        <p:spPr>
          <a:xfrm>
            <a:off x="4215296" y="1559276"/>
            <a:ext cx="0" cy="2000063"/>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60523" y="2266141"/>
            <a:ext cx="1019630" cy="584776"/>
          </a:xfrm>
          <a:prstGeom prst="rect">
            <a:avLst/>
          </a:prstGeom>
          <a:noFill/>
          <a:ln>
            <a:noFill/>
          </a:ln>
        </p:spPr>
        <p:txBody>
          <a:bodyPr wrap="none" rtlCol="0">
            <a:spAutoFit/>
          </a:bodyPr>
          <a:lstStyle/>
          <a:p>
            <a:pPr defTabSz="457200"/>
            <a:r>
              <a:rPr lang="en-US" sz="3200" dirty="0" smtClean="0">
                <a:solidFill>
                  <a:prstClr val="black"/>
                </a:solidFill>
                <a:latin typeface="Calibri"/>
              </a:rPr>
              <a:t>-48%</a:t>
            </a:r>
            <a:endParaRPr lang="en-US" sz="3200" dirty="0">
              <a:solidFill>
                <a:prstClr val="black"/>
              </a:solidFill>
              <a:latin typeface="Calibri"/>
            </a:endParaRPr>
          </a:p>
        </p:txBody>
      </p:sp>
      <p:sp>
        <p:nvSpPr>
          <p:cNvPr id="2" name="Rounded Rectangular Callout 1"/>
          <p:cNvSpPr/>
          <p:nvPr/>
        </p:nvSpPr>
        <p:spPr>
          <a:xfrm>
            <a:off x="4640590" y="1429181"/>
            <a:ext cx="3449087" cy="1113273"/>
          </a:xfrm>
          <a:prstGeom prst="wedgeRoundRectCallout">
            <a:avLst>
              <a:gd name="adj1" fmla="val -58560"/>
              <a:gd name="adj2" fmla="val 5553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Performance degrades due to increased metadata lookup access latency</a:t>
            </a:r>
            <a:endParaRPr lang="en-US" sz="2200" dirty="0">
              <a:solidFill>
                <a:prstClr val="black"/>
              </a:solidFill>
              <a:latin typeface="Calibri"/>
            </a:endParaRPr>
          </a:p>
        </p:txBody>
      </p:sp>
      <p:sp>
        <p:nvSpPr>
          <p:cNvPr id="18" name="TextBox 17"/>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1101722539"/>
      </p:ext>
    </p:extLst>
  </p:cSld>
  <p:clrMapOvr>
    <a:masterClrMapping/>
  </p:clrMapOvr>
  <mc:AlternateContent xmlns:mc="http://schemas.openxmlformats.org/markup-compatibility/2006" xmlns:p14="http://schemas.microsoft.com/office/powerpoint/2010/main">
    <mc:Choice Requires="p14">
      <p:transition spd="slow" p14:dur="2000" advTm="12195"/>
    </mc:Choice>
    <mc:Fallback xmlns="">
      <p:transition xmlns:p14="http://schemas.microsoft.com/office/powerpoint/2010/main" spd="slow" advTm="12195"/>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227731687"/>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64</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V="1">
            <a:off x="4569874" y="2817861"/>
            <a:ext cx="1020567" cy="771576"/>
          </a:xfrm>
          <a:prstGeom prst="straightConnector1">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09850" y="2757840"/>
            <a:ext cx="893995" cy="584776"/>
          </a:xfrm>
          <a:prstGeom prst="rect">
            <a:avLst/>
          </a:prstGeom>
          <a:noFill/>
        </p:spPr>
        <p:txBody>
          <a:bodyPr wrap="none" rtlCol="0">
            <a:spAutoFit/>
          </a:bodyPr>
          <a:lstStyle/>
          <a:p>
            <a:pPr defTabSz="457200"/>
            <a:r>
              <a:rPr lang="en-US" sz="3200" dirty="0" smtClean="0">
                <a:solidFill>
                  <a:srgbClr val="000000"/>
                </a:solidFill>
                <a:latin typeface="Calibri"/>
              </a:rPr>
              <a:t>36%</a:t>
            </a:r>
            <a:endParaRPr lang="en-US" sz="3200" dirty="0">
              <a:solidFill>
                <a:srgbClr val="000000"/>
              </a:solidFill>
              <a:latin typeface="Calibri"/>
            </a:endParaRPr>
          </a:p>
        </p:txBody>
      </p:sp>
      <p:sp>
        <p:nvSpPr>
          <p:cNvPr id="2" name="Rounded Rectangular Callout 1"/>
          <p:cNvSpPr/>
          <p:nvPr/>
        </p:nvSpPr>
        <p:spPr>
          <a:xfrm>
            <a:off x="2906657" y="1642212"/>
            <a:ext cx="2978757" cy="1113273"/>
          </a:xfrm>
          <a:prstGeom prst="wedgeRoundRectCallout">
            <a:avLst>
              <a:gd name="adj1" fmla="val -5455"/>
              <a:gd name="adj2" fmla="val 7980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Increased row locality reduces average memory access latency</a:t>
            </a:r>
            <a:endParaRPr lang="en-US" sz="2200" dirty="0">
              <a:solidFill>
                <a:prstClr val="black"/>
              </a:solidFill>
              <a:latin typeface="Calibri"/>
            </a:endParaRPr>
          </a:p>
        </p:txBody>
      </p:sp>
      <p:sp>
        <p:nvSpPr>
          <p:cNvPr id="20" name="TextBox 19"/>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624570075"/>
      </p:ext>
    </p:extLst>
  </p:cSld>
  <p:clrMapOvr>
    <a:masterClrMapping/>
  </p:clrMapOvr>
  <mc:AlternateContent xmlns:mc="http://schemas.openxmlformats.org/markup-compatibility/2006" xmlns:p14="http://schemas.microsoft.com/office/powerpoint/2010/main">
    <mc:Choice Requires="p14">
      <p:transition spd="slow" p14:dur="2000" advTm="12850"/>
    </mc:Choice>
    <mc:Fallback xmlns="">
      <p:transition xmlns:p14="http://schemas.microsoft.com/office/powerpoint/2010/main" spd="slow" advTm="12850"/>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307100559"/>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65</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H="1">
            <a:off x="6304838" y="2180763"/>
            <a:ext cx="1043247" cy="642952"/>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48528" y="1990487"/>
            <a:ext cx="893995" cy="584776"/>
          </a:xfrm>
          <a:prstGeom prst="rect">
            <a:avLst/>
          </a:prstGeom>
          <a:noFill/>
        </p:spPr>
        <p:txBody>
          <a:bodyPr wrap="none" rtlCol="0">
            <a:spAutoFit/>
          </a:bodyPr>
          <a:lstStyle/>
          <a:p>
            <a:pPr defTabSz="457200"/>
            <a:r>
              <a:rPr lang="en-US" sz="3200" dirty="0" smtClean="0">
                <a:solidFill>
                  <a:srgbClr val="000000"/>
                </a:solidFill>
                <a:latin typeface="Calibri"/>
              </a:rPr>
              <a:t>23%</a:t>
            </a:r>
            <a:endParaRPr lang="en-US" sz="3200" dirty="0">
              <a:solidFill>
                <a:srgbClr val="000000"/>
              </a:solidFill>
              <a:latin typeface="Calibri"/>
            </a:endParaRPr>
          </a:p>
        </p:txBody>
      </p:sp>
      <p:sp>
        <p:nvSpPr>
          <p:cNvPr id="2" name="Rounded Rectangular Callout 1"/>
          <p:cNvSpPr/>
          <p:nvPr/>
        </p:nvSpPr>
        <p:spPr>
          <a:xfrm>
            <a:off x="2905944" y="1646414"/>
            <a:ext cx="2978757" cy="1113273"/>
          </a:xfrm>
          <a:prstGeom prst="wedgeRoundRectCallout">
            <a:avLst>
              <a:gd name="adj1" fmla="val 57078"/>
              <a:gd name="adj2" fmla="val 1266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Data with locality can access metadata at SRAM latencies</a:t>
            </a:r>
            <a:endParaRPr lang="en-US" sz="2200" dirty="0">
              <a:solidFill>
                <a:prstClr val="black"/>
              </a:solidFill>
              <a:latin typeface="Calibri"/>
            </a:endParaRPr>
          </a:p>
        </p:txBody>
      </p:sp>
      <p:sp>
        <p:nvSpPr>
          <p:cNvPr id="15" name="TextBox 14"/>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3125083497"/>
      </p:ext>
    </p:extLst>
  </p:cSld>
  <p:clrMapOvr>
    <a:masterClrMapping/>
  </p:clrMapOvr>
  <mc:AlternateContent xmlns:mc="http://schemas.openxmlformats.org/markup-compatibility/2006" xmlns:p14="http://schemas.microsoft.com/office/powerpoint/2010/main">
    <mc:Choice Requires="p14">
      <p:transition spd="slow" p14:dur="2000" advTm="11044"/>
    </mc:Choice>
    <mc:Fallback xmlns="">
      <p:transition xmlns:p14="http://schemas.microsoft.com/office/powerpoint/2010/main" spd="slow" advTm="11044"/>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27251502"/>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66</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Dynamic Granularity Performance</a:t>
            </a:r>
            <a:endParaRPr lang="en-US" sz="4600" cap="none" dirty="0">
              <a:latin typeface="Calibri"/>
            </a:endParaRPr>
          </a:p>
        </p:txBody>
      </p:sp>
      <p:sp>
        <p:nvSpPr>
          <p:cNvPr id="9" name="TextBox 8"/>
          <p:cNvSpPr txBox="1"/>
          <p:nvPr/>
        </p:nvSpPr>
        <p:spPr>
          <a:xfrm>
            <a:off x="6326600" y="1267744"/>
            <a:ext cx="893995" cy="584776"/>
          </a:xfrm>
          <a:prstGeom prst="rect">
            <a:avLst/>
          </a:prstGeom>
          <a:noFill/>
        </p:spPr>
        <p:txBody>
          <a:bodyPr wrap="none" rtlCol="0">
            <a:spAutoFit/>
          </a:bodyPr>
          <a:lstStyle/>
          <a:p>
            <a:pPr defTabSz="457200"/>
            <a:r>
              <a:rPr lang="en-US" sz="3200" dirty="0" smtClean="0">
                <a:solidFill>
                  <a:srgbClr val="000000"/>
                </a:solidFill>
                <a:latin typeface="Calibri"/>
              </a:rPr>
              <a:t>10%</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a:off x="6732420" y="1652122"/>
            <a:ext cx="782839" cy="37603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641353"/>
      </p:ext>
    </p:extLst>
  </p:cSld>
  <p:clrMapOvr>
    <a:masterClrMapping/>
  </p:clrMapOvr>
  <mc:AlternateContent xmlns:mc="http://schemas.openxmlformats.org/markup-compatibility/2006" xmlns:p14="http://schemas.microsoft.com/office/powerpoint/2010/main">
    <mc:Choice Requires="p14">
      <p:transition spd="slow" p14:dur="2000" advTm="13541"/>
    </mc:Choice>
    <mc:Fallback xmlns="">
      <p:transition xmlns:p14="http://schemas.microsoft.com/office/powerpoint/2010/main" spd="slow" advTm="13541"/>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213700644"/>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67</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4055245939"/>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285812636"/>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68</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100" cap="none" dirty="0" smtClean="0">
                <a:latin typeface="Calibri"/>
              </a:rPr>
              <a:t>TIMBER Energy Efficiency</a:t>
            </a:r>
            <a:endParaRPr lang="en-US" sz="4100" cap="none" dirty="0">
              <a:latin typeface="Calibri"/>
            </a:endParaRPr>
          </a:p>
        </p:txBody>
      </p:sp>
      <p:sp>
        <p:nvSpPr>
          <p:cNvPr id="7" name="Rounded Rectangular Callout 6"/>
          <p:cNvSpPr/>
          <p:nvPr/>
        </p:nvSpPr>
        <p:spPr>
          <a:xfrm>
            <a:off x="1876753" y="3828482"/>
            <a:ext cx="3360168" cy="1113273"/>
          </a:xfrm>
          <a:prstGeom prst="wedgeRoundRectCallout">
            <a:avLst>
              <a:gd name="adj1" fmla="val 340"/>
              <a:gd name="adj2" fmla="val 162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Fewer migrations reduce transmitted data and channel contention</a:t>
            </a:r>
            <a:endParaRPr lang="en-US" sz="2200" dirty="0">
              <a:solidFill>
                <a:prstClr val="black"/>
              </a:solidFill>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2921023350"/>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Enabling and Exploiting NVM: Issues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smtClean="0">
                <a:solidFill>
                  <a:srgbClr val="0000FF"/>
                </a:solidFill>
                <a:latin typeface="Tahoma" charset="0"/>
                <a:ea typeface="ＭＳ Ｐゴシック" charset="0"/>
                <a:cs typeface="ＭＳ Ｐゴシック" charset="0"/>
              </a:rPr>
              <a:t>Many issues and ideas from </a:t>
            </a:r>
            <a:r>
              <a:rPr lang="en-US" dirty="0">
                <a:solidFill>
                  <a:srgbClr val="0000FF"/>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errors</a:t>
            </a:r>
            <a:r>
              <a:rPr lang="en-US" dirty="0" smtClean="0">
                <a:latin typeface="Tahoma" charset="0"/>
                <a:ea typeface="ＭＳ Ｐゴシック" charset="0"/>
                <a:cs typeface="ＭＳ Ｐゴシック" charset="0"/>
              </a:rPr>
              <a:t>?</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a:t>
            </a:r>
            <a:r>
              <a:rPr lang="en-US" dirty="0" smtClean="0">
                <a:latin typeface="Tahoma" charset="0"/>
                <a:ea typeface="ＭＳ Ｐゴシック" charset="0"/>
                <a:cs typeface="ＭＳ Ｐゴシック" charset="0"/>
              </a:rPr>
              <a:t>to </a:t>
            </a:r>
            <a:r>
              <a:rPr lang="en-US" dirty="0" smtClean="0">
                <a:solidFill>
                  <a:srgbClr val="FF0000"/>
                </a:solidFill>
                <a:latin typeface="Tahoma" charset="0"/>
                <a:ea typeface="ＭＳ Ｐゴシック" charset="0"/>
                <a:cs typeface="ＭＳ Ｐゴシック" charset="0"/>
              </a:rPr>
              <a:t>enable secure operation</a:t>
            </a:r>
            <a:r>
              <a:rPr lang="en-US" dirty="0" smtClean="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performance and power shortcomings</a:t>
            </a:r>
            <a:r>
              <a:rPr lang="en-US" dirty="0" smtClean="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marL="344487" lvl="1" indent="0">
              <a:buNone/>
            </a:pPr>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technologies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69</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Runtime System</a:t>
              </a:r>
            </a:p>
            <a:p>
              <a:pPr>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3321248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Charge vs. Resistive Memories</a:t>
            </a:r>
          </a:p>
        </p:txBody>
      </p:sp>
      <p:sp>
        <p:nvSpPr>
          <p:cNvPr id="38915"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Charge Memory (e.g., DRAM, Flash)</a:t>
            </a:r>
          </a:p>
          <a:p>
            <a:pPr lvl="1"/>
            <a:r>
              <a:rPr lang="en-US">
                <a:latin typeface="Tahoma" charset="0"/>
                <a:ea typeface="ＭＳ Ｐゴシック" charset="0"/>
              </a:rPr>
              <a:t>Write data by capturing charge Q</a:t>
            </a:r>
          </a:p>
          <a:p>
            <a:pPr lvl="1"/>
            <a:r>
              <a:rPr lang="en-US">
                <a:latin typeface="Tahoma" charset="0"/>
                <a:ea typeface="ＭＳ Ｐゴシック" charset="0"/>
              </a:rPr>
              <a:t>Read data by detecting voltage V</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Resistive Memory (e.g., PCM, STT-MRAM, memristors)</a:t>
            </a:r>
          </a:p>
          <a:p>
            <a:pPr lvl="1"/>
            <a:r>
              <a:rPr lang="en-US">
                <a:latin typeface="Tahoma" charset="0"/>
                <a:ea typeface="ＭＳ Ｐゴシック" charset="0"/>
              </a:rPr>
              <a:t>Write data by pulsing current dQ/dt</a:t>
            </a:r>
          </a:p>
          <a:p>
            <a:pPr lvl="1"/>
            <a:r>
              <a:rPr lang="en-US">
                <a:latin typeface="Tahoma" charset="0"/>
                <a:ea typeface="ＭＳ Ｐゴシック" charset="0"/>
              </a:rPr>
              <a:t>Read data by detecting resistance R </a:t>
            </a: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1650DB3-29A2-714E-810A-FBE1E1392B9C}"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Tree>
    <p:extLst>
      <p:ext uri="{BB962C8B-B14F-4D97-AF65-F5344CB8AC3E}">
        <p14:creationId xmlns:p14="http://schemas.microsoft.com/office/powerpoint/2010/main" val="3433038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70</a:t>
            </a:fld>
            <a:endParaRPr lang="en-US" altLang="en-US" dirty="0"/>
          </a:p>
        </p:txBody>
      </p:sp>
    </p:spTree>
    <p:extLst>
      <p:ext uri="{BB962C8B-B14F-4D97-AF65-F5344CB8AC3E}">
        <p14:creationId xmlns:p14="http://schemas.microsoft.com/office/powerpoint/2010/main" val="34523997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Securing Emerging Memory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r>
              <a:rPr lang="en-US" dirty="0" smtClean="0">
                <a:solidFill>
                  <a:srgbClr val="0000FF"/>
                </a:solidFill>
              </a:rPr>
              <a:t>    Better architecting of memory chips to absorb writes</a:t>
            </a:r>
          </a:p>
          <a:p>
            <a:pPr marL="0" indent="0">
              <a:buNone/>
            </a:pPr>
            <a:r>
              <a:rPr lang="en-US" dirty="0" smtClean="0">
                <a:solidFill>
                  <a:srgbClr val="0000FF"/>
                </a:solidFill>
              </a:rPr>
              <a:t>    Hybrid memory system management</a:t>
            </a:r>
          </a:p>
          <a:p>
            <a:pPr marL="0" indent="0">
              <a:buNone/>
            </a:pPr>
            <a:r>
              <a:rPr lang="en-US" dirty="0" smtClean="0">
                <a:solidFill>
                  <a:srgbClr val="0000FF"/>
                </a:solidFill>
              </a:rPr>
              <a:t>    Online wearout attack detection</a:t>
            </a:r>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a:solidFill>
                  <a:srgbClr val="FF0000"/>
                </a:solidFill>
                <a:sym typeface="Wingdings"/>
              </a:rPr>
              <a:t>E</a:t>
            </a:r>
            <a:r>
              <a:rPr lang="en-US" dirty="0" smtClean="0">
                <a:solidFill>
                  <a:srgbClr val="FF0000"/>
                </a:solidFill>
                <a:sym typeface="Wingdings"/>
              </a:rPr>
              <a:t>asy retrieval of privileged or private information</a:t>
            </a:r>
          </a:p>
          <a:p>
            <a:pPr marL="0" indent="0">
              <a:buNone/>
            </a:pPr>
            <a:r>
              <a:rPr lang="en-US" dirty="0" smtClean="0">
                <a:solidFill>
                  <a:srgbClr val="FF0000"/>
                </a:solidFill>
                <a:sym typeface="Wingdings"/>
              </a:rPr>
              <a:t>    </a:t>
            </a:r>
            <a:r>
              <a:rPr lang="en-US" dirty="0" smtClean="0">
                <a:solidFill>
                  <a:srgbClr val="0000FF"/>
                </a:solidFill>
                <a:sym typeface="Wingdings"/>
              </a:rPr>
              <a:t>Efficient encryption/decryption of whole main memory</a:t>
            </a:r>
            <a:endParaRPr lang="en-US" dirty="0" smtClean="0">
              <a:solidFill>
                <a:srgbClr val="FF0000"/>
              </a:solidFill>
              <a:sym typeface="Wingdings"/>
            </a:endParaRPr>
          </a:p>
          <a:p>
            <a:pPr marL="0" indent="0">
              <a:buNone/>
            </a:pPr>
            <a:r>
              <a:rPr lang="en-US" dirty="0" smtClean="0">
                <a:solidFill>
                  <a:srgbClr val="0000FF"/>
                </a:solidFill>
              </a:rPr>
              <a:t>    Hybrid memory system management</a:t>
            </a: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p>
          <a:p>
            <a:pPr marL="0" indent="0">
              <a:buNone/>
            </a:pPr>
            <a:r>
              <a:rPr lang="en-US" dirty="0">
                <a:solidFill>
                  <a:srgbClr val="0000FF"/>
                </a:solidFill>
              </a:rPr>
              <a:t> </a:t>
            </a:r>
            <a:r>
              <a:rPr lang="en-US" dirty="0" smtClean="0">
                <a:solidFill>
                  <a:srgbClr val="0000FF"/>
                </a:solidFill>
              </a:rPr>
              <a:t>   System design to hide side channel information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71</a:t>
            </a:fld>
            <a:endParaRPr lang="en-US" altLang="en-US" dirty="0"/>
          </a:p>
        </p:txBody>
      </p:sp>
    </p:spTree>
    <p:extLst>
      <p:ext uri="{BB962C8B-B14F-4D97-AF65-F5344CB8AC3E}">
        <p14:creationId xmlns:p14="http://schemas.microsoft.com/office/powerpoint/2010/main" val="19132845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00"/>
                </a:solidFill>
                <a:latin typeface="Tahoma" charset="0"/>
                <a:ea typeface="ＭＳ Ｐゴシック" charset="0"/>
                <a:cs typeface="ＭＳ Ｐゴシック" charset="0"/>
              </a:rPr>
              <a:t>Opportunity: Emerging Memory </a:t>
            </a:r>
            <a:r>
              <a:rPr lang="en-US" dirty="0" smtClean="0">
                <a:solidFill>
                  <a:srgbClr val="000000"/>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72</a:t>
            </a:fld>
            <a:endParaRPr lang="en-US" sz="1600">
              <a:solidFill>
                <a:srgbClr val="000000"/>
              </a:solidFill>
              <a:latin typeface="Garamond" charset="0"/>
            </a:endParaRPr>
          </a:p>
        </p:txBody>
      </p:sp>
    </p:spTree>
    <p:extLst>
      <p:ext uri="{BB962C8B-B14F-4D97-AF65-F5344CB8AC3E}">
        <p14:creationId xmlns:p14="http://schemas.microsoft.com/office/powerpoint/2010/main" val="4009424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Memory Scaling (with NVM)</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0000FF"/>
                </a:solidFill>
              </a:rPr>
              <a:t>Main memory scaling problems are a critical bottleneck for system performance, efficiency, and usability</a:t>
            </a:r>
          </a:p>
          <a:p>
            <a:endParaRPr lang="en-US" sz="1600" dirty="0">
              <a:solidFill>
                <a:srgbClr val="0000FF"/>
              </a:solidFill>
            </a:endParaRPr>
          </a:p>
          <a:p>
            <a:r>
              <a:rPr lang="en-US" dirty="0" smtClean="0">
                <a:solidFill>
                  <a:srgbClr val="0000FF"/>
                </a:solidFill>
              </a:rPr>
              <a:t>Solution 1: Tolerate DRAM (yesterday)</a:t>
            </a:r>
            <a:endParaRPr lang="en-US" sz="1600" dirty="0" smtClean="0"/>
          </a:p>
          <a:p>
            <a:r>
              <a:rPr lang="en-US" dirty="0">
                <a:solidFill>
                  <a:srgbClr val="0000FF"/>
                </a:solidFill>
              </a:rPr>
              <a:t>Solution </a:t>
            </a:r>
            <a:r>
              <a:rPr lang="en-US" dirty="0" smtClean="0">
                <a:solidFill>
                  <a:srgbClr val="0000FF"/>
                </a:solidFill>
              </a:rPr>
              <a:t>2: </a:t>
            </a:r>
            <a:r>
              <a:rPr lang="en-US" dirty="0">
                <a:solidFill>
                  <a:srgbClr val="0000FF"/>
                </a:solidFill>
              </a:rPr>
              <a:t>Enable </a:t>
            </a:r>
            <a:r>
              <a:rPr lang="en-US" dirty="0" smtClean="0">
                <a:solidFill>
                  <a:srgbClr val="0000FF"/>
                </a:solidFill>
              </a:rPr>
              <a:t>emerging memory technologies </a:t>
            </a:r>
          </a:p>
          <a:p>
            <a:pPr lvl="1"/>
            <a:r>
              <a:rPr lang="en-US" dirty="0" smtClean="0"/>
              <a:t>Replace DRAM with NVM by architecting NVM chips well</a:t>
            </a:r>
          </a:p>
          <a:p>
            <a:pPr lvl="1"/>
            <a:r>
              <a:rPr lang="en-US" dirty="0"/>
              <a:t>H</a:t>
            </a:r>
            <a:r>
              <a:rPr lang="en-US" dirty="0" smtClean="0"/>
              <a:t>ybrid memory systems</a:t>
            </a:r>
            <a:r>
              <a:rPr lang="en-US" dirty="0"/>
              <a:t> </a:t>
            </a:r>
            <a:r>
              <a:rPr lang="en-US" dirty="0" smtClean="0"/>
              <a:t>with automatic data management</a:t>
            </a:r>
          </a:p>
          <a:p>
            <a:pPr lvl="1"/>
            <a:endParaRPr lang="en-US" dirty="0"/>
          </a:p>
          <a:p>
            <a:r>
              <a:rPr lang="en-US" dirty="0" smtClean="0">
                <a:solidFill>
                  <a:srgbClr val="008000"/>
                </a:solidFill>
              </a:rPr>
              <a:t>An exciting topic with many other solution directions &amp; ideas</a:t>
            </a:r>
          </a:p>
          <a:p>
            <a:pPr lvl="1"/>
            <a:r>
              <a:rPr lang="en-US" dirty="0" smtClean="0"/>
              <a:t>Hardware</a:t>
            </a:r>
            <a:r>
              <a:rPr lang="en-US" dirty="0"/>
              <a:t>/software/device </a:t>
            </a:r>
            <a:r>
              <a:rPr lang="en-US" dirty="0" smtClean="0"/>
              <a:t>cooperation essential</a:t>
            </a:r>
          </a:p>
          <a:p>
            <a:pPr lvl="1"/>
            <a:r>
              <a:rPr lang="en-US" dirty="0" smtClean="0"/>
              <a:t>Memory, storage, controller, software/app co-design needed</a:t>
            </a:r>
            <a:endParaRPr lang="en-US" dirty="0"/>
          </a:p>
          <a:p>
            <a:pPr lvl="1"/>
            <a:r>
              <a:rPr lang="en-US" dirty="0" smtClean="0"/>
              <a:t>Coordinated management of persistent memory and storage</a:t>
            </a:r>
          </a:p>
          <a:p>
            <a:pPr lvl="1"/>
            <a:r>
              <a:rPr lang="en-US" dirty="0" smtClean="0"/>
              <a:t>Application and hardware cooperative management of NVM</a:t>
            </a:r>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73</a:t>
            </a:fld>
            <a:endParaRPr lang="en-US"/>
          </a:p>
        </p:txBody>
      </p:sp>
    </p:spTree>
    <p:extLst>
      <p:ext uri="{BB962C8B-B14F-4D97-AF65-F5344CB8AC3E}">
        <p14:creationId xmlns:p14="http://schemas.microsoft.com/office/powerpoint/2010/main" val="678814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Topic 2</a:t>
            </a:r>
            <a:r>
              <a:rPr lang="en-US" sz="4000" dirty="0"/>
              <a:t>: Emerging Technologies and Hybrid Memories</a:t>
            </a:r>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7679475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Material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75</a:t>
            </a:fld>
            <a:endParaRPr lang="en-US" altLang="en-US">
              <a:solidFill>
                <a:srgbClr val="000000"/>
              </a:solidFill>
            </a:endParaRPr>
          </a:p>
        </p:txBody>
      </p:sp>
    </p:spTree>
    <p:extLst>
      <p:ext uri="{BB962C8B-B14F-4D97-AF65-F5344CB8AC3E}">
        <p14:creationId xmlns:p14="http://schemas.microsoft.com/office/powerpoint/2010/main" val="3508974514"/>
      </p:ext>
    </p:extLst>
  </p:cSld>
  <p:clrMapOvr>
    <a:masterClrMapping/>
  </p:clrMapOvr>
  <p:transition xmlns:p14="http://schemas.microsoft.com/office/powerpoint/2010/mai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Papers on Two Topics</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Justin Meza, </a:t>
            </a:r>
            <a:r>
              <a:rPr lang="en-US" dirty="0" err="1"/>
              <a:t>Yixin</a:t>
            </a:r>
            <a:r>
              <a:rPr lang="en-US" dirty="0"/>
              <a:t> </a:t>
            </a:r>
            <a:r>
              <a:rPr lang="en-US" dirty="0" err="1"/>
              <a:t>Luo</a:t>
            </a:r>
            <a:r>
              <a:rPr lang="en-US" dirty="0"/>
              <a:t>, Samira Khan, </a:t>
            </a:r>
            <a:r>
              <a:rPr lang="en-US" dirty="0" err="1"/>
              <a:t>Jishen</a:t>
            </a:r>
            <a:r>
              <a:rPr lang="en-US" dirty="0"/>
              <a:t> Zhao, Yuan </a:t>
            </a:r>
            <a:r>
              <a:rPr lang="en-US" dirty="0" err="1"/>
              <a:t>Xie</a:t>
            </a:r>
            <a:r>
              <a:rPr lang="en-US" dirty="0"/>
              <a:t>, and </a:t>
            </a:r>
            <a:r>
              <a:rPr lang="en-US" u="sng" dirty="0"/>
              <a:t>Onur Mutlu</a:t>
            </a:r>
            <a:r>
              <a:rPr lang="en-US" dirty="0"/>
              <a:t>,</a:t>
            </a:r>
            <a:br>
              <a:rPr lang="en-US" dirty="0"/>
            </a:br>
            <a:r>
              <a:rPr lang="en-US" b="1" dirty="0">
                <a:hlinkClick r:id="rId2"/>
              </a:rPr>
              <a:t>"A Case for Efficient Hardware-Software Cooperative Management of Storage and Memory"</a:t>
            </a:r>
            <a:r>
              <a:rPr lang="en-US" dirty="0"/>
              <a:t/>
            </a:r>
            <a:br>
              <a:rPr lang="en-US" dirty="0"/>
            </a:br>
            <a:r>
              <a:rPr lang="en-US" i="1" dirty="0"/>
              <a:t>Proceedings of the </a:t>
            </a:r>
            <a:r>
              <a:rPr lang="en-US" i="1" dirty="0">
                <a:hlinkClick r:id="rId3"/>
              </a:rPr>
              <a:t>5th Workshop on Energy-Efficient Design</a:t>
            </a:r>
            <a:r>
              <a:rPr lang="en-US" i="1" dirty="0"/>
              <a:t> (</a:t>
            </a:r>
            <a:r>
              <a:rPr lang="en-US" b="1" i="1" dirty="0"/>
              <a:t>WEED</a:t>
            </a:r>
            <a:r>
              <a:rPr lang="en-US" i="1" dirty="0"/>
              <a:t>)</a:t>
            </a:r>
            <a:r>
              <a:rPr lang="en-US" dirty="0"/>
              <a:t>, Tel-Aviv, Israel, June 2013. </a:t>
            </a:r>
            <a:r>
              <a:rPr lang="en-US" dirty="0">
                <a:hlinkClick r:id="rId4"/>
              </a:rPr>
              <a:t>Slides (pptx)</a:t>
            </a:r>
            <a:r>
              <a:rPr lang="en-US" dirty="0"/>
              <a:t> </a:t>
            </a:r>
            <a:r>
              <a:rPr lang="en-US" dirty="0">
                <a:hlinkClick r:id="rId5"/>
              </a:rPr>
              <a:t>Slides (pdf)</a:t>
            </a:r>
            <a:r>
              <a:rPr lang="en-US" dirty="0"/>
              <a:t> </a:t>
            </a:r>
          </a:p>
          <a:p>
            <a:pPr marL="0" indent="0">
              <a:buNone/>
            </a:pPr>
            <a:endParaRPr lang="en-US" dirty="0"/>
          </a:p>
          <a:p>
            <a:r>
              <a:rPr lang="en-US" dirty="0" smtClean="0">
                <a:solidFill>
                  <a:srgbClr val="0000FF"/>
                </a:solidFill>
              </a:rPr>
              <a:t>Flash Memory Scaling</a:t>
            </a:r>
          </a:p>
          <a:p>
            <a:pPr lvl="1"/>
            <a:r>
              <a:rPr lang="en-US" dirty="0"/>
              <a:t>Yu </a:t>
            </a:r>
            <a:r>
              <a:rPr lang="en-US" dirty="0" err="1"/>
              <a:t>Cai</a:t>
            </a:r>
            <a:r>
              <a:rPr lang="en-US" dirty="0"/>
              <a:t>, </a:t>
            </a:r>
            <a:r>
              <a:rPr lang="en-US" dirty="0" err="1"/>
              <a:t>Gulay</a:t>
            </a:r>
            <a:r>
              <a:rPr lang="en-US" dirty="0"/>
              <a:t> </a:t>
            </a:r>
            <a:r>
              <a:rPr lang="en-US" dirty="0" err="1"/>
              <a:t>Yalcin</a:t>
            </a:r>
            <a:r>
              <a:rPr lang="en-US" dirty="0"/>
              <a:t>, </a:t>
            </a:r>
            <a:r>
              <a:rPr lang="en-US" u="sng" dirty="0"/>
              <a:t>Onur Mutlu</a:t>
            </a:r>
            <a:r>
              <a:rPr lang="en-US" dirty="0"/>
              <a:t>, Erich F. </a:t>
            </a:r>
            <a:r>
              <a:rPr lang="en-US" dirty="0" err="1"/>
              <a:t>Haratsch</a:t>
            </a:r>
            <a:r>
              <a:rPr lang="en-US" dirty="0"/>
              <a:t>, Adrian Cristal, Osman </a:t>
            </a:r>
            <a:r>
              <a:rPr lang="en-US" dirty="0" err="1"/>
              <a:t>Unsal</a:t>
            </a:r>
            <a:r>
              <a:rPr lang="en-US" dirty="0"/>
              <a:t>, and Ken Mai,</a:t>
            </a:r>
            <a:br>
              <a:rPr lang="en-US" dirty="0"/>
            </a:br>
            <a:r>
              <a:rPr lang="en-US" b="1" dirty="0">
                <a:hlinkClick r:id="rId6"/>
              </a:rPr>
              <a:t>"Error Analysis and Retention-Aware Error Management for NAND Flash Memory"</a:t>
            </a:r>
            <a:r>
              <a:rPr lang="en-US" dirty="0"/>
              <a:t/>
            </a:r>
            <a:br>
              <a:rPr lang="en-US" dirty="0"/>
            </a:br>
            <a:r>
              <a:rPr lang="en-US" i="1" dirty="0">
                <a:hlinkClick r:id="rId7"/>
              </a:rPr>
              <a:t>Intel Technology Journal</a:t>
            </a:r>
            <a:r>
              <a:rPr lang="en-US" i="1" dirty="0"/>
              <a:t> (</a:t>
            </a:r>
            <a:r>
              <a:rPr lang="en-US" b="1" i="1" dirty="0"/>
              <a:t>ITJ</a:t>
            </a:r>
            <a:r>
              <a:rPr lang="en-US" i="1" dirty="0"/>
              <a:t>) Special Issue on Memory Resiliency</a:t>
            </a:r>
            <a:r>
              <a:rPr lang="en-US" dirty="0"/>
              <a:t>, Vol. 17, No. 1, May 2013. </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76</a:t>
            </a:fld>
            <a:endParaRPr lang="en-US"/>
          </a:p>
        </p:txBody>
      </p:sp>
    </p:spTree>
    <p:extLst>
      <p:ext uri="{BB962C8B-B14F-4D97-AF65-F5344CB8AC3E}">
        <p14:creationId xmlns:p14="http://schemas.microsoft.com/office/powerpoint/2010/main" val="1134042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atin typeface="Garamond" charset="0"/>
                <a:ea typeface="ＭＳ Ｐゴシック" charset="0"/>
                <a:cs typeface="ＭＳ Ｐゴシック" charset="0"/>
              </a:rPr>
              <a:t>Limits of Charge Memory</a:t>
            </a:r>
          </a:p>
        </p:txBody>
      </p:sp>
      <p:sp>
        <p:nvSpPr>
          <p:cNvPr id="39939"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Difficult charge placement and control</a:t>
            </a:r>
          </a:p>
          <a:p>
            <a:pPr lvl="1"/>
            <a:r>
              <a:rPr lang="en-US">
                <a:latin typeface="Tahoma" charset="0"/>
                <a:ea typeface="ＭＳ Ｐゴシック" charset="0"/>
              </a:rPr>
              <a:t>Flash: floating gate charge</a:t>
            </a:r>
          </a:p>
          <a:p>
            <a:pPr lvl="1"/>
            <a:r>
              <a:rPr lang="en-US">
                <a:latin typeface="Tahoma" charset="0"/>
                <a:ea typeface="ＭＳ Ｐゴシック" charset="0"/>
              </a:rPr>
              <a:t>DRAM: capacitor charge, transistor leakage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Reliable sensing becomes difficult as charge storage unit size reduces</a:t>
            </a: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619DA8A-D1A3-034D-85FB-F326B7A01761}"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pic>
        <p:nvPicPr>
          <p:cNvPr id="399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05213"/>
            <a:ext cx="81407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514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Garamond" charset="0"/>
                <a:ea typeface="ＭＳ Ｐゴシック" charset="0"/>
                <a:cs typeface="ＭＳ Ｐゴシック" charset="0"/>
              </a:rPr>
              <a:t>Emerging Resistive Memory Technologies</a:t>
            </a:r>
          </a:p>
        </p:txBody>
      </p:sp>
      <p:sp>
        <p:nvSpPr>
          <p:cNvPr id="40963" name="Content Placeholder 2"/>
          <p:cNvSpPr>
            <a:spLocks noGrp="1"/>
          </p:cNvSpPr>
          <p:nvPr>
            <p:ph idx="1"/>
          </p:nvPr>
        </p:nvSpPr>
        <p:spPr>
          <a:xfrm>
            <a:off x="228600" y="1054100"/>
            <a:ext cx="8610600" cy="5194300"/>
          </a:xfrm>
        </p:spPr>
        <p:txBody>
          <a:bodyPr/>
          <a:lstStyle/>
          <a:p>
            <a:r>
              <a:rPr lang="en-US">
                <a:latin typeface="Tahoma" charset="0"/>
                <a:ea typeface="ＭＳ Ｐゴシック" charset="0"/>
                <a:cs typeface="ＭＳ Ｐゴシック" charset="0"/>
              </a:rPr>
              <a:t>PCM</a:t>
            </a:r>
          </a:p>
          <a:p>
            <a:pPr lvl="1"/>
            <a:r>
              <a:rPr lang="en-US">
                <a:latin typeface="Tahoma" charset="0"/>
                <a:ea typeface="ＭＳ Ｐゴシック" charset="0"/>
              </a:rPr>
              <a:t>Inject current to change material phase</a:t>
            </a:r>
          </a:p>
          <a:p>
            <a:pPr lvl="1"/>
            <a:r>
              <a:rPr lang="en-US">
                <a:latin typeface="Tahoma" charset="0"/>
                <a:ea typeface="ＭＳ Ｐゴシック" charset="0"/>
              </a:rPr>
              <a:t>Resistance determined by phase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STT-MRAM</a:t>
            </a:r>
          </a:p>
          <a:p>
            <a:pPr lvl="1"/>
            <a:r>
              <a:rPr lang="en-US">
                <a:latin typeface="Tahoma" charset="0"/>
                <a:ea typeface="ＭＳ Ｐゴシック" charset="0"/>
              </a:rPr>
              <a:t>Inject current to change magnet polarity</a:t>
            </a:r>
          </a:p>
          <a:p>
            <a:pPr lvl="1"/>
            <a:r>
              <a:rPr lang="en-US">
                <a:latin typeface="Tahoma" charset="0"/>
                <a:ea typeface="ＭＳ Ｐゴシック" charset="0"/>
              </a:rPr>
              <a:t>Resistance determined by polarity</a:t>
            </a:r>
          </a:p>
          <a:p>
            <a:pPr lvl="1"/>
            <a:endParaRPr lang="en-US">
              <a:latin typeface="Tahoma" charset="0"/>
              <a:ea typeface="ＭＳ Ｐゴシック" charset="0"/>
            </a:endParaRPr>
          </a:p>
          <a:p>
            <a:r>
              <a:rPr lang="en-US">
                <a:latin typeface="Tahoma" charset="0"/>
                <a:ea typeface="ＭＳ Ｐゴシック" charset="0"/>
                <a:cs typeface="ＭＳ Ｐゴシック" charset="0"/>
              </a:rPr>
              <a:t>Memristors</a:t>
            </a:r>
          </a:p>
          <a:p>
            <a:pPr lvl="1"/>
            <a:r>
              <a:rPr lang="en-US">
                <a:latin typeface="Tahoma" charset="0"/>
                <a:ea typeface="ＭＳ Ｐゴシック" charset="0"/>
              </a:rPr>
              <a:t>Inject current to change atomic structure</a:t>
            </a:r>
          </a:p>
          <a:p>
            <a:pPr lvl="1"/>
            <a:r>
              <a:rPr lang="en-US">
                <a:latin typeface="Tahoma" charset="0"/>
                <a:ea typeface="ＭＳ Ｐゴシック" charset="0"/>
              </a:rPr>
              <a:t>Resistance determined by atom distance</a:t>
            </a:r>
          </a:p>
        </p:txBody>
      </p:sp>
      <p:sp>
        <p:nvSpPr>
          <p:cNvPr id="409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5B08210-6288-EF4C-90B9-40B9843F95A3}"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sp>
        <p:nvSpPr>
          <p:cNvPr id="5" name="Rectangle 4"/>
          <p:cNvSpPr/>
          <p:nvPr/>
        </p:nvSpPr>
        <p:spPr>
          <a:xfrm>
            <a:off x="228600" y="1066800"/>
            <a:ext cx="6096000" cy="1295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0475681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1"/>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4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9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0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41840</TotalTime>
  <Words>6199</Words>
  <Application>Microsoft Macintosh PowerPoint</Application>
  <PresentationFormat>On-screen Show (4:3)</PresentationFormat>
  <Paragraphs>1052</Paragraphs>
  <Slides>76</Slides>
  <Notes>22</Notes>
  <HiddenSlides>0</HiddenSlides>
  <MMClips>0</MMClips>
  <ScaleCrop>false</ScaleCrop>
  <HeadingPairs>
    <vt:vector size="4" baseType="variant">
      <vt:variant>
        <vt:lpstr>Theme</vt:lpstr>
      </vt:variant>
      <vt:variant>
        <vt:i4>54</vt:i4>
      </vt:variant>
      <vt:variant>
        <vt:lpstr>Slide Titles</vt:lpstr>
      </vt:variant>
      <vt:variant>
        <vt:i4>76</vt:i4>
      </vt:variant>
    </vt:vector>
  </HeadingPairs>
  <TitlesOfParts>
    <vt:vector size="130"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35_Edge</vt:lpstr>
      <vt:lpstr>34_Edge</vt:lpstr>
      <vt:lpstr>36_Edge</vt:lpstr>
      <vt:lpstr>37_Edge</vt:lpstr>
      <vt:lpstr>38_Edge</vt:lpstr>
      <vt:lpstr>39_Edge</vt:lpstr>
      <vt:lpstr>41_Edge</vt:lpstr>
      <vt:lpstr>45_Edge</vt:lpstr>
      <vt:lpstr>46_Edge</vt:lpstr>
      <vt:lpstr>47_Edge</vt:lpstr>
      <vt:lpstr>SAFARI_Template</vt:lpstr>
      <vt:lpstr>2_Edge</vt:lpstr>
      <vt:lpstr>16_Edge</vt:lpstr>
      <vt:lpstr>Office Theme</vt:lpstr>
      <vt:lpstr>1_Office Theme</vt:lpstr>
      <vt:lpstr>20_Edge</vt:lpstr>
      <vt:lpstr>44_Edge</vt:lpstr>
      <vt:lpstr>48_Edge</vt:lpstr>
      <vt:lpstr>49_Edge</vt:lpstr>
      <vt:lpstr>50_Edge</vt:lpstr>
      <vt:lpstr>51_Edge</vt:lpstr>
      <vt:lpstr>53_Edge</vt:lpstr>
      <vt:lpstr>Scalable Many-Core Memory Systems Topic 2: Emerging Technologies and Hybrid Memories</vt:lpstr>
      <vt:lpstr>Requirements from an Ideal Memory System</vt:lpstr>
      <vt:lpstr>Requirements from an Ideal Memory System</vt:lpstr>
      <vt:lpstr>Agenda</vt:lpstr>
      <vt:lpstr>The Promise of Emerging Technologies</vt:lpstr>
      <vt:lpstr>Agenda</vt:lpstr>
      <vt:lpstr>Charge vs. Resistive Memories</vt:lpstr>
      <vt:lpstr>Limits of Charge Memory</vt:lpstr>
      <vt:lpstr>Emerging Resistive Memory Technologies</vt:lpstr>
      <vt:lpstr>What is Phase Change Memory?</vt:lpstr>
      <vt:lpstr>How Does PCM Work?</vt:lpstr>
      <vt:lpstr>Opportunity: PCM Advantages</vt:lpstr>
      <vt:lpstr>Phase Change Memory Properties</vt:lpstr>
      <vt:lpstr>PowerPoint Presentation</vt:lpstr>
      <vt:lpstr>Phase Change Memory Properties: Latency</vt:lpstr>
      <vt:lpstr>Phase Change Memory Properties</vt:lpstr>
      <vt:lpstr>Phase Change Memory: Pros and Cons</vt:lpstr>
      <vt:lpstr>PCM-based Main Memory: Research Challenges</vt:lpstr>
      <vt:lpstr>PCM-based Main Memory (I)</vt:lpstr>
      <vt:lpstr>Hybrid Memory Systems: Challenges </vt:lpstr>
      <vt:lpstr>PCM-based Main Memory (II)</vt:lpstr>
      <vt:lpstr>Aside: STT-RAM Basics</vt:lpstr>
      <vt:lpstr>Aside: STT MRAM: Pros and Cons</vt:lpstr>
      <vt:lpstr>Agenda</vt:lpstr>
      <vt:lpstr>An Initial Study: Replace DRAM with PCM</vt:lpstr>
      <vt:lpstr>Results: Naïve Replacement of DRAM with PCM</vt:lpstr>
      <vt:lpstr>Architecting PCM to Mitigate Shortcomings</vt:lpstr>
      <vt:lpstr>Results: Architected PCM as Main Memory </vt:lpstr>
      <vt:lpstr>Agenda</vt:lpstr>
      <vt:lpstr>Hybrid Memory Systems</vt:lpstr>
      <vt:lpstr>One Option: DRAM as a Cache for PCM</vt:lpstr>
      <vt:lpstr>Row Buffer Locality Aware Caching Policies for Hybrid Memories</vt:lpstr>
      <vt:lpstr>Hybrid Memory: A Closer Look</vt:lpstr>
      <vt:lpstr>Key Observation</vt:lpstr>
      <vt:lpstr>RBL-Awareness: An Example</vt:lpstr>
      <vt:lpstr>RBL-Awareness: An Example</vt:lpstr>
      <vt:lpstr>Case 1: RBL-Unaware Policy</vt:lpstr>
      <vt:lpstr>Case 1: RBL-Unaware Policy</vt:lpstr>
      <vt:lpstr>Case 2: RBL-Aware Policy (RBLA)</vt:lpstr>
      <vt:lpstr>Case 2: RBL-Aware Policy (RBLA)</vt:lpstr>
      <vt:lpstr>Our Mechanism: RBLA</vt:lpstr>
      <vt:lpstr>Our Mechanism: RBLA-Dyn</vt:lpstr>
      <vt:lpstr>Implementation: “Statistics Store”</vt:lpstr>
      <vt:lpstr>Evaluation Methodology</vt:lpstr>
      <vt:lpstr>Comparison Points</vt:lpstr>
      <vt:lpstr>System Performance</vt:lpstr>
      <vt:lpstr>Average Memory Latency</vt:lpstr>
      <vt:lpstr>Memory Energy Efficiency</vt:lpstr>
      <vt:lpstr>Thread Fairness</vt:lpstr>
      <vt:lpstr>Compared to All-PCM/DRAM</vt:lpstr>
      <vt:lpstr>Summary</vt:lpstr>
      <vt:lpstr>Row Buffer Locality Aware Caching Policies for Hybrid Memories</vt:lpstr>
      <vt:lpstr>Agenda</vt:lpstr>
      <vt:lpstr>The Problem with Large DRAM Caches</vt:lpstr>
      <vt:lpstr>Idea 1: Tags in Memory</vt:lpstr>
      <vt:lpstr>Idea 2: Cache Tags in SRAM</vt:lpstr>
      <vt:lpstr>Idea 3: Dynamic Data Transfer Granularity</vt:lpstr>
      <vt:lpstr>TIMBER Tag Management</vt:lpstr>
      <vt:lpstr>TIMBER Tag Management Example (I)</vt:lpstr>
      <vt:lpstr>TIMBER Tag Management Example (II)</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and Exploiting NVM: Issues</vt:lpstr>
      <vt:lpstr>Security Challenges of Emerging Technologies</vt:lpstr>
      <vt:lpstr>Securing Emerging Memory Technologies</vt:lpstr>
      <vt:lpstr>Agenda</vt:lpstr>
      <vt:lpstr>Summary: Memory Scaling (with NVM)</vt:lpstr>
      <vt:lpstr>Scalable Many-Core Memory Systems Topic 2: Emerging Technologies and Hybrid Memories</vt:lpstr>
      <vt:lpstr>Additional Material</vt:lpstr>
      <vt:lpstr>Overview Papers on Two Topics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1671</cp:revision>
  <cp:lastPrinted>2010-05-26T16:43:32Z</cp:lastPrinted>
  <dcterms:created xsi:type="dcterms:W3CDTF">2010-10-08T20:41:54Z</dcterms:created>
  <dcterms:modified xsi:type="dcterms:W3CDTF">2013-07-03T21:56:36Z</dcterms:modified>
</cp:coreProperties>
</file>