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7.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8.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42.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8.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50.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theme/theme52.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53.xml" ContentType="application/vnd.openxmlformats-officedocument.theme+xml"/>
  <Override PartName="/ppt/slideLayouts/slideLayout575.xml" ContentType="application/vnd.openxmlformats-officedocument.presentationml.slideLayout+xml"/>
  <Override PartName="/ppt/theme/theme54.xml" ContentType="application/vnd.openxmlformats-officedocument.theme+xml"/>
  <Override PartName="/ppt/slideLayouts/slideLayout576.xml" ContentType="application/vnd.openxmlformats-officedocument.presentationml.slideLayout+xml"/>
  <Override PartName="/ppt/theme/theme55.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56.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7.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66" r:id="rId37"/>
    <p:sldMasterId id="2147484679" r:id="rId38"/>
    <p:sldMasterId id="2147484691" r:id="rId39"/>
    <p:sldMasterId id="2147484704" r:id="rId40"/>
    <p:sldMasterId id="2147484716" r:id="rId41"/>
    <p:sldMasterId id="2147484730" r:id="rId42"/>
    <p:sldMasterId id="2147484768" r:id="rId43"/>
    <p:sldMasterId id="2147484780" r:id="rId44"/>
    <p:sldMasterId id="2147484792" r:id="rId45"/>
    <p:sldMasterId id="2147484804" r:id="rId46"/>
    <p:sldMasterId id="2147484816" r:id="rId47"/>
    <p:sldMasterId id="2147484828" r:id="rId48"/>
    <p:sldMasterId id="2147484841" r:id="rId49"/>
    <p:sldMasterId id="2147484853" r:id="rId50"/>
    <p:sldMasterId id="2147484865" r:id="rId51"/>
    <p:sldMasterId id="2147484878" r:id="rId52"/>
    <p:sldMasterId id="2147484880" r:id="rId53"/>
    <p:sldMasterId id="2147484893" r:id="rId54"/>
    <p:sldMasterId id="2147484896" r:id="rId55"/>
    <p:sldMasterId id="2147484898" r:id="rId56"/>
    <p:sldMasterId id="2147484901" r:id="rId57"/>
    <p:sldMasterId id="2147484914" r:id="rId58"/>
  </p:sldMasterIdLst>
  <p:notesMasterIdLst>
    <p:notesMasterId r:id="rId273"/>
  </p:notesMasterIdLst>
  <p:handoutMasterIdLst>
    <p:handoutMasterId r:id="rId274"/>
  </p:handoutMasterIdLst>
  <p:sldIdLst>
    <p:sldId id="2057" r:id="rId59"/>
    <p:sldId id="2058" r:id="rId60"/>
    <p:sldId id="1863" r:id="rId61"/>
    <p:sldId id="1865" r:id="rId62"/>
    <p:sldId id="2060" r:id="rId63"/>
    <p:sldId id="2061" r:id="rId64"/>
    <p:sldId id="2062" r:id="rId65"/>
    <p:sldId id="2063" r:id="rId66"/>
    <p:sldId id="1867" r:id="rId67"/>
    <p:sldId id="1669" r:id="rId68"/>
    <p:sldId id="1670" r:id="rId69"/>
    <p:sldId id="1900" r:id="rId70"/>
    <p:sldId id="1901" r:id="rId71"/>
    <p:sldId id="1902" r:id="rId72"/>
    <p:sldId id="1903" r:id="rId73"/>
    <p:sldId id="1904" r:id="rId74"/>
    <p:sldId id="1905" r:id="rId75"/>
    <p:sldId id="1906" r:id="rId76"/>
    <p:sldId id="1907" r:id="rId77"/>
    <p:sldId id="1908" r:id="rId78"/>
    <p:sldId id="1909" r:id="rId79"/>
    <p:sldId id="1910" r:id="rId80"/>
    <p:sldId id="1911" r:id="rId81"/>
    <p:sldId id="1912" r:id="rId82"/>
    <p:sldId id="1913" r:id="rId83"/>
    <p:sldId id="1914" r:id="rId84"/>
    <p:sldId id="1915" r:id="rId85"/>
    <p:sldId id="1916" r:id="rId86"/>
    <p:sldId id="1917" r:id="rId87"/>
    <p:sldId id="1918" r:id="rId88"/>
    <p:sldId id="1919" r:id="rId89"/>
    <p:sldId id="1920" r:id="rId90"/>
    <p:sldId id="1921" r:id="rId91"/>
    <p:sldId id="2056" r:id="rId92"/>
    <p:sldId id="1922" r:id="rId93"/>
    <p:sldId id="1923" r:id="rId94"/>
    <p:sldId id="1924" r:id="rId95"/>
    <p:sldId id="1925" r:id="rId96"/>
    <p:sldId id="1926" r:id="rId97"/>
    <p:sldId id="1927" r:id="rId98"/>
    <p:sldId id="1928" r:id="rId99"/>
    <p:sldId id="1929" r:id="rId100"/>
    <p:sldId id="1930" r:id="rId101"/>
    <p:sldId id="1931" r:id="rId102"/>
    <p:sldId id="1932" r:id="rId103"/>
    <p:sldId id="1933" r:id="rId104"/>
    <p:sldId id="1934" r:id="rId105"/>
    <p:sldId id="1935" r:id="rId106"/>
    <p:sldId id="1936" r:id="rId107"/>
    <p:sldId id="1937" r:id="rId108"/>
    <p:sldId id="1938" r:id="rId109"/>
    <p:sldId id="2052" r:id="rId110"/>
    <p:sldId id="2053" r:id="rId111"/>
    <p:sldId id="2054" r:id="rId112"/>
    <p:sldId id="2055" r:id="rId113"/>
    <p:sldId id="1939" r:id="rId114"/>
    <p:sldId id="1967" r:id="rId115"/>
    <p:sldId id="1940" r:id="rId116"/>
    <p:sldId id="1941" r:id="rId117"/>
    <p:sldId id="1942" r:id="rId118"/>
    <p:sldId id="1943" r:id="rId119"/>
    <p:sldId id="1944" r:id="rId120"/>
    <p:sldId id="1945" r:id="rId121"/>
    <p:sldId id="1946" r:id="rId122"/>
    <p:sldId id="1947" r:id="rId123"/>
    <p:sldId id="1948" r:id="rId124"/>
    <p:sldId id="1949" r:id="rId125"/>
    <p:sldId id="1950" r:id="rId126"/>
    <p:sldId id="1951" r:id="rId127"/>
    <p:sldId id="1952" r:id="rId128"/>
    <p:sldId id="1953" r:id="rId129"/>
    <p:sldId id="1954" r:id="rId130"/>
    <p:sldId id="1955" r:id="rId131"/>
    <p:sldId id="1956" r:id="rId132"/>
    <p:sldId id="1957" r:id="rId133"/>
    <p:sldId id="1958" r:id="rId134"/>
    <p:sldId id="1959" r:id="rId135"/>
    <p:sldId id="1960" r:id="rId136"/>
    <p:sldId id="1961" r:id="rId137"/>
    <p:sldId id="1962" r:id="rId138"/>
    <p:sldId id="1963" r:id="rId139"/>
    <p:sldId id="1964" r:id="rId140"/>
    <p:sldId id="1966" r:id="rId141"/>
    <p:sldId id="1968" r:id="rId142"/>
    <p:sldId id="1969" r:id="rId143"/>
    <p:sldId id="1970" r:id="rId144"/>
    <p:sldId id="1971" r:id="rId145"/>
    <p:sldId id="1972" r:id="rId146"/>
    <p:sldId id="1973" r:id="rId147"/>
    <p:sldId id="1974" r:id="rId148"/>
    <p:sldId id="1975" r:id="rId149"/>
    <p:sldId id="1976" r:id="rId150"/>
    <p:sldId id="1977" r:id="rId151"/>
    <p:sldId id="1978" r:id="rId152"/>
    <p:sldId id="1979" r:id="rId153"/>
    <p:sldId id="1980" r:id="rId154"/>
    <p:sldId id="1981" r:id="rId155"/>
    <p:sldId id="1982" r:id="rId156"/>
    <p:sldId id="1983" r:id="rId157"/>
    <p:sldId id="1984" r:id="rId158"/>
    <p:sldId id="1985" r:id="rId159"/>
    <p:sldId id="1986" r:id="rId160"/>
    <p:sldId id="1987" r:id="rId161"/>
    <p:sldId id="1988" r:id="rId162"/>
    <p:sldId id="2059" r:id="rId163"/>
    <p:sldId id="2064" r:id="rId164"/>
    <p:sldId id="2116" r:id="rId165"/>
    <p:sldId id="2065" r:id="rId166"/>
    <p:sldId id="2066" r:id="rId167"/>
    <p:sldId id="2067" r:id="rId168"/>
    <p:sldId id="2068" r:id="rId169"/>
    <p:sldId id="2069" r:id="rId170"/>
    <p:sldId id="2070" r:id="rId171"/>
    <p:sldId id="2071" r:id="rId172"/>
    <p:sldId id="2072" r:id="rId173"/>
    <p:sldId id="2073" r:id="rId174"/>
    <p:sldId id="2074" r:id="rId175"/>
    <p:sldId id="2075" r:id="rId176"/>
    <p:sldId id="2076" r:id="rId177"/>
    <p:sldId id="2077" r:id="rId178"/>
    <p:sldId id="2078" r:id="rId179"/>
    <p:sldId id="2079" r:id="rId180"/>
    <p:sldId id="2080" r:id="rId181"/>
    <p:sldId id="2081" r:id="rId182"/>
    <p:sldId id="2082" r:id="rId183"/>
    <p:sldId id="2083" r:id="rId184"/>
    <p:sldId id="2084" r:id="rId185"/>
    <p:sldId id="2085" r:id="rId186"/>
    <p:sldId id="2086" r:id="rId187"/>
    <p:sldId id="2087" r:id="rId188"/>
    <p:sldId id="2088" r:id="rId189"/>
    <p:sldId id="2089" r:id="rId190"/>
    <p:sldId id="2090" r:id="rId191"/>
    <p:sldId id="2091" r:id="rId192"/>
    <p:sldId id="2092" r:id="rId193"/>
    <p:sldId id="2093" r:id="rId194"/>
    <p:sldId id="2094" r:id="rId195"/>
    <p:sldId id="2095" r:id="rId196"/>
    <p:sldId id="2096" r:id="rId197"/>
    <p:sldId id="2097" r:id="rId198"/>
    <p:sldId id="2098" r:id="rId199"/>
    <p:sldId id="2099" r:id="rId200"/>
    <p:sldId id="2100" r:id="rId201"/>
    <p:sldId id="2101" r:id="rId202"/>
    <p:sldId id="2102" r:id="rId203"/>
    <p:sldId id="2103" r:id="rId204"/>
    <p:sldId id="2104" r:id="rId205"/>
    <p:sldId id="2105" r:id="rId206"/>
    <p:sldId id="2106" r:id="rId207"/>
    <p:sldId id="2107" r:id="rId208"/>
    <p:sldId id="2108" r:id="rId209"/>
    <p:sldId id="2109" r:id="rId210"/>
    <p:sldId id="2110" r:id="rId211"/>
    <p:sldId id="2111" r:id="rId212"/>
    <p:sldId id="2112" r:id="rId213"/>
    <p:sldId id="2114" r:id="rId214"/>
    <p:sldId id="2033" r:id="rId215"/>
    <p:sldId id="2034" r:id="rId216"/>
    <p:sldId id="2035" r:id="rId217"/>
    <p:sldId id="2036" r:id="rId218"/>
    <p:sldId id="2037" r:id="rId219"/>
    <p:sldId id="2038" r:id="rId220"/>
    <p:sldId id="2039" r:id="rId221"/>
    <p:sldId id="2040" r:id="rId222"/>
    <p:sldId id="2041" r:id="rId223"/>
    <p:sldId id="2048" r:id="rId224"/>
    <p:sldId id="2046" r:id="rId225"/>
    <p:sldId id="2047" r:id="rId226"/>
    <p:sldId id="2049" r:id="rId227"/>
    <p:sldId id="2050" r:id="rId228"/>
    <p:sldId id="2051" r:id="rId229"/>
    <p:sldId id="1989" r:id="rId230"/>
    <p:sldId id="1990" r:id="rId231"/>
    <p:sldId id="1991" r:id="rId232"/>
    <p:sldId id="1992" r:id="rId233"/>
    <p:sldId id="1993" r:id="rId234"/>
    <p:sldId id="1994" r:id="rId235"/>
    <p:sldId id="1995" r:id="rId236"/>
    <p:sldId id="1996" r:id="rId237"/>
    <p:sldId id="1997" r:id="rId238"/>
    <p:sldId id="1998" r:id="rId239"/>
    <p:sldId id="1999" r:id="rId240"/>
    <p:sldId id="2000" r:id="rId241"/>
    <p:sldId id="2001" r:id="rId242"/>
    <p:sldId id="2002" r:id="rId243"/>
    <p:sldId id="2003" r:id="rId244"/>
    <p:sldId id="2004" r:id="rId245"/>
    <p:sldId id="2005" r:id="rId246"/>
    <p:sldId id="2006" r:id="rId247"/>
    <p:sldId id="2007" r:id="rId248"/>
    <p:sldId id="2008" r:id="rId249"/>
    <p:sldId id="2009" r:id="rId250"/>
    <p:sldId id="2010" r:id="rId251"/>
    <p:sldId id="2011" r:id="rId252"/>
    <p:sldId id="2012" r:id="rId253"/>
    <p:sldId id="2013" r:id="rId254"/>
    <p:sldId id="2014" r:id="rId255"/>
    <p:sldId id="2015" r:id="rId256"/>
    <p:sldId id="2016" r:id="rId257"/>
    <p:sldId id="2017" r:id="rId258"/>
    <p:sldId id="2018" r:id="rId259"/>
    <p:sldId id="2019" r:id="rId260"/>
    <p:sldId id="2020" r:id="rId261"/>
    <p:sldId id="2021" r:id="rId262"/>
    <p:sldId id="2022" r:id="rId263"/>
    <p:sldId id="2023" r:id="rId264"/>
    <p:sldId id="2024" r:id="rId265"/>
    <p:sldId id="2025" r:id="rId266"/>
    <p:sldId id="2026" r:id="rId267"/>
    <p:sldId id="2027" r:id="rId268"/>
    <p:sldId id="2028" r:id="rId269"/>
    <p:sldId id="2029" r:id="rId270"/>
    <p:sldId id="2030" r:id="rId271"/>
    <p:sldId id="2032" r:id="rId2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9681" autoAdjust="0"/>
  </p:normalViewPr>
  <p:slideViewPr>
    <p:cSldViewPr>
      <p:cViewPr varScale="1">
        <p:scale>
          <a:sx n="94" d="100"/>
          <a:sy n="94" d="100"/>
        </p:scale>
        <p:origin x="-728" y="-112"/>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48.xml"/><Relationship Id="rId107" Type="http://schemas.openxmlformats.org/officeDocument/2006/relationships/slide" Target="slides/slide49.xml"/><Relationship Id="rId108" Type="http://schemas.openxmlformats.org/officeDocument/2006/relationships/slide" Target="slides/slide50.xml"/><Relationship Id="rId109" Type="http://schemas.openxmlformats.org/officeDocument/2006/relationships/slide" Target="slides/slide51.xml"/><Relationship Id="rId70" Type="http://schemas.openxmlformats.org/officeDocument/2006/relationships/slide" Target="slides/slide12.xml"/><Relationship Id="rId71" Type="http://schemas.openxmlformats.org/officeDocument/2006/relationships/slide" Target="slides/slide13.xml"/><Relationship Id="rId72" Type="http://schemas.openxmlformats.org/officeDocument/2006/relationships/slide" Target="slides/slide14.xml"/><Relationship Id="rId73" Type="http://schemas.openxmlformats.org/officeDocument/2006/relationships/slide" Target="slides/slide15.xml"/><Relationship Id="rId74" Type="http://schemas.openxmlformats.org/officeDocument/2006/relationships/slide" Target="slides/slide16.xml"/><Relationship Id="rId75" Type="http://schemas.openxmlformats.org/officeDocument/2006/relationships/slide" Target="slides/slide17.xml"/><Relationship Id="rId76" Type="http://schemas.openxmlformats.org/officeDocument/2006/relationships/slide" Target="slides/slide18.xml"/><Relationship Id="rId77" Type="http://schemas.openxmlformats.org/officeDocument/2006/relationships/slide" Target="slides/slide19.xml"/><Relationship Id="rId78" Type="http://schemas.openxmlformats.org/officeDocument/2006/relationships/slide" Target="slides/slide20.xml"/><Relationship Id="rId79" Type="http://schemas.openxmlformats.org/officeDocument/2006/relationships/slide" Target="slides/slide21.xml"/><Relationship Id="rId170" Type="http://schemas.openxmlformats.org/officeDocument/2006/relationships/slide" Target="slides/slide112.xml"/><Relationship Id="rId171" Type="http://schemas.openxmlformats.org/officeDocument/2006/relationships/slide" Target="slides/slide113.xml"/><Relationship Id="rId172" Type="http://schemas.openxmlformats.org/officeDocument/2006/relationships/slide" Target="slides/slide114.xml"/><Relationship Id="rId173" Type="http://schemas.openxmlformats.org/officeDocument/2006/relationships/slide" Target="slides/slide115.xml"/><Relationship Id="rId174" Type="http://schemas.openxmlformats.org/officeDocument/2006/relationships/slide" Target="slides/slide116.xml"/><Relationship Id="rId175" Type="http://schemas.openxmlformats.org/officeDocument/2006/relationships/slide" Target="slides/slide117.xml"/><Relationship Id="rId176" Type="http://schemas.openxmlformats.org/officeDocument/2006/relationships/slide" Target="slides/slide118.xml"/><Relationship Id="rId177" Type="http://schemas.openxmlformats.org/officeDocument/2006/relationships/slide" Target="slides/slide119.xml"/><Relationship Id="rId178" Type="http://schemas.openxmlformats.org/officeDocument/2006/relationships/slide" Target="slides/slide120.xml"/><Relationship Id="rId179" Type="http://schemas.openxmlformats.org/officeDocument/2006/relationships/slide" Target="slides/slide121.xml"/><Relationship Id="rId260" Type="http://schemas.openxmlformats.org/officeDocument/2006/relationships/slide" Target="slides/slide20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03.xml"/><Relationship Id="rId262" Type="http://schemas.openxmlformats.org/officeDocument/2006/relationships/slide" Target="slides/slide204.xml"/><Relationship Id="rId263" Type="http://schemas.openxmlformats.org/officeDocument/2006/relationships/slide" Target="slides/slide205.xml"/><Relationship Id="rId264" Type="http://schemas.openxmlformats.org/officeDocument/2006/relationships/slide" Target="slides/slide206.xml"/><Relationship Id="rId110" Type="http://schemas.openxmlformats.org/officeDocument/2006/relationships/slide" Target="slides/slide52.xml"/><Relationship Id="rId111" Type="http://schemas.openxmlformats.org/officeDocument/2006/relationships/slide" Target="slides/slide53.xml"/><Relationship Id="rId112" Type="http://schemas.openxmlformats.org/officeDocument/2006/relationships/slide" Target="slides/slide54.xml"/><Relationship Id="rId113" Type="http://schemas.openxmlformats.org/officeDocument/2006/relationships/slide" Target="slides/slide55.xml"/><Relationship Id="rId114" Type="http://schemas.openxmlformats.org/officeDocument/2006/relationships/slide" Target="slides/slide56.xml"/><Relationship Id="rId115" Type="http://schemas.openxmlformats.org/officeDocument/2006/relationships/slide" Target="slides/slide57.xml"/><Relationship Id="rId116" Type="http://schemas.openxmlformats.org/officeDocument/2006/relationships/slide" Target="slides/slide58.xml"/><Relationship Id="rId117" Type="http://schemas.openxmlformats.org/officeDocument/2006/relationships/slide" Target="slides/slide59.xml"/><Relationship Id="rId118" Type="http://schemas.openxmlformats.org/officeDocument/2006/relationships/slide" Target="slides/slide60.xml"/><Relationship Id="rId119" Type="http://schemas.openxmlformats.org/officeDocument/2006/relationships/slide" Target="slides/slide61.xml"/><Relationship Id="rId200" Type="http://schemas.openxmlformats.org/officeDocument/2006/relationships/slide" Target="slides/slide142.xml"/><Relationship Id="rId201" Type="http://schemas.openxmlformats.org/officeDocument/2006/relationships/slide" Target="slides/slide143.xml"/><Relationship Id="rId202" Type="http://schemas.openxmlformats.org/officeDocument/2006/relationships/slide" Target="slides/slide144.xml"/><Relationship Id="rId203" Type="http://schemas.openxmlformats.org/officeDocument/2006/relationships/slide" Target="slides/slide145.xml"/><Relationship Id="rId204" Type="http://schemas.openxmlformats.org/officeDocument/2006/relationships/slide" Target="slides/slide146.xml"/><Relationship Id="rId205" Type="http://schemas.openxmlformats.org/officeDocument/2006/relationships/slide" Target="slides/slide147.xml"/><Relationship Id="rId206" Type="http://schemas.openxmlformats.org/officeDocument/2006/relationships/slide" Target="slides/slide148.xml"/><Relationship Id="rId207" Type="http://schemas.openxmlformats.org/officeDocument/2006/relationships/slide" Target="slides/slide149.xml"/><Relationship Id="rId208" Type="http://schemas.openxmlformats.org/officeDocument/2006/relationships/slide" Target="slides/slide150.xml"/><Relationship Id="rId209" Type="http://schemas.openxmlformats.org/officeDocument/2006/relationships/slide" Target="slides/slide151.xml"/><Relationship Id="rId265" Type="http://schemas.openxmlformats.org/officeDocument/2006/relationships/slide" Target="slides/slide207.xml"/><Relationship Id="rId266" Type="http://schemas.openxmlformats.org/officeDocument/2006/relationships/slide" Target="slides/slide208.xml"/><Relationship Id="rId267" Type="http://schemas.openxmlformats.org/officeDocument/2006/relationships/slide" Target="slides/slide209.xml"/><Relationship Id="rId268" Type="http://schemas.openxmlformats.org/officeDocument/2006/relationships/slide" Target="slides/slide210.xml"/><Relationship Id="rId269" Type="http://schemas.openxmlformats.org/officeDocument/2006/relationships/slide" Target="slides/slide2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22.xml"/><Relationship Id="rId81" Type="http://schemas.openxmlformats.org/officeDocument/2006/relationships/slide" Target="slides/slide23.xml"/><Relationship Id="rId82" Type="http://schemas.openxmlformats.org/officeDocument/2006/relationships/slide" Target="slides/slide24.xml"/><Relationship Id="rId83" Type="http://schemas.openxmlformats.org/officeDocument/2006/relationships/slide" Target="slides/slide25.xml"/><Relationship Id="rId84" Type="http://schemas.openxmlformats.org/officeDocument/2006/relationships/slide" Target="slides/slide26.xml"/><Relationship Id="rId85" Type="http://schemas.openxmlformats.org/officeDocument/2006/relationships/slide" Target="slides/slide27.xml"/><Relationship Id="rId86" Type="http://schemas.openxmlformats.org/officeDocument/2006/relationships/slide" Target="slides/slide28.xml"/><Relationship Id="rId87" Type="http://schemas.openxmlformats.org/officeDocument/2006/relationships/slide" Target="slides/slide29.xml"/><Relationship Id="rId88" Type="http://schemas.openxmlformats.org/officeDocument/2006/relationships/slide" Target="slides/slide30.xml"/><Relationship Id="rId89" Type="http://schemas.openxmlformats.org/officeDocument/2006/relationships/slide" Target="slides/slide31.xml"/><Relationship Id="rId180" Type="http://schemas.openxmlformats.org/officeDocument/2006/relationships/slide" Target="slides/slide122.xml"/><Relationship Id="rId181" Type="http://schemas.openxmlformats.org/officeDocument/2006/relationships/slide" Target="slides/slide123.xml"/><Relationship Id="rId182" Type="http://schemas.openxmlformats.org/officeDocument/2006/relationships/slide" Target="slides/slide124.xml"/><Relationship Id="rId183" Type="http://schemas.openxmlformats.org/officeDocument/2006/relationships/slide" Target="slides/slide125.xml"/><Relationship Id="rId184" Type="http://schemas.openxmlformats.org/officeDocument/2006/relationships/slide" Target="slides/slide126.xml"/><Relationship Id="rId185" Type="http://schemas.openxmlformats.org/officeDocument/2006/relationships/slide" Target="slides/slide127.xml"/><Relationship Id="rId186" Type="http://schemas.openxmlformats.org/officeDocument/2006/relationships/slide" Target="slides/slide128.xml"/><Relationship Id="rId187" Type="http://schemas.openxmlformats.org/officeDocument/2006/relationships/slide" Target="slides/slide129.xml"/><Relationship Id="rId188" Type="http://schemas.openxmlformats.org/officeDocument/2006/relationships/slide" Target="slides/slide130.xml"/><Relationship Id="rId189" Type="http://schemas.openxmlformats.org/officeDocument/2006/relationships/slide" Target="slides/slide131.xml"/><Relationship Id="rId270" Type="http://schemas.openxmlformats.org/officeDocument/2006/relationships/slide" Target="slides/slide21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slide" Target="slides/slide213.xml"/><Relationship Id="rId272" Type="http://schemas.openxmlformats.org/officeDocument/2006/relationships/slide" Target="slides/slide214.xml"/><Relationship Id="rId273" Type="http://schemas.openxmlformats.org/officeDocument/2006/relationships/notesMaster" Target="notesMasters/notesMaster1.xml"/><Relationship Id="rId274" Type="http://schemas.openxmlformats.org/officeDocument/2006/relationships/handoutMaster" Target="handoutMasters/handoutMaster1.xml"/><Relationship Id="rId120" Type="http://schemas.openxmlformats.org/officeDocument/2006/relationships/slide" Target="slides/slide62.xml"/><Relationship Id="rId121" Type="http://schemas.openxmlformats.org/officeDocument/2006/relationships/slide" Target="slides/slide63.xml"/><Relationship Id="rId122" Type="http://schemas.openxmlformats.org/officeDocument/2006/relationships/slide" Target="slides/slide64.xml"/><Relationship Id="rId123" Type="http://schemas.openxmlformats.org/officeDocument/2006/relationships/slide" Target="slides/slide65.xml"/><Relationship Id="rId124" Type="http://schemas.openxmlformats.org/officeDocument/2006/relationships/slide" Target="slides/slide66.xml"/><Relationship Id="rId125" Type="http://schemas.openxmlformats.org/officeDocument/2006/relationships/slide" Target="slides/slide67.xml"/><Relationship Id="rId126" Type="http://schemas.openxmlformats.org/officeDocument/2006/relationships/slide" Target="slides/slide68.xml"/><Relationship Id="rId127" Type="http://schemas.openxmlformats.org/officeDocument/2006/relationships/slide" Target="slides/slide69.xml"/><Relationship Id="rId128" Type="http://schemas.openxmlformats.org/officeDocument/2006/relationships/slide" Target="slides/slide70.xml"/><Relationship Id="rId129" Type="http://schemas.openxmlformats.org/officeDocument/2006/relationships/slide" Target="slides/slide71.xml"/><Relationship Id="rId210" Type="http://schemas.openxmlformats.org/officeDocument/2006/relationships/slide" Target="slides/slide152.xml"/><Relationship Id="rId211" Type="http://schemas.openxmlformats.org/officeDocument/2006/relationships/slide" Target="slides/slide153.xml"/><Relationship Id="rId212" Type="http://schemas.openxmlformats.org/officeDocument/2006/relationships/slide" Target="slides/slide154.xml"/><Relationship Id="rId213" Type="http://schemas.openxmlformats.org/officeDocument/2006/relationships/slide" Target="slides/slide155.xml"/><Relationship Id="rId214" Type="http://schemas.openxmlformats.org/officeDocument/2006/relationships/slide" Target="slides/slide156.xml"/><Relationship Id="rId215" Type="http://schemas.openxmlformats.org/officeDocument/2006/relationships/slide" Target="slides/slide157.xml"/><Relationship Id="rId216" Type="http://schemas.openxmlformats.org/officeDocument/2006/relationships/slide" Target="slides/slide158.xml"/><Relationship Id="rId217" Type="http://schemas.openxmlformats.org/officeDocument/2006/relationships/slide" Target="slides/slide159.xml"/><Relationship Id="rId218" Type="http://schemas.openxmlformats.org/officeDocument/2006/relationships/slide" Target="slides/slide160.xml"/><Relationship Id="rId219" Type="http://schemas.openxmlformats.org/officeDocument/2006/relationships/slide" Target="slides/slide161.xml"/><Relationship Id="rId275" Type="http://schemas.openxmlformats.org/officeDocument/2006/relationships/printerSettings" Target="printerSettings/printerSettings1.bin"/><Relationship Id="rId276" Type="http://schemas.openxmlformats.org/officeDocument/2006/relationships/presProps" Target="presProps.xml"/><Relationship Id="rId277" Type="http://schemas.openxmlformats.org/officeDocument/2006/relationships/viewProps" Target="viewProps.xml"/><Relationship Id="rId278" Type="http://schemas.openxmlformats.org/officeDocument/2006/relationships/theme" Target="theme/theme1.xml"/><Relationship Id="rId279" Type="http://schemas.openxmlformats.org/officeDocument/2006/relationships/tableStyles" Target="tableStyles.xml"/><Relationship Id="rId90" Type="http://schemas.openxmlformats.org/officeDocument/2006/relationships/slide" Target="slides/slide32.xml"/><Relationship Id="rId91" Type="http://schemas.openxmlformats.org/officeDocument/2006/relationships/slide" Target="slides/slide33.xml"/><Relationship Id="rId92" Type="http://schemas.openxmlformats.org/officeDocument/2006/relationships/slide" Target="slides/slide34.xml"/><Relationship Id="rId93" Type="http://schemas.openxmlformats.org/officeDocument/2006/relationships/slide" Target="slides/slide35.xml"/><Relationship Id="rId94" Type="http://schemas.openxmlformats.org/officeDocument/2006/relationships/slide" Target="slides/slide36.xml"/><Relationship Id="rId95" Type="http://schemas.openxmlformats.org/officeDocument/2006/relationships/slide" Target="slides/slide37.xml"/><Relationship Id="rId96" Type="http://schemas.openxmlformats.org/officeDocument/2006/relationships/slide" Target="slides/slide38.xml"/><Relationship Id="rId97" Type="http://schemas.openxmlformats.org/officeDocument/2006/relationships/slide" Target="slides/slide39.xml"/><Relationship Id="rId98" Type="http://schemas.openxmlformats.org/officeDocument/2006/relationships/slide" Target="slides/slide40.xml"/><Relationship Id="rId99" Type="http://schemas.openxmlformats.org/officeDocument/2006/relationships/slide" Target="slides/slide41.xml"/><Relationship Id="rId190" Type="http://schemas.openxmlformats.org/officeDocument/2006/relationships/slide" Target="slides/slide132.xml"/><Relationship Id="rId191" Type="http://schemas.openxmlformats.org/officeDocument/2006/relationships/slide" Target="slides/slide133.xml"/><Relationship Id="rId192" Type="http://schemas.openxmlformats.org/officeDocument/2006/relationships/slide" Target="slides/slide134.xml"/><Relationship Id="rId193" Type="http://schemas.openxmlformats.org/officeDocument/2006/relationships/slide" Target="slides/slide135.xml"/><Relationship Id="rId194" Type="http://schemas.openxmlformats.org/officeDocument/2006/relationships/slide" Target="slides/slide136.xml"/><Relationship Id="rId195" Type="http://schemas.openxmlformats.org/officeDocument/2006/relationships/slide" Target="slides/slide137.xml"/><Relationship Id="rId196" Type="http://schemas.openxmlformats.org/officeDocument/2006/relationships/slide" Target="slides/slide138.xml"/><Relationship Id="rId197" Type="http://schemas.openxmlformats.org/officeDocument/2006/relationships/slide" Target="slides/slide139.xml"/><Relationship Id="rId198" Type="http://schemas.openxmlformats.org/officeDocument/2006/relationships/slide" Target="slides/slide140.xml"/><Relationship Id="rId199" Type="http://schemas.openxmlformats.org/officeDocument/2006/relationships/slide" Target="slides/slide141.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72.xml"/><Relationship Id="rId131" Type="http://schemas.openxmlformats.org/officeDocument/2006/relationships/slide" Target="slides/slide73.xml"/><Relationship Id="rId132" Type="http://schemas.openxmlformats.org/officeDocument/2006/relationships/slide" Target="slides/slide74.xml"/><Relationship Id="rId133" Type="http://schemas.openxmlformats.org/officeDocument/2006/relationships/slide" Target="slides/slide75.xml"/><Relationship Id="rId220" Type="http://schemas.openxmlformats.org/officeDocument/2006/relationships/slide" Target="slides/slide162.xml"/><Relationship Id="rId221" Type="http://schemas.openxmlformats.org/officeDocument/2006/relationships/slide" Target="slides/slide163.xml"/><Relationship Id="rId222" Type="http://schemas.openxmlformats.org/officeDocument/2006/relationships/slide" Target="slides/slide164.xml"/><Relationship Id="rId223" Type="http://schemas.openxmlformats.org/officeDocument/2006/relationships/slide" Target="slides/slide165.xml"/><Relationship Id="rId224" Type="http://schemas.openxmlformats.org/officeDocument/2006/relationships/slide" Target="slides/slide166.xml"/><Relationship Id="rId225" Type="http://schemas.openxmlformats.org/officeDocument/2006/relationships/slide" Target="slides/slide167.xml"/><Relationship Id="rId226" Type="http://schemas.openxmlformats.org/officeDocument/2006/relationships/slide" Target="slides/slide168.xml"/><Relationship Id="rId227" Type="http://schemas.openxmlformats.org/officeDocument/2006/relationships/slide" Target="slides/slide169.xml"/><Relationship Id="rId228" Type="http://schemas.openxmlformats.org/officeDocument/2006/relationships/slide" Target="slides/slide170.xml"/><Relationship Id="rId229" Type="http://schemas.openxmlformats.org/officeDocument/2006/relationships/slide" Target="slides/slide171.xml"/><Relationship Id="rId134" Type="http://schemas.openxmlformats.org/officeDocument/2006/relationships/slide" Target="slides/slide76.xml"/><Relationship Id="rId135" Type="http://schemas.openxmlformats.org/officeDocument/2006/relationships/slide" Target="slides/slide77.xml"/><Relationship Id="rId136" Type="http://schemas.openxmlformats.org/officeDocument/2006/relationships/slide" Target="slides/slide78.xml"/><Relationship Id="rId137" Type="http://schemas.openxmlformats.org/officeDocument/2006/relationships/slide" Target="slides/slide79.xml"/><Relationship Id="rId138" Type="http://schemas.openxmlformats.org/officeDocument/2006/relationships/slide" Target="slides/slide80.xml"/><Relationship Id="rId139" Type="http://schemas.openxmlformats.org/officeDocument/2006/relationships/slide" Target="slides/slide81.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82.xml"/><Relationship Id="rId141" Type="http://schemas.openxmlformats.org/officeDocument/2006/relationships/slide" Target="slides/slide83.xml"/><Relationship Id="rId142" Type="http://schemas.openxmlformats.org/officeDocument/2006/relationships/slide" Target="slides/slide84.xml"/><Relationship Id="rId143" Type="http://schemas.openxmlformats.org/officeDocument/2006/relationships/slide" Target="slides/slide85.xml"/><Relationship Id="rId144" Type="http://schemas.openxmlformats.org/officeDocument/2006/relationships/slide" Target="slides/slide86.xml"/><Relationship Id="rId145" Type="http://schemas.openxmlformats.org/officeDocument/2006/relationships/slide" Target="slides/slide87.xml"/><Relationship Id="rId146" Type="http://schemas.openxmlformats.org/officeDocument/2006/relationships/slide" Target="slides/slide88.xml"/><Relationship Id="rId147" Type="http://schemas.openxmlformats.org/officeDocument/2006/relationships/slide" Target="slides/slide89.xml"/><Relationship Id="rId148" Type="http://schemas.openxmlformats.org/officeDocument/2006/relationships/slide" Target="slides/slide90.xml"/><Relationship Id="rId149" Type="http://schemas.openxmlformats.org/officeDocument/2006/relationships/slide" Target="slides/slide91.xml"/><Relationship Id="rId230" Type="http://schemas.openxmlformats.org/officeDocument/2006/relationships/slide" Target="slides/slide172.xml"/><Relationship Id="rId231" Type="http://schemas.openxmlformats.org/officeDocument/2006/relationships/slide" Target="slides/slide173.xml"/><Relationship Id="rId232" Type="http://schemas.openxmlformats.org/officeDocument/2006/relationships/slide" Target="slides/slide174.xml"/><Relationship Id="rId233" Type="http://schemas.openxmlformats.org/officeDocument/2006/relationships/slide" Target="slides/slide175.xml"/><Relationship Id="rId234" Type="http://schemas.openxmlformats.org/officeDocument/2006/relationships/slide" Target="slides/slide176.xml"/><Relationship Id="rId235" Type="http://schemas.openxmlformats.org/officeDocument/2006/relationships/slide" Target="slides/slide177.xml"/><Relationship Id="rId236" Type="http://schemas.openxmlformats.org/officeDocument/2006/relationships/slide" Target="slides/slide178.xml"/><Relationship Id="rId237" Type="http://schemas.openxmlformats.org/officeDocument/2006/relationships/slide" Target="slides/slide179.xml"/><Relationship Id="rId238" Type="http://schemas.openxmlformats.org/officeDocument/2006/relationships/slide" Target="slides/slide180.xml"/><Relationship Id="rId239" Type="http://schemas.openxmlformats.org/officeDocument/2006/relationships/slide" Target="slides/slide181.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 Target="slides/slide1.xml"/><Relationship Id="rId150" Type="http://schemas.openxmlformats.org/officeDocument/2006/relationships/slide" Target="slides/slide92.xml"/><Relationship Id="rId151" Type="http://schemas.openxmlformats.org/officeDocument/2006/relationships/slide" Target="slides/slide93.xml"/><Relationship Id="rId152" Type="http://schemas.openxmlformats.org/officeDocument/2006/relationships/slide" Target="slides/slide94.xml"/><Relationship Id="rId153" Type="http://schemas.openxmlformats.org/officeDocument/2006/relationships/slide" Target="slides/slide95.xml"/><Relationship Id="rId154" Type="http://schemas.openxmlformats.org/officeDocument/2006/relationships/slide" Target="slides/slide96.xml"/><Relationship Id="rId155" Type="http://schemas.openxmlformats.org/officeDocument/2006/relationships/slide" Target="slides/slide97.xml"/><Relationship Id="rId156" Type="http://schemas.openxmlformats.org/officeDocument/2006/relationships/slide" Target="slides/slide98.xml"/><Relationship Id="rId157" Type="http://schemas.openxmlformats.org/officeDocument/2006/relationships/slide" Target="slides/slide99.xml"/><Relationship Id="rId158" Type="http://schemas.openxmlformats.org/officeDocument/2006/relationships/slide" Target="slides/slide100.xml"/><Relationship Id="rId159" Type="http://schemas.openxmlformats.org/officeDocument/2006/relationships/slide" Target="slides/slide101.xml"/><Relationship Id="rId240" Type="http://schemas.openxmlformats.org/officeDocument/2006/relationships/slide" Target="slides/slide182.xml"/><Relationship Id="rId241" Type="http://schemas.openxmlformats.org/officeDocument/2006/relationships/slide" Target="slides/slide183.xml"/><Relationship Id="rId242" Type="http://schemas.openxmlformats.org/officeDocument/2006/relationships/slide" Target="slides/slide184.xml"/><Relationship Id="rId243" Type="http://schemas.openxmlformats.org/officeDocument/2006/relationships/slide" Target="slides/slide185.xml"/><Relationship Id="rId244" Type="http://schemas.openxmlformats.org/officeDocument/2006/relationships/slide" Target="slides/slide186.xml"/><Relationship Id="rId245" Type="http://schemas.openxmlformats.org/officeDocument/2006/relationships/slide" Target="slides/slide187.xml"/><Relationship Id="rId246" Type="http://schemas.openxmlformats.org/officeDocument/2006/relationships/slide" Target="slides/slide188.xml"/><Relationship Id="rId247" Type="http://schemas.openxmlformats.org/officeDocument/2006/relationships/slide" Target="slides/slide189.xml"/><Relationship Id="rId248" Type="http://schemas.openxmlformats.org/officeDocument/2006/relationships/slide" Target="slides/slide190.xml"/><Relationship Id="rId249" Type="http://schemas.openxmlformats.org/officeDocument/2006/relationships/slide" Target="slides/slide191.xml"/><Relationship Id="rId60" Type="http://schemas.openxmlformats.org/officeDocument/2006/relationships/slide" Target="slides/slide2.xml"/><Relationship Id="rId61" Type="http://schemas.openxmlformats.org/officeDocument/2006/relationships/slide" Target="slides/slide3.xml"/><Relationship Id="rId62" Type="http://schemas.openxmlformats.org/officeDocument/2006/relationships/slide" Target="slides/slide4.xml"/><Relationship Id="rId63" Type="http://schemas.openxmlformats.org/officeDocument/2006/relationships/slide" Target="slides/slide5.xml"/><Relationship Id="rId64" Type="http://schemas.openxmlformats.org/officeDocument/2006/relationships/slide" Target="slides/slide6.xml"/><Relationship Id="rId65" Type="http://schemas.openxmlformats.org/officeDocument/2006/relationships/slide" Target="slides/slide7.xml"/><Relationship Id="rId66" Type="http://schemas.openxmlformats.org/officeDocument/2006/relationships/slide" Target="slides/slide8.xml"/><Relationship Id="rId67" Type="http://schemas.openxmlformats.org/officeDocument/2006/relationships/slide" Target="slides/slide9.xml"/><Relationship Id="rId68" Type="http://schemas.openxmlformats.org/officeDocument/2006/relationships/slide" Target="slides/slide10.xml"/><Relationship Id="rId69" Type="http://schemas.openxmlformats.org/officeDocument/2006/relationships/slide" Target="slides/slide11.xml"/><Relationship Id="rId160" Type="http://schemas.openxmlformats.org/officeDocument/2006/relationships/slide" Target="slides/slide102.xml"/><Relationship Id="rId161" Type="http://schemas.openxmlformats.org/officeDocument/2006/relationships/slide" Target="slides/slide103.xml"/><Relationship Id="rId162" Type="http://schemas.openxmlformats.org/officeDocument/2006/relationships/slide" Target="slides/slide104.xml"/><Relationship Id="rId163" Type="http://schemas.openxmlformats.org/officeDocument/2006/relationships/slide" Target="slides/slide105.xml"/><Relationship Id="rId164" Type="http://schemas.openxmlformats.org/officeDocument/2006/relationships/slide" Target="slides/slide106.xml"/><Relationship Id="rId165" Type="http://schemas.openxmlformats.org/officeDocument/2006/relationships/slide" Target="slides/slide107.xml"/><Relationship Id="rId166" Type="http://schemas.openxmlformats.org/officeDocument/2006/relationships/slide" Target="slides/slide108.xml"/><Relationship Id="rId167" Type="http://schemas.openxmlformats.org/officeDocument/2006/relationships/slide" Target="slides/slide109.xml"/><Relationship Id="rId168" Type="http://schemas.openxmlformats.org/officeDocument/2006/relationships/slide" Target="slides/slide110.xml"/><Relationship Id="rId169" Type="http://schemas.openxmlformats.org/officeDocument/2006/relationships/slide" Target="slides/slide111.xml"/><Relationship Id="rId250" Type="http://schemas.openxmlformats.org/officeDocument/2006/relationships/slide" Target="slides/slide192.xml"/><Relationship Id="rId251" Type="http://schemas.openxmlformats.org/officeDocument/2006/relationships/slide" Target="slides/slide193.xml"/><Relationship Id="rId252" Type="http://schemas.openxmlformats.org/officeDocument/2006/relationships/slide" Target="slides/slide194.xml"/><Relationship Id="rId253" Type="http://schemas.openxmlformats.org/officeDocument/2006/relationships/slide" Target="slides/slide195.xml"/><Relationship Id="rId254" Type="http://schemas.openxmlformats.org/officeDocument/2006/relationships/slide" Target="slides/slide196.xml"/><Relationship Id="rId255" Type="http://schemas.openxmlformats.org/officeDocument/2006/relationships/slide" Target="slides/slide197.xml"/><Relationship Id="rId256" Type="http://schemas.openxmlformats.org/officeDocument/2006/relationships/slide" Target="slides/slide198.xml"/><Relationship Id="rId257" Type="http://schemas.openxmlformats.org/officeDocument/2006/relationships/slide" Target="slides/slide199.xml"/><Relationship Id="rId258" Type="http://schemas.openxmlformats.org/officeDocument/2006/relationships/slide" Target="slides/slide200.xml"/><Relationship Id="rId259" Type="http://schemas.openxmlformats.org/officeDocument/2006/relationships/slide" Target="slides/slide201.xml"/><Relationship Id="rId100" Type="http://schemas.openxmlformats.org/officeDocument/2006/relationships/slide" Target="slides/slide42.xml"/><Relationship Id="rId101" Type="http://schemas.openxmlformats.org/officeDocument/2006/relationships/slide" Target="slides/slide43.xml"/><Relationship Id="rId102" Type="http://schemas.openxmlformats.org/officeDocument/2006/relationships/slide" Target="slides/slide44.xml"/><Relationship Id="rId103" Type="http://schemas.openxmlformats.org/officeDocument/2006/relationships/slide" Target="slides/slide45.xml"/><Relationship Id="rId104" Type="http://schemas.openxmlformats.org/officeDocument/2006/relationships/slide" Target="slides/slide46.xml"/><Relationship Id="rId105"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yucai\ICCD2012\camera_ready\Figures_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yucai\ICCD2012\camera_ready\Figures_presentation.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yucai\ICCD2012\camera_ready\ECC_speedup_comparison_new.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3"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yucai\SuperComputing2012\FlashResults_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2083872152"/>
        <c:axId val="2083877688"/>
      </c:barChart>
      <c:catAx>
        <c:axId val="2083872152"/>
        <c:scaling>
          <c:orientation val="minMax"/>
        </c:scaling>
        <c:delete val="0"/>
        <c:axPos val="b"/>
        <c:title>
          <c:tx>
            <c:rich>
              <a:bodyPr/>
              <a:lstStyle/>
              <a:p>
                <a:pPr>
                  <a:defRPr/>
                </a:pPr>
                <a:r>
                  <a:rPr lang="en-US"/>
                  <a:t>Workload</a:t>
                </a:r>
              </a:p>
            </c:rich>
          </c:tx>
          <c:layout/>
          <c:overlay val="0"/>
        </c:title>
        <c:majorTickMark val="none"/>
        <c:minorTickMark val="none"/>
        <c:tickLblPos val="nextTo"/>
        <c:crossAx val="2083877688"/>
        <c:crosses val="autoZero"/>
        <c:auto val="1"/>
        <c:lblAlgn val="ctr"/>
        <c:lblOffset val="100"/>
        <c:noMultiLvlLbl val="0"/>
      </c:catAx>
      <c:valAx>
        <c:axId val="2083877688"/>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08387215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76385720"/>
        <c:axId val="2076388664"/>
      </c:barChart>
      <c:catAx>
        <c:axId val="2076385720"/>
        <c:scaling>
          <c:orientation val="minMax"/>
        </c:scaling>
        <c:delete val="0"/>
        <c:axPos val="b"/>
        <c:majorTickMark val="out"/>
        <c:minorTickMark val="none"/>
        <c:tickLblPos val="nextTo"/>
        <c:crossAx val="2076388664"/>
        <c:crosses val="autoZero"/>
        <c:auto val="1"/>
        <c:lblAlgn val="ctr"/>
        <c:lblOffset val="100"/>
        <c:noMultiLvlLbl val="0"/>
      </c:catAx>
      <c:valAx>
        <c:axId val="207638866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76385720"/>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81217064"/>
        <c:axId val="2081124504"/>
      </c:barChart>
      <c:catAx>
        <c:axId val="2081217064"/>
        <c:scaling>
          <c:orientation val="minMax"/>
        </c:scaling>
        <c:delete val="0"/>
        <c:axPos val="b"/>
        <c:majorTickMark val="out"/>
        <c:minorTickMark val="none"/>
        <c:tickLblPos val="nextTo"/>
        <c:crossAx val="2081124504"/>
        <c:crosses val="autoZero"/>
        <c:auto val="1"/>
        <c:lblAlgn val="ctr"/>
        <c:lblOffset val="100"/>
        <c:noMultiLvlLbl val="0"/>
      </c:catAx>
      <c:valAx>
        <c:axId val="208112450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81217064"/>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076436552"/>
        <c:axId val="2076439496"/>
      </c:barChart>
      <c:catAx>
        <c:axId val="2076436552"/>
        <c:scaling>
          <c:orientation val="minMax"/>
        </c:scaling>
        <c:delete val="0"/>
        <c:axPos val="b"/>
        <c:majorTickMark val="out"/>
        <c:minorTickMark val="none"/>
        <c:tickLblPos val="nextTo"/>
        <c:crossAx val="2076439496"/>
        <c:crosses val="autoZero"/>
        <c:auto val="1"/>
        <c:lblAlgn val="ctr"/>
        <c:lblOffset val="100"/>
        <c:noMultiLvlLbl val="0"/>
      </c:catAx>
      <c:valAx>
        <c:axId val="207643949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7643655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043031912"/>
        <c:axId val="-2043026696"/>
      </c:barChart>
      <c:catAx>
        <c:axId val="-2043031912"/>
        <c:scaling>
          <c:orientation val="minMax"/>
        </c:scaling>
        <c:delete val="0"/>
        <c:axPos val="b"/>
        <c:majorTickMark val="out"/>
        <c:minorTickMark val="none"/>
        <c:tickLblPos val="nextTo"/>
        <c:crossAx val="-2043026696"/>
        <c:crosses val="autoZero"/>
        <c:auto val="1"/>
        <c:lblAlgn val="ctr"/>
        <c:lblOffset val="100"/>
        <c:noMultiLvlLbl val="0"/>
      </c:catAx>
      <c:valAx>
        <c:axId val="-204302669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43031912"/>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2043005272"/>
        <c:axId val="-2043002312"/>
      </c:barChart>
      <c:catAx>
        <c:axId val="-2043005272"/>
        <c:scaling>
          <c:orientation val="minMax"/>
        </c:scaling>
        <c:delete val="0"/>
        <c:axPos val="b"/>
        <c:majorTickMark val="out"/>
        <c:minorTickMark val="none"/>
        <c:tickLblPos val="nextTo"/>
        <c:crossAx val="-2043002312"/>
        <c:crosses val="autoZero"/>
        <c:auto val="1"/>
        <c:lblAlgn val="ctr"/>
        <c:lblOffset val="100"/>
        <c:noMultiLvlLbl val="0"/>
      </c:catAx>
      <c:valAx>
        <c:axId val="-2043002312"/>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204300527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2080695480"/>
        <c:axId val="-2043565848"/>
      </c:barChart>
      <c:catAx>
        <c:axId val="2080695480"/>
        <c:scaling>
          <c:orientation val="minMax"/>
        </c:scaling>
        <c:delete val="0"/>
        <c:axPos val="b"/>
        <c:majorTickMark val="out"/>
        <c:minorTickMark val="none"/>
        <c:tickLblPos val="nextTo"/>
        <c:txPr>
          <a:bodyPr/>
          <a:lstStyle/>
          <a:p>
            <a:pPr>
              <a:defRPr sz="1800"/>
            </a:pPr>
            <a:endParaRPr lang="en-US"/>
          </a:p>
        </c:txPr>
        <c:crossAx val="-2043565848"/>
        <c:crosses val="autoZero"/>
        <c:auto val="1"/>
        <c:lblAlgn val="ctr"/>
        <c:lblOffset val="100"/>
        <c:noMultiLvlLbl val="0"/>
      </c:catAx>
      <c:valAx>
        <c:axId val="-2043565848"/>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2080695480"/>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2042249480"/>
        <c:axId val="-2042246584"/>
      </c:barChart>
      <c:catAx>
        <c:axId val="-2042249480"/>
        <c:scaling>
          <c:orientation val="minMax"/>
        </c:scaling>
        <c:delete val="0"/>
        <c:axPos val="b"/>
        <c:majorTickMark val="out"/>
        <c:minorTickMark val="none"/>
        <c:tickLblPos val="nextTo"/>
        <c:txPr>
          <a:bodyPr/>
          <a:lstStyle/>
          <a:p>
            <a:pPr>
              <a:defRPr sz="1800"/>
            </a:pPr>
            <a:endParaRPr lang="en-US"/>
          </a:p>
        </c:txPr>
        <c:crossAx val="-2042246584"/>
        <c:crosses val="autoZero"/>
        <c:auto val="1"/>
        <c:lblAlgn val="ctr"/>
        <c:lblOffset val="100"/>
        <c:noMultiLvlLbl val="0"/>
      </c:catAx>
      <c:valAx>
        <c:axId val="-2042246584"/>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2042249480"/>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2041647304"/>
        <c:axId val="-2041644216"/>
      </c:barChart>
      <c:catAx>
        <c:axId val="-2041647304"/>
        <c:scaling>
          <c:orientation val="minMax"/>
        </c:scaling>
        <c:delete val="0"/>
        <c:axPos val="b"/>
        <c:majorTickMark val="out"/>
        <c:minorTickMark val="none"/>
        <c:tickLblPos val="nextTo"/>
        <c:txPr>
          <a:bodyPr/>
          <a:lstStyle/>
          <a:p>
            <a:pPr>
              <a:defRPr sz="1600"/>
            </a:pPr>
            <a:endParaRPr lang="en-US"/>
          </a:p>
        </c:txPr>
        <c:crossAx val="-2041644216"/>
        <c:crosses val="autoZero"/>
        <c:auto val="1"/>
        <c:lblAlgn val="ctr"/>
        <c:lblOffset val="100"/>
        <c:noMultiLvlLbl val="0"/>
      </c:catAx>
      <c:valAx>
        <c:axId val="-2041644216"/>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2041647304"/>
        <c:crosses val="autoZero"/>
        <c:crossBetween val="between"/>
      </c:valAx>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1873452776"/>
        <c:axId val="1873455896"/>
      </c:barChart>
      <c:catAx>
        <c:axId val="1873452776"/>
        <c:scaling>
          <c:orientation val="minMax"/>
        </c:scaling>
        <c:delete val="0"/>
        <c:axPos val="b"/>
        <c:majorTickMark val="out"/>
        <c:minorTickMark val="none"/>
        <c:tickLblPos val="nextTo"/>
        <c:txPr>
          <a:bodyPr/>
          <a:lstStyle/>
          <a:p>
            <a:pPr>
              <a:defRPr sz="2000"/>
            </a:pPr>
            <a:endParaRPr lang="en-US"/>
          </a:p>
        </c:txPr>
        <c:crossAx val="1873455896"/>
        <c:crosses val="autoZero"/>
        <c:auto val="1"/>
        <c:lblAlgn val="ctr"/>
        <c:lblOffset val="100"/>
        <c:noMultiLvlLbl val="0"/>
      </c:catAx>
      <c:valAx>
        <c:axId val="1873455896"/>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873452776"/>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1808391816"/>
        <c:axId val="1808396680"/>
      </c:barChart>
      <c:catAx>
        <c:axId val="1808391816"/>
        <c:scaling>
          <c:orientation val="minMax"/>
        </c:scaling>
        <c:delete val="0"/>
        <c:axPos val="b"/>
        <c:majorTickMark val="out"/>
        <c:minorTickMark val="none"/>
        <c:tickLblPos val="nextTo"/>
        <c:crossAx val="1808396680"/>
        <c:crosses val="autoZero"/>
        <c:auto val="1"/>
        <c:lblAlgn val="ctr"/>
        <c:lblOffset val="100"/>
        <c:noMultiLvlLbl val="0"/>
      </c:catAx>
      <c:valAx>
        <c:axId val="1808396680"/>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1808391816"/>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2088122424"/>
        <c:axId val="2088127960"/>
      </c:barChart>
      <c:catAx>
        <c:axId val="2088122424"/>
        <c:scaling>
          <c:orientation val="minMax"/>
        </c:scaling>
        <c:delete val="0"/>
        <c:axPos val="b"/>
        <c:title>
          <c:tx>
            <c:rich>
              <a:bodyPr/>
              <a:lstStyle/>
              <a:p>
                <a:pPr>
                  <a:defRPr/>
                </a:pPr>
                <a:r>
                  <a:rPr lang="en-US"/>
                  <a:t>Workload</a:t>
                </a:r>
              </a:p>
            </c:rich>
          </c:tx>
          <c:layout/>
          <c:overlay val="0"/>
        </c:title>
        <c:majorTickMark val="none"/>
        <c:minorTickMark val="none"/>
        <c:tickLblPos val="nextTo"/>
        <c:crossAx val="2088127960"/>
        <c:crosses val="autoZero"/>
        <c:auto val="1"/>
        <c:lblAlgn val="ctr"/>
        <c:lblOffset val="100"/>
        <c:noMultiLvlLbl val="0"/>
      </c:catAx>
      <c:valAx>
        <c:axId val="2088127960"/>
        <c:scaling>
          <c:orientation val="minMax"/>
        </c:scaling>
        <c:delete val="0"/>
        <c:axPos val="l"/>
        <c:majorGridlines/>
        <c:title>
          <c:tx>
            <c:rich>
              <a:bodyPr/>
              <a:lstStyle/>
              <a:p>
                <a:pPr>
                  <a:defRPr b="1"/>
                </a:pPr>
                <a:r>
                  <a:rPr lang="en-US" b="1"/>
                  <a:t>Normalized Avg Memory Latency</a:t>
                </a:r>
              </a:p>
            </c:rich>
          </c:tx>
          <c:layout/>
          <c:overlay val="0"/>
        </c:title>
        <c:numFmt formatCode="General" sourceLinked="1"/>
        <c:majorTickMark val="out"/>
        <c:minorTickMark val="none"/>
        <c:tickLblPos val="nextTo"/>
        <c:crossAx val="2088122424"/>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2084045848"/>
        <c:axId val="2084051384"/>
      </c:barChart>
      <c:catAx>
        <c:axId val="2084045848"/>
        <c:scaling>
          <c:orientation val="minMax"/>
        </c:scaling>
        <c:delete val="0"/>
        <c:axPos val="b"/>
        <c:title>
          <c:tx>
            <c:rich>
              <a:bodyPr/>
              <a:lstStyle/>
              <a:p>
                <a:pPr>
                  <a:defRPr/>
                </a:pPr>
                <a:r>
                  <a:rPr lang="en-US"/>
                  <a:t>Workload</a:t>
                </a:r>
              </a:p>
            </c:rich>
          </c:tx>
          <c:layout/>
          <c:overlay val="0"/>
        </c:title>
        <c:majorTickMark val="none"/>
        <c:minorTickMark val="none"/>
        <c:tickLblPos val="nextTo"/>
        <c:crossAx val="2084051384"/>
        <c:crosses val="autoZero"/>
        <c:auto val="1"/>
        <c:lblAlgn val="ctr"/>
        <c:lblOffset val="100"/>
        <c:noMultiLvlLbl val="0"/>
      </c:catAx>
      <c:valAx>
        <c:axId val="2084051384"/>
        <c:scaling>
          <c:orientation val="minMax"/>
          <c:max val="1.2"/>
          <c:min val="0.0"/>
        </c:scaling>
        <c:delete val="0"/>
        <c:axPos val="l"/>
        <c:majorGridlines/>
        <c:title>
          <c:tx>
            <c:rich>
              <a:bodyPr/>
              <a:lstStyle/>
              <a:p>
                <a:pPr>
                  <a:defRPr b="1"/>
                </a:pPr>
                <a:r>
                  <a:rPr lang="en-US" b="1"/>
                  <a:t>Normalized Perf. per Watt</a:t>
                </a:r>
              </a:p>
            </c:rich>
          </c:tx>
          <c:layout/>
          <c:overlay val="0"/>
        </c:title>
        <c:numFmt formatCode="General" sourceLinked="1"/>
        <c:majorTickMark val="out"/>
        <c:minorTickMark val="none"/>
        <c:tickLblPos val="nextTo"/>
        <c:crossAx val="2084045848"/>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Sheet1!$C$47:$E$47</c:f>
              <c:numCache>
                <c:formatCode>General</c:formatCode>
                <c:ptCount val="3"/>
                <c:pt idx="0">
                  <c:v>1.11450210285055</c:v>
                </c:pt>
                <c:pt idx="1">
                  <c:v>0.897261653829378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Sheet1!$C$48:$E$48</c:f>
              <c:numCache>
                <c:formatCode>General</c:formatCode>
                <c:ptCount val="3"/>
                <c:pt idx="0">
                  <c:v>1.04919327484584</c:v>
                </c:pt>
                <c:pt idx="1">
                  <c:v>0.877007610620513</c:v>
                </c:pt>
                <c:pt idx="2">
                  <c:v>0.959244748253366</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Sheet1!$C$49:$E$49</c:f>
              <c:numCache>
                <c:formatCode>General</c:formatCode>
                <c:ptCount val="3"/>
                <c:pt idx="0">
                  <c:v>1.07034998028596</c:v>
                </c:pt>
                <c:pt idx="1">
                  <c:v>0.869247751697983</c:v>
                </c:pt>
                <c:pt idx="2">
                  <c:v>0.96457208848979</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Sheet1!$C$50:$E$50</c:f>
              <c:numCache>
                <c:formatCode>General</c:formatCode>
                <c:ptCount val="3"/>
                <c:pt idx="0">
                  <c:v>1.03033143009477</c:v>
                </c:pt>
                <c:pt idx="1">
                  <c:v>0.853857943506927</c:v>
                </c:pt>
                <c:pt idx="2">
                  <c:v>0.937953450887233</c:v>
                </c:pt>
              </c:numCache>
            </c:numRef>
          </c:val>
        </c:ser>
        <c:dLbls>
          <c:showLegendKey val="0"/>
          <c:showVal val="0"/>
          <c:showCatName val="0"/>
          <c:showSerName val="0"/>
          <c:showPercent val="0"/>
          <c:showBubbleSize val="0"/>
        </c:dLbls>
        <c:gapWidth val="150"/>
        <c:axId val="2084143080"/>
        <c:axId val="2084148616"/>
      </c:barChart>
      <c:catAx>
        <c:axId val="2084143080"/>
        <c:scaling>
          <c:orientation val="minMax"/>
        </c:scaling>
        <c:delete val="0"/>
        <c:axPos val="b"/>
        <c:title>
          <c:tx>
            <c:rich>
              <a:bodyPr/>
              <a:lstStyle/>
              <a:p>
                <a:pPr>
                  <a:defRPr/>
                </a:pPr>
                <a:r>
                  <a:rPr lang="en-US"/>
                  <a:t>Workload</a:t>
                </a:r>
              </a:p>
            </c:rich>
          </c:tx>
          <c:layout/>
          <c:overlay val="0"/>
        </c:title>
        <c:majorTickMark val="none"/>
        <c:minorTickMark val="none"/>
        <c:tickLblPos val="nextTo"/>
        <c:crossAx val="2084148616"/>
        <c:crosses val="autoZero"/>
        <c:auto val="1"/>
        <c:lblAlgn val="ctr"/>
        <c:lblOffset val="100"/>
        <c:noMultiLvlLbl val="0"/>
      </c:catAx>
      <c:valAx>
        <c:axId val="2084148616"/>
        <c:scaling>
          <c:orientation val="minMax"/>
        </c:scaling>
        <c:delete val="0"/>
        <c:axPos val="l"/>
        <c:majorGridlines/>
        <c:title>
          <c:tx>
            <c:rich>
              <a:bodyPr/>
              <a:lstStyle/>
              <a:p>
                <a:pPr>
                  <a:defRPr b="1"/>
                </a:pPr>
                <a:r>
                  <a:rPr lang="en-US" b="1"/>
                  <a:t>Normalized Maximum Slowdown</a:t>
                </a:r>
              </a:p>
            </c:rich>
          </c:tx>
          <c:layout/>
          <c:overlay val="0"/>
        </c:title>
        <c:numFmt formatCode="General" sourceLinked="1"/>
        <c:majorTickMark val="out"/>
        <c:minorTickMark val="none"/>
        <c:tickLblPos val="nextTo"/>
        <c:crossAx val="208414308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2084219992"/>
        <c:axId val="2084225512"/>
      </c:barChart>
      <c:catAx>
        <c:axId val="2084219992"/>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2084225512"/>
        <c:crosses val="autoZero"/>
        <c:auto val="1"/>
        <c:lblAlgn val="ctr"/>
        <c:lblOffset val="100"/>
        <c:noMultiLvlLbl val="0"/>
      </c:catAx>
      <c:valAx>
        <c:axId val="2084225512"/>
        <c:scaling>
          <c:orientation val="minMax"/>
        </c:scaling>
        <c:delete val="0"/>
        <c:axPos val="l"/>
        <c:majorGridlines/>
        <c:numFmt formatCode="General" sourceLinked="1"/>
        <c:majorTickMark val="out"/>
        <c:minorTickMark val="none"/>
        <c:tickLblPos val="nextTo"/>
        <c:crossAx val="2084219992"/>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2084257960"/>
        <c:axId val="2084260936"/>
      </c:barChart>
      <c:catAx>
        <c:axId val="2084257960"/>
        <c:scaling>
          <c:orientation val="minMax"/>
        </c:scaling>
        <c:delete val="1"/>
        <c:axPos val="b"/>
        <c:majorTickMark val="none"/>
        <c:minorTickMark val="none"/>
        <c:tickLblPos val="nextTo"/>
        <c:crossAx val="2084260936"/>
        <c:crosses val="autoZero"/>
        <c:auto val="1"/>
        <c:lblAlgn val="ctr"/>
        <c:lblOffset val="100"/>
        <c:noMultiLvlLbl val="0"/>
      </c:catAx>
      <c:valAx>
        <c:axId val="2084260936"/>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084257960"/>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084291864"/>
        <c:axId val="2084294840"/>
      </c:barChart>
      <c:catAx>
        <c:axId val="2084291864"/>
        <c:scaling>
          <c:orientation val="minMax"/>
        </c:scaling>
        <c:delete val="1"/>
        <c:axPos val="b"/>
        <c:majorTickMark val="none"/>
        <c:minorTickMark val="none"/>
        <c:tickLblPos val="nextTo"/>
        <c:crossAx val="2084294840"/>
        <c:crosses val="autoZero"/>
        <c:auto val="1"/>
        <c:lblAlgn val="ctr"/>
        <c:lblOffset val="100"/>
        <c:noMultiLvlLbl val="0"/>
      </c:catAx>
      <c:valAx>
        <c:axId val="2084294840"/>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208429186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85755096"/>
        <c:axId val="2085758040"/>
      </c:barChart>
      <c:catAx>
        <c:axId val="2085755096"/>
        <c:scaling>
          <c:orientation val="minMax"/>
        </c:scaling>
        <c:delete val="0"/>
        <c:axPos val="b"/>
        <c:majorTickMark val="out"/>
        <c:minorTickMark val="none"/>
        <c:tickLblPos val="nextTo"/>
        <c:crossAx val="2085758040"/>
        <c:crosses val="autoZero"/>
        <c:auto val="1"/>
        <c:lblAlgn val="ctr"/>
        <c:lblOffset val="100"/>
        <c:noMultiLvlLbl val="0"/>
      </c:catAx>
      <c:valAx>
        <c:axId val="208575804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8575509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75968888"/>
        <c:axId val="2078973784"/>
      </c:barChart>
      <c:catAx>
        <c:axId val="2075968888"/>
        <c:scaling>
          <c:orientation val="minMax"/>
        </c:scaling>
        <c:delete val="0"/>
        <c:axPos val="b"/>
        <c:majorTickMark val="out"/>
        <c:minorTickMark val="none"/>
        <c:tickLblPos val="nextTo"/>
        <c:crossAx val="2078973784"/>
        <c:crosses val="autoZero"/>
        <c:auto val="1"/>
        <c:lblAlgn val="ctr"/>
        <c:lblOffset val="100"/>
        <c:noMultiLvlLbl val="0"/>
      </c:catAx>
      <c:valAx>
        <c:axId val="207897378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7596888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165432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how row buffer</a:t>
            </a:r>
            <a:r>
              <a:rPr lang="en-US" baseline="0" dirty="0" smtClean="0"/>
              <a:t> locality affects hybrid memory performance.</a:t>
            </a:r>
          </a:p>
          <a:p>
            <a:r>
              <a:rPr lang="en-US" baseline="0" dirty="0" smtClean="0"/>
              <a:t>Let’s say a processor accesses four rows…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289781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different row buffer localities.</a:t>
            </a:r>
          </a:p>
          <a:p>
            <a:r>
              <a:rPr lang="en-US" dirty="0" smtClean="0"/>
              <a:t>Rows</a:t>
            </a:r>
            <a:r>
              <a:rPr lang="en-US" baseline="0" dirty="0" smtClean="0"/>
              <a:t> A and B have low row buffer locality, which means that they frequently miss in the row buffer, and rows C and D have high row buffer locality, which means that they frequently hit in the row buffer.</a:t>
            </a:r>
          </a:p>
          <a:p>
            <a:r>
              <a:rPr lang="en-US" baseline="0" dirty="0" smtClean="0"/>
              <a:t>We will look at two types of caching policies: Case 1 will be row buffer locality unaware, and case 2 will be row buffer locality aware.</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77802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a:t>
            </a:r>
            <a:r>
              <a:rPr lang="en-US" baseline="0" dirty="0" smtClean="0"/>
              <a:t> 1: The row buffer locality unaware policy.</a:t>
            </a:r>
          </a:p>
          <a:p>
            <a:r>
              <a:rPr lang="en-US" baseline="0" dirty="0" smtClean="0"/>
              <a:t>A row buffer locality unaware policy could place rows A, B, C, and D in the following manner, where rows with high row buffer locality are placed in DRAM, and rows with low row buffer locality are placed in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59786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such a policy, this</a:t>
            </a:r>
            <a:r>
              <a:rPr lang="en-US" baseline="0" dirty="0" smtClean="0"/>
              <a:t> diagram shows the amount of time it takes to serve a stream of memory requests.</a:t>
            </a:r>
          </a:p>
          <a:p>
            <a:r>
              <a:rPr lang="en-US" b="1" baseline="0" dirty="0" smtClean="0"/>
              <a:t>This is the access pattern to memory.</a:t>
            </a:r>
          </a:p>
          <a:p>
            <a:r>
              <a:rPr lang="en-US" baseline="0" dirty="0" smtClean="0"/>
              <a:t>Clearly, the high row buffer miss latency of PCM acts as a bottleneck to serving all of the memory requests, and this happens </a:t>
            </a:r>
            <a:r>
              <a:rPr lang="en-US" b="1" baseline="0" dirty="0" smtClean="0"/>
              <a:t>because the rows with low row buffer locality is placed in PCM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10096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 2: The row buffer locality</a:t>
            </a:r>
            <a:r>
              <a:rPr lang="en-US" baseline="0" dirty="0" smtClean="0"/>
              <a:t> aware policy, or RBLA.</a:t>
            </a:r>
          </a:p>
          <a:p>
            <a:r>
              <a:rPr lang="en-US" baseline="0" dirty="0" smtClean="0"/>
              <a:t>A row buffer locality aware policy would place these rows in the following manner, where the rows with low row buffer locality are placed in DRAM, since the data can be accessed at the lower row buffer miss latency of DRAM.</a:t>
            </a:r>
          </a:p>
          <a:p>
            <a:r>
              <a:rPr lang="en-US" baseline="0" dirty="0" smtClean="0"/>
              <a:t>Rows with high row buffer locality will be placed in PCM, since data can be frequently accessed at the low row buffer hit latency of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70670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compare</a:t>
            </a:r>
            <a:r>
              <a:rPr lang="en-US" baseline="0" dirty="0" smtClean="0"/>
              <a:t> the two policies in terms of the time it takes to serve the same stream of memory requests.</a:t>
            </a:r>
          </a:p>
          <a:p>
            <a:r>
              <a:rPr lang="en-US" baseline="0" dirty="0" smtClean="0"/>
              <a:t>Remember, this was the timeline shown before for the row buffer locality-unaware policy.</a:t>
            </a:r>
          </a:p>
          <a:p>
            <a:r>
              <a:rPr lang="en-US" baseline="0" dirty="0" smtClean="0"/>
              <a:t>For case 2, the row buffer locality aware policy, although the PCM row buffer miss latency is high, many of the accesses to PCM are row buffer hit accesses that can be served quickly.</a:t>
            </a:r>
          </a:p>
          <a:p>
            <a:r>
              <a:rPr lang="en-US" baseline="0" dirty="0" smtClean="0"/>
              <a:t>And overall, it takes less time to serve all of the memory requests in the row buffer locality aware policy.</a:t>
            </a:r>
          </a:p>
          <a:p>
            <a:pPr defTabSz="465887" fontAlgn="base">
              <a:spcBef>
                <a:spcPct val="30000"/>
              </a:spcBef>
              <a:spcAft>
                <a:spcPct val="0"/>
              </a:spcAft>
              <a:defRPr/>
            </a:pPr>
            <a:r>
              <a:rPr lang="en-US" baseline="0" dirty="0" smtClean="0"/>
              <a:t>The row buffer locality aware policy </a:t>
            </a:r>
            <a:r>
              <a:rPr lang="en-US" b="1" baseline="0" dirty="0" smtClean="0"/>
              <a:t>gains because</a:t>
            </a:r>
            <a:r>
              <a:rPr lang="en-US" baseline="0" dirty="0" smtClean="0"/>
              <a:t> it places rows with low row buffer locality in DRAM.</a:t>
            </a:r>
          </a:p>
          <a:p>
            <a:pPr defTabSz="465887" fontAlgn="base">
              <a:spcBef>
                <a:spcPct val="30000"/>
              </a:spcBef>
              <a:spcAft>
                <a:spcPct val="0"/>
              </a:spcAft>
              <a:defRPr/>
            </a:pPr>
            <a:r>
              <a:rPr lang="en-US" baseline="0" dirty="0" smtClean="0"/>
              <a:t>This is the </a:t>
            </a:r>
            <a:r>
              <a:rPr lang="en-US" b="1" baseline="0" dirty="0" smtClean="0"/>
              <a:t>goal of our mechanism</a:t>
            </a:r>
            <a:r>
              <a:rPr lang="en-US" baseline="0" dirty="0" smtClean="0"/>
              <a:t>: To place rows with low row buffer locality in DRAM.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12533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 will talk about how we do that.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Mechanism is called RBLA, which stands</a:t>
            </a:r>
            <a:r>
              <a:rPr lang="en-US" baseline="0" dirty="0" smtClean="0"/>
              <a:t> for row buffer locality aware.</a:t>
            </a:r>
          </a:p>
          <a:p>
            <a:r>
              <a:rPr lang="en-US" baseline="0" dirty="0" smtClean="0"/>
              <a:t>For recently used rows in PCM, our mechanism counts row buffer misses as indicator of row buffer locality of each row.</a:t>
            </a:r>
          </a:p>
          <a:p>
            <a:r>
              <a:rPr lang="en-US" baseline="0" dirty="0" smtClean="0"/>
              <a:t>I will talk more about how this is physically achieved.</a:t>
            </a:r>
          </a:p>
          <a:p>
            <a:r>
              <a:rPr lang="en-US" baseline="0" dirty="0" smtClean="0"/>
              <a:t>Then, we cache to DRAM rows with row buffer miss counts that exceed a certain threshold.</a:t>
            </a:r>
          </a:p>
          <a:p>
            <a:r>
              <a:rPr lang="en-US" baseline="0" dirty="0" smtClean="0"/>
              <a:t>And row buffer miss counts are periodically reset, so that we only cache rows with high reuse.</a:t>
            </a:r>
          </a:p>
          <a:p>
            <a:r>
              <a:rPr lang="en-US" baseline="0" dirty="0" smtClean="0"/>
              <a:t>That is our base mechanism, RBLA.</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38392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extend RBLA to RBLA-</a:t>
            </a:r>
            <a:r>
              <a:rPr lang="en-US" baseline="0" dirty="0" err="1" smtClean="0"/>
              <a:t>Dyn</a:t>
            </a:r>
            <a:r>
              <a:rPr lang="en-US" baseline="0" dirty="0" smtClean="0"/>
              <a:t>, which performs an extra step.</a:t>
            </a:r>
          </a:p>
          <a:p>
            <a:r>
              <a:rPr lang="en-US" baseline="0" dirty="0" smtClean="0"/>
              <a:t>RBLA-</a:t>
            </a:r>
            <a:r>
              <a:rPr lang="en-US" baseline="0" dirty="0" err="1" smtClean="0"/>
              <a:t>Dyn</a:t>
            </a:r>
            <a:r>
              <a:rPr lang="en-US" baseline="0" dirty="0" smtClean="0"/>
              <a:t> dynamically adjusts the threshold value to adapt to different workload and system characteristics.</a:t>
            </a:r>
          </a:p>
          <a:p>
            <a:r>
              <a:rPr lang="en-US" baseline="0" dirty="0" smtClean="0"/>
              <a:t>This is based on an interval-based cost-benefit analysis, for which the details can be found in the paper.</a:t>
            </a:r>
          </a:p>
          <a:p>
            <a:r>
              <a:rPr lang="en-US" b="1" baseline="0" dirty="0" smtClean="0"/>
              <a:t>I would encourage you to read the paper, and I’d be happy to answer any questions.</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val="368833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80059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a:t>
            </a:r>
            <a:r>
              <a:rPr lang="en-US" baseline="0" dirty="0" smtClean="0"/>
              <a:t> a look at our results.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val="136779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2475037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val="83921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2587105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78</a:t>
            </a:fld>
            <a:endParaRPr lang="en-US">
              <a:solidFill>
                <a:prstClr val="black"/>
              </a:solidFill>
            </a:endParaRPr>
          </a:p>
        </p:txBody>
      </p:sp>
    </p:spTree>
    <p:extLst>
      <p:ext uri="{BB962C8B-B14F-4D97-AF65-F5344CB8AC3E}">
        <p14:creationId xmlns:p14="http://schemas.microsoft.com/office/powerpoint/2010/main" val="277408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And our mechanism </a:t>
            </a:r>
            <a:r>
              <a:rPr lang="en-US" b="1" dirty="0" smtClean="0"/>
              <a:t>also</a:t>
            </a:r>
            <a:r>
              <a:rPr lang="en-US" dirty="0" smtClean="0"/>
              <a:t> improves multi-core</a:t>
            </a:r>
            <a:r>
              <a:rPr lang="en-US" baseline="0" dirty="0" smtClean="0"/>
              <a:t> thread fairness </a:t>
            </a:r>
            <a:r>
              <a:rPr lang="en-US" dirty="0" smtClean="0"/>
              <a:t>by 7.6% </a:t>
            </a:r>
            <a:r>
              <a:rPr lang="en-US" baseline="0" dirty="0" smtClean="0"/>
              <a:t>in server workloads, by 4.8% in cloud, and by 6.2% overall.</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79</a:t>
            </a:fld>
            <a:endParaRPr lang="en-US">
              <a:solidFill>
                <a:prstClr val="black"/>
              </a:solidFill>
            </a:endParaRPr>
          </a:p>
        </p:txBody>
      </p:sp>
    </p:spTree>
    <p:extLst>
      <p:ext uri="{BB962C8B-B14F-4D97-AF65-F5344CB8AC3E}">
        <p14:creationId xmlns:p14="http://schemas.microsoft.com/office/powerpoint/2010/main" val="65415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val="1304768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highlight of our</a:t>
            </a:r>
            <a:r>
              <a:rPr lang="en-US" baseline="0" dirty="0" smtClean="0"/>
              <a:t> other results in the paper.</a:t>
            </a:r>
          </a:p>
          <a:p>
            <a:r>
              <a:rPr lang="en-US" baseline="0" dirty="0" smtClean="0"/>
              <a:t>RBLA-</a:t>
            </a:r>
            <a:r>
              <a:rPr lang="en-US" baseline="0" dirty="0" err="1" smtClean="0"/>
              <a:t>Dyn</a:t>
            </a:r>
            <a:r>
              <a:rPr lang="en-US" baseline="0" dirty="0" smtClean="0"/>
              <a:t> increases the portion of PCM row buffer hit accesses significantly.</a:t>
            </a:r>
          </a:p>
          <a:p>
            <a:r>
              <a:rPr lang="en-US" dirty="0" smtClean="0"/>
              <a:t>It has the effect of balancing</a:t>
            </a:r>
            <a:r>
              <a:rPr lang="en-US" baseline="0" dirty="0" smtClean="0"/>
              <a:t> memory request load between DRAM and PCM.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313423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11</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one-slide summary of</a:t>
            </a:r>
            <a:r>
              <a:rPr lang="en-US" baseline="0" dirty="0" smtClean="0"/>
              <a:t> what I’ll describe.</a:t>
            </a:r>
          </a:p>
          <a:p>
            <a:r>
              <a:rPr lang="en-US" baseline="0" dirty="0" smtClean="0"/>
              <a:t>Different memory technologies have different strengths and weaknesses.</a:t>
            </a:r>
          </a:p>
          <a:p>
            <a:r>
              <a:rPr lang="en-US" baseline="0" dirty="0" smtClean="0"/>
              <a:t>A hybrid memory system, for example, one that combines DRAM and </a:t>
            </a:r>
            <a:r>
              <a:rPr lang="en-US" b="1" baseline="0" dirty="0" smtClean="0"/>
              <a:t>Phase Change Memory</a:t>
            </a:r>
            <a:r>
              <a:rPr lang="en-US" baseline="0" dirty="0" smtClean="0"/>
              <a:t>, aims for the best of both memory technologies.</a:t>
            </a:r>
          </a:p>
          <a:p>
            <a:r>
              <a:rPr lang="en-US" baseline="0" dirty="0" smtClean="0"/>
              <a:t>The Problem is how to place data between these heterogeneous devices in a way that exploits each memory technology’s strengths while minimizing its weaknesses.</a:t>
            </a:r>
          </a:p>
          <a:p>
            <a:r>
              <a:rPr lang="en-US" baseline="0" dirty="0" smtClean="0"/>
              <a:t>Our key observation is that PCM array access latency is higher than DRAM’s, but peripheral circuit access latencies, or what is called row buffer access latencies, are similar.</a:t>
            </a:r>
          </a:p>
          <a:p>
            <a:r>
              <a:rPr lang="en-US" baseline="0" dirty="0" smtClean="0"/>
              <a:t>Our key idea is to use row buffer locality as a key criterion for data placement in a hybrid memory system.</a:t>
            </a:r>
          </a:p>
          <a:p>
            <a:r>
              <a:rPr lang="en-US" baseline="0" dirty="0" smtClean="0"/>
              <a:t>Our solution is to cache to DRAM rows with low row buffer locality and high reuse </a:t>
            </a:r>
            <a:r>
              <a:rPr lang="en-US" b="1" baseline="0" dirty="0" smtClean="0"/>
              <a:t>because these are the rows that would benefit most from DRAM</a:t>
            </a:r>
            <a:r>
              <a:rPr lang="en-US" baseline="0" dirty="0" smtClean="0"/>
              <a:t>.</a:t>
            </a:r>
          </a:p>
          <a:p>
            <a:r>
              <a:rPr lang="en-US" baseline="0" dirty="0" smtClean="0"/>
              <a:t>This improves both performance and energy efficiency over state-of-the-art caching policies for hybrid memories.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108</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x</a:t>
            </a:r>
            <a:r>
              <a:rPr lang="en-US" baseline="0" dirty="0" smtClean="0"/>
              <a:t> axis are three system designs that we will look at throughout this talk.</a:t>
            </a:r>
          </a:p>
          <a:p>
            <a:endParaRPr lang="en-US" baseline="0" dirty="0" smtClean="0"/>
          </a:p>
          <a:p>
            <a:r>
              <a:rPr lang="en-US" baseline="0" dirty="0" smtClean="0"/>
              <a:t>The system on the left is a traditional HDD Baseline system that uses DRAM for volatile memory and an HDD for storage and all of the levels of operating system and file system code and buffering required to access persistent data.</a:t>
            </a:r>
          </a:p>
          <a:p>
            <a:endParaRPr lang="en-US" baseline="0" dirty="0" smtClean="0"/>
          </a:p>
          <a:p>
            <a:r>
              <a:rPr lang="en-US" baseline="0" dirty="0" smtClean="0"/>
              <a:t>The system in the middle is an NVM Baseline system that simply replaces the HDD for NVM – and doesn’t change anything else.</a:t>
            </a:r>
          </a:p>
          <a:p>
            <a:endParaRPr lang="en-US" baseline="0" dirty="0" smtClean="0"/>
          </a:p>
          <a:p>
            <a:r>
              <a:rPr lang="en-US" baseline="0" dirty="0" smtClean="0"/>
              <a:t>The system on the right is equipped with a Persistent Memory composed entirely of NVM.  It manages the placement and location of data using hardware and software and does not execute any OS or FS code to access persistent data.</a:t>
            </a:r>
          </a:p>
          <a:p>
            <a:endParaRPr lang="en-US" baseline="0" dirty="0" smtClean="0"/>
          </a:p>
          <a:p>
            <a:r>
              <a:rPr lang="en-US" baseline="0" dirty="0" smtClean="0"/>
              <a:t>On the y axis is the fraction of total energy consumed by these systems normalized to the HDD baseline and averaged across the workloads we will later evaluate.  As we can see, simply switching the HDD for NVM can greatly reduce total system energy consumption, as is expected from future systems employing such technology.  But what is less obvious is how much energy can be reduced by switching from the traditional two-level storage model of the NVM Baseline to the single-level storage model of the Persistent Memory.  As we can see, the energy savings can be quite drastic:  reducing energy by around 80% on average.</a:t>
            </a:r>
          </a:p>
          <a:p>
            <a:endParaRPr lang="en-US" baseline="0" dirty="0" smtClean="0"/>
          </a:p>
          <a:p>
            <a:r>
              <a:rPr lang="en-US" baseline="0" dirty="0" smtClean="0"/>
              <a:t>Let’s take a look at where these energy savings come from.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same systems as before, but breaks</a:t>
            </a:r>
            <a:r>
              <a:rPr lang="en-US" baseline="0" dirty="0" smtClean="0"/>
              <a:t> down how the they consume energy among several different categories:</a:t>
            </a:r>
          </a:p>
          <a:p>
            <a:endParaRPr lang="en-US" baseline="0" dirty="0" smtClean="0"/>
          </a:p>
          <a:p>
            <a:r>
              <a:rPr lang="en-US" baseline="0" dirty="0" smtClean="0"/>
              <a:t>User CPU – on the bottom – is the amount of energy consumed by the process executing code on the CPU.</a:t>
            </a:r>
          </a:p>
          <a:p>
            <a:endParaRPr lang="en-US" baseline="0" dirty="0" smtClean="0"/>
          </a:p>
          <a:p>
            <a:r>
              <a:rPr lang="en-US" baseline="0" dirty="0" err="1" smtClean="0"/>
              <a:t>Syscall</a:t>
            </a:r>
            <a:r>
              <a:rPr lang="en-US" baseline="0" dirty="0" smtClean="0"/>
              <a:t> CPU is the amount of energy consumed to execute the operating system and file system on the program’s behalf on the CPU.  Notice that the Persistent Memory system does not consume energy in this category because it does away with OS and FS code for persistent data.</a:t>
            </a:r>
          </a:p>
          <a:p>
            <a:endParaRPr lang="en-US" baseline="0" dirty="0" smtClean="0"/>
          </a:p>
          <a:p>
            <a:r>
              <a:rPr lang="en-US" baseline="0" dirty="0" smtClean="0"/>
              <a:t>DRAM, NVM, and HDD are the amounts of energy consumed to access and operate each of those devices.</a:t>
            </a:r>
          </a:p>
          <a:p>
            <a:endParaRPr lang="en-US" baseline="0" dirty="0" smtClean="0"/>
          </a:p>
          <a:p>
            <a:r>
              <a:rPr lang="en-US" baseline="0" dirty="0" smtClean="0"/>
              <a:t>What we can see from this graph is that while the energy spent handling persistent data in the traditional HDD Baseline system is dwarfed by the energy of accessing its devices, in the NVM Baseline system – by just switching the HDD with NVM – the energy consumed to manage persistent data in the traditional way begins to emerge as a significant bottleneck.  By eliminating this source of inefficiency in the Persistent Memory system, however, we can improve energy (and as we will later see, performance as well).</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a:t>
            </a:r>
            <a:r>
              <a:rPr lang="en-US" baseline="0" dirty="0" smtClean="0"/>
              <a:t> a</a:t>
            </a:r>
            <a:r>
              <a:rPr lang="en-US" dirty="0" smtClean="0"/>
              <a:t> program might look like if written for a</a:t>
            </a:r>
            <a:r>
              <a:rPr lang="en-US" baseline="0" dirty="0" smtClean="0"/>
              <a:t> system equipped with a persistent memory.</a:t>
            </a:r>
          </a:p>
          <a:p>
            <a:endParaRPr lang="en-US" baseline="0" dirty="0" smtClean="0"/>
          </a:p>
          <a:p>
            <a:r>
              <a:rPr lang="en-US" baseline="0" dirty="0" smtClean="0"/>
              <a:t>The main function creates a new persistent object called “</a:t>
            </a:r>
            <a:r>
              <a:rPr lang="en-US" baseline="0" dirty="0" err="1" smtClean="0"/>
              <a:t>myData</a:t>
            </a:r>
            <a:r>
              <a:rPr lang="en-US" baseline="0" dirty="0" smtClean="0"/>
              <a:t>” with the handle “</a:t>
            </a:r>
            <a:r>
              <a:rPr lang="en-US" baseline="0" dirty="0" err="1" smtClean="0"/>
              <a:t>file.dat</a:t>
            </a:r>
            <a:r>
              <a:rPr lang="en-US" baseline="0" dirty="0" smtClean="0"/>
              <a:t>”.  You can see that we use a similar notation to C’s FILE structure.  The contents of </a:t>
            </a:r>
            <a:r>
              <a:rPr lang="en-US" baseline="0" dirty="0" err="1" smtClean="0"/>
              <a:t>myData</a:t>
            </a:r>
            <a:r>
              <a:rPr lang="en-US" baseline="0" dirty="0" smtClean="0"/>
              <a:t> is then set to a newly-allocated *persistent* array of 64 integers.</a:t>
            </a:r>
          </a:p>
          <a:p>
            <a:endParaRPr lang="en-US" baseline="0" dirty="0" smtClean="0"/>
          </a:p>
          <a:p>
            <a:r>
              <a:rPr lang="en-US" baseline="0" dirty="0" smtClean="0"/>
              <a:t>Later (perhaps after reboots of the machine), the data for the handle “</a:t>
            </a:r>
            <a:r>
              <a:rPr lang="en-US" baseline="0" dirty="0" err="1" smtClean="0"/>
              <a:t>file.dat</a:t>
            </a:r>
            <a:r>
              <a:rPr lang="en-US" baseline="0" dirty="0" smtClean="0"/>
              <a:t>” is retrieved and the contents of </a:t>
            </a:r>
            <a:r>
              <a:rPr lang="en-US" baseline="0" dirty="0" err="1" smtClean="0"/>
              <a:t>myData</a:t>
            </a:r>
            <a:r>
              <a:rPr lang="en-US" baseline="0" dirty="0" smtClean="0"/>
              <a:t> is modified and will remain persistent.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65887" indent="-465887"/>
            <a:r>
              <a:rPr lang="en-US" u="sng">
                <a:latin typeface="Calibri" charset="0"/>
                <a:ea typeface="ＭＳ Ｐゴシック" charset="0"/>
                <a:cs typeface="ＭＳ Ｐゴシック" charset="0"/>
              </a:rPr>
              <a:t>Workloads:</a:t>
            </a:r>
          </a:p>
          <a:p>
            <a:pPr marL="465887" indent="-465887"/>
            <a:r>
              <a:rPr lang="en-US">
                <a:latin typeface="Calibri" charset="0"/>
                <a:ea typeface="ＭＳ Ｐゴシック" charset="0"/>
                <a:cs typeface="ＭＳ Ｐゴシック" charset="0"/>
              </a:rPr>
              <a:t>Database workloads &amp; Data parallel kernels </a:t>
            </a:r>
          </a:p>
          <a:p>
            <a:pPr marL="465887" indent="-465887"/>
            <a:r>
              <a:rPr lang="en-US">
                <a:latin typeface="Calibri" charset="0"/>
                <a:ea typeface="ＭＳ Ｐゴシック" charset="0"/>
                <a:cs typeface="ＭＳ Ｐゴシック" charset="0"/>
              </a:rPr>
              <a:t>	1.  Database workloads: db1 and db2</a:t>
            </a:r>
          </a:p>
          <a:p>
            <a:pPr marL="465887" indent="-465887"/>
            <a:r>
              <a:rPr lang="en-US">
                <a:latin typeface="Calibri" charset="0"/>
                <a:ea typeface="ＭＳ Ｐゴシック" charset="0"/>
                <a:cs typeface="ＭＳ Ｐゴシック" charset="0"/>
              </a:rPr>
              <a:t>	2.  Unix utilities:  qsort and binary search</a:t>
            </a:r>
          </a:p>
          <a:p>
            <a:pPr marL="465887" indent="-465887"/>
            <a:r>
              <a:rPr lang="en-US">
                <a:latin typeface="Calibri" charset="0"/>
                <a:ea typeface="ＭＳ Ｐゴシック" charset="0"/>
                <a:cs typeface="ＭＳ Ｐゴシック" charset="0"/>
              </a:rPr>
              <a:t>	3.  Data Mining :  K-means and Gauss Seidal</a:t>
            </a:r>
          </a:p>
          <a:p>
            <a:pPr marL="465887" indent="-465887"/>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65887" indent="-465887"/>
            <a:endParaRPr lang="en-US" u="sng">
              <a:latin typeface="Calibri" charset="0"/>
              <a:ea typeface="ＭＳ Ｐゴシック" charset="0"/>
              <a:cs typeface="ＭＳ Ｐゴシック" charset="0"/>
            </a:endParaRPr>
          </a:p>
          <a:p>
            <a:pPr marL="465887" indent="-465887"/>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54</a:t>
            </a:fld>
            <a:endParaRPr lang="en-US" sz="1200">
              <a:solidFill>
                <a:prstClr val="black"/>
              </a:solidFill>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we’ve plotted these two important characteristics as axes on a graph.  On the bottom is persistence, from temporary – the data does not need to be saved across program executions – on the left to persistent – the data must remain across executions for correct operation – on the right.  From bottom to top we have data that has more locality – and is accessed very frequently in a short amount of time or space – to data that has less locality – which may predominantly be accessed in a random manner.</a:t>
            </a:r>
          </a:p>
          <a:p>
            <a:endParaRPr lang="en-US" baseline="0" dirty="0" smtClean="0"/>
          </a:p>
          <a:p>
            <a:r>
              <a:rPr lang="en-US" baseline="0" dirty="0" smtClean="0"/>
              <a:t>Let’s take a look at two examples of data and how they map onto this space.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some</a:t>
            </a:r>
            <a:r>
              <a:rPr lang="en-US" baseline="0" dirty="0" smtClean="0"/>
              <a:t> data </a:t>
            </a:r>
            <a:r>
              <a:rPr lang="en-US" dirty="0" smtClean="0"/>
              <a:t>that requires</a:t>
            </a:r>
            <a:r>
              <a:rPr lang="en-US" baseline="0" dirty="0" smtClean="0"/>
              <a:t> high persistence but has little locality.  Such data might be the columns in a column store that are only scanned through infrequently.  While it is essential that this data remain persistent across runs of the program, it may not be accessed that frequently, and therefore may be more beneficial to place on slightly slower, persistent memory devices, such as Flash.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a:t>
            </a:r>
            <a:r>
              <a:rPr lang="en-US" baseline="0" dirty="0" smtClean="0"/>
              <a:t> of the perspective is data that has high locality but is only ephemeral and not needed between executions.  Data in a Content Delivery Network that is cached as it is accessed and is constantly being updated and replaced, is a great candidate for placing in DRAM on such systems.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grep</a:t>
            </a:r>
            <a:r>
              <a:rPr lang="en-US" baseline="0" dirty="0" smtClean="0"/>
              <a:t> and </a:t>
            </a:r>
            <a:r>
              <a:rPr lang="en-US" baseline="0" dirty="0" err="1" smtClean="0"/>
              <a:t>grep</a:t>
            </a:r>
            <a:r>
              <a:rPr lang="en-US" baseline="0" dirty="0" smtClean="0"/>
              <a:t> -r are CPU-intensive, so the change is not as large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144</a:t>
            </a:fld>
            <a:endParaRPr lang="en-US">
              <a:solidFill>
                <a:prstClr val="black"/>
              </a:solidFill>
              <a:latin typeface="Calibri"/>
            </a:endParaRPr>
          </a:p>
        </p:txBody>
      </p:sp>
    </p:spTree>
    <p:extLst>
      <p:ext uri="{BB962C8B-B14F-4D97-AF65-F5344CB8AC3E}">
        <p14:creationId xmlns:p14="http://schemas.microsoft.com/office/powerpoint/2010/main" val="30351914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Reduced code footprint lowers *both</a:t>
            </a:r>
            <a:r>
              <a:rPr lang="en-US" baseline="0" dirty="0" smtClean="0"/>
              <a:t>* static and dynamic energy consumption by reducing number of instructions required to perform the same amount of work</a:t>
            </a:r>
          </a:p>
          <a:p>
            <a:pPr marL="228600" indent="-228600">
              <a:buAutoNum type="arabicPeriod"/>
            </a:pPr>
            <a:r>
              <a:rPr lang="en-US" baseline="0" dirty="0" smtClean="0"/>
              <a:t>Reduced data movement lowers static energy consumption</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148</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 until this point, we have assumed that</a:t>
            </a:r>
            <a:r>
              <a:rPr lang="en-US" baseline="0" dirty="0" smtClean="0"/>
              <a:t> the PMM requires no additional overhead in order to explore the potential of systems with persistent memory.  </a:t>
            </a:r>
            <a:r>
              <a:rPr lang="en-US" dirty="0" smtClean="0"/>
              <a:t>This figure shows how</a:t>
            </a:r>
            <a:r>
              <a:rPr lang="en-US" baseline="0" dirty="0" smtClean="0"/>
              <a:t> execution time varies as the latency *per memory access* to the PMM is varied from 1 to 100 cycles.  Note that this estimate is conservative in the sense that it does not consider the potential for overlapping multiple access latencies in the PMM.</a:t>
            </a:r>
          </a:p>
          <a:p>
            <a:pPr marL="0" indent="0">
              <a:buNone/>
            </a:pPr>
            <a:endParaRPr lang="en-US" baseline="0" dirty="0" smtClean="0"/>
          </a:p>
          <a:p>
            <a:pPr marL="0" indent="0">
              <a:buNone/>
            </a:pPr>
            <a:r>
              <a:rPr lang="en-US" baseline="0" dirty="0" smtClean="0"/>
              <a:t>For each benchmark, the categories are normalized to the performance of the NVM Baseline system, shown on the left.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149</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key question in the design of a hybrid memory system is: How to place data between the heterogeneous memory devices?</a:t>
            </a:r>
          </a:p>
          <a:p>
            <a:r>
              <a:rPr lang="en-US" b="1" baseline="0" dirty="0" smtClean="0"/>
              <a:t>Our goal in this work is to answer this question.</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2451986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*in words* some of the talking points from the paper):</a:t>
            </a:r>
          </a:p>
          <a:p>
            <a:endParaRPr lang="en-US" dirty="0" smtClean="0"/>
          </a:p>
          <a:p>
            <a:r>
              <a:rPr lang="en-US" dirty="0" smtClean="0"/>
              <a:t>Q1.  How</a:t>
            </a:r>
            <a:r>
              <a:rPr lang="en-US" baseline="0" dirty="0" smtClean="0"/>
              <a:t> should data be intelligently partitioned among devices?</a:t>
            </a:r>
          </a:p>
          <a:p>
            <a:r>
              <a:rPr lang="en-US" baseline="0" dirty="0" smtClean="0"/>
              <a:t>    How can data be efficiently transmitted between devices?</a:t>
            </a:r>
          </a:p>
          <a:p>
            <a:r>
              <a:rPr lang="en-US" baseline="0" dirty="0" smtClean="0"/>
              <a:t>    How can software be designed for improved fault tolerance?</a:t>
            </a:r>
          </a:p>
          <a:p>
            <a:r>
              <a:rPr lang="en-US" baseline="0" dirty="0" smtClean="0"/>
              <a:t>    How does persistent memory change models for availability?</a:t>
            </a:r>
          </a:p>
          <a:p>
            <a:endParaRPr lang="en-US" baseline="0" dirty="0" smtClean="0"/>
          </a:p>
          <a:p>
            <a:r>
              <a:rPr lang="en-US" baseline="0" dirty="0" smtClean="0"/>
              <a:t>Q2.  What is the right interface between persistent memory and software?</a:t>
            </a:r>
          </a:p>
          <a:p>
            <a:r>
              <a:rPr lang="en-US" baseline="0" dirty="0" smtClean="0"/>
              <a:t>    What types of hooks and access data should be exposed to the software?</a:t>
            </a:r>
          </a:p>
          <a:p>
            <a:r>
              <a:rPr lang="en-US" baseline="0" dirty="0" smtClean="0"/>
              <a:t>    How can software signal to hardware that applications have particular access patterns?</a:t>
            </a:r>
          </a:p>
          <a:p>
            <a:r>
              <a:rPr lang="en-US" baseline="0" dirty="0" smtClean="0"/>
              <a:t>    How can software help provide consistency, reliability, and protection among heterogeneous devices?</a:t>
            </a:r>
          </a:p>
          <a:p>
            <a:endParaRPr lang="en-US" baseline="0" dirty="0" smtClean="0"/>
          </a:p>
          <a:p>
            <a:r>
              <a:rPr lang="en-US" baseline="0" dirty="0" smtClean="0"/>
              <a:t>Q3.  How to efficiently support legacy system functionality (e.g., run HDD Baseline code on Persistent Memory and have it run nearly as fast as code designed for the Persistent Memory system)</a:t>
            </a:r>
          </a:p>
          <a:p>
            <a:r>
              <a:rPr lang="en-US" baseline="0" dirty="0" smtClean="0"/>
              <a:t>    How can devices in a persistent memory efficiently manage legacy interface (e.g., </a:t>
            </a:r>
            <a:r>
              <a:rPr lang="en-US" baseline="0" dirty="0" err="1" smtClean="0"/>
              <a:t>filesystem</a:t>
            </a:r>
            <a:r>
              <a:rPr lang="en-US" baseline="0" dirty="0" smtClean="0"/>
              <a:t>, page table) metadata?</a:t>
            </a:r>
          </a:p>
          <a:p>
            <a:endParaRPr lang="en-US" baseline="0" dirty="0" smtClean="0"/>
          </a:p>
          <a:p>
            <a:r>
              <a:rPr lang="en-US" baseline="0" dirty="0" smtClean="0"/>
              <a:t>Q4.  A key challenge will be to keep accesses to a persistent memory fast, how this can be done efficiently (e.g., in between 10 to 50 cycles per access) is an important open area for future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156</a:t>
            </a:fld>
            <a:endParaRPr lang="en-US">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157</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160</a:t>
            </a:fld>
            <a:endParaRPr lang="en-US" sz="120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161</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162</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outline for the talk.</a:t>
            </a:r>
            <a:endParaRPr lang="en-US" baseline="0" dirty="0" smtClean="0"/>
          </a:p>
          <a:p>
            <a:r>
              <a:rPr lang="en-US" baseline="0" dirty="0" smtClean="0"/>
              <a:t>I’ve talked about some background in hybrid memory systems.</a:t>
            </a:r>
          </a:p>
          <a:p>
            <a:r>
              <a:rPr lang="en-US" baseline="0" dirty="0" smtClean="0"/>
              <a:t>Next I will talk about row buffers and their implications on data placement.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164</a:t>
            </a:fld>
            <a:endParaRPr lang="en-US" altLang="zh-CN" sz="1200">
              <a:solidFill>
                <a:srgbClr val="000000"/>
              </a:solidFill>
              <a:ea typeface="宋体" charset="0"/>
              <a:cs typeface="宋体"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166</a:t>
            </a:fld>
            <a:endParaRPr lang="en-US" sz="120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167</a:t>
            </a:fld>
            <a:endParaRPr lang="en-US" altLang="zh-CN" sz="1200">
              <a:solidFill>
                <a:srgbClr val="000000"/>
              </a:solidFill>
              <a:ea typeface="宋体" charset="0"/>
              <a:cs typeface="宋体"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170</a:t>
            </a:fld>
            <a:endParaRPr lang="en-US" altLang="zh-CN" sz="1200">
              <a:solidFill>
                <a:srgbClr val="000000"/>
              </a:solidFill>
              <a:ea typeface="宋体" charset="0"/>
              <a:cs typeface="宋体"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172</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173</a:t>
            </a:fld>
            <a:endParaRPr lang="en-US" sz="120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174</a:t>
            </a:fld>
            <a:endParaRPr lang="en-US" sz="120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176</a:t>
            </a:fld>
            <a:endParaRPr lang="en-US" sz="120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178</a:t>
            </a:fld>
            <a:endParaRPr lang="en-US" sz="120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181</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60</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183</a:t>
            </a:fld>
            <a:endParaRPr lang="en-US" sz="120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184</a:t>
            </a:fld>
            <a:endParaRPr lang="en-US" sz="120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186</a:t>
            </a:fld>
            <a:endParaRPr lang="en-US" sz="120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190</a:t>
            </a:fld>
            <a:endParaRPr lang="en-US" sz="120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191</a:t>
            </a:fld>
            <a:endParaRPr lang="en-US" sz="120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193</a:t>
            </a:fld>
            <a:endParaRPr lang="en-US" sz="120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194</a:t>
            </a:fld>
            <a:endParaRPr lang="en-US" sz="120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197</a:t>
            </a:fld>
            <a:endParaRPr lang="en-US" sz="120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199</a:t>
            </a:fld>
            <a:endParaRPr lang="en-US" sz="120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202</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 buffers affect memory</a:t>
            </a:r>
            <a:r>
              <a:rPr lang="en-US" baseline="0" dirty="0" smtClean="0"/>
              <a:t> latency is a profound way.</a:t>
            </a:r>
          </a:p>
          <a:p>
            <a:r>
              <a:rPr lang="en-US" dirty="0" smtClean="0"/>
              <a:t>Row buffers effectively</a:t>
            </a:r>
            <a:r>
              <a:rPr lang="en-US" baseline="0" dirty="0" smtClean="0"/>
              <a:t> store the most recently accessed row in memory.</a:t>
            </a:r>
          </a:p>
          <a:p>
            <a:r>
              <a:rPr lang="en-US" b="0" baseline="0" dirty="0" smtClean="0"/>
              <a:t>They are </a:t>
            </a:r>
            <a:r>
              <a:rPr lang="en-US" b="1" baseline="0" dirty="0" smtClean="0"/>
              <a:t>typically 2 to 8KB in length</a:t>
            </a:r>
            <a:r>
              <a:rPr lang="en-US" b="0" baseline="0" dirty="0" smtClean="0"/>
              <a:t>, for a single rank.</a:t>
            </a:r>
          </a:p>
          <a:p>
            <a:r>
              <a:rPr lang="en-US" baseline="0" dirty="0" smtClean="0"/>
              <a:t>When data is requested in memory, it is first checked to see if the data is in the row buffer. If the data is not in the row buffer, this is called a row buffer miss. In this case, we need to read a row full of data </a:t>
            </a:r>
            <a:r>
              <a:rPr lang="en-US" b="1" baseline="0" dirty="0" smtClean="0"/>
              <a:t>from the memory cell array</a:t>
            </a:r>
            <a:r>
              <a:rPr lang="en-US" baseline="0" dirty="0" smtClean="0"/>
              <a:t> into the row buffer, and the memory request is served. In a subsequent memory request, if the requested data is already latched in the row buffer, this is called a row buffer hit, and the data can be retrieved without having to access the memory cell array, which in the case of PCM, is a high latency operation.</a:t>
            </a:r>
          </a:p>
          <a:p>
            <a:r>
              <a:rPr lang="en-US" baseline="0" dirty="0" smtClean="0"/>
              <a:t>In summary, on a row hit, data is accessed from the row buffer, which is fast. On a row miss, data is accessed from the cell array, which is slow.</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3918527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204</a:t>
            </a:fld>
            <a:endParaRPr lang="en-US" sz="120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205</a:t>
            </a:fld>
            <a:endParaRPr lang="en-US" sz="120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206</a:t>
            </a:fld>
            <a:endParaRPr lang="en-US" sz="120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207</a:t>
            </a:fld>
            <a:endParaRPr lang="en-US" sz="120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212</a:t>
            </a:fld>
            <a:endParaRPr lang="en-US" sz="120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213</a:t>
            </a:fld>
            <a:endParaRPr lang="en-US" sz="120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214</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3.xml"/><Relationship Id="rId2" Type="http://schemas.openxmlformats.org/officeDocument/2006/relationships/image" Target="../media/image1.png"/></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17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819015"/>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70129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781384"/>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3961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88303"/>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740747"/>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002243"/>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041058"/>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577067"/>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85046358"/>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6175201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31659904"/>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66410348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03697392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34092842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830510588"/>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4006203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04511484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791554704"/>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904500668"/>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954397349"/>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14023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564823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694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643549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8009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25462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8141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540116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154810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775229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257844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6043449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717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462352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473109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6952903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4337622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581842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8867261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061453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4022364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318666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762998916"/>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3915990"/>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65454793"/>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9488285"/>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9740158"/>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18035964"/>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41027740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96386476"/>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0378232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33716345"/>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42115552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993033802"/>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32737448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0649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98391"/>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0867"/>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09401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8422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975977"/>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2958"/>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22533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235124"/>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591440"/>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378286"/>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88180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19633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120945378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4241587296"/>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1867895140"/>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988221880"/>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ED05617-4048-E541-B735-1995563B32A1}" type="slidenum">
              <a:rPr lang="en-US"/>
              <a:pPr/>
              <a:t>‹#›</a:t>
            </a:fld>
            <a:endParaRPr lang="en-US"/>
          </a:p>
        </p:txBody>
      </p:sp>
    </p:spTree>
    <p:extLst>
      <p:ext uri="{BB962C8B-B14F-4D97-AF65-F5344CB8AC3E}">
        <p14:creationId xmlns:p14="http://schemas.microsoft.com/office/powerpoint/2010/main" val="421748628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071BFAB-071F-6E4B-982F-C269CBF3E12F}" type="slidenum">
              <a:rPr lang="en-US"/>
              <a:pPr/>
              <a:t>‹#›</a:t>
            </a:fld>
            <a:endParaRPr lang="en-US"/>
          </a:p>
        </p:txBody>
      </p:sp>
    </p:spTree>
    <p:extLst>
      <p:ext uri="{BB962C8B-B14F-4D97-AF65-F5344CB8AC3E}">
        <p14:creationId xmlns:p14="http://schemas.microsoft.com/office/powerpoint/2010/main" val="3346933265"/>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6B1CC2FC-F970-8549-8DB4-E994EDA5E0F3}" type="slidenum">
              <a:rPr lang="en-US"/>
              <a:pPr/>
              <a:t>‹#›</a:t>
            </a:fld>
            <a:endParaRPr lang="en-US"/>
          </a:p>
        </p:txBody>
      </p:sp>
    </p:spTree>
    <p:extLst>
      <p:ext uri="{BB962C8B-B14F-4D97-AF65-F5344CB8AC3E}">
        <p14:creationId xmlns:p14="http://schemas.microsoft.com/office/powerpoint/2010/main" val="3504996212"/>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7FB6D97-2740-9E4E-93D3-D9290843580C}" type="slidenum">
              <a:rPr lang="en-US"/>
              <a:pPr/>
              <a:t>‹#›</a:t>
            </a:fld>
            <a:endParaRPr lang="en-US"/>
          </a:p>
        </p:txBody>
      </p:sp>
    </p:spTree>
    <p:extLst>
      <p:ext uri="{BB962C8B-B14F-4D97-AF65-F5344CB8AC3E}">
        <p14:creationId xmlns:p14="http://schemas.microsoft.com/office/powerpoint/2010/main" val="3127133028"/>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52067C18-50E6-2C4C-BCCC-2D24B1511EB9}" type="slidenum">
              <a:rPr lang="en-US"/>
              <a:pPr/>
              <a:t>‹#›</a:t>
            </a:fld>
            <a:endParaRPr lang="en-US"/>
          </a:p>
        </p:txBody>
      </p:sp>
    </p:spTree>
    <p:extLst>
      <p:ext uri="{BB962C8B-B14F-4D97-AF65-F5344CB8AC3E}">
        <p14:creationId xmlns:p14="http://schemas.microsoft.com/office/powerpoint/2010/main" val="3029603918"/>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0E9939B9-ADFB-5749-A3F1-53955916A4EC}" type="slidenum">
              <a:rPr lang="en-US"/>
              <a:pPr/>
              <a:t>‹#›</a:t>
            </a:fld>
            <a:endParaRPr lang="en-US"/>
          </a:p>
        </p:txBody>
      </p:sp>
    </p:spTree>
    <p:extLst>
      <p:ext uri="{BB962C8B-B14F-4D97-AF65-F5344CB8AC3E}">
        <p14:creationId xmlns:p14="http://schemas.microsoft.com/office/powerpoint/2010/main" val="918935472"/>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BAFFF9A-DBE9-0C4B-B35E-A40E73CCD597}" type="slidenum">
              <a:rPr lang="en-US"/>
              <a:pPr/>
              <a:t>‹#›</a:t>
            </a:fld>
            <a:endParaRPr lang="en-US"/>
          </a:p>
        </p:txBody>
      </p:sp>
    </p:spTree>
    <p:extLst>
      <p:ext uri="{BB962C8B-B14F-4D97-AF65-F5344CB8AC3E}">
        <p14:creationId xmlns:p14="http://schemas.microsoft.com/office/powerpoint/2010/main" val="2910349610"/>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0AA58B7-AD00-6940-92F3-EB28890B489B}" type="slidenum">
              <a:rPr lang="en-US"/>
              <a:pPr/>
              <a:t>‹#›</a:t>
            </a:fld>
            <a:endParaRPr lang="en-US"/>
          </a:p>
        </p:txBody>
      </p:sp>
    </p:spTree>
    <p:extLst>
      <p:ext uri="{BB962C8B-B14F-4D97-AF65-F5344CB8AC3E}">
        <p14:creationId xmlns:p14="http://schemas.microsoft.com/office/powerpoint/2010/main" val="182020548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145D94A0-67DC-F548-9CAC-C575E86338FC}" type="slidenum">
              <a:rPr lang="en-US"/>
              <a:pPr/>
              <a:t>‹#›</a:t>
            </a:fld>
            <a:endParaRPr lang="en-US"/>
          </a:p>
        </p:txBody>
      </p:sp>
    </p:spTree>
    <p:extLst>
      <p:ext uri="{BB962C8B-B14F-4D97-AF65-F5344CB8AC3E}">
        <p14:creationId xmlns:p14="http://schemas.microsoft.com/office/powerpoint/2010/main" val="3589029674"/>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AFE5AF8-8609-E243-8344-3F787E2B3A5A}" type="slidenum">
              <a:rPr lang="en-US"/>
              <a:pPr/>
              <a:t>‹#›</a:t>
            </a:fld>
            <a:endParaRPr lang="en-US"/>
          </a:p>
        </p:txBody>
      </p:sp>
    </p:spTree>
    <p:extLst>
      <p:ext uri="{BB962C8B-B14F-4D97-AF65-F5344CB8AC3E}">
        <p14:creationId xmlns:p14="http://schemas.microsoft.com/office/powerpoint/2010/main" val="2062195504"/>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6052430-AF50-344A-BAB4-F64D2947B0CB}" type="slidenum">
              <a:rPr lang="en-US"/>
              <a:pPr/>
              <a:t>‹#›</a:t>
            </a:fld>
            <a:endParaRPr lang="en-US"/>
          </a:p>
        </p:txBody>
      </p:sp>
    </p:spTree>
    <p:extLst>
      <p:ext uri="{BB962C8B-B14F-4D97-AF65-F5344CB8AC3E}">
        <p14:creationId xmlns:p14="http://schemas.microsoft.com/office/powerpoint/2010/main" val="57457104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28206C6-F6EB-404A-BED2-BFE02C53A95C}" type="slidenum">
              <a:rPr lang="en-US"/>
              <a:pPr/>
              <a:t>‹#›</a:t>
            </a:fld>
            <a:endParaRPr lang="en-US"/>
          </a:p>
        </p:txBody>
      </p:sp>
    </p:spTree>
    <p:extLst>
      <p:ext uri="{BB962C8B-B14F-4D97-AF65-F5344CB8AC3E}">
        <p14:creationId xmlns:p14="http://schemas.microsoft.com/office/powerpoint/2010/main" val="641024615"/>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158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188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65610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86873"/>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494376"/>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4463270"/>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9631910"/>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1295737"/>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43512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3504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0665378"/>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slideLayout" Target="../slideLayouts/slideLayout400.xml"/><Relationship Id="rId13" Type="http://schemas.openxmlformats.org/officeDocument/2006/relationships/theme" Target="../theme/theme37.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1.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1.xml"/><Relationship Id="rId2" Type="http://schemas.openxmlformats.org/officeDocument/2006/relationships/slideLayout" Target="../slideLayouts/slideLayout402.xml"/><Relationship Id="rId3" Type="http://schemas.openxmlformats.org/officeDocument/2006/relationships/slideLayout" Target="../slideLayouts/slideLayout403.xml"/><Relationship Id="rId4" Type="http://schemas.openxmlformats.org/officeDocument/2006/relationships/slideLayout" Target="../slideLayouts/slideLayout404.xml"/><Relationship Id="rId5" Type="http://schemas.openxmlformats.org/officeDocument/2006/relationships/slideLayout" Target="../slideLayouts/slideLayout405.xml"/><Relationship Id="rId6" Type="http://schemas.openxmlformats.org/officeDocument/2006/relationships/slideLayout" Target="../slideLayouts/slideLayout406.xml"/><Relationship Id="rId7" Type="http://schemas.openxmlformats.org/officeDocument/2006/relationships/slideLayout" Target="../slideLayouts/slideLayout407.xml"/><Relationship Id="rId8" Type="http://schemas.openxmlformats.org/officeDocument/2006/relationships/slideLayout" Target="../slideLayouts/slideLayout408.xml"/><Relationship Id="rId9" Type="http://schemas.openxmlformats.org/officeDocument/2006/relationships/slideLayout" Target="../slideLayouts/slideLayout409.xml"/><Relationship Id="rId10" Type="http://schemas.openxmlformats.org/officeDocument/2006/relationships/slideLayout" Target="../slideLayouts/slideLayout410.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2.xml"/><Relationship Id="rId12" Type="http://schemas.openxmlformats.org/officeDocument/2006/relationships/slideLayout" Target="../slideLayouts/slideLayout423.xml"/><Relationship Id="rId13" Type="http://schemas.openxmlformats.org/officeDocument/2006/relationships/theme" Target="../theme/theme39.xml"/><Relationship Id="rId1" Type="http://schemas.openxmlformats.org/officeDocument/2006/relationships/slideLayout" Target="../slideLayouts/slideLayout412.xml"/><Relationship Id="rId2" Type="http://schemas.openxmlformats.org/officeDocument/2006/relationships/slideLayout" Target="../slideLayouts/slideLayout413.xml"/><Relationship Id="rId3" Type="http://schemas.openxmlformats.org/officeDocument/2006/relationships/slideLayout" Target="../slideLayouts/slideLayout414.xml"/><Relationship Id="rId4" Type="http://schemas.openxmlformats.org/officeDocument/2006/relationships/slideLayout" Target="../slideLayouts/slideLayout415.xml"/><Relationship Id="rId5" Type="http://schemas.openxmlformats.org/officeDocument/2006/relationships/slideLayout" Target="../slideLayouts/slideLayout416.xml"/><Relationship Id="rId6" Type="http://schemas.openxmlformats.org/officeDocument/2006/relationships/slideLayout" Target="../slideLayouts/slideLayout417.xml"/><Relationship Id="rId7" Type="http://schemas.openxmlformats.org/officeDocument/2006/relationships/slideLayout" Target="../slideLayouts/slideLayout418.xml"/><Relationship Id="rId8" Type="http://schemas.openxmlformats.org/officeDocument/2006/relationships/slideLayout" Target="../slideLayouts/slideLayout419.xml"/><Relationship Id="rId9" Type="http://schemas.openxmlformats.org/officeDocument/2006/relationships/slideLayout" Target="../slideLayouts/slideLayout420.xml"/><Relationship Id="rId10" Type="http://schemas.openxmlformats.org/officeDocument/2006/relationships/slideLayout" Target="../slideLayouts/slideLayout4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slideLayout" Target="../slideLayouts/slideLayout446.xml"/><Relationship Id="rId13" Type="http://schemas.openxmlformats.org/officeDocument/2006/relationships/slideLayout" Target="../slideLayouts/slideLayout447.xml"/><Relationship Id="rId14" Type="http://schemas.openxmlformats.org/officeDocument/2006/relationships/theme" Target="../theme/theme41.xml"/><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slideLayout" Target="../slideLayouts/slideLayout459.xml"/><Relationship Id="rId13" Type="http://schemas.openxmlformats.org/officeDocument/2006/relationships/theme" Target="../theme/theme42.xml"/><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0.xml"/><Relationship Id="rId12" Type="http://schemas.openxmlformats.org/officeDocument/2006/relationships/theme" Target="../theme/theme43.xml"/><Relationship Id="rId1" Type="http://schemas.openxmlformats.org/officeDocument/2006/relationships/slideLayout" Target="../slideLayouts/slideLayout460.xml"/><Relationship Id="rId2" Type="http://schemas.openxmlformats.org/officeDocument/2006/relationships/slideLayout" Target="../slideLayouts/slideLayout461.xml"/><Relationship Id="rId3" Type="http://schemas.openxmlformats.org/officeDocument/2006/relationships/slideLayout" Target="../slideLayouts/slideLayout462.xml"/><Relationship Id="rId4" Type="http://schemas.openxmlformats.org/officeDocument/2006/relationships/slideLayout" Target="../slideLayouts/slideLayout463.xml"/><Relationship Id="rId5" Type="http://schemas.openxmlformats.org/officeDocument/2006/relationships/slideLayout" Target="../slideLayouts/slideLayout464.xml"/><Relationship Id="rId6" Type="http://schemas.openxmlformats.org/officeDocument/2006/relationships/slideLayout" Target="../slideLayouts/slideLayout465.xml"/><Relationship Id="rId7" Type="http://schemas.openxmlformats.org/officeDocument/2006/relationships/slideLayout" Target="../slideLayouts/slideLayout466.xml"/><Relationship Id="rId8" Type="http://schemas.openxmlformats.org/officeDocument/2006/relationships/slideLayout" Target="../slideLayouts/slideLayout467.xml"/><Relationship Id="rId9" Type="http://schemas.openxmlformats.org/officeDocument/2006/relationships/slideLayout" Target="../slideLayouts/slideLayout468.xml"/><Relationship Id="rId10" Type="http://schemas.openxmlformats.org/officeDocument/2006/relationships/slideLayout" Target="../slideLayouts/slideLayout46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3" Type="http://schemas.openxmlformats.org/officeDocument/2006/relationships/image" Target="../media/image1.png"/><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slideLayout" Target="../slideLayouts/slideLayout526.xml"/><Relationship Id="rId13" Type="http://schemas.openxmlformats.org/officeDocument/2006/relationships/theme" Target="../theme/theme48.xml"/><Relationship Id="rId14" Type="http://schemas.openxmlformats.org/officeDocument/2006/relationships/image" Target="../media/image1.png"/><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7.xml"/><Relationship Id="rId12" Type="http://schemas.openxmlformats.org/officeDocument/2006/relationships/theme" Target="../theme/theme49.xml"/><Relationship Id="rId1" Type="http://schemas.openxmlformats.org/officeDocument/2006/relationships/slideLayout" Target="../slideLayouts/slideLayout527.xml"/><Relationship Id="rId2" Type="http://schemas.openxmlformats.org/officeDocument/2006/relationships/slideLayout" Target="../slideLayouts/slideLayout528.xml"/><Relationship Id="rId3" Type="http://schemas.openxmlformats.org/officeDocument/2006/relationships/slideLayout" Target="../slideLayouts/slideLayout529.xml"/><Relationship Id="rId4" Type="http://schemas.openxmlformats.org/officeDocument/2006/relationships/slideLayout" Target="../slideLayouts/slideLayout530.xml"/><Relationship Id="rId5" Type="http://schemas.openxmlformats.org/officeDocument/2006/relationships/slideLayout" Target="../slideLayouts/slideLayout531.xml"/><Relationship Id="rId6" Type="http://schemas.openxmlformats.org/officeDocument/2006/relationships/slideLayout" Target="../slideLayouts/slideLayout532.xml"/><Relationship Id="rId7" Type="http://schemas.openxmlformats.org/officeDocument/2006/relationships/slideLayout" Target="../slideLayouts/slideLayout533.xml"/><Relationship Id="rId8" Type="http://schemas.openxmlformats.org/officeDocument/2006/relationships/slideLayout" Target="../slideLayouts/slideLayout534.xml"/><Relationship Id="rId9" Type="http://schemas.openxmlformats.org/officeDocument/2006/relationships/slideLayout" Target="../slideLayouts/slideLayout535.xml"/><Relationship Id="rId10" Type="http://schemas.openxmlformats.org/officeDocument/2006/relationships/slideLayout" Target="../slideLayouts/slideLayout5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9.xml"/><Relationship Id="rId12" Type="http://schemas.openxmlformats.org/officeDocument/2006/relationships/slideLayout" Target="../slideLayouts/slideLayout560.xml"/><Relationship Id="rId13" Type="http://schemas.openxmlformats.org/officeDocument/2006/relationships/theme" Target="../theme/theme51.xml"/><Relationship Id="rId14" Type="http://schemas.openxmlformats.org/officeDocument/2006/relationships/image" Target="../media/image1.png"/><Relationship Id="rId1" Type="http://schemas.openxmlformats.org/officeDocument/2006/relationships/slideLayout" Target="../slideLayouts/slideLayout549.xml"/><Relationship Id="rId2" Type="http://schemas.openxmlformats.org/officeDocument/2006/relationships/slideLayout" Target="../slideLayouts/slideLayout550.xml"/><Relationship Id="rId3" Type="http://schemas.openxmlformats.org/officeDocument/2006/relationships/slideLayout" Target="../slideLayouts/slideLayout551.xml"/><Relationship Id="rId4" Type="http://schemas.openxmlformats.org/officeDocument/2006/relationships/slideLayout" Target="../slideLayouts/slideLayout552.xml"/><Relationship Id="rId5" Type="http://schemas.openxmlformats.org/officeDocument/2006/relationships/slideLayout" Target="../slideLayouts/slideLayout553.xml"/><Relationship Id="rId6" Type="http://schemas.openxmlformats.org/officeDocument/2006/relationships/slideLayout" Target="../slideLayouts/slideLayout554.xml"/><Relationship Id="rId7" Type="http://schemas.openxmlformats.org/officeDocument/2006/relationships/slideLayout" Target="../slideLayouts/slideLayout555.xml"/><Relationship Id="rId8" Type="http://schemas.openxmlformats.org/officeDocument/2006/relationships/slideLayout" Target="../slideLayouts/slideLayout556.xml"/><Relationship Id="rId9" Type="http://schemas.openxmlformats.org/officeDocument/2006/relationships/slideLayout" Target="../slideLayouts/slideLayout557.xml"/><Relationship Id="rId10" Type="http://schemas.openxmlformats.org/officeDocument/2006/relationships/slideLayout" Target="../slideLayouts/slideLayout558.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561.xml"/><Relationship Id="rId2"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slideLayout" Target="../slideLayouts/slideLayout573.xml"/><Relationship Id="rId13" Type="http://schemas.openxmlformats.org/officeDocument/2006/relationships/slideLayout" Target="../slideLayouts/slideLayout574.xml"/><Relationship Id="rId14" Type="http://schemas.openxmlformats.org/officeDocument/2006/relationships/theme" Target="../theme/theme53.xml"/><Relationship Id="rId15" Type="http://schemas.openxmlformats.org/officeDocument/2006/relationships/image" Target="../media/image7.jpeg"/><Relationship Id="rId16" Type="http://schemas.openxmlformats.org/officeDocument/2006/relationships/image" Target="../media/image1.png"/><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4.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1" Type="http://schemas.openxmlformats.org/officeDocument/2006/relationships/slideLayout" Target="../slideLayouts/slideLayout576.xml"/><Relationship Id="rId2"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slideLayout" Target="../slideLayouts/slideLayout577.xml"/><Relationship Id="rId2" Type="http://schemas.openxmlformats.org/officeDocument/2006/relationships/slideLayout" Target="../slideLayouts/slideLayout578.xml"/><Relationship Id="rId3"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589.xml"/><Relationship Id="rId12" Type="http://schemas.openxmlformats.org/officeDocument/2006/relationships/slideLayout" Target="../slideLayouts/slideLayout590.xml"/><Relationship Id="rId13" Type="http://schemas.openxmlformats.org/officeDocument/2006/relationships/theme" Target="../theme/theme57.xml"/><Relationship Id="rId1" Type="http://schemas.openxmlformats.org/officeDocument/2006/relationships/slideLayout" Target="../slideLayouts/slideLayout579.xml"/><Relationship Id="rId2" Type="http://schemas.openxmlformats.org/officeDocument/2006/relationships/slideLayout" Target="../slideLayouts/slideLayout580.xml"/><Relationship Id="rId3" Type="http://schemas.openxmlformats.org/officeDocument/2006/relationships/slideLayout" Target="../slideLayouts/slideLayout581.xml"/><Relationship Id="rId4" Type="http://schemas.openxmlformats.org/officeDocument/2006/relationships/slideLayout" Target="../slideLayouts/slideLayout582.xml"/><Relationship Id="rId5" Type="http://schemas.openxmlformats.org/officeDocument/2006/relationships/slideLayout" Target="../slideLayouts/slideLayout583.xml"/><Relationship Id="rId6" Type="http://schemas.openxmlformats.org/officeDocument/2006/relationships/slideLayout" Target="../slideLayouts/slideLayout584.xml"/><Relationship Id="rId7" Type="http://schemas.openxmlformats.org/officeDocument/2006/relationships/slideLayout" Target="../slideLayouts/slideLayout585.xml"/><Relationship Id="rId8" Type="http://schemas.openxmlformats.org/officeDocument/2006/relationships/slideLayout" Target="../slideLayouts/slideLayout586.xml"/><Relationship Id="rId9" Type="http://schemas.openxmlformats.org/officeDocument/2006/relationships/slideLayout" Target="../slideLayouts/slideLayout587.xml"/><Relationship Id="rId10" Type="http://schemas.openxmlformats.org/officeDocument/2006/relationships/slideLayout" Target="../slideLayouts/slideLayout588.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01.xml"/><Relationship Id="rId12" Type="http://schemas.openxmlformats.org/officeDocument/2006/relationships/theme" Target="../theme/theme58.xml"/><Relationship Id="rId1" Type="http://schemas.openxmlformats.org/officeDocument/2006/relationships/slideLayout" Target="../slideLayouts/slideLayout591.xml"/><Relationship Id="rId2" Type="http://schemas.openxmlformats.org/officeDocument/2006/relationships/slideLayout" Target="../slideLayouts/slideLayout592.xml"/><Relationship Id="rId3" Type="http://schemas.openxmlformats.org/officeDocument/2006/relationships/slideLayout" Target="../slideLayouts/slideLayout593.xml"/><Relationship Id="rId4" Type="http://schemas.openxmlformats.org/officeDocument/2006/relationships/slideLayout" Target="../slideLayouts/slideLayout594.xml"/><Relationship Id="rId5" Type="http://schemas.openxmlformats.org/officeDocument/2006/relationships/slideLayout" Target="../slideLayouts/slideLayout595.xml"/><Relationship Id="rId6" Type="http://schemas.openxmlformats.org/officeDocument/2006/relationships/slideLayout" Target="../slideLayouts/slideLayout596.xml"/><Relationship Id="rId7" Type="http://schemas.openxmlformats.org/officeDocument/2006/relationships/slideLayout" Target="../slideLayouts/slideLayout597.xml"/><Relationship Id="rId8" Type="http://schemas.openxmlformats.org/officeDocument/2006/relationships/slideLayout" Target="../slideLayouts/slideLayout598.xml"/><Relationship Id="rId9" Type="http://schemas.openxmlformats.org/officeDocument/2006/relationships/slideLayout" Target="../slideLayouts/slideLayout599.xml"/><Relationship Id="rId10" Type="http://schemas.openxmlformats.org/officeDocument/2006/relationships/slideLayout" Target="../slideLayouts/slideLayout60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211254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88171415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5197233"/>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424744806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36713451"/>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45246392"/>
      </p:ext>
    </p:extLst>
  </p:cSld>
  <p:clrMap bg1="lt1" tx1="dk1" bg2="lt2" tx2="dk2" accent1="accent1" accent2="accent2" accent3="accent3" accent4="accent4" accent5="accent5" accent6="accent6" hlink="hlink" folHlink="folHlink"/>
  <p:sldLayoutIdLst>
    <p:sldLayoutId id="214748487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32248"/>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62785973"/>
      </p:ext>
    </p:extLst>
  </p:cSld>
  <p:clrMap bg1="lt1" tx1="dk1" bg2="lt2" tx2="dk2" accent1="accent1" accent2="accent2" accent3="accent3" accent4="accent4" accent5="accent5" accent6="accent6" hlink="hlink" folHlink="folHlink"/>
  <p:sldLayoutIdLst>
    <p:sldLayoutId id="2147484894"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94857177"/>
      </p:ext>
    </p:extLst>
  </p:cSld>
  <p:clrMap bg1="lt1" tx1="dk1" bg2="lt2" tx2="dk2" accent1="accent1" accent2="accent2" accent3="accent3" accent4="accent4" accent5="accent5" accent6="accent6" hlink="hlink" folHlink="folHlink"/>
  <p:sldLayoutIdLst>
    <p:sldLayoutId id="2147484897"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1536955"/>
      </p:ext>
    </p:extLst>
  </p:cSld>
  <p:clrMap bg1="lt1" tx1="dk1" bg2="lt2" tx2="dk2" accent1="accent1" accent2="accent2" accent3="accent3" accent4="accent4" accent5="accent5" accent6="accent6" hlink="hlink" folHlink="folHlink"/>
  <p:sldLayoutIdLst>
    <p:sldLayoutId id="2147484899" r:id="rId1"/>
    <p:sldLayoutId id="214748490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AD8CF3B-ADDF-BB47-B3DA-CCE66D25C26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613052118"/>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818097577"/>
      </p:ext>
    </p:extLst>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413.xml"/><Relationship Id="rId2" Type="http://schemas.openxmlformats.org/officeDocument/2006/relationships/hyperlink" Target="http://www.youtube.com/playlist?list=PL5PHm2jkkXmidJOd59REog9jDnPDTG6IJ"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105.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515.xml"/><Relationship Id="rId2" Type="http://schemas.openxmlformats.org/officeDocument/2006/relationships/notesSlide" Target="../notesSlides/notesSlide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107.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516.xml"/><Relationship Id="rId2" Type="http://schemas.openxmlformats.org/officeDocument/2006/relationships/hyperlink" Target="http://users.ece.cmu.edu/~omutlu/pub/persistent-memory-management_weed13.pdf"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15.xml"/><Relationship Id="rId2" Type="http://schemas.openxmlformats.org/officeDocument/2006/relationships/notesSlide" Target="../notesSlides/notesSlide32.xml"/></Relationships>
</file>

<file path=ppt/slides/_rels/slide10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591.xml"/><Relationship Id="rId2" Type="http://schemas.openxmlformats.org/officeDocument/2006/relationships/notesSlide" Target="../notesSlides/notesSlide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8.xml"/><Relationship Id="rId2" Type="http://schemas.openxmlformats.org/officeDocument/2006/relationships/notesSlide" Target="../notesSlides/notesSlide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35.xml"/></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31.png"/><Relationship Id="rId1" Type="http://schemas.openxmlformats.org/officeDocument/2006/relationships/slideLayout" Target="../slideLayouts/slideLayout592.xml"/><Relationship Id="rId2" Type="http://schemas.openxmlformats.org/officeDocument/2006/relationships/notesSlide" Target="../notesSlides/notesSlide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3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39.xml"/><Relationship Id="rId3" Type="http://schemas.openxmlformats.org/officeDocument/2006/relationships/image" Target="../media/image32.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0.xml"/><Relationship Id="rId3" Type="http://schemas.openxmlformats.org/officeDocument/2006/relationships/image" Target="../media/image33.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1.xml"/><Relationship Id="rId3" Type="http://schemas.openxmlformats.org/officeDocument/2006/relationships/image" Target="../media/image34.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1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31.png"/><Relationship Id="rId1" Type="http://schemas.openxmlformats.org/officeDocument/2006/relationships/slideLayout" Target="../slideLayouts/slideLayout592.xml"/><Relationship Id="rId2" Type="http://schemas.openxmlformats.org/officeDocument/2006/relationships/notesSlide" Target="../notesSlides/notesSlide44.xml"/></Relationships>
</file>

<file path=ppt/slides/_rels/slide1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5.png"/><Relationship Id="rId1" Type="http://schemas.openxmlformats.org/officeDocument/2006/relationships/slideLayout" Target="../slideLayouts/slideLayout592.xml"/><Relationship Id="rId2" Type="http://schemas.openxmlformats.org/officeDocument/2006/relationships/notesSlide" Target="../notesSlides/notesSlide4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7.xml"/><Relationship Id="rId3" Type="http://schemas.openxmlformats.org/officeDocument/2006/relationships/image" Target="../media/image36.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8.xml"/><Relationship Id="rId3" Type="http://schemas.openxmlformats.org/officeDocument/2006/relationships/image" Target="../media/image37.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4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3.xml"/><Relationship Id="rId3" Type="http://schemas.openxmlformats.org/officeDocument/2006/relationships/image" Target="../media/image38.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9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90.xml"/><Relationship Id="rId2" Type="http://schemas.openxmlformats.org/officeDocument/2006/relationships/image" Target="../media/image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9.e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9.e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9.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9.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6.xml"/><Relationship Id="rId3" Type="http://schemas.openxmlformats.org/officeDocument/2006/relationships/image" Target="../media/image39.e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0.emf"/></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1.e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41.e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7.xml"/><Relationship Id="rId3" Type="http://schemas.openxmlformats.org/officeDocument/2006/relationships/image" Target="../media/image42.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8.xml"/><Relationship Id="rId3" Type="http://schemas.openxmlformats.org/officeDocument/2006/relationships/image" Target="../media/image4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1.png"/><Relationship Id="rId3" Type="http://schemas.openxmlformats.org/officeDocument/2006/relationships/image" Target="../media/image1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5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notesSlide" Target="../notesSlides/notesSlide64.xml"/></Relationships>
</file>

<file path=ppt/slides/_rels/slide15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591.xml"/><Relationship Id="rId2" Type="http://schemas.openxmlformats.org/officeDocument/2006/relationships/notesSlide" Target="../notesSlides/notesSlide6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15.xml"/><Relationship Id="rId2" Type="http://schemas.openxmlformats.org/officeDocument/2006/relationships/notesSlide" Target="../notesSlides/notesSlide66.xml"/></Relationships>
</file>

<file path=ppt/slides/_rels/slide158.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1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67.xml"/><Relationship Id="rId3" Type="http://schemas.openxmlformats.org/officeDocument/2006/relationships/chart" Target="../charts/chart15.xml"/></Relationships>
</file>

<file path=ppt/slides/_rels/slide16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574.xml"/><Relationship Id="rId2" Type="http://schemas.openxmlformats.org/officeDocument/2006/relationships/notesSlide" Target="../notesSlides/notesSlide6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6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47.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78.xml"/><Relationship Id="rId2" Type="http://schemas.openxmlformats.org/officeDocument/2006/relationships/notesSlide" Target="../notesSlides/notesSlide71.xml"/><Relationship Id="rId3" Type="http://schemas.openxmlformats.org/officeDocument/2006/relationships/image" Target="../media/image48.png"/></Relationships>
</file>

<file path=ppt/slides/_rels/slide16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63.xml"/><Relationship Id="rId2" Type="http://schemas.openxmlformats.org/officeDocument/2006/relationships/notesSlide" Target="../notesSlides/notesSlide7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51.png"/><Relationship Id="rId3" Type="http://schemas.openxmlformats.org/officeDocument/2006/relationships/image" Target="../media/image52.png"/></Relationships>
</file>

<file path=ppt/slides/_rels/slide169.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63.xml"/><Relationship Id="rId2" Type="http://schemas.openxmlformats.org/officeDocument/2006/relationships/hyperlink" Target="http://users.ece.cmu.edu/~omutlu/pub/flash-error-patterns_date12.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3.xml"/><Relationship Id="rId3" Type="http://schemas.openxmlformats.org/officeDocument/2006/relationships/image" Target="../media/image53.emf"/></Relationships>
</file>

<file path=ppt/slides/_rels/slide171.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63.xml"/><Relationship Id="rId2" Type="http://schemas.openxmlformats.org/officeDocument/2006/relationships/hyperlink" Target="http://users.ece.cmu.edu/~omutlu/pub/flash-memory-voltage-characterization_date13.pdf" TargetMode="External"/></Relationships>
</file>

<file path=ppt/slides/_rels/slide17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4.jpeg"/><Relationship Id="rId5" Type="http://schemas.openxmlformats.org/officeDocument/2006/relationships/image" Target="../media/image1.png"/><Relationship Id="rId1" Type="http://schemas.openxmlformats.org/officeDocument/2006/relationships/slideLayout" Target="../slideLayouts/slideLayout561.xml"/><Relationship Id="rId2" Type="http://schemas.openxmlformats.org/officeDocument/2006/relationships/notesSlide" Target="../notesSlides/notesSlide7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7.xml"/><Relationship Id="rId3" Type="http://schemas.openxmlformats.org/officeDocument/2006/relationships/chart" Target="../charts/chart1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79.xml"/><Relationship Id="rId3" Type="http://schemas.openxmlformats.org/officeDocument/2006/relationships/image" Target="../media/image48.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0.xml"/><Relationship Id="rId3" Type="http://schemas.openxmlformats.org/officeDocument/2006/relationships/image" Target="../media/image55.wmf"/></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1.xml"/><Relationship Id="rId3" Type="http://schemas.openxmlformats.org/officeDocument/2006/relationships/chart" Target="../charts/chart1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56.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6.xml"/><Relationship Id="rId3" Type="http://schemas.openxmlformats.org/officeDocument/2006/relationships/image" Target="../media/image56.png"/></Relationships>
</file>

<file path=ppt/slides/_rels/slide19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563.xml"/><Relationship Id="rId2" Type="http://schemas.openxmlformats.org/officeDocument/2006/relationships/image" Target="../media/image57.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9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63.xml"/><Relationship Id="rId2" Type="http://schemas.openxmlformats.org/officeDocument/2006/relationships/notesSlide" Target="../notesSlides/notesSlide8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60.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8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9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9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9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93.xml"/><Relationship Id="rId3" Type="http://schemas.openxmlformats.org/officeDocument/2006/relationships/chart" Target="../charts/chart1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chart" Target="../charts/char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9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95.xml"/></Relationships>
</file>

<file path=ppt/slides/_rels/slide2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4.jpeg"/><Relationship Id="rId5" Type="http://schemas.openxmlformats.org/officeDocument/2006/relationships/image" Target="../media/image1.png"/><Relationship Id="rId1" Type="http://schemas.openxmlformats.org/officeDocument/2006/relationships/slideLayout" Target="../slideLayouts/slideLayout575.xml"/><Relationship Id="rId2" Type="http://schemas.openxmlformats.org/officeDocument/2006/relationships/notesSlide" Target="../notesSlides/notesSlide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390.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1.png"/><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436.xml"/><Relationship Id="rId2" Type="http://schemas.openxmlformats.org/officeDocument/2006/relationships/hyperlink" Target="http://www.youtube.com/watch?v=JBdfZ5i21cs&amp;list=PL5PHm2jkkXmidJOd59REog9jDnPDTG6IJ&amp;index=2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1.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0.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0.xml"/><Relationship Id="rId2"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580.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58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6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28.xml"/><Relationship Id="rId3" Type="http://schemas.openxmlformats.org/officeDocument/2006/relationships/notesSlide" Target="../notesSlides/notesSlide8.xml"/></Relationships>
</file>

<file path=ppt/slides/_rels/slide6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528.xml"/><Relationship Id="rId3" Type="http://schemas.openxmlformats.org/officeDocument/2006/relationships/notesSlide" Target="../notesSlides/notesSlide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6.xml"/><Relationship Id="rId3" Type="http://schemas.openxmlformats.org/officeDocument/2006/relationships/chart" Target="../charts/char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8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528.xml"/><Relationship Id="rId2" Type="http://schemas.openxmlformats.org/officeDocument/2006/relationships/notesSlide" Target="../notesSlides/notesSlide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43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618771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10</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321248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101</a:t>
            </a:fld>
            <a:endParaRPr lang="en-US" altLang="en-US" dirty="0"/>
          </a:p>
        </p:txBody>
      </p:sp>
    </p:spTree>
    <p:extLst>
      <p:ext uri="{BB962C8B-B14F-4D97-AF65-F5344CB8AC3E}">
        <p14:creationId xmlns:p14="http://schemas.microsoft.com/office/powerpoint/2010/main" val="3452399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102</a:t>
            </a:fld>
            <a:endParaRPr lang="en-US" altLang="en-US" dirty="0"/>
          </a:p>
        </p:txBody>
      </p:sp>
    </p:spTree>
    <p:extLst>
      <p:ext uri="{BB962C8B-B14F-4D97-AF65-F5344CB8AC3E}">
        <p14:creationId xmlns:p14="http://schemas.microsoft.com/office/powerpoint/2010/main" val="191328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spTree>
    <p:extLst>
      <p:ext uri="{BB962C8B-B14F-4D97-AF65-F5344CB8AC3E}">
        <p14:creationId xmlns:p14="http://schemas.microsoft.com/office/powerpoint/2010/main" val="400942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 (yesterday)</a:t>
            </a:r>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An exciting topic with many other solution directions &amp;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104</a:t>
            </a:fld>
            <a:endParaRPr lang="en-US"/>
          </a:p>
        </p:txBody>
      </p:sp>
    </p:spTree>
    <p:extLst>
      <p:ext uri="{BB962C8B-B14F-4D97-AF65-F5344CB8AC3E}">
        <p14:creationId xmlns:p14="http://schemas.microsoft.com/office/powerpoint/2010/main" val="678814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76794753"/>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spTree>
    <p:extLst>
      <p:ext uri="{BB962C8B-B14F-4D97-AF65-F5344CB8AC3E}">
        <p14:creationId xmlns:p14="http://schemas.microsoft.com/office/powerpoint/2010/main" val="3508974514"/>
      </p:ext>
    </p:extLst>
  </p:cSld>
  <p:clrMapOvr>
    <a:masterClrMapping/>
  </p:clrMapOvr>
  <p:transition xmlns:p14="http://schemas.microsoft.com/office/powerpoint/2010/mai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107</a:t>
            </a:fld>
            <a:endParaRPr lang="en-US"/>
          </a:p>
        </p:txBody>
      </p:sp>
    </p:spTree>
    <p:extLst>
      <p:ext uri="{BB962C8B-B14F-4D97-AF65-F5344CB8AC3E}">
        <p14:creationId xmlns:p14="http://schemas.microsoft.com/office/powerpoint/2010/main" val="1134042593"/>
      </p:ext>
    </p:extLst>
  </p:cSld>
  <p:clrMapOvr>
    <a:masterClrMapping/>
  </p:clrMapOvr>
  <p:transition xmlns:p14="http://schemas.microsoft.com/office/powerpoint/2010/mai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Merging of Memory and Storage: Persistent Memory Managers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905379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1973426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Emerging Memory Technologies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461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504" y="908720"/>
            <a:ext cx="9036496" cy="5339680"/>
          </a:xfrm>
        </p:spPr>
        <p:txBody>
          <a:bodyPr/>
          <a:lstStyle/>
          <a:p>
            <a:r>
              <a:rPr lang="en-US" sz="2200" dirty="0" smtClean="0">
                <a:sym typeface="Wingdings"/>
              </a:rPr>
              <a:t>Traditional systems have a </a:t>
            </a:r>
            <a:r>
              <a:rPr lang="en-US" sz="2200" dirty="0" smtClean="0">
                <a:solidFill>
                  <a:srgbClr val="FF0000"/>
                </a:solidFill>
                <a:sym typeface="Wingdings"/>
              </a:rPr>
              <a:t>two-level storage model</a:t>
            </a:r>
          </a:p>
          <a:p>
            <a:pPr lvl="1"/>
            <a:r>
              <a:rPr lang="en-US" sz="2000" dirty="0" smtClean="0">
                <a:solidFill>
                  <a:schemeClr val="tx2">
                    <a:lumMod val="75000"/>
                  </a:schemeClr>
                </a:solidFill>
                <a:sym typeface="Wingdings"/>
              </a:rPr>
              <a:t>Access </a:t>
            </a:r>
            <a:r>
              <a:rPr lang="en-US" sz="2000" b="1" dirty="0" smtClean="0">
                <a:solidFill>
                  <a:schemeClr val="tx2">
                    <a:lumMod val="75000"/>
                  </a:schemeClr>
                </a:solidFill>
                <a:sym typeface="Wingdings"/>
              </a:rPr>
              <a:t>volatile</a:t>
            </a:r>
            <a:r>
              <a:rPr lang="en-US" sz="2000" dirty="0" smtClean="0">
                <a:solidFill>
                  <a:schemeClr val="tx2">
                    <a:lumMod val="75000"/>
                  </a:schemeClr>
                </a:solidFill>
                <a:sym typeface="Wingdings"/>
              </a:rPr>
              <a:t> data in memory with a </a:t>
            </a:r>
            <a:r>
              <a:rPr lang="en-US" sz="2000" b="1" dirty="0" smtClean="0">
                <a:solidFill>
                  <a:schemeClr val="tx2">
                    <a:lumMod val="75000"/>
                  </a:schemeClr>
                </a:solidFill>
                <a:sym typeface="Wingdings"/>
              </a:rPr>
              <a:t>load/store </a:t>
            </a:r>
            <a:r>
              <a:rPr lang="en-US" sz="2000" dirty="0" smtClean="0">
                <a:solidFill>
                  <a:schemeClr val="tx2">
                    <a:lumMod val="75000"/>
                  </a:schemeClr>
                </a:solidFill>
                <a:sym typeface="Wingdings"/>
              </a:rPr>
              <a:t>interface</a:t>
            </a:r>
          </a:p>
          <a:p>
            <a:pPr lvl="1"/>
            <a:r>
              <a:rPr lang="en-US" sz="2000" dirty="0" smtClean="0">
                <a:solidFill>
                  <a:srgbClr val="004D26"/>
                </a:solidFill>
                <a:sym typeface="Wingdings"/>
              </a:rPr>
              <a:t>Access </a:t>
            </a:r>
            <a:r>
              <a:rPr lang="en-US" sz="2000" b="1" dirty="0" smtClean="0">
                <a:solidFill>
                  <a:srgbClr val="004D26"/>
                </a:solidFill>
                <a:sym typeface="Wingdings"/>
              </a:rPr>
              <a:t>persistent</a:t>
            </a:r>
            <a:r>
              <a:rPr lang="en-US" sz="2000" dirty="0" smtClean="0">
                <a:solidFill>
                  <a:srgbClr val="004D26"/>
                </a:solidFill>
                <a:sym typeface="Wingdings"/>
              </a:rPr>
              <a:t> data in storage with a </a:t>
            </a:r>
            <a:r>
              <a:rPr lang="en-US" sz="2000" b="1" dirty="0" smtClean="0">
                <a:solidFill>
                  <a:srgbClr val="004D26"/>
                </a:solidFill>
                <a:sym typeface="Wingdings"/>
              </a:rPr>
              <a:t>file system </a:t>
            </a:r>
            <a:r>
              <a:rPr lang="en-US" sz="2000" dirty="0" smtClean="0">
                <a:solidFill>
                  <a:srgbClr val="004D26"/>
                </a:solidFill>
                <a:sym typeface="Wingdings"/>
              </a:rPr>
              <a:t>interface</a:t>
            </a:r>
          </a:p>
          <a:p>
            <a:pPr lvl="1"/>
            <a:r>
              <a:rPr lang="en-US" sz="2000" dirty="0">
                <a:sym typeface="Wingdings"/>
              </a:rPr>
              <a:t>Problem: </a:t>
            </a:r>
            <a:r>
              <a:rPr lang="en-US" sz="2000" dirty="0">
                <a:solidFill>
                  <a:srgbClr val="0000FF"/>
                </a:solidFill>
                <a:sym typeface="Wingdings"/>
              </a:rPr>
              <a:t>Operating system (OS) and file system (FS) code and buffering for storage lead to energy and performance inefficiencies</a:t>
            </a:r>
          </a:p>
          <a:p>
            <a:endParaRPr lang="en-US" sz="1400" dirty="0" smtClean="0"/>
          </a:p>
          <a:p>
            <a:r>
              <a:rPr lang="en-US" sz="2200" dirty="0" smtClean="0"/>
              <a:t>Opportunity: New </a:t>
            </a:r>
            <a:r>
              <a:rPr lang="en-US" sz="2200" dirty="0"/>
              <a:t>non-volatile memory (NVM) technologies can help provide </a:t>
            </a:r>
            <a:r>
              <a:rPr lang="en-US" sz="2200" dirty="0" smtClean="0"/>
              <a:t>fast (similar to DRAM), </a:t>
            </a:r>
            <a:r>
              <a:rPr lang="en-US" sz="2200" dirty="0"/>
              <a:t>persistent </a:t>
            </a:r>
            <a:r>
              <a:rPr lang="en-US" sz="2200" dirty="0" smtClean="0"/>
              <a:t>storage (similar to Flash)</a:t>
            </a:r>
            <a:endParaRPr lang="en-US" sz="2200" dirty="0"/>
          </a:p>
          <a:p>
            <a:pPr lvl="1"/>
            <a:r>
              <a:rPr lang="en-US" sz="2000" dirty="0" smtClean="0">
                <a:solidFill>
                  <a:srgbClr val="FF0000"/>
                </a:solidFill>
              </a:rPr>
              <a:t>Unfortunately, </a:t>
            </a:r>
            <a:r>
              <a:rPr lang="en-US" sz="2000" dirty="0">
                <a:solidFill>
                  <a:srgbClr val="FF0000"/>
                </a:solidFill>
              </a:rPr>
              <a:t>OS and FS code </a:t>
            </a:r>
            <a:r>
              <a:rPr lang="en-US" sz="2000" dirty="0" smtClean="0">
                <a:solidFill>
                  <a:srgbClr val="FF0000"/>
                </a:solidFill>
              </a:rPr>
              <a:t>can easily </a:t>
            </a:r>
            <a:r>
              <a:rPr lang="en-US" sz="2000" dirty="0">
                <a:solidFill>
                  <a:srgbClr val="FF0000"/>
                </a:solidFill>
              </a:rPr>
              <a:t>become </a:t>
            </a:r>
            <a:r>
              <a:rPr lang="en-US" sz="2000" dirty="0" smtClean="0">
                <a:solidFill>
                  <a:srgbClr val="FF0000"/>
                </a:solidFill>
              </a:rPr>
              <a:t>energy </a:t>
            </a:r>
            <a:r>
              <a:rPr lang="en-US" sz="2000" dirty="0">
                <a:solidFill>
                  <a:srgbClr val="FF0000"/>
                </a:solidFill>
              </a:rPr>
              <a:t>efficiency </a:t>
            </a:r>
            <a:r>
              <a:rPr lang="en-US" sz="2000" dirty="0" smtClean="0">
                <a:solidFill>
                  <a:srgbClr val="FF0000"/>
                </a:solidFill>
              </a:rPr>
              <a:t>and performance bottlenecks if we keep the traditional storage model</a:t>
            </a:r>
          </a:p>
          <a:p>
            <a:endParaRPr lang="en-US" sz="1400" dirty="0" smtClean="0"/>
          </a:p>
          <a:p>
            <a:r>
              <a:rPr lang="en-US" sz="2200" dirty="0" smtClean="0"/>
              <a:t>This work: </a:t>
            </a:r>
            <a:r>
              <a:rPr lang="en-US" sz="2200" dirty="0" smtClean="0">
                <a:solidFill>
                  <a:srgbClr val="0000FF"/>
                </a:solidFill>
              </a:rPr>
              <a:t>makes a case for hardware</a:t>
            </a:r>
            <a:r>
              <a:rPr lang="en-US" sz="2200" dirty="0">
                <a:solidFill>
                  <a:srgbClr val="0000FF"/>
                </a:solidFill>
              </a:rPr>
              <a:t>/software </a:t>
            </a:r>
            <a:r>
              <a:rPr lang="en-US" sz="2200" dirty="0" smtClean="0">
                <a:solidFill>
                  <a:srgbClr val="0000FF"/>
                </a:solidFill>
              </a:rPr>
              <a:t>cooperative management </a:t>
            </a:r>
            <a:r>
              <a:rPr lang="en-US" sz="2200" dirty="0">
                <a:solidFill>
                  <a:srgbClr val="0000FF"/>
                </a:solidFill>
              </a:rPr>
              <a:t>of storage and </a:t>
            </a:r>
            <a:r>
              <a:rPr lang="en-US" sz="2200" dirty="0" smtClean="0">
                <a:solidFill>
                  <a:srgbClr val="0000FF"/>
                </a:solidFill>
              </a:rPr>
              <a:t>memory within a single-level</a:t>
            </a:r>
          </a:p>
          <a:p>
            <a:pPr lvl="1"/>
            <a:r>
              <a:rPr lang="en-US" sz="2000" dirty="0" smtClean="0"/>
              <a:t>We describe the idea of a Persistent Memory Manager (PMM) for efficiently coordinating storage and memory, and quantify its benefit</a:t>
            </a:r>
            <a:endParaRPr lang="en-US" sz="2000" dirty="0"/>
          </a:p>
          <a:p>
            <a:pPr lvl="1"/>
            <a:r>
              <a:rPr lang="en-US" sz="2000" dirty="0" smtClean="0"/>
              <a:t>And, examine questions </a:t>
            </a:r>
            <a:r>
              <a:rPr lang="en-US" sz="2000" dirty="0"/>
              <a:t>and </a:t>
            </a:r>
            <a:r>
              <a:rPr lang="en-US" sz="2000" dirty="0" smtClean="0"/>
              <a:t>challenges to address to realize PMM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110</a:t>
            </a:fld>
            <a:endParaRPr lang="en-US" altLang="en-US">
              <a:solidFill>
                <a:srgbClr val="000000"/>
              </a:solidFill>
            </a:endParaRPr>
          </a:p>
        </p:txBody>
      </p:sp>
    </p:spTree>
    <p:extLst>
      <p:ext uri="{BB962C8B-B14F-4D97-AF65-F5344CB8AC3E}">
        <p14:creationId xmlns:p14="http://schemas.microsoft.com/office/powerpoint/2010/main" val="16006157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rgbClr val="0000FF"/>
                </a:solidFill>
                <a:sym typeface="Wingdings"/>
              </a:rPr>
              <a:t>Background: Storage and Memory Models</a:t>
            </a:r>
          </a:p>
          <a:p>
            <a:pPr>
              <a:lnSpc>
                <a:spcPct val="130000"/>
              </a:lnSpc>
            </a:pPr>
            <a:r>
              <a:rPr lang="en-US" sz="2200" dirty="0" smtClean="0"/>
              <a:t>Motivation: Eliminating Operating/File System Bottlenecks</a:t>
            </a:r>
          </a:p>
          <a:p>
            <a:pPr>
              <a:lnSpc>
                <a:spcPct val="130000"/>
              </a:lnSpc>
            </a:pPr>
            <a:r>
              <a:rPr lang="en-US" sz="2200" dirty="0" smtClean="0"/>
              <a:t>Our Proposal: 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spTree>
    <p:extLst>
      <p:ext uri="{BB962C8B-B14F-4D97-AF65-F5344CB8AC3E}">
        <p14:creationId xmlns:p14="http://schemas.microsoft.com/office/powerpoint/2010/main" val="342871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Storage Levels</a:t>
            </a:r>
            <a:endParaRPr lang="en-US" dirty="0"/>
          </a:p>
        </p:txBody>
      </p:sp>
      <p:sp>
        <p:nvSpPr>
          <p:cNvPr id="3" name="Content Placeholder 2"/>
          <p:cNvSpPr>
            <a:spLocks noGrp="1"/>
          </p:cNvSpPr>
          <p:nvPr>
            <p:ph idx="1"/>
          </p:nvPr>
        </p:nvSpPr>
        <p:spPr/>
        <p:txBody>
          <a:bodyPr/>
          <a:lstStyle/>
          <a:p>
            <a:r>
              <a:rPr lang="en-US" sz="2200" dirty="0" smtClean="0">
                <a:sym typeface="Wingdings"/>
              </a:rPr>
              <a:t>Traditional systems use a two-level storage model</a:t>
            </a:r>
          </a:p>
          <a:p>
            <a:pPr lvl="1"/>
            <a:r>
              <a:rPr lang="en-US" sz="2000" dirty="0" smtClean="0">
                <a:sym typeface="Wingdings"/>
              </a:rPr>
              <a:t>Volatile data is stored in DRAM</a:t>
            </a:r>
          </a:p>
          <a:p>
            <a:pPr lvl="1"/>
            <a:r>
              <a:rPr lang="en-US" sz="2000" dirty="0" smtClean="0">
                <a:sym typeface="Wingdings"/>
              </a:rPr>
              <a:t>Persistent data is stored in HDD and Flash</a:t>
            </a:r>
          </a:p>
          <a:p>
            <a:r>
              <a:rPr lang="en-US" sz="2200" dirty="0" smtClean="0">
                <a:sym typeface="Wingdings"/>
              </a:rPr>
              <a:t>Accessed through two vastly different interfaces</a:t>
            </a:r>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112</a:t>
            </a:fld>
            <a:endParaRPr lang="en-US" altLang="en-US">
              <a:solidFill>
                <a:srgbClr val="000000"/>
              </a:solidFill>
            </a:endParaRPr>
          </a:p>
        </p:txBody>
      </p:sp>
      <p:grpSp>
        <p:nvGrpSpPr>
          <p:cNvPr id="21" name="Group 20"/>
          <p:cNvGrpSpPr/>
          <p:nvPr/>
        </p:nvGrpSpPr>
        <p:grpSpPr>
          <a:xfrm>
            <a:off x="1835696" y="2852936"/>
            <a:ext cx="5761156" cy="3179413"/>
            <a:chOff x="683568" y="1268760"/>
            <a:chExt cx="7948936" cy="4386785"/>
          </a:xfrm>
        </p:grpSpPr>
        <p:pic>
          <p:nvPicPr>
            <p:cNvPr id="5"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sz="1400" kern="0" dirty="0">
                  <a:solidFill>
                    <a:sysClr val="windowText" lastClr="000000"/>
                  </a:solidFill>
                  <a:latin typeface="Arial" pitchFamily="-107" charset="0"/>
                  <a:ea typeface="Arial" pitchFamily="-107" charset="0"/>
                  <a:cs typeface="Arial" pitchFamily="-107" charset="0"/>
                </a:rPr>
                <a:t>a</a:t>
              </a:r>
              <a:r>
                <a:rPr lang="en-US" sz="1400" kern="0" dirty="0" smtClean="0">
                  <a:solidFill>
                    <a:sysClr val="windowText" lastClr="000000"/>
                  </a:solidFill>
                  <a:latin typeface="Arial" pitchFamily="-107" charset="0"/>
                  <a:ea typeface="Arial" pitchFamily="-107" charset="0"/>
                  <a:cs typeface="Arial" pitchFamily="-107" charset="0"/>
                </a:rPr>
                <a:t>nd caches</a:t>
              </a:r>
              <a:endParaRPr lang="en-US" sz="1400" kern="0" dirty="0">
                <a:solidFill>
                  <a:sysClr val="windowText" lastClr="000000"/>
                </a:solidFill>
                <a:latin typeface="Arial" pitchFamily="-107" charset="0"/>
                <a:ea typeface="Arial" pitchFamily="-107" charset="0"/>
                <a:cs typeface="Arial" pitchFamily="-107" charset="0"/>
              </a:endParaRPr>
            </a:p>
          </p:txBody>
        </p:sp>
        <p:sp>
          <p:nvSpPr>
            <p:cNvPr id="7"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Arial" pitchFamily="-107" charset="0"/>
                  <a:ea typeface="Arial" pitchFamily="-107" charset="0"/>
                  <a:cs typeface="Arial" pitchFamily="-107" charset="0"/>
                </a:rPr>
                <a:t>Main </a:t>
              </a:r>
              <a:r>
                <a:rPr lang="en-US" sz="1400" kern="0" dirty="0" smtClean="0">
                  <a:solidFill>
                    <a:srgbClr val="FF0000"/>
                  </a:solidFill>
                  <a:latin typeface="Arial" pitchFamily="-107" charset="0"/>
                  <a:ea typeface="Arial" pitchFamily="-107" charset="0"/>
                  <a:cs typeface="Arial" pitchFamily="-107" charset="0"/>
                </a:rPr>
                <a:t>Memory</a:t>
              </a:r>
              <a:endParaRPr lang="en-US" sz="1400" kern="0" dirty="0">
                <a:solidFill>
                  <a:srgbClr val="FF0000"/>
                </a:solidFill>
                <a:latin typeface="Arial" pitchFamily="-107" charset="0"/>
                <a:ea typeface="Arial" pitchFamily="-107" charset="0"/>
                <a:cs typeface="Arial" pitchFamily="-107" charset="0"/>
              </a:endParaRPr>
            </a:p>
          </p:txBody>
        </p:sp>
        <p:sp>
          <p:nvSpPr>
            <p:cNvPr id="8"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rPr>
                <a:t>Storage (SSD/HDD)</a:t>
              </a:r>
            </a:p>
          </p:txBody>
        </p:sp>
        <p:pic>
          <p:nvPicPr>
            <p:cNvPr id="9"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1" name="Straight Arrow Connector 10"/>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3" name="Rectangle 12"/>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4" name="Straight Arrow Connector 13"/>
            <p:cNvCxnSpPr>
              <a:stCxn id="12" idx="2"/>
              <a:endCxn id="13"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7" name="Straight Arrow Connector 16"/>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19" name="Straight Arrow Connector 18"/>
            <p:cNvCxnSpPr>
              <a:stCxn id="18"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2977794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Storage Levels</a:t>
            </a:r>
          </a:p>
        </p:txBody>
      </p:sp>
      <p:sp>
        <p:nvSpPr>
          <p:cNvPr id="3" name="Content Placeholder 2"/>
          <p:cNvSpPr>
            <a:spLocks noGrp="1"/>
          </p:cNvSpPr>
          <p:nvPr>
            <p:ph idx="1"/>
          </p:nvPr>
        </p:nvSpPr>
        <p:spPr>
          <a:xfrm>
            <a:off x="228600" y="908720"/>
            <a:ext cx="8735888" cy="5472608"/>
          </a:xfrm>
        </p:spPr>
        <p:txBody>
          <a:bodyPr/>
          <a:lstStyle/>
          <a:p>
            <a:r>
              <a:rPr lang="en-US" sz="2200" dirty="0" smtClean="0">
                <a:solidFill>
                  <a:srgbClr val="2A55D6"/>
                </a:solidFill>
              </a:rPr>
              <a:t>Two-level storage arose </a:t>
            </a:r>
            <a:r>
              <a:rPr lang="en-US" sz="2200" dirty="0">
                <a:solidFill>
                  <a:srgbClr val="2A55D6"/>
                </a:solidFill>
              </a:rPr>
              <a:t>in systems due to the widely different access latencies and methods of </a:t>
            </a:r>
            <a:r>
              <a:rPr lang="en-US" sz="2200" dirty="0" smtClean="0">
                <a:solidFill>
                  <a:srgbClr val="2A55D6"/>
                </a:solidFill>
              </a:rPr>
              <a:t>the commodity storage </a:t>
            </a:r>
            <a:r>
              <a:rPr lang="en-US" sz="2200" dirty="0">
                <a:solidFill>
                  <a:srgbClr val="2A55D6"/>
                </a:solidFill>
              </a:rPr>
              <a:t>devices</a:t>
            </a:r>
          </a:p>
          <a:p>
            <a:pPr lvl="1"/>
            <a:r>
              <a:rPr lang="en-US" sz="2000" dirty="0"/>
              <a:t>Fast, low </a:t>
            </a:r>
            <a:r>
              <a:rPr lang="en-US" sz="2000" dirty="0" smtClean="0"/>
              <a:t>capacity, volatile DRAM </a:t>
            </a:r>
            <a:r>
              <a:rPr lang="en-US" sz="2000" dirty="0" smtClean="0">
                <a:sym typeface="Wingdings"/>
              </a:rPr>
              <a:t> working storage</a:t>
            </a:r>
            <a:endParaRPr lang="en-US" sz="2000" dirty="0"/>
          </a:p>
          <a:p>
            <a:pPr lvl="1"/>
            <a:r>
              <a:rPr lang="en-US" sz="2000" dirty="0"/>
              <a:t>S</a:t>
            </a:r>
            <a:r>
              <a:rPr lang="en-US" sz="2000" dirty="0" smtClean="0"/>
              <a:t>low</a:t>
            </a:r>
            <a:r>
              <a:rPr lang="en-US" sz="2000" dirty="0"/>
              <a:t>, high </a:t>
            </a:r>
            <a:r>
              <a:rPr lang="en-US" sz="2000" dirty="0" smtClean="0"/>
              <a:t>capacity, non-volatile </a:t>
            </a:r>
            <a:r>
              <a:rPr lang="en-US" sz="2000" dirty="0"/>
              <a:t>hard disk </a:t>
            </a:r>
            <a:r>
              <a:rPr lang="en-US" sz="2000" dirty="0" smtClean="0"/>
              <a:t>drives </a:t>
            </a:r>
            <a:r>
              <a:rPr lang="en-US" sz="2000" dirty="0" smtClean="0">
                <a:sym typeface="Wingdings"/>
              </a:rPr>
              <a:t> persistent storage</a:t>
            </a:r>
            <a:endParaRPr lang="en-US" sz="2000" dirty="0" smtClean="0"/>
          </a:p>
          <a:p>
            <a:pPr lvl="1"/>
            <a:endParaRPr lang="en-US" sz="2000" dirty="0" smtClean="0"/>
          </a:p>
          <a:p>
            <a:r>
              <a:rPr lang="en-US" sz="2200" dirty="0" smtClean="0"/>
              <a:t>Data from slow storage media is buffered in fast DRAM</a:t>
            </a:r>
          </a:p>
          <a:p>
            <a:pPr lvl="1"/>
            <a:r>
              <a:rPr lang="en-US" sz="2000" dirty="0"/>
              <a:t>A</a:t>
            </a:r>
            <a:r>
              <a:rPr lang="en-US" sz="2000" dirty="0" smtClean="0"/>
              <a:t>fter that it can be manipulated by programs </a:t>
            </a:r>
            <a:r>
              <a:rPr lang="en-US" sz="2000" dirty="0" smtClean="0">
                <a:sym typeface="Wingdings"/>
              </a:rPr>
              <a:t> programs cannot directly access persistent storage</a:t>
            </a:r>
            <a:endParaRPr lang="en-US" sz="2000" dirty="0" smtClean="0"/>
          </a:p>
          <a:p>
            <a:pPr lvl="1"/>
            <a:r>
              <a:rPr lang="en-US" sz="2000" dirty="0" smtClean="0"/>
              <a:t>It is the programmer’s job to translate this data between the two formats of the two-level storage (files and data structures)</a:t>
            </a:r>
          </a:p>
          <a:p>
            <a:pPr lvl="1"/>
            <a:endParaRPr lang="en-US" sz="2000" dirty="0" smtClean="0"/>
          </a:p>
          <a:p>
            <a:r>
              <a:rPr lang="en-US" sz="2200" dirty="0" smtClean="0">
                <a:solidFill>
                  <a:srgbClr val="FF0000"/>
                </a:solidFill>
              </a:rPr>
              <a:t>Locating, transferring, and translating data and formats between the two levels of storage can waste significant energy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113</a:t>
            </a:fld>
            <a:endParaRPr lang="en-US" altLang="en-US">
              <a:solidFill>
                <a:srgbClr val="000000"/>
              </a:solidFill>
            </a:endParaRPr>
          </a:p>
        </p:txBody>
      </p:sp>
    </p:spTree>
    <p:extLst>
      <p:ext uri="{BB962C8B-B14F-4D97-AF65-F5344CB8AC3E}">
        <p14:creationId xmlns:p14="http://schemas.microsoft.com/office/powerpoint/2010/main" val="767237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dirty="0" smtClean="0"/>
              <a:t>Opportunity: New Non-Volatile Memories</a:t>
            </a:r>
            <a:endParaRPr lang="en-US" dirty="0"/>
          </a:p>
        </p:txBody>
      </p:sp>
      <p:sp>
        <p:nvSpPr>
          <p:cNvPr id="3" name="Content Placeholder 2"/>
          <p:cNvSpPr>
            <a:spLocks noGrp="1"/>
          </p:cNvSpPr>
          <p:nvPr>
            <p:ph idx="1"/>
          </p:nvPr>
        </p:nvSpPr>
        <p:spPr/>
        <p:txBody>
          <a:bodyPr/>
          <a:lstStyle/>
          <a:p>
            <a:r>
              <a:rPr lang="en-US" sz="2200" dirty="0" smtClean="0"/>
              <a:t>Emerging memory technologies provide the potential for unifying storage and memory (e.g., Phase-Change, STT-RAM, RRAM)</a:t>
            </a:r>
          </a:p>
          <a:p>
            <a:pPr lvl="1"/>
            <a:r>
              <a:rPr lang="en-US" sz="2000" dirty="0" smtClean="0">
                <a:solidFill>
                  <a:srgbClr val="008000"/>
                </a:solidFill>
              </a:rPr>
              <a:t>Byte-addressable </a:t>
            </a:r>
            <a:r>
              <a:rPr lang="en-US" sz="2000" dirty="0" smtClean="0"/>
              <a:t>(can be accessed like DRAM)</a:t>
            </a:r>
          </a:p>
          <a:p>
            <a:pPr lvl="1"/>
            <a:r>
              <a:rPr lang="en-US" sz="2000" dirty="0">
                <a:solidFill>
                  <a:srgbClr val="008000"/>
                </a:solidFill>
              </a:rPr>
              <a:t>Low latency</a:t>
            </a:r>
            <a:r>
              <a:rPr lang="en-US" sz="2000" dirty="0"/>
              <a:t> (comparable to DRAM)</a:t>
            </a:r>
          </a:p>
          <a:p>
            <a:pPr lvl="1"/>
            <a:r>
              <a:rPr lang="en-US" sz="2000" dirty="0">
                <a:solidFill>
                  <a:srgbClr val="008000"/>
                </a:solidFill>
              </a:rPr>
              <a:t>Low power</a:t>
            </a:r>
            <a:r>
              <a:rPr lang="en-US" sz="2000" dirty="0"/>
              <a:t> </a:t>
            </a:r>
            <a:r>
              <a:rPr lang="en-US" sz="2000" dirty="0" smtClean="0"/>
              <a:t>(idle power </a:t>
            </a:r>
            <a:r>
              <a:rPr lang="en-US" sz="2000" dirty="0"/>
              <a:t>better than DRAM)</a:t>
            </a:r>
          </a:p>
          <a:p>
            <a:pPr lvl="1"/>
            <a:r>
              <a:rPr lang="en-US" sz="2000" dirty="0" smtClean="0">
                <a:solidFill>
                  <a:srgbClr val="008000"/>
                </a:solidFill>
              </a:rPr>
              <a:t>High capacity</a:t>
            </a:r>
            <a:r>
              <a:rPr lang="en-US" sz="2000" dirty="0" smtClean="0"/>
              <a:t> (closer to Flash)</a:t>
            </a:r>
          </a:p>
          <a:p>
            <a:pPr lvl="1"/>
            <a:r>
              <a:rPr lang="en-US" sz="2000" dirty="0" smtClean="0">
                <a:solidFill>
                  <a:srgbClr val="008000"/>
                </a:solidFill>
              </a:rPr>
              <a:t>Non-volatile </a:t>
            </a:r>
            <a:r>
              <a:rPr lang="en-US" sz="2000" dirty="0" smtClean="0"/>
              <a:t>(can enable persistent storage)</a:t>
            </a:r>
          </a:p>
          <a:p>
            <a:pPr lvl="1"/>
            <a:r>
              <a:rPr lang="en-US" sz="2000" dirty="0" smtClean="0">
                <a:solidFill>
                  <a:srgbClr val="FF0000"/>
                </a:solidFill>
              </a:rPr>
              <a:t>May have limited endurance</a:t>
            </a:r>
            <a:r>
              <a:rPr lang="en-US" sz="2000" dirty="0" smtClean="0"/>
              <a:t> (but, better than Flash)</a:t>
            </a:r>
          </a:p>
          <a:p>
            <a:pPr lvl="1"/>
            <a:endParaRPr lang="en-US" sz="2000" dirty="0" smtClean="0"/>
          </a:p>
          <a:p>
            <a:r>
              <a:rPr lang="en-US" sz="2200" dirty="0" smtClean="0"/>
              <a:t>Can provide fast access to </a:t>
            </a:r>
            <a:r>
              <a:rPr lang="en-US" sz="2200" b="1" i="1" dirty="0" smtClean="0">
                <a:solidFill>
                  <a:srgbClr val="0000FF"/>
                </a:solidFill>
              </a:rPr>
              <a:t>both</a:t>
            </a:r>
            <a:r>
              <a:rPr lang="en-US" sz="2200" dirty="0" smtClean="0">
                <a:solidFill>
                  <a:srgbClr val="0000FF"/>
                </a:solidFill>
              </a:rPr>
              <a:t> volatile data and persistent storage</a:t>
            </a:r>
          </a:p>
          <a:p>
            <a:endParaRPr lang="en-US" sz="2200" dirty="0" smtClean="0">
              <a:solidFill>
                <a:srgbClr val="0000FF"/>
              </a:solidFill>
            </a:endParaRPr>
          </a:p>
          <a:p>
            <a:r>
              <a:rPr lang="en-US" sz="2200" dirty="0" smtClean="0">
                <a:solidFill>
                  <a:srgbClr val="0000FF"/>
                </a:solidFill>
              </a:rPr>
              <a:t>Question: </a:t>
            </a:r>
            <a:r>
              <a:rPr lang="en-US" sz="2200" dirty="0" smtClean="0">
                <a:solidFill>
                  <a:srgbClr val="FF0000"/>
                </a:solidFill>
              </a:rPr>
              <a:t>if such devices are used, is it efficient to keep a      two-level storage model?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114</a:t>
            </a:fld>
            <a:endParaRPr lang="en-US" altLang="en-US">
              <a:solidFill>
                <a:srgbClr val="000000"/>
              </a:solidFill>
            </a:endParaRPr>
          </a:p>
        </p:txBody>
      </p:sp>
    </p:spTree>
    <p:extLst>
      <p:ext uri="{BB962C8B-B14F-4D97-AF65-F5344CB8AC3E}">
        <p14:creationId xmlns:p14="http://schemas.microsoft.com/office/powerpoint/2010/main" val="8809312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Traditional Storage Bottlenecks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115</a:t>
            </a:fld>
            <a:endParaRPr lang="en-US" altLang="en-US">
              <a:solidFill>
                <a:srgbClr val="000000"/>
              </a:solidFill>
            </a:endParaRPr>
          </a:p>
        </p:txBody>
      </p:sp>
      <p:pic>
        <p:nvPicPr>
          <p:cNvPr id="7" name="Content Placeholder 6"/>
          <p:cNvPicPr>
            <a:picLocks noGrp="1" noChangeAspect="1"/>
          </p:cNvPicPr>
          <p:nvPr>
            <p:ph idx="1"/>
          </p:nvPr>
        </p:nvPicPr>
        <p:blipFill>
          <a:blip r:embed="rId3"/>
          <a:srcRect l="-7865" r="-7865"/>
          <a:stretch>
            <a:fillRect/>
          </a:stretch>
        </p:blipFill>
        <p:spPr/>
      </p:pic>
      <p:sp>
        <p:nvSpPr>
          <p:cNvPr id="5" name="TextBox 38"/>
          <p:cNvSpPr txBox="1">
            <a:spLocks noChangeArrowheads="1"/>
          </p:cNvSpPr>
          <p:nvPr/>
        </p:nvSpPr>
        <p:spPr bwMode="auto">
          <a:xfrm rot="10800000" flipV="1">
            <a:off x="1835696" y="1772816"/>
            <a:ext cx="1584176" cy="175432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Today (DRAM + HDD) and two-level storage model</a:t>
            </a:r>
          </a:p>
        </p:txBody>
      </p:sp>
      <p:sp>
        <p:nvSpPr>
          <p:cNvPr id="6" name="TextBox 38"/>
          <p:cNvSpPr txBox="1">
            <a:spLocks noChangeArrowheads="1"/>
          </p:cNvSpPr>
          <p:nvPr/>
        </p:nvSpPr>
        <p:spPr bwMode="auto">
          <a:xfrm rot="10800000" flipV="1">
            <a:off x="4644008" y="3140968"/>
            <a:ext cx="1656184" cy="147732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with NVM (PCM-like)</a:t>
            </a:r>
            <a:r>
              <a:rPr lang="en-US" sz="1800" dirty="0" smtClean="0">
                <a:solidFill>
                  <a:srgbClr val="0000FF"/>
                </a:solidFill>
              </a:rPr>
              <a:t>, keep two-level storage model </a:t>
            </a:r>
          </a:p>
        </p:txBody>
      </p:sp>
      <p:sp>
        <p:nvSpPr>
          <p:cNvPr id="8" name="TextBox 38"/>
          <p:cNvSpPr txBox="1">
            <a:spLocks noChangeArrowheads="1"/>
          </p:cNvSpPr>
          <p:nvPr/>
        </p:nvSpPr>
        <p:spPr bwMode="auto">
          <a:xfrm rot="10800000" flipV="1">
            <a:off x="7092280" y="3140968"/>
            <a:ext cx="1656184" cy="203132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and DRAM with NVM (PCM-like), eliminate all OS+FS overhead</a:t>
            </a:r>
          </a:p>
        </p:txBody>
      </p:sp>
      <p:sp>
        <p:nvSpPr>
          <p:cNvPr id="9"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4070457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Eliminating Traditional Storage Bottlenecks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116</a:t>
            </a:fld>
            <a:endParaRPr lang="en-US" altLang="en-US">
              <a:solidFill>
                <a:srgbClr val="000000"/>
              </a:solidFill>
            </a:endParaRPr>
          </a:p>
        </p:txBody>
      </p:sp>
      <p:pic>
        <p:nvPicPr>
          <p:cNvPr id="10" name="Content Placeholder 9"/>
          <p:cNvPicPr>
            <a:picLocks noGrp="1" noChangeAspect="1"/>
          </p:cNvPicPr>
          <p:nvPr>
            <p:ph idx="1"/>
          </p:nvPr>
        </p:nvPicPr>
        <p:blipFill>
          <a:blip r:embed="rId3"/>
          <a:srcRect l="-7624" r="-7624"/>
          <a:stretch>
            <a:fillRect/>
          </a:stretch>
        </p:blipFill>
        <p:spPr/>
      </p:pic>
      <p:sp>
        <p:nvSpPr>
          <p:cNvPr id="5"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2510856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Energy Spent in Each Model?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117</a:t>
            </a:fld>
            <a:endParaRPr lang="en-US" altLang="en-US">
              <a:solidFill>
                <a:srgbClr val="000000"/>
              </a:solidFill>
            </a:endParaRPr>
          </a:p>
        </p:txBody>
      </p:sp>
      <p:pic>
        <p:nvPicPr>
          <p:cNvPr id="5" name="Content Placeholder 4"/>
          <p:cNvPicPr>
            <a:picLocks noGrp="1" noChangeAspect="1"/>
          </p:cNvPicPr>
          <p:nvPr>
            <p:ph idx="1"/>
          </p:nvPr>
        </p:nvPicPr>
        <p:blipFill>
          <a:blip r:embed="rId3"/>
          <a:srcRect l="-9058" r="-9058"/>
          <a:stretch>
            <a:fillRect/>
          </a:stretch>
        </p:blipFill>
        <p:spPr/>
      </p:pic>
      <p:sp>
        <p:nvSpPr>
          <p:cNvPr id="6" name="TextBox 38"/>
          <p:cNvSpPr txBox="1">
            <a:spLocks noChangeArrowheads="1"/>
          </p:cNvSpPr>
          <p:nvPr/>
        </p:nvSpPr>
        <p:spPr bwMode="auto">
          <a:xfrm rot="10800000" flipV="1">
            <a:off x="2123729" y="1844824"/>
            <a:ext cx="1656184"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HDD access</a:t>
            </a:r>
          </a:p>
          <a:p>
            <a:pPr algn="ctr" eaLnBrk="1" hangingPunct="1">
              <a:defRPr/>
            </a:pPr>
            <a:r>
              <a:rPr lang="en-US" sz="1800" dirty="0" smtClean="0">
                <a:solidFill>
                  <a:srgbClr val="FF0000"/>
                </a:solidFill>
              </a:rPr>
              <a:t>wastes energy</a:t>
            </a:r>
          </a:p>
        </p:txBody>
      </p:sp>
      <p:sp>
        <p:nvSpPr>
          <p:cNvPr id="7" name="TextBox 38"/>
          <p:cNvSpPr txBox="1">
            <a:spLocks noChangeArrowheads="1"/>
          </p:cNvSpPr>
          <p:nvPr/>
        </p:nvSpPr>
        <p:spPr bwMode="auto">
          <a:xfrm rot="10800000" flipV="1">
            <a:off x="3923928" y="3861049"/>
            <a:ext cx="2160240"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FS/OS overhead becomes important</a:t>
            </a:r>
          </a:p>
        </p:txBody>
      </p:sp>
      <p:sp>
        <p:nvSpPr>
          <p:cNvPr id="8" name="TextBox 38"/>
          <p:cNvSpPr txBox="1">
            <a:spLocks noChangeArrowheads="1"/>
          </p:cNvSpPr>
          <p:nvPr/>
        </p:nvSpPr>
        <p:spPr bwMode="auto">
          <a:xfrm rot="10800000" flipV="1">
            <a:off x="2339752" y="2865709"/>
            <a:ext cx="2952328"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Additional DRAM energy due to buffering overhead of two-level model</a:t>
            </a:r>
          </a:p>
        </p:txBody>
      </p:sp>
      <p:sp>
        <p:nvSpPr>
          <p:cNvPr id="9" name="TextBox 38"/>
          <p:cNvSpPr txBox="1">
            <a:spLocks noChangeArrowheads="1"/>
          </p:cNvSpPr>
          <p:nvPr/>
        </p:nvSpPr>
        <p:spPr bwMode="auto">
          <a:xfrm rot="10800000" flipV="1">
            <a:off x="6084168" y="2636912"/>
            <a:ext cx="2808312"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No FS/OS overhead</a:t>
            </a:r>
          </a:p>
          <a:p>
            <a:pPr algn="ctr" eaLnBrk="1" hangingPunct="1">
              <a:defRPr/>
            </a:pPr>
            <a:r>
              <a:rPr lang="en-US" sz="1800" dirty="0" smtClean="0">
                <a:solidFill>
                  <a:srgbClr val="0000FF"/>
                </a:solidFill>
              </a:rPr>
              <a:t>No additional buffering overhead in DRAM</a:t>
            </a:r>
          </a:p>
        </p:txBody>
      </p:sp>
      <p:sp>
        <p:nvSpPr>
          <p:cNvPr id="10"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3227646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rgbClr val="0000FF"/>
                </a:solidFill>
              </a:rPr>
              <a:t>Our Proposal: </a:t>
            </a:r>
            <a:r>
              <a:rPr lang="en-US" sz="2200" dirty="0">
                <a:solidFill>
                  <a:srgbClr val="0000FF"/>
                </a:solidFill>
              </a:rPr>
              <a:t>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118</a:t>
            </a:fld>
            <a:endParaRPr lang="en-US" altLang="en-US">
              <a:solidFill>
                <a:srgbClr val="000000"/>
              </a:solidFill>
            </a:endParaRPr>
          </a:p>
        </p:txBody>
      </p:sp>
    </p:spTree>
    <p:extLst>
      <p:ext uri="{BB962C8B-B14F-4D97-AF65-F5344CB8AC3E}">
        <p14:creationId xmlns:p14="http://schemas.microsoft.com/office/powerpoint/2010/main" val="1382370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Tree>
    <p:extLst>
      <p:ext uri="{BB962C8B-B14F-4D97-AF65-F5344CB8AC3E}">
        <p14:creationId xmlns:p14="http://schemas.microsoft.com/office/powerpoint/2010/main" val="2235106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Requirements </a:t>
            </a:r>
            <a:r>
              <a:rPr lang="en-US" dirty="0">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620887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120</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3746338" cy="369332"/>
          </a:xfrm>
          <a:prstGeom prst="rect">
            <a:avLst/>
          </a:prstGeom>
          <a:solidFill>
            <a:srgbClr val="FFFFFF"/>
          </a:solidFill>
        </p:spPr>
        <p:txBody>
          <a:bodyPr wrap="none" rtlCol="0">
            <a:spAutoFit/>
          </a:bodyPr>
          <a:lstStyle/>
          <a:p>
            <a:r>
              <a:rPr lang="en-US" dirty="0" smtClean="0">
                <a:solidFill>
                  <a:srgbClr val="000000"/>
                </a:solidFill>
                <a:latin typeface="Tahoma"/>
              </a:rPr>
              <a:t>Before: Traditional Two-Level Store</a:t>
            </a:r>
            <a:endParaRPr lang="en-US" dirty="0">
              <a:solidFill>
                <a:srgbClr val="000000"/>
              </a:solidFill>
              <a:latin typeface="Tahoma"/>
            </a:endParaRPr>
          </a:p>
        </p:txBody>
      </p:sp>
      <p:grpSp>
        <p:nvGrpSpPr>
          <p:cNvPr id="5" name="Group 4"/>
          <p:cNvGrpSpPr/>
          <p:nvPr/>
        </p:nvGrpSpPr>
        <p:grpSpPr>
          <a:xfrm>
            <a:off x="1835696" y="2852936"/>
            <a:ext cx="5761156" cy="3179413"/>
            <a:chOff x="683568" y="1268760"/>
            <a:chExt cx="7948936" cy="4386785"/>
          </a:xfrm>
        </p:grpSpPr>
        <p:pic>
          <p:nvPicPr>
            <p:cNvPr id="6"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8"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ysClr val="windowText" lastClr="000000"/>
                  </a:solidFill>
                  <a:latin typeface="Tahoma"/>
                  <a:ea typeface="Arial" pitchFamily="-107" charset="0"/>
                  <a:cs typeface="Tahoma"/>
                </a:rPr>
                <a:t>Main </a:t>
              </a:r>
              <a:r>
                <a:rPr lang="en-US" sz="1400" kern="0" dirty="0" smtClean="0">
                  <a:solidFill>
                    <a:sysClr val="windowText" lastClr="000000"/>
                  </a:solidFill>
                  <a:latin typeface="Tahoma"/>
                  <a:ea typeface="Arial" pitchFamily="-107" charset="0"/>
                  <a:cs typeface="Tahoma"/>
                </a:rPr>
                <a:t>Memory</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Storage (SSD/HDD)</a:t>
              </a:r>
            </a:p>
          </p:txBody>
        </p:sp>
        <p:pic>
          <p:nvPicPr>
            <p:cNvPr id="10"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2" name="Straight Arrow Connector 11"/>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4" name="Rectangle 13"/>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5" name="Straight Arrow Connector 14"/>
            <p:cNvCxnSpPr>
              <a:stCxn id="13" idx="2"/>
              <a:endCxn id="14"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8" name="Straight Arrow Connector 17"/>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0" name="Straight Arrow Connector 19"/>
            <p:cNvCxnSpPr>
              <a:stCxn id="19"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349392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067944" y="4293096"/>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121</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4314001" cy="369332"/>
          </a:xfrm>
          <a:prstGeom prst="rect">
            <a:avLst/>
          </a:prstGeom>
          <a:solidFill>
            <a:srgbClr val="FFFFFF"/>
          </a:solidFill>
        </p:spPr>
        <p:txBody>
          <a:bodyPr wrap="none" rtlCol="0">
            <a:spAutoFit/>
          </a:bodyPr>
          <a:lstStyle/>
          <a:p>
            <a:r>
              <a:rPr lang="en-US" dirty="0" smtClean="0">
                <a:solidFill>
                  <a:srgbClr val="000000"/>
                </a:solidFill>
                <a:latin typeface="Tahoma"/>
              </a:rPr>
              <a:t>After: Coordinated HW/SW Management</a:t>
            </a:r>
            <a:endParaRPr lang="en-US" dirty="0">
              <a:solidFill>
                <a:srgbClr val="000000"/>
              </a:solidFill>
              <a:latin typeface="Tahoma"/>
            </a:endParaRPr>
          </a:p>
        </p:txBody>
      </p:sp>
      <p:sp>
        <p:nvSpPr>
          <p:cNvPr id="24" name="Text Box 13" descr="90%"/>
          <p:cNvSpPr txBox="1">
            <a:spLocks noChangeArrowheads="1"/>
          </p:cNvSpPr>
          <p:nvPr/>
        </p:nvSpPr>
        <p:spPr bwMode="auto">
          <a:xfrm>
            <a:off x="4185446" y="3787414"/>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25" name="Text Box 24" descr="90%"/>
          <p:cNvSpPr txBox="1">
            <a:spLocks noChangeArrowheads="1"/>
          </p:cNvSpPr>
          <p:nvPr/>
        </p:nvSpPr>
        <p:spPr bwMode="auto">
          <a:xfrm>
            <a:off x="3059832" y="5847327"/>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Persistent (e.g., Phase-Change) Memory</a:t>
            </a:r>
          </a:p>
        </p:txBody>
      </p:sp>
      <p:pic>
        <p:nvPicPr>
          <p:cNvPr id="26"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1452" y="2924944"/>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355976" y="421653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87824" y="4293096"/>
            <a:ext cx="1049474" cy="307777"/>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pic>
        <p:nvPicPr>
          <p:cNvPr id="29" name="Picture 28"/>
          <p:cNvPicPr>
            <a:picLocks noChangeAspect="1"/>
          </p:cNvPicPr>
          <p:nvPr/>
        </p:nvPicPr>
        <p:blipFill>
          <a:blip r:embed="rId4"/>
          <a:stretch>
            <a:fillRect/>
          </a:stretch>
        </p:blipFill>
        <p:spPr>
          <a:xfrm>
            <a:off x="3935700" y="4840071"/>
            <a:ext cx="1554690" cy="1003885"/>
          </a:xfrm>
          <a:prstGeom prst="rect">
            <a:avLst/>
          </a:prstGeom>
        </p:spPr>
      </p:pic>
      <p:cxnSp>
        <p:nvCxnSpPr>
          <p:cNvPr id="33" name="Straight Connector 32"/>
          <p:cNvCxnSpPr/>
          <p:nvPr/>
        </p:nvCxnSpPr>
        <p:spPr>
          <a:xfrm flipH="1" flipV="1">
            <a:off x="2915816" y="3861048"/>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23728" y="3356992"/>
            <a:ext cx="1659429" cy="523220"/>
          </a:xfrm>
          <a:prstGeom prst="rect">
            <a:avLst/>
          </a:prstGeom>
          <a:noFill/>
        </p:spPr>
        <p:txBody>
          <a:bodyPr wrap="none" rtlCol="0">
            <a:spAutoFit/>
          </a:bodyPr>
          <a:lstStyle/>
          <a:p>
            <a:pPr algn="ctr"/>
            <a:r>
              <a:rPr lang="en-US" sz="1400" dirty="0" smtClean="0">
                <a:solidFill>
                  <a:srgbClr val="000000"/>
                </a:solidFill>
                <a:latin typeface="Tahoma"/>
              </a:rPr>
              <a:t>Persistent Memory</a:t>
            </a:r>
          </a:p>
          <a:p>
            <a:pPr algn="ctr"/>
            <a:r>
              <a:rPr lang="en-US" sz="1400" dirty="0" smtClean="0">
                <a:solidFill>
                  <a:srgbClr val="000000"/>
                </a:solidFill>
                <a:latin typeface="Tahoma"/>
              </a:rPr>
              <a:t>Manager</a:t>
            </a:r>
            <a:endParaRPr lang="en-US" sz="1400" dirty="0">
              <a:solidFill>
                <a:srgbClr val="000000"/>
              </a:solidFill>
              <a:latin typeface="Tahoma"/>
            </a:endParaRPr>
          </a:p>
        </p:txBody>
      </p:sp>
      <p:cxnSp>
        <p:nvCxnSpPr>
          <p:cNvPr id="36" name="Straight Arrow Connector 35"/>
          <p:cNvCxnSpPr/>
          <p:nvPr/>
        </p:nvCxnSpPr>
        <p:spPr>
          <a:xfrm flipV="1">
            <a:off x="5076056" y="4221088"/>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436096" y="4293096"/>
            <a:ext cx="928459" cy="307777"/>
          </a:xfrm>
          <a:prstGeom prst="rect">
            <a:avLst/>
          </a:prstGeom>
          <a:noFill/>
        </p:spPr>
        <p:txBody>
          <a:bodyPr wrap="none" rtlCol="0">
            <a:spAutoFit/>
          </a:bodyPr>
          <a:lstStyle/>
          <a:p>
            <a:r>
              <a:rPr lang="en-US" sz="1400" dirty="0" smtClean="0">
                <a:solidFill>
                  <a:srgbClr val="000000"/>
                </a:solidFill>
                <a:latin typeface="Tahoma"/>
              </a:rPr>
              <a:t>Feedback</a:t>
            </a:r>
            <a:endParaRPr lang="en-US" sz="1400" dirty="0">
              <a:solidFill>
                <a:srgbClr val="000000"/>
              </a:solidFill>
              <a:latin typeface="Tahoma"/>
            </a:endParaRPr>
          </a:p>
        </p:txBody>
      </p:sp>
    </p:spTree>
    <p:extLst>
      <p:ext uri="{BB962C8B-B14F-4D97-AF65-F5344CB8AC3E}">
        <p14:creationId xmlns:p14="http://schemas.microsoft.com/office/powerpoint/2010/main" val="287820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122</a:t>
            </a:fld>
            <a:endParaRPr lang="en-US" altLang="en-US">
              <a:solidFill>
                <a:srgbClr val="000000"/>
              </a:solidFill>
            </a:endParaRPr>
          </a:p>
        </p:txBody>
      </p:sp>
    </p:spTree>
    <p:extLst>
      <p:ext uri="{BB962C8B-B14F-4D97-AF65-F5344CB8AC3E}">
        <p14:creationId xmlns:p14="http://schemas.microsoft.com/office/powerpoint/2010/main" val="2767997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a:t>
            </a:r>
            <a:endParaRPr lang="en-US" dirty="0"/>
          </a:p>
        </p:txBody>
      </p:sp>
      <p:sp>
        <p:nvSpPr>
          <p:cNvPr id="3" name="Content Placeholder 2"/>
          <p:cNvSpPr>
            <a:spLocks noGrp="1"/>
          </p:cNvSpPr>
          <p:nvPr>
            <p:ph idx="1"/>
          </p:nvPr>
        </p:nvSpPr>
        <p:spPr/>
        <p:txBody>
          <a:bodyPr/>
          <a:lstStyle/>
          <a:p>
            <a:r>
              <a:rPr lang="en-US" sz="2200" dirty="0" smtClean="0">
                <a:sym typeface="Wingdings"/>
              </a:rPr>
              <a:t>Persistent Memory Manager</a:t>
            </a:r>
          </a:p>
          <a:p>
            <a:pPr lvl="1"/>
            <a:r>
              <a:rPr lang="en-US" sz="2000" dirty="0" smtClean="0">
                <a:sym typeface="Wingdings"/>
              </a:rPr>
              <a:t>Exposes a load/store interface to access persistent data</a:t>
            </a:r>
          </a:p>
          <a:p>
            <a:pPr lvl="1"/>
            <a:r>
              <a:rPr lang="en-US" sz="2000" dirty="0" smtClean="0">
                <a:sym typeface="Wingdings"/>
              </a:rPr>
              <a:t>Manages data placement, location, persistence, security</a:t>
            </a:r>
          </a:p>
          <a:p>
            <a:pPr lvl="1"/>
            <a:r>
              <a:rPr lang="en-US" sz="2000" dirty="0" smtClean="0">
                <a:sym typeface="Wingdings"/>
              </a:rPr>
              <a:t>Manages metadata storage and retrieval</a:t>
            </a:r>
          </a:p>
          <a:p>
            <a:pPr lvl="1"/>
            <a:r>
              <a:rPr lang="en-US" sz="2000" dirty="0" smtClean="0">
                <a:sym typeface="Wingdings"/>
              </a:rPr>
              <a:t>Exposes hooks and interfaces for system software</a:t>
            </a:r>
          </a:p>
          <a:p>
            <a:endParaRPr lang="en-US" sz="2200" dirty="0">
              <a:sym typeface="Wingdings"/>
            </a:endParaRPr>
          </a:p>
          <a:p>
            <a:r>
              <a:rPr lang="en-US" sz="2200" dirty="0" smtClean="0">
                <a:solidFill>
                  <a:srgbClr val="0000FF"/>
                </a:solidFill>
              </a:rPr>
              <a:t>Example program manipulating a persistent object: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1426691" y="3573016"/>
            <a:ext cx="6290619" cy="2808312"/>
          </a:xfrm>
          <a:prstGeom prst="rect">
            <a:avLst/>
          </a:prstGeom>
        </p:spPr>
      </p:pic>
      <p:sp>
        <p:nvSpPr>
          <p:cNvPr id="6" name="Rounded Rectangle 5"/>
          <p:cNvSpPr>
            <a:spLocks noChangeArrowheads="1"/>
          </p:cNvSpPr>
          <p:nvPr/>
        </p:nvSpPr>
        <p:spPr bwMode="auto">
          <a:xfrm>
            <a:off x="1907704" y="4293097"/>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ounded Rectangle 6"/>
          <p:cNvSpPr>
            <a:spLocks noChangeArrowheads="1"/>
          </p:cNvSpPr>
          <p:nvPr/>
        </p:nvSpPr>
        <p:spPr bwMode="auto">
          <a:xfrm>
            <a:off x="1907704" y="4581128"/>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38"/>
          <p:cNvSpPr txBox="1">
            <a:spLocks noChangeArrowheads="1"/>
          </p:cNvSpPr>
          <p:nvPr/>
        </p:nvSpPr>
        <p:spPr bwMode="auto">
          <a:xfrm rot="10800000" flipV="1">
            <a:off x="5436096" y="4221198"/>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Create persistent object and its handle</a:t>
            </a:r>
          </a:p>
        </p:txBody>
      </p:sp>
      <p:sp>
        <p:nvSpPr>
          <p:cNvPr id="9" name="TextBox 38"/>
          <p:cNvSpPr txBox="1">
            <a:spLocks noChangeArrowheads="1"/>
          </p:cNvSpPr>
          <p:nvPr/>
        </p:nvSpPr>
        <p:spPr bwMode="auto">
          <a:xfrm rot="10800000" flipV="1">
            <a:off x="5410981" y="4530605"/>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Allocate a persistent array and assign</a:t>
            </a:r>
          </a:p>
        </p:txBody>
      </p:sp>
      <p:sp>
        <p:nvSpPr>
          <p:cNvPr id="11" name="Rounded Rectangle 10"/>
          <p:cNvSpPr>
            <a:spLocks noChangeArrowheads="1"/>
          </p:cNvSpPr>
          <p:nvPr/>
        </p:nvSpPr>
        <p:spPr bwMode="auto">
          <a:xfrm>
            <a:off x="611560" y="1700808"/>
            <a:ext cx="7416824" cy="79208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2" name="Rounded Rectangle 11"/>
          <p:cNvSpPr>
            <a:spLocks noChangeArrowheads="1"/>
          </p:cNvSpPr>
          <p:nvPr/>
        </p:nvSpPr>
        <p:spPr bwMode="auto">
          <a:xfrm>
            <a:off x="1907704" y="5646307"/>
            <a:ext cx="5688632"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3" name="TextBox 38"/>
          <p:cNvSpPr txBox="1">
            <a:spLocks noChangeArrowheads="1"/>
          </p:cNvSpPr>
          <p:nvPr/>
        </p:nvSpPr>
        <p:spPr bwMode="auto">
          <a:xfrm rot="10800000" flipV="1">
            <a:off x="6084168" y="5898757"/>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Load/store interface</a:t>
            </a:r>
          </a:p>
        </p:txBody>
      </p:sp>
    </p:spTree>
    <p:extLst>
      <p:ext uri="{BB962C8B-B14F-4D97-AF65-F5344CB8AC3E}">
        <p14:creationId xmlns:p14="http://schemas.microsoft.com/office/powerpoint/2010/main" val="3796512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Tree>
    <p:extLst>
      <p:ext uri="{BB962C8B-B14F-4D97-AF65-F5344CB8AC3E}">
        <p14:creationId xmlns:p14="http://schemas.microsoft.com/office/powerpoint/2010/main" val="10997491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rgbClr val="0000FF"/>
                </a:solidFill>
              </a:rPr>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spTree>
    <p:extLst>
      <p:ext uri="{BB962C8B-B14F-4D97-AF65-F5344CB8AC3E}">
        <p14:creationId xmlns:p14="http://schemas.microsoft.com/office/powerpoint/2010/main" val="1002062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Benefits</a:t>
            </a:r>
            <a:endParaRPr lang="en-US" dirty="0"/>
          </a:p>
        </p:txBody>
      </p:sp>
      <p:sp>
        <p:nvSpPr>
          <p:cNvPr id="3" name="Content Placeholder 2"/>
          <p:cNvSpPr>
            <a:spLocks noGrp="1"/>
          </p:cNvSpPr>
          <p:nvPr>
            <p:ph idx="1"/>
          </p:nvPr>
        </p:nvSpPr>
        <p:spPr>
          <a:xfrm>
            <a:off x="228600" y="908720"/>
            <a:ext cx="8915400" cy="5472608"/>
          </a:xfrm>
        </p:spPr>
        <p:txBody>
          <a:bodyPr/>
          <a:lstStyle/>
          <a:p>
            <a:endParaRPr lang="en-US" sz="2200" dirty="0" smtClean="0"/>
          </a:p>
          <a:p>
            <a:r>
              <a:rPr lang="en-US" sz="2200" dirty="0" smtClean="0"/>
              <a:t>We’ve identified at least five opportunities and benefits of a unified storage/memory system that gets rid of the two-level model:</a:t>
            </a:r>
            <a:endParaRPr lang="en-US" sz="1800" dirty="0"/>
          </a:p>
          <a:p>
            <a:pPr marL="801687" lvl="1" indent="-457200">
              <a:lnSpc>
                <a:spcPct val="130000"/>
              </a:lnSpc>
              <a:buSzPct val="100000"/>
              <a:buFont typeface="+mj-lt"/>
              <a:buAutoNum type="arabicPeriod"/>
            </a:pPr>
            <a:r>
              <a:rPr lang="en-US" dirty="0" smtClean="0"/>
              <a:t>Eliminating system calls for file operations</a:t>
            </a:r>
          </a:p>
          <a:p>
            <a:pPr marL="801687" lvl="1" indent="-457200">
              <a:lnSpc>
                <a:spcPct val="130000"/>
              </a:lnSpc>
              <a:buSzPct val="100000"/>
              <a:buFont typeface="+mj-lt"/>
              <a:buAutoNum type="arabicPeriod"/>
            </a:pPr>
            <a:r>
              <a:rPr lang="en-US" dirty="0" smtClean="0"/>
              <a:t>Eliminating file system operations</a:t>
            </a:r>
          </a:p>
          <a:p>
            <a:pPr marL="801687" lvl="1" indent="-457200">
              <a:lnSpc>
                <a:spcPct val="130000"/>
              </a:lnSpc>
              <a:buSzPct val="100000"/>
              <a:buFont typeface="+mj-lt"/>
              <a:buAutoNum type="arabicPeriod"/>
            </a:pPr>
            <a:r>
              <a:rPr lang="en-US" dirty="0" smtClean="0"/>
              <a:t>Efficient data mapping/location among heterogeneous devices</a:t>
            </a:r>
          </a:p>
          <a:p>
            <a:pPr marL="801687" lvl="1" indent="-457200">
              <a:lnSpc>
                <a:spcPct val="130000"/>
              </a:lnSpc>
              <a:buSzPct val="100000"/>
              <a:buFont typeface="+mj-lt"/>
              <a:buAutoNum type="arabicPeriod"/>
            </a:pPr>
            <a:r>
              <a:rPr lang="en-US" dirty="0" smtClean="0"/>
              <a:t>Providing security and reliability in persistent memories</a:t>
            </a:r>
          </a:p>
          <a:p>
            <a:pPr marL="801687" lvl="1" indent="-457200">
              <a:lnSpc>
                <a:spcPct val="130000"/>
              </a:lnSpc>
              <a:buSzPct val="100000"/>
              <a:buFont typeface="+mj-lt"/>
              <a:buAutoNum type="arabicPeriod"/>
            </a:pPr>
            <a:r>
              <a:rPr lang="en-US" dirty="0" smtClean="0"/>
              <a:t>Hardware/software cooperative data management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Tree>
    <p:extLst>
      <p:ext uri="{BB962C8B-B14F-4D97-AF65-F5344CB8AC3E}">
        <p14:creationId xmlns:p14="http://schemas.microsoft.com/office/powerpoint/2010/main" val="10743738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System Calls for File Operations</a:t>
            </a:r>
            <a:endParaRPr lang="en-US" dirty="0"/>
          </a:p>
        </p:txBody>
      </p:sp>
      <p:sp>
        <p:nvSpPr>
          <p:cNvPr id="3" name="Content Placeholder 2"/>
          <p:cNvSpPr>
            <a:spLocks noGrp="1"/>
          </p:cNvSpPr>
          <p:nvPr>
            <p:ph idx="1"/>
          </p:nvPr>
        </p:nvSpPr>
        <p:spPr>
          <a:xfrm>
            <a:off x="228600" y="969640"/>
            <a:ext cx="8610600" cy="5339680"/>
          </a:xfrm>
        </p:spPr>
        <p:txBody>
          <a:bodyPr/>
          <a:lstStyle/>
          <a:p>
            <a:endParaRPr lang="en-US" sz="2200" dirty="0" smtClean="0"/>
          </a:p>
          <a:p>
            <a:r>
              <a:rPr lang="en-US" sz="2200" dirty="0" smtClean="0"/>
              <a:t>A persistent memory can expose a large, linear, persistent address space</a:t>
            </a:r>
          </a:p>
          <a:p>
            <a:pPr lvl="1"/>
            <a:r>
              <a:rPr lang="en-US" sz="2000" dirty="0" smtClean="0">
                <a:solidFill>
                  <a:srgbClr val="0000FF"/>
                </a:solidFill>
              </a:rPr>
              <a:t>Persistent storage objects can be directly manipulated with load/store operations</a:t>
            </a:r>
          </a:p>
          <a:p>
            <a:endParaRPr lang="en-US" sz="2200" dirty="0" smtClean="0"/>
          </a:p>
          <a:p>
            <a:r>
              <a:rPr lang="en-US" sz="2200" dirty="0" smtClean="0">
                <a:solidFill>
                  <a:schemeClr val="tx2"/>
                </a:solidFill>
              </a:rPr>
              <a:t>This eliminates the need for layers of operating system code</a:t>
            </a:r>
          </a:p>
          <a:p>
            <a:pPr lvl="1"/>
            <a:r>
              <a:rPr lang="en-US" sz="2000" dirty="0" smtClean="0"/>
              <a:t>Typically used for calls like </a:t>
            </a:r>
            <a:r>
              <a:rPr lang="en-US" sz="2000" dirty="0" smtClean="0">
                <a:latin typeface="Courier"/>
                <a:cs typeface="Courier"/>
              </a:rPr>
              <a:t>open</a:t>
            </a:r>
            <a:r>
              <a:rPr lang="en-US" sz="2000" dirty="0" smtClean="0"/>
              <a:t>, </a:t>
            </a:r>
            <a:r>
              <a:rPr lang="en-US" sz="2000" dirty="0" smtClean="0">
                <a:latin typeface="Courier"/>
                <a:cs typeface="Courier"/>
              </a:rPr>
              <a:t>read</a:t>
            </a:r>
            <a:r>
              <a:rPr lang="en-US" sz="2000" dirty="0" smtClean="0"/>
              <a:t>, and </a:t>
            </a:r>
            <a:r>
              <a:rPr lang="en-US" sz="2000" dirty="0" smtClean="0">
                <a:latin typeface="Courier"/>
                <a:cs typeface="Courier"/>
              </a:rPr>
              <a:t>write</a:t>
            </a:r>
          </a:p>
          <a:p>
            <a:endParaRPr lang="en-US" sz="2200" dirty="0" smtClean="0"/>
          </a:p>
          <a:p>
            <a:r>
              <a:rPr lang="en-US" sz="2200" dirty="0" smtClean="0">
                <a:solidFill>
                  <a:srgbClr val="006633"/>
                </a:solidFill>
              </a:rPr>
              <a:t>Also eliminates OS file metadata</a:t>
            </a:r>
          </a:p>
          <a:p>
            <a:pPr lvl="1"/>
            <a:r>
              <a:rPr lang="en-US" sz="2000" dirty="0" smtClean="0"/>
              <a:t>File descriptors, file buffers, and so on</a:t>
            </a:r>
          </a:p>
          <a:p>
            <a:pPr lvl="1"/>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val="1816524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File System Operations</a:t>
            </a:r>
            <a:endParaRPr lang="en-US" dirty="0"/>
          </a:p>
        </p:txBody>
      </p:sp>
      <p:sp>
        <p:nvSpPr>
          <p:cNvPr id="3" name="Content Placeholder 2"/>
          <p:cNvSpPr>
            <a:spLocks noGrp="1"/>
          </p:cNvSpPr>
          <p:nvPr>
            <p:ph idx="1"/>
          </p:nvPr>
        </p:nvSpPr>
        <p:spPr>
          <a:xfrm>
            <a:off x="228600" y="620688"/>
            <a:ext cx="8610600" cy="5472608"/>
          </a:xfrm>
        </p:spPr>
        <p:txBody>
          <a:bodyPr/>
          <a:lstStyle/>
          <a:p>
            <a:endParaRPr lang="en-US" sz="2200" dirty="0" smtClean="0"/>
          </a:p>
          <a:p>
            <a:r>
              <a:rPr lang="en-US" sz="2200" dirty="0" smtClean="0"/>
              <a:t>Locating files is traditionally done using a </a:t>
            </a:r>
            <a:r>
              <a:rPr lang="en-US" sz="2200" i="1" dirty="0" smtClean="0"/>
              <a:t>file system</a:t>
            </a:r>
          </a:p>
          <a:p>
            <a:pPr lvl="1"/>
            <a:r>
              <a:rPr lang="en-US" sz="2000" dirty="0" smtClean="0"/>
              <a:t>Runs code and traverses structures in software to locate files</a:t>
            </a:r>
          </a:p>
          <a:p>
            <a:endParaRPr lang="en-US" sz="2200" dirty="0" smtClean="0"/>
          </a:p>
          <a:p>
            <a:r>
              <a:rPr lang="en-US" sz="2200" dirty="0" smtClean="0">
                <a:solidFill>
                  <a:srgbClr val="0000FF"/>
                </a:solidFill>
              </a:rPr>
              <a:t>Existing hardware structures for locating data in virtual memory can be extended and adapted to meet the needs of persistent memories</a:t>
            </a:r>
          </a:p>
          <a:p>
            <a:pPr lvl="1"/>
            <a:r>
              <a:rPr lang="en-US" sz="2000" dirty="0" smtClean="0"/>
              <a:t>Memory Management Units (MMUs), which map virtual addresses to physical addresses</a:t>
            </a:r>
          </a:p>
          <a:p>
            <a:pPr lvl="1"/>
            <a:r>
              <a:rPr lang="en-US" sz="2000" dirty="0" smtClean="0"/>
              <a:t>Translation </a:t>
            </a:r>
            <a:r>
              <a:rPr lang="en-US" sz="2000" dirty="0" err="1" smtClean="0"/>
              <a:t>Lookaside</a:t>
            </a:r>
            <a:r>
              <a:rPr lang="en-US" sz="2000" dirty="0" smtClean="0"/>
              <a:t> Buffers (TLBs), which cache mappings of virtual-to-physical address translations</a:t>
            </a:r>
          </a:p>
          <a:p>
            <a:endParaRPr lang="en-US" sz="2200" dirty="0" smtClean="0"/>
          </a:p>
          <a:p>
            <a:r>
              <a:rPr lang="en-US" sz="2200" dirty="0" smtClean="0">
                <a:solidFill>
                  <a:schemeClr val="accent2">
                    <a:lumMod val="75000"/>
                  </a:schemeClr>
                </a:solidFill>
              </a:rPr>
              <a:t>Potential to eliminate file system code</a:t>
            </a:r>
          </a:p>
          <a:p>
            <a:r>
              <a:rPr lang="en-US" sz="2200" dirty="0" smtClean="0">
                <a:solidFill>
                  <a:srgbClr val="FF0000"/>
                </a:solidFill>
              </a:rPr>
              <a:t>At the cost of additional hardware overhead to handle persistent data storage</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128</a:t>
            </a:fld>
            <a:endParaRPr lang="en-US" altLang="en-US">
              <a:solidFill>
                <a:srgbClr val="000000"/>
              </a:solidFill>
            </a:endParaRPr>
          </a:p>
        </p:txBody>
      </p:sp>
    </p:spTree>
    <p:extLst>
      <p:ext uri="{BB962C8B-B14F-4D97-AF65-F5344CB8AC3E}">
        <p14:creationId xmlns:p14="http://schemas.microsoft.com/office/powerpoint/2010/main" val="3381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3" name="Content Placeholder 2"/>
          <p:cNvSpPr>
            <a:spLocks noGrp="1"/>
          </p:cNvSpPr>
          <p:nvPr>
            <p:ph idx="1"/>
          </p:nvPr>
        </p:nvSpPr>
        <p:spPr>
          <a:xfrm>
            <a:off x="228600" y="1124744"/>
            <a:ext cx="8610600" cy="5123656"/>
          </a:xfrm>
        </p:spPr>
        <p:txBody>
          <a:bodyPr/>
          <a:lstStyle/>
          <a:p>
            <a:r>
              <a:rPr lang="en-US" sz="2200" dirty="0" smtClean="0"/>
              <a:t>A persistent memory exposes a large, persistent address space</a:t>
            </a:r>
          </a:p>
          <a:p>
            <a:pPr lvl="1"/>
            <a:r>
              <a:rPr lang="en-US" sz="2000" dirty="0" smtClean="0">
                <a:solidFill>
                  <a:srgbClr val="0000FF"/>
                </a:solidFill>
              </a:rPr>
              <a:t>But it may use many different devices to satisfy this goal</a:t>
            </a:r>
          </a:p>
          <a:p>
            <a:pPr lvl="1"/>
            <a:r>
              <a:rPr lang="en-US" sz="2000" dirty="0" smtClean="0"/>
              <a:t>From fast, low-capacity volatile DRAM to slow, high-capacity non-volatile HDD or Flash</a:t>
            </a:r>
          </a:p>
          <a:p>
            <a:pPr lvl="1"/>
            <a:r>
              <a:rPr lang="en-US" sz="2000" dirty="0" smtClean="0"/>
              <a:t>And other NVM devices in between</a:t>
            </a:r>
          </a:p>
          <a:p>
            <a:endParaRPr lang="en-US" sz="2200" dirty="0" smtClean="0"/>
          </a:p>
          <a:p>
            <a:r>
              <a:rPr lang="en-US" sz="2200" dirty="0" smtClean="0">
                <a:solidFill>
                  <a:schemeClr val="tx2">
                    <a:lumMod val="75000"/>
                  </a:schemeClr>
                </a:solidFill>
              </a:rPr>
              <a:t>Performance and energy can benefit from good placement of data among these devices</a:t>
            </a:r>
          </a:p>
          <a:p>
            <a:pPr lvl="1"/>
            <a:r>
              <a:rPr lang="en-US" sz="2000" dirty="0" smtClean="0"/>
              <a:t>Utilizing the strengths of each device and avoiding their weaknesses, if possible</a:t>
            </a:r>
          </a:p>
          <a:p>
            <a:pPr lvl="1"/>
            <a:r>
              <a:rPr lang="en-US" sz="2000" dirty="0" smtClean="0">
                <a:solidFill>
                  <a:srgbClr val="0000FF"/>
                </a:solidFill>
              </a:rPr>
              <a:t>For example, consider two important application characteristics:  locality and persistence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129</a:t>
            </a:fld>
            <a:endParaRPr lang="en-US" altLang="en-US">
              <a:solidFill>
                <a:srgbClr val="000000"/>
              </a:solidFill>
            </a:endParaRPr>
          </a:p>
        </p:txBody>
      </p:sp>
    </p:spTree>
    <p:extLst>
      <p:ext uri="{BB962C8B-B14F-4D97-AF65-F5344CB8AC3E}">
        <p14:creationId xmlns:p14="http://schemas.microsoft.com/office/powerpoint/2010/main" val="576563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extLst>
      <p:ext uri="{BB962C8B-B14F-4D97-AF65-F5344CB8AC3E}">
        <p14:creationId xmlns:p14="http://schemas.microsoft.com/office/powerpoint/2010/main" val="11731726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130</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8"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2476167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131</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FF"/>
                </a:solidFill>
                <a:latin typeface="Tahoma"/>
              </a:rPr>
              <a:t>Columns in a column store that are</a:t>
            </a:r>
            <a:br>
              <a:rPr lang="en-US" dirty="0" smtClean="0">
                <a:solidFill>
                  <a:srgbClr val="0000FF"/>
                </a:solidFill>
                <a:latin typeface="Tahoma"/>
              </a:rPr>
            </a:br>
            <a:r>
              <a:rPr lang="en-US" dirty="0" smtClean="0">
                <a:solidFill>
                  <a:srgbClr val="0000FF"/>
                </a:solidFill>
                <a:latin typeface="Tahoma"/>
              </a:rPr>
              <a:t>scanned through only infrequently</a:t>
            </a:r>
          </a:p>
          <a:p>
            <a:pPr algn="ctr"/>
            <a:r>
              <a:rPr lang="en-US" dirty="0" smtClean="0">
                <a:solidFill>
                  <a:srgbClr val="0000FF"/>
                </a:solidFill>
                <a:latin typeface="Tahoma"/>
                <a:sym typeface="Wingdings"/>
              </a:rPr>
              <a:t> place on Flash</a:t>
            </a:r>
            <a:endParaRPr lang="en-US" dirty="0">
              <a:solidFill>
                <a:srgbClr val="0000FF"/>
              </a:solidFill>
              <a:latin typeface="Tahoma"/>
            </a:endParaRPr>
          </a:p>
        </p:txBody>
      </p:sp>
      <p:sp>
        <p:nvSpPr>
          <p:cNvPr id="9"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34066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132</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00"/>
                </a:solidFill>
                <a:latin typeface="Tahoma"/>
              </a:rPr>
              <a:t>X</a:t>
            </a:r>
            <a:endParaRPr lang="en-US" sz="3600" dirty="0">
              <a:solidFill>
                <a:srgbClr val="000000"/>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00"/>
                </a:solidFill>
                <a:latin typeface="Tahoma"/>
              </a:rPr>
              <a:t>Columns in a column store that are</a:t>
            </a:r>
            <a:br>
              <a:rPr lang="en-US" dirty="0" smtClean="0">
                <a:solidFill>
                  <a:srgbClr val="000000"/>
                </a:solidFill>
                <a:latin typeface="Tahoma"/>
              </a:rPr>
            </a:br>
            <a:r>
              <a:rPr lang="en-US" dirty="0" smtClean="0">
                <a:solidFill>
                  <a:srgbClr val="000000"/>
                </a:solidFill>
                <a:latin typeface="Tahoma"/>
              </a:rPr>
              <a:t>scanned through only infrequently</a:t>
            </a:r>
          </a:p>
          <a:p>
            <a:pPr algn="ctr"/>
            <a:r>
              <a:rPr lang="en-US" dirty="0" smtClean="0">
                <a:solidFill>
                  <a:srgbClr val="000000"/>
                </a:solidFill>
                <a:latin typeface="Tahoma"/>
                <a:sym typeface="Wingdings"/>
              </a:rPr>
              <a:t> place on Flash</a:t>
            </a:r>
            <a:endParaRPr lang="en-US" dirty="0">
              <a:solidFill>
                <a:srgbClr val="000000"/>
              </a:solidFill>
              <a:latin typeface="Tahoma"/>
            </a:endParaRPr>
          </a:p>
        </p:txBody>
      </p:sp>
      <p:sp>
        <p:nvSpPr>
          <p:cNvPr id="8" name="TextBox 7"/>
          <p:cNvSpPr txBox="1"/>
          <p:nvPr/>
        </p:nvSpPr>
        <p:spPr>
          <a:xfrm>
            <a:off x="3779912" y="4149080"/>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9" name="TextBox 8"/>
          <p:cNvSpPr txBox="1"/>
          <p:nvPr/>
        </p:nvSpPr>
        <p:spPr>
          <a:xfrm>
            <a:off x="3923928" y="3284984"/>
            <a:ext cx="3600400" cy="923330"/>
          </a:xfrm>
          <a:prstGeom prst="rect">
            <a:avLst/>
          </a:prstGeom>
          <a:noFill/>
        </p:spPr>
        <p:txBody>
          <a:bodyPr wrap="square" rtlCol="0">
            <a:spAutoFit/>
          </a:bodyPr>
          <a:lstStyle/>
          <a:p>
            <a:pPr algn="ctr"/>
            <a:r>
              <a:rPr lang="en-US" dirty="0" smtClean="0">
                <a:solidFill>
                  <a:srgbClr val="0000FF"/>
                </a:solidFill>
                <a:latin typeface="Tahoma"/>
              </a:rPr>
              <a:t>Frequently-updated index for a Content Delivery Network (CDN) </a:t>
            </a:r>
            <a:r>
              <a:rPr lang="en-US" dirty="0" smtClean="0">
                <a:solidFill>
                  <a:srgbClr val="0000FF"/>
                </a:solidFill>
                <a:latin typeface="Tahoma"/>
                <a:sym typeface="Wingdings"/>
              </a:rPr>
              <a:t> place in DRAM</a:t>
            </a:r>
            <a:endParaRPr lang="en-US" dirty="0">
              <a:solidFill>
                <a:srgbClr val="0000FF"/>
              </a:solidFill>
              <a:latin typeface="Tahoma"/>
            </a:endParaRPr>
          </a:p>
        </p:txBody>
      </p:sp>
      <p:sp>
        <p:nvSpPr>
          <p:cNvPr id="11"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12" name="TextBox 11"/>
          <p:cNvSpPr txBox="1"/>
          <p:nvPr/>
        </p:nvSpPr>
        <p:spPr>
          <a:xfrm>
            <a:off x="107504" y="5877272"/>
            <a:ext cx="9036496" cy="461665"/>
          </a:xfrm>
          <a:prstGeom prst="rect">
            <a:avLst/>
          </a:prstGeom>
          <a:solidFill>
            <a:sysClr val="window" lastClr="FFFFFF"/>
          </a:solidFill>
          <a:ln w="25400" cap="flat" cmpd="sng" algn="ctr">
            <a:solidFill>
              <a:srgbClr val="0000FF"/>
            </a:solidFill>
            <a:prstDash val="solid"/>
          </a:ln>
          <a:effectLst/>
        </p:spPr>
        <p:txBody>
          <a:bodyPr wrap="square">
            <a:spAutoFit/>
          </a:bodyPr>
          <a:lstStyle/>
          <a:p>
            <a:pPr algn="ctr">
              <a:defRPr/>
            </a:pPr>
            <a:r>
              <a:rPr lang="en-US" sz="2400" b="1" kern="0" dirty="0" smtClean="0">
                <a:solidFill>
                  <a:srgbClr val="0000FF"/>
                </a:solidFill>
                <a:latin typeface="Calibri"/>
              </a:rPr>
              <a:t>Applications or system software can provide hints for data placement</a:t>
            </a:r>
            <a:endParaRPr lang="en-US" sz="2400" b="1" kern="0" dirty="0">
              <a:solidFill>
                <a:srgbClr val="0000FF"/>
              </a:solidFill>
              <a:latin typeface="Calibri"/>
            </a:endParaRPr>
          </a:p>
        </p:txBody>
      </p:sp>
    </p:spTree>
    <p:extLst>
      <p:ext uri="{BB962C8B-B14F-4D97-AF65-F5344CB8AC3E}">
        <p14:creationId xmlns:p14="http://schemas.microsoft.com/office/powerpoint/2010/main" val="22081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Providing Security and Reliability</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A persistent memory deals with data at the granularity of bytes and not necessarily files</a:t>
            </a:r>
          </a:p>
          <a:p>
            <a:pPr lvl="1"/>
            <a:r>
              <a:rPr lang="en-US" sz="2000" dirty="0" smtClean="0">
                <a:solidFill>
                  <a:schemeClr val="accent2">
                    <a:lumMod val="75000"/>
                  </a:schemeClr>
                </a:solidFill>
              </a:rPr>
              <a:t>Provides the opportunity for much finer-grained security and protection than traditional two-level storage models provide/afford</a:t>
            </a:r>
          </a:p>
          <a:p>
            <a:pPr lvl="1"/>
            <a:r>
              <a:rPr lang="en-US" sz="2000" dirty="0" smtClean="0">
                <a:solidFill>
                  <a:srgbClr val="FF0000"/>
                </a:solidFill>
              </a:rPr>
              <a:t>Need efficient techniques to avoid large metadata overheads</a:t>
            </a:r>
          </a:p>
          <a:p>
            <a:endParaRPr lang="en-US" sz="2200" dirty="0" smtClean="0"/>
          </a:p>
          <a:p>
            <a:r>
              <a:rPr lang="en-US" sz="2200" dirty="0" smtClean="0">
                <a:solidFill>
                  <a:srgbClr val="0000FF"/>
                </a:solidFill>
              </a:rPr>
              <a:t>A persistent memory can improve application reliability by ensuring updates to persistent data are less vulnerable to failures</a:t>
            </a:r>
          </a:p>
          <a:p>
            <a:pPr lvl="1"/>
            <a:r>
              <a:rPr lang="en-US" sz="2000" dirty="0" smtClean="0">
                <a:solidFill>
                  <a:srgbClr val="FF0000"/>
                </a:solidFill>
              </a:rPr>
              <a:t>Need to ensure that changes to copies of persistent data placed in volatile memories become persistent</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133</a:t>
            </a:fld>
            <a:endParaRPr lang="en-US" altLang="en-US">
              <a:solidFill>
                <a:srgbClr val="000000"/>
              </a:solidFill>
            </a:endParaRPr>
          </a:p>
        </p:txBody>
      </p:sp>
    </p:spTree>
    <p:extLst>
      <p:ext uri="{BB962C8B-B14F-4D97-AF65-F5344CB8AC3E}">
        <p14:creationId xmlns:p14="http://schemas.microsoft.com/office/powerpoint/2010/main" val="938340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HW/SW Cooperative Data Management</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Persistent memories can expose hooks and interfaces to applications, the OS, and runtimes</a:t>
            </a:r>
          </a:p>
          <a:p>
            <a:pPr lvl="1"/>
            <a:r>
              <a:rPr lang="en-US" sz="2000" dirty="0" smtClean="0">
                <a:solidFill>
                  <a:schemeClr val="tx2">
                    <a:lumMod val="75000"/>
                  </a:schemeClr>
                </a:solidFill>
              </a:rPr>
              <a:t>Have the potential to provide improved system robustness and efficiency than by managing persistent data with either software or hardware alone</a:t>
            </a:r>
          </a:p>
          <a:p>
            <a:endParaRPr lang="en-US" sz="2200" dirty="0" smtClean="0"/>
          </a:p>
          <a:p>
            <a:r>
              <a:rPr lang="en-US" sz="2200" dirty="0" smtClean="0"/>
              <a:t>Can enable fast </a:t>
            </a:r>
            <a:r>
              <a:rPr lang="en-US" sz="2200" dirty="0" err="1" smtClean="0"/>
              <a:t>checkpointing</a:t>
            </a:r>
            <a:r>
              <a:rPr lang="en-US" sz="2200" dirty="0" smtClean="0"/>
              <a:t> and reboots, improve application reliability by ensuring persistence of data</a:t>
            </a:r>
          </a:p>
          <a:p>
            <a:pPr lvl="1"/>
            <a:r>
              <a:rPr lang="en-US" sz="2000" dirty="0" smtClean="0">
                <a:solidFill>
                  <a:srgbClr val="FF0000"/>
                </a:solidFill>
              </a:rPr>
              <a:t>How to redesign availability mechanisms to take advantage of these?</a:t>
            </a:r>
          </a:p>
          <a:p>
            <a:endParaRPr lang="en-US" sz="2200" dirty="0" smtClean="0"/>
          </a:p>
          <a:p>
            <a:r>
              <a:rPr lang="en-US" sz="2200" dirty="0" smtClean="0"/>
              <a:t>Persistent locks and other persistent synchronization constructs can enable more robust programs and systems</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spTree>
    <p:extLst>
      <p:ext uri="{BB962C8B-B14F-4D97-AF65-F5344CB8AC3E}">
        <p14:creationId xmlns:p14="http://schemas.microsoft.com/office/powerpoint/2010/main" val="3037383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Quantifying Persistent Memory Benefits</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t>We have identified several opportunities and benefits of using persistent memories without the traditional two-level store model</a:t>
            </a:r>
          </a:p>
          <a:p>
            <a:pPr marL="344487" lvl="1" indent="0">
              <a:buNone/>
            </a:pPr>
            <a:endParaRPr lang="en-US" sz="2000" dirty="0" smtClean="0"/>
          </a:p>
          <a:p>
            <a:r>
              <a:rPr lang="en-US" sz="2200" dirty="0" smtClean="0"/>
              <a:t>We will next quantify:</a:t>
            </a:r>
          </a:p>
          <a:p>
            <a:pPr lvl="1"/>
            <a:r>
              <a:rPr lang="en-US" sz="2000" dirty="0" smtClean="0"/>
              <a:t>How do persistent memories affect system performance?</a:t>
            </a:r>
          </a:p>
          <a:p>
            <a:pPr lvl="1"/>
            <a:r>
              <a:rPr lang="en-US" sz="2000" dirty="0" smtClean="0"/>
              <a:t>How much energy reduction is possible?</a:t>
            </a:r>
          </a:p>
          <a:p>
            <a:pPr lvl="1"/>
            <a:r>
              <a:rPr lang="en-US" sz="2000" dirty="0" smtClean="0"/>
              <a:t>Can persistent memories achieve these benefits despite additional access latencies to the persistent memory manager?</a:t>
            </a:r>
          </a:p>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spTree>
    <p:extLst>
      <p:ext uri="{BB962C8B-B14F-4D97-AF65-F5344CB8AC3E}">
        <p14:creationId xmlns:p14="http://schemas.microsoft.com/office/powerpoint/2010/main" val="2246951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rgbClr val="0000FF"/>
                </a:solidFill>
              </a:rPr>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136</a:t>
            </a:fld>
            <a:endParaRPr lang="en-US" altLang="en-US">
              <a:solidFill>
                <a:srgbClr val="000000"/>
              </a:solidFill>
            </a:endParaRPr>
          </a:p>
        </p:txBody>
      </p:sp>
    </p:spTree>
    <p:extLst>
      <p:ext uri="{BB962C8B-B14F-4D97-AF65-F5344CB8AC3E}">
        <p14:creationId xmlns:p14="http://schemas.microsoft.com/office/powerpoint/2010/main" val="69331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p:txBody>
          <a:bodyPr/>
          <a:lstStyle/>
          <a:p>
            <a:pPr>
              <a:lnSpc>
                <a:spcPct val="120000"/>
              </a:lnSpc>
            </a:pPr>
            <a:r>
              <a:rPr lang="en-US" sz="2200" dirty="0" smtClean="0"/>
              <a:t>Hybrid real system / simulation-based approach</a:t>
            </a:r>
          </a:p>
          <a:p>
            <a:pPr lvl="1">
              <a:lnSpc>
                <a:spcPct val="120000"/>
              </a:lnSpc>
            </a:pPr>
            <a:r>
              <a:rPr lang="en-US" sz="2000" dirty="0" smtClean="0"/>
              <a:t>System calls are executed on host machine (functional correctness) and timed to accurately model their latency in the simulator</a:t>
            </a:r>
          </a:p>
          <a:p>
            <a:pPr lvl="1">
              <a:lnSpc>
                <a:spcPct val="120000"/>
              </a:lnSpc>
            </a:pPr>
            <a:r>
              <a:rPr lang="en-US" sz="2000" dirty="0" smtClean="0"/>
              <a:t>Rest of execution is simulated in Multi2Sim (enables hardware-level exploration)</a:t>
            </a:r>
          </a:p>
          <a:p>
            <a:pPr>
              <a:lnSpc>
                <a:spcPct val="120000"/>
              </a:lnSpc>
            </a:pPr>
            <a:r>
              <a:rPr lang="en-US" sz="2200" dirty="0" smtClean="0"/>
              <a:t>Power evaluated using </a:t>
            </a:r>
            <a:r>
              <a:rPr lang="en-US" sz="2200" dirty="0" err="1" smtClean="0"/>
              <a:t>McPAT</a:t>
            </a:r>
            <a:r>
              <a:rPr lang="en-US" sz="2200" dirty="0" smtClean="0"/>
              <a:t> and memory power models</a:t>
            </a:r>
          </a:p>
          <a:p>
            <a:pPr>
              <a:lnSpc>
                <a:spcPct val="120000"/>
              </a:lnSpc>
            </a:pPr>
            <a:r>
              <a:rPr lang="en-US" sz="2200" dirty="0" smtClean="0"/>
              <a:t>16 cores, 4-wide issue, 128-entry instruction window, 1.6 GHz</a:t>
            </a:r>
          </a:p>
          <a:p>
            <a:pPr>
              <a:lnSpc>
                <a:spcPct val="120000"/>
              </a:lnSpc>
            </a:pPr>
            <a:r>
              <a:rPr lang="en-US" sz="2200" dirty="0" smtClean="0"/>
              <a:t>Volatile memory: 4GB DRAM, 4KB page size, 100-cycle latency</a:t>
            </a:r>
          </a:p>
          <a:p>
            <a:pPr>
              <a:lnSpc>
                <a:spcPct val="120000"/>
              </a:lnSpc>
            </a:pPr>
            <a:r>
              <a:rPr lang="en-US" sz="2200" dirty="0" smtClean="0"/>
              <a:t>Persistent memory</a:t>
            </a:r>
          </a:p>
          <a:p>
            <a:pPr lvl="1">
              <a:lnSpc>
                <a:spcPct val="120000"/>
              </a:lnSpc>
            </a:pPr>
            <a:r>
              <a:rPr lang="en-US" sz="2000" dirty="0" smtClean="0"/>
              <a:t>HDD (measured): 4ms seek latency, 6Gbps bus rate</a:t>
            </a:r>
          </a:p>
          <a:p>
            <a:pPr lvl="1">
              <a:lnSpc>
                <a:spcPct val="120000"/>
              </a:lnSpc>
            </a:pPr>
            <a:r>
              <a:rPr lang="en-US" sz="2000" dirty="0" smtClean="0"/>
              <a:t>NVM: (modeled after PCM) 4KB page size, 160-/480-cycle (read/write) latency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137</a:t>
            </a:fld>
            <a:endParaRPr lang="en-US" altLang="en-US">
              <a:solidFill>
                <a:srgbClr val="000000"/>
              </a:solidFill>
            </a:endParaRPr>
          </a:p>
        </p:txBody>
      </p:sp>
    </p:spTree>
    <p:extLst>
      <p:ext uri="{BB962C8B-B14F-4D97-AF65-F5344CB8AC3E}">
        <p14:creationId xmlns:p14="http://schemas.microsoft.com/office/powerpoint/2010/main" val="4188928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Systems</a:t>
            </a:r>
            <a:endParaRPr lang="en-US" dirty="0"/>
          </a:p>
        </p:txBody>
      </p:sp>
      <p:sp>
        <p:nvSpPr>
          <p:cNvPr id="3" name="Content Placeholder 2"/>
          <p:cNvSpPr>
            <a:spLocks noGrp="1"/>
          </p:cNvSpPr>
          <p:nvPr>
            <p:ph idx="1"/>
          </p:nvPr>
        </p:nvSpPr>
        <p:spPr/>
        <p:txBody>
          <a:bodyPr/>
          <a:lstStyle/>
          <a:p>
            <a:pPr>
              <a:lnSpc>
                <a:spcPct val="110000"/>
              </a:lnSpc>
            </a:pPr>
            <a:r>
              <a:rPr lang="en-US" sz="2200" dirty="0" smtClean="0"/>
              <a:t>HDD Baseline (HB)</a:t>
            </a:r>
          </a:p>
          <a:p>
            <a:pPr lvl="1">
              <a:lnSpc>
                <a:spcPct val="110000"/>
              </a:lnSpc>
            </a:pPr>
            <a:r>
              <a:rPr lang="en-US" sz="1800" dirty="0" smtClean="0"/>
              <a:t>Traditional system with volatile DRAM memory and persistent HDD storage</a:t>
            </a:r>
          </a:p>
          <a:p>
            <a:pPr lvl="1">
              <a:lnSpc>
                <a:spcPct val="110000"/>
              </a:lnSpc>
            </a:pPr>
            <a:r>
              <a:rPr lang="en-US" sz="1800" dirty="0" smtClean="0">
                <a:solidFill>
                  <a:srgbClr val="FF0000"/>
                </a:solidFill>
              </a:rPr>
              <a:t>Overheads of operating system and file system code and buffering</a:t>
            </a:r>
          </a:p>
          <a:p>
            <a:pPr>
              <a:lnSpc>
                <a:spcPct val="110000"/>
              </a:lnSpc>
            </a:pPr>
            <a:r>
              <a:rPr lang="en-US" sz="2000" dirty="0" smtClean="0"/>
              <a:t>HDD without OS/FS (HW)</a:t>
            </a:r>
          </a:p>
          <a:p>
            <a:pPr lvl="1">
              <a:lnSpc>
                <a:spcPct val="110000"/>
              </a:lnSpc>
            </a:pPr>
            <a:r>
              <a:rPr lang="en-US" sz="1800" dirty="0" smtClean="0"/>
              <a:t>Same as HDD Baseline, but with the ideal elimination of all OS/FS overheads</a:t>
            </a:r>
          </a:p>
          <a:p>
            <a:pPr lvl="1">
              <a:lnSpc>
                <a:spcPct val="110000"/>
              </a:lnSpc>
            </a:pPr>
            <a:r>
              <a:rPr lang="en-US" sz="1800" dirty="0" smtClean="0">
                <a:solidFill>
                  <a:srgbClr val="008000"/>
                </a:solidFill>
              </a:rPr>
              <a:t>System calls take 0 cycles </a:t>
            </a:r>
            <a:r>
              <a:rPr lang="en-US" sz="1800" dirty="0" smtClean="0"/>
              <a:t>(but </a:t>
            </a:r>
            <a:r>
              <a:rPr lang="en-US" sz="1800" dirty="0" smtClean="0">
                <a:solidFill>
                  <a:srgbClr val="FF0000"/>
                </a:solidFill>
              </a:rPr>
              <a:t>HDD access takes normal latency</a:t>
            </a:r>
            <a:r>
              <a:rPr lang="en-US" sz="1800" dirty="0" smtClean="0"/>
              <a:t>)</a:t>
            </a:r>
          </a:p>
          <a:p>
            <a:pPr>
              <a:lnSpc>
                <a:spcPct val="110000"/>
              </a:lnSpc>
            </a:pPr>
            <a:r>
              <a:rPr lang="en-US" sz="2000" dirty="0" smtClean="0"/>
              <a:t>NVM Baseline (NB)</a:t>
            </a:r>
          </a:p>
          <a:p>
            <a:pPr lvl="1">
              <a:lnSpc>
                <a:spcPct val="110000"/>
              </a:lnSpc>
            </a:pPr>
            <a:r>
              <a:rPr lang="en-US" sz="1800" dirty="0" smtClean="0"/>
              <a:t>Same as HDD Baseline, but </a:t>
            </a:r>
            <a:r>
              <a:rPr lang="en-US" sz="1800" dirty="0" smtClean="0">
                <a:solidFill>
                  <a:srgbClr val="008000"/>
                </a:solidFill>
              </a:rPr>
              <a:t>HDD is replaced with NVM</a:t>
            </a:r>
          </a:p>
          <a:p>
            <a:pPr lvl="1">
              <a:lnSpc>
                <a:spcPct val="110000"/>
              </a:lnSpc>
            </a:pPr>
            <a:r>
              <a:rPr lang="en-US" sz="1800" dirty="0" smtClean="0">
                <a:solidFill>
                  <a:srgbClr val="FF0000"/>
                </a:solidFill>
              </a:rPr>
              <a:t>Still has OS/FS overheads of the two-level storage model</a:t>
            </a:r>
          </a:p>
          <a:p>
            <a:pPr>
              <a:lnSpc>
                <a:spcPct val="110000"/>
              </a:lnSpc>
            </a:pPr>
            <a:r>
              <a:rPr lang="en-US" sz="2000" dirty="0" smtClean="0"/>
              <a:t>Persistent Memory (PM)</a:t>
            </a:r>
          </a:p>
          <a:p>
            <a:pPr lvl="1">
              <a:lnSpc>
                <a:spcPct val="110000"/>
              </a:lnSpc>
            </a:pPr>
            <a:r>
              <a:rPr lang="en-US" sz="1800" dirty="0" smtClean="0"/>
              <a:t>Uses only NVM (no DRAM) to ensure full-system persistence</a:t>
            </a:r>
          </a:p>
          <a:p>
            <a:pPr lvl="1">
              <a:lnSpc>
                <a:spcPct val="110000"/>
              </a:lnSpc>
            </a:pPr>
            <a:r>
              <a:rPr lang="en-US" sz="1800" dirty="0" smtClean="0"/>
              <a:t>All data accessed using loads and stores</a:t>
            </a:r>
          </a:p>
          <a:p>
            <a:pPr lvl="1">
              <a:lnSpc>
                <a:spcPct val="110000"/>
              </a:lnSpc>
            </a:pPr>
            <a:r>
              <a:rPr lang="en-US" sz="1800" dirty="0" smtClean="0">
                <a:solidFill>
                  <a:srgbClr val="008000"/>
                </a:solidFill>
              </a:rPr>
              <a:t>Does not waste energy on system calls</a:t>
            </a:r>
          </a:p>
          <a:p>
            <a:pPr lvl="1">
              <a:lnSpc>
                <a:spcPct val="110000"/>
              </a:lnSpc>
            </a:pPr>
            <a:r>
              <a:rPr lang="en-US" sz="1800" dirty="0" smtClean="0">
                <a:solidFill>
                  <a:srgbClr val="008000"/>
                </a:solidFill>
              </a:rPr>
              <a:t>Data is manipulated directly on the NVM device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138</a:t>
            </a:fld>
            <a:endParaRPr lang="en-US" altLang="en-US">
              <a:solidFill>
                <a:srgbClr val="000000"/>
              </a:solidFill>
            </a:endParaRPr>
          </a:p>
        </p:txBody>
      </p:sp>
    </p:spTree>
    <p:extLst>
      <p:ext uri="{BB962C8B-B14F-4D97-AF65-F5344CB8AC3E}">
        <p14:creationId xmlns:p14="http://schemas.microsoft.com/office/powerpoint/2010/main" val="2954468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Workloads</a:t>
            </a:r>
            <a:endParaRPr lang="en-US" dirty="0"/>
          </a:p>
        </p:txBody>
      </p:sp>
      <p:sp>
        <p:nvSpPr>
          <p:cNvPr id="3" name="Content Placeholder 2"/>
          <p:cNvSpPr>
            <a:spLocks noGrp="1"/>
          </p:cNvSpPr>
          <p:nvPr>
            <p:ph idx="1"/>
          </p:nvPr>
        </p:nvSpPr>
        <p:spPr/>
        <p:txBody>
          <a:bodyPr/>
          <a:lstStyle/>
          <a:p>
            <a:r>
              <a:rPr lang="en-US" sz="2200" dirty="0" smtClean="0"/>
              <a:t>Unix utilities that manipulate files</a:t>
            </a:r>
          </a:p>
          <a:p>
            <a:pPr lvl="1"/>
            <a:r>
              <a:rPr lang="en-US" sz="2000" dirty="0" err="1" smtClean="0"/>
              <a:t>cp</a:t>
            </a:r>
            <a:r>
              <a:rPr lang="en-US" sz="2000" dirty="0" smtClean="0"/>
              <a:t>: copy a large file from one location to another</a:t>
            </a:r>
          </a:p>
          <a:p>
            <a:pPr lvl="1"/>
            <a:r>
              <a:rPr lang="en-US" sz="2000" dirty="0" err="1" smtClean="0"/>
              <a:t>cp</a:t>
            </a:r>
            <a:r>
              <a:rPr lang="en-US" sz="2000" dirty="0" smtClean="0"/>
              <a:t> –r: copy files in a directory tree from one location to another</a:t>
            </a:r>
          </a:p>
          <a:p>
            <a:pPr lvl="1"/>
            <a:r>
              <a:rPr lang="en-US" sz="2000" dirty="0" err="1" smtClean="0"/>
              <a:t>grep</a:t>
            </a:r>
            <a:r>
              <a:rPr lang="en-US" sz="2000" dirty="0" smtClean="0"/>
              <a:t>: search for a string in a large file</a:t>
            </a:r>
          </a:p>
          <a:p>
            <a:pPr lvl="1"/>
            <a:r>
              <a:rPr lang="en-US" sz="2000" dirty="0" err="1" smtClean="0"/>
              <a:t>grep</a:t>
            </a:r>
            <a:r>
              <a:rPr lang="en-US" sz="2000" dirty="0" smtClean="0"/>
              <a:t> –r: search for a string recursively in a directory tree</a:t>
            </a:r>
          </a:p>
          <a:p>
            <a:pPr lvl="1"/>
            <a:endParaRPr lang="en-US" sz="2000" dirty="0" smtClean="0"/>
          </a:p>
          <a:p>
            <a:r>
              <a:rPr lang="en-US" sz="2200" dirty="0" err="1" smtClean="0"/>
              <a:t>PostMark</a:t>
            </a:r>
            <a:r>
              <a:rPr lang="en-US" sz="2200" dirty="0" smtClean="0"/>
              <a:t>: an I/O-intensive benchmark from </a:t>
            </a:r>
            <a:r>
              <a:rPr lang="en-US" sz="2200" dirty="0" err="1" smtClean="0"/>
              <a:t>NetApp</a:t>
            </a:r>
            <a:endParaRPr lang="en-US" sz="2200" dirty="0" smtClean="0"/>
          </a:p>
          <a:p>
            <a:pPr lvl="1"/>
            <a:r>
              <a:rPr lang="en-US" sz="2000" dirty="0" smtClean="0"/>
              <a:t>Emulates typical access patterns for email, news, web commerce</a:t>
            </a:r>
          </a:p>
          <a:p>
            <a:pPr lvl="1"/>
            <a:endParaRPr lang="en-US" sz="2000" dirty="0" smtClean="0"/>
          </a:p>
          <a:p>
            <a:r>
              <a:rPr lang="en-US" sz="2200" dirty="0" smtClean="0"/>
              <a:t>MySQL Server: a popular database management system</a:t>
            </a:r>
          </a:p>
          <a:p>
            <a:pPr lvl="1"/>
            <a:r>
              <a:rPr lang="en-US" sz="2000" dirty="0" smtClean="0"/>
              <a:t>OLTP-style queries generated by </a:t>
            </a:r>
            <a:r>
              <a:rPr lang="en-US" sz="2000" dirty="0" err="1" smtClean="0"/>
              <a:t>Sysbench</a:t>
            </a:r>
            <a:endParaRPr lang="en-US" sz="2000" dirty="0" smtClean="0"/>
          </a:p>
          <a:p>
            <a:pPr lvl="1"/>
            <a:r>
              <a:rPr lang="en-US" sz="2000" dirty="0" smtClean="0"/>
              <a:t>MySQL (simple): single, random read to an entry</a:t>
            </a:r>
          </a:p>
          <a:p>
            <a:pPr lvl="1"/>
            <a:r>
              <a:rPr lang="en-US" sz="2000" dirty="0" smtClean="0"/>
              <a:t>MySQL (complex): reads/writes 1 to 100 entries per transaction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139</a:t>
            </a:fld>
            <a:endParaRPr lang="en-US" altLang="en-US">
              <a:solidFill>
                <a:srgbClr val="000000"/>
              </a:solidFill>
            </a:endParaRPr>
          </a:p>
        </p:txBody>
      </p:sp>
    </p:spTree>
    <p:extLst>
      <p:ext uri="{BB962C8B-B14F-4D97-AF65-F5344CB8AC3E}">
        <p14:creationId xmlns:p14="http://schemas.microsoft.com/office/powerpoint/2010/main" val="512263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More cores </a:t>
            </a:r>
            <a:r>
              <a:rPr lang="en-US">
                <a:solidFill>
                  <a:srgbClr val="0000FF"/>
                </a:solidFill>
                <a:latin typeface="Tahoma" charset="0"/>
                <a:ea typeface="ＭＳ Ｐゴシック" charset="0"/>
                <a:cs typeface="ＭＳ Ｐゴシック" charset="0"/>
                <a:sym typeface="Wingdings" charset="0"/>
              </a:rPr>
              <a:t> More concurrency  Larger working set</a:t>
            </a: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Emerging applications are data-intensive</a:t>
            </a:r>
          </a:p>
          <a:p>
            <a:endParaRPr lang="en-US">
              <a:latin typeface="Tahoma" charset="0"/>
              <a:ea typeface="ＭＳ Ｐゴシック" charset="0"/>
              <a:cs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rPr>
              <a:t>Many applications/virtual machines (will) share main memory</a:t>
            </a:r>
            <a:endParaRPr lang="en-US" sz="1200">
              <a:latin typeface="Tahoma" charset="0"/>
              <a:ea typeface="ＭＳ Ｐゴシック" charset="0"/>
              <a:cs typeface="ＭＳ Ｐゴシック" charset="0"/>
            </a:endParaRPr>
          </a:p>
          <a:p>
            <a:pPr lvl="1" eaLnBrk="1" hangingPunct="1"/>
            <a:r>
              <a:rPr lang="en-US">
                <a:solidFill>
                  <a:srgbClr val="FF0000"/>
                </a:solidFill>
                <a:latin typeface="Tahoma" charset="0"/>
                <a:ea typeface="ＭＳ Ｐゴシック" charset="0"/>
              </a:rPr>
              <a:t>Cloud computing/servers</a:t>
            </a:r>
            <a:r>
              <a:rPr lang="en-US">
                <a:latin typeface="Tahoma" charset="0"/>
                <a:ea typeface="ＭＳ Ｐゴシック" charset="0"/>
              </a:rPr>
              <a:t>: Consolidation to improve efficiency</a:t>
            </a:r>
          </a:p>
          <a:p>
            <a:pPr lvl="1" eaLnBrk="1" hangingPunct="1"/>
            <a:r>
              <a:rPr lang="en-US">
                <a:solidFill>
                  <a:srgbClr val="FF0000"/>
                </a:solidFill>
                <a:latin typeface="Tahoma" charset="0"/>
                <a:ea typeface="ＭＳ Ｐゴシック" charset="0"/>
              </a:rPr>
              <a:t>GP-GPUs</a:t>
            </a:r>
            <a:r>
              <a:rPr lang="en-US">
                <a:latin typeface="Tahoma" charset="0"/>
                <a:ea typeface="ＭＳ Ｐゴシック" charset="0"/>
              </a:rPr>
              <a:t>: Many threads from multiple parallel applications</a:t>
            </a:r>
          </a:p>
          <a:p>
            <a:pPr lvl="1" eaLnBrk="1" hangingPunct="1"/>
            <a:r>
              <a:rPr lang="en-US">
                <a:solidFill>
                  <a:srgbClr val="FF0000"/>
                </a:solidFill>
                <a:latin typeface="Tahoma" charset="0"/>
                <a:ea typeface="ＭＳ Ｐゴシック" charset="0"/>
              </a:rPr>
              <a:t>Mobile</a:t>
            </a:r>
            <a:r>
              <a:rPr lang="en-US">
                <a:latin typeface="Tahoma" charset="0"/>
                <a:ea typeface="ＭＳ Ｐゴシック" charset="0"/>
              </a:rPr>
              <a:t>: Interactive + non-interactive consolidation</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AMD Barcelona: 4 cores</a:t>
              </a:r>
            </a:p>
          </p:txBody>
        </p:sp>
      </p:grpSp>
    </p:spTree>
    <p:extLst>
      <p:ext uri="{BB962C8B-B14F-4D97-AF65-F5344CB8AC3E}">
        <p14:creationId xmlns:p14="http://schemas.microsoft.com/office/powerpoint/2010/main" val="1755303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140</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338170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141</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FF0000"/>
                </a:solidFill>
                <a:latin typeface="Tahoma"/>
              </a:rPr>
              <a:t>For HDD-based systems, eliminating OS/FS overheads typically leads to small performance improvements </a:t>
            </a:r>
            <a:r>
              <a:rPr lang="en-US" dirty="0" smtClean="0">
                <a:solidFill>
                  <a:srgbClr val="FF0000"/>
                </a:solidFill>
                <a:latin typeface="Tahoma"/>
                <a:sym typeface="Wingdings"/>
              </a:rPr>
              <a:t> execution time dominated by HDD access latency</a:t>
            </a:r>
            <a:endParaRPr lang="en-US" dirty="0">
              <a:solidFill>
                <a:srgbClr val="FF0000"/>
              </a:solidFill>
              <a:latin typeface="Tahoma"/>
            </a:endParaRPr>
          </a:p>
        </p:txBody>
      </p:sp>
      <p:sp>
        <p:nvSpPr>
          <p:cNvPr id="14" name="Oval 13"/>
          <p:cNvSpPr/>
          <p:nvPr/>
        </p:nvSpPr>
        <p:spPr>
          <a:xfrm>
            <a:off x="1619672" y="1556792"/>
            <a:ext cx="432048" cy="432048"/>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Oval 15"/>
          <p:cNvSpPr/>
          <p:nvPr/>
        </p:nvSpPr>
        <p:spPr>
          <a:xfrm>
            <a:off x="3491880"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7" name="Oval 16"/>
          <p:cNvSpPr/>
          <p:nvPr/>
        </p:nvSpPr>
        <p:spPr>
          <a:xfrm>
            <a:off x="5349147"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 name="Oval 17"/>
          <p:cNvSpPr/>
          <p:nvPr/>
        </p:nvSpPr>
        <p:spPr>
          <a:xfrm>
            <a:off x="6285251"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 name="Oval 18"/>
          <p:cNvSpPr/>
          <p:nvPr/>
        </p:nvSpPr>
        <p:spPr>
          <a:xfrm>
            <a:off x="7221355"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620700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142</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Though, for more complex file system operations like directory traversal (seen with </a:t>
            </a:r>
            <a:r>
              <a:rPr lang="en-US" dirty="0" err="1" smtClean="0">
                <a:solidFill>
                  <a:srgbClr val="008000"/>
                </a:solidFill>
                <a:latin typeface="Tahoma"/>
              </a:rPr>
              <a:t>cp</a:t>
            </a:r>
            <a:r>
              <a:rPr lang="en-US" dirty="0" smtClean="0">
                <a:solidFill>
                  <a:srgbClr val="008000"/>
                </a:solidFill>
                <a:latin typeface="Tahoma"/>
              </a:rPr>
              <a:t> -r and </a:t>
            </a:r>
            <a:r>
              <a:rPr lang="en-US" dirty="0" err="1" smtClean="0">
                <a:solidFill>
                  <a:srgbClr val="008000"/>
                </a:solidFill>
                <a:latin typeface="Tahoma"/>
              </a:rPr>
              <a:t>grep</a:t>
            </a:r>
            <a:r>
              <a:rPr lang="en-US" dirty="0" smtClean="0">
                <a:solidFill>
                  <a:srgbClr val="008000"/>
                </a:solidFill>
                <a:latin typeface="Tahoma"/>
              </a:rPr>
              <a:t> -r), eliminating the OS/FS overhead improves performance</a:t>
            </a:r>
            <a:endParaRPr lang="en-US" dirty="0">
              <a:solidFill>
                <a:srgbClr val="008000"/>
              </a:solidFill>
              <a:latin typeface="Tahoma"/>
            </a:endParaRPr>
          </a:p>
        </p:txBody>
      </p:sp>
      <p:sp>
        <p:nvSpPr>
          <p:cNvPr id="14" name="Oval 13"/>
          <p:cNvSpPr/>
          <p:nvPr/>
        </p:nvSpPr>
        <p:spPr>
          <a:xfrm>
            <a:off x="2555776" y="1556792"/>
            <a:ext cx="432048"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Oval 14"/>
          <p:cNvSpPr/>
          <p:nvPr/>
        </p:nvSpPr>
        <p:spPr>
          <a:xfrm>
            <a:off x="4427984" y="1556792"/>
            <a:ext cx="432048" cy="122413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132228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143</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00FF"/>
                </a:solidFill>
                <a:latin typeface="Tahoma"/>
              </a:rPr>
              <a:t>Switching from an HDD to NVM greatly reduces execution time due to NVM’s much faster access latencies, especially for I/O-intensive workloads (</a:t>
            </a:r>
            <a:r>
              <a:rPr lang="en-US" dirty="0" err="1" smtClean="0">
                <a:solidFill>
                  <a:srgbClr val="0000FF"/>
                </a:solidFill>
                <a:latin typeface="Tahoma"/>
              </a:rPr>
              <a:t>cp</a:t>
            </a:r>
            <a:r>
              <a:rPr lang="en-US" dirty="0" smtClean="0">
                <a:solidFill>
                  <a:srgbClr val="0000FF"/>
                </a:solidFill>
                <a:latin typeface="Tahoma"/>
              </a:rPr>
              <a:t>, </a:t>
            </a:r>
            <a:r>
              <a:rPr lang="en-US" dirty="0" err="1" smtClean="0">
                <a:solidFill>
                  <a:srgbClr val="0000FF"/>
                </a:solidFill>
                <a:latin typeface="Tahoma"/>
              </a:rPr>
              <a:t>PostMark</a:t>
            </a:r>
            <a:r>
              <a:rPr lang="en-US" dirty="0" smtClean="0">
                <a:solidFill>
                  <a:srgbClr val="0000FF"/>
                </a:solidFill>
                <a:latin typeface="Tahoma"/>
              </a:rPr>
              <a:t>, MySQL)</a:t>
            </a:r>
            <a:endParaRPr lang="en-US" dirty="0">
              <a:solidFill>
                <a:srgbClr val="0000FF"/>
              </a:solidFill>
              <a:latin typeface="Tahoma"/>
            </a:endParaRPr>
          </a:p>
        </p:txBody>
      </p:sp>
      <p:cxnSp>
        <p:nvCxnSpPr>
          <p:cNvPr id="5" name="Straight Arrow Connector 4"/>
          <p:cNvCxnSpPr/>
          <p:nvPr/>
        </p:nvCxnSpPr>
        <p:spPr>
          <a:xfrm>
            <a:off x="1979712" y="1772816"/>
            <a:ext cx="144016" cy="25922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15816" y="2132856"/>
            <a:ext cx="144016" cy="151216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851920" y="1772816"/>
            <a:ext cx="144016" cy="6480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1700808"/>
            <a:ext cx="144016" cy="86409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724128"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630350" y="1700808"/>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566454"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055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144</a:t>
            </a:fld>
            <a:endParaRPr lang="en-US" altLang="en-US">
              <a:solidFill>
                <a:srgbClr val="000000"/>
              </a:solidFill>
            </a:endParaRPr>
          </a:p>
        </p:txBody>
      </p:sp>
      <p:pic>
        <p:nvPicPr>
          <p:cNvPr id="11" name="Content Placeholder 10"/>
          <p:cNvPicPr>
            <a:picLocks noGrp="1" noChangeAspect="1"/>
          </p:cNvPicPr>
          <p:nvPr>
            <p:ph idx="1"/>
          </p:nvPr>
        </p:nvPicPr>
        <p:blipFill>
          <a:blip r:embed="rId3"/>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For most workloads, eliminating OS/FS code and buffering improves performance greatly on top of the NVM Baseline system </a:t>
            </a:r>
          </a:p>
          <a:p>
            <a:pPr algn="ctr"/>
            <a:r>
              <a:rPr lang="en-US" dirty="0" smtClean="0">
                <a:solidFill>
                  <a:srgbClr val="008000"/>
                </a:solidFill>
                <a:latin typeface="Tahoma"/>
              </a:rPr>
              <a:t>(even when DRAM is eliminated from the system)</a:t>
            </a:r>
            <a:endParaRPr lang="en-US" dirty="0">
              <a:solidFill>
                <a:srgbClr val="008000"/>
              </a:solidFill>
              <a:latin typeface="Tahoma"/>
            </a:endParaRPr>
          </a:p>
        </p:txBody>
      </p:sp>
      <p:sp>
        <p:nvSpPr>
          <p:cNvPr id="14" name="Oval 13"/>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Oval 14"/>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 name="Oval 1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1" name="Oval 20"/>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4" name="Oval 23"/>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198469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pic>
        <p:nvPicPr>
          <p:cNvPr id="5" name="Content Placeholder 4"/>
          <p:cNvPicPr>
            <a:picLocks noGrp="1" noChangeAspect="1"/>
          </p:cNvPicPr>
          <p:nvPr>
            <p:ph idx="1"/>
          </p:nvPr>
        </p:nvPicPr>
        <p:blipFill>
          <a:blip r:embed="rId2"/>
          <a:srcRect l="-9434" r="-9434"/>
          <a:stretch>
            <a:fillRect/>
          </a:stretch>
        </p:blipFill>
        <p:spPr>
          <a:xfrm>
            <a:off x="228600" y="908720"/>
            <a:ext cx="8610600" cy="4608512"/>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145</a:t>
            </a:fld>
            <a:endParaRPr lang="en-US" altLang="en-US">
              <a:solidFill>
                <a:srgbClr val="000000"/>
              </a:solidFill>
            </a:endParaRPr>
          </a:p>
        </p:txBody>
      </p:sp>
      <p:sp>
        <p:nvSpPr>
          <p:cNvPr id="6" name="TextBox 5"/>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The workloads that see the greatest improvement from using a Persistent Memory are those that spend a large portion of their time executing system call code due to the two-level storage model</a:t>
            </a:r>
            <a:endParaRPr lang="en-US" dirty="0">
              <a:solidFill>
                <a:srgbClr val="008000"/>
              </a:solidFill>
              <a:latin typeface="Tahoma"/>
            </a:endParaRPr>
          </a:p>
        </p:txBody>
      </p:sp>
      <p:sp>
        <p:nvSpPr>
          <p:cNvPr id="7" name="Oval 6"/>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Oval 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Oval 10"/>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800385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146</a:t>
            </a:fld>
            <a:endParaRPr lang="en-US" altLang="en-US">
              <a:solidFill>
                <a:srgbClr val="000000"/>
              </a:solidFill>
            </a:endParaRPr>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682312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TextBox 14"/>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HDD-based and NVM-based systems, lower NVM energy leads to greatly reduced energy consumption</a:t>
            </a:r>
            <a:endParaRPr lang="en-US" dirty="0">
              <a:solidFill>
                <a:srgbClr val="008000"/>
              </a:solidFill>
              <a:latin typeface="Tahoma"/>
            </a:endParaRPr>
          </a:p>
        </p:txBody>
      </p:sp>
      <p:cxnSp>
        <p:nvCxnSpPr>
          <p:cNvPr id="7" name="Straight Arrow Connector 6"/>
          <p:cNvCxnSpPr/>
          <p:nvPr/>
        </p:nvCxnSpPr>
        <p:spPr>
          <a:xfrm>
            <a:off x="1619672" y="1412776"/>
            <a:ext cx="360040" cy="288032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27784" y="1412776"/>
            <a:ext cx="288032" cy="223224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51920" y="1412776"/>
            <a:ext cx="72008" cy="72008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644008" y="1412776"/>
            <a:ext cx="288032" cy="115212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80112" y="1412776"/>
            <a:ext cx="360040" cy="302433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88224" y="1412776"/>
            <a:ext cx="360040"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524328" y="1412776"/>
            <a:ext cx="432048" cy="316835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12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sp>
        <p:nvSpPr>
          <p:cNvPr id="6" name="TextBox 5"/>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systems with and without OS/FS code, energy improvements come from: </a:t>
            </a:r>
          </a:p>
          <a:p>
            <a:pPr algn="ctr"/>
            <a:r>
              <a:rPr lang="en-US" dirty="0" smtClean="0">
                <a:solidFill>
                  <a:srgbClr val="008000"/>
                </a:solidFill>
                <a:latin typeface="Tahoma"/>
              </a:rPr>
              <a:t>1. reduced code footprint, 2. reduced data movement</a:t>
            </a:r>
            <a:endParaRPr lang="en-US" dirty="0">
              <a:solidFill>
                <a:srgbClr val="008000"/>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9" name="Content Placeholder 4"/>
          <p:cNvPicPr>
            <a:picLocks noChangeAspect="1"/>
          </p:cNvPicPr>
          <p:nvPr/>
        </p:nvPicPr>
        <p:blipFill>
          <a:blip r:embed="rId3"/>
          <a:srcRect l="-5165" r="-5165"/>
          <a:stretch>
            <a:fillRect/>
          </a:stretch>
        </p:blipFill>
        <p:spPr bwMode="auto">
          <a:xfrm>
            <a:off x="228600" y="908720"/>
            <a:ext cx="8610600" cy="4608512"/>
          </a:xfrm>
          <a:prstGeom prst="rect">
            <a:avLst/>
          </a:prstGeom>
          <a:noFill/>
          <a:ln w="9525">
            <a:noFill/>
            <a:miter lim="800000"/>
            <a:headEnd/>
            <a:tailEnd/>
          </a:ln>
        </p:spPr>
      </p:pic>
      <p:sp>
        <p:nvSpPr>
          <p:cNvPr id="7" name="Oval 6"/>
          <p:cNvSpPr/>
          <p:nvPr/>
        </p:nvSpPr>
        <p:spPr>
          <a:xfrm>
            <a:off x="1703924" y="4106954"/>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690245" y="3501008"/>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4673890" y="2420888"/>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Large energy reductions with a PMM over the NVM based system</a:t>
            </a:r>
            <a:endParaRPr lang="en-US" sz="2400" b="1" kern="0" dirty="0">
              <a:solidFill>
                <a:srgbClr val="0000FF"/>
              </a:solidFill>
              <a:latin typeface="Calibri"/>
            </a:endParaRPr>
          </a:p>
        </p:txBody>
      </p:sp>
    </p:spTree>
    <p:extLst>
      <p:ext uri="{BB962C8B-B14F-4D97-AF65-F5344CB8AC3E}">
        <p14:creationId xmlns:p14="http://schemas.microsoft.com/office/powerpoint/2010/main" val="1952780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normAutofit/>
          </a:bodyPr>
          <a:lstStyle/>
          <a:p>
            <a:r>
              <a:rPr lang="en-US" dirty="0" smtClean="0"/>
              <a:t>Scalability Analysis: Effect of PMM Latency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sp>
        <p:nvSpPr>
          <p:cNvPr id="6" name="TextBox 5"/>
          <p:cNvSpPr txBox="1"/>
          <p:nvPr/>
        </p:nvSpPr>
        <p:spPr>
          <a:xfrm>
            <a:off x="144016" y="5374957"/>
            <a:ext cx="8964488" cy="646331"/>
          </a:xfrm>
          <a:prstGeom prst="rect">
            <a:avLst/>
          </a:prstGeom>
          <a:noFill/>
        </p:spPr>
        <p:txBody>
          <a:bodyPr wrap="square" rtlCol="0">
            <a:spAutoFit/>
          </a:bodyPr>
          <a:lstStyle/>
          <a:p>
            <a:pPr algn="ctr"/>
            <a:r>
              <a:rPr lang="en-US" dirty="0" smtClean="0">
                <a:solidFill>
                  <a:srgbClr val="0000FF"/>
                </a:solidFill>
                <a:latin typeface="Tahoma"/>
              </a:rPr>
              <a:t>Even if each PMM access takes a non-overlapped </a:t>
            </a:r>
            <a:r>
              <a:rPr lang="en-US" dirty="0">
                <a:solidFill>
                  <a:srgbClr val="0000FF"/>
                </a:solidFill>
                <a:latin typeface="Tahoma"/>
              </a:rPr>
              <a:t>5</a:t>
            </a:r>
            <a:r>
              <a:rPr lang="en-US" dirty="0" smtClean="0">
                <a:solidFill>
                  <a:srgbClr val="0000FF"/>
                </a:solidFill>
                <a:latin typeface="Tahoma"/>
              </a:rPr>
              <a:t>0 cycles (conservative), </a:t>
            </a:r>
          </a:p>
          <a:p>
            <a:pPr algn="ctr"/>
            <a:r>
              <a:rPr lang="en-US" dirty="0" smtClean="0">
                <a:solidFill>
                  <a:srgbClr val="0000FF"/>
                </a:solidFill>
                <a:latin typeface="Tahoma"/>
              </a:rPr>
              <a:t>PMM still provides an overall improvement compared to the NVM baseline</a:t>
            </a:r>
            <a:endParaRPr lang="en-US" dirty="0">
              <a:solidFill>
                <a:srgbClr val="0000FF"/>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5" name="Content Placeholder 4"/>
          <p:cNvPicPr>
            <a:picLocks noGrp="1" noChangeAspect="1"/>
          </p:cNvPicPr>
          <p:nvPr>
            <p:ph idx="1"/>
          </p:nvPr>
        </p:nvPicPr>
        <p:blipFill>
          <a:blip r:embed="rId3"/>
          <a:srcRect l="-6728" r="-6728"/>
          <a:stretch>
            <a:fillRect/>
          </a:stretch>
        </p:blipFill>
        <p:spPr>
          <a:xfrm>
            <a:off x="228600" y="908720"/>
            <a:ext cx="8610600" cy="4608512"/>
          </a:xfrm>
        </p:spPr>
      </p:pic>
      <p:sp>
        <p:nvSpPr>
          <p:cNvPr id="7" name="TextBox 6"/>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Future research should target keeping PMM latencies in check</a:t>
            </a:r>
            <a:endParaRPr lang="en-US" sz="2400" b="1" kern="0" dirty="0">
              <a:solidFill>
                <a:srgbClr val="0000FF"/>
              </a:solidFill>
              <a:latin typeface="Calibri"/>
            </a:endParaRPr>
          </a:p>
        </p:txBody>
      </p:sp>
    </p:spTree>
    <p:extLst>
      <p:ext uri="{BB962C8B-B14F-4D97-AF65-F5344CB8AC3E}">
        <p14:creationId xmlns:p14="http://schemas.microsoft.com/office/powerpoint/2010/main" val="512946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Garamond" charset="0"/>
                <a:ea typeface="ＭＳ Ｐゴシック" charset="0"/>
                <a:cs typeface="ＭＳ Ｐゴシック" charset="0"/>
              </a:rPr>
              <a:t>The Memory Capacity Gap</a:t>
            </a:r>
          </a:p>
        </p:txBody>
      </p:sp>
      <p:sp>
        <p:nvSpPr>
          <p:cNvPr id="25603"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100">
                <a:solidFill>
                  <a:srgbClr val="0000FF"/>
                </a:solidFill>
                <a:latin typeface="Tahoma" charset="0"/>
                <a:ea typeface="ＭＳ Ｐゴシック" charset="0"/>
                <a:cs typeface="ＭＳ Ｐゴシック" charset="0"/>
              </a:rPr>
              <a:t>Memory capacity per core expected to drop by 30% every two years</a:t>
            </a:r>
          </a:p>
          <a:p>
            <a:endParaRPr lang="en-US">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CA2CF2B-6592-8946-83F2-2E6E8325E3B3}"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913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1095375"/>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smtClean="0">
                <a:solidFill>
                  <a:srgbClr val="000000"/>
                </a:solidFill>
              </a:rPr>
              <a:t>Core count doubling ~ every 2 years </a:t>
            </a:r>
          </a:p>
          <a:p>
            <a:pPr eaLnBrk="1" fontAlgn="base" hangingPunct="1">
              <a:spcBef>
                <a:spcPct val="0"/>
              </a:spcBef>
              <a:spcAft>
                <a:spcPct val="0"/>
              </a:spcAft>
            </a:pPr>
            <a:r>
              <a:rPr lang="en-US" sz="220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7319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rgbClr val="0000FF"/>
                </a:solidFill>
              </a:rPr>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spTree>
    <p:extLst>
      <p:ext uri="{BB962C8B-B14F-4D97-AF65-F5344CB8AC3E}">
        <p14:creationId xmlns:p14="http://schemas.microsoft.com/office/powerpoint/2010/main" val="1280938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t>We provide a comprehensive overview of past work related to single-level stores and persistent memory techniques</a:t>
            </a:r>
          </a:p>
          <a:p>
            <a:pPr marL="801687" lvl="1" indent="-457200">
              <a:buSzPct val="100000"/>
              <a:buFont typeface="+mj-lt"/>
              <a:buAutoNum type="arabicPeriod"/>
            </a:pPr>
            <a:endParaRPr lang="en-US" sz="2000" dirty="0" smtClean="0"/>
          </a:p>
          <a:p>
            <a:pPr marL="801687" lvl="1" indent="-457200">
              <a:buSzPct val="100000"/>
              <a:buFont typeface="+mj-lt"/>
              <a:buAutoNum type="arabicPeriod"/>
            </a:pPr>
            <a:r>
              <a:rPr lang="en-US" sz="2000" dirty="0" smtClean="0"/>
              <a:t>Integrating file systems with persistent memory</a:t>
            </a:r>
          </a:p>
          <a:p>
            <a:pPr marL="1154112" lvl="2" indent="-457200">
              <a:buSzPct val="100000"/>
              <a:buFont typeface="Wingdings" charset="2"/>
              <a:buChar char="q"/>
            </a:pPr>
            <a:r>
              <a:rPr lang="en-US" sz="1800" dirty="0" smtClean="0">
                <a:solidFill>
                  <a:srgbClr val="FF0000"/>
                </a:solidFill>
              </a:rPr>
              <a:t>Need optimized hardware to fully take advantage of new technologies</a:t>
            </a:r>
            <a:endParaRPr lang="en-US" sz="2000" dirty="0" smtClean="0">
              <a:solidFill>
                <a:srgbClr val="FF0000"/>
              </a:solidFill>
            </a:endParaRPr>
          </a:p>
          <a:p>
            <a:pPr marL="801687" lvl="1" indent="-457200">
              <a:buSzPct val="100000"/>
              <a:buFont typeface="+mj-lt"/>
              <a:buAutoNum type="arabicPeriod"/>
            </a:pPr>
            <a:r>
              <a:rPr lang="en-US" sz="2000" dirty="0" smtClean="0"/>
              <a:t>Programming language support for persistent objects</a:t>
            </a:r>
          </a:p>
          <a:p>
            <a:pPr marL="1154112" lvl="2" indent="-457200">
              <a:buSzPct val="100000"/>
              <a:buFont typeface="Wingdings" charset="2"/>
              <a:buChar char="q"/>
            </a:pPr>
            <a:r>
              <a:rPr lang="en-US" sz="1800" dirty="0" smtClean="0">
                <a:solidFill>
                  <a:srgbClr val="FF0000"/>
                </a:solidFill>
              </a:rPr>
              <a:t>Incurs the added latency of indirect data access through software</a:t>
            </a:r>
            <a:endParaRPr lang="en-US" sz="2000" dirty="0" smtClean="0">
              <a:solidFill>
                <a:srgbClr val="FF0000"/>
              </a:solidFill>
            </a:endParaRPr>
          </a:p>
          <a:p>
            <a:pPr marL="801687" lvl="1" indent="-457200">
              <a:buSzPct val="100000"/>
              <a:buFont typeface="+mj-lt"/>
              <a:buAutoNum type="arabicPeriod"/>
            </a:pPr>
            <a:r>
              <a:rPr lang="en-US" sz="2000" dirty="0" smtClean="0"/>
              <a:t>Load/store interfaces to persistent storage</a:t>
            </a:r>
          </a:p>
          <a:p>
            <a:pPr marL="1154112" lvl="2" indent="-457200">
              <a:buSzPct val="100000"/>
              <a:buFont typeface="Wingdings" charset="2"/>
              <a:buChar char="q"/>
            </a:pPr>
            <a:r>
              <a:rPr lang="en-US" sz="1800" dirty="0" smtClean="0">
                <a:solidFill>
                  <a:srgbClr val="FF0000"/>
                </a:solidFill>
              </a:rPr>
              <a:t>Lack efficient and fast hardware support for address translation, efficient file indexing, fast reliability and protection guarantees</a:t>
            </a:r>
          </a:p>
          <a:p>
            <a:pPr marL="801687" lvl="1" indent="-457200">
              <a:buSzPct val="100000"/>
              <a:buFont typeface="+mj-lt"/>
              <a:buAutoNum type="arabicPeriod"/>
            </a:pPr>
            <a:r>
              <a:rPr lang="en-US" sz="2000" dirty="0" smtClean="0"/>
              <a:t>Analysis of OS overheads with Flash devices</a:t>
            </a:r>
          </a:p>
          <a:p>
            <a:pPr marL="1154112" lvl="2" indent="-457200">
              <a:buSzPct val="100000"/>
              <a:buFont typeface="Wingdings" charset="2"/>
              <a:buChar char="q"/>
            </a:pPr>
            <a:r>
              <a:rPr lang="en-US" sz="1800" dirty="0" smtClean="0">
                <a:solidFill>
                  <a:srgbClr val="0000FF"/>
                </a:solidFill>
              </a:rPr>
              <a:t>Our study corroborates findings in this area and shows even larger consequences for systems with emerging NVM devices</a:t>
            </a:r>
            <a:endParaRPr lang="en-US" dirty="0" smtClean="0">
              <a:solidFill>
                <a:srgbClr val="0000FF"/>
              </a:solidFill>
            </a:endParaRPr>
          </a:p>
          <a:p>
            <a:pPr marL="360362">
              <a:buSzPct val="60000"/>
            </a:pPr>
            <a:endParaRPr lang="en-US" sz="2000" dirty="0" smtClean="0"/>
          </a:p>
          <a:p>
            <a:pPr marL="360362">
              <a:buSzPct val="60000"/>
            </a:pPr>
            <a:r>
              <a:rPr lang="en-US" sz="2200" dirty="0" smtClean="0">
                <a:solidFill>
                  <a:schemeClr val="tx2">
                    <a:lumMod val="75000"/>
                  </a:schemeClr>
                </a:solidFill>
              </a:rPr>
              <a:t>The goal of our work is to provide cheap and fast hardware support for memories to enable high energy efficiency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spTree>
    <p:extLst>
      <p:ext uri="{BB962C8B-B14F-4D97-AF65-F5344CB8AC3E}">
        <p14:creationId xmlns:p14="http://schemas.microsoft.com/office/powerpoint/2010/main" val="1006441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0000FF"/>
                </a:solidFill>
              </a:rPr>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a:solidFill>
                <a:srgbClr val="000000"/>
              </a:solidFill>
            </a:endParaRPr>
          </a:p>
        </p:txBody>
      </p:sp>
    </p:spTree>
    <p:extLst>
      <p:ext uri="{BB962C8B-B14F-4D97-AF65-F5344CB8AC3E}">
        <p14:creationId xmlns:p14="http://schemas.microsoft.com/office/powerpoint/2010/main" val="4127602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 and Challenges</a:t>
            </a:r>
            <a:endParaRPr lang="en-US" dirty="0"/>
          </a:p>
        </p:txBody>
      </p:sp>
      <p:sp>
        <p:nvSpPr>
          <p:cNvPr id="3" name="Content Placeholder 2"/>
          <p:cNvSpPr>
            <a:spLocks noGrp="1"/>
          </p:cNvSpPr>
          <p:nvPr>
            <p:ph idx="1"/>
          </p:nvPr>
        </p:nvSpPr>
        <p:spPr/>
        <p:txBody>
          <a:bodyPr/>
          <a:lstStyle/>
          <a:p>
            <a:r>
              <a:rPr lang="en-US" sz="2200" dirty="0" smtClean="0">
                <a:solidFill>
                  <a:srgbClr val="000000"/>
                </a:solidFill>
                <a:sym typeface="Wingdings"/>
              </a:rPr>
              <a:t>We identify and discuss several open research questions</a:t>
            </a:r>
          </a:p>
          <a:p>
            <a:endParaRPr lang="en-US" sz="2200" dirty="0" smtClean="0">
              <a:solidFill>
                <a:srgbClr val="000000"/>
              </a:solidFill>
              <a:sym typeface="Wingdings"/>
            </a:endParaRPr>
          </a:p>
          <a:p>
            <a:pPr>
              <a:buFont typeface="Wingdings" charset="2"/>
              <a:buChar char="Ø"/>
            </a:pPr>
            <a:r>
              <a:rPr lang="en-US" sz="2200" dirty="0">
                <a:solidFill>
                  <a:srgbClr val="0000FF"/>
                </a:solidFill>
              </a:rPr>
              <a:t>Q1. How to tailor applications for systems with persistent memory</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Q2. How can hardware and software cooperate </a:t>
            </a:r>
            <a:r>
              <a:rPr lang="en-US" sz="2200" dirty="0" smtClean="0">
                <a:solidFill>
                  <a:srgbClr val="0000FF"/>
                </a:solidFill>
              </a:rPr>
              <a:t>to support </a:t>
            </a:r>
            <a:r>
              <a:rPr lang="en-US" sz="2200" dirty="0">
                <a:solidFill>
                  <a:srgbClr val="0000FF"/>
                </a:solidFill>
              </a:rPr>
              <a:t>a scalable, persistent single-level address space</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Q3. How to provide efficient backward </a:t>
            </a:r>
            <a:r>
              <a:rPr lang="en-US" sz="2200" dirty="0" smtClean="0">
                <a:solidFill>
                  <a:srgbClr val="0000FF"/>
                </a:solidFill>
              </a:rPr>
              <a:t>compatibility (for two-level stores) </a:t>
            </a:r>
            <a:r>
              <a:rPr lang="en-US" sz="2200" dirty="0">
                <a:solidFill>
                  <a:srgbClr val="0000FF"/>
                </a:solidFill>
              </a:rPr>
              <a:t>on </a:t>
            </a:r>
            <a:r>
              <a:rPr lang="en-US" sz="2200" dirty="0" smtClean="0">
                <a:solidFill>
                  <a:srgbClr val="0000FF"/>
                </a:solidFill>
              </a:rPr>
              <a:t>persistent </a:t>
            </a:r>
            <a:r>
              <a:rPr lang="en-US" sz="2200" dirty="0">
                <a:solidFill>
                  <a:srgbClr val="0000FF"/>
                </a:solidFill>
              </a:rPr>
              <a:t>memory systems</a:t>
            </a:r>
            <a:r>
              <a:rPr lang="en-US" sz="2200" dirty="0" smtClean="0">
                <a:solidFill>
                  <a:srgbClr val="0000FF"/>
                </a:solidFill>
              </a:rPr>
              <a:t>?</a:t>
            </a:r>
          </a:p>
          <a:p>
            <a:pPr>
              <a:buFont typeface="Wingdings" charset="2"/>
              <a:buChar char="Ø"/>
            </a:pPr>
            <a:endParaRPr lang="en-US" sz="2200" dirty="0" smtClean="0">
              <a:solidFill>
                <a:srgbClr val="0000FF"/>
              </a:solidFill>
            </a:endParaRPr>
          </a:p>
          <a:p>
            <a:pPr>
              <a:buFont typeface="Wingdings" charset="2"/>
              <a:buChar char="Ø"/>
            </a:pPr>
            <a:r>
              <a:rPr lang="en-US" sz="2200" dirty="0">
                <a:solidFill>
                  <a:srgbClr val="0000FF"/>
                </a:solidFill>
              </a:rPr>
              <a:t>Q4. How to mitigate potential hardware performance and </a:t>
            </a:r>
            <a:r>
              <a:rPr lang="en-US" sz="2200" dirty="0" smtClean="0">
                <a:solidFill>
                  <a:srgbClr val="0000FF"/>
                </a:solidFill>
              </a:rPr>
              <a:t>energy </a:t>
            </a:r>
            <a:r>
              <a:rPr lang="en-US" sz="2200" dirty="0">
                <a:solidFill>
                  <a:srgbClr val="0000FF"/>
                </a:solidFill>
              </a:rPr>
              <a:t>overheads</a:t>
            </a:r>
            <a:r>
              <a:rPr lang="en-US" sz="2200" dirty="0" smtClean="0">
                <a:solidFill>
                  <a:srgbClr val="0000FF"/>
                </a:solidFill>
              </a:rPr>
              <a:t>?</a:t>
            </a:r>
            <a:endParaRPr lang="en-US" sz="2200"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spTree>
    <p:extLst>
      <p:ext uri="{BB962C8B-B14F-4D97-AF65-F5344CB8AC3E}">
        <p14:creationId xmlns:p14="http://schemas.microsoft.com/office/powerpoint/2010/main" val="3463276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9F9F9F"/>
                </a:solidFill>
              </a:rPr>
              <a:t>New Questions and Challenges</a:t>
            </a:r>
          </a:p>
          <a:p>
            <a:pPr>
              <a:lnSpc>
                <a:spcPct val="130000"/>
              </a:lnSpc>
            </a:pPr>
            <a:r>
              <a:rPr lang="en-US" sz="2200" dirty="0" smtClean="0">
                <a:solidFill>
                  <a:srgbClr val="0000FF"/>
                </a:solidFill>
              </a:rPr>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spTree>
    <p:extLst>
      <p:ext uri="{BB962C8B-B14F-4D97-AF65-F5344CB8AC3E}">
        <p14:creationId xmlns:p14="http://schemas.microsoft.com/office/powerpoint/2010/main" val="766114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solidFill>
                  <a:srgbClr val="FF0000"/>
                </a:solidFill>
                <a:sym typeface="Wingdings"/>
              </a:rPr>
              <a:t>Traditional two-level storage model is inefficient in terms of performance and energy</a:t>
            </a:r>
          </a:p>
          <a:p>
            <a:pPr lvl="1"/>
            <a:r>
              <a:rPr lang="en-US" sz="2000" dirty="0" smtClean="0">
                <a:sym typeface="Wingdings"/>
              </a:rPr>
              <a:t>Due to OS/FS code and buffering needed to manage two models</a:t>
            </a:r>
          </a:p>
          <a:p>
            <a:pPr lvl="1"/>
            <a:r>
              <a:rPr lang="en-US" sz="2000" dirty="0" smtClean="0">
                <a:sym typeface="Wingdings"/>
              </a:rPr>
              <a:t>Especially so in future devices with NVM technologies, as we show</a:t>
            </a:r>
            <a:endParaRPr lang="en-US" sz="2000" dirty="0">
              <a:sym typeface="Wingdings"/>
            </a:endParaRPr>
          </a:p>
          <a:p>
            <a:endParaRPr lang="en-US" sz="800" dirty="0" smtClean="0">
              <a:solidFill>
                <a:schemeClr val="tx2">
                  <a:lumMod val="75000"/>
                </a:schemeClr>
              </a:solidFill>
            </a:endParaRPr>
          </a:p>
          <a:p>
            <a:r>
              <a:rPr lang="en-US" sz="2200" dirty="0" smtClean="0">
                <a:solidFill>
                  <a:schemeClr val="tx2">
                    <a:lumMod val="75000"/>
                  </a:schemeClr>
                </a:solidFill>
              </a:rPr>
              <a:t>New non-volatile memory based persistent memory designs that use a single-level storage model to unify memory and storage can alleviate this problem</a:t>
            </a:r>
          </a:p>
          <a:p>
            <a:endParaRPr lang="en-US" sz="800" dirty="0" smtClean="0">
              <a:solidFill>
                <a:srgbClr val="0000FF"/>
              </a:solidFill>
            </a:endParaRPr>
          </a:p>
          <a:p>
            <a:r>
              <a:rPr lang="en-US" sz="2200" dirty="0" smtClean="0">
                <a:solidFill>
                  <a:srgbClr val="0000FF"/>
                </a:solidFill>
              </a:rPr>
              <a:t>We quantified the performance and energy benefits of such a single-level persistent memory/storage design</a:t>
            </a:r>
          </a:p>
          <a:p>
            <a:pPr lvl="1"/>
            <a:r>
              <a:rPr lang="en-US" sz="2000" dirty="0" smtClean="0">
                <a:solidFill>
                  <a:srgbClr val="004D26"/>
                </a:solidFill>
              </a:rPr>
              <a:t>Showed significant benefits from reduced code footprint, data movement, and system software overhead on a variety of workloads</a:t>
            </a:r>
          </a:p>
          <a:p>
            <a:endParaRPr lang="en-US" sz="800" dirty="0" smtClean="0"/>
          </a:p>
          <a:p>
            <a:r>
              <a:rPr lang="en-US" sz="2200" dirty="0" smtClean="0"/>
              <a:t>Such a design requires more research to answer the questions we have posed and enable efficient persistent memory managers</a:t>
            </a:r>
          </a:p>
          <a:p>
            <a:pPr marL="344487" lvl="1" indent="0">
              <a:buNone/>
            </a:pPr>
            <a:r>
              <a:rPr lang="en-US" sz="2000" dirty="0" smtClean="0">
                <a:solidFill>
                  <a:srgbClr val="0000FF"/>
                </a:solidFill>
                <a:sym typeface="Wingdings"/>
              </a:rPr>
              <a:t> can lead to a fundamentally more efficient storage system</a:t>
            </a:r>
            <a:endParaRPr lang="en-US" sz="20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spTree>
    <p:extLst>
      <p:ext uri="{BB962C8B-B14F-4D97-AF65-F5344CB8AC3E}">
        <p14:creationId xmlns:p14="http://schemas.microsoft.com/office/powerpoint/2010/main" val="17312888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2856692668"/>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780989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158</a:t>
            </a:fld>
            <a:endParaRPr lang="en-US"/>
          </a:p>
        </p:txBody>
      </p:sp>
    </p:spTree>
    <p:extLst>
      <p:ext uri="{BB962C8B-B14F-4D97-AF65-F5344CB8AC3E}">
        <p14:creationId xmlns:p14="http://schemas.microsoft.com/office/powerpoint/2010/main" val="241683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333176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r>
              <a:rPr lang="en-US">
                <a:solidFill>
                  <a:srgbClr val="FF0000"/>
                </a:solidFill>
                <a:latin typeface="Tahoma" charset="0"/>
                <a:ea typeface="ＭＳ Ｐゴシック" charset="0"/>
              </a:rPr>
              <a:t>Multi-core</a:t>
            </a:r>
            <a:r>
              <a:rPr lang="en-US">
                <a:latin typeface="Tahoma" charset="0"/>
                <a:ea typeface="ＭＳ Ｐゴシック" charset="0"/>
              </a:rPr>
              <a:t>: increasing number of cores</a:t>
            </a:r>
          </a:p>
          <a:p>
            <a:pPr lvl="1"/>
            <a:r>
              <a:rPr lang="en-US">
                <a:solidFill>
                  <a:srgbClr val="FF0000"/>
                </a:solidFill>
                <a:latin typeface="Tahoma" charset="0"/>
                <a:ea typeface="ＭＳ Ｐゴシック" charset="0"/>
              </a:rPr>
              <a:t>Data-intensive applications</a:t>
            </a:r>
            <a:r>
              <a:rPr lang="en-US">
                <a:latin typeface="Tahoma" charset="0"/>
                <a:ea typeface="ＭＳ Ｐゴシック" charset="0"/>
              </a:rPr>
              <a:t>: increasing demand/hunger for data</a:t>
            </a:r>
          </a:p>
          <a:p>
            <a:pPr lvl="1"/>
            <a:r>
              <a:rPr lang="en-US">
                <a:solidFill>
                  <a:srgbClr val="FF0000"/>
                </a:solidFill>
                <a:latin typeface="Tahoma" charset="0"/>
                <a:ea typeface="ＭＳ Ｐゴシック" charset="0"/>
              </a:rPr>
              <a:t>Consolidation</a:t>
            </a:r>
            <a:r>
              <a:rPr lang="en-US">
                <a:latin typeface="Tahoma" charset="0"/>
                <a:ea typeface="ＭＳ Ｐゴシック" charset="0"/>
              </a:rPr>
              <a:t>: Cloud computing, GPUs, mobile</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extLst>
      <p:ext uri="{BB962C8B-B14F-4D97-AF65-F5344CB8AC3E}">
        <p14:creationId xmlns:p14="http://schemas.microsoft.com/office/powerpoint/2010/main" val="2235649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40608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33400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USB </a:t>
            </a:r>
          </a:p>
          <a:p>
            <a:pPr algn="ctr" eaLnBrk="0" hangingPunct="0"/>
            <a:r>
              <a:rPr lang="en-US">
                <a:solidFill>
                  <a:srgbClr val="000000"/>
                </a:solidFill>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Control </a:t>
            </a:r>
          </a:p>
          <a:p>
            <a:pPr algn="ctr" eaLnBrk="0" hangingPunct="0"/>
            <a:r>
              <a:rPr lang="en-US" sz="1600">
                <a:solidFill>
                  <a:srgbClr val="000000"/>
                </a:solidFill>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FPGA</a:t>
            </a:r>
          </a:p>
          <a:p>
            <a:pPr algn="ctr" eaLnBrk="0" hangingPunct="0"/>
            <a:r>
              <a:rPr lang="en-US" sz="1200">
                <a:solidFill>
                  <a:srgbClr val="000000"/>
                </a:solidFill>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NAND </a:t>
            </a:r>
          </a:p>
          <a:p>
            <a:pPr algn="ctr" eaLnBrk="0" hangingPunct="0"/>
            <a:r>
              <a:rPr lang="en-US" sz="1600">
                <a:solidFill>
                  <a:srgbClr val="000000"/>
                </a:solidFill>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Flash </a:t>
            </a:r>
          </a:p>
          <a:p>
            <a:pPr algn="ctr" eaLnBrk="0" hangingPunct="0"/>
            <a:r>
              <a:rPr lang="en-US">
                <a:solidFill>
                  <a:srgbClr val="000000"/>
                </a:solidFill>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3913783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2479289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65273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474814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852071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3832752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8986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169</a:t>
            </a:fld>
            <a:endParaRPr lang="en-US">
              <a:solidFill>
                <a:srgbClr val="000000"/>
              </a:solidFill>
            </a:endParaRPr>
          </a:p>
        </p:txBody>
      </p:sp>
    </p:spTree>
    <p:extLst>
      <p:ext uri="{BB962C8B-B14F-4D97-AF65-F5344CB8AC3E}">
        <p14:creationId xmlns:p14="http://schemas.microsoft.com/office/powerpoint/2010/main" val="1346273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rPr>
              <a:t>IBM servers: ~50% energy spent in off-chip memory hierarchy </a:t>
            </a:r>
            <a:r>
              <a:rPr lang="en-US">
                <a:latin typeface="Tahoma" charset="0"/>
                <a:ea typeface="ＭＳ Ｐゴシック" charset="0"/>
              </a:rPr>
              <a:t>[Lefurgy, IEEE Computer 2003]</a:t>
            </a:r>
          </a:p>
          <a:p>
            <a:pPr lvl="1"/>
            <a:r>
              <a:rPr lang="en-US">
                <a:solidFill>
                  <a:srgbClr val="FF0000"/>
                </a:solidFill>
                <a:latin typeface="Tahoma" charset="0"/>
                <a:ea typeface="ＭＳ Ｐゴシック" charset="0"/>
              </a:rPr>
              <a:t>DRAM consumes power when idle and needs periodic refresh</a:t>
            </a: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200806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18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171</a:t>
            </a:fld>
            <a:endParaRPr lang="en-US">
              <a:solidFill>
                <a:srgbClr val="000000"/>
              </a:solidFill>
            </a:endParaRPr>
          </a:p>
        </p:txBody>
      </p:sp>
    </p:spTree>
    <p:extLst>
      <p:ext uri="{BB962C8B-B14F-4D97-AF65-F5344CB8AC3E}">
        <p14:creationId xmlns:p14="http://schemas.microsoft.com/office/powerpoint/2010/main" val="4156395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198305"/>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173</a:t>
            </a:fld>
            <a:endParaRPr lang="en-US" sz="1600">
              <a:solidFill>
                <a:srgbClr val="000000"/>
              </a:solidFill>
              <a:latin typeface="Garamond" charset="0"/>
            </a:endParaRPr>
          </a:p>
        </p:txBody>
      </p:sp>
    </p:spTree>
    <p:extLst>
      <p:ext uri="{BB962C8B-B14F-4D97-AF65-F5344CB8AC3E}">
        <p14:creationId xmlns:p14="http://schemas.microsoft.com/office/powerpoint/2010/main" val="4495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174</a:t>
            </a:fld>
            <a:endParaRPr lang="en-US" sz="1600">
              <a:solidFill>
                <a:srgbClr val="000000"/>
              </a:solidFill>
              <a:latin typeface="Garamond" charset="0"/>
            </a:endParaRPr>
          </a:p>
        </p:txBody>
      </p:sp>
    </p:spTree>
    <p:extLst>
      <p:ext uri="{BB962C8B-B14F-4D97-AF65-F5344CB8AC3E}">
        <p14:creationId xmlns:p14="http://schemas.microsoft.com/office/powerpoint/2010/main" val="2320993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175</a:t>
            </a:fld>
            <a:endParaRPr lang="en-US" sz="1600">
              <a:solidFill>
                <a:srgbClr val="000000"/>
              </a:solidFill>
              <a:latin typeface="Garamond" charset="0"/>
            </a:endParaRPr>
          </a:p>
        </p:txBody>
      </p:sp>
    </p:spTree>
    <p:extLst>
      <p:ext uri="{BB962C8B-B14F-4D97-AF65-F5344CB8AC3E}">
        <p14:creationId xmlns:p14="http://schemas.microsoft.com/office/powerpoint/2010/main" val="1031337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176</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442830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177</a:t>
            </a:fld>
            <a:endParaRPr lang="en-US" sz="1600">
              <a:solidFill>
                <a:srgbClr val="000000"/>
              </a:solidFill>
              <a:latin typeface="Garamond" charset="0"/>
            </a:endParaRPr>
          </a:p>
        </p:txBody>
      </p:sp>
    </p:spTree>
    <p:extLst>
      <p:ext uri="{BB962C8B-B14F-4D97-AF65-F5344CB8AC3E}">
        <p14:creationId xmlns:p14="http://schemas.microsoft.com/office/powerpoint/2010/main" val="2164699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178</a:t>
            </a:fld>
            <a:endParaRPr lang="en-US" sz="1600">
              <a:solidFill>
                <a:srgbClr val="000000"/>
              </a:solidFill>
              <a:latin typeface="Garamond" charset="0"/>
            </a:endParaRPr>
          </a:p>
        </p:txBody>
      </p:sp>
    </p:spTree>
    <p:extLst>
      <p:ext uri="{BB962C8B-B14F-4D97-AF65-F5344CB8AC3E}">
        <p14:creationId xmlns:p14="http://schemas.microsoft.com/office/powerpoint/2010/main" val="2832065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179</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571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7F7F7F"/>
              </a:solidFill>
              <a:latin typeface="Tahoma" charset="0"/>
              <a:ea typeface="ＭＳ Ｐゴシック" charset="0"/>
              <a:cs typeface="ＭＳ Ｐゴシック" charset="0"/>
            </a:endParaRPr>
          </a:p>
          <a:p>
            <a:endParaRPr lang="en-US">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lvl="1"/>
            <a:r>
              <a:rPr lang="en-US">
                <a:latin typeface="Tahoma" charset="0"/>
                <a:ea typeface="ＭＳ Ｐゴシック" charset="0"/>
              </a:rPr>
              <a:t>ITRS projects </a:t>
            </a:r>
            <a:r>
              <a:rPr lang="en-US">
                <a:solidFill>
                  <a:srgbClr val="FF0000"/>
                </a:solidFill>
                <a:latin typeface="Tahoma" charset="0"/>
                <a:ea typeface="ＭＳ Ｐゴシック" charset="0"/>
              </a:rPr>
              <a:t>DRAM will not scale easily below 40nm</a:t>
            </a:r>
          </a:p>
          <a:p>
            <a:pPr lvl="1"/>
            <a:r>
              <a:rPr lang="en-US">
                <a:latin typeface="Tahoma" charset="0"/>
                <a:ea typeface="ＭＳ Ｐゴシック" charset="0"/>
              </a:rPr>
              <a:t>Scaling has provided many benefits: </a:t>
            </a:r>
          </a:p>
          <a:p>
            <a:pPr lvl="2"/>
            <a:r>
              <a:rPr lang="en-US">
                <a:solidFill>
                  <a:srgbClr val="FF0000"/>
                </a:solidFill>
                <a:latin typeface="Tahoma" charset="0"/>
                <a:ea typeface="ＭＳ Ｐゴシック" charset="0"/>
              </a:rPr>
              <a:t>higher capacity, higher density, lower cost, lower energy</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1905674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180</a:t>
            </a:fld>
            <a:endParaRPr lang="en-US" sz="1600">
              <a:solidFill>
                <a:srgbClr val="000000"/>
              </a:solidFill>
              <a:latin typeface="Garamond" charset="0"/>
            </a:endParaRPr>
          </a:p>
        </p:txBody>
      </p:sp>
    </p:spTree>
    <p:extLst>
      <p:ext uri="{BB962C8B-B14F-4D97-AF65-F5344CB8AC3E}">
        <p14:creationId xmlns:p14="http://schemas.microsoft.com/office/powerpoint/2010/main" val="2271849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181</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1589466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182</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468990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183</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3227029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184</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519777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185</a:t>
            </a:fld>
            <a:endParaRPr lang="en-US" sz="1600">
              <a:solidFill>
                <a:srgbClr val="000000"/>
              </a:solidFill>
              <a:latin typeface="Garamond" charset="0"/>
            </a:endParaRPr>
          </a:p>
        </p:txBody>
      </p:sp>
    </p:spTree>
    <p:extLst>
      <p:ext uri="{BB962C8B-B14F-4D97-AF65-F5344CB8AC3E}">
        <p14:creationId xmlns:p14="http://schemas.microsoft.com/office/powerpoint/2010/main" val="257682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186</a:t>
            </a:fld>
            <a:endParaRPr lang="en-US" sz="1600">
              <a:solidFill>
                <a:srgbClr val="000000"/>
              </a:solidFill>
              <a:latin typeface="Garamond" charset="0"/>
            </a:endParaRPr>
          </a:p>
        </p:txBody>
      </p:sp>
    </p:spTree>
    <p:extLst>
      <p:ext uri="{BB962C8B-B14F-4D97-AF65-F5344CB8AC3E}">
        <p14:creationId xmlns:p14="http://schemas.microsoft.com/office/powerpoint/2010/main" val="431456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187</a:t>
            </a:fld>
            <a:endParaRPr lang="en-US" sz="1600">
              <a:solidFill>
                <a:srgbClr val="000000"/>
              </a:solidFill>
              <a:latin typeface="Garamond" charset="0"/>
            </a:endParaRPr>
          </a:p>
        </p:txBody>
      </p:sp>
    </p:spTree>
    <p:extLst>
      <p:ext uri="{BB962C8B-B14F-4D97-AF65-F5344CB8AC3E}">
        <p14:creationId xmlns:p14="http://schemas.microsoft.com/office/powerpoint/2010/main" val="4084271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188</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3594254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189</a:t>
            </a:fld>
            <a:endParaRPr lang="en-US" sz="1600">
              <a:solidFill>
                <a:srgbClr val="000000"/>
              </a:solidFill>
              <a:latin typeface="Garamond" charset="0"/>
            </a:endParaRPr>
          </a:p>
        </p:txBody>
      </p:sp>
    </p:spTree>
    <p:extLst>
      <p:ext uri="{BB962C8B-B14F-4D97-AF65-F5344CB8AC3E}">
        <p14:creationId xmlns:p14="http://schemas.microsoft.com/office/powerpoint/2010/main" val="4008159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2E89156-C211-2142-B104-7E7DF50C0B55}"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91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190</a:t>
            </a:fld>
            <a:endParaRPr lang="en-US" sz="1600">
              <a:solidFill>
                <a:srgbClr val="000000"/>
              </a:solidFill>
              <a:latin typeface="Garamond" charset="0"/>
            </a:endParaRPr>
          </a:p>
        </p:txBody>
      </p:sp>
    </p:spTree>
    <p:extLst>
      <p:ext uri="{BB962C8B-B14F-4D97-AF65-F5344CB8AC3E}">
        <p14:creationId xmlns:p14="http://schemas.microsoft.com/office/powerpoint/2010/main" val="1932232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191</a:t>
            </a:fld>
            <a:endParaRPr lang="en-US" sz="1600">
              <a:solidFill>
                <a:srgbClr val="000000"/>
              </a:solidFill>
              <a:latin typeface="Garamond" charset="0"/>
            </a:endParaRPr>
          </a:p>
        </p:txBody>
      </p:sp>
    </p:spTree>
    <p:extLst>
      <p:ext uri="{BB962C8B-B14F-4D97-AF65-F5344CB8AC3E}">
        <p14:creationId xmlns:p14="http://schemas.microsoft.com/office/powerpoint/2010/main" val="2491350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192</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87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193</a:t>
            </a:fld>
            <a:endParaRPr lang="en-US" sz="1600">
              <a:solidFill>
                <a:srgbClr val="000000"/>
              </a:solidFill>
              <a:latin typeface="Garamond" charset="0"/>
            </a:endParaRPr>
          </a:p>
        </p:txBody>
      </p:sp>
    </p:spTree>
    <p:extLst>
      <p:ext uri="{BB962C8B-B14F-4D97-AF65-F5344CB8AC3E}">
        <p14:creationId xmlns:p14="http://schemas.microsoft.com/office/powerpoint/2010/main" val="1471551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194</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32101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195</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28022158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196</a:t>
            </a:fld>
            <a:endParaRPr lang="en-US" sz="1600">
              <a:solidFill>
                <a:srgbClr val="000000"/>
              </a:solidFill>
              <a:latin typeface="Garamond" charset="0"/>
            </a:endParaRPr>
          </a:p>
        </p:txBody>
      </p:sp>
    </p:spTree>
    <p:extLst>
      <p:ext uri="{BB962C8B-B14F-4D97-AF65-F5344CB8AC3E}">
        <p14:creationId xmlns:p14="http://schemas.microsoft.com/office/powerpoint/2010/main" val="1315677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197</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3668895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198</a:t>
            </a:fld>
            <a:endParaRPr lang="en-US" sz="1600">
              <a:solidFill>
                <a:srgbClr val="000000"/>
              </a:solidFill>
              <a:latin typeface="Garamond" charset="0"/>
            </a:endParaRPr>
          </a:p>
        </p:txBody>
      </p:sp>
    </p:spTree>
    <p:extLst>
      <p:ext uri="{BB962C8B-B14F-4D97-AF65-F5344CB8AC3E}">
        <p14:creationId xmlns:p14="http://schemas.microsoft.com/office/powerpoint/2010/main" val="240222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199</a:t>
            </a:fld>
            <a:endParaRPr lang="en-US" sz="1600">
              <a:solidFill>
                <a:srgbClr val="000000"/>
              </a:solidFill>
              <a:latin typeface="Garamond" charset="0"/>
            </a:endParaRPr>
          </a:p>
        </p:txBody>
      </p:sp>
    </p:spTree>
    <p:extLst>
      <p:ext uri="{BB962C8B-B14F-4D97-AF65-F5344CB8AC3E}">
        <p14:creationId xmlns:p14="http://schemas.microsoft.com/office/powerpoint/2010/main" val="2043312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This Course?</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a:solidFill>
                  <a:srgbClr val="0000FF"/>
                </a:solidFill>
              </a:rPr>
              <a:t>Scalable Many-Core Memory Systems </a:t>
            </a:r>
            <a:endParaRPr lang="en-US" dirty="0" smtClean="0">
              <a:solidFill>
                <a:srgbClr val="0000FF"/>
              </a:solidFill>
            </a:endParaRPr>
          </a:p>
          <a:p>
            <a:pPr lvl="1"/>
            <a:r>
              <a:rPr lang="en-US" dirty="0" smtClean="0"/>
              <a:t>July 15-19, 2013 </a:t>
            </a:r>
          </a:p>
          <a:p>
            <a:pPr marL="0" indent="0">
              <a:buNone/>
            </a:pPr>
            <a:endParaRPr lang="en-US" sz="2300" dirty="0" smtClean="0">
              <a:latin typeface="Tahoma" charset="0"/>
              <a:ea typeface="ＭＳ Ｐゴシック" charset="0"/>
            </a:endParaRPr>
          </a:p>
          <a:p>
            <a:r>
              <a:rPr lang="en-US" sz="2300" dirty="0" smtClean="0">
                <a:latin typeface="Tahoma" charset="0"/>
                <a:ea typeface="ＭＳ Ｐゴシック" charset="0"/>
              </a:rPr>
              <a:t>Topic 1: Main memory basics, DRAM scaling</a:t>
            </a:r>
          </a:p>
          <a:p>
            <a:r>
              <a:rPr lang="en-US" sz="2300" dirty="0" smtClean="0">
                <a:latin typeface="Tahoma" charset="0"/>
                <a:ea typeface="ＭＳ Ｐゴシック" charset="0"/>
              </a:rPr>
              <a:t>Topic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Topic 3: Main memory interference and QoS </a:t>
            </a:r>
          </a:p>
          <a:p>
            <a:r>
              <a:rPr lang="en-US" sz="2300" dirty="0" smtClean="0">
                <a:latin typeface="Tahoma" charset="0"/>
                <a:ea typeface="ＭＳ Ｐゴシック" charset="0"/>
              </a:rPr>
              <a:t>Topic 4 (unlikely): Cache management </a:t>
            </a:r>
          </a:p>
          <a:p>
            <a:r>
              <a:rPr lang="en-US" sz="2300" dirty="0" smtClean="0">
                <a:latin typeface="Tahoma" charset="0"/>
                <a:ea typeface="ＭＳ Ｐゴシック" charset="0"/>
              </a:rPr>
              <a:t>Topic 5 (unlikely): Interconnects</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Tree>
    <p:extLst>
      <p:ext uri="{BB962C8B-B14F-4D97-AF65-F5344CB8AC3E}">
        <p14:creationId xmlns:p14="http://schemas.microsoft.com/office/powerpoint/2010/main" val="27518977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Trends: Problems with DRAM as Main Memory</a:t>
            </a:r>
          </a:p>
        </p:txBody>
      </p:sp>
      <p:sp>
        <p:nvSpPr>
          <p:cNvPr id="3" name="Content Placeholder 2"/>
          <p:cNvSpPr>
            <a:spLocks noGrp="1"/>
          </p:cNvSpPr>
          <p:nvPr>
            <p:ph idx="1"/>
          </p:nvPr>
        </p:nvSpPr>
        <p:spPr>
          <a:xfrm>
            <a:off x="228600" y="113030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a:t>
            </a:r>
          </a:p>
          <a:p>
            <a:pPr lvl="1"/>
            <a:r>
              <a:rPr lang="en-US">
                <a:solidFill>
                  <a:srgbClr val="FF0000"/>
                </a:solidFill>
                <a:latin typeface="Tahoma" charset="0"/>
                <a:ea typeface="ＭＳ Ｐゴシック" charset="0"/>
                <a:cs typeface="ＭＳ Ｐゴシック" charset="0"/>
              </a:rPr>
              <a:t>DRAM capacity hard to scale </a:t>
            </a:r>
            <a:endParaRPr lang="en-US">
              <a:latin typeface="Tahoma" charset="0"/>
              <a:ea typeface="ＭＳ Ｐゴシック" charset="0"/>
            </a:endParaRPr>
          </a:p>
          <a:p>
            <a:pPr lvl="1"/>
            <a:endParaRPr lang="en-US">
              <a:latin typeface="Tahoma" charset="0"/>
              <a:ea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cs typeface="ＭＳ Ｐゴシック" charset="0"/>
              </a:rPr>
              <a:t>DRAM consumes high power due to leakage and refresh</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p>
          <a:p>
            <a:pPr lvl="1"/>
            <a:r>
              <a:rPr lang="en-US">
                <a:solidFill>
                  <a:srgbClr val="FF0000"/>
                </a:solidFill>
                <a:latin typeface="Tahoma" charset="0"/>
                <a:ea typeface="ＭＳ Ｐゴシック" charset="0"/>
              </a:rPr>
              <a:t>DRAM capacity, cost, and energy/power hard to scale</a:t>
            </a:r>
          </a:p>
          <a:p>
            <a:pPr lvl="1"/>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4F1D12B-CFBB-E34B-A14B-5AAB0F67A32B}"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Tree>
    <p:extLst>
      <p:ext uri="{BB962C8B-B14F-4D97-AF65-F5344CB8AC3E}">
        <p14:creationId xmlns:p14="http://schemas.microsoft.com/office/powerpoint/2010/main" val="2837588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200</a:t>
            </a:fld>
            <a:endParaRPr lang="en-US" sz="1600">
              <a:solidFill>
                <a:srgbClr val="000000"/>
              </a:solidFill>
              <a:latin typeface="Garamond" charset="0"/>
            </a:endParaRPr>
          </a:p>
        </p:txBody>
      </p:sp>
    </p:spTree>
    <p:extLst>
      <p:ext uri="{BB962C8B-B14F-4D97-AF65-F5344CB8AC3E}">
        <p14:creationId xmlns:p14="http://schemas.microsoft.com/office/powerpoint/2010/main" val="1474500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201</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586425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202</a:t>
            </a:fld>
            <a:endParaRPr lang="en-US" sz="1600">
              <a:solidFill>
                <a:srgbClr val="000000"/>
              </a:solidFill>
              <a:latin typeface="Garamond" charset="0"/>
            </a:endParaRPr>
          </a:p>
        </p:txBody>
      </p:sp>
    </p:spTree>
    <p:extLst>
      <p:ext uri="{BB962C8B-B14F-4D97-AF65-F5344CB8AC3E}">
        <p14:creationId xmlns:p14="http://schemas.microsoft.com/office/powerpoint/2010/main" val="3836217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203</a:t>
            </a:fld>
            <a:endParaRPr lang="en-US" sz="1600">
              <a:solidFill>
                <a:srgbClr val="000000"/>
              </a:solidFill>
              <a:latin typeface="Garamond" charset="0"/>
            </a:endParaRPr>
          </a:p>
        </p:txBody>
      </p:sp>
    </p:spTree>
    <p:extLst>
      <p:ext uri="{BB962C8B-B14F-4D97-AF65-F5344CB8AC3E}">
        <p14:creationId xmlns:p14="http://schemas.microsoft.com/office/powerpoint/2010/main" val="2263111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204</a:t>
            </a:fld>
            <a:endParaRPr lang="en-US" sz="1600">
              <a:solidFill>
                <a:srgbClr val="000000"/>
              </a:solidFill>
              <a:latin typeface="Garamond" charset="0"/>
            </a:endParaRPr>
          </a:p>
        </p:txBody>
      </p:sp>
    </p:spTree>
    <p:extLst>
      <p:ext uri="{BB962C8B-B14F-4D97-AF65-F5344CB8AC3E}">
        <p14:creationId xmlns:p14="http://schemas.microsoft.com/office/powerpoint/2010/main" val="2457374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205</a:t>
            </a:fld>
            <a:endParaRPr lang="en-US" sz="1600">
              <a:solidFill>
                <a:srgbClr val="000000"/>
              </a:solidFill>
              <a:latin typeface="Garamond" charset="0"/>
            </a:endParaRPr>
          </a:p>
        </p:txBody>
      </p:sp>
    </p:spTree>
    <p:extLst>
      <p:ext uri="{BB962C8B-B14F-4D97-AF65-F5344CB8AC3E}">
        <p14:creationId xmlns:p14="http://schemas.microsoft.com/office/powerpoint/2010/main" val="3989131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206</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255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207</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246423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208</a:t>
            </a:fld>
            <a:endParaRPr lang="en-US" sz="1600">
              <a:solidFill>
                <a:srgbClr val="000000"/>
              </a:solidFill>
              <a:latin typeface="Garamond" charset="0"/>
            </a:endParaRPr>
          </a:p>
        </p:txBody>
      </p:sp>
    </p:spTree>
    <p:extLst>
      <p:ext uri="{BB962C8B-B14F-4D97-AF65-F5344CB8AC3E}">
        <p14:creationId xmlns:p14="http://schemas.microsoft.com/office/powerpoint/2010/main" val="3168727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209</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864119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Requirements </a:t>
            </a:r>
            <a:r>
              <a:rPr lang="en-US" dirty="0">
                <a:solidFill>
                  <a:srgbClr val="0000FF"/>
                </a:solidFill>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Tree>
    <p:extLst>
      <p:ext uri="{BB962C8B-B14F-4D97-AF65-F5344CB8AC3E}">
        <p14:creationId xmlns:p14="http://schemas.microsoft.com/office/powerpoint/2010/main" val="165258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210</a:t>
            </a:fld>
            <a:endParaRPr lang="en-US" sz="1600">
              <a:solidFill>
                <a:srgbClr val="000000"/>
              </a:solidFill>
              <a:latin typeface="Garamond" charset="0"/>
            </a:endParaRPr>
          </a:p>
        </p:txBody>
      </p:sp>
    </p:spTree>
    <p:extLst>
      <p:ext uri="{BB962C8B-B14F-4D97-AF65-F5344CB8AC3E}">
        <p14:creationId xmlns:p14="http://schemas.microsoft.com/office/powerpoint/2010/main" val="1064066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211</a:t>
            </a:fld>
            <a:endParaRPr lang="en-US" sz="1600">
              <a:solidFill>
                <a:srgbClr val="000000"/>
              </a:solidFill>
              <a:latin typeface="Garamond" charset="0"/>
            </a:endParaRPr>
          </a:p>
        </p:txBody>
      </p:sp>
    </p:spTree>
    <p:extLst>
      <p:ext uri="{BB962C8B-B14F-4D97-AF65-F5344CB8AC3E}">
        <p14:creationId xmlns:p14="http://schemas.microsoft.com/office/powerpoint/2010/main" val="419514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212</a:t>
            </a:fld>
            <a:endParaRPr lang="en-US" sz="1600">
              <a:solidFill>
                <a:srgbClr val="000000"/>
              </a:solidFill>
              <a:latin typeface="Garamond" charset="0"/>
            </a:endParaRPr>
          </a:p>
        </p:txBody>
      </p:sp>
    </p:spTree>
    <p:extLst>
      <p:ext uri="{BB962C8B-B14F-4D97-AF65-F5344CB8AC3E}">
        <p14:creationId xmlns:p14="http://schemas.microsoft.com/office/powerpoint/2010/main" val="1861947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213</a:t>
            </a:fld>
            <a:endParaRPr lang="en-US" sz="1600">
              <a:solidFill>
                <a:srgbClr val="000000"/>
              </a:solidFill>
              <a:latin typeface="Garamond" charset="0"/>
            </a:endParaRPr>
          </a:p>
        </p:txBody>
      </p:sp>
    </p:spTree>
    <p:extLst>
      <p:ext uri="{BB962C8B-B14F-4D97-AF65-F5344CB8AC3E}">
        <p14:creationId xmlns:p14="http://schemas.microsoft.com/office/powerpoint/2010/main" val="2951896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123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latin typeface="Tahoma" charset="0"/>
                <a:ea typeface="ＭＳ Ｐゴシック" charset="0"/>
              </a:rPr>
              <a:t>Enough capacity</a:t>
            </a:r>
          </a:p>
          <a:p>
            <a:pPr lvl="1" eaLnBrk="1" hangingPunct="1"/>
            <a:r>
              <a:rPr lang="en-US">
                <a:latin typeface="Tahoma" charset="0"/>
                <a:ea typeface="ＭＳ Ｐゴシック" charset="0"/>
              </a:rPr>
              <a:t>Low cost</a:t>
            </a:r>
          </a:p>
          <a:p>
            <a:pPr lvl="1" eaLnBrk="1" hangingPunct="1"/>
            <a:r>
              <a:rPr lang="en-US">
                <a:latin typeface="Tahoma" charset="0"/>
                <a:ea typeface="ＭＳ Ｐゴシック" charset="0"/>
              </a:rPr>
              <a:t>High system performance (high bandwidth,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A844AF7-2876-0442-A8CE-D207367B34A8}"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
        <p:nvSpPr>
          <p:cNvPr id="33796"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Tree>
    <p:extLst>
      <p:ext uri="{BB962C8B-B14F-4D97-AF65-F5344CB8AC3E}">
        <p14:creationId xmlns:p14="http://schemas.microsoft.com/office/powerpoint/2010/main" val="189855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Text Box 55"/>
          <p:cNvSpPr txBox="1">
            <a:spLocks noChangeArrowheads="1"/>
          </p:cNvSpPr>
          <p:nvPr/>
        </p:nvSpPr>
        <p:spPr bwMode="auto">
          <a:xfrm>
            <a:off x="298450" y="5867400"/>
            <a:ext cx="859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Emerging, resistive memory technologies (NVM) can help</a:t>
            </a:r>
          </a:p>
        </p:txBody>
      </p:sp>
    </p:spTree>
    <p:extLst>
      <p:ext uri="{BB962C8B-B14F-4D97-AF65-F5344CB8AC3E}">
        <p14:creationId xmlns:p14="http://schemas.microsoft.com/office/powerpoint/2010/main" val="12423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Tree>
    <p:extLst>
      <p:ext uri="{BB962C8B-B14F-4D97-AF65-F5344CB8AC3E}">
        <p14:creationId xmlns:p14="http://schemas.microsoft.com/office/powerpoint/2010/main" val="3259820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a:latin typeface="Tahoma" charset="0"/>
                <a:ea typeface="ＭＳ Ｐゴシック" charset="0"/>
              </a:rPr>
              <a:t>?</a:t>
            </a: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808596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FF"/>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spTree>
    <p:extLst>
      <p:ext uri="{BB962C8B-B14F-4D97-AF65-F5344CB8AC3E}">
        <p14:creationId xmlns:p14="http://schemas.microsoft.com/office/powerpoint/2010/main" val="4152319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Tree>
    <p:extLst>
      <p:ext uri="{BB962C8B-B14F-4D97-AF65-F5344CB8AC3E}">
        <p14:creationId xmlns:p14="http://schemas.microsoft.com/office/powerpoint/2010/main" val="3433038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1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a:latin typeface="Tahoma" charset="0"/>
                <a:ea typeface="ＭＳ Ｐゴシック" charset="0"/>
                <a:cs typeface="ＭＳ Ｐゴシック" charset="0"/>
              </a:rPr>
              <a:t>PCM</a:t>
            </a:r>
          </a:p>
          <a:p>
            <a:pPr lvl="1"/>
            <a:r>
              <a:rPr lang="en-US">
                <a:latin typeface="Tahoma" charset="0"/>
                <a:ea typeface="ＭＳ Ｐゴシック" charset="0"/>
              </a:rPr>
              <a:t>Inject current to change material phase</a:t>
            </a:r>
          </a:p>
          <a:p>
            <a:pPr lvl="1"/>
            <a:r>
              <a:rPr lang="en-US">
                <a:latin typeface="Tahoma" charset="0"/>
                <a:ea typeface="ＭＳ Ｐゴシック" charset="0"/>
              </a:rPr>
              <a:t>Resistance determined by phase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STT-MRAM</a:t>
            </a:r>
          </a:p>
          <a:p>
            <a:pPr lvl="1"/>
            <a:r>
              <a:rPr lang="en-US">
                <a:latin typeface="Tahoma" charset="0"/>
                <a:ea typeface="ＭＳ Ｐゴシック" charset="0"/>
              </a:rPr>
              <a:t>Inject current to change magnet polarity</a:t>
            </a:r>
          </a:p>
          <a:p>
            <a:pPr lvl="1"/>
            <a:r>
              <a:rPr lang="en-US">
                <a:latin typeface="Tahoma" charset="0"/>
                <a:ea typeface="ＭＳ Ｐゴシック" charset="0"/>
              </a:rPr>
              <a:t>Resistance determined by polarity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Memristors</a:t>
            </a:r>
          </a:p>
          <a:p>
            <a:pPr lvl="1"/>
            <a:r>
              <a:rPr lang="en-US">
                <a:latin typeface="Tahoma" charset="0"/>
                <a:ea typeface="ＭＳ Ｐゴシック" charset="0"/>
              </a:rPr>
              <a:t>Inject current to change atomic structure</a:t>
            </a:r>
          </a:p>
          <a:p>
            <a:pPr lvl="1"/>
            <a:r>
              <a:rPr lang="en-US">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047568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40901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Large</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Small</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41413191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Scales better than DRAM, Flash</a:t>
            </a:r>
          </a:p>
          <a:p>
            <a:pPr lvl="1"/>
            <a:r>
              <a:rPr lang="en-US">
                <a:latin typeface="Tahoma" charset="0"/>
                <a:ea typeface="ＭＳ Ｐゴシック" charset="0"/>
              </a:rPr>
              <a:t>Requires current pulses, which scale linearly with feature size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be denser than DRAM</a:t>
            </a:r>
          </a:p>
          <a:p>
            <a:pPr lvl="1"/>
            <a:r>
              <a:rPr lang="en-US">
                <a:latin typeface="Tahoma" charset="0"/>
                <a:ea typeface="ＭＳ Ｐゴシック" charset="0"/>
              </a:rPr>
              <a:t>Can store multiple bits per cell due to large resistance range</a:t>
            </a:r>
          </a:p>
          <a:p>
            <a:pPr lvl="1"/>
            <a:r>
              <a:rPr lang="en-US">
                <a:latin typeface="Tahoma" charset="0"/>
                <a:ea typeface="ＭＳ Ｐゴシック" charset="0"/>
              </a:rPr>
              <a:t>Prototypes with 2 bits/cell in ISSCC</a:t>
            </a:r>
            <a:r>
              <a:rPr lang="ja-JP" altLang="en-US">
                <a:latin typeface="Tahoma" charset="0"/>
                <a:ea typeface="ＭＳ Ｐゴシック" charset="0"/>
              </a:rPr>
              <a:t>’</a:t>
            </a:r>
            <a:r>
              <a:rPr lang="en-US">
                <a:latin typeface="Tahoma" charset="0"/>
                <a:ea typeface="ＭＳ Ｐゴシック" charset="0"/>
              </a:rPr>
              <a:t>08, 4 bits/cell by 2012</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Non-volatile</a:t>
            </a:r>
          </a:p>
          <a:p>
            <a:pPr lvl="1"/>
            <a:r>
              <a:rPr lang="en-US">
                <a:latin typeface="Tahoma" charset="0"/>
                <a:ea typeface="ＭＳ Ｐゴシック" charset="0"/>
              </a:rPr>
              <a:t>Retain data for &gt;10 years at 85C</a:t>
            </a:r>
          </a:p>
          <a:p>
            <a:pPr lvl="1"/>
            <a:endParaRPr lang="en-US">
              <a:solidFill>
                <a:srgbClr val="0000FF"/>
              </a:solidFill>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Tree>
    <p:extLst>
      <p:ext uri="{BB962C8B-B14F-4D97-AF65-F5344CB8AC3E}">
        <p14:creationId xmlns:p14="http://schemas.microsoft.com/office/powerpoint/2010/main" val="1525477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Tree>
    <p:extLst>
      <p:ext uri="{BB962C8B-B14F-4D97-AF65-F5344CB8AC3E}">
        <p14:creationId xmlns:p14="http://schemas.microsoft.com/office/powerpoint/2010/main" val="1575753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34</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3467813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41148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2362200" y="57912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1858963" y="4953000"/>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7775127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Dynamic Energy</a:t>
            </a:r>
          </a:p>
          <a:p>
            <a:pPr lvl="1"/>
            <a:r>
              <a:rPr lang="en-US">
                <a:latin typeface="Tahoma" charset="0"/>
                <a:ea typeface="ＭＳ Ｐゴシック" charset="0"/>
              </a:rPr>
              <a:t>40 uA Rd, 150 uA Wr</a:t>
            </a:r>
          </a:p>
          <a:p>
            <a:pPr lvl="1"/>
            <a:r>
              <a:rPr lang="en-US">
                <a:latin typeface="Tahoma" charset="0"/>
                <a:ea typeface="ＭＳ Ｐゴシック" charset="0"/>
              </a:rPr>
              <a:t>2-43x DRAM, 1x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Endurance</a:t>
            </a:r>
          </a:p>
          <a:p>
            <a:pPr lvl="1"/>
            <a:r>
              <a:rPr lang="en-US">
                <a:latin typeface="Tahoma" charset="0"/>
                <a:ea typeface="ＭＳ Ｐゴシック" charset="0"/>
              </a:rPr>
              <a:t>Writes induce phase change at 650C</a:t>
            </a:r>
          </a:p>
          <a:p>
            <a:pPr lvl="1"/>
            <a:r>
              <a:rPr lang="en-US">
                <a:latin typeface="Tahoma" charset="0"/>
                <a:ea typeface="ＭＳ Ｐゴシック" charset="0"/>
              </a:rPr>
              <a:t>Contacts degrade from thermal expansion/contraction</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 writes per cell</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x DRAM, 10</a:t>
            </a:r>
            <a:r>
              <a:rPr lang="en-US" baseline="30000">
                <a:latin typeface="Tahoma" charset="0"/>
                <a:ea typeface="ＭＳ Ｐゴシック" charset="0"/>
              </a:rPr>
              <a:t>3</a:t>
            </a:r>
            <a:r>
              <a:rPr lang="en-US">
                <a:latin typeface="Tahoma" charset="0"/>
                <a:ea typeface="ＭＳ Ｐゴシック" charset="0"/>
              </a:rPr>
              <a:t>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Cell Size</a:t>
            </a:r>
          </a:p>
          <a:p>
            <a:pPr lvl="1"/>
            <a:r>
              <a:rPr lang="en-US">
                <a:latin typeface="Tahoma" charset="0"/>
                <a:ea typeface="ＭＳ Ｐゴシック" charset="0"/>
              </a:rPr>
              <a:t>9-12F</a:t>
            </a:r>
            <a:r>
              <a:rPr lang="en-US" baseline="30000">
                <a:latin typeface="Tahoma" charset="0"/>
                <a:ea typeface="ＭＳ Ｐゴシック" charset="0"/>
              </a:rPr>
              <a:t>2</a:t>
            </a:r>
            <a:r>
              <a:rPr lang="en-US">
                <a:latin typeface="Tahoma" charset="0"/>
                <a:ea typeface="ＭＳ Ｐゴシック" charset="0"/>
              </a:rPr>
              <a:t> using BJT, single-level cells</a:t>
            </a:r>
          </a:p>
          <a:p>
            <a:pPr lvl="1"/>
            <a:r>
              <a:rPr lang="en-US">
                <a:latin typeface="Tahoma" charset="0"/>
                <a:ea typeface="ＭＳ Ｐゴシック" charset="0"/>
              </a:rPr>
              <a:t>1.5x DRAM, 2-3x NAND     (will scale with feature size, MLC)</a:t>
            </a:r>
          </a:p>
          <a:p>
            <a:pPr lvl="1"/>
            <a:endParaRPr lang="en-US">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36</a:t>
            </a:fld>
            <a:endParaRPr lang="en-US" sz="1600">
              <a:solidFill>
                <a:srgbClr val="000000"/>
              </a:solidFill>
              <a:latin typeface="Garamond" charset="0"/>
            </a:endParaRPr>
          </a:p>
        </p:txBody>
      </p:sp>
      <p:sp>
        <p:nvSpPr>
          <p:cNvPr id="6" name="Rectangle 5"/>
          <p:cNvSpPr/>
          <p:nvPr/>
        </p:nvSpPr>
        <p:spPr>
          <a:xfrm>
            <a:off x="838200" y="1828800"/>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838200" y="5943600"/>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225543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Pros over DRAM</a:t>
            </a:r>
          </a:p>
          <a:p>
            <a:pPr lvl="1" eaLnBrk="1" hangingPunct="1"/>
            <a:r>
              <a:rPr lang="en-US">
                <a:solidFill>
                  <a:srgbClr val="008000"/>
                </a:solidFill>
                <a:latin typeface="Tahoma" charset="0"/>
                <a:ea typeface="ＭＳ Ｐゴシック" charset="0"/>
              </a:rPr>
              <a:t>Better technology scaling</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ea typeface="ＭＳ Ｐゴシック" charset="0"/>
                <a:cs typeface="ＭＳ Ｐゴシック"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ea typeface="ＭＳ Ｐゴシック" charset="0"/>
                <a:cs typeface="ＭＳ Ｐゴシック"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a:p>
            <a:pPr lvl="1" eaLnBrk="1" hangingPunct="1"/>
            <a:r>
              <a:rPr lang="en-US">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Tree>
    <p:extLst>
      <p:ext uri="{BB962C8B-B14F-4D97-AF65-F5344CB8AC3E}">
        <p14:creationId xmlns:p14="http://schemas.microsoft.com/office/powerpoint/2010/main" val="170896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PCM-based Main Memory: Research Challenges</a:t>
            </a:r>
          </a:p>
        </p:txBody>
      </p:sp>
      <p:sp>
        <p:nvSpPr>
          <p:cNvPr id="3" name="Content Placeholder 2"/>
          <p:cNvSpPr>
            <a:spLocks noGrp="1"/>
          </p:cNvSpPr>
          <p:nvPr>
            <p:ph idx="1"/>
          </p:nvPr>
        </p:nvSpPr>
        <p:spPr>
          <a:xfrm>
            <a:off x="228600" y="914400"/>
            <a:ext cx="8915400" cy="5194300"/>
          </a:xfrm>
        </p:spPr>
        <p:txBody>
          <a:bodyPr/>
          <a:lstStyle/>
          <a:p>
            <a:r>
              <a:rPr lang="en-US">
                <a:latin typeface="Tahoma" charset="0"/>
                <a:ea typeface="ＭＳ Ｐゴシック" charset="0"/>
                <a:cs typeface="ＭＳ Ｐゴシック" charset="0"/>
              </a:rPr>
              <a:t>Where to place PCM in the memory hierarchy?</a:t>
            </a:r>
          </a:p>
          <a:p>
            <a:pPr lvl="1"/>
            <a:r>
              <a:rPr lang="en-US">
                <a:latin typeface="Tahoma" charset="0"/>
                <a:ea typeface="ＭＳ Ｐゴシック" charset="0"/>
              </a:rPr>
              <a:t>Hybrid OS controlled PCM-DRAM</a:t>
            </a:r>
          </a:p>
          <a:p>
            <a:pPr lvl="1"/>
            <a:r>
              <a:rPr lang="en-US">
                <a:latin typeface="Tahoma" charset="0"/>
                <a:ea typeface="ＭＳ Ｐゴシック" charset="0"/>
              </a:rPr>
              <a:t>Hybrid OS controlled PCM and hardware-controlled DRAM</a:t>
            </a:r>
          </a:p>
          <a:p>
            <a:pPr lvl="1"/>
            <a:r>
              <a:rPr lang="en-US">
                <a:latin typeface="Tahoma" charset="0"/>
                <a:ea typeface="ＭＳ Ｐゴシック" charset="0"/>
              </a:rPr>
              <a:t>Pure PCM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mitigate shortcomings of PCM?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minimize amount of DRAM in the system?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take advantage of (byte-addressable and fast) non-volatile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we design specific-NVM-technology-agnostic techniques?</a:t>
            </a: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Tree>
    <p:extLst>
      <p:ext uri="{BB962C8B-B14F-4D97-AF65-F5344CB8AC3E}">
        <p14:creationId xmlns:p14="http://schemas.microsoft.com/office/powerpoint/2010/main" val="3405426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30477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4</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Hybrid Memory </a:t>
            </a:r>
            <a:r>
              <a:rPr lang="en-US" sz="3400" dirty="0">
                <a:latin typeface="Garamond" charset="0"/>
                <a:ea typeface="ＭＳ Ｐゴシック" charset="0"/>
                <a:cs typeface="ＭＳ Ｐゴシック" charset="0"/>
              </a:rPr>
              <a:t>Systems: </a:t>
            </a:r>
            <a:r>
              <a:rPr lang="en-US" sz="3400" dirty="0" smtClean="0">
                <a:latin typeface="Garamond" charset="0"/>
                <a:ea typeface="ＭＳ Ｐゴシック" charset="0"/>
                <a:cs typeface="ＭＳ Ｐゴシック" charset="0"/>
              </a:rPr>
              <a:t>Challenges </a:t>
            </a:r>
            <a:endParaRPr lang="en-US" sz="3400" dirty="0">
              <a:latin typeface="Garamond" charset="0"/>
              <a:ea typeface="ＭＳ Ｐゴシック" charset="0"/>
              <a:cs typeface="ＭＳ Ｐゴシック" charset="0"/>
            </a:endParaRP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extLst>
      <p:ext uri="{BB962C8B-B14F-4D97-AF65-F5344CB8AC3E}">
        <p14:creationId xmlns:p14="http://schemas.microsoft.com/office/powerpoint/2010/main" val="1406191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769273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Basics</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r>
                <a:rPr lang="en-US" sz="1400" smtClean="0">
                  <a:solidFill>
                    <a:srgbClr val="000000"/>
                  </a:solidFill>
                  <a:latin typeface="Tahoma"/>
                </a:rPr>
                <a:t>Logical 0</a:t>
              </a:r>
              <a:endParaRPr lang="en-US" sz="1400">
                <a:solidFill>
                  <a:srgbClr val="000000"/>
                </a:solidFill>
                <a:latin typeface="Tahoma"/>
              </a:endParaRPr>
            </a:p>
          </p:txBody>
        </p:sp>
        <p:sp>
          <p:nvSpPr>
            <p:cNvPr id="15" name="TextBox 14"/>
            <p:cNvSpPr txBox="1"/>
            <p:nvPr/>
          </p:nvSpPr>
          <p:spPr>
            <a:xfrm>
              <a:off x="8080249" y="5033665"/>
              <a:ext cx="1185611" cy="410733"/>
            </a:xfrm>
            <a:prstGeom prst="rect">
              <a:avLst/>
            </a:prstGeom>
            <a:noFill/>
          </p:spPr>
          <p:txBody>
            <a:bodyPr wrap="none" rtlCol="0">
              <a:spAutoFit/>
            </a:bodyPr>
            <a:lstStyle/>
            <a:p>
              <a:r>
                <a:rPr lang="en-US" sz="1400" smtClean="0">
                  <a:solidFill>
                    <a:srgbClr val="000000"/>
                  </a:solidFill>
                  <a:latin typeface="Tahoma"/>
                </a:rPr>
                <a:t>Logical 1</a:t>
              </a:r>
              <a:endParaRPr lang="en-US" sz="1400">
                <a:solidFill>
                  <a:srgbClr val="000000"/>
                </a:solidFill>
                <a:latin typeface="Tahoma"/>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r>
                <a:rPr lang="en-US" sz="1600" dirty="0" smtClean="0">
                  <a:solidFill>
                    <a:srgbClr val="000000"/>
                  </a:solidFill>
                  <a:latin typeface="Tahoma"/>
                </a:rPr>
                <a:t>Word Line</a:t>
              </a:r>
              <a:endParaRPr lang="en-US" sz="1600" dirty="0">
                <a:solidFill>
                  <a:srgbClr val="000000"/>
                </a:solidFill>
                <a:latin typeface="Tahoma"/>
              </a:endParaRPr>
            </a:p>
          </p:txBody>
        </p:sp>
        <p:sp>
          <p:nvSpPr>
            <p:cNvPr id="26" name="TextBox 25"/>
            <p:cNvSpPr txBox="1"/>
            <p:nvPr/>
          </p:nvSpPr>
          <p:spPr>
            <a:xfrm>
              <a:off x="2667000" y="3345922"/>
              <a:ext cx="801823" cy="338554"/>
            </a:xfrm>
            <a:prstGeom prst="rect">
              <a:avLst/>
            </a:prstGeom>
            <a:noFill/>
          </p:spPr>
          <p:txBody>
            <a:bodyPr wrap="none" rtlCol="0">
              <a:spAutoFit/>
            </a:bodyPr>
            <a:lstStyle/>
            <a:p>
              <a:r>
                <a:rPr lang="en-US" sz="1600" dirty="0" smtClean="0">
                  <a:solidFill>
                    <a:srgbClr val="000000"/>
                  </a:solidFill>
                  <a:latin typeface="Tahoma"/>
                </a:rPr>
                <a:t>Bit Line</a:t>
              </a:r>
              <a:endParaRPr lang="en-US" sz="1600" dirty="0">
                <a:solidFill>
                  <a:srgbClr val="000000"/>
                </a:solidFill>
                <a:latin typeface="Tahoma"/>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a:r>
                <a:rPr lang="en-US" sz="1400" dirty="0" smtClean="0">
                  <a:solidFill>
                    <a:srgbClr val="000000"/>
                  </a:solidFill>
                  <a:latin typeface="Tahoma"/>
                </a:rPr>
                <a:t>Access</a:t>
              </a:r>
            </a:p>
            <a:p>
              <a:pPr algn="ctr"/>
              <a:r>
                <a:rPr lang="en-US" sz="1400" dirty="0" smtClean="0">
                  <a:solidFill>
                    <a:srgbClr val="000000"/>
                  </a:solidFill>
                  <a:latin typeface="Tahoma"/>
                </a:rPr>
                <a:t>Transistor</a:t>
              </a:r>
              <a:endParaRPr lang="en-US" sz="1400" dirty="0">
                <a:solidFill>
                  <a:srgbClr val="000000"/>
                </a:solidFill>
                <a:latin typeface="Tahoma"/>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a:r>
                <a:rPr lang="en-US" sz="1400" dirty="0" smtClean="0">
                  <a:solidFill>
                    <a:srgbClr val="000000"/>
                  </a:solidFill>
                  <a:latin typeface="Tahoma"/>
                </a:rPr>
                <a:t>MTJ</a:t>
              </a:r>
              <a:endParaRPr lang="en-US" sz="1400" dirty="0">
                <a:solidFill>
                  <a:srgbClr val="000000"/>
                </a:solidFill>
                <a:latin typeface="Tahoma"/>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r>
                <a:rPr lang="en-US" sz="1600" dirty="0" smtClean="0">
                  <a:solidFill>
                    <a:srgbClr val="000000"/>
                  </a:solidFill>
                  <a:latin typeface="Tahoma"/>
                </a:rPr>
                <a:t>Sense Line</a:t>
              </a:r>
              <a:endParaRPr lang="en-US" sz="1600" dirty="0">
                <a:solidFill>
                  <a:srgbClr val="000000"/>
                </a:solidFill>
                <a:latin typeface="Tahoma"/>
              </a:endParaRPr>
            </a:p>
          </p:txBody>
        </p:sp>
      </p:grpSp>
    </p:spTree>
    <p:extLst>
      <p:ext uri="{BB962C8B-B14F-4D97-AF65-F5344CB8AC3E}">
        <p14:creationId xmlns:p14="http://schemas.microsoft.com/office/powerpoint/2010/main" val="288472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spTree>
    <p:extLst>
      <p:ext uri="{BB962C8B-B14F-4D97-AF65-F5344CB8AC3E}">
        <p14:creationId xmlns:p14="http://schemas.microsoft.com/office/powerpoint/2010/main" val="4006569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solidFill>
                  <a:srgbClr val="0000FF"/>
                </a:solidFill>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1342597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945915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341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280798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pic>
        <p:nvPicPr>
          <p:cNvPr id="57349"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extLst>
      <p:ext uri="{BB962C8B-B14F-4D97-AF65-F5344CB8AC3E}">
        <p14:creationId xmlns:p14="http://schemas.microsoft.com/office/powerpoint/2010/main" val="2816239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5</a:t>
            </a:fld>
            <a:endParaRPr lang="en-US"/>
          </a:p>
        </p:txBody>
      </p:sp>
    </p:spTree>
    <p:extLst>
      <p:ext uri="{BB962C8B-B14F-4D97-AF65-F5344CB8AC3E}">
        <p14:creationId xmlns:p14="http://schemas.microsoft.com/office/powerpoint/2010/main" val="2704565441"/>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542219"/>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1404758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51</a:t>
            </a:fld>
            <a:endParaRPr lang="en-US" dirty="0"/>
          </a:p>
        </p:txBody>
      </p:sp>
    </p:spTree>
    <p:extLst>
      <p:ext uri="{BB962C8B-B14F-4D97-AF65-F5344CB8AC3E}">
        <p14:creationId xmlns:p14="http://schemas.microsoft.com/office/powerpoint/2010/main" val="36600784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
        <p:nvSpPr>
          <p:cNvPr id="64" name="Rectangle 150"/>
          <p:cNvSpPr>
            <a:spLocks noChangeArrowheads="1"/>
          </p:cNvSpPr>
          <p:nvPr/>
        </p:nvSpPr>
        <p:spPr bwMode="auto">
          <a:xfrm>
            <a:off x="1371600" y="2513013"/>
            <a:ext cx="6588125" cy="3887787"/>
          </a:xfrm>
          <a:prstGeom prst="rect">
            <a:avLst/>
          </a:prstGeom>
          <a:solidFill>
            <a:srgbClr val="DDDDDD"/>
          </a:solidFill>
          <a:ln w="12700">
            <a:solidFill>
              <a:srgbClr val="CCCCFF"/>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3"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0" y="2944813"/>
            <a:ext cx="1116013" cy="3132137"/>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0"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0828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0"/>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732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3" y="5824538"/>
            <a:ext cx="1776412" cy="307975"/>
          </a:xfrm>
          <a:prstGeom prst="rect">
            <a:avLst/>
          </a:prstGeom>
          <a:noFill/>
          <a:ln w="12700">
            <a:noFill/>
            <a:miter lim="800000"/>
            <a:headEnd/>
            <a:tailEnd/>
          </a:ln>
          <a:effectLst/>
        </p:spPr>
        <p:txBody>
          <a:bodyPr wrap="none" lIns="64008" tIns="32004" rIns="64008" bIns="32004">
            <a:spAutoFit/>
          </a:bodyPr>
          <a:lstStyle/>
          <a:p>
            <a:pPr>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1605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55700" cy="338138"/>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10550" y="4024313"/>
            <a:ext cx="685800" cy="887412"/>
          </a:xfrm>
          <a:prstGeom prst="rect">
            <a:avLst/>
          </a:prstGeom>
          <a:noFill/>
          <a:ln w="12700">
            <a:noFill/>
            <a:miter lim="800000"/>
            <a:headEnd/>
            <a:tailEnd/>
          </a:ln>
          <a:effectLst/>
        </p:spPr>
        <p:txBody>
          <a:bodyPr wrap="none" lIns="64008" tIns="32004" rIns="64008" bIns="32004">
            <a:spAutoFit/>
          </a:bodyPr>
          <a:lstStyle/>
          <a:p>
            <a:pPr algn="ctr">
              <a:defRPr/>
            </a:pPr>
            <a:r>
              <a:rPr lang="en-US" kern="0">
                <a:solidFill>
                  <a:sysClr val="windowText" lastClr="000000"/>
                </a:solidFill>
                <a:latin typeface="Arial" pitchFamily="-107" charset="0"/>
                <a:ea typeface="Arial" pitchFamily="-107" charset="0"/>
                <a:cs typeface="Arial" pitchFamily="-107" charset="0"/>
              </a:rPr>
              <a:t>Flash</a:t>
            </a:r>
          </a:p>
          <a:p>
            <a:pPr algn="ctr">
              <a:defRPr/>
            </a:pPr>
            <a:r>
              <a:rPr lang="en-US" kern="0">
                <a:solidFill>
                  <a:sysClr val="windowText" lastClr="000000"/>
                </a:solidFill>
                <a:latin typeface="Arial" pitchFamily="-107" charset="0"/>
                <a:ea typeface="Arial" pitchFamily="-107" charset="0"/>
                <a:cs typeface="Arial" pitchFamily="-107" charset="0"/>
              </a:rPr>
              <a:t>Or</a:t>
            </a:r>
          </a:p>
          <a:p>
            <a:pPr algn="ctr">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8" y="395287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8" y="492442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20321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Lazy Write: Pages from disk installed only in DRAM, not PCM</a:t>
            </a:r>
          </a:p>
          <a:p>
            <a:r>
              <a:rPr lang="en-US" sz="2200">
                <a:latin typeface="Tahoma" charset="0"/>
                <a:ea typeface="ＭＳ Ｐゴシック" charset="0"/>
                <a:cs typeface="ＭＳ Ｐゴシック" charset="0"/>
              </a:rPr>
              <a:t>Partial Writes:  Only dirty lines from DRAM page written back</a:t>
            </a:r>
          </a:p>
          <a:p>
            <a:r>
              <a:rPr lang="en-US" sz="2200">
                <a:latin typeface="Tahoma" charset="0"/>
                <a:ea typeface="ＭＳ Ｐゴシック" charset="0"/>
                <a:cs typeface="ＭＳ Ｐゴシック" charset="0"/>
              </a:rPr>
              <a:t>Page Bypass: Discard pages with poor reuse on DRAM eviction</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et al., </a:t>
            </a:r>
            <a:r>
              <a:rPr lang="ja-JP" altLang="en-US" sz="2200">
                <a:latin typeface="Tahoma" charset="0"/>
                <a:ea typeface="ＭＳ Ｐゴシック" charset="0"/>
                <a:cs typeface="ＭＳ Ｐゴシック" charset="0"/>
              </a:rPr>
              <a:t>“</a:t>
            </a:r>
            <a:r>
              <a:rPr lang="en-US" sz="2200">
                <a:solidFill>
                  <a:srgbClr val="0000FF"/>
                </a:solidFill>
                <a:latin typeface="Tahoma" charset="0"/>
                <a:ea typeface="ＭＳ Ｐゴシック" charset="0"/>
                <a:cs typeface="ＭＳ Ｐゴシック" charset="0"/>
              </a:rPr>
              <a:t>Scalable high performance main memory system using phase-change memory technology</a:t>
            </a:r>
            <a:r>
              <a:rPr lang="en-US"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sz="2200">
                <a:latin typeface="Tahoma" charset="0"/>
                <a:ea typeface="ＭＳ Ｐゴシック" charset="0"/>
                <a:cs typeface="ＭＳ Ｐゴシック" charset="0"/>
              </a:rPr>
              <a:t> ISCA 2009. </a:t>
            </a:r>
          </a:p>
          <a:p>
            <a:endParaRPr lang="en-US">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55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Processor</a:t>
            </a:r>
          </a:p>
        </p:txBody>
      </p:sp>
      <p:sp>
        <p:nvSpPr>
          <p:cNvPr id="59399" name="Rectangle 2"/>
          <p:cNvSpPr>
            <a:spLocks noChangeArrowheads="1"/>
          </p:cNvSpPr>
          <p:nvPr/>
        </p:nvSpPr>
        <p:spPr bwMode="auto">
          <a:xfrm>
            <a:off x="2447925" y="2679700"/>
            <a:ext cx="4087813" cy="2882900"/>
          </a:xfrm>
          <a:prstGeom prst="rect">
            <a:avLst/>
          </a:prstGeom>
          <a:solidFill>
            <a:srgbClr val="DDDDDD"/>
          </a:solidFill>
          <a:ln w="12700">
            <a:solidFill>
              <a:schemeClr val="bg2"/>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59401" name="Group 6"/>
          <p:cNvGrpSpPr>
            <a:grpSpLocks/>
          </p:cNvGrpSpPr>
          <p:nvPr/>
        </p:nvGrpSpPr>
        <p:grpSpPr bwMode="auto">
          <a:xfrm>
            <a:off x="5202238"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grpSp>
      <p:sp>
        <p:nvSpPr>
          <p:cNvPr id="59402" name="Text Box 46" descr="90%"/>
          <p:cNvSpPr txBox="1">
            <a:spLocks noChangeArrowheads="1"/>
          </p:cNvSpPr>
          <p:nvPr/>
        </p:nvSpPr>
        <p:spPr bwMode="auto">
          <a:xfrm>
            <a:off x="4392613" y="2646363"/>
            <a:ext cx="208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PCM Main Memory</a:t>
            </a:r>
          </a:p>
        </p:txBody>
      </p:sp>
      <p:grpSp>
        <p:nvGrpSpPr>
          <p:cNvPr id="59403" name="Group 47"/>
          <p:cNvGrpSpPr>
            <a:grpSpLocks/>
          </p:cNvGrpSpPr>
          <p:nvPr/>
        </p:nvGrpSpPr>
        <p:grpSpPr bwMode="auto">
          <a:xfrm>
            <a:off x="3067050"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04" name="Group 59"/>
          <p:cNvGrpSpPr>
            <a:grpSpLocks/>
          </p:cNvGrpSpPr>
          <p:nvPr/>
        </p:nvGrpSpPr>
        <p:grpSpPr bwMode="auto">
          <a:xfrm>
            <a:off x="4216400" y="4724400"/>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05" name="Line 66"/>
          <p:cNvSpPr>
            <a:spLocks noChangeShapeType="1"/>
          </p:cNvSpPr>
          <p:nvPr/>
        </p:nvSpPr>
        <p:spPr bwMode="auto">
          <a:xfrm flipH="1">
            <a:off x="4146550"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7" name="Line 68"/>
          <p:cNvSpPr>
            <a:spLocks noChangeShapeType="1"/>
          </p:cNvSpPr>
          <p:nvPr/>
        </p:nvSpPr>
        <p:spPr bwMode="auto">
          <a:xfrm>
            <a:off x="3597275"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9" name="Text Box 70" descr="90%"/>
          <p:cNvSpPr txBox="1">
            <a:spLocks noChangeArrowheads="1"/>
          </p:cNvSpPr>
          <p:nvPr/>
        </p:nvSpPr>
        <p:spPr bwMode="auto">
          <a:xfrm>
            <a:off x="3000375" y="340836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DRAM Buffer</a:t>
            </a:r>
          </a:p>
        </p:txBody>
      </p:sp>
      <p:grpSp>
        <p:nvGrpSpPr>
          <p:cNvPr id="59410" name="Group 87"/>
          <p:cNvGrpSpPr>
            <a:grpSpLocks/>
          </p:cNvGrpSpPr>
          <p:nvPr/>
        </p:nvGrpSpPr>
        <p:grpSpPr bwMode="auto">
          <a:xfrm>
            <a:off x="7164388" y="3705225"/>
            <a:ext cx="569912" cy="879475"/>
            <a:chOff x="4587" y="1470"/>
            <a:chExt cx="359" cy="554"/>
          </a:xfrm>
        </p:grpSpPr>
        <p:sp>
          <p:nvSpPr>
            <p:cNvPr id="59413" name="Text Box 77" descr="90%"/>
            <p:cNvSpPr txBox="1">
              <a:spLocks noChangeArrowheads="1"/>
            </p:cNvSpPr>
            <p:nvPr/>
          </p:nvSpPr>
          <p:spPr bwMode="auto">
            <a:xfrm>
              <a:off x="4587" y="1539"/>
              <a:ext cx="3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smtClean="0">
                  <a:solidFill>
                    <a:srgbClr val="000000"/>
                  </a:solidFill>
                </a:rPr>
                <a:t>Flash</a:t>
              </a:r>
            </a:p>
            <a:p>
              <a:pPr algn="ctr" eaLnBrk="1" fontAlgn="base" hangingPunct="1">
                <a:spcBef>
                  <a:spcPct val="0"/>
                </a:spcBef>
                <a:spcAft>
                  <a:spcPct val="0"/>
                </a:spcAft>
              </a:pPr>
              <a:r>
                <a:rPr lang="en-US" sz="1400" smtClean="0">
                  <a:solidFill>
                    <a:srgbClr val="000000"/>
                  </a:solidFill>
                </a:rPr>
                <a:t>Or</a:t>
              </a:r>
            </a:p>
            <a:p>
              <a:pPr algn="ctr" eaLnBrk="1" fontAlgn="base" hangingPunct="1">
                <a:spcBef>
                  <a:spcPct val="0"/>
                </a:spcBef>
                <a:spcAft>
                  <a:spcPct val="0"/>
                </a:spcAft>
              </a:pPr>
              <a:r>
                <a:rPr lang="en-US" sz="1400" smtClean="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816198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200" indent="-457200"/>
            <a:r>
              <a:rPr lang="en-US" sz="2000">
                <a:latin typeface="Tahoma" charset="0"/>
                <a:ea typeface="ＭＳ Ｐゴシック" charset="0"/>
                <a:cs typeface="ＭＳ Ｐゴシック" charset="0"/>
              </a:rPr>
              <a:t>Assumption: PCM 4x denser, 4x slower than DRAM </a:t>
            </a:r>
          </a:p>
          <a:p>
            <a:pPr marL="457200" indent="-457200"/>
            <a:r>
              <a:rPr lang="en-US" sz="2000">
                <a:latin typeface="Tahoma" charset="0"/>
                <a:ea typeface="ＭＳ Ｐゴシック" charset="0"/>
                <a:cs typeface="ＭＳ Ｐゴシック" charset="0"/>
              </a:rPr>
              <a:t>DRAM block size = PCM page size (4kB) </a:t>
            </a:r>
          </a:p>
          <a:p>
            <a:pPr marL="457200" indent="-457200"/>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317465" name="Chart" r:id="rId4" imgW="11382375" imgH="6019800" progId="Excel.Chart.8">
                  <p:embed/>
                </p:oleObj>
              </mc:Choice>
              <mc:Fallback>
                <p:oleObj name="Chart" r:id="rId4" imgW="11382375" imgH="6019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8244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PCM-DRAM Hybrid </a:t>
            </a:r>
            <a:r>
              <a:rPr lang="en-US">
                <a:solidFill>
                  <a:srgbClr val="0000FF"/>
                </a:solidFill>
                <a:latin typeface="Tahoma" charset="0"/>
                <a:ea typeface="ＭＳ Ｐゴシック" charset="0"/>
                <a:cs typeface="ＭＳ Ｐゴシック" charset="0"/>
              </a:rPr>
              <a:t>performs similarly to similar-size DRAM</a:t>
            </a:r>
          </a:p>
          <a:p>
            <a:r>
              <a:rPr lang="en-US">
                <a:solidFill>
                  <a:srgbClr val="0000FF"/>
                </a:solidFill>
                <a:latin typeface="Tahoma" charset="0"/>
                <a:ea typeface="ＭＳ Ｐゴシック" charset="0"/>
                <a:cs typeface="ＭＳ Ｐゴシック" charset="0"/>
              </a:rPr>
              <a:t>Significant power and energy savings </a:t>
            </a:r>
            <a:r>
              <a:rPr lang="en-US">
                <a:latin typeface="Tahoma" charset="0"/>
                <a:ea typeface="ＭＳ Ｐゴシック" charset="0"/>
                <a:cs typeface="ＭＳ Ｐゴシック" charset="0"/>
              </a:rPr>
              <a:t>with PCM-DRAM Hybrid</a:t>
            </a:r>
          </a:p>
          <a:p>
            <a:r>
              <a:rPr lang="en-US">
                <a:solidFill>
                  <a:srgbClr val="0000FF"/>
                </a:solidFill>
                <a:latin typeface="Tahoma" charset="0"/>
                <a:ea typeface="ＭＳ Ｐゴシック" charset="0"/>
                <a:cs typeface="ＭＳ Ｐゴシック" charset="0"/>
              </a:rPr>
              <a:t>Average lifetime: 9.7 years (no guarantees)</a:t>
            </a:r>
          </a:p>
          <a:p>
            <a:endParaRPr lang="en-US">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319513" name="Chart" r:id="rId3" imgW="11687175" imgH="7038975" progId="Excel.Chart.8">
                  <p:embed/>
                </p:oleObj>
              </mc:Choice>
              <mc:Fallback>
                <p:oleObj name="Chart" r:id="rId3" imgW="11687175" imgH="70389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4245211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FF"/>
                </a:solidFill>
                <a:latin typeface="Tahoma" charset="0"/>
                <a:ea typeface="ＭＳ Ｐゴシック" charset="0"/>
                <a:cs typeface="ＭＳ Ｐゴシック" charset="0"/>
              </a:rPr>
              <a:t>Row-Locality Aware Data Placement</a:t>
            </a:r>
          </a:p>
          <a:p>
            <a:pPr lvl="2" eaLnBrk="1" hangingPunct="1"/>
            <a:r>
              <a:rPr lang="en-US" dirty="0" smtClean="0">
                <a:latin typeface="Tahoma" charset="0"/>
                <a:ea typeface="ＭＳ Ｐゴシック" charset="0"/>
                <a:cs typeface="ＭＳ Ｐゴシック" charset="0"/>
              </a:rPr>
              <a:t>Efficient DRAM (or Technology X) Caches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Tree>
    <p:extLst>
      <p:ext uri="{BB962C8B-B14F-4D97-AF65-F5344CB8AC3E}">
        <p14:creationId xmlns:p14="http://schemas.microsoft.com/office/powerpoint/2010/main" val="1468376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3030916785"/>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Key </a:t>
            </a:r>
            <a:r>
              <a:rPr lang="en-US" dirty="0">
                <a:solidFill>
                  <a:srgbClr val="FF0000"/>
                </a:solidFill>
              </a:rPr>
              <a:t>question:  </a:t>
            </a:r>
            <a:r>
              <a:rPr lang="en-US" dirty="0" smtClean="0">
                <a:solidFill>
                  <a:srgbClr val="FF0000"/>
                </a:solidFill>
              </a:rPr>
              <a:t>How </a:t>
            </a:r>
            <a:r>
              <a:rPr lang="en-US" dirty="0">
                <a:solidFill>
                  <a:srgbClr val="FF0000"/>
                </a:solidFill>
              </a:rPr>
              <a:t>to place data between </a:t>
            </a:r>
            <a:r>
              <a:rPr lang="en-US" dirty="0" smtClean="0">
                <a:solidFill>
                  <a:srgbClr val="FF0000"/>
                </a:solidFill>
              </a:rPr>
              <a:t>the </a:t>
            </a:r>
            <a:r>
              <a:rPr lang="en-US" dirty="0">
                <a:solidFill>
                  <a:srgbClr val="FF0000"/>
                </a:solidFill>
              </a:rPr>
              <a:t>heterogeneous </a:t>
            </a:r>
            <a:r>
              <a:rPr lang="en-US" dirty="0" smtClean="0">
                <a:solidFill>
                  <a:srgbClr val="FF0000"/>
                </a:solidFill>
              </a:rPr>
              <a:t>memory devices?</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58</a:t>
            </a:fld>
            <a:endParaRPr lang="en-US">
              <a:solidFill>
                <a:prstClr val="black">
                  <a:tint val="75000"/>
                </a:prstClr>
              </a:solidFill>
              <a:latin typeface="Calibri"/>
            </a:endParaRPr>
          </a:p>
        </p:txBody>
      </p:sp>
      <p:sp>
        <p:nvSpPr>
          <p:cNvPr id="5" name="Rectangle 4"/>
          <p:cNvSpPr/>
          <p:nvPr/>
        </p:nvSpPr>
        <p:spPr>
          <a:xfrm>
            <a:off x="4014502" y="34029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cxnSp>
        <p:nvCxnSpPr>
          <p:cNvPr id="6" name="Straight Connector 7"/>
          <p:cNvCxnSpPr>
            <a:stCxn id="26" idx="2"/>
            <a:endCxn id="7" idx="3"/>
          </p:cNvCxnSpPr>
          <p:nvPr/>
        </p:nvCxnSpPr>
        <p:spPr>
          <a:xfrm rot="5400000">
            <a:off x="3846372" y="4827207"/>
            <a:ext cx="439355" cy="417792"/>
          </a:xfrm>
          <a:prstGeom prst="bentConnector2">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2278526" y="5008470"/>
            <a:ext cx="1578627" cy="49462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r>
              <a:rPr lang="en-US" sz="2800" dirty="0" smtClean="0">
                <a:solidFill>
                  <a:prstClr val="black"/>
                </a:solidFill>
                <a:latin typeface="Calibri"/>
              </a:rPr>
              <a:t>DRAM</a:t>
            </a:r>
            <a:endParaRPr lang="en-US" sz="2800" dirty="0">
              <a:solidFill>
                <a:prstClr val="black"/>
              </a:solidFill>
              <a:latin typeface="Calibri"/>
            </a:endParaRPr>
          </a:p>
        </p:txBody>
      </p:sp>
      <p:sp>
        <p:nvSpPr>
          <p:cNvPr id="8" name="Rectangle 7"/>
          <p:cNvSpPr/>
          <p:nvPr/>
        </p:nvSpPr>
        <p:spPr>
          <a:xfrm>
            <a:off x="5168747" y="5008472"/>
            <a:ext cx="1578627" cy="49462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r>
              <a:rPr lang="en-US" sz="2800" dirty="0" smtClean="0">
                <a:solidFill>
                  <a:prstClr val="black"/>
                </a:solidFill>
                <a:latin typeface="Calibri"/>
              </a:rPr>
              <a:t>PCM</a:t>
            </a:r>
            <a:endParaRPr lang="en-US" sz="2800" dirty="0">
              <a:solidFill>
                <a:prstClr val="black"/>
              </a:solidFill>
              <a:latin typeface="Calibri"/>
            </a:endParaRPr>
          </a:p>
        </p:txBody>
      </p:sp>
      <p:cxnSp>
        <p:nvCxnSpPr>
          <p:cNvPr id="9" name="Straight Connector 13"/>
          <p:cNvCxnSpPr>
            <a:stCxn id="27" idx="2"/>
            <a:endCxn id="8" idx="1"/>
          </p:cNvCxnSpPr>
          <p:nvPr/>
        </p:nvCxnSpPr>
        <p:spPr>
          <a:xfrm rot="16200000" flipH="1">
            <a:off x="4762605" y="4849640"/>
            <a:ext cx="439357" cy="372928"/>
          </a:xfrm>
          <a:prstGeom prst="bentConnector2">
            <a:avLst/>
          </a:prstGeom>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4274941" y="34029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1" name="Rectangle 10"/>
          <p:cNvSpPr/>
          <p:nvPr/>
        </p:nvSpPr>
        <p:spPr>
          <a:xfrm>
            <a:off x="4535380" y="34029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2" name="Rectangle 11"/>
          <p:cNvSpPr/>
          <p:nvPr/>
        </p:nvSpPr>
        <p:spPr>
          <a:xfrm>
            <a:off x="4795819" y="340294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3" name="Rectangle 12"/>
          <p:cNvSpPr/>
          <p:nvPr/>
        </p:nvSpPr>
        <p:spPr>
          <a:xfrm>
            <a:off x="4014503" y="367751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4" name="Rectangle 13"/>
          <p:cNvSpPr/>
          <p:nvPr/>
        </p:nvSpPr>
        <p:spPr>
          <a:xfrm>
            <a:off x="4274942" y="3677512"/>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5" name="Rectangle 14"/>
          <p:cNvSpPr/>
          <p:nvPr/>
        </p:nvSpPr>
        <p:spPr>
          <a:xfrm>
            <a:off x="4535381" y="3677511"/>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795820" y="367751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014504" y="395208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4274943" y="395207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4535382" y="395207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795821" y="395207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014505" y="42266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4274944" y="42266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4535383" y="42266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795822" y="42266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014505" y="3644079"/>
            <a:ext cx="1041754" cy="584775"/>
          </a:xfrm>
          <a:prstGeom prst="rect">
            <a:avLst/>
          </a:prstGeom>
        </p:spPr>
        <p:txBody>
          <a:bodyPr wrap="square">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CPU</a:t>
            </a:r>
            <a:endParaRPr lang="en-US" sz="3200" dirty="0">
              <a:solidFill>
                <a:prstClr val="black"/>
              </a:solidFill>
              <a:latin typeface="Calibri" charset="0"/>
              <a:ea typeface="ＭＳ Ｐゴシック" charset="0"/>
              <a:cs typeface="ＭＳ Ｐゴシック" charset="0"/>
            </a:endParaRPr>
          </a:p>
        </p:txBody>
      </p:sp>
      <p:sp>
        <p:nvSpPr>
          <p:cNvPr id="26" name="Rectangle 25"/>
          <p:cNvSpPr/>
          <p:nvPr/>
        </p:nvSpPr>
        <p:spPr>
          <a:xfrm>
            <a:off x="4014505"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prstClr val="black"/>
                </a:solidFill>
                <a:latin typeface="Calibri"/>
              </a:rPr>
              <a:t>MC</a:t>
            </a:r>
            <a:endParaRPr lang="en-US" b="1" dirty="0">
              <a:solidFill>
                <a:prstClr val="black"/>
              </a:solidFill>
              <a:latin typeface="Calibri"/>
            </a:endParaRPr>
          </a:p>
        </p:txBody>
      </p:sp>
      <p:sp>
        <p:nvSpPr>
          <p:cNvPr id="27" name="Rectangle 26"/>
          <p:cNvSpPr/>
          <p:nvPr/>
        </p:nvSpPr>
        <p:spPr>
          <a:xfrm>
            <a:off x="4535379"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srgbClr val="000000"/>
                </a:solidFill>
                <a:latin typeface="Calibri"/>
              </a:rPr>
              <a:t>MC</a:t>
            </a:r>
            <a:endParaRPr lang="en-US" b="1" dirty="0">
              <a:solidFill>
                <a:srgbClr val="000000"/>
              </a:solidFill>
              <a:latin typeface="Calibri"/>
            </a:endParaRPr>
          </a:p>
        </p:txBody>
      </p:sp>
    </p:spTree>
    <p:extLst>
      <p:ext uri="{BB962C8B-B14F-4D97-AF65-F5344CB8AC3E}">
        <p14:creationId xmlns:p14="http://schemas.microsoft.com/office/powerpoint/2010/main" val="118103181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59</a:t>
            </a:fld>
            <a:endParaRPr lang="en-US">
              <a:solidFill>
                <a:prstClr val="black">
                  <a:tint val="75000"/>
                </a:prstClr>
              </a:solidFill>
              <a:latin typeface="Calibri"/>
            </a:endParaRPr>
          </a:p>
        </p:txBody>
      </p:sp>
    </p:spTree>
    <p:extLst>
      <p:ext uri="{BB962C8B-B14F-4D97-AF65-F5344CB8AC3E}">
        <p14:creationId xmlns:p14="http://schemas.microsoft.com/office/powerpoint/2010/main" val="15482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Topic 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6</a:t>
            </a:fld>
            <a:endParaRPr lang="en-US"/>
          </a:p>
        </p:txBody>
      </p:sp>
    </p:spTree>
    <p:extLst>
      <p:ext uri="{BB962C8B-B14F-4D97-AF65-F5344CB8AC3E}">
        <p14:creationId xmlns:p14="http://schemas.microsoft.com/office/powerpoint/2010/main" val="1996329596"/>
      </p:ext>
    </p:extLst>
  </p:cSld>
  <p:clrMapOvr>
    <a:masterClrMapping/>
  </p:clrMapOvr>
  <p:transition xmlns:p14="http://schemas.microsoft.com/office/powerpoint/2010/mai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6"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132263"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572000"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5011737"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369252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13226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57200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5011737"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3692526"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132263"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572000"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6" name="Rectangle 25"/>
          <p:cNvSpPr/>
          <p:nvPr/>
        </p:nvSpPr>
        <p:spPr>
          <a:xfrm>
            <a:off x="5011737"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7" name="Rectangle 26"/>
          <p:cNvSpPr/>
          <p:nvPr/>
        </p:nvSpPr>
        <p:spPr>
          <a:xfrm>
            <a:off x="3692526"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8" name="Rectangle 27"/>
          <p:cNvSpPr/>
          <p:nvPr/>
        </p:nvSpPr>
        <p:spPr>
          <a:xfrm>
            <a:off x="4132263"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9" name="Rectangle 28"/>
          <p:cNvSpPr/>
          <p:nvPr/>
        </p:nvSpPr>
        <p:spPr>
          <a:xfrm>
            <a:off x="4572000"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0" name="Rectangle 29"/>
          <p:cNvSpPr/>
          <p:nvPr/>
        </p:nvSpPr>
        <p:spPr>
          <a:xfrm>
            <a:off x="5011737"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60</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prstClr val="black"/>
                </a:solidFill>
                <a:latin typeface="Calibri"/>
              </a:rPr>
              <a:t>MC</a:t>
            </a:r>
            <a:endParaRPr lang="en-US" sz="2400" b="1" dirty="0">
              <a:solidFill>
                <a:prstClr val="black"/>
              </a:solidFill>
              <a:latin typeface="Calibri"/>
            </a:endParaRPr>
          </a:p>
        </p:txBody>
      </p:sp>
      <p:cxnSp>
        <p:nvCxnSpPr>
          <p:cNvPr id="8" name="Straight Connector 7"/>
          <p:cNvCxnSpPr>
            <a:stCxn id="7" idx="2"/>
            <a:endCxn id="10" idx="3"/>
          </p:cNvCxnSpPr>
          <p:nvPr/>
        </p:nvCxnSpPr>
        <p:spPr>
          <a:xfrm rot="5400000">
            <a:off x="3733404" y="438941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0"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srgbClr val="000000"/>
                </a:solidFill>
                <a:latin typeface="Calibri"/>
              </a:rPr>
              <a:t>MC</a:t>
            </a:r>
            <a:endParaRPr lang="en-US" sz="2400" b="1" dirty="0">
              <a:solidFill>
                <a:srgbClr val="000000"/>
              </a:solidFill>
              <a:latin typeface="Calibri"/>
            </a:endParaRPr>
          </a:p>
        </p:txBody>
      </p:sp>
      <p:cxnSp>
        <p:nvCxnSpPr>
          <p:cNvPr id="14" name="Straight Connector 13"/>
          <p:cNvCxnSpPr>
            <a:stCxn id="13" idx="2"/>
            <a:endCxn id="11" idx="1"/>
          </p:cNvCxnSpPr>
          <p:nvPr/>
        </p:nvCxnSpPr>
        <p:spPr>
          <a:xfrm rot="16200000" flipH="1">
            <a:off x="4820840" y="4389409"/>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5356" y="5156022"/>
            <a:ext cx="290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p>
          <a:p>
            <a:pPr algn="ctr" defTabSz="457200">
              <a:defRPr/>
            </a:pPr>
            <a:r>
              <a:rPr lang="en-US" sz="2400" dirty="0" smtClean="0">
                <a:solidFill>
                  <a:prstClr val="black"/>
                </a:solidFill>
              </a:rPr>
              <a:t>(small capacity cache)</a:t>
            </a:r>
          </a:p>
        </p:txBody>
      </p:sp>
      <p:sp>
        <p:nvSpPr>
          <p:cNvPr id="46" name="TextBox 26"/>
          <p:cNvSpPr txBox="1">
            <a:spLocks noChangeArrowheads="1"/>
          </p:cNvSpPr>
          <p:nvPr/>
        </p:nvSpPr>
        <p:spPr bwMode="auto">
          <a:xfrm>
            <a:off x="5159557" y="5156022"/>
            <a:ext cx="2787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(large capacity store)</a:t>
            </a:r>
            <a:endParaRPr lang="en-US" sz="2400" dirty="0">
              <a:solidFill>
                <a:prstClr val="black"/>
              </a:solidFill>
            </a:endParaRPr>
          </a:p>
        </p:txBody>
      </p:sp>
      <p:cxnSp>
        <p:nvCxnSpPr>
          <p:cNvPr id="71" name="Straight Connector 70"/>
          <p:cNvCxnSpPr/>
          <p:nvPr/>
        </p:nvCxnSpPr>
        <p:spPr>
          <a:xfrm flipH="1" flipV="1">
            <a:off x="3342906"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4"/>
            <a:ext cx="1225816" cy="830997"/>
          </a:xfrm>
          <a:prstGeom prst="rect">
            <a:avLst/>
          </a:prstGeom>
        </p:spPr>
        <p:txBody>
          <a:bodyPr wrap="none">
            <a:spAutoFit/>
          </a:bodyPr>
          <a:lstStyle/>
          <a:p>
            <a:pPr defTabSz="457200" fontAlgn="base">
              <a:spcBef>
                <a:spcPct val="0"/>
              </a:spcBef>
              <a:spcAft>
                <a:spcPct val="0"/>
              </a:spcAft>
            </a:pPr>
            <a:r>
              <a:rPr lang="en-US" sz="4800" dirty="0" smtClean="0">
                <a:solidFill>
                  <a:prstClr val="black"/>
                </a:solidFill>
                <a:latin typeface="Calibri" charset="0"/>
                <a:ea typeface="ＭＳ Ｐゴシック" charset="0"/>
                <a:cs typeface="ＭＳ Ｐゴシック" charset="0"/>
              </a:rPr>
              <a:t>CPU</a:t>
            </a:r>
            <a:endParaRPr lang="en-US" sz="4800" dirty="0">
              <a:solidFill>
                <a:prstClr val="black"/>
              </a:solidFill>
              <a:latin typeface="Calibri" charset="0"/>
              <a:ea typeface="ＭＳ Ｐゴシック" charset="0"/>
              <a:cs typeface="ＭＳ Ｐゴシック" charset="0"/>
            </a:endParaRPr>
          </a:p>
        </p:txBody>
      </p:sp>
      <p:sp>
        <p:nvSpPr>
          <p:cNvPr id="32" name="TextBox 8"/>
          <p:cNvSpPr txBox="1">
            <a:spLocks noChangeArrowheads="1"/>
          </p:cNvSpPr>
          <p:nvPr/>
        </p:nvSpPr>
        <p:spPr bwMode="auto">
          <a:xfrm>
            <a:off x="317334" y="3590848"/>
            <a:ext cx="3025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prstClr val="black"/>
                </a:solidFill>
              </a:rPr>
              <a:t>Memory channel</a:t>
            </a:r>
            <a:endParaRPr lang="en-US" sz="3200" dirty="0">
              <a:solidFill>
                <a:prstClr val="black"/>
              </a:solidFill>
            </a:endParaRPr>
          </a:p>
        </p:txBody>
      </p:sp>
      <p:sp>
        <p:nvSpPr>
          <p:cNvPr id="31" name="Rectangle 30"/>
          <p:cNvSpPr/>
          <p:nvPr/>
        </p:nvSpPr>
        <p:spPr>
          <a:xfrm>
            <a:off x="1335207"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3" name="Rectangle 32"/>
          <p:cNvSpPr/>
          <p:nvPr/>
        </p:nvSpPr>
        <p:spPr>
          <a:xfrm>
            <a:off x="3079351"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4" name="Rectangle 33"/>
          <p:cNvSpPr/>
          <p:nvPr/>
        </p:nvSpPr>
        <p:spPr>
          <a:xfrm>
            <a:off x="1335207" y="5013614"/>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5" name="Rectangle 34"/>
          <p:cNvSpPr/>
          <p:nvPr/>
        </p:nvSpPr>
        <p:spPr>
          <a:xfrm>
            <a:off x="3079351"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6" name="Oval 35"/>
          <p:cNvSpPr/>
          <p:nvPr/>
        </p:nvSpPr>
        <p:spPr>
          <a:xfrm>
            <a:off x="2222500"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7" name="Oval 36"/>
          <p:cNvSpPr/>
          <p:nvPr/>
        </p:nvSpPr>
        <p:spPr>
          <a:xfrm>
            <a:off x="2528358"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8" name="Oval 37"/>
          <p:cNvSpPr/>
          <p:nvPr/>
        </p:nvSpPr>
        <p:spPr>
          <a:xfrm>
            <a:off x="283950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9" name="Rectangle 38"/>
          <p:cNvSpPr/>
          <p:nvPr/>
        </p:nvSpPr>
        <p:spPr>
          <a:xfrm>
            <a:off x="5314002"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0" name="Rectangle 39"/>
          <p:cNvSpPr/>
          <p:nvPr/>
        </p:nvSpPr>
        <p:spPr>
          <a:xfrm>
            <a:off x="7058146"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1" name="Rectangle 40"/>
          <p:cNvSpPr/>
          <p:nvPr/>
        </p:nvSpPr>
        <p:spPr>
          <a:xfrm>
            <a:off x="5314002"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2" name="Rectangle 41"/>
          <p:cNvSpPr/>
          <p:nvPr/>
        </p:nvSpPr>
        <p:spPr>
          <a:xfrm>
            <a:off x="7058146" y="5011009"/>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3" name="Oval 42"/>
          <p:cNvSpPr/>
          <p:nvPr/>
        </p:nvSpPr>
        <p:spPr>
          <a:xfrm>
            <a:off x="619336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4" name="Oval 43"/>
          <p:cNvSpPr/>
          <p:nvPr/>
        </p:nvSpPr>
        <p:spPr>
          <a:xfrm>
            <a:off x="6499225"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7" name="Oval 46"/>
          <p:cNvSpPr/>
          <p:nvPr/>
        </p:nvSpPr>
        <p:spPr>
          <a:xfrm>
            <a:off x="6810374"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87" y="4196924"/>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802822" y="3590848"/>
            <a:ext cx="201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srgbClr val="FF0000"/>
                </a:solidFill>
              </a:rPr>
              <a:t>Row buffer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477580598"/>
      </p:ext>
    </p:extLst>
  </p:cSld>
  <p:clrMapOvr>
    <a:masterClrMapping/>
  </p:clrMapOvr>
  <p:transition xmlns:p14="http://schemas.microsoft.com/office/powerpoint/2010/main" spd="slow" advTm="290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a:spLocks noGrp="1"/>
          </p:cNvSpPr>
          <p:nvPr>
            <p:ph idx="1"/>
          </p:nvPr>
        </p:nvSpPr>
        <p:spPr>
          <a:xfrm>
            <a:off x="457200" y="1417638"/>
            <a:ext cx="8363272" cy="4708525"/>
          </a:xfrm>
        </p:spPr>
        <p:txBody>
          <a:bodyPr/>
          <a:lstStyle/>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smtClean="0">
              <a:latin typeface="Calibri" charset="0"/>
            </a:endParaRPr>
          </a:p>
          <a:p>
            <a:endParaRPr lang="en-US" dirty="0">
              <a:latin typeface="Calibri" charset="0"/>
            </a:endParaRPr>
          </a:p>
          <a:p>
            <a:pPr marL="0" indent="0">
              <a:buNone/>
            </a:pPr>
            <a:endParaRPr lang="en-US" dirty="0">
              <a:latin typeface="Calibri" charset="0"/>
            </a:endParaRPr>
          </a:p>
          <a:p>
            <a:pPr marL="0" indent="0">
              <a:buNone/>
            </a:pPr>
            <a:r>
              <a:rPr lang="en-US" sz="2800" dirty="0" smtClean="0">
                <a:solidFill>
                  <a:srgbClr val="008000"/>
                </a:solidFill>
                <a:latin typeface="Calibri" charset="0"/>
              </a:rPr>
              <a:t>    Row (buffer) hit: Access data from row buffer </a:t>
            </a:r>
            <a:r>
              <a:rPr lang="en-US" sz="2800" dirty="0" smtClean="0">
                <a:solidFill>
                  <a:srgbClr val="008000"/>
                </a:solidFill>
                <a:latin typeface="Calibri" charset="0"/>
                <a:sym typeface="Wingdings"/>
              </a:rPr>
              <a:t> fast</a:t>
            </a:r>
          </a:p>
          <a:p>
            <a:pPr marL="0" indent="0">
              <a:buNone/>
            </a:pPr>
            <a:r>
              <a:rPr lang="en-US" sz="2800" dirty="0" smtClean="0">
                <a:solidFill>
                  <a:srgbClr val="FF0000"/>
                </a:solidFill>
                <a:latin typeface="Calibri" charset="0"/>
                <a:sym typeface="Wingdings"/>
              </a:rPr>
              <a:t>    Row (buffer) miss: Access data from cell array  slow</a:t>
            </a:r>
            <a:endParaRPr lang="en-US" sz="2800" dirty="0">
              <a:solidFill>
                <a:srgbClr val="FF0000"/>
              </a:solidFill>
              <a:latin typeface="Calibri" charset="0"/>
            </a:endParaRPr>
          </a:p>
        </p:txBody>
      </p:sp>
      <p:grpSp>
        <p:nvGrpSpPr>
          <p:cNvPr id="17" name="Group 16"/>
          <p:cNvGrpSpPr>
            <a:grpSpLocks/>
          </p:cNvGrpSpPr>
          <p:nvPr/>
        </p:nvGrpSpPr>
        <p:grpSpPr bwMode="auto">
          <a:xfrm>
            <a:off x="3406890" y="5205814"/>
            <a:ext cx="1114608" cy="726905"/>
            <a:chOff x="3708726" y="5237800"/>
            <a:chExt cx="1113942" cy="726065"/>
          </a:xfrm>
        </p:grpSpPr>
        <p:cxnSp>
          <p:nvCxnSpPr>
            <p:cNvPr id="18" name="Straight Arrow Connector 17"/>
            <p:cNvCxnSpPr/>
            <p:nvPr/>
          </p:nvCxnSpPr>
          <p:spPr>
            <a:xfrm flipV="1">
              <a:off x="4212427"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2" name="TextBox 18"/>
            <p:cNvSpPr txBox="1">
              <a:spLocks noChangeArrowheads="1"/>
            </p:cNvSpPr>
            <p:nvPr/>
          </p:nvSpPr>
          <p:spPr bwMode="auto">
            <a:xfrm>
              <a:off x="3708726" y="5502734"/>
              <a:ext cx="1113942"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a:t>
              </a:r>
            </a:p>
          </p:txBody>
        </p:sp>
      </p:grpSp>
      <p:grpSp>
        <p:nvGrpSpPr>
          <p:cNvPr id="20" name="Group 19"/>
          <p:cNvGrpSpPr>
            <a:grpSpLocks/>
          </p:cNvGrpSpPr>
          <p:nvPr/>
        </p:nvGrpSpPr>
        <p:grpSpPr bwMode="auto">
          <a:xfrm>
            <a:off x="4458965" y="5215339"/>
            <a:ext cx="1423887" cy="726905"/>
            <a:chOff x="3551174" y="5237800"/>
            <a:chExt cx="1423449" cy="726065"/>
          </a:xfrm>
        </p:grpSpPr>
        <p:cxnSp>
          <p:nvCxnSpPr>
            <p:cNvPr id="21" name="Straight Arrow Connector 20"/>
            <p:cNvCxnSpPr/>
            <p:nvPr/>
          </p:nvCxnSpPr>
          <p:spPr>
            <a:xfrm flipV="1">
              <a:off x="4212574" y="5237800"/>
              <a:ext cx="0" cy="353603"/>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470" name="TextBox 21"/>
            <p:cNvSpPr txBox="1">
              <a:spLocks noChangeArrowheads="1"/>
            </p:cNvSpPr>
            <p:nvPr/>
          </p:nvSpPr>
          <p:spPr bwMode="auto">
            <a:xfrm>
              <a:off x="3551174"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X+1</a:t>
              </a:r>
            </a:p>
          </p:txBody>
        </p:sp>
      </p:grpSp>
      <p:grpSp>
        <p:nvGrpSpPr>
          <p:cNvPr id="16" name="Group 15"/>
          <p:cNvGrpSpPr/>
          <p:nvPr/>
        </p:nvGrpSpPr>
        <p:grpSpPr>
          <a:xfrm>
            <a:off x="3032919" y="1625160"/>
            <a:ext cx="3078162" cy="3074281"/>
            <a:chOff x="696913" y="2094042"/>
            <a:chExt cx="3078162" cy="3074281"/>
          </a:xfrm>
        </p:grpSpPr>
        <p:sp>
          <p:nvSpPr>
            <p:cNvPr id="3" name="Rectangle 2"/>
            <p:cNvSpPr/>
            <p:nvPr/>
          </p:nvSpPr>
          <p:spPr>
            <a:xfrm>
              <a:off x="712788" y="2106036"/>
              <a:ext cx="3062287" cy="30622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12" name="Straight Connector 11"/>
            <p:cNvCxnSpPr>
              <a:stCxn id="3" idx="0"/>
              <a:endCxn id="3" idx="2"/>
            </p:cNvCxnSpPr>
            <p:nvPr/>
          </p:nvCxnSpPr>
          <p:spPr>
            <a:xfrm>
              <a:off x="2243932"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2" name="Straight Connector 31"/>
            <p:cNvCxnSpPr>
              <a:stCxn id="3" idx="1"/>
              <a:endCxn id="3" idx="3"/>
            </p:cNvCxnSpPr>
            <p:nvPr/>
          </p:nvCxnSpPr>
          <p:spPr>
            <a:xfrm>
              <a:off x="712788" y="363718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5" name="Straight Connector 34"/>
            <p:cNvCxnSpPr/>
            <p:nvPr/>
          </p:nvCxnSpPr>
          <p:spPr>
            <a:xfrm>
              <a:off x="696913" y="2874125"/>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6" name="Straight Connector 35"/>
            <p:cNvCxnSpPr/>
            <p:nvPr/>
          </p:nvCxnSpPr>
          <p:spPr>
            <a:xfrm>
              <a:off x="712788" y="4397052"/>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7" name="Straight Connector 36"/>
            <p:cNvCxnSpPr/>
            <p:nvPr/>
          </p:nvCxnSpPr>
          <p:spPr>
            <a:xfrm>
              <a:off x="30077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8" name="Straight Connector 37"/>
            <p:cNvCxnSpPr/>
            <p:nvPr/>
          </p:nvCxnSpPr>
          <p:spPr>
            <a:xfrm>
              <a:off x="1466972"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9" name="Straight Connector 38"/>
            <p:cNvCxnSpPr/>
            <p:nvPr/>
          </p:nvCxnSpPr>
          <p:spPr>
            <a:xfrm>
              <a:off x="712788" y="2487613"/>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0" name="Straight Connector 39"/>
            <p:cNvCxnSpPr/>
            <p:nvPr/>
          </p:nvCxnSpPr>
          <p:spPr>
            <a:xfrm>
              <a:off x="712788" y="326131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1" name="Straight Connector 40"/>
            <p:cNvCxnSpPr/>
            <p:nvPr/>
          </p:nvCxnSpPr>
          <p:spPr>
            <a:xfrm>
              <a:off x="712788" y="4025227"/>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2" name="Straight Connector 41"/>
            <p:cNvCxnSpPr/>
            <p:nvPr/>
          </p:nvCxnSpPr>
          <p:spPr>
            <a:xfrm>
              <a:off x="696913" y="479723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3" name="Straight Connector 42"/>
            <p:cNvCxnSpPr/>
            <p:nvPr/>
          </p:nvCxnSpPr>
          <p:spPr>
            <a:xfrm>
              <a:off x="1086331"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4" name="Straight Connector 43"/>
            <p:cNvCxnSpPr/>
            <p:nvPr/>
          </p:nvCxnSpPr>
          <p:spPr>
            <a:xfrm>
              <a:off x="18501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5" name="Straight Connector 44"/>
            <p:cNvCxnSpPr/>
            <p:nvPr/>
          </p:nvCxnSpPr>
          <p:spPr>
            <a:xfrm>
              <a:off x="2613990"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6" name="Straight Connector 45"/>
            <p:cNvCxnSpPr/>
            <p:nvPr/>
          </p:nvCxnSpPr>
          <p:spPr>
            <a:xfrm>
              <a:off x="340079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grpSp>
      <p:sp>
        <p:nvSpPr>
          <p:cNvPr id="19" name="Rectangle 18"/>
          <p:cNvSpPr/>
          <p:nvPr/>
        </p:nvSpPr>
        <p:spPr>
          <a:xfrm>
            <a:off x="3048794" y="4844246"/>
            <a:ext cx="3062287" cy="3710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sp>
        <p:nvSpPr>
          <p:cNvPr id="50" name="Rectangle 49"/>
          <p:cNvSpPr/>
          <p:nvPr/>
        </p:nvSpPr>
        <p:spPr>
          <a:xfrm rot="5400000">
            <a:off x="1158224" y="2969534"/>
            <a:ext cx="3062287" cy="3735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5" name="Straight Connector 4"/>
          <p:cNvCxnSpPr>
            <a:stCxn id="2" idx="0"/>
          </p:cNvCxnSpPr>
          <p:nvPr/>
        </p:nvCxnSpPr>
        <p:spPr>
          <a:xfrm flipH="1">
            <a:off x="5745163" y="1352367"/>
            <a:ext cx="1707416" cy="0"/>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4454665" y="5212164"/>
            <a:ext cx="1423887" cy="726905"/>
            <a:chOff x="3546987" y="5237800"/>
            <a:chExt cx="1423449" cy="726065"/>
          </a:xfrm>
        </p:grpSpPr>
        <p:cxnSp>
          <p:nvCxnSpPr>
            <p:cNvPr id="28" name="Straight Arrow Connector 27"/>
            <p:cNvCxnSpPr/>
            <p:nvPr/>
          </p:nvCxnSpPr>
          <p:spPr>
            <a:xfrm flipV="1">
              <a:off x="4212688"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6" name="TextBox 28"/>
            <p:cNvSpPr txBox="1">
              <a:spLocks noChangeArrowheads="1"/>
            </p:cNvSpPr>
            <p:nvPr/>
          </p:nvSpPr>
          <p:spPr bwMode="auto">
            <a:xfrm>
              <a:off x="3546987"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X+1</a:t>
              </a:r>
            </a:p>
          </p:txBody>
        </p:sp>
      </p:grpSp>
      <p:grpSp>
        <p:nvGrpSpPr>
          <p:cNvPr id="10" name="Group 9"/>
          <p:cNvGrpSpPr>
            <a:grpSpLocks/>
          </p:cNvGrpSpPr>
          <p:nvPr/>
        </p:nvGrpSpPr>
        <p:grpSpPr bwMode="auto">
          <a:xfrm>
            <a:off x="3406072" y="5210576"/>
            <a:ext cx="1114608" cy="726905"/>
            <a:chOff x="3707904" y="5237800"/>
            <a:chExt cx="1113941" cy="726065"/>
          </a:xfrm>
        </p:grpSpPr>
        <p:cxnSp>
          <p:nvCxnSpPr>
            <p:cNvPr id="11" name="Straight Arrow Connector 10"/>
            <p:cNvCxnSpPr/>
            <p:nvPr/>
          </p:nvCxnSpPr>
          <p:spPr>
            <a:xfrm flipV="1">
              <a:off x="4212427" y="5237800"/>
              <a:ext cx="0" cy="35360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474" name="TextBox 11"/>
            <p:cNvSpPr txBox="1">
              <a:spLocks noChangeArrowheads="1"/>
            </p:cNvSpPr>
            <p:nvPr/>
          </p:nvSpPr>
          <p:spPr bwMode="auto">
            <a:xfrm>
              <a:off x="3707904" y="5502734"/>
              <a:ext cx="1113941"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a:t>
              </a:r>
            </a:p>
          </p:txBody>
        </p:sp>
      </p:grpSp>
      <p:sp>
        <p:nvSpPr>
          <p:cNvPr id="19461" name="Title 1"/>
          <p:cNvSpPr>
            <a:spLocks noGrp="1"/>
          </p:cNvSpPr>
          <p:nvPr>
            <p:ph type="title"/>
          </p:nvPr>
        </p:nvSpPr>
        <p:spPr/>
        <p:txBody>
          <a:bodyPr/>
          <a:lstStyle/>
          <a:p>
            <a:r>
              <a:rPr lang="en-US" dirty="0">
                <a:latin typeface="Times" charset="0"/>
                <a:cs typeface="Times" charset="0"/>
              </a:rPr>
              <a:t>Row </a:t>
            </a:r>
            <a:r>
              <a:rPr lang="en-US" dirty="0" smtClean="0">
                <a:latin typeface="Times" charset="0"/>
                <a:cs typeface="Times" charset="0"/>
              </a:rPr>
              <a:t>Buffers and Latency</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99A93F5D-CD0C-1B48-8489-E9263CC0D55B}" type="slidenum">
              <a:rPr lang="en-US">
                <a:solidFill>
                  <a:prstClr val="black">
                    <a:tint val="75000"/>
                  </a:prstClr>
                </a:solidFill>
                <a:latin typeface="Calibri"/>
              </a:rPr>
              <a:pPr>
                <a:defRPr/>
              </a:pPr>
              <a:t>61</a:t>
            </a:fld>
            <a:endParaRPr lang="en-US" dirty="0">
              <a:solidFill>
                <a:prstClr val="black">
                  <a:tint val="75000"/>
                </a:prstClr>
              </a:solidFill>
              <a:latin typeface="Calibri"/>
            </a:endParaRPr>
          </a:p>
        </p:txBody>
      </p:sp>
      <p:sp>
        <p:nvSpPr>
          <p:cNvPr id="8" name="Rectangle 7"/>
          <p:cNvSpPr/>
          <p:nvPr/>
        </p:nvSpPr>
        <p:spPr>
          <a:xfrm>
            <a:off x="2502596" y="1625159"/>
            <a:ext cx="373543" cy="3062287"/>
          </a:xfrm>
          <a:prstGeom prst="rect">
            <a:avLst/>
          </a:prstGeom>
          <a:ln/>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457200">
              <a:lnSpc>
                <a:spcPct val="70000"/>
              </a:lnSpc>
              <a:defRPr/>
            </a:pPr>
            <a:r>
              <a:rPr lang="en-US" sz="2400" dirty="0" smtClean="0">
                <a:solidFill>
                  <a:prstClr val="black"/>
                </a:solidFill>
                <a:latin typeface="Calibri"/>
              </a:rPr>
              <a:t>ROW ADDRESS</a:t>
            </a:r>
          </a:p>
        </p:txBody>
      </p:sp>
      <p:sp>
        <p:nvSpPr>
          <p:cNvPr id="9" name="Rectangle 8"/>
          <p:cNvSpPr/>
          <p:nvPr/>
        </p:nvSpPr>
        <p:spPr>
          <a:xfrm>
            <a:off x="3048795" y="3168298"/>
            <a:ext cx="3062286" cy="388047"/>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dirty="0">
                <a:solidFill>
                  <a:prstClr val="black"/>
                </a:solidFill>
                <a:latin typeface="Calibri"/>
              </a:rPr>
              <a:t>ROW DATA</a:t>
            </a:r>
          </a:p>
        </p:txBody>
      </p:sp>
      <p:sp>
        <p:nvSpPr>
          <p:cNvPr id="25" name="TextBox 24"/>
          <p:cNvSpPr txBox="1">
            <a:spLocks noChangeArrowheads="1"/>
          </p:cNvSpPr>
          <p:nvPr/>
        </p:nvSpPr>
        <p:spPr bwMode="auto">
          <a:xfrm>
            <a:off x="6366129" y="4804325"/>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FF0000"/>
                </a:solidFill>
              </a:rPr>
              <a:t>Row buffer miss!</a:t>
            </a:r>
          </a:p>
        </p:txBody>
      </p:sp>
      <p:sp>
        <p:nvSpPr>
          <p:cNvPr id="26" name="TextBox 25"/>
          <p:cNvSpPr txBox="1">
            <a:spLocks noChangeArrowheads="1"/>
          </p:cNvSpPr>
          <p:nvPr/>
        </p:nvSpPr>
        <p:spPr bwMode="auto">
          <a:xfrm>
            <a:off x="6366129" y="4794800"/>
            <a:ext cx="207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008000"/>
                </a:solidFill>
              </a:rPr>
              <a:t>Row buffer hit!</a:t>
            </a:r>
          </a:p>
        </p:txBody>
      </p:sp>
      <p:sp>
        <p:nvSpPr>
          <p:cNvPr id="30" name="Rectangle 29"/>
          <p:cNvSpPr/>
          <p:nvPr/>
        </p:nvSpPr>
        <p:spPr>
          <a:xfrm>
            <a:off x="7086720" y="1745356"/>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1" name="Rectangle 30"/>
          <p:cNvSpPr/>
          <p:nvPr/>
        </p:nvSpPr>
        <p:spPr>
          <a:xfrm>
            <a:off x="7086720" y="2288992"/>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 name="Oval 1"/>
          <p:cNvSpPr/>
          <p:nvPr/>
        </p:nvSpPr>
        <p:spPr>
          <a:xfrm>
            <a:off x="6717383" y="1352367"/>
            <a:ext cx="1470392" cy="1470392"/>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black">
                  <a:lumMod val="50000"/>
                  <a:lumOff val="50000"/>
                </a:prstClr>
              </a:solidFill>
              <a:latin typeface="Calibri"/>
            </a:endParaRPr>
          </a:p>
        </p:txBody>
      </p:sp>
      <p:cxnSp>
        <p:nvCxnSpPr>
          <p:cNvPr id="34" name="Straight Connector 33"/>
          <p:cNvCxnSpPr>
            <a:stCxn id="2" idx="5"/>
          </p:cNvCxnSpPr>
          <p:nvPr/>
        </p:nvCxnSpPr>
        <p:spPr>
          <a:xfrm flipH="1">
            <a:off x="6366129" y="2607425"/>
            <a:ext cx="1606312" cy="1302588"/>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14020" y="4883997"/>
            <a:ext cx="1567106"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Row buffer</a:t>
            </a:r>
            <a:endParaRPr lang="en-US" sz="2400" dirty="0">
              <a:solidFill>
                <a:prstClr val="black"/>
              </a:solidFill>
              <a:latin typeface="Calibri" charset="0"/>
              <a:ea typeface="ＭＳ Ｐゴシック" charset="0"/>
              <a:cs typeface="ＭＳ Ｐゴシック" charset="0"/>
            </a:endParaRPr>
          </a:p>
        </p:txBody>
      </p:sp>
      <p:sp>
        <p:nvSpPr>
          <p:cNvPr id="48" name="TextBox 47"/>
          <p:cNvSpPr txBox="1"/>
          <p:nvPr/>
        </p:nvSpPr>
        <p:spPr>
          <a:xfrm>
            <a:off x="3048795" y="2112855"/>
            <a:ext cx="3062287" cy="584775"/>
          </a:xfrm>
          <a:prstGeom prst="rect">
            <a:avLst/>
          </a:prstGeom>
          <a:noFill/>
        </p:spPr>
        <p:txBody>
          <a:bodyPr wrap="square" rtlCol="0">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CELL ARRAY</a:t>
            </a:r>
            <a:endParaRPr lang="en-US" sz="3200" dirty="0">
              <a:solidFill>
                <a:prstClr val="black"/>
              </a:solidFill>
              <a:latin typeface="Calibri"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386371089"/>
      </p:ext>
    </p:extLst>
  </p:cSld>
  <p:clrMapOvr>
    <a:masterClrMapping/>
  </p:clrMapOvr>
  <p:transition xmlns:p14="http://schemas.microsoft.com/office/powerpoint/2010/main" spd="slow" advTm="5373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2.67742E-6 -1.76471E-6 L 2.67742E-6 0.24525 " pathEditMode="relative" rAng="0" ptsTypes="AA">
                                      <p:cBhvr>
                                        <p:cTn id="31" dur="2000" fill="hold"/>
                                        <p:tgtEl>
                                          <p:spTgt spid="9"/>
                                        </p:tgtEl>
                                        <p:attrNameLst>
                                          <p:attrName>ppt_x</p:attrName>
                                          <p:attrName>ppt_y</p:attrName>
                                        </p:attrNameLst>
                                      </p:cBhvr>
                                      <p:rCtr x="0" y="1225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ppt_x"/>
                                          </p:val>
                                        </p:tav>
                                      </p:tavLst>
                                    </p:anim>
                                    <p:anim calcmode="lin" valueType="num">
                                      <p:cBhvr additive="base">
                                        <p:cTn id="44" dur="500"/>
                                        <p:tgtEl>
                                          <p:spTgt spid="17"/>
                                        </p:tgtEl>
                                        <p:attrNameLst>
                                          <p:attrName>ppt_y</p:attrName>
                                        </p:attrNameLst>
                                      </p:cBhvr>
                                      <p:tavLst>
                                        <p:tav tm="0">
                                          <p:val>
                                            <p:strVal val="ppt_y"/>
                                          </p:val>
                                        </p:tav>
                                        <p:tav tm="100000">
                                          <p:val>
                                            <p:strVal val="1+ppt_h/2"/>
                                          </p:val>
                                        </p:tav>
                                      </p:tavLst>
                                    </p:anim>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8" grpId="0" animBg="1"/>
      <p:bldP spid="9" grpId="0" animBg="1"/>
      <p:bldP spid="9" grpId="1" animBg="1"/>
      <p:bldP spid="25" grpId="0"/>
      <p:bldP spid="25" grpId="1"/>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smtClean="0">
                <a:latin typeface="Calibri" charset="0"/>
              </a:rPr>
              <a:t>[</a:t>
            </a:r>
            <a:r>
              <a:rPr lang="en-US" altLang="ja-JP" sz="2000" dirty="0" smtClean="0"/>
              <a:t>Lee</a:t>
            </a:r>
            <a:r>
              <a:rPr lang="en-US" altLang="ja-JP" sz="2000" dirty="0"/>
              <a:t>+ ISCA’09</a:t>
            </a:r>
            <a:r>
              <a:rPr lang="en-US" sz="2000" dirty="0" smtClean="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200"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62</a:t>
            </a:fld>
            <a:endParaRPr lang="en-US">
              <a:solidFill>
                <a:prstClr val="black">
                  <a:tint val="75000"/>
                </a:prstClr>
              </a:solidFill>
              <a:latin typeface="Calibri"/>
            </a:endParaRPr>
          </a:p>
        </p:txBody>
      </p:sp>
    </p:spTree>
    <p:extLst>
      <p:ext uri="{BB962C8B-B14F-4D97-AF65-F5344CB8AC3E}">
        <p14:creationId xmlns:p14="http://schemas.microsoft.com/office/powerpoint/2010/main" val="25836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RBL-Awareness: An Example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63</a:t>
            </a:fld>
            <a:endParaRPr lang="en-US">
              <a:solidFill>
                <a:prstClr val="black">
                  <a:tint val="75000"/>
                </a:prstClr>
              </a:solidFill>
              <a:latin typeface="Calibri"/>
            </a:endParaRPr>
          </a:p>
        </p:txBody>
      </p:sp>
      <p:sp>
        <p:nvSpPr>
          <p:cNvPr id="6" name="TextBox 5"/>
          <p:cNvSpPr txBox="1"/>
          <p:nvPr/>
        </p:nvSpPr>
        <p:spPr>
          <a:xfrm>
            <a:off x="457200" y="1417638"/>
            <a:ext cx="6789487" cy="584775"/>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endParaRPr lang="en-US" sz="3200" dirty="0">
              <a:solidFill>
                <a:prstClr val="black"/>
              </a:solidFill>
              <a:latin typeface="Calibri" charset="0"/>
              <a:ea typeface="ＭＳ Ｐゴシック" charset="0"/>
              <a:cs typeface="ＭＳ Ｐゴシック" charset="0"/>
            </a:endParaRPr>
          </a:p>
        </p:txBody>
      </p:sp>
      <p:grpSp>
        <p:nvGrpSpPr>
          <p:cNvPr id="11" name="Group 10"/>
          <p:cNvGrpSpPr/>
          <p:nvPr/>
        </p:nvGrpSpPr>
        <p:grpSpPr>
          <a:xfrm>
            <a:off x="1287314" y="2937323"/>
            <a:ext cx="6569372" cy="493952"/>
            <a:chOff x="1076023" y="3951619"/>
            <a:chExt cx="6569372" cy="493952"/>
          </a:xfrm>
        </p:grpSpPr>
        <p:sp>
          <p:nvSpPr>
            <p:cNvPr id="12" name="Rectangle 11"/>
            <p:cNvSpPr/>
            <p:nvPr/>
          </p:nvSpPr>
          <p:spPr>
            <a:xfrm>
              <a:off x="1076023"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14" name="Rectangle 13"/>
            <p:cNvSpPr/>
            <p:nvPr/>
          </p:nvSpPr>
          <p:spPr>
            <a:xfrm>
              <a:off x="2801300"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B</a:t>
              </a:r>
              <a:endParaRPr lang="en-US" sz="2400" b="1" dirty="0">
                <a:solidFill>
                  <a:prstClr val="black"/>
                </a:solidFill>
                <a:latin typeface="Calibri"/>
              </a:endParaRPr>
            </a:p>
          </p:txBody>
        </p:sp>
        <p:sp>
          <p:nvSpPr>
            <p:cNvPr id="15" name="Rectangle 14"/>
            <p:cNvSpPr/>
            <p:nvPr/>
          </p:nvSpPr>
          <p:spPr>
            <a:xfrm>
              <a:off x="4526577"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6251855"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D</a:t>
              </a:r>
              <a:endParaRPr lang="en-US" sz="2400" b="1" dirty="0">
                <a:solidFill>
                  <a:prstClr val="black"/>
                </a:solidFill>
                <a:latin typeface="Calibri"/>
              </a:endParaRPr>
            </a:p>
          </p:txBody>
        </p:sp>
      </p:grpSp>
    </p:spTree>
    <p:extLst>
      <p:ext uri="{BB962C8B-B14F-4D97-AF65-F5344CB8AC3E}">
        <p14:creationId xmlns:p14="http://schemas.microsoft.com/office/powerpoint/2010/main" val="394151212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RBL-Awareness: An Example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64</a:t>
            </a:fld>
            <a:endParaRPr lang="en-US">
              <a:solidFill>
                <a:prstClr val="black">
                  <a:tint val="75000"/>
                </a:prstClr>
              </a:solidFill>
              <a:latin typeface="Calibri"/>
            </a:endParaRPr>
          </a:p>
        </p:txBody>
      </p:sp>
      <p:sp>
        <p:nvSpPr>
          <p:cNvPr id="6" name="TextBox 5"/>
          <p:cNvSpPr txBox="1"/>
          <p:nvPr/>
        </p:nvSpPr>
        <p:spPr>
          <a:xfrm>
            <a:off x="457200" y="1417638"/>
            <a:ext cx="6824753"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with different row buffer localities (RBL)</a:t>
            </a:r>
            <a:endParaRPr lang="en-US" sz="3200" dirty="0">
              <a:solidFill>
                <a:prstClr val="black"/>
              </a:solidFill>
              <a:latin typeface="Calibri" charset="0"/>
              <a:ea typeface="ＭＳ Ｐゴシック" charset="0"/>
              <a:cs typeface="ＭＳ Ｐゴシック" charset="0"/>
            </a:endParaRPr>
          </a:p>
        </p:txBody>
      </p:sp>
      <p:sp>
        <p:nvSpPr>
          <p:cNvPr id="7" name="Rectangle 6"/>
          <p:cNvSpPr/>
          <p:nvPr/>
        </p:nvSpPr>
        <p:spPr>
          <a:xfrm>
            <a:off x="1287314" y="2937323"/>
            <a:ext cx="1393540" cy="4939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8" name="Rectangle 7"/>
          <p:cNvSpPr/>
          <p:nvPr/>
        </p:nvSpPr>
        <p:spPr>
          <a:xfrm>
            <a:off x="3012591" y="2937323"/>
            <a:ext cx="1393540" cy="4939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9" name="Rectangle 8"/>
          <p:cNvSpPr/>
          <p:nvPr/>
        </p:nvSpPr>
        <p:spPr>
          <a:xfrm>
            <a:off x="4737868" y="2937323"/>
            <a:ext cx="1393540" cy="493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0" name="Rectangle 9"/>
          <p:cNvSpPr/>
          <p:nvPr/>
        </p:nvSpPr>
        <p:spPr>
          <a:xfrm>
            <a:off x="6463146" y="2937323"/>
            <a:ext cx="1393540" cy="4939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3" name="Rounded Rectangle 2"/>
          <p:cNvSpPr/>
          <p:nvPr/>
        </p:nvSpPr>
        <p:spPr>
          <a:xfrm>
            <a:off x="1141797" y="2790891"/>
            <a:ext cx="3401238" cy="812185"/>
          </a:xfrm>
          <a:prstGeom prst="round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2" name="Rounded Rectangle 11"/>
          <p:cNvSpPr/>
          <p:nvPr/>
        </p:nvSpPr>
        <p:spPr>
          <a:xfrm>
            <a:off x="4594351" y="2790891"/>
            <a:ext cx="3411059" cy="812185"/>
          </a:xfrm>
          <a:prstGeom prst="roundRect">
            <a:avLst/>
          </a:pr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4" name="TextBox 13"/>
          <p:cNvSpPr txBox="1"/>
          <p:nvPr/>
        </p:nvSpPr>
        <p:spPr>
          <a:xfrm>
            <a:off x="1684551" y="3692581"/>
            <a:ext cx="2250423"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FF0000"/>
                </a:solidFill>
                <a:latin typeface="Calibri" charset="0"/>
                <a:ea typeface="ＭＳ Ｐゴシック" charset="0"/>
                <a:cs typeface="ＭＳ Ｐゴシック" charset="0"/>
              </a:rPr>
              <a:t>Low RBL</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a:t>
            </a:r>
            <a:r>
              <a:rPr lang="en-US" sz="2400" dirty="0" smtClean="0">
                <a:solidFill>
                  <a:srgbClr val="FF0000"/>
                </a:solidFill>
                <a:latin typeface="Calibri" charset="0"/>
                <a:ea typeface="ＭＳ Ｐゴシック" charset="0"/>
                <a:cs typeface="ＭＳ Ｐゴシック" charset="0"/>
              </a:rPr>
              <a:t>Frequently miss</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15" name="TextBox 14"/>
          <p:cNvSpPr txBox="1"/>
          <p:nvPr/>
        </p:nvSpPr>
        <p:spPr>
          <a:xfrm>
            <a:off x="5290892" y="3692581"/>
            <a:ext cx="2029209"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008000"/>
                </a:solidFill>
                <a:latin typeface="Calibri" charset="0"/>
                <a:ea typeface="ＭＳ Ｐゴシック" charset="0"/>
                <a:cs typeface="ＭＳ Ｐゴシック" charset="0"/>
              </a:rPr>
              <a:t>High RBL</a:t>
            </a:r>
            <a:endParaRPr lang="en-US" sz="4400" dirty="0">
              <a:solidFill>
                <a:srgbClr val="FF0000"/>
              </a:solidFill>
              <a:latin typeface="Calibri" charset="0"/>
              <a:ea typeface="ＭＳ Ｐゴシック" charset="0"/>
              <a:cs typeface="ＭＳ Ｐゴシック" charset="0"/>
            </a:endParaRPr>
          </a:p>
          <a:p>
            <a:pPr algn="ctr" defTabSz="457200" fontAlgn="base">
              <a:spcBef>
                <a:spcPct val="0"/>
              </a:spcBef>
              <a:spcAft>
                <a:spcPct val="0"/>
              </a:spcAft>
            </a:pPr>
            <a:r>
              <a:rPr lang="en-US" sz="2400" dirty="0">
                <a:solidFill>
                  <a:prstClr val="black"/>
                </a:solidFill>
                <a:latin typeface="Calibri" charset="0"/>
                <a:ea typeface="ＭＳ Ｐゴシック" charset="0"/>
                <a:cs typeface="ＭＳ Ｐゴシック" charset="0"/>
              </a:rPr>
              <a:t>(</a:t>
            </a:r>
            <a:r>
              <a:rPr lang="en-US" sz="2400" dirty="0">
                <a:solidFill>
                  <a:srgbClr val="008000"/>
                </a:solidFill>
                <a:latin typeface="Calibri" charset="0"/>
                <a:ea typeface="ＭＳ Ｐゴシック" charset="0"/>
                <a:cs typeface="ＭＳ Ｐゴシック" charset="0"/>
              </a:rPr>
              <a:t>Frequently </a:t>
            </a:r>
            <a:r>
              <a:rPr lang="en-US" sz="2400" dirty="0" smtClean="0">
                <a:solidFill>
                  <a:srgbClr val="008000"/>
                </a:solidFill>
                <a:latin typeface="Calibri" charset="0"/>
                <a:ea typeface="ＭＳ Ｐゴシック" charset="0"/>
                <a:cs typeface="ＭＳ Ｐゴシック" charset="0"/>
              </a:rPr>
              <a:t>hit</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5" name="TextBox 4"/>
          <p:cNvSpPr txBox="1"/>
          <p:nvPr/>
        </p:nvSpPr>
        <p:spPr>
          <a:xfrm>
            <a:off x="715077" y="5370450"/>
            <a:ext cx="7682163" cy="1077218"/>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1: RBL-</a:t>
            </a:r>
            <a:r>
              <a:rPr lang="en-US" sz="3200" i="1" dirty="0" smtClean="0">
                <a:solidFill>
                  <a:prstClr val="black"/>
                </a:solidFill>
                <a:latin typeface="Calibri" charset="0"/>
                <a:ea typeface="ＭＳ Ｐゴシック" charset="0"/>
                <a:cs typeface="ＭＳ Ｐゴシック" charset="0"/>
              </a:rPr>
              <a:t>Unaware</a:t>
            </a:r>
            <a:r>
              <a:rPr lang="en-US" sz="3200" dirty="0" smtClean="0">
                <a:solidFill>
                  <a:prstClr val="black"/>
                </a:solidFill>
                <a:latin typeface="Calibri" charset="0"/>
                <a:ea typeface="ＭＳ Ｐゴシック" charset="0"/>
                <a:cs typeface="ＭＳ Ｐゴシック" charset="0"/>
              </a:rPr>
              <a:t> Policy (state-of-the-art)</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2: </a:t>
            </a:r>
            <a:r>
              <a:rPr lang="en-US" sz="3200" dirty="0" smtClean="0">
                <a:solidFill>
                  <a:srgbClr val="0000FF"/>
                </a:solidFill>
                <a:latin typeface="Calibri" charset="0"/>
                <a:ea typeface="ＭＳ Ｐゴシック" charset="0"/>
                <a:cs typeface="ＭＳ Ｐゴシック" charset="0"/>
              </a:rPr>
              <a:t>RBL-Aware Policy (RBLA)</a:t>
            </a:r>
            <a:endParaRPr lang="en-US" sz="32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590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RBL-</a:t>
            </a:r>
            <a:r>
              <a:rPr lang="en-US" i="1" dirty="0" smtClean="0"/>
              <a:t>Unaware </a:t>
            </a:r>
            <a:r>
              <a:rPr lang="en-US" dirty="0" smtClean="0"/>
              <a:t>Policy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65</a:t>
            </a:fld>
            <a:endParaRPr lang="en-US">
              <a:solidFill>
                <a:prstClr val="black">
                  <a:tint val="75000"/>
                </a:prstClr>
              </a:solidFill>
              <a:latin typeface="Calibri"/>
            </a:endParaRPr>
          </a:p>
        </p:txBody>
      </p:sp>
      <p:sp>
        <p:nvSpPr>
          <p:cNvPr id="5" name="TextBox 4"/>
          <p:cNvSpPr txBox="1"/>
          <p:nvPr/>
        </p:nvSpPr>
        <p:spPr>
          <a:xfrm>
            <a:off x="457200" y="1393556"/>
            <a:ext cx="7339766"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prstClr val="black"/>
                </a:solidFill>
                <a:latin typeface="Calibri" charset="0"/>
                <a:ea typeface="ＭＳ Ｐゴシック" charset="0"/>
                <a:cs typeface="ＭＳ Ｐゴシック" charset="0"/>
              </a:rPr>
              <a:t>row buffer locality-</a:t>
            </a:r>
            <a:r>
              <a:rPr lang="en-US" sz="3200" b="1" i="1" dirty="0" smtClean="0">
                <a:solidFill>
                  <a:prstClr val="black"/>
                </a:solidFill>
                <a:latin typeface="Calibri" charset="0"/>
                <a:ea typeface="ＭＳ Ｐゴシック" charset="0"/>
                <a:cs typeface="ＭＳ Ｐゴシック" charset="0"/>
              </a:rPr>
              <a:t>unaware </a:t>
            </a:r>
            <a:r>
              <a:rPr lang="en-US" sz="3200" dirty="0" smtClean="0">
                <a:solidFill>
                  <a:prstClr val="black"/>
                </a:solidFill>
                <a:latin typeface="Calibri" charset="0"/>
                <a:ea typeface="ＭＳ Ｐゴシック" charset="0"/>
                <a:cs typeface="ＭＳ Ｐゴシック" charset="0"/>
              </a:rPr>
              <a:t>policy could</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place these rows in the following manner</a:t>
            </a:r>
            <a:endParaRPr lang="en-US" sz="3200" dirty="0">
              <a:solidFill>
                <a:prstClr val="black"/>
              </a:solidFill>
              <a:latin typeface="Calibri" charset="0"/>
              <a:ea typeface="ＭＳ Ｐゴシック" charset="0"/>
              <a:cs typeface="ＭＳ Ｐゴシック" charset="0"/>
            </a:endParaRPr>
          </a:p>
        </p:txBody>
      </p:sp>
      <p:sp>
        <p:nvSpPr>
          <p:cNvPr id="6" name="Rectangle 5"/>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7" name="Rectangle 6"/>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a:solidFill>
                  <a:srgbClr val="008000"/>
                </a:solidFill>
              </a:rPr>
              <a:t>H</a:t>
            </a:r>
            <a:r>
              <a:rPr lang="en-US" sz="2400" dirty="0" smtClean="0">
                <a:solidFill>
                  <a:srgbClr val="008000"/>
                </a:solidFill>
              </a:rPr>
              <a:t>igh RBL</a:t>
            </a:r>
            <a:r>
              <a:rPr lang="en-US" sz="2400" dirty="0" smtClean="0">
                <a:solidFill>
                  <a:prstClr val="black"/>
                </a:solidFill>
              </a:rPr>
              <a:t>)</a:t>
            </a:r>
          </a:p>
        </p:txBody>
      </p:sp>
      <p:sp>
        <p:nvSpPr>
          <p:cNvPr id="9" name="TextBox 26"/>
          <p:cNvSpPr txBox="1">
            <a:spLocks noChangeArrowheads="1"/>
          </p:cNvSpPr>
          <p:nvPr/>
        </p:nvSpPr>
        <p:spPr bwMode="auto">
          <a:xfrm>
            <a:off x="5844944" y="3995661"/>
            <a:ext cx="14165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a:solidFill>
                  <a:srgbClr val="FF0000"/>
                </a:solidFill>
              </a:rPr>
              <a:t>L</a:t>
            </a:r>
            <a:r>
              <a:rPr lang="en-US" sz="2400" dirty="0" smtClean="0">
                <a:solidFill>
                  <a:srgbClr val="FF0000"/>
                </a:solidFill>
              </a:rPr>
              <a:t>ow RBL</a:t>
            </a:r>
            <a:r>
              <a:rPr lang="en-US" sz="2400" dirty="0" smtClean="0">
                <a:solidFill>
                  <a:prstClr val="black"/>
                </a:solidFill>
              </a:rPr>
              <a:t>)</a:t>
            </a:r>
            <a:endParaRPr lang="en-US" sz="2400" dirty="0">
              <a:solidFill>
                <a:prstClr val="black"/>
              </a:solidFill>
            </a:endParaRPr>
          </a:p>
        </p:txBody>
      </p:sp>
      <p:sp>
        <p:nvSpPr>
          <p:cNvPr id="15" name="Rectangle 14"/>
          <p:cNvSpPr/>
          <p:nvPr/>
        </p:nvSpPr>
        <p:spPr>
          <a:xfrm>
            <a:off x="1444327"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1444327"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19" name="Rectangle 18"/>
          <p:cNvSpPr/>
          <p:nvPr/>
        </p:nvSpPr>
        <p:spPr>
          <a:xfrm>
            <a:off x="5405933"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0" name="Rectangle 19"/>
          <p:cNvSpPr/>
          <p:nvPr/>
        </p:nvSpPr>
        <p:spPr>
          <a:xfrm>
            <a:off x="5405933"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Tree>
    <p:extLst>
      <p:ext uri="{BB962C8B-B14F-4D97-AF65-F5344CB8AC3E}">
        <p14:creationId xmlns:p14="http://schemas.microsoft.com/office/powerpoint/2010/main" val="121186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5" grpId="0" animBg="1"/>
      <p:bldP spid="16" grpId="0" animBg="1"/>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879" y="3921424"/>
            <a:ext cx="7632833" cy="523220"/>
          </a:xfrm>
          <a:prstGeom prst="rect">
            <a:avLst/>
          </a:prstGeom>
          <a:noFill/>
        </p:spPr>
        <p:txBody>
          <a:bodyPr wrap="square" rtlCol="0">
            <a:spAutoFit/>
          </a:bodyPr>
          <a:lstStyle/>
          <a:p>
            <a:pP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RBL-</a:t>
            </a:r>
            <a:r>
              <a:rPr lang="en-US" sz="2800" i="1" dirty="0">
                <a:solidFill>
                  <a:prstClr val="black"/>
                </a:solidFill>
                <a:latin typeface="Calibri" charset="0"/>
                <a:ea typeface="ＭＳ Ｐゴシック" charset="0"/>
                <a:cs typeface="ＭＳ Ｐゴシック" charset="0"/>
              </a:rPr>
              <a:t>Unaware</a:t>
            </a:r>
            <a:r>
              <a:rPr lang="en-US" sz="2800" dirty="0">
                <a:solidFill>
                  <a:prstClr val="black"/>
                </a:solidFill>
                <a:latin typeface="Calibri" charset="0"/>
                <a:ea typeface="ＭＳ Ｐゴシック" charset="0"/>
                <a:cs typeface="ＭＳ Ｐゴシック" charset="0"/>
              </a:rPr>
              <a:t>:  </a:t>
            </a:r>
            <a:r>
              <a:rPr lang="en-US" sz="2800" dirty="0">
                <a:solidFill>
                  <a:srgbClr val="0000FF"/>
                </a:solidFill>
                <a:latin typeface="Calibri" charset="0"/>
                <a:ea typeface="ＭＳ Ｐゴシック" charset="0"/>
                <a:cs typeface="ＭＳ Ｐゴシック" charset="0"/>
              </a:rPr>
              <a:t> Stall time is 6 PCM device accesses</a:t>
            </a:r>
          </a:p>
        </p:txBody>
      </p:sp>
      <p:cxnSp>
        <p:nvCxnSpPr>
          <p:cNvPr id="25" name="Straight Connector 24"/>
          <p:cNvCxnSpPr/>
          <p:nvPr/>
        </p:nvCxnSpPr>
        <p:spPr>
          <a:xfrm>
            <a:off x="8825760"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09184"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Case 1: RBL-</a:t>
            </a:r>
            <a:r>
              <a:rPr lang="en-US" i="1" dirty="0" smtClean="0"/>
              <a:t>Unaware </a:t>
            </a:r>
            <a:r>
              <a:rPr lang="en-US" dirty="0"/>
              <a:t>Policy</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66</a:t>
            </a:fld>
            <a:endParaRPr lang="en-US">
              <a:solidFill>
                <a:prstClr val="black">
                  <a:tint val="75000"/>
                </a:prstClr>
              </a:solidFill>
              <a:latin typeface="Calibri"/>
            </a:endParaRPr>
          </a:p>
        </p:txBody>
      </p:sp>
      <p:sp>
        <p:nvSpPr>
          <p:cNvPr id="8"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9"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467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Case 2: RBL-Aware Policy (RBLA)</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67</a:t>
            </a:fld>
            <a:endParaRPr lang="en-US" dirty="0">
              <a:solidFill>
                <a:prstClr val="black">
                  <a:tint val="75000"/>
                </a:prstClr>
              </a:solidFill>
              <a:latin typeface="Calibri"/>
            </a:endParaRPr>
          </a:p>
        </p:txBody>
      </p:sp>
      <p:sp>
        <p:nvSpPr>
          <p:cNvPr id="5" name="TextBox 4"/>
          <p:cNvSpPr txBox="1"/>
          <p:nvPr/>
        </p:nvSpPr>
        <p:spPr>
          <a:xfrm>
            <a:off x="457200" y="1393556"/>
            <a:ext cx="7058792"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srgbClr val="0000FF"/>
                </a:solidFill>
                <a:latin typeface="Calibri" charset="0"/>
                <a:ea typeface="ＭＳ Ｐゴシック" charset="0"/>
                <a:cs typeface="ＭＳ Ｐゴシック" charset="0"/>
              </a:rPr>
              <a:t>row buffer locality-aware</a:t>
            </a:r>
            <a:r>
              <a:rPr lang="en-US" sz="3200" b="1" dirty="0" smtClean="0">
                <a:solidFill>
                  <a:prstClr val="black"/>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policy would</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place these rows in the </a:t>
            </a:r>
            <a:r>
              <a:rPr lang="en-US" sz="3200" b="1" dirty="0" smtClean="0">
                <a:solidFill>
                  <a:srgbClr val="0000FF"/>
                </a:solidFill>
                <a:latin typeface="Calibri" charset="0"/>
                <a:ea typeface="ＭＳ Ｐゴシック" charset="0"/>
                <a:cs typeface="ＭＳ Ｐゴシック" charset="0"/>
              </a:rPr>
              <a:t>opposite</a:t>
            </a:r>
            <a:r>
              <a:rPr lang="en-US" sz="3200" dirty="0" smtClean="0">
                <a:solidFill>
                  <a:srgbClr val="0000FF"/>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manner</a:t>
            </a:r>
            <a:endParaRPr lang="en-US" sz="3200" dirty="0">
              <a:solidFill>
                <a:prstClr val="black"/>
              </a:solidFill>
              <a:latin typeface="Calibri" charset="0"/>
              <a:ea typeface="ＭＳ Ｐゴシック" charset="0"/>
              <a:cs typeface="ＭＳ Ｐゴシック" charset="0"/>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9" name="TextBox 26"/>
          <p:cNvSpPr txBox="1">
            <a:spLocks noChangeArrowheads="1"/>
          </p:cNvSpPr>
          <p:nvPr/>
        </p:nvSpPr>
        <p:spPr bwMode="auto">
          <a:xfrm>
            <a:off x="5816316" y="3995661"/>
            <a:ext cx="147378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605307" y="5249158"/>
            <a:ext cx="3979572"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a:t>
            </a:r>
            <a:r>
              <a:rPr lang="en-US" sz="2400" dirty="0" smtClean="0">
                <a:solidFill>
                  <a:prstClr val="black"/>
                </a:solidFill>
                <a:latin typeface="Calibri" charset="0"/>
                <a:ea typeface="ＭＳ Ｐゴシック" charset="0"/>
                <a:cs typeface="ＭＳ Ｐゴシック" charset="0"/>
              </a:rPr>
              <a:t> lower row buffer </a:t>
            </a:r>
            <a:r>
              <a:rPr lang="en-US" sz="2400" dirty="0" smtClean="0">
                <a:solidFill>
                  <a:srgbClr val="FF0000"/>
                </a:solidFill>
                <a:latin typeface="Calibri" charset="0"/>
                <a:ea typeface="ＭＳ Ｐゴシック" charset="0"/>
                <a:cs typeface="ＭＳ Ｐゴシック" charset="0"/>
              </a:rPr>
              <a:t>miss</a:t>
            </a:r>
            <a:r>
              <a:rPr lang="en-US" sz="2400" dirty="0" smtClean="0">
                <a:solidFill>
                  <a:prstClr val="black"/>
                </a:solidFill>
                <a:latin typeface="Calibri" charset="0"/>
                <a:ea typeface="ＭＳ Ｐゴシック" charset="0"/>
                <a:cs typeface="ＭＳ Ｐゴシック" charset="0"/>
              </a:rPr>
              <a:t> latency of DRAM</a:t>
            </a:r>
            <a:endParaRPr lang="en-US" sz="2400" dirty="0">
              <a:solidFill>
                <a:prstClr val="black"/>
              </a:solidFill>
              <a:latin typeface="Calibri" charset="0"/>
              <a:ea typeface="ＭＳ Ｐゴシック" charset="0"/>
              <a:cs typeface="ＭＳ Ｐゴシック" charset="0"/>
            </a:endParaRPr>
          </a:p>
        </p:txBody>
      </p:sp>
      <p:sp>
        <p:nvSpPr>
          <p:cNvPr id="19" name="TextBox 18"/>
          <p:cNvSpPr txBox="1"/>
          <p:nvPr/>
        </p:nvSpPr>
        <p:spPr>
          <a:xfrm>
            <a:off x="4708609" y="5249158"/>
            <a:ext cx="3682824"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 low row buffer </a:t>
            </a:r>
            <a:r>
              <a:rPr lang="en-US" sz="2400" dirty="0" smtClean="0">
                <a:solidFill>
                  <a:srgbClr val="008000"/>
                </a:solidFill>
                <a:latin typeface="Calibri" charset="0"/>
                <a:ea typeface="ＭＳ Ｐゴシック" charset="0"/>
                <a:cs typeface="ＭＳ Ｐゴシック" charset="0"/>
                <a:sym typeface="Wingdings"/>
              </a:rPr>
              <a:t>hit</a:t>
            </a:r>
            <a:r>
              <a:rPr lang="en-US" sz="2400" dirty="0" smtClean="0">
                <a:solidFill>
                  <a:prstClr val="black"/>
                </a:solidFill>
                <a:latin typeface="Calibri" charset="0"/>
                <a:ea typeface="ＭＳ Ｐゴシック" charset="0"/>
                <a:cs typeface="ＭＳ Ｐゴシック" charset="0"/>
                <a:sym typeface="Wingdings"/>
              </a:rPr>
              <a:t> latency of PCM</a:t>
            </a:r>
            <a:endParaRPr lang="en-US" sz="2400" dirty="0">
              <a:solidFill>
                <a:prstClr val="black"/>
              </a:solidFill>
              <a:latin typeface="Calibri" charset="0"/>
              <a:ea typeface="ＭＳ Ｐゴシック" charset="0"/>
              <a:cs typeface="ＭＳ Ｐゴシック" charset="0"/>
            </a:endParaRPr>
          </a:p>
        </p:txBody>
      </p:sp>
      <p:sp>
        <p:nvSpPr>
          <p:cNvPr id="20" name="Rectangle 19"/>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1" name="Rectangle 20"/>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2" name="Rectangle 21"/>
          <p:cNvSpPr/>
          <p:nvPr/>
        </p:nvSpPr>
        <p:spPr>
          <a:xfrm>
            <a:off x="1444327"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3" name="Rectangle 22"/>
          <p:cNvSpPr/>
          <p:nvPr/>
        </p:nvSpPr>
        <p:spPr>
          <a:xfrm>
            <a:off x="1444327"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24" name="Rectangle 23"/>
          <p:cNvSpPr/>
          <p:nvPr/>
        </p:nvSpPr>
        <p:spPr>
          <a:xfrm>
            <a:off x="5405933"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25" name="Rectangle 24"/>
          <p:cNvSpPr/>
          <p:nvPr/>
        </p:nvSpPr>
        <p:spPr>
          <a:xfrm>
            <a:off x="5405933"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Tree>
    <p:extLst>
      <p:ext uri="{BB962C8B-B14F-4D97-AF65-F5344CB8AC3E}">
        <p14:creationId xmlns:p14="http://schemas.microsoft.com/office/powerpoint/2010/main" val="388998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19" grpId="0"/>
      <p:bldP spid="20" grpId="0" animBg="1"/>
      <p:bldP spid="21" grpId="0" animBg="1"/>
      <p:bldP spid="22" grpId="0" animBg="1"/>
      <p:bldP spid="23" grpId="0" animBg="1"/>
      <p:bldP spid="24"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9649" y="5451218"/>
            <a:ext cx="1740681"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srgbClr val="008000"/>
                </a:solidFill>
                <a:latin typeface="Calibri" charset="0"/>
                <a:ea typeface="ＭＳ Ｐゴシック" charset="0"/>
                <a:cs typeface="ＭＳ Ｐゴシック" charset="0"/>
              </a:rPr>
              <a:t>Saved cycles</a:t>
            </a:r>
            <a:endParaRPr lang="en-US" sz="2400" dirty="0">
              <a:solidFill>
                <a:srgbClr val="008000"/>
              </a:solidFill>
              <a:latin typeface="Calibri" charset="0"/>
              <a:ea typeface="ＭＳ Ｐゴシック" charset="0"/>
              <a:cs typeface="ＭＳ Ｐゴシック" charset="0"/>
            </a:endParaRPr>
          </a:p>
        </p:txBody>
      </p:sp>
      <p:cxnSp>
        <p:nvCxnSpPr>
          <p:cNvPr id="72" name="Straight Connector 71"/>
          <p:cNvCxnSpPr/>
          <p:nvPr/>
        </p:nvCxnSpPr>
        <p:spPr>
          <a:xfrm>
            <a:off x="8825760" y="2470669"/>
            <a:ext cx="0" cy="3442214"/>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903344" y="2470669"/>
            <a:ext cx="584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08594" y="2470669"/>
            <a:ext cx="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52"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a:xfrm>
            <a:off x="457200" y="274638"/>
            <a:ext cx="8686800" cy="1143000"/>
          </a:xfrm>
        </p:spPr>
        <p:txBody>
          <a:bodyPr/>
          <a:lstStyle/>
          <a:p>
            <a:r>
              <a:rPr lang="en-US" dirty="0"/>
              <a:t>Case 2: RBL-Aware Policy (RBLA)</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68</a:t>
            </a:fld>
            <a:endParaRPr lang="en-US">
              <a:solidFill>
                <a:prstClr val="black">
                  <a:tint val="75000"/>
                </a:prstClr>
              </a:solidFill>
              <a:latin typeface="Calibri"/>
            </a:endParaRPr>
          </a:p>
        </p:txBody>
      </p:sp>
      <p:sp>
        <p:nvSpPr>
          <p:cNvPr id="10" name="Rectangle 9"/>
          <p:cNvSpPr/>
          <p:nvPr/>
        </p:nvSpPr>
        <p:spPr>
          <a:xfrm>
            <a:off x="2903344" y="4626430"/>
            <a:ext cx="666868"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576052" y="4626430"/>
            <a:ext cx="666868"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3344" y="5236321"/>
            <a:ext cx="986096"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527896" y="5236321"/>
            <a:ext cx="986096"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889440"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4208668"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5513992"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826006"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238577" y="4626430"/>
            <a:ext cx="642799"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4881376" y="4628963"/>
            <a:ext cx="63845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5519832" y="4626430"/>
            <a:ext cx="63261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6152448" y="4626429"/>
            <a:ext cx="63261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5887766"/>
            <a:ext cx="3875880"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08594" y="5887766"/>
            <a:ext cx="2040696" cy="0"/>
          </a:xfrm>
          <a:prstGeom prst="straightConnector1">
            <a:avLst/>
          </a:prstGeom>
          <a:ln w="38100" cmpd="sng">
            <a:solidFill>
              <a:srgbClr val="008000"/>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26"/>
          <p:cNvSpPr txBox="1">
            <a:spLocks noChangeArrowheads="1"/>
          </p:cNvSpPr>
          <p:nvPr/>
        </p:nvSpPr>
        <p:spPr bwMode="auto">
          <a:xfrm>
            <a:off x="180299" y="4551472"/>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54" name="TextBox 26"/>
          <p:cNvSpPr txBox="1">
            <a:spLocks noChangeArrowheads="1"/>
          </p:cNvSpPr>
          <p:nvPr/>
        </p:nvSpPr>
        <p:spPr bwMode="auto">
          <a:xfrm>
            <a:off x="180300" y="515883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cxnSp>
        <p:nvCxnSpPr>
          <p:cNvPr id="56" name="Straight Arrow Connector 5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
        <p:nvSpPr>
          <p:cNvPr id="59" name="Rectangle 58"/>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0" name="Rectangle 59"/>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1" name="Rectangle 60"/>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2" name="Rectangle 61"/>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3" name="Rectangle 62"/>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4" name="Rectangle 63"/>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5" name="Rectangle 64"/>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6" name="Rectangle 65"/>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7" name="Rectangle 66"/>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8" name="Rectangle 67"/>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9" name="Rectangle 68"/>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70" name="Rectangle 69"/>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cxnSp>
        <p:nvCxnSpPr>
          <p:cNvPr id="73" name="Straight Arrow Connector 72"/>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99879" y="3921424"/>
            <a:ext cx="8130299"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RBL-</a:t>
            </a:r>
            <a:r>
              <a:rPr lang="en-US" sz="2800" i="1" dirty="0" smtClean="0">
                <a:solidFill>
                  <a:prstClr val="black"/>
                </a:solidFill>
                <a:latin typeface="Calibri" charset="0"/>
                <a:ea typeface="ＭＳ Ｐゴシック" charset="0"/>
                <a:cs typeface="ＭＳ Ｐゴシック" charset="0"/>
              </a:rPr>
              <a:t>Unaware</a:t>
            </a:r>
            <a:r>
              <a:rPr lang="en-US" sz="2800" dirty="0" smtClean="0">
                <a:solidFill>
                  <a:prstClr val="black"/>
                </a:solidFill>
                <a:latin typeface="Calibri" charset="0"/>
                <a:ea typeface="ＭＳ Ｐゴシック" charset="0"/>
                <a:cs typeface="ＭＳ Ｐゴシック" charset="0"/>
              </a:rPr>
              <a:t>:  </a:t>
            </a:r>
            <a:r>
              <a:rPr lang="en-US" sz="2800" dirty="0" smtClean="0">
                <a:solidFill>
                  <a:srgbClr val="0000FF"/>
                </a:solidFill>
                <a:latin typeface="Calibri" charset="0"/>
                <a:ea typeface="ＭＳ Ｐゴシック" charset="0"/>
                <a:cs typeface="ＭＳ Ｐゴシック" charset="0"/>
              </a:rPr>
              <a:t> Stall time is 6 PCM device accesses</a:t>
            </a:r>
            <a:endParaRPr lang="en-US" sz="2800" dirty="0">
              <a:solidFill>
                <a:srgbClr val="0000FF"/>
              </a:solidFill>
              <a:latin typeface="Calibri" charset="0"/>
              <a:ea typeface="ＭＳ Ｐゴシック" charset="0"/>
              <a:cs typeface="ＭＳ Ｐゴシック" charset="0"/>
            </a:endParaRPr>
          </a:p>
        </p:txBody>
      </p:sp>
      <p:sp>
        <p:nvSpPr>
          <p:cNvPr id="90" name="TextBox 89"/>
          <p:cNvSpPr txBox="1"/>
          <p:nvPr/>
        </p:nvSpPr>
        <p:spPr>
          <a:xfrm>
            <a:off x="1107582" y="5912883"/>
            <a:ext cx="774170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srgbClr val="0000FF"/>
                </a:solidFill>
                <a:latin typeface="Calibri" charset="0"/>
                <a:ea typeface="ＭＳ Ｐゴシック" charset="0"/>
                <a:cs typeface="ＭＳ Ｐゴシック" charset="0"/>
              </a:rPr>
              <a:t>RBL-Aware: </a:t>
            </a:r>
            <a:r>
              <a:rPr lang="en-US" sz="2800" dirty="0">
                <a:solidFill>
                  <a:srgbClr val="0000FF"/>
                </a:solidFill>
                <a:latin typeface="Calibri" charset="0"/>
                <a:ea typeface="ＭＳ Ｐゴシック" charset="0"/>
                <a:cs typeface="ＭＳ Ｐゴシック" charset="0"/>
              </a:rPr>
              <a:t>S</a:t>
            </a:r>
            <a:r>
              <a:rPr lang="en-US" sz="2800" dirty="0" smtClean="0">
                <a:solidFill>
                  <a:srgbClr val="0000FF"/>
                </a:solidFill>
                <a:latin typeface="Calibri" charset="0"/>
                <a:ea typeface="ＭＳ Ｐゴシック" charset="0"/>
                <a:cs typeface="ＭＳ Ｐゴシック" charset="0"/>
              </a:rPr>
              <a:t>tall time is 6 </a:t>
            </a:r>
            <a:r>
              <a:rPr lang="en-US" sz="2800" b="1" dirty="0" smtClean="0">
                <a:solidFill>
                  <a:srgbClr val="0000FF"/>
                </a:solidFill>
                <a:latin typeface="Calibri" charset="0"/>
                <a:ea typeface="ＭＳ Ｐゴシック" charset="0"/>
                <a:cs typeface="ＭＳ Ｐゴシック" charset="0"/>
              </a:rPr>
              <a:t>DRAM</a:t>
            </a:r>
            <a:r>
              <a:rPr lang="en-US" sz="2800" dirty="0" smtClean="0">
                <a:solidFill>
                  <a:srgbClr val="0000FF"/>
                </a:solidFill>
                <a:latin typeface="Calibri" charset="0"/>
                <a:ea typeface="ＭＳ Ｐゴシック" charset="0"/>
                <a:cs typeface="ＭＳ Ｐゴシック" charset="0"/>
              </a:rPr>
              <a:t> device accesses</a:t>
            </a:r>
            <a:endParaRPr lang="en-US" sz="28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749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53" grpId="0"/>
      <p:bldP spid="54" grpId="0"/>
      <p:bldP spid="9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69</a:t>
            </a:fld>
            <a:endParaRPr lang="en-US">
              <a:solidFill>
                <a:prstClr val="black">
                  <a:tint val="75000"/>
                </a:prstClr>
              </a:solidFill>
              <a:latin typeface="Calibri"/>
            </a:endParaRPr>
          </a:p>
        </p:txBody>
      </p:sp>
    </p:spTree>
    <p:extLst>
      <p:ext uri="{BB962C8B-B14F-4D97-AF65-F5344CB8AC3E}">
        <p14:creationId xmlns:p14="http://schemas.microsoft.com/office/powerpoint/2010/main" val="23740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7</a:t>
            </a:fld>
            <a:endParaRPr lang="en-US"/>
          </a:p>
        </p:txBody>
      </p:sp>
    </p:spTree>
    <p:extLst>
      <p:ext uri="{BB962C8B-B14F-4D97-AF65-F5344CB8AC3E}">
        <p14:creationId xmlns:p14="http://schemas.microsoft.com/office/powerpoint/2010/main" val="270334251"/>
      </p:ext>
    </p:extLst>
  </p:cSld>
  <p:clrMapOvr>
    <a:masterClrMapping/>
  </p:clrMapOvr>
  <p:transition xmlns:p14="http://schemas.microsoft.com/office/powerpoint/2010/mai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 </a:t>
            </a:r>
            <a:r>
              <a:rPr lang="en-US" dirty="0" smtClean="0"/>
              <a:t>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70</a:t>
            </a:fld>
            <a:endParaRPr lang="en-US">
              <a:solidFill>
                <a:prstClr val="black">
                  <a:tint val="75000"/>
                </a:prstClr>
              </a:solidFill>
              <a:latin typeface="Calibri"/>
            </a:endParaRPr>
          </a:p>
        </p:txBody>
      </p:sp>
    </p:spTree>
    <p:extLst>
      <p:ext uri="{BB962C8B-B14F-4D97-AF65-F5344CB8AC3E}">
        <p14:creationId xmlns:p14="http://schemas.microsoft.com/office/powerpoint/2010/main" val="408359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r>
              <a:rPr lang="en-US" dirty="0" smtClean="0">
                <a:effectLst>
                  <a:glow rad="228600">
                    <a:schemeClr val="accent6">
                      <a:satMod val="175000"/>
                      <a:alpha val="40000"/>
                    </a:schemeClr>
                  </a:glow>
                </a:effectLst>
              </a:rPr>
              <a:t>-</a:t>
            </a:r>
            <a:r>
              <a:rPr lang="en-US" dirty="0" err="1" smtClean="0">
                <a:effectLst>
                  <a:glow rad="228600">
                    <a:schemeClr val="accent6">
                      <a:satMod val="175000"/>
                      <a:alpha val="40000"/>
                    </a:schemeClr>
                  </a:glow>
                </a:effectLst>
              </a:rPr>
              <a:t>Dyn</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a:t>
            </a:r>
            <a:r>
              <a:rPr lang="en-US" dirty="0" smtClean="0"/>
              <a:t> 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a:t>
            </a:r>
            <a:r>
              <a:rPr lang="en-US" dirty="0" smtClean="0"/>
              <a:t>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a:p>
            <a:pPr lvl="3"/>
            <a:endParaRPr lang="en-US" dirty="0" smtClean="0"/>
          </a:p>
          <a:p>
            <a:pPr marL="514350" indent="-514350">
              <a:buFont typeface="+mj-lt"/>
              <a:buAutoNum type="arabicPeriod"/>
            </a:pPr>
            <a:r>
              <a:rPr lang="en-US" dirty="0" smtClean="0">
                <a:effectLst>
                  <a:glow rad="228600">
                    <a:schemeClr val="accent6">
                      <a:satMod val="175000"/>
                      <a:alpha val="40000"/>
                    </a:schemeClr>
                  </a:glow>
                </a:effectLst>
              </a:rPr>
              <a:t>Dyn</a:t>
            </a:r>
            <a:r>
              <a:rPr lang="en-US" dirty="0" smtClean="0"/>
              <a:t>amically adjust </a:t>
            </a:r>
            <a:r>
              <a:rPr lang="en-US" dirty="0" smtClean="0">
                <a:solidFill>
                  <a:srgbClr val="0000FF"/>
                </a:solidFill>
              </a:rPr>
              <a:t>threshold</a:t>
            </a:r>
            <a:r>
              <a:rPr lang="en-US" dirty="0" smtClean="0"/>
              <a:t> to adapt to workload/system characteristics</a:t>
            </a:r>
          </a:p>
          <a:p>
            <a:pPr lvl="1"/>
            <a:r>
              <a:rPr lang="en-US" dirty="0" smtClean="0"/>
              <a:t>Interval-based cost-benefit analysis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71</a:t>
            </a:fld>
            <a:endParaRPr lang="en-US">
              <a:solidFill>
                <a:prstClr val="black">
                  <a:tint val="75000"/>
                </a:prstClr>
              </a:solidFill>
              <a:latin typeface="Calibri"/>
            </a:endParaRPr>
          </a:p>
        </p:txBody>
      </p:sp>
    </p:spTree>
    <p:extLst>
      <p:ext uri="{BB962C8B-B14F-4D97-AF65-F5344CB8AC3E}">
        <p14:creationId xmlns:p14="http://schemas.microsoft.com/office/powerpoint/2010/main" val="5635651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72</a:t>
            </a:fld>
            <a:endParaRPr lang="en-US">
              <a:solidFill>
                <a:prstClr val="black">
                  <a:tint val="75000"/>
                </a:prstClr>
              </a:solidFill>
              <a:latin typeface="Calibri"/>
            </a:endParaRPr>
          </a:p>
        </p:txBody>
      </p:sp>
    </p:spTree>
    <p:extLst>
      <p:ext uri="{BB962C8B-B14F-4D97-AF65-F5344CB8AC3E}">
        <p14:creationId xmlns:p14="http://schemas.microsoft.com/office/powerpoint/2010/main" val="1271343646"/>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t>Evaluation and Results</a:t>
            </a:r>
          </a:p>
          <a:p>
            <a:r>
              <a:rPr lang="en-US" dirty="0" smtClean="0"/>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73</a:t>
            </a:fld>
            <a:endParaRPr lang="en-US">
              <a:solidFill>
                <a:prstClr val="black">
                  <a:tint val="75000"/>
                </a:prstClr>
              </a:solidFill>
              <a:latin typeface="Calibri"/>
            </a:endParaRPr>
          </a:p>
        </p:txBody>
      </p:sp>
    </p:spTree>
    <p:extLst>
      <p:ext uri="{BB962C8B-B14F-4D97-AF65-F5344CB8AC3E}">
        <p14:creationId xmlns:p14="http://schemas.microsoft.com/office/powerpoint/2010/main" val="1949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74</a:t>
            </a:fld>
            <a:endParaRPr lang="en-US">
              <a:solidFill>
                <a:prstClr val="black">
                  <a:tint val="75000"/>
                </a:prstClr>
              </a:solidFill>
              <a:latin typeface="Calibri"/>
            </a:endParaRPr>
          </a:p>
        </p:txBody>
      </p:sp>
    </p:spTree>
    <p:extLst>
      <p:ext uri="{BB962C8B-B14F-4D97-AF65-F5344CB8AC3E}">
        <p14:creationId xmlns:p14="http://schemas.microsoft.com/office/powerpoint/2010/main" val="395870188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75</a:t>
            </a:fld>
            <a:endParaRPr lang="en-US">
              <a:solidFill>
                <a:prstClr val="black">
                  <a:tint val="75000"/>
                </a:prstClr>
              </a:solidFill>
              <a:latin typeface="Calibri"/>
            </a:endParaRPr>
          </a:p>
        </p:txBody>
      </p:sp>
    </p:spTree>
    <p:extLst>
      <p:ext uri="{BB962C8B-B14F-4D97-AF65-F5344CB8AC3E}">
        <p14:creationId xmlns:p14="http://schemas.microsoft.com/office/powerpoint/2010/main" val="157036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0187663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76</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5471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15987180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77</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60918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65756414"/>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78</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1912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53157598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Thread Fairness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79</a:t>
            </a:fld>
            <a:endParaRPr lang="en-US">
              <a:solidFill>
                <a:prstClr val="black">
                  <a:tint val="75000"/>
                </a:prstClr>
              </a:solidFill>
              <a:latin typeface="Calibri"/>
            </a:endParaRPr>
          </a:p>
        </p:txBody>
      </p:sp>
      <p:cxnSp>
        <p:nvCxnSpPr>
          <p:cNvPr id="12" name="Straight Arrow Connector 11"/>
          <p:cNvCxnSpPr/>
          <p:nvPr/>
        </p:nvCxnSpPr>
        <p:spPr>
          <a:xfrm flipV="1">
            <a:off x="3553103" y="2290763"/>
            <a:ext cx="0" cy="264318"/>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380" y="2238256"/>
            <a:ext cx="69692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7.6%</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71800"/>
            <a:ext cx="0" cy="13573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807379"/>
            <a:ext cx="70363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4.8%</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18282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560916"/>
            <a:ext cx="71510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6.2%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2524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pPr marL="0" indent="0">
              <a:buNone/>
            </a:pPr>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a:t>
            </a:fld>
            <a:endParaRPr lang="en-US"/>
          </a:p>
        </p:txBody>
      </p:sp>
    </p:spTree>
    <p:extLst>
      <p:ext uri="{BB962C8B-B14F-4D97-AF65-F5344CB8AC3E}">
        <p14:creationId xmlns:p14="http://schemas.microsoft.com/office/powerpoint/2010/main" val="1528010776"/>
      </p:ext>
    </p:extLst>
  </p:cSld>
  <p:clrMapOvr>
    <a:masterClrMapping/>
  </p:clrMapOvr>
  <p:transition xmlns:p14="http://schemas.microsoft.com/office/powerpoint/2010/mai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45305915"/>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58657766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43542574"/>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80</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865156"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770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p:txBody>
          <a:bodyPr/>
          <a:lstStyle/>
          <a:p>
            <a:r>
              <a:rPr lang="en-US" dirty="0" smtClean="0"/>
              <a:t>RBLA-</a:t>
            </a:r>
            <a:r>
              <a:rPr lang="en-US" dirty="0" err="1" smtClean="0"/>
              <a:t>Dyn</a:t>
            </a:r>
            <a:r>
              <a:rPr lang="en-US" dirty="0" smtClean="0"/>
              <a:t> increases the portion of PCM row buffer hit by 6.6 times</a:t>
            </a:r>
          </a:p>
          <a:p>
            <a:pPr lvl="3"/>
            <a:endParaRPr lang="en-US" dirty="0" smtClean="0"/>
          </a:p>
          <a:p>
            <a:r>
              <a:rPr lang="en-US" dirty="0" smtClean="0"/>
              <a:t>RBLA-</a:t>
            </a:r>
            <a:r>
              <a:rPr lang="en-US" dirty="0" err="1" smtClean="0"/>
              <a:t>Dyn</a:t>
            </a:r>
            <a:r>
              <a:rPr lang="en-US" dirty="0" smtClean="0"/>
              <a:t> has the effect of balancing memory request load between DRAM and PCM</a:t>
            </a:r>
          </a:p>
          <a:p>
            <a:pPr lvl="1"/>
            <a:r>
              <a:rPr lang="en-US" dirty="0" smtClean="0"/>
              <a:t>PCM channel utilization increases by 60%.</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81</a:t>
            </a:fld>
            <a:endParaRPr lang="en-US">
              <a:solidFill>
                <a:prstClr val="black">
                  <a:tint val="75000"/>
                </a:prstClr>
              </a:solidFill>
              <a:latin typeface="Calibri"/>
            </a:endParaRPr>
          </a:p>
        </p:txBody>
      </p:sp>
    </p:spTree>
    <p:extLst>
      <p:ext uri="{BB962C8B-B14F-4D97-AF65-F5344CB8AC3E}">
        <p14:creationId xmlns:p14="http://schemas.microsoft.com/office/powerpoint/2010/main" val="3450419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82</a:t>
            </a:fld>
            <a:endParaRPr lang="en-US">
              <a:solidFill>
                <a:prstClr val="black">
                  <a:tint val="75000"/>
                </a:prstClr>
              </a:solidFill>
              <a:latin typeface="Calibri"/>
            </a:endParaRPr>
          </a:p>
        </p:txBody>
      </p:sp>
      <p:sp>
        <p:nvSpPr>
          <p:cNvPr id="5" name="Content Placeholder 2"/>
          <p:cNvSpPr txBox="1">
            <a:spLocks/>
          </p:cNvSpPr>
          <p:nvPr/>
        </p:nvSpPr>
        <p:spPr bwMode="auto">
          <a:xfrm>
            <a:off x="241300" y="1417638"/>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prstClr val="black"/>
                </a:solidFill>
                <a:latin typeface="Calibri"/>
              </a:rPr>
              <a:t>Different memory technologies have different strengths</a:t>
            </a:r>
          </a:p>
          <a:p>
            <a:r>
              <a:rPr lang="en-US" sz="2600" dirty="0">
                <a:solidFill>
                  <a:prstClr val="black"/>
                </a:solidFill>
                <a:latin typeface="Calibri"/>
              </a:rPr>
              <a:t>A hybrid memory system (DRAM-PCM) aims for best of both</a:t>
            </a:r>
          </a:p>
          <a:p>
            <a:r>
              <a:rPr lang="en-US" sz="2600" b="1" u="sng" dirty="0">
                <a:solidFill>
                  <a:srgbClr val="FF0000"/>
                </a:solidFill>
                <a:latin typeface="Calibri"/>
              </a:rPr>
              <a:t>Problem:</a:t>
            </a:r>
            <a:r>
              <a:rPr lang="en-US" sz="2600" dirty="0">
                <a:solidFill>
                  <a:srgbClr val="FF0000"/>
                </a:solidFill>
                <a:latin typeface="Calibri"/>
              </a:rPr>
              <a:t>  How to place data between these heterogeneous memory devices?</a:t>
            </a:r>
          </a:p>
          <a:p>
            <a:r>
              <a:rPr lang="en-US" sz="2600" b="1" u="sng" dirty="0">
                <a:solidFill>
                  <a:prstClr val="black"/>
                </a:solidFill>
                <a:latin typeface="Calibri"/>
              </a:rPr>
              <a:t>Observation:</a:t>
            </a:r>
            <a:r>
              <a:rPr lang="en-US" sz="2600" dirty="0">
                <a:solidFill>
                  <a:prstClr val="black"/>
                </a:solidFill>
                <a:latin typeface="Calibri"/>
              </a:rPr>
              <a:t> PCM array access latency is higher than DRAM’s – But peripheral circuit (row buffer) access latencies are similar</a:t>
            </a:r>
          </a:p>
          <a:p>
            <a:r>
              <a:rPr lang="en-US" sz="2600" b="1" u="sng" dirty="0">
                <a:solidFill>
                  <a:srgbClr val="0000FF"/>
                </a:solidFill>
                <a:latin typeface="Calibri"/>
              </a:rPr>
              <a:t>Key Idea:</a:t>
            </a:r>
            <a:r>
              <a:rPr lang="en-US" sz="2600" dirty="0">
                <a:solidFill>
                  <a:srgbClr val="0000FF"/>
                </a:solidFill>
                <a:latin typeface="Calibri"/>
              </a:rPr>
              <a:t> Use row buffer locality (RBL) as a key criterion for data placement</a:t>
            </a:r>
          </a:p>
          <a:p>
            <a:r>
              <a:rPr lang="en-US" sz="2600" b="1" u="sng" dirty="0">
                <a:solidFill>
                  <a:prstClr val="black"/>
                </a:solidFill>
                <a:latin typeface="Calibri"/>
              </a:rPr>
              <a:t>Solution:</a:t>
            </a:r>
            <a:r>
              <a:rPr lang="en-US" sz="2600" dirty="0">
                <a:solidFill>
                  <a:prstClr val="black"/>
                </a:solidFill>
                <a:latin typeface="Calibri"/>
              </a:rPr>
              <a:t> Cache to DRAM rows with </a:t>
            </a:r>
            <a:r>
              <a:rPr lang="en-US" sz="2600" dirty="0">
                <a:solidFill>
                  <a:srgbClr val="0000FF"/>
                </a:solidFill>
                <a:latin typeface="Calibri"/>
              </a:rPr>
              <a:t>low RBL</a:t>
            </a:r>
            <a:r>
              <a:rPr lang="en-US" sz="2600" dirty="0">
                <a:solidFill>
                  <a:prstClr val="black"/>
                </a:solidFill>
                <a:latin typeface="Calibri"/>
              </a:rPr>
              <a:t> and </a:t>
            </a:r>
            <a:r>
              <a:rPr lang="en-US" sz="2600" dirty="0">
                <a:solidFill>
                  <a:srgbClr val="0000FF"/>
                </a:solidFill>
                <a:latin typeface="Calibri"/>
              </a:rPr>
              <a:t>high reuse</a:t>
            </a:r>
            <a:endParaRPr lang="en-US" sz="2600" dirty="0">
              <a:solidFill>
                <a:prstClr val="black"/>
              </a:solidFill>
              <a:latin typeface="Calibri"/>
            </a:endParaRPr>
          </a:p>
          <a:p>
            <a:r>
              <a:rPr lang="en-US" sz="2600" dirty="0">
                <a:solidFill>
                  <a:prstClr val="black"/>
                </a:solidFill>
                <a:latin typeface="Calibri"/>
              </a:rPr>
              <a:t>Improves both performance and energy efficiency over state-of-the-art caching policies</a:t>
            </a:r>
          </a:p>
        </p:txBody>
      </p:sp>
    </p:spTree>
    <p:extLst>
      <p:ext uri="{BB962C8B-B14F-4D97-AF65-F5344CB8AC3E}">
        <p14:creationId xmlns:p14="http://schemas.microsoft.com/office/powerpoint/2010/main" val="6283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1399635421"/>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spTree>
    <p:extLst>
      <p:ext uri="{BB962C8B-B14F-4D97-AF65-F5344CB8AC3E}">
        <p14:creationId xmlns:p14="http://schemas.microsoft.com/office/powerpoint/2010/main" val="1820331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85</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09676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86</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2225915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87</a:t>
            </a:fld>
            <a:endParaRPr lang="en-US"/>
          </a:p>
        </p:txBody>
      </p:sp>
    </p:spTree>
    <p:extLst>
      <p:ext uri="{BB962C8B-B14F-4D97-AF65-F5344CB8AC3E}">
        <p14:creationId xmlns:p14="http://schemas.microsoft.com/office/powerpoint/2010/main" val="1255113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88</a:t>
            </a:fld>
            <a:endParaRPr lang="en-US"/>
          </a:p>
        </p:txBody>
      </p:sp>
    </p:spTree>
    <p:extLst>
      <p:ext uri="{BB962C8B-B14F-4D97-AF65-F5344CB8AC3E}">
        <p14:creationId xmlns:p14="http://schemas.microsoft.com/office/powerpoint/2010/main" val="4033771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89</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63369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90</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924434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91</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996300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92</a:t>
            </a:fld>
            <a:endParaRPr lang="en-US"/>
          </a:p>
        </p:txBody>
      </p:sp>
    </p:spTree>
    <p:extLst>
      <p:ext uri="{BB962C8B-B14F-4D97-AF65-F5344CB8AC3E}">
        <p14:creationId xmlns:p14="http://schemas.microsoft.com/office/powerpoint/2010/main" val="126205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93</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90212006"/>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4282420838"/>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56589723"/>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94</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5" name="Straight Arrow Connector 4"/>
          <p:cNvCxnSpPr/>
          <p:nvPr/>
        </p:nvCxnSpPr>
        <p:spPr>
          <a:xfrm>
            <a:off x="4215296" y="1559276"/>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1"/>
            <a:ext cx="1019630" cy="584776"/>
          </a:xfrm>
          <a:prstGeom prst="rect">
            <a:avLst/>
          </a:prstGeom>
          <a:noFill/>
          <a:ln>
            <a:noFill/>
          </a:ln>
        </p:spPr>
        <p:txBody>
          <a:bodyPr wrap="none" rtlCol="0">
            <a:spAutoFit/>
          </a:bodyPr>
          <a:lstStyle/>
          <a:p>
            <a:pPr defTabSz="457200"/>
            <a:r>
              <a:rPr lang="en-US" sz="3200" dirty="0" smtClean="0">
                <a:solidFill>
                  <a:prstClr val="black"/>
                </a:solidFill>
                <a:latin typeface="Calibri"/>
              </a:rPr>
              <a:t>-48%</a:t>
            </a:r>
            <a:endParaRPr lang="en-US" sz="3200" dirty="0">
              <a:solidFill>
                <a:prstClr val="black"/>
              </a:solidFill>
              <a:latin typeface="Calibri"/>
            </a:endParaRPr>
          </a:p>
        </p:txBody>
      </p:sp>
      <p:sp>
        <p:nvSpPr>
          <p:cNvPr id="2" name="Rounded Rectangular Callout 1"/>
          <p:cNvSpPr/>
          <p:nvPr/>
        </p:nvSpPr>
        <p:spPr>
          <a:xfrm>
            <a:off x="4640590" y="1429181"/>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Performance degrades due to increased metadata lookup access latency</a:t>
            </a:r>
            <a:endParaRPr lang="en-US" sz="2200" dirty="0">
              <a:solidFill>
                <a:prstClr val="black"/>
              </a:solidFill>
              <a:latin typeface="Calibri"/>
            </a:endParaRPr>
          </a:p>
        </p:txBody>
      </p:sp>
      <p:sp>
        <p:nvSpPr>
          <p:cNvPr id="18" name="TextBox 17"/>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1101722539"/>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773168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95</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V="1">
            <a:off x="4569874"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0" y="2757840"/>
            <a:ext cx="893995" cy="584776"/>
          </a:xfrm>
          <a:prstGeom prst="rect">
            <a:avLst/>
          </a:prstGeom>
          <a:noFill/>
        </p:spPr>
        <p:txBody>
          <a:bodyPr wrap="none" rtlCol="0">
            <a:spAutoFit/>
          </a:bodyPr>
          <a:lstStyle/>
          <a:p>
            <a:pPr defTabSz="457200"/>
            <a:r>
              <a:rPr lang="en-US" sz="3200" dirty="0" smtClean="0">
                <a:solidFill>
                  <a:srgbClr val="000000"/>
                </a:solidFill>
                <a:latin typeface="Calibri"/>
              </a:rPr>
              <a:t>36%</a:t>
            </a:r>
            <a:endParaRPr lang="en-US" sz="3200" dirty="0">
              <a:solidFill>
                <a:srgbClr val="000000"/>
              </a:solidFill>
              <a:latin typeface="Calibri"/>
            </a:endParaRPr>
          </a:p>
        </p:txBody>
      </p:sp>
      <p:sp>
        <p:nvSpPr>
          <p:cNvPr id="2" name="Rounded Rectangular Callout 1"/>
          <p:cNvSpPr/>
          <p:nvPr/>
        </p:nvSpPr>
        <p:spPr>
          <a:xfrm>
            <a:off x="2906657" y="1642212"/>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Increased row locality reduces average memory access latency</a:t>
            </a:r>
            <a:endParaRPr lang="en-US" sz="2200" dirty="0">
              <a:solidFill>
                <a:prstClr val="black"/>
              </a:solidFill>
              <a:latin typeface="Calibri"/>
            </a:endParaRPr>
          </a:p>
        </p:txBody>
      </p:sp>
      <p:sp>
        <p:nvSpPr>
          <p:cNvPr id="20" name="TextBox 19"/>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62457007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7100559"/>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H="1">
            <a:off x="6304838"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28" y="1990487"/>
            <a:ext cx="893995" cy="584776"/>
          </a:xfrm>
          <a:prstGeom prst="rect">
            <a:avLst/>
          </a:prstGeom>
          <a:noFill/>
        </p:spPr>
        <p:txBody>
          <a:bodyPr wrap="none" rtlCol="0">
            <a:spAutoFit/>
          </a:bodyPr>
          <a:lstStyle/>
          <a:p>
            <a:pPr defTabSz="457200"/>
            <a:r>
              <a:rPr lang="en-US" sz="3200" dirty="0" smtClean="0">
                <a:solidFill>
                  <a:srgbClr val="000000"/>
                </a:solidFill>
                <a:latin typeface="Calibri"/>
              </a:rPr>
              <a:t>23%</a:t>
            </a:r>
            <a:endParaRPr lang="en-US" sz="3200" dirty="0">
              <a:solidFill>
                <a:srgbClr val="000000"/>
              </a:solidFill>
              <a:latin typeface="Calibri"/>
            </a:endParaRPr>
          </a:p>
        </p:txBody>
      </p:sp>
      <p:sp>
        <p:nvSpPr>
          <p:cNvPr id="2" name="Rounded Rectangular Callout 1"/>
          <p:cNvSpPr/>
          <p:nvPr/>
        </p:nvSpPr>
        <p:spPr>
          <a:xfrm>
            <a:off x="2905944"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Data with locality can access metadata at SRAM latencies</a:t>
            </a:r>
            <a:endParaRPr lang="en-US" sz="2200" dirty="0">
              <a:solidFill>
                <a:prstClr val="black"/>
              </a:solidFill>
              <a:latin typeface="Calibri"/>
            </a:endParaRPr>
          </a:p>
        </p:txBody>
      </p:sp>
      <p:sp>
        <p:nvSpPr>
          <p:cNvPr id="15" name="TextBox 14"/>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3125083497"/>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27251502"/>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Dynamic Granularity Performance</a:t>
            </a:r>
            <a:endParaRPr lang="en-US" sz="4600" cap="none" dirty="0">
              <a:latin typeface="Calibri"/>
            </a:endParaRPr>
          </a:p>
        </p:txBody>
      </p:sp>
      <p:sp>
        <p:nvSpPr>
          <p:cNvPr id="9" name="TextBox 8"/>
          <p:cNvSpPr txBox="1"/>
          <p:nvPr/>
        </p:nvSpPr>
        <p:spPr>
          <a:xfrm>
            <a:off x="6326600" y="1267744"/>
            <a:ext cx="893995" cy="584776"/>
          </a:xfrm>
          <a:prstGeom prst="rect">
            <a:avLst/>
          </a:prstGeom>
          <a:noFill/>
        </p:spPr>
        <p:txBody>
          <a:bodyPr wrap="none" rtlCol="0">
            <a:spAutoFit/>
          </a:bodyPr>
          <a:lstStyle/>
          <a:p>
            <a:pPr defTabSz="457200"/>
            <a:r>
              <a:rPr lang="en-US" sz="3200" dirty="0" smtClean="0">
                <a:solidFill>
                  <a:srgbClr val="000000"/>
                </a:solidFill>
                <a:latin typeface="Calibri"/>
              </a:rPr>
              <a:t>10%</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a:off x="6732420" y="1652122"/>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41353"/>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21370064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055245939"/>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8581263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7" name="Rounded Rectangular Callout 6"/>
          <p:cNvSpPr/>
          <p:nvPr/>
        </p:nvSpPr>
        <p:spPr>
          <a:xfrm>
            <a:off x="1876753" y="3828482"/>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Fewer migrations reduce transmitted data and channel contention</a:t>
            </a:r>
            <a:endParaRPr lang="en-US" sz="2200" dirty="0">
              <a:solidFill>
                <a:prstClr val="black"/>
              </a:solidFill>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92102335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5|8.5|6|3.6|3.7|3.5|1.5|2.9|6.2|8.2|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4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9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0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41508</TotalTime>
  <Words>16651</Words>
  <Application>Microsoft Macintosh PowerPoint</Application>
  <PresentationFormat>On-screen Show (4:3)</PresentationFormat>
  <Paragraphs>2758</Paragraphs>
  <Slides>214</Slides>
  <Notes>96</Notes>
  <HiddenSlides>0</HiddenSlides>
  <MMClips>0</MMClips>
  <ScaleCrop>false</ScaleCrop>
  <HeadingPairs>
    <vt:vector size="6" baseType="variant">
      <vt:variant>
        <vt:lpstr>Theme</vt:lpstr>
      </vt:variant>
      <vt:variant>
        <vt:i4>58</vt:i4>
      </vt:variant>
      <vt:variant>
        <vt:lpstr>Embedded OLE Servers</vt:lpstr>
      </vt:variant>
      <vt:variant>
        <vt:i4>1</vt:i4>
      </vt:variant>
      <vt:variant>
        <vt:lpstr>Slide Titles</vt:lpstr>
      </vt:variant>
      <vt:variant>
        <vt:i4>214</vt:i4>
      </vt:variant>
    </vt:vector>
  </HeadingPairs>
  <TitlesOfParts>
    <vt:vector size="273"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38_Edge</vt:lpstr>
      <vt:lpstr>39_Edge</vt:lpstr>
      <vt:lpstr>40_Edge</vt:lpstr>
      <vt:lpstr>41_Edge</vt:lpstr>
      <vt:lpstr>42_Edge</vt:lpstr>
      <vt:lpstr>43_Edge</vt:lpstr>
      <vt:lpstr>45_Edge</vt:lpstr>
      <vt:lpstr>46_Edge</vt:lpstr>
      <vt:lpstr>47_Edge</vt:lpstr>
      <vt:lpstr>SAFARI_Template</vt:lpstr>
      <vt:lpstr>2_Edge</vt:lpstr>
      <vt:lpstr>16_Edge</vt:lpstr>
      <vt:lpstr>Office Theme</vt:lpstr>
      <vt:lpstr>1_Office Theme</vt:lpstr>
      <vt:lpstr>20_Edge</vt:lpstr>
      <vt:lpstr>44_Edge</vt:lpstr>
      <vt:lpstr>48_Edge</vt:lpstr>
      <vt:lpstr>49_Edge</vt:lpstr>
      <vt:lpstr>50_Edge</vt:lpstr>
      <vt:lpstr>51_Edge</vt:lpstr>
      <vt:lpstr>52_Edge</vt:lpstr>
      <vt:lpstr>53_Edge</vt:lpstr>
      <vt:lpstr>Chart</vt:lpstr>
      <vt:lpstr>Scalable Many-Core Memory Systems Topic 2: Emerging Technologies and Hybrid Memories</vt:lpstr>
      <vt:lpstr>What Will You Learn in This Course?</vt:lpstr>
      <vt:lpstr>Readings and Videos</vt:lpstr>
      <vt:lpstr>Memory Lecture Videos</vt:lpstr>
      <vt:lpstr>Readings for Topic 1 (DRAM Scaling)</vt:lpstr>
      <vt:lpstr>Readings for Topic 2 (Emerging Technologies) </vt:lpstr>
      <vt:lpstr>Readings for Topic 3 (Memory QoS)</vt:lpstr>
      <vt:lpstr>Readings for Topic 3 (Memory QoS)</vt:lpstr>
      <vt:lpstr>Readings in Flash Memory</vt:lpstr>
      <vt:lpstr>Online Lectures and More Information</vt:lpstr>
      <vt:lpstr>Emerging Memory Technologies</vt:lpstr>
      <vt:lpstr>Agenda</vt:lpstr>
      <vt:lpstr>Major Trends Affecting Main Memory (I)</vt:lpstr>
      <vt:lpstr>Demand for Memory Capacity</vt:lpstr>
      <vt:lpstr>The Memory Capacity Gap</vt:lpstr>
      <vt:lpstr>Major Trends Affecting Main Memory (II)</vt:lpstr>
      <vt:lpstr>Major Trends Affecting Main Memory (III)</vt:lpstr>
      <vt:lpstr>Major Trends Affecting Main Memory (IV)</vt:lpstr>
      <vt:lpstr>The DRAM Scaling Problem</vt:lpstr>
      <vt:lpstr>Trends: Problems with DRAM as Main Memory</vt:lpstr>
      <vt:lpstr>Agenda</vt:lpstr>
      <vt:lpstr>Requirements from an Ideal Memory System</vt:lpstr>
      <vt:lpstr>Requirements from an Ideal Memory System</vt:lpstr>
      <vt:lpstr>Agenda</vt:lpstr>
      <vt:lpstr>The Promise of Emerging Technologies</vt:lpstr>
      <vt:lpstr>Agenda</vt:lpstr>
      <vt:lpstr>Charge vs. Resistive Memories</vt:lpstr>
      <vt:lpstr>Limits of Charge Memory</vt:lpstr>
      <vt:lpstr>Emerging Resistive Memory Technologies</vt:lpstr>
      <vt:lpstr>What is Phase Change Memory?</vt:lpstr>
      <vt:lpstr>How Does PCM Work?</vt:lpstr>
      <vt:lpstr>Opportunity: PCM Advantages</vt:lpstr>
      <vt:lpstr>Phase Change Memory Properties</vt:lpstr>
      <vt:lpstr>PowerPoint Presentation</vt:lpstr>
      <vt:lpstr>Phase Change Memory Properties: Latency</vt:lpstr>
      <vt:lpstr>Phase Change Memory Properties</vt:lpstr>
      <vt:lpstr>Phase Change Memory: Pros and Cons</vt:lpstr>
      <vt:lpstr>PCM-based Main Memory: Research Challenges</vt:lpstr>
      <vt:lpstr>PCM-based Main Memory (I)</vt:lpstr>
      <vt:lpstr>Hybrid Memory Systems: Challenges </vt:lpstr>
      <vt:lpstr>PCM-based Main Memory (II)</vt:lpstr>
      <vt:lpstr>Aside: STT-RAM Basics</vt:lpstr>
      <vt:lpstr>Aside: STT MRAM: Pros and Cons</vt:lpstr>
      <vt:lpstr>Agenda</vt:lpstr>
      <vt:lpstr>An Initial Study: Replace DRAM with PCM</vt:lpstr>
      <vt:lpstr>Results: Naïve Replacement of DRAM with PCM</vt:lpstr>
      <vt:lpstr>Architecting PCM to Mitigate Shortcomings</vt:lpstr>
      <vt:lpstr>Results: Architected PCM as Main Memory </vt:lpstr>
      <vt:lpstr>Agenda</vt:lpstr>
      <vt:lpstr>Hybrid Memory Systems</vt:lpstr>
      <vt:lpstr>One Option: DRAM as a Cache for PCM</vt:lpstr>
      <vt:lpstr>DRAM as a Cache for PCM</vt:lpstr>
      <vt:lpstr>Write Filtering Techniques</vt:lpstr>
      <vt:lpstr>Results: DRAM as PCM Cache (I)</vt:lpstr>
      <vt:lpstr>Results: DRAM as PCM Cache (II)</vt:lpstr>
      <vt:lpstr>Agenda</vt:lpstr>
      <vt:lpstr>Row Buffer Locality Aware Caching Policies for Hybrid Memories</vt:lpstr>
      <vt:lpstr>Hybrid Memory</vt:lpstr>
      <vt:lpstr>Outline</vt:lpstr>
      <vt:lpstr>Hybrid Memory: A Closer Look</vt:lpstr>
      <vt:lpstr>Row Buffers and Latency</vt:lpstr>
      <vt:lpstr>Key Observation</vt:lpstr>
      <vt:lpstr>RBL-Awareness: An Example</vt:lpstr>
      <vt:lpstr>RBL-Awareness: An Example</vt:lpstr>
      <vt:lpstr>Case 1: RBL-Unaware Policy</vt:lpstr>
      <vt:lpstr>Case 1: RBL-Unaware Policy</vt:lpstr>
      <vt:lpstr>Case 2: RBL-Aware Policy (RBLA)</vt:lpstr>
      <vt:lpstr>Case 2: RBL-Aware Policy (RBLA)</vt:lpstr>
      <vt:lpstr>Outline</vt:lpstr>
      <vt:lpstr>Our Mechanism: RBLA</vt:lpstr>
      <vt:lpstr>Our Mechanism: RBLA-Dyn</vt:lpstr>
      <vt:lpstr>Implementation: “Statistics Store”</vt:lpstr>
      <vt:lpstr>Outline</vt:lpstr>
      <vt:lpstr>Evaluation Methodology</vt:lpstr>
      <vt:lpstr>Comparison Points</vt:lpstr>
      <vt:lpstr>System Performance</vt:lpstr>
      <vt:lpstr>Average Memory Latency</vt:lpstr>
      <vt:lpstr>Memory Energy Efficiency</vt:lpstr>
      <vt:lpstr>Thread Fairness</vt:lpstr>
      <vt:lpstr>Compared to All-PCM/DRAM</vt:lpstr>
      <vt:lpstr>Other Results in Paper</vt:lpstr>
      <vt:lpstr>Summary</vt:lpstr>
      <vt:lpstr>Row Buffer Locality Aware Caching Policies for Hybrid Memories</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and Exploiting NVM: Issues</vt:lpstr>
      <vt:lpstr>Security Challenges of Emerging Technologies</vt:lpstr>
      <vt:lpstr>Securing Emerging Memory Technologies</vt:lpstr>
      <vt:lpstr>Agenda</vt:lpstr>
      <vt:lpstr>Summary: Memory Scaling (with NVM)</vt:lpstr>
      <vt:lpstr>Scalable Many-Core Memory Systems Topic 2: Emerging Technologies and Hybrid Memories</vt:lpstr>
      <vt:lpstr>Additional Material</vt:lpstr>
      <vt:lpstr>Overview Papers on Two Topics</vt:lpstr>
      <vt:lpstr>Merging of Memory and Storage: Persistent Memory Managers</vt:lpstr>
      <vt:lpstr>A Case for Efficient Hardware/Software Cooperative Management of Storage and Memory</vt:lpstr>
      <vt:lpstr>Overview</vt:lpstr>
      <vt:lpstr>Talk Outline</vt:lpstr>
      <vt:lpstr>A Tale of Two Storage Levels</vt:lpstr>
      <vt:lpstr>A Tale of Two Storage Levels</vt:lpstr>
      <vt:lpstr>Opportunity: New Non-Volatile Memories</vt:lpstr>
      <vt:lpstr>Eliminating Traditional Storage Bottlenecks</vt:lpstr>
      <vt:lpstr>Eliminating Traditional Storage Bottlenecks</vt:lpstr>
      <vt:lpstr>Where is Energy Spent in Each Model?</vt:lpstr>
      <vt:lpstr>Outline</vt:lpstr>
      <vt:lpstr>Our Proposal: Coordinated HW/SW      Memory and Storage Management</vt:lpstr>
      <vt:lpstr>Our Proposal: Coordinated HW/SW    Memory and Storage Management</vt:lpstr>
      <vt:lpstr>Our Proposal: Coordinated HW/SW     Memory and Storage Management</vt:lpstr>
      <vt:lpstr>The Persistent Memory Manager (PMM)</vt:lpstr>
      <vt:lpstr>The Persistent Memory Manager</vt:lpstr>
      <vt:lpstr>Putting Everything Together</vt:lpstr>
      <vt:lpstr>Outline</vt:lpstr>
      <vt:lpstr>Opportunities and Benefits</vt:lpstr>
      <vt:lpstr>Eliminating System Calls for File Operations</vt:lpstr>
      <vt:lpstr>Eliminating File System Operations</vt:lpstr>
      <vt:lpstr>Efficient Data Mapping among Heterogeneous Devices</vt:lpstr>
      <vt:lpstr>Efficient Data Mapping among Heterogeneous Devices</vt:lpstr>
      <vt:lpstr>Efficient Data Mapping among Heterogeneous Devices</vt:lpstr>
      <vt:lpstr>Efficient Data Mapping among Heterogeneous Devices</vt:lpstr>
      <vt:lpstr>Providing Security and Reliability</vt:lpstr>
      <vt:lpstr>HW/SW Cooperative Data Management</vt:lpstr>
      <vt:lpstr>Quantifying Persistent Memory Benefits</vt:lpstr>
      <vt:lpstr>Outline</vt:lpstr>
      <vt:lpstr>Evaluation Methodology</vt:lpstr>
      <vt:lpstr>Evaluated Systems</vt:lpstr>
      <vt:lpstr>Evaluated Workloads</vt:lpstr>
      <vt:lpstr>Performance Results</vt:lpstr>
      <vt:lpstr>Performance Results: HDD w/o OS/FS</vt:lpstr>
      <vt:lpstr>Performance Results: HDD w/o OS/FS</vt:lpstr>
      <vt:lpstr>Performance Results: HDD to NVM</vt:lpstr>
      <vt:lpstr>Performance Results: NVM to PMM</vt:lpstr>
      <vt:lpstr>Performance Results</vt:lpstr>
      <vt:lpstr>Energy Results</vt:lpstr>
      <vt:lpstr>Energy Results: HDD to NVM</vt:lpstr>
      <vt:lpstr>Energy Results: NVM to PMM</vt:lpstr>
      <vt:lpstr>Scalability Analysis: Effect of PMM Latency</vt:lpstr>
      <vt:lpstr>Outline</vt:lpstr>
      <vt:lpstr>Related Work</vt:lpstr>
      <vt:lpstr>Outline</vt:lpstr>
      <vt:lpstr>New Questions and Challenges</vt:lpstr>
      <vt:lpstr>Outline</vt:lpstr>
      <vt:lpstr>Summary and Conclusions</vt:lpstr>
      <vt:lpstr>A Case for Efficient Hardware/Software Cooperative Management of Storage and Memory</vt:lpstr>
      <vt:lpstr>Flash Memory Scaling</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1666</cp:revision>
  <cp:lastPrinted>2010-05-26T16:43:32Z</cp:lastPrinted>
  <dcterms:created xsi:type="dcterms:W3CDTF">2010-10-08T20:41:54Z</dcterms:created>
  <dcterms:modified xsi:type="dcterms:W3CDTF">2013-07-01T19:28:59Z</dcterms:modified>
</cp:coreProperties>
</file>